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9"/>
  </p:notesMasterIdLst>
  <p:sldIdLst>
    <p:sldId id="256" r:id="rId2"/>
    <p:sldId id="271" r:id="rId3"/>
    <p:sldId id="268" r:id="rId4"/>
    <p:sldId id="297" r:id="rId5"/>
    <p:sldId id="298" r:id="rId6"/>
    <p:sldId id="283" r:id="rId7"/>
    <p:sldId id="284" r:id="rId8"/>
    <p:sldId id="285" r:id="rId9"/>
    <p:sldId id="266" r:id="rId10"/>
    <p:sldId id="274" r:id="rId11"/>
    <p:sldId id="275" r:id="rId12"/>
    <p:sldId id="276" r:id="rId13"/>
    <p:sldId id="263" r:id="rId14"/>
    <p:sldId id="277" r:id="rId15"/>
    <p:sldId id="278" r:id="rId16"/>
    <p:sldId id="279" r:id="rId17"/>
    <p:sldId id="280" r:id="rId18"/>
    <p:sldId id="281" r:id="rId19"/>
    <p:sldId id="282" r:id="rId20"/>
    <p:sldId id="269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57" r:id="rId29"/>
    <p:sldId id="259" r:id="rId30"/>
    <p:sldId id="261" r:id="rId31"/>
    <p:sldId id="295" r:id="rId32"/>
    <p:sldId id="296" r:id="rId33"/>
    <p:sldId id="294" r:id="rId34"/>
    <p:sldId id="299" r:id="rId35"/>
    <p:sldId id="293" r:id="rId36"/>
    <p:sldId id="270" r:id="rId37"/>
    <p:sldId id="258" r:id="rId38"/>
    <p:sldId id="301" r:id="rId39"/>
    <p:sldId id="303" r:id="rId40"/>
    <p:sldId id="304" r:id="rId41"/>
    <p:sldId id="305" r:id="rId42"/>
    <p:sldId id="306" r:id="rId43"/>
    <p:sldId id="307" r:id="rId44"/>
    <p:sldId id="265" r:id="rId45"/>
    <p:sldId id="264" r:id="rId46"/>
    <p:sldId id="310" r:id="rId47"/>
    <p:sldId id="312" r:id="rId48"/>
    <p:sldId id="311" r:id="rId49"/>
    <p:sldId id="308" r:id="rId50"/>
    <p:sldId id="314" r:id="rId51"/>
    <p:sldId id="315" r:id="rId52"/>
    <p:sldId id="260" r:id="rId53"/>
    <p:sldId id="262" r:id="rId54"/>
    <p:sldId id="316" r:id="rId55"/>
    <p:sldId id="317" r:id="rId56"/>
    <p:sldId id="272" r:id="rId57"/>
    <p:sldId id="273" r:id="rId58"/>
    <p:sldId id="321" r:id="rId59"/>
    <p:sldId id="320" r:id="rId60"/>
    <p:sldId id="318" r:id="rId61"/>
    <p:sldId id="319" r:id="rId62"/>
    <p:sldId id="322" r:id="rId63"/>
    <p:sldId id="267" r:id="rId64"/>
    <p:sldId id="323" r:id="rId65"/>
    <p:sldId id="324" r:id="rId66"/>
    <p:sldId id="325" r:id="rId67"/>
    <p:sldId id="326" r:id="rId6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2FF1E-FBB5-4103-8DFC-BF7B6692FC2F}" type="datetimeFigureOut">
              <a:rPr lang="es-AR" smtClean="0"/>
              <a:pPr/>
              <a:t>06/10/2015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63C76-2E0B-4EB5-9BFE-EEEA07D9229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62EB7-96FA-4509-9A6E-B9107B74FF05}" type="slidenum">
              <a:rPr lang="es-AR" smtClean="0"/>
              <a:pPr/>
              <a:t>35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5E014-96F2-4331-96B3-486A1A32919C}" type="datetime1">
              <a:rPr lang="es-AR" smtClean="0"/>
              <a:pPr/>
              <a:t>06/10/2015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C46D-D8CD-45AE-9634-1C2A0A8E1B0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65E5-4EB5-4548-B6D9-DE4D989106AB}" type="datetime1">
              <a:rPr lang="es-AR" smtClean="0"/>
              <a:pPr/>
              <a:t>06/10/2015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C46D-D8CD-45AE-9634-1C2A0A8E1B0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41123-8606-486E-8400-DD24110570B7}" type="datetime1">
              <a:rPr lang="es-AR" smtClean="0"/>
              <a:pPr/>
              <a:t>06/10/2015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C46D-D8CD-45AE-9634-1C2A0A8E1B0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5706-D9BE-4675-9EAD-B7A3E4CAD834}" type="datetime1">
              <a:rPr lang="es-AR" smtClean="0"/>
              <a:pPr/>
              <a:t>06/10/2015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C46D-D8CD-45AE-9634-1C2A0A8E1B0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396F-02AF-47BC-8D12-B89A5B848D57}" type="datetime1">
              <a:rPr lang="es-AR" smtClean="0"/>
              <a:pPr/>
              <a:t>06/10/2015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C46D-D8CD-45AE-9634-1C2A0A8E1B0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AB55-4642-4ADF-BB26-7448655A07B3}" type="datetime1">
              <a:rPr lang="es-AR" smtClean="0"/>
              <a:pPr/>
              <a:t>06/10/2015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C46D-D8CD-45AE-9634-1C2A0A8E1B0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23F8-9A87-4528-B2FB-CC5445032B2F}" type="datetime1">
              <a:rPr lang="es-AR" smtClean="0"/>
              <a:pPr/>
              <a:t>06/10/2015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C46D-D8CD-45AE-9634-1C2A0A8E1B0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FB8F-11D3-442B-A6F2-3EA472746DD8}" type="datetime1">
              <a:rPr lang="es-AR" smtClean="0"/>
              <a:pPr/>
              <a:t>06/10/2015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C46D-D8CD-45AE-9634-1C2A0A8E1B0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993A-34A3-4FBF-90CC-46D7D370D00A}" type="datetime1">
              <a:rPr lang="es-AR" smtClean="0"/>
              <a:pPr/>
              <a:t>06/10/2015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C46D-D8CD-45AE-9634-1C2A0A8E1B0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E8EC9-1BE1-4EFC-92E0-3530720C2B0C}" type="datetime1">
              <a:rPr lang="es-AR" smtClean="0"/>
              <a:pPr/>
              <a:t>06/10/2015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C46D-D8CD-45AE-9634-1C2A0A8E1B0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894C-7ABA-43F0-A1E7-703D69004236}" type="datetime1">
              <a:rPr lang="es-AR" smtClean="0"/>
              <a:pPr/>
              <a:t>06/10/2015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C46D-D8CD-45AE-9634-1C2A0A8E1B0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0431D-F32C-4D9C-9C8F-539BD86AD74F}" type="datetime1">
              <a:rPr lang="es-AR" smtClean="0"/>
              <a:pPr/>
              <a:t>06/10/2015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EC46D-D8CD-45AE-9634-1C2A0A8E1B0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alonso@cincosurcos.com.ar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cainegri@yahoo.com.ar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oesteglobal.com/" TargetMode="External"/><Relationship Id="rId4" Type="http://schemas.openxmlformats.org/officeDocument/2006/relationships/hyperlink" Target="mailto:fernandopeream@gmail.com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maximocinque@hotmail.com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ailto:workshopsoe@gmail.com" TargetMode="Externa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ilto:e-boyero2015@gmail.com" TargetMode="Externa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403648" y="4653136"/>
            <a:ext cx="6647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latin typeface="Courier New" pitchFamily="49" charset="0"/>
                <a:cs typeface="Courier New" pitchFamily="49" charset="0"/>
              </a:rPr>
              <a:t>PROYECTOS PRESENTADOS</a:t>
            </a:r>
            <a:endParaRPr lang="es-AR" sz="4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C46D-D8CD-45AE-9634-1C2A0A8E1B00}" type="slidenum">
              <a:rPr lang="es-AR" smtClean="0"/>
              <a:pPr/>
              <a:t>1</a:t>
            </a:fld>
            <a:endParaRPr lang="es-A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395536" y="6165304"/>
            <a:ext cx="8568952" cy="360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capitalizamos el hecho de ser empresas familiares?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 11</a:t>
            </a: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75856" y="332656"/>
            <a:ext cx="2364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ARMONÍA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259632" y="1052736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/>
              <a:t>Convocar a una reunión de todos los accionistas, sin políticos,                    </a:t>
            </a:r>
          </a:p>
          <a:p>
            <a:r>
              <a:rPr lang="es-AR" sz="2000" b="1" dirty="0" smtClean="0"/>
              <a:t>                            con el siguiente Orden del Día:</a:t>
            </a:r>
            <a:endParaRPr lang="es-AR" sz="20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971600" y="2420888"/>
            <a:ext cx="52430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dirty="0" smtClean="0"/>
              <a:t> Evaluar el año transcurrido.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Presentar la planificación del año entrante.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Escuchar propuestas y necesidades de los presentes.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Presentar y evaluar nuevos proyectos.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1187624" y="4581128"/>
            <a:ext cx="3277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Lugar: Sheraton Mar del Plata</a:t>
            </a:r>
          </a:p>
          <a:p>
            <a:r>
              <a:rPr lang="es-AR" dirty="0" smtClean="0"/>
              <a:t>Fecha: 10 de Noviembre de 2015</a:t>
            </a:r>
          </a:p>
          <a:p>
            <a:r>
              <a:rPr lang="es-AR" dirty="0" smtClean="0"/>
              <a:t>Horario: de 8 a 12 horas</a:t>
            </a:r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10</a:t>
            </a:fld>
            <a:endParaRPr lang="es-AR"/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395536" y="6165304"/>
            <a:ext cx="8568952" cy="360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capitalizamos el hecho de ser empresas familiares?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 11</a:t>
            </a: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699792" y="332656"/>
            <a:ext cx="3733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err="1" smtClean="0">
                <a:solidFill>
                  <a:srgbClr val="C00000"/>
                </a:solidFill>
              </a:rPr>
              <a:t>Looking</a:t>
            </a:r>
            <a:r>
              <a:rPr lang="es-AR" sz="4000" b="1" dirty="0" smtClean="0">
                <a:solidFill>
                  <a:srgbClr val="C00000"/>
                </a:solidFill>
              </a:rPr>
              <a:t> Forward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331640" y="1052736"/>
            <a:ext cx="620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/>
              <a:t>Involucrar a los accionistas y a la 2° generación.</a:t>
            </a:r>
            <a:endParaRPr lang="es-AR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467545" y="1772816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Acciones:</a:t>
            </a:r>
          </a:p>
          <a:p>
            <a:endParaRPr lang="es-AR" dirty="0" smtClean="0"/>
          </a:p>
          <a:p>
            <a:pPr>
              <a:buFontTx/>
              <a:buChar char="-"/>
            </a:pPr>
            <a:r>
              <a:rPr lang="es-AR" dirty="0" smtClean="0"/>
              <a:t> Protocolizar las reuniones anuales informativas y de toma de decisiones.</a:t>
            </a:r>
          </a:p>
          <a:p>
            <a:pPr>
              <a:buFontTx/>
              <a:buChar char="-"/>
            </a:pPr>
            <a:r>
              <a:rPr lang="es-AR" dirty="0" smtClean="0"/>
              <a:t> Definir roles de los accionistas.</a:t>
            </a:r>
          </a:p>
          <a:p>
            <a:pPr>
              <a:buFontTx/>
              <a:buChar char="-"/>
            </a:pPr>
            <a:r>
              <a:rPr lang="es-AR" dirty="0" smtClean="0"/>
              <a:t> Proponer fechas de las 5 reuniones presenciales.</a:t>
            </a:r>
          </a:p>
          <a:p>
            <a:pPr>
              <a:buFontTx/>
              <a:buChar char="-"/>
            </a:pPr>
            <a:r>
              <a:rPr lang="es-AR" dirty="0" smtClean="0"/>
              <a:t> Definir un responsable para cada reunión, encargado de coordinar y moderar.</a:t>
            </a:r>
          </a:p>
          <a:p>
            <a:pPr>
              <a:buFontTx/>
              <a:buChar char="-"/>
            </a:pPr>
            <a:r>
              <a:rPr lang="es-AR" dirty="0" smtClean="0"/>
              <a:t> Definir un orden del día, 10 días antes de la reunión.</a:t>
            </a:r>
          </a:p>
          <a:p>
            <a:pPr>
              <a:buFontTx/>
              <a:buChar char="-"/>
            </a:pPr>
            <a:r>
              <a:rPr lang="es-AR" dirty="0" smtClean="0"/>
              <a:t> Lectura de la última minuta. </a:t>
            </a:r>
          </a:p>
          <a:p>
            <a:pPr>
              <a:buFontTx/>
              <a:buChar char="-"/>
            </a:pPr>
            <a:r>
              <a:rPr lang="es-AR" dirty="0" smtClean="0"/>
              <a:t> Resumen de la situación actual.</a:t>
            </a:r>
          </a:p>
          <a:p>
            <a:pPr>
              <a:buFontTx/>
              <a:buChar char="-"/>
            </a:pPr>
            <a:r>
              <a:rPr lang="es-AR" dirty="0" smtClean="0"/>
              <a:t> Temas familiares, empresariales, vigentes, directorio. </a:t>
            </a:r>
          </a:p>
          <a:p>
            <a:pPr>
              <a:buFontTx/>
              <a:buChar char="-"/>
            </a:pPr>
            <a:r>
              <a:rPr lang="es-AR" dirty="0" smtClean="0"/>
              <a:t> Contratar a un asesor o consultor familiar.</a:t>
            </a:r>
          </a:p>
          <a:p>
            <a:pPr>
              <a:buFontTx/>
              <a:buChar char="-"/>
            </a:pPr>
            <a:r>
              <a:rPr lang="es-AR" dirty="0" smtClean="0"/>
              <a:t> Plantear y revisar objetivos 1 vez por año.</a:t>
            </a:r>
          </a:p>
          <a:p>
            <a:pPr>
              <a:buFontTx/>
              <a:buChar char="-"/>
            </a:pPr>
            <a:endParaRPr lang="es-AR" dirty="0" smtClean="0"/>
          </a:p>
          <a:p>
            <a:r>
              <a:rPr lang="es-AR" dirty="0" smtClean="0"/>
              <a:t>=&gt; Realizar asamblea con familiares políticos, con un viaje, para dar un pantallazo general. </a:t>
            </a:r>
          </a:p>
          <a:p>
            <a:pPr>
              <a:buFontTx/>
              <a:buChar char="-"/>
            </a:pPr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11</a:t>
            </a:fld>
            <a:endParaRPr lang="es-AR"/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395536" y="6165304"/>
            <a:ext cx="8568952" cy="360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capitalizamos el hecho de ser empresas familiares?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 11</a:t>
            </a: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547664" y="332656"/>
            <a:ext cx="5928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Te capacitamos para volver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71600" y="1196752"/>
            <a:ext cx="727280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/>
              <a:t>Empresa:</a:t>
            </a:r>
            <a:r>
              <a:rPr lang="es-AR" b="1" dirty="0" smtClean="0"/>
              <a:t> </a:t>
            </a:r>
            <a:r>
              <a:rPr lang="es-AR" dirty="0" smtClean="0"/>
              <a:t> </a:t>
            </a:r>
          </a:p>
          <a:p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Con qué: retener un % de las ventas.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Para quién: hijos, nietos, integrantes.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Para qué: Aplicable a la empresa en la misma actividad, o a nuevo o futuro emprendimiento.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Cómo: </a:t>
            </a:r>
            <a:r>
              <a:rPr lang="es-AR" dirty="0" err="1" smtClean="0"/>
              <a:t>Master</a:t>
            </a:r>
            <a:r>
              <a:rPr lang="es-AR" dirty="0" smtClean="0"/>
              <a:t> de 2 años, Doctorado de 4 años, trabajo o estudio en un tambo en N.Z. etc.</a:t>
            </a:r>
          </a:p>
          <a:p>
            <a:pPr>
              <a:buFont typeface="Arial" pitchFamily="34" charset="0"/>
              <a:buChar char="•"/>
            </a:pPr>
            <a:endParaRPr lang="es-AR" dirty="0" smtClean="0"/>
          </a:p>
          <a:p>
            <a:r>
              <a:rPr lang="es-AR" sz="2000" b="1" dirty="0" smtClean="0"/>
              <a:t>Becado:</a:t>
            </a:r>
            <a:endParaRPr lang="es-AR" dirty="0" smtClean="0"/>
          </a:p>
          <a:p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Estudio terciario o universitario.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Compromiso de volver para aplicar los conocimientos adquiridos.</a:t>
            </a:r>
          </a:p>
          <a:p>
            <a:pPr>
              <a:buFont typeface="Arial" pitchFamily="34" charset="0"/>
              <a:buChar char="•"/>
            </a:pPr>
            <a:endParaRPr lang="es-AR" dirty="0" smtClean="0"/>
          </a:p>
          <a:p>
            <a:r>
              <a:rPr lang="es-AR" b="1" dirty="0" smtClean="0"/>
              <a:t>E</a:t>
            </a:r>
            <a:r>
              <a:rPr lang="es-AR" sz="2000" b="1" dirty="0" smtClean="0"/>
              <a:t>mpresa y becado: </a:t>
            </a:r>
            <a:r>
              <a:rPr lang="es-AR" dirty="0" smtClean="0"/>
              <a:t> Compromiso de generar un espacio dentro o fuera de la empresa para ello.</a:t>
            </a:r>
            <a:endParaRPr lang="es-AR" sz="2000" b="1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12</a:t>
            </a:fld>
            <a:endParaRPr lang="es-AR"/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251520" y="6165304"/>
            <a:ext cx="8713421" cy="47378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s-AR" sz="1600" dirty="0" smtClean="0">
                <a:latin typeface="Neo Sans Std Medium TR" panose="020B0704030504040204" pitchFamily="34" charset="0"/>
              </a:rPr>
              <a:t>¿</a:t>
            </a: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Cómo generamos oportunidades de crecimiento y desarrollo para nuestros recursos humanos?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 11</a:t>
            </a: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691680" y="188640"/>
            <a:ext cx="56580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Compartiendo lo nuestro.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43608" y="1412776"/>
            <a:ext cx="69756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dirty="0" smtClean="0"/>
              <a:t>¡Te invitamos a que pases un día con nosotros, y cada uno te contará lo que hace!</a:t>
            </a:r>
            <a:endParaRPr lang="es-AR" sz="1600" dirty="0"/>
          </a:p>
        </p:txBody>
      </p:sp>
      <p:sp>
        <p:nvSpPr>
          <p:cNvPr id="6" name="5 Elipse"/>
          <p:cNvSpPr/>
          <p:nvPr/>
        </p:nvSpPr>
        <p:spPr>
          <a:xfrm>
            <a:off x="2915816" y="2492896"/>
            <a:ext cx="2808312" cy="25922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Pu</a:t>
            </a:r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2987824" y="1700808"/>
            <a:ext cx="2764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b="1" dirty="0" smtClean="0">
                <a:solidFill>
                  <a:srgbClr val="FF0000"/>
                </a:solidFill>
              </a:rPr>
              <a:t>Hijos y compañeros de colegio</a:t>
            </a:r>
            <a:endParaRPr lang="es-AR" sz="1600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868144" y="3573016"/>
            <a:ext cx="20621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500" b="1" dirty="0" smtClean="0">
                <a:solidFill>
                  <a:srgbClr val="FF0000"/>
                </a:solidFill>
              </a:rPr>
              <a:t>Personas de la empresa</a:t>
            </a:r>
            <a:endParaRPr lang="es-AR" sz="1500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03848" y="3429000"/>
            <a:ext cx="2204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>
                <a:solidFill>
                  <a:schemeClr val="accent3">
                    <a:lumMod val="50000"/>
                  </a:schemeClr>
                </a:solidFill>
              </a:rPr>
              <a:t>     Puertas abiertas</a:t>
            </a:r>
          </a:p>
          <a:p>
            <a:r>
              <a:rPr lang="es-AR" b="1" dirty="0" smtClean="0">
                <a:solidFill>
                  <a:schemeClr val="accent3">
                    <a:lumMod val="50000"/>
                  </a:schemeClr>
                </a:solidFill>
              </a:rPr>
              <a:t>(replicar en el sector)</a:t>
            </a:r>
            <a:endParaRPr lang="es-A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779912" y="5229200"/>
            <a:ext cx="109459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500" b="1" dirty="0" smtClean="0">
                <a:solidFill>
                  <a:srgbClr val="FF0000"/>
                </a:solidFill>
              </a:rPr>
              <a:t>La empresa</a:t>
            </a:r>
            <a:endParaRPr lang="es-AR" sz="1500" b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 flipH="1">
            <a:off x="5580112" y="2564904"/>
            <a:ext cx="2088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Compromiso, orgullo, pertenencia</a:t>
            </a:r>
            <a:endParaRPr lang="es-AR" sz="1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339752" y="4725144"/>
            <a:ext cx="974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 smtClean="0"/>
              <a:t>Conciencia</a:t>
            </a:r>
            <a:endParaRPr lang="es-AR" sz="1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619672" y="3573016"/>
            <a:ext cx="109998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500" b="1" dirty="0" smtClean="0">
                <a:solidFill>
                  <a:srgbClr val="FF0000"/>
                </a:solidFill>
              </a:rPr>
              <a:t>Comunidad</a:t>
            </a:r>
            <a:endParaRPr lang="es-AR" sz="1500" b="1" dirty="0">
              <a:solidFill>
                <a:srgbClr val="FF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619672" y="4293096"/>
            <a:ext cx="1304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 smtClean="0"/>
              <a:t>Efecto contagio</a:t>
            </a:r>
            <a:endParaRPr lang="es-AR" sz="14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195736" y="249289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Valorizar su trabajo</a:t>
            </a:r>
            <a:endParaRPr lang="es-AR" sz="1400" dirty="0"/>
          </a:p>
        </p:txBody>
      </p:sp>
      <p:sp>
        <p:nvSpPr>
          <p:cNvPr id="16" name="15 Flecha circular"/>
          <p:cNvSpPr/>
          <p:nvPr/>
        </p:nvSpPr>
        <p:spPr>
          <a:xfrm>
            <a:off x="4067944" y="2708920"/>
            <a:ext cx="720080" cy="648072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8" name="17 Flecha circular"/>
          <p:cNvSpPr/>
          <p:nvPr/>
        </p:nvSpPr>
        <p:spPr>
          <a:xfrm rot="-10800000">
            <a:off x="3851920" y="4293096"/>
            <a:ext cx="720080" cy="69037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893918"/>
              <a:gd name="adj5" fmla="val 145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9" name="18 Flecha abajo"/>
          <p:cNvSpPr/>
          <p:nvPr/>
        </p:nvSpPr>
        <p:spPr>
          <a:xfrm>
            <a:off x="4283968" y="2060848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19 CuadroTexto"/>
          <p:cNvSpPr txBox="1"/>
          <p:nvPr/>
        </p:nvSpPr>
        <p:spPr>
          <a:xfrm>
            <a:off x="5580112" y="4653136"/>
            <a:ext cx="1117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 smtClean="0"/>
              <a:t>Capacitación</a:t>
            </a:r>
            <a:endParaRPr lang="es-AR" sz="1400" dirty="0"/>
          </a:p>
        </p:txBody>
      </p:sp>
      <p:sp>
        <p:nvSpPr>
          <p:cNvPr id="22" name="21 Rectángulo"/>
          <p:cNvSpPr/>
          <p:nvPr/>
        </p:nvSpPr>
        <p:spPr>
          <a:xfrm>
            <a:off x="1187624" y="836712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 smtClean="0"/>
              <a:t>Aliados estratégicos para el desarrollo - Abrirnos para hacerlos parte.</a:t>
            </a:r>
          </a:p>
          <a:p>
            <a:r>
              <a:rPr lang="es-AR" dirty="0" smtClean="0"/>
              <a:t>                    Cultura colaborativa – Nuestras ideas importan.</a:t>
            </a:r>
          </a:p>
          <a:p>
            <a:endParaRPr lang="es-AR" dirty="0" smtClean="0"/>
          </a:p>
          <a:p>
            <a:r>
              <a:rPr lang="es-AR" dirty="0" smtClean="0"/>
              <a:t>    </a:t>
            </a:r>
            <a:endParaRPr lang="es-A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301208"/>
            <a:ext cx="28083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445224"/>
            <a:ext cx="18002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C46D-D8CD-45AE-9634-1C2A0A8E1B00}" type="slidenum">
              <a:rPr lang="es-AR" smtClean="0"/>
              <a:pPr/>
              <a:t>13</a:t>
            </a:fld>
            <a:endParaRPr lang="es-A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79512" y="6165304"/>
            <a:ext cx="8738402" cy="47378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s-AR" sz="1600" dirty="0" smtClean="0">
                <a:latin typeface="Neo Sans Std Medium TR" panose="020B0704030504040204" pitchFamily="34" charset="0"/>
              </a:rPr>
              <a:t>¿</a:t>
            </a: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Cómo generamos oportunidades de crecimiento y desarrollo para nuestros recursos humanos?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 11</a:t>
            </a: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691680" y="476672"/>
            <a:ext cx="5401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Equipos Comprometidos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43608" y="1844824"/>
            <a:ext cx="3160096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/>
              <a:t>Inducción</a:t>
            </a:r>
          </a:p>
          <a:p>
            <a:endParaRPr lang="es-AR" sz="2400" dirty="0" smtClean="0"/>
          </a:p>
          <a:p>
            <a:r>
              <a:rPr lang="es-AR" sz="2400" dirty="0" smtClean="0"/>
              <a:t>	Capacitación </a:t>
            </a:r>
          </a:p>
          <a:p>
            <a:endParaRPr lang="es-AR" sz="2400" dirty="0" smtClean="0"/>
          </a:p>
          <a:p>
            <a:r>
              <a:rPr lang="es-AR" sz="2400" dirty="0" smtClean="0"/>
              <a:t>                        Objetivos  </a:t>
            </a:r>
          </a:p>
          <a:p>
            <a:endParaRPr lang="es-AR" dirty="0" smtClean="0"/>
          </a:p>
          <a:p>
            <a:endParaRPr lang="es-AR" dirty="0" smtClean="0"/>
          </a:p>
          <a:p>
            <a:endParaRPr lang="es-AR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4067944" y="3645024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V="1">
            <a:off x="4067944" y="3356992"/>
            <a:ext cx="432048" cy="166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4716016" y="3068960"/>
            <a:ext cx="126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/>
              <a:t>Empresa</a:t>
            </a:r>
            <a:endParaRPr lang="es-AR" sz="2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644008" y="3861048"/>
            <a:ext cx="1407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/>
              <a:t>Individual</a:t>
            </a:r>
            <a:endParaRPr lang="es-AR" sz="2400" dirty="0"/>
          </a:p>
        </p:txBody>
      </p:sp>
      <p:cxnSp>
        <p:nvCxnSpPr>
          <p:cNvPr id="14" name="13 Conector recto de flecha"/>
          <p:cNvCxnSpPr/>
          <p:nvPr/>
        </p:nvCxnSpPr>
        <p:spPr>
          <a:xfrm rot="-300000">
            <a:off x="6239640" y="3381547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V="1">
            <a:off x="6156176" y="3789040"/>
            <a:ext cx="648072" cy="22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6948264" y="3429000"/>
            <a:ext cx="107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/>
              <a:t>Premio</a:t>
            </a:r>
            <a:endParaRPr lang="es-AR" sz="24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2843808" y="5085184"/>
            <a:ext cx="2961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600" b="1" dirty="0" smtClean="0">
                <a:solidFill>
                  <a:srgbClr val="C00000"/>
                </a:solidFill>
              </a:rPr>
              <a:t>ESCUCHARLOS</a:t>
            </a:r>
            <a:endParaRPr lang="es-AR" sz="3600" b="1" dirty="0">
              <a:solidFill>
                <a:srgbClr val="C00000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14</a:t>
            </a:fld>
            <a:endParaRPr lang="es-AR"/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79512" y="6165304"/>
            <a:ext cx="8738402" cy="47378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s-AR" sz="1600" dirty="0" smtClean="0">
                <a:latin typeface="Neo Sans Std Medium TR" panose="020B0704030504040204" pitchFamily="34" charset="0"/>
              </a:rPr>
              <a:t>¿</a:t>
            </a: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Cómo generamos oportunidades de crecimiento y desarrollo para nuestros recursos humanos?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 11</a:t>
            </a: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3528" y="260648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>
                <a:solidFill>
                  <a:srgbClr val="C00000"/>
                </a:solidFill>
              </a:rPr>
              <a:t>El futuro de tus hijos, y mis hijos, depende de la                   </a:t>
            </a:r>
          </a:p>
          <a:p>
            <a:r>
              <a:rPr lang="es-AR" sz="3200" b="1" dirty="0" smtClean="0">
                <a:solidFill>
                  <a:srgbClr val="C00000"/>
                </a:solidFill>
              </a:rPr>
              <a:t>                     educación que les demos</a:t>
            </a:r>
            <a:endParaRPr lang="es-AR" sz="32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83568" y="1844824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La escuela primaria y secundaria, junto a los valores de la casa, son los cimientos de un futuro prometedor, pero se necesita algo más…..</a:t>
            </a:r>
          </a:p>
          <a:p>
            <a:endParaRPr lang="es-AR" b="1" i="1" dirty="0" smtClean="0"/>
          </a:p>
          <a:p>
            <a:r>
              <a:rPr lang="es-AR" b="1" i="1" dirty="0" smtClean="0"/>
              <a:t>Por eso la empresa se compromete a acompañar a tus hijos</a:t>
            </a:r>
            <a:r>
              <a:rPr lang="es-AR" i="1" dirty="0" smtClean="0"/>
              <a:t>:</a:t>
            </a:r>
          </a:p>
          <a:p>
            <a:endParaRPr lang="es-AR" i="1" dirty="0" smtClean="0"/>
          </a:p>
          <a:p>
            <a:pPr>
              <a:buFont typeface="Arial" pitchFamily="34" charset="0"/>
              <a:buChar char="•"/>
            </a:pPr>
            <a:r>
              <a:rPr lang="es-AR" i="1" dirty="0" smtClean="0"/>
              <a:t> Facilitamos tutorías, pasantías.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Ofrecemos becas.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Brindamos orientación vocacional.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Facilitamos giras por diferentes instituciones educativas.</a:t>
            </a:r>
          </a:p>
          <a:p>
            <a:pPr>
              <a:buFont typeface="Arial" pitchFamily="34" charset="0"/>
              <a:buChar char="•"/>
            </a:pPr>
            <a:endParaRPr lang="es-AR" dirty="0"/>
          </a:p>
        </p:txBody>
      </p:sp>
      <p:pic>
        <p:nvPicPr>
          <p:cNvPr id="1026" name="Picture 2" descr="https://encrypted-tbn1.gstatic.com/images?q=tbn:ANd9GcTzP4gAdPGiSB2SkeCKBrD-2LBozfdhFj_rWztJr8sEUjuvDR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797152"/>
            <a:ext cx="1584176" cy="1008111"/>
          </a:xfrm>
          <a:prstGeom prst="rect">
            <a:avLst/>
          </a:prstGeom>
          <a:noFill/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15</a:t>
            </a:fld>
            <a:endParaRPr lang="es-AR"/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79512" y="6165304"/>
            <a:ext cx="8738402" cy="47378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s-AR" sz="1600" dirty="0" smtClean="0">
                <a:latin typeface="Neo Sans Std Medium TR" panose="020B0704030504040204" pitchFamily="34" charset="0"/>
              </a:rPr>
              <a:t>¿</a:t>
            </a: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Cómo generamos oportunidades de crecimiento y desarrollo para nuestros recursos humanos?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 11</a:t>
            </a: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907704" y="404664"/>
            <a:ext cx="4770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Papá Noel los espera!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339752" y="1340768"/>
            <a:ext cx="3927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/>
              <a:t>Que los chicos formen parte..</a:t>
            </a:r>
            <a:endParaRPr lang="es-AR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755576" y="3068960"/>
            <a:ext cx="73444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dirty="0" smtClean="0"/>
              <a:t> Con el símbolo de Papá Noel, cada Navidad integramos a la comunidad.</a:t>
            </a:r>
          </a:p>
          <a:p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Los hijos de los empleados reciben un regalo acompañados por sus padres.</a:t>
            </a:r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16</a:t>
            </a:fld>
            <a:endParaRPr lang="es-AR"/>
          </a:p>
        </p:txBody>
      </p:sp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79512" y="6165304"/>
            <a:ext cx="8738402" cy="47378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s-AR" sz="1600" dirty="0" smtClean="0">
                <a:latin typeface="Neo Sans Std Medium TR" panose="020B0704030504040204" pitchFamily="34" charset="0"/>
              </a:rPr>
              <a:t>¿</a:t>
            </a: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Cómo generamos oportunidades de crecimiento y desarrollo para nuestros recursos humanos?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 11</a:t>
            </a: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75856" y="476672"/>
            <a:ext cx="2321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La Matera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71600" y="1844824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dirty="0" smtClean="0"/>
              <a:t> Hacer una reunión de la empresa fuera del ámbito laboral, para ver las fortalezas y debilidades del empleado.</a:t>
            </a:r>
          </a:p>
          <a:p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Generar una cultura para que el empleado pueda generar y aportar ideas.</a:t>
            </a:r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17</a:t>
            </a:fld>
            <a:endParaRPr lang="es-AR"/>
          </a:p>
        </p:txBody>
      </p:sp>
      <p:sp>
        <p:nvSpPr>
          <p:cNvPr id="6" name="5 CuadroTexto"/>
          <p:cNvSpPr txBox="1"/>
          <p:nvPr/>
        </p:nvSpPr>
        <p:spPr>
          <a:xfrm>
            <a:off x="1115616" y="4365104"/>
            <a:ext cx="6412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(Versión preliminar. La idea es distinta a la presentada en plenario)</a:t>
            </a:r>
            <a:endParaRPr lang="es-AR" dirty="0"/>
          </a:p>
        </p:txBody>
      </p:sp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79512" y="6165304"/>
            <a:ext cx="8738402" cy="47378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s-AR" sz="1600" dirty="0" smtClean="0">
                <a:latin typeface="Neo Sans Std Medium TR" panose="020B0704030504040204" pitchFamily="34" charset="0"/>
              </a:rPr>
              <a:t>¿</a:t>
            </a: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Cómo generamos oportunidades de crecimiento y desarrollo para nuestros recursos humanos?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 11</a:t>
            </a: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979712" y="404664"/>
            <a:ext cx="5126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err="1" smtClean="0">
                <a:solidFill>
                  <a:srgbClr val="C00000"/>
                </a:solidFill>
              </a:rPr>
              <a:t>Vení</a:t>
            </a:r>
            <a:r>
              <a:rPr lang="es-AR" sz="4000" b="1" dirty="0" smtClean="0">
                <a:solidFill>
                  <a:srgbClr val="C00000"/>
                </a:solidFill>
              </a:rPr>
              <a:t> al Oeste de Bs. As.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1560" y="1268760"/>
            <a:ext cx="7528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 smtClean="0"/>
              <a:t>¿Te </a:t>
            </a:r>
            <a:r>
              <a:rPr lang="es-AR" sz="2000" b="1" dirty="0" err="1" smtClean="0"/>
              <a:t>imaginás</a:t>
            </a:r>
            <a:r>
              <a:rPr lang="es-AR" sz="2000" b="1" dirty="0" smtClean="0"/>
              <a:t> un buen lugar en el campo donde concretar tus sueños?</a:t>
            </a:r>
            <a:endParaRPr lang="es-AR" sz="20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755576" y="2204864"/>
            <a:ext cx="655859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Los productores de la zona Oeste te ofrecen:</a:t>
            </a:r>
          </a:p>
          <a:p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Trabajo rural con estabilidad, calificación y perspectiva de futuro. 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Trabajo registrado: relaciones contractuales justas y transparentes.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Integración entre equipos de trabajo y capacitación permanente.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Ascenso social: plan de carrera.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Apoyo a la vida y al desarrollo familiar.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123728" y="4581128"/>
            <a:ext cx="4586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 smtClean="0">
                <a:solidFill>
                  <a:srgbClr val="0070C0"/>
                </a:solidFill>
              </a:rPr>
              <a:t>Te esperamos.      ¡El camino lo elegís vos!</a:t>
            </a:r>
            <a:endParaRPr lang="es-AR" sz="2000" b="1" dirty="0">
              <a:solidFill>
                <a:srgbClr val="0070C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5616" y="5445224"/>
            <a:ext cx="6463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err="1" smtClean="0"/>
              <a:t>Procrecer</a:t>
            </a:r>
            <a:r>
              <a:rPr lang="es-AR" dirty="0" smtClean="0"/>
              <a:t>   02345-68-9030                         oeste@procrecer.com.ar   </a:t>
            </a:r>
            <a:endParaRPr lang="es-AR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18</a:t>
            </a:fld>
            <a:endParaRPr lang="es-AR"/>
          </a:p>
        </p:txBody>
      </p:sp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79512" y="6165304"/>
            <a:ext cx="8738402" cy="47378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s-AR" sz="1600" dirty="0" smtClean="0">
                <a:latin typeface="Neo Sans Std Medium TR" panose="020B0704030504040204" pitchFamily="34" charset="0"/>
              </a:rPr>
              <a:t>¿</a:t>
            </a: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Cómo generamos oportunidades de crecimiento y desarrollo para nuestros recursos humanos?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 11</a:t>
            </a: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547664" y="476672"/>
            <a:ext cx="60103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Becas: Brindando un futuro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43608" y="1484784"/>
            <a:ext cx="151624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/>
              <a:t>Objetivo:</a:t>
            </a:r>
            <a:r>
              <a:rPr lang="es-AR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 Capacitar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Compromiso</a:t>
            </a:r>
          </a:p>
          <a:p>
            <a:pPr>
              <a:buFont typeface="Arial" pitchFamily="34" charset="0"/>
              <a:buChar char="•"/>
            </a:pP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1043608" y="2852936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/>
              <a:t>Orientado a</a:t>
            </a:r>
            <a:r>
              <a:rPr lang="es-AR" dirty="0" smtClean="0"/>
              <a:t>: </a:t>
            </a:r>
          </a:p>
          <a:p>
            <a:r>
              <a:rPr lang="es-AR" dirty="0" smtClean="0"/>
              <a:t>Hijos de colaboradores de la empresa que quieran seguir su vocación – estudios.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1115616" y="4077072"/>
            <a:ext cx="33464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 smtClean="0"/>
              <a:t>Pautas:</a:t>
            </a:r>
          </a:p>
          <a:p>
            <a:pPr>
              <a:buFont typeface="Arial" pitchFamily="34" charset="0"/>
              <a:buChar char="•"/>
            </a:pPr>
            <a:r>
              <a:rPr lang="es-AR" sz="2000" b="1" dirty="0" smtClean="0"/>
              <a:t> </a:t>
            </a:r>
            <a:r>
              <a:rPr lang="es-AR" dirty="0" smtClean="0"/>
              <a:t>Tiempo</a:t>
            </a:r>
            <a:r>
              <a:rPr lang="es-AR" sz="2000" dirty="0" smtClean="0"/>
              <a:t> (duración de la beca).</a:t>
            </a:r>
          </a:p>
          <a:p>
            <a:pPr>
              <a:buFont typeface="Arial" pitchFamily="34" charset="0"/>
              <a:buChar char="•"/>
            </a:pPr>
            <a:r>
              <a:rPr lang="es-AR" sz="2000" b="1" dirty="0" smtClean="0"/>
              <a:t> </a:t>
            </a:r>
            <a:r>
              <a:rPr lang="es-AR" dirty="0" smtClean="0"/>
              <a:t>Recursos asignados.</a:t>
            </a:r>
          </a:p>
          <a:p>
            <a:pPr>
              <a:buFont typeface="Arial" pitchFamily="34" charset="0"/>
              <a:buChar char="•"/>
            </a:pPr>
            <a:r>
              <a:rPr lang="es-AR" sz="2000" b="1" dirty="0" smtClean="0"/>
              <a:t> </a:t>
            </a:r>
            <a:r>
              <a:rPr lang="es-AR" dirty="0" smtClean="0"/>
              <a:t>Resultados académicos.</a:t>
            </a:r>
            <a:endParaRPr lang="es-AR" sz="2000" b="1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19</a:t>
            </a:fld>
            <a:endParaRPr lang="es-AR"/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5202" y="-49707"/>
            <a:ext cx="6858000" cy="1079305"/>
          </a:xfrm>
        </p:spPr>
        <p:txBody>
          <a:bodyPr/>
          <a:lstStyle/>
          <a:p>
            <a:r>
              <a:rPr lang="es-AR" dirty="0" smtClean="0">
                <a:latin typeface="Neo Sans Std Medium TR" panose="020B0704030504040204" pitchFamily="34" charset="0"/>
              </a:rPr>
              <a:t>TRABAJO EN GRUPOS</a:t>
            </a:r>
            <a:endParaRPr lang="es-AR" dirty="0">
              <a:latin typeface="Neo Sans Std Medium TR" panose="020B0704030504040204" pitchFamily="34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63767" y="1065199"/>
            <a:ext cx="8753694" cy="37867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  <a:ea typeface="+mn-ea"/>
                <a:cs typeface="+mn-cs"/>
              </a:rPr>
              <a:t>¿Cómo nos adaptamos a los cambios? </a:t>
            </a:r>
            <a:r>
              <a:rPr kumimoji="0" lang="es-AR" sz="16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  <a:ea typeface="+mn-ea"/>
                <a:cs typeface="+mn-cs"/>
              </a:rPr>
              <a:t>SALA 11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63768" y="1543227"/>
            <a:ext cx="8753693" cy="34215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capitalizamos el hecho de ser empresas familiares? </a:t>
            </a:r>
            <a:r>
              <a:rPr lang="es-AR" sz="1600" u="sng" dirty="0">
                <a:latin typeface="Neo Sans Std Medium TR" panose="020B0704030504040204" pitchFamily="34" charset="0"/>
              </a:rPr>
              <a:t>SALA 11</a:t>
            </a:r>
            <a:endParaRPr kumimoji="0" lang="es-AR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037493" y="2158922"/>
            <a:ext cx="8008034" cy="4937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A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  <a:ea typeface="+mn-ea"/>
              <a:cs typeface="+mn-cs"/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179059" y="1992299"/>
            <a:ext cx="8738402" cy="47378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s-AR" sz="1600" dirty="0" smtClean="0">
                <a:latin typeface="Neo Sans Std Medium TR" panose="020B0704030504040204" pitchFamily="34" charset="0"/>
              </a:rPr>
              <a:t>¿</a:t>
            </a: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Cómo generamos oportunidades de </a:t>
            </a:r>
            <a:r>
              <a:rPr kumimoji="0" lang="es-A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crecimiento y desarrollo para nuestros recursos humanos? </a:t>
            </a:r>
            <a:r>
              <a:rPr lang="es-AR" sz="1600" u="sng" dirty="0">
                <a:latin typeface="Neo Sans Std Medium TR" panose="020B0704030504040204" pitchFamily="34" charset="0"/>
              </a:rPr>
              <a:t>SALA 11</a:t>
            </a:r>
            <a:endParaRPr kumimoji="0" lang="es-AR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84941" y="3131994"/>
            <a:ext cx="8732520" cy="534540"/>
          </a:xfrm>
          <a:prstGeom prst="rect">
            <a:avLst/>
          </a:prstGeom>
          <a:solidFill>
            <a:srgbClr val="FFFF99">
              <a:alpha val="72157"/>
            </a:srgbClr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potenciamos nuestra capacidad para asociarnos con todo tipo de organizaciones? </a:t>
            </a:r>
            <a:r>
              <a:rPr lang="es-AR" sz="1600" u="sng" dirty="0">
                <a:latin typeface="Neo Sans Std Medium TR" panose="020B0704030504040204" pitchFamily="34" charset="0"/>
              </a:rPr>
              <a:t>SALA </a:t>
            </a:r>
            <a:r>
              <a:rPr lang="es-AR" sz="1600" u="sng" dirty="0" smtClean="0">
                <a:latin typeface="Neo Sans Std Medium TR" panose="020B0704030504040204" pitchFamily="34" charset="0"/>
              </a:rPr>
              <a:t>M.E. WALSH</a:t>
            </a:r>
            <a:endParaRPr kumimoji="0" lang="es-AR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171225" y="3786046"/>
            <a:ext cx="8746236" cy="51206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logramos una mayor diferenciación y creación de valor en nuestros productos y servicios? </a:t>
            </a:r>
            <a:r>
              <a:rPr lang="es-AR" sz="1600" u="sng" dirty="0">
                <a:latin typeface="Neo Sans Std Medium TR" panose="020B0704030504040204" pitchFamily="34" charset="0"/>
              </a:rPr>
              <a:t>SALA </a:t>
            </a:r>
            <a:r>
              <a:rPr lang="es-AR" sz="1600" u="sng" dirty="0" smtClean="0">
                <a:latin typeface="Neo Sans Std Medium TR" panose="020B0704030504040204" pitchFamily="34" charset="0"/>
              </a:rPr>
              <a:t>CASTAGNINO</a:t>
            </a:r>
            <a:endParaRPr kumimoji="0" lang="es-AR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19" name="Subtítulo 2"/>
          <p:cNvSpPr txBox="1">
            <a:spLocks/>
          </p:cNvSpPr>
          <p:nvPr/>
        </p:nvSpPr>
        <p:spPr>
          <a:xfrm>
            <a:off x="163768" y="4397841"/>
            <a:ext cx="8753693" cy="521380"/>
          </a:xfrm>
          <a:prstGeom prst="rect">
            <a:avLst/>
          </a:prstGeom>
          <a:solidFill>
            <a:srgbClr val="FFCCFF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afrontamos, como sector, el desafío de comunicarnos eficazmente</a:t>
            </a:r>
            <a:r>
              <a:rPr kumimoji="0" lang="es-A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 </a:t>
            </a: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con la sociedad? </a:t>
            </a:r>
            <a:r>
              <a:rPr lang="es-AR" sz="1600" u="sng" dirty="0">
                <a:latin typeface="Neo Sans Std Medium TR" panose="020B0704030504040204" pitchFamily="34" charset="0"/>
              </a:rPr>
              <a:t>SALA </a:t>
            </a:r>
            <a:r>
              <a:rPr lang="es-AR" sz="1600" u="sng" dirty="0" smtClean="0">
                <a:latin typeface="Neo Sans Std Medium TR" panose="020B0704030504040204" pitchFamily="34" charset="0"/>
              </a:rPr>
              <a:t>GONZÁLEZ</a:t>
            </a:r>
            <a:endParaRPr kumimoji="0" lang="es-AR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20" name="Subtítulo 2"/>
          <p:cNvSpPr txBox="1">
            <a:spLocks/>
          </p:cNvSpPr>
          <p:nvPr/>
        </p:nvSpPr>
        <p:spPr>
          <a:xfrm>
            <a:off x="163768" y="5562428"/>
            <a:ext cx="8753693" cy="48480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hacemos para profundizar nuestras acciones a favor del medio ambiente? </a:t>
            </a:r>
            <a:r>
              <a:rPr lang="es-AR" sz="1600" u="sng" dirty="0" smtClean="0">
                <a:solidFill>
                  <a:schemeClr val="bg1"/>
                </a:solidFill>
                <a:latin typeface="Neo Sans Std Medium TR" panose="020B0704030504040204" pitchFamily="34" charset="0"/>
              </a:rPr>
              <a:t>SALA VELEZ</a:t>
            </a:r>
            <a:endParaRPr kumimoji="0" lang="es-AR" sz="16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21" name="Subtítulo 2"/>
          <p:cNvSpPr txBox="1">
            <a:spLocks/>
          </p:cNvSpPr>
          <p:nvPr/>
        </p:nvSpPr>
        <p:spPr>
          <a:xfrm>
            <a:off x="163768" y="2551182"/>
            <a:ext cx="8753693" cy="4916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hacemos para ser más innovadores y emprendedores? </a:t>
            </a:r>
            <a:r>
              <a:rPr lang="es-AR" sz="1600" u="sng" dirty="0">
                <a:latin typeface="Neo Sans Std Medium TR" panose="020B0704030504040204" pitchFamily="34" charset="0"/>
              </a:rPr>
              <a:t>SALA 11</a:t>
            </a:r>
            <a:endParaRPr kumimoji="0" lang="es-AR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22" name="Subtítulo 2"/>
          <p:cNvSpPr txBox="1">
            <a:spLocks/>
          </p:cNvSpPr>
          <p:nvPr/>
        </p:nvSpPr>
        <p:spPr>
          <a:xfrm>
            <a:off x="164206" y="6129356"/>
            <a:ext cx="8753255" cy="55186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hacemos para absorber y adaptar a nuestro negocio ideas de organizaciones extra-sector? </a:t>
            </a:r>
            <a:r>
              <a:rPr lang="es-AR" sz="1600" u="sng" dirty="0">
                <a:solidFill>
                  <a:schemeClr val="bg1"/>
                </a:solidFill>
                <a:latin typeface="Neo Sans Std Medium TR" panose="020B0704030504040204" pitchFamily="34" charset="0"/>
              </a:rPr>
              <a:t>SALA </a:t>
            </a:r>
            <a:r>
              <a:rPr lang="es-AR" sz="1600" u="sng" dirty="0" smtClean="0">
                <a:solidFill>
                  <a:schemeClr val="bg1"/>
                </a:solidFill>
                <a:latin typeface="Neo Sans Std Medium TR" panose="020B0704030504040204" pitchFamily="34" charset="0"/>
              </a:rPr>
              <a:t>VELEZ</a:t>
            </a:r>
            <a:endParaRPr kumimoji="0" lang="es-AR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163768" y="4980134"/>
            <a:ext cx="8753693" cy="52138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transformamos</a:t>
            </a:r>
            <a:r>
              <a:rPr kumimoji="0" lang="es-A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 a las nuevas tecnologías en un aliado de nuestro negocio</a:t>
            </a: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? </a:t>
            </a:r>
            <a:r>
              <a:rPr lang="es-AR" sz="1600" u="sng" dirty="0">
                <a:latin typeface="Neo Sans Std Medium TR" panose="020B0704030504040204" pitchFamily="34" charset="0"/>
              </a:rPr>
              <a:t>SALA </a:t>
            </a:r>
            <a:r>
              <a:rPr lang="es-AR" sz="1600" u="sng" dirty="0" smtClean="0">
                <a:latin typeface="Neo Sans Std Medium TR" panose="020B0704030504040204" pitchFamily="34" charset="0"/>
              </a:rPr>
              <a:t>TEJEDOR</a:t>
            </a:r>
            <a:endParaRPr kumimoji="0" lang="es-AR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746718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79512" y="6165304"/>
            <a:ext cx="8753693" cy="4916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hacemos para ser más innovadores y emprendedores?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 11</a:t>
            </a: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005064"/>
            <a:ext cx="136815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2771800" y="404664"/>
            <a:ext cx="2701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CREA - IDEA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1268760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El proyecto tiene como objetivo incentivar ideas innovadoras significativas para la actividad premiando la más destacada. Está dirigido a las personas o equipos de la empresa (de operario a empresario).</a:t>
            </a:r>
          </a:p>
          <a:p>
            <a:endParaRPr lang="es-AR" dirty="0" smtClean="0"/>
          </a:p>
          <a:p>
            <a:r>
              <a:rPr lang="es-AR" dirty="0" smtClean="0"/>
              <a:t>Se genera un Fondo de Innovación CREA para sostener el proyecto.</a:t>
            </a:r>
          </a:p>
          <a:p>
            <a:endParaRPr lang="es-AR" dirty="0" smtClean="0"/>
          </a:p>
          <a:p>
            <a:r>
              <a:rPr lang="es-AR" dirty="0" smtClean="0"/>
              <a:t>Frecuencia: Cuatrimestral por actividad, anual por zona.</a:t>
            </a:r>
          </a:p>
          <a:p>
            <a:endParaRPr lang="es-AR" dirty="0" smtClean="0"/>
          </a:p>
          <a:p>
            <a:r>
              <a:rPr lang="es-AR" dirty="0" smtClean="0"/>
              <a:t>Jurado: Representante del grupo + coordinador zonal + vocal + 1 externo (</a:t>
            </a:r>
            <a:r>
              <a:rPr lang="es-AR" dirty="0" err="1" smtClean="0"/>
              <a:t>UBA</a:t>
            </a:r>
            <a:r>
              <a:rPr lang="es-AR" dirty="0" smtClean="0"/>
              <a:t>, </a:t>
            </a:r>
            <a:r>
              <a:rPr lang="es-AR" dirty="0" err="1" smtClean="0"/>
              <a:t>INTA</a:t>
            </a:r>
            <a:r>
              <a:rPr lang="es-AR" dirty="0" smtClean="0"/>
              <a:t>, Empresa, etc.).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1043608" y="4581128"/>
            <a:ext cx="4332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Difusión – Bases y condiciones – Resultados.</a:t>
            </a:r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5580112" y="5589240"/>
            <a:ext cx="3038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 smtClean="0"/>
              <a:t>Contacto: </a:t>
            </a:r>
            <a:r>
              <a:rPr lang="es-AR" sz="1400" dirty="0" smtClean="0">
                <a:hlinkClick r:id="rId3"/>
              </a:rPr>
              <a:t>salonso@cincosurcos.com.ar</a:t>
            </a:r>
            <a:endParaRPr lang="es-AR" sz="1400" dirty="0" smtClean="0"/>
          </a:p>
          <a:p>
            <a:r>
              <a:rPr lang="es-AR" sz="1400" dirty="0" smtClean="0"/>
              <a:t>                   www.creaoeste.org.ar</a:t>
            </a:r>
            <a:endParaRPr lang="es-AR" sz="1400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C46D-D8CD-45AE-9634-1C2A0A8E1B00}" type="slidenum">
              <a:rPr lang="es-AR" smtClean="0"/>
              <a:pPr/>
              <a:t>20</a:t>
            </a:fld>
            <a:endParaRPr lang="es-A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79512" y="6165304"/>
            <a:ext cx="8753693" cy="491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hacemos para ser más innovadores y emprendedores?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 11</a:t>
            </a: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059832" y="404664"/>
            <a:ext cx="2881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ILUMINARTE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99592" y="1412776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/>
              <a:t>Generar un espacio de intercambio de ideas para problemáticas </a:t>
            </a:r>
          </a:p>
          <a:p>
            <a:r>
              <a:rPr lang="es-AR" sz="2000" b="1" dirty="0" smtClean="0"/>
              <a:t>    comunes y/o inesperadas desde una perspectiva diferente.</a:t>
            </a:r>
            <a:endParaRPr lang="es-AR" sz="20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2492896"/>
            <a:ext cx="787728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dirty="0" smtClean="0"/>
              <a:t> Invitar gente o empresarios que generaron cambios para compartir experiencias.</a:t>
            </a:r>
          </a:p>
          <a:p>
            <a:pPr>
              <a:buFont typeface="Arial" pitchFamily="34" charset="0"/>
              <a:buChar char="•"/>
            </a:pPr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Invitar a personas que generen enfoques diferentes en situación de crisis.</a:t>
            </a:r>
          </a:p>
          <a:p>
            <a:pPr>
              <a:buFont typeface="Arial" pitchFamily="34" charset="0"/>
              <a:buChar char="•"/>
            </a:pPr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Periodicidad en las reuniones.</a:t>
            </a:r>
          </a:p>
          <a:p>
            <a:pPr>
              <a:buFont typeface="Arial" pitchFamily="34" charset="0"/>
              <a:buChar char="•"/>
            </a:pPr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Despertar creatividad.</a:t>
            </a:r>
          </a:p>
          <a:p>
            <a:pPr>
              <a:buFont typeface="Arial" pitchFamily="34" charset="0"/>
              <a:buChar char="•"/>
            </a:pPr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Buzón de ideas.</a:t>
            </a:r>
          </a:p>
          <a:p>
            <a:pPr>
              <a:buFont typeface="Arial" pitchFamily="34" charset="0"/>
              <a:buChar char="•"/>
            </a:pPr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Corroborar frutos.</a:t>
            </a:r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21</a:t>
            </a:fld>
            <a:endParaRPr lang="es-AR"/>
          </a:p>
        </p:txBody>
      </p:sp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79512" y="6165304"/>
            <a:ext cx="8753693" cy="491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hacemos para ser más innovadores y emprendedores?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 11</a:t>
            </a: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843808" y="476672"/>
            <a:ext cx="2925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CAMBIEMOS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71600" y="1412776"/>
            <a:ext cx="7231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/>
              <a:t>Joven profesional, con vocación, personalidad, manejo.</a:t>
            </a:r>
            <a:endParaRPr lang="es-AR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2492896"/>
            <a:ext cx="77914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dirty="0" smtClean="0"/>
              <a:t> Responsable de la comercialización de hacienda (compra-venta).</a:t>
            </a:r>
          </a:p>
          <a:p>
            <a:pPr>
              <a:buFont typeface="Arial" pitchFamily="34" charset="0"/>
              <a:buChar char="•"/>
            </a:pPr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Con el tiempo, si desarrolla su actividad con éxito, pasará a tomar las decisiones</a:t>
            </a:r>
          </a:p>
          <a:p>
            <a:r>
              <a:rPr lang="es-AR" dirty="0" smtClean="0"/>
              <a:t>de compra de insumos en su totalidad (agricultura, maquinaria).  </a:t>
            </a:r>
            <a:endParaRPr lang="es-AR" dirty="0"/>
          </a:p>
        </p:txBody>
      </p:sp>
      <p:pic>
        <p:nvPicPr>
          <p:cNvPr id="1026" name="Picture 2" descr="http://lh3.ggpht.com/-9JxfK8yPlLM/T1ZKf06h-bI/AAAAAAAAu1I/K28vGZ3TZJw/chupete-1.jpg%25253Fimgmax%25253D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933056"/>
            <a:ext cx="2087141" cy="1944216"/>
          </a:xfrm>
          <a:prstGeom prst="rect">
            <a:avLst/>
          </a:prstGeom>
          <a:noFill/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22</a:t>
            </a:fld>
            <a:endParaRPr lang="es-AR"/>
          </a:p>
        </p:txBody>
      </p:sp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79512" y="6165304"/>
            <a:ext cx="8753693" cy="491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hacemos para ser más innovadores y emprendedores?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 11</a:t>
            </a: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347864" y="476672"/>
            <a:ext cx="21713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err="1" smtClean="0">
                <a:solidFill>
                  <a:srgbClr val="C00000"/>
                </a:solidFill>
              </a:rPr>
              <a:t>CEMETEC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051720" y="1340768"/>
            <a:ext cx="4647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/>
              <a:t>Centro Móvil de Educación técnica.</a:t>
            </a:r>
            <a:endParaRPr lang="es-AR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39552" y="2132856"/>
            <a:ext cx="7847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Brindar conocimiento técnico en las escuelas rurales para salida laboral en la zona.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611560" y="3068960"/>
            <a:ext cx="80640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dirty="0" smtClean="0"/>
              <a:t> Centro de capacitación técnica para escuelas. </a:t>
            </a:r>
          </a:p>
          <a:p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Sistema móvil multidisciplinario orientado a demandas específicas de la zona. </a:t>
            </a:r>
          </a:p>
          <a:p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Taller móvil, equipos de técnicos de distintas áreas ( ganadería, agricultura, huerta,</a:t>
            </a:r>
          </a:p>
          <a:p>
            <a:r>
              <a:rPr lang="es-AR" dirty="0" smtClean="0"/>
              <a:t>Computación).</a:t>
            </a:r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23</a:t>
            </a:fld>
            <a:endParaRPr lang="es-AR"/>
          </a:p>
        </p:txBody>
      </p:sp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79512" y="6165304"/>
            <a:ext cx="8753693" cy="491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hacemos para ser más innovadores y emprendedores?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 11</a:t>
            </a: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987824" y="404664"/>
            <a:ext cx="2968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TRABAJO YA!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1628800"/>
            <a:ext cx="8667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 smtClean="0"/>
              <a:t>Plataforma que vincula a los interesados en búsquedas laborales agropecuarias.</a:t>
            </a:r>
            <a:endParaRPr lang="es-AR" sz="20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2420888"/>
            <a:ext cx="81982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dirty="0" smtClean="0"/>
              <a:t> Vincular las instituciones (Soc. Rural, Municipio, empresas de recursos humanos, etc.</a:t>
            </a:r>
          </a:p>
          <a:p>
            <a:r>
              <a:rPr lang="es-AR" dirty="0" smtClean="0"/>
              <a:t>con las empresas y los interesados).</a:t>
            </a:r>
          </a:p>
          <a:p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Ingreso de formularios en las distintas instituciones o vía web.</a:t>
            </a:r>
          </a:p>
          <a:p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Difusión a nivel local o zonal.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24</a:t>
            </a:fld>
            <a:endParaRPr lang="es-AR"/>
          </a:p>
        </p:txBody>
      </p:sp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79512" y="6165304"/>
            <a:ext cx="8753693" cy="491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hacemos para ser más innovadores y emprendedores?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 11</a:t>
            </a: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563888" y="404664"/>
            <a:ext cx="16162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I.P.P.A.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99592" y="1412776"/>
            <a:ext cx="7671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/>
              <a:t>Instituto para la promoción de la producción agropecuaria.</a:t>
            </a:r>
            <a:endParaRPr lang="es-AR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971600" y="270892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Promoción mediante medios masivos de comunicación (radio, TV, Internet), eventos (chocleadas), exposiciones, charlas, documentales, etc.</a:t>
            </a:r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25</a:t>
            </a:fld>
            <a:endParaRPr lang="es-AR"/>
          </a:p>
        </p:txBody>
      </p:sp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79512" y="6165304"/>
            <a:ext cx="8753693" cy="491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hacemos para ser más innovadores y emprendedores?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 11</a:t>
            </a: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123728" y="476672"/>
            <a:ext cx="43339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Fondo para Innovar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71601" y="220486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Aportar fondos para la capacitación y desarrollo de nuevos emprendimientos, </a:t>
            </a:r>
          </a:p>
          <a:p>
            <a:r>
              <a:rPr lang="es-AR" dirty="0" smtClean="0"/>
              <a:t>           como forma de disminuir el riesgo de las inversiones innovadoras. </a:t>
            </a:r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26</a:t>
            </a:fld>
            <a:endParaRPr lang="es-AR"/>
          </a:p>
        </p:txBody>
      </p:sp>
    </p:spTree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79512" y="6165304"/>
            <a:ext cx="8753693" cy="491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hacemos para ser más innovadores y emprendedores?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 11</a:t>
            </a: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051720" y="548680"/>
            <a:ext cx="4921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PERSONAL </a:t>
            </a:r>
            <a:r>
              <a:rPr lang="es-AR" sz="4000" b="1" dirty="0" err="1" smtClean="0">
                <a:solidFill>
                  <a:srgbClr val="C00000"/>
                </a:solidFill>
              </a:rPr>
              <a:t>STORMING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71600" y="1412776"/>
            <a:ext cx="725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/>
              <a:t>Hacer reuniones de tormenta de ideas para el personal.</a:t>
            </a:r>
            <a:endParaRPr lang="es-AR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755577" y="2852936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dirty="0" smtClean="0"/>
              <a:t> Reuniones trimestrales de motivación e innovación incorporando facilitadores para volcar ideas innovadoras.</a:t>
            </a:r>
          </a:p>
          <a:p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Pasar de la motivación personal a la innovación empresaria.</a:t>
            </a:r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27</a:t>
            </a:fld>
            <a:endParaRPr lang="es-AR"/>
          </a:p>
        </p:txBody>
      </p:sp>
    </p:spTree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419872" y="260648"/>
            <a:ext cx="2212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@ socia 2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971600" y="1628800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AR" dirty="0" smtClean="0"/>
              <a:t> Plataforma informática para promover acciones en común, que agreguen valor.</a:t>
            </a:r>
          </a:p>
          <a:p>
            <a:pPr>
              <a:buFontTx/>
              <a:buChar char="-"/>
            </a:pPr>
            <a:endParaRPr lang="es-AR" dirty="0"/>
          </a:p>
          <a:p>
            <a:pPr>
              <a:buFontTx/>
              <a:buChar char="-"/>
            </a:pPr>
            <a:r>
              <a:rPr lang="es-AR" dirty="0" smtClean="0"/>
              <a:t> Desarrollo inicial  para el sector agropecuario. </a:t>
            </a:r>
            <a:r>
              <a:rPr lang="es-AR" dirty="0" err="1" smtClean="0"/>
              <a:t>Interfase</a:t>
            </a:r>
            <a:r>
              <a:rPr lang="es-AR" dirty="0" smtClean="0"/>
              <a:t> con otros sectores.</a:t>
            </a:r>
          </a:p>
          <a:p>
            <a:pPr>
              <a:buFontTx/>
              <a:buChar char="-"/>
            </a:pPr>
            <a:endParaRPr lang="es-AR" dirty="0"/>
          </a:p>
          <a:p>
            <a:pPr>
              <a:buFontTx/>
              <a:buChar char="-"/>
            </a:pPr>
            <a:r>
              <a:rPr lang="es-AR" dirty="0" smtClean="0"/>
              <a:t> Sinergia  - Potenciación de iniciativas individuales en un marco de transparencia y confianza.</a:t>
            </a:r>
          </a:p>
          <a:p>
            <a:pPr>
              <a:buFontTx/>
              <a:buChar char="-"/>
            </a:pPr>
            <a:endParaRPr lang="es-AR" dirty="0" smtClean="0"/>
          </a:p>
          <a:p>
            <a:pPr>
              <a:buFontTx/>
              <a:buChar char="-"/>
            </a:pPr>
            <a:r>
              <a:rPr lang="es-AR" dirty="0" smtClean="0"/>
              <a:t> Grupos por afinidad – foros.</a:t>
            </a:r>
          </a:p>
          <a:p>
            <a:pPr>
              <a:buFontTx/>
              <a:buChar char="-"/>
            </a:pPr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6300192" y="558924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 smtClean="0"/>
              <a:t>.</a:t>
            </a:r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3131840" y="980728"/>
            <a:ext cx="2913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/>
              <a:t>La red social del agro</a:t>
            </a:r>
            <a:r>
              <a:rPr lang="es-AR" b="1" dirty="0" smtClean="0"/>
              <a:t>.</a:t>
            </a:r>
            <a:endParaRPr lang="es-AR" b="1" dirty="0"/>
          </a:p>
        </p:txBody>
      </p:sp>
      <p:sp>
        <p:nvSpPr>
          <p:cNvPr id="8" name="7 Rectángulo"/>
          <p:cNvSpPr/>
          <p:nvPr/>
        </p:nvSpPr>
        <p:spPr>
          <a:xfrm>
            <a:off x="899592" y="5301208"/>
            <a:ext cx="17618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 err="1" smtClean="0"/>
              <a:t>Powered</a:t>
            </a:r>
            <a:r>
              <a:rPr lang="es-AR" sz="1400" dirty="0" smtClean="0"/>
              <a:t>  </a:t>
            </a:r>
            <a:r>
              <a:rPr lang="es-AR" sz="1400" dirty="0" err="1" smtClean="0"/>
              <a:t>by</a:t>
            </a:r>
            <a:r>
              <a:rPr lang="es-AR" sz="1400" dirty="0" smtClean="0"/>
              <a:t> </a:t>
            </a:r>
            <a:r>
              <a:rPr lang="es-AR" sz="1400" dirty="0" err="1" smtClean="0"/>
              <a:t>AACREA</a:t>
            </a:r>
            <a:r>
              <a:rPr lang="es-AR" sz="1400" dirty="0" smtClean="0"/>
              <a:t>.</a:t>
            </a:r>
            <a:endParaRPr lang="es-AR" sz="1400" dirty="0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0" y="5949280"/>
            <a:ext cx="9144000" cy="534540"/>
          </a:xfrm>
          <a:prstGeom prst="rect">
            <a:avLst/>
          </a:prstGeom>
          <a:solidFill>
            <a:srgbClr val="FFFF99">
              <a:alpha val="72157"/>
            </a:srgbClr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potenciamos nuestra capacidad para asociarnos con todo tipo de organizaciones?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 </a:t>
            </a:r>
            <a:r>
              <a:rPr lang="es-AR" sz="1600" b="1" u="sng" dirty="0" smtClean="0">
                <a:latin typeface="Neo Sans Std Medium TR" panose="020B0704030504040204" pitchFamily="34" charset="0"/>
              </a:rPr>
              <a:t>M.E. WALSH</a:t>
            </a: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076056" y="5301208"/>
            <a:ext cx="3140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dirty="0" smtClean="0"/>
              <a:t>Contacto: mtpeluffo@mtsur.com.ar</a:t>
            </a:r>
            <a:endParaRPr lang="es-AR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284984"/>
            <a:ext cx="72008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C46D-D8CD-45AE-9634-1C2A0A8E1B00}" type="slidenum">
              <a:rPr lang="es-AR" smtClean="0"/>
              <a:pPr/>
              <a:t>28</a:t>
            </a:fld>
            <a:endParaRPr lang="es-A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79512" y="5877272"/>
            <a:ext cx="8732520" cy="534540"/>
          </a:xfrm>
          <a:prstGeom prst="rect">
            <a:avLst/>
          </a:prstGeom>
          <a:solidFill>
            <a:srgbClr val="FFFF99">
              <a:alpha val="72157"/>
            </a:srgbClr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potenciamos nuestra capacidad para asociarnos con todo tipo de organizaciones?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 </a:t>
            </a:r>
            <a:r>
              <a:rPr lang="es-AR" sz="1600" b="1" u="sng" dirty="0" smtClean="0">
                <a:latin typeface="Neo Sans Std Medium TR" panose="020B0704030504040204" pitchFamily="34" charset="0"/>
              </a:rPr>
              <a:t>M.E. WALSH</a:t>
            </a: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419872" y="188640"/>
            <a:ext cx="2120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/>
              <a:t>PUENTES</a:t>
            </a:r>
            <a:endParaRPr lang="es-AR" sz="40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10437" y="908720"/>
            <a:ext cx="903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700" dirty="0" smtClean="0"/>
              <a:t>Generar un espacio de intercambio entre municipio, referentes locales y productores agropecuarios</a:t>
            </a:r>
            <a:r>
              <a:rPr lang="es-AR" dirty="0" smtClean="0"/>
              <a:t>.</a:t>
            </a: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2195736" y="1268760"/>
            <a:ext cx="5113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Recuperemos el Futuro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1560" y="1988840"/>
            <a:ext cx="82089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/>
              <a:t>Descripción:</a:t>
            </a:r>
            <a:r>
              <a:rPr lang="es-AR" dirty="0" smtClean="0"/>
              <a:t> Asociación público – privada para resolver el reciclado de bidones en las ciudades.</a:t>
            </a:r>
          </a:p>
          <a:p>
            <a:endParaRPr lang="es-AR" dirty="0" smtClean="0"/>
          </a:p>
          <a:p>
            <a:r>
              <a:rPr lang="es-AR" sz="2000" b="1" dirty="0" smtClean="0"/>
              <a:t>Acciones: </a:t>
            </a:r>
            <a:endParaRPr lang="es-AR" b="1" dirty="0" smtClean="0"/>
          </a:p>
          <a:p>
            <a:pPr>
              <a:buFontTx/>
              <a:buChar char="-"/>
            </a:pPr>
            <a:r>
              <a:rPr lang="es-AR" dirty="0" smtClean="0"/>
              <a:t> Crear un Centro Municipal de deposición de bidones.</a:t>
            </a:r>
          </a:p>
          <a:p>
            <a:pPr>
              <a:buFontTx/>
              <a:buChar char="-"/>
            </a:pPr>
            <a:r>
              <a:rPr lang="es-AR" dirty="0" smtClean="0"/>
              <a:t> Generar un mecanismo de control de la ley de triple lavado.</a:t>
            </a:r>
          </a:p>
          <a:p>
            <a:pPr>
              <a:buFontTx/>
              <a:buChar char="-"/>
            </a:pPr>
            <a:r>
              <a:rPr lang="es-AR" dirty="0" smtClean="0"/>
              <a:t> Realizar una campaña de concientización con un profesional especializado en distintos ambientes (escuelas, productores, etc.).</a:t>
            </a:r>
          </a:p>
          <a:p>
            <a:pPr>
              <a:buFontTx/>
              <a:buChar char="-"/>
            </a:pPr>
            <a:r>
              <a:rPr lang="es-AR" dirty="0" smtClean="0"/>
              <a:t> Desarrollar un sistema de premios y castigos según aplicación de la ley.</a:t>
            </a:r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5796136" y="5373216"/>
            <a:ext cx="27500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dirty="0" smtClean="0"/>
              <a:t>Contacto: puentes@gmail.com</a:t>
            </a:r>
            <a:endParaRPr lang="es-AR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25144"/>
            <a:ext cx="275654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88640"/>
            <a:ext cx="1872208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C46D-D8CD-45AE-9634-1C2A0A8E1B00}" type="slidenum">
              <a:rPr lang="es-AR" smtClean="0"/>
              <a:pPr/>
              <a:t>29</a:t>
            </a:fld>
            <a:endParaRPr lang="es-A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79512" y="6237312"/>
            <a:ext cx="8753694" cy="37867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  <a:ea typeface="+mn-ea"/>
                <a:cs typeface="+mn-cs"/>
              </a:rPr>
              <a:t>¿Cómo nos adaptamos a los cambios? </a:t>
            </a:r>
            <a:r>
              <a:rPr kumimoji="0" lang="es-AR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  <a:ea typeface="+mn-ea"/>
                <a:cs typeface="+mn-cs"/>
              </a:rPr>
              <a:t>SALA 11</a:t>
            </a:r>
          </a:p>
        </p:txBody>
      </p:sp>
      <p:sp>
        <p:nvSpPr>
          <p:cNvPr id="4" name="3 Elipse"/>
          <p:cNvSpPr/>
          <p:nvPr/>
        </p:nvSpPr>
        <p:spPr>
          <a:xfrm>
            <a:off x="7380312" y="1700808"/>
            <a:ext cx="1440160" cy="129614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CuadroTexto"/>
          <p:cNvSpPr txBox="1"/>
          <p:nvPr/>
        </p:nvSpPr>
        <p:spPr>
          <a:xfrm>
            <a:off x="2483768" y="332656"/>
            <a:ext cx="38602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Chequeo General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43608" y="1052736"/>
            <a:ext cx="7278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/>
              <a:t>Diagnóstico actual de la empresa y avance a la realidad.</a:t>
            </a:r>
            <a:endParaRPr lang="es-AR" sz="2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611560" y="1628800"/>
            <a:ext cx="69127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Diagnóstico:</a:t>
            </a:r>
          </a:p>
          <a:p>
            <a:pPr>
              <a:buFontTx/>
              <a:buChar char="-"/>
            </a:pPr>
            <a:r>
              <a:rPr lang="es-AR" dirty="0" smtClean="0"/>
              <a:t> Resultado general en sus actividades.</a:t>
            </a:r>
          </a:p>
          <a:p>
            <a:pPr>
              <a:buFontTx/>
              <a:buChar char="-"/>
            </a:pPr>
            <a:r>
              <a:rPr lang="es-AR" dirty="0" smtClean="0"/>
              <a:t> Estado patrimonial.</a:t>
            </a:r>
          </a:p>
          <a:p>
            <a:pPr>
              <a:buFontTx/>
              <a:buChar char="-"/>
            </a:pPr>
            <a:r>
              <a:rPr lang="es-AR" dirty="0" smtClean="0"/>
              <a:t> Índices financieros.</a:t>
            </a:r>
          </a:p>
          <a:p>
            <a:pPr>
              <a:buFontTx/>
              <a:buChar char="-"/>
            </a:pPr>
            <a:r>
              <a:rPr lang="es-AR" dirty="0" smtClean="0"/>
              <a:t> Composición accionaria.</a:t>
            </a:r>
          </a:p>
          <a:p>
            <a:pPr>
              <a:buFontTx/>
              <a:buChar char="-"/>
            </a:pPr>
            <a:r>
              <a:rPr lang="es-AR" dirty="0" smtClean="0"/>
              <a:t> Análisis de la misión y visión.</a:t>
            </a:r>
          </a:p>
          <a:p>
            <a:pPr>
              <a:buFontTx/>
              <a:buChar char="-"/>
            </a:pPr>
            <a:r>
              <a:rPr lang="es-AR" dirty="0" smtClean="0"/>
              <a:t> Proyección en diferentes escenarios de próximos 2 años.</a:t>
            </a:r>
          </a:p>
          <a:p>
            <a:pPr>
              <a:buFontTx/>
              <a:buChar char="-"/>
            </a:pPr>
            <a:endParaRPr lang="es-AR" dirty="0" smtClean="0"/>
          </a:p>
          <a:p>
            <a:r>
              <a:rPr lang="es-AR" b="1" dirty="0" smtClean="0"/>
              <a:t>Acciones:</a:t>
            </a:r>
            <a:r>
              <a:rPr lang="es-AR" dirty="0" smtClean="0"/>
              <a:t> </a:t>
            </a:r>
          </a:p>
          <a:p>
            <a:pPr>
              <a:buFontTx/>
              <a:buChar char="-"/>
            </a:pPr>
            <a:r>
              <a:rPr lang="es-AR" dirty="0" smtClean="0"/>
              <a:t>Directorio: controlar la misión y visión.</a:t>
            </a:r>
          </a:p>
          <a:p>
            <a:pPr>
              <a:buFontTx/>
              <a:buChar char="-"/>
            </a:pPr>
            <a:r>
              <a:rPr lang="es-AR" dirty="0" smtClean="0"/>
              <a:t> Equipo administrativo: preparar información que analizarán administrador y asesor CREA.</a:t>
            </a:r>
          </a:p>
          <a:p>
            <a:pPr>
              <a:buFontTx/>
              <a:buChar char="-"/>
            </a:pPr>
            <a:r>
              <a:rPr lang="es-AR" dirty="0" smtClean="0"/>
              <a:t> Contratar un asesor/auditor externo que dictaminará con la información preparada.</a:t>
            </a:r>
            <a:endParaRPr lang="es-AR" dirty="0"/>
          </a:p>
        </p:txBody>
      </p:sp>
      <p:sp>
        <p:nvSpPr>
          <p:cNvPr id="9" name="8 CuadroTexto"/>
          <p:cNvSpPr txBox="1"/>
          <p:nvPr/>
        </p:nvSpPr>
        <p:spPr>
          <a:xfrm>
            <a:off x="5436096" y="5589240"/>
            <a:ext cx="3059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 smtClean="0"/>
              <a:t>Contacto: </a:t>
            </a:r>
            <a:r>
              <a:rPr lang="es-AR" sz="1400" dirty="0" smtClean="0">
                <a:hlinkClick r:id="rId2"/>
              </a:rPr>
              <a:t>cainegri@yahoo.com.ar</a:t>
            </a:r>
            <a:endParaRPr lang="es-AR" sz="1400" dirty="0" smtClean="0"/>
          </a:p>
          <a:p>
            <a:r>
              <a:rPr lang="es-AR" sz="1400" dirty="0" smtClean="0"/>
              <a:t>                   draelinatejerina@gmail.com</a:t>
            </a:r>
            <a:endParaRPr lang="es-AR" sz="1400" dirty="0"/>
          </a:p>
        </p:txBody>
      </p:sp>
      <p:sp>
        <p:nvSpPr>
          <p:cNvPr id="10" name="9 Cruz"/>
          <p:cNvSpPr/>
          <p:nvPr/>
        </p:nvSpPr>
        <p:spPr>
          <a:xfrm>
            <a:off x="7668344" y="1916832"/>
            <a:ext cx="914400" cy="914400"/>
          </a:xfrm>
          <a:prstGeom prst="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C46D-D8CD-45AE-9634-1C2A0A8E1B00}" type="slidenum">
              <a:rPr lang="es-AR" smtClean="0"/>
              <a:pPr/>
              <a:t>3</a:t>
            </a:fld>
            <a:endParaRPr lang="es-A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0" y="6093296"/>
            <a:ext cx="9144000" cy="534540"/>
          </a:xfrm>
          <a:prstGeom prst="rect">
            <a:avLst/>
          </a:prstGeom>
          <a:solidFill>
            <a:srgbClr val="FFFF99">
              <a:alpha val="72157"/>
            </a:srgbClr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potenciamos nuestra capacidad para asociarnos con todo tipo de organizaciones?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 </a:t>
            </a:r>
            <a:r>
              <a:rPr lang="es-AR" sz="1600" b="1" u="sng" dirty="0" smtClean="0">
                <a:latin typeface="Neo Sans Std Medium TR" panose="020B0704030504040204" pitchFamily="34" charset="0"/>
              </a:rPr>
              <a:t>M.E. WALSH</a:t>
            </a: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491880" y="404664"/>
            <a:ext cx="21209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4000" b="1" dirty="0" smtClean="0"/>
              <a:t>PUENTES</a:t>
            </a:r>
            <a:endParaRPr lang="es-AR" sz="4000" b="1" dirty="0"/>
          </a:p>
        </p:txBody>
      </p:sp>
      <p:sp>
        <p:nvSpPr>
          <p:cNvPr id="4" name="3 Rectángulo"/>
          <p:cNvSpPr/>
          <p:nvPr/>
        </p:nvSpPr>
        <p:spPr>
          <a:xfrm>
            <a:off x="0" y="1268761"/>
            <a:ext cx="91440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700" dirty="0" smtClean="0"/>
              <a:t>  Generar un espacio de intercambio entre municipio, referentes locales y productores agropecuarios.</a:t>
            </a:r>
            <a:endParaRPr lang="es-AR" sz="17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915816" y="1700808"/>
            <a:ext cx="3589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Aulas al Campo</a:t>
            </a:r>
            <a:endParaRPr lang="es-AR" sz="4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39552" y="2564904"/>
            <a:ext cx="82809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AR" dirty="0" smtClean="0"/>
              <a:t> Grupo de empresarios agropecuarios, inspectores y directivos de escuelas primarias y secundarias, planificando juntos una mejor educación.</a:t>
            </a:r>
          </a:p>
          <a:p>
            <a:endParaRPr lang="es-AR" dirty="0" smtClean="0"/>
          </a:p>
          <a:p>
            <a:pPr>
              <a:buFontTx/>
              <a:buChar char="-"/>
            </a:pPr>
            <a:r>
              <a:rPr lang="es-AR" dirty="0" smtClean="0"/>
              <a:t> Visitas a las empresas agropecuarias vinculadas a proyectos educativos.</a:t>
            </a:r>
          </a:p>
          <a:p>
            <a:pPr>
              <a:buFontTx/>
              <a:buChar char="-"/>
            </a:pPr>
            <a:endParaRPr lang="es-AR" dirty="0" smtClean="0"/>
          </a:p>
          <a:p>
            <a:pPr>
              <a:buFontTx/>
              <a:buChar char="-"/>
            </a:pPr>
            <a:r>
              <a:rPr lang="es-AR" dirty="0" smtClean="0"/>
              <a:t> El campo se da a conocer y busca generar confianza en la sociedad.</a:t>
            </a:r>
            <a:endParaRPr lang="es-AR" dirty="0"/>
          </a:p>
        </p:txBody>
      </p:sp>
      <p:sp>
        <p:nvSpPr>
          <p:cNvPr id="7" name="6 Rectángulo"/>
          <p:cNvSpPr/>
          <p:nvPr/>
        </p:nvSpPr>
        <p:spPr>
          <a:xfrm>
            <a:off x="5580112" y="5373216"/>
            <a:ext cx="27500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600" dirty="0" smtClean="0"/>
              <a:t>Contacto: puentes@gmail.com</a:t>
            </a:r>
            <a:endParaRPr lang="es-AR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725144"/>
            <a:ext cx="3629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88640"/>
            <a:ext cx="1872208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C46D-D8CD-45AE-9634-1C2A0A8E1B00}" type="slidenum">
              <a:rPr lang="es-AR" smtClean="0"/>
              <a:pPr/>
              <a:t>30</a:t>
            </a:fld>
            <a:endParaRPr lang="es-A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323528" y="6165304"/>
            <a:ext cx="8481000" cy="504056"/>
          </a:xfrm>
          <a:prstGeom prst="rect">
            <a:avLst/>
          </a:prstGeom>
          <a:solidFill>
            <a:srgbClr val="FFFF99">
              <a:alpha val="72157"/>
            </a:srgbClr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potenciamos nuestra capacidad para asociarnos con todo tipo de organizaciones?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 </a:t>
            </a:r>
            <a:r>
              <a:rPr lang="es-AR" sz="1600" b="1" u="sng" dirty="0" smtClean="0">
                <a:latin typeface="Neo Sans Std Medium TR" panose="020B0704030504040204" pitchFamily="34" charset="0"/>
              </a:rPr>
              <a:t>M.E. WALSH</a:t>
            </a: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491880" y="332656"/>
            <a:ext cx="2120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PUENTES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55576" y="112474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       Generar un espacio de intercambio entre un grupo de productores agropecuarios y  los representantes del pueblo.</a:t>
            </a:r>
            <a:endParaRPr lang="es-AR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755576" y="2420888"/>
            <a:ext cx="69851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dirty="0" smtClean="0"/>
              <a:t> Interiorizar a funcionarios públicos sobre las actividades agropecuarias.</a:t>
            </a:r>
          </a:p>
          <a:p>
            <a:pPr>
              <a:buFont typeface="Arial" pitchFamily="34" charset="0"/>
              <a:buChar char="•"/>
            </a:pPr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Sentar antecedentes de comunicación y generación de confianza.</a:t>
            </a:r>
          </a:p>
          <a:p>
            <a:pPr>
              <a:buFont typeface="Arial" pitchFamily="34" charset="0"/>
              <a:buChar char="•"/>
            </a:pPr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Estar abiertos y predispuestos a las necesidades mutuas.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1043608" y="4797152"/>
            <a:ext cx="6816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 smtClean="0">
                <a:solidFill>
                  <a:schemeClr val="tx2">
                    <a:lumMod val="75000"/>
                  </a:schemeClr>
                </a:solidFill>
              </a:rPr>
              <a:t>Hacer visitas a campo, asado de por medio, dos veces por año.</a:t>
            </a:r>
            <a:endParaRPr lang="es-A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31</a:t>
            </a:fld>
            <a:endParaRPr lang="es-AR"/>
          </a:p>
        </p:txBody>
      </p:sp>
    </p:spTree>
  </p:cSld>
  <p:clrMapOvr>
    <a:masterClrMapping/>
  </p:clrMapOvr>
  <p:transition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323528" y="6165304"/>
            <a:ext cx="8481000" cy="504056"/>
          </a:xfrm>
          <a:prstGeom prst="rect">
            <a:avLst/>
          </a:prstGeom>
          <a:solidFill>
            <a:srgbClr val="FFFF99">
              <a:alpha val="72157"/>
            </a:srgbClr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potenciamos nuestra capacidad para asociarnos con todo tipo de organizaciones?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 </a:t>
            </a:r>
            <a:r>
              <a:rPr lang="es-AR" sz="1600" b="1" u="sng" dirty="0" smtClean="0">
                <a:latin typeface="Neo Sans Std Medium TR" panose="020B0704030504040204" pitchFamily="34" charset="0"/>
              </a:rPr>
              <a:t>M.E. WALSH</a:t>
            </a: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483768" y="188640"/>
            <a:ext cx="3802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La combi de Olga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9552" y="980728"/>
            <a:ext cx="8265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 err="1" smtClean="0"/>
              <a:t>Asociativismo</a:t>
            </a:r>
            <a:r>
              <a:rPr lang="es-AR" sz="2000" b="1" dirty="0" smtClean="0"/>
              <a:t> de productores para garantizar el transporte de zonas rurales.</a:t>
            </a:r>
            <a:endParaRPr lang="es-AR" sz="20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1844824"/>
            <a:ext cx="44069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dirty="0" smtClean="0"/>
              <a:t> Reducir consumo de gasoil.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Disminución de riesgos viales.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Educación garantizada.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Seguridad en las salidas nocturnas.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Beneficio para los empleados y sus familias.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Optimización del tiempo.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05064"/>
            <a:ext cx="4392488" cy="211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755576" y="4437112"/>
            <a:ext cx="11897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     </a:t>
            </a:r>
            <a:r>
              <a:rPr lang="es-AR" dirty="0" err="1" smtClean="0"/>
              <a:t>WiFi</a:t>
            </a:r>
            <a:endParaRPr lang="es-AR" dirty="0" smtClean="0"/>
          </a:p>
          <a:p>
            <a:r>
              <a:rPr lang="es-AR" dirty="0" smtClean="0"/>
              <a:t>      </a:t>
            </a:r>
            <a:r>
              <a:rPr lang="es-AR" dirty="0" err="1" smtClean="0"/>
              <a:t>4x4</a:t>
            </a:r>
            <a:endParaRPr lang="es-AR" dirty="0" smtClean="0"/>
          </a:p>
          <a:p>
            <a:r>
              <a:rPr lang="es-AR" dirty="0" smtClean="0"/>
              <a:t>Refrigerios</a:t>
            </a:r>
            <a:endParaRPr lang="es-AR" dirty="0"/>
          </a:p>
        </p:txBody>
      </p:sp>
      <p:sp>
        <p:nvSpPr>
          <p:cNvPr id="8" name="7 CuadroTexto"/>
          <p:cNvSpPr txBox="1"/>
          <p:nvPr/>
        </p:nvSpPr>
        <p:spPr>
          <a:xfrm>
            <a:off x="7596336" y="4293096"/>
            <a:ext cx="11272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Asientos </a:t>
            </a:r>
          </a:p>
          <a:p>
            <a:r>
              <a:rPr lang="es-AR" dirty="0" smtClean="0"/>
              <a:t>Cómodos.</a:t>
            </a:r>
          </a:p>
          <a:p>
            <a:r>
              <a:rPr lang="es-AR" dirty="0" smtClean="0"/>
              <a:t>     A/C</a:t>
            </a:r>
          </a:p>
          <a:p>
            <a:r>
              <a:rPr lang="es-AR" dirty="0" smtClean="0"/>
              <a:t>     GPS</a:t>
            </a:r>
          </a:p>
          <a:p>
            <a:r>
              <a:rPr lang="es-AR" dirty="0" smtClean="0"/>
              <a:t>    </a:t>
            </a:r>
            <a:r>
              <a:rPr lang="es-AR" dirty="0" err="1" smtClean="0"/>
              <a:t>Waze</a:t>
            </a:r>
            <a:endParaRPr lang="es-A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32</a:t>
            </a:fld>
            <a:endParaRPr lang="es-AR"/>
          </a:p>
        </p:txBody>
      </p:sp>
    </p:spTree>
  </p:cSld>
  <p:clrMapOvr>
    <a:masterClrMapping/>
  </p:clrMapOvr>
  <p:transition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332656"/>
            <a:ext cx="7047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Compartiendo ideas y proyectos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23528" y="6165304"/>
            <a:ext cx="8481000" cy="504056"/>
          </a:xfrm>
          <a:prstGeom prst="rect">
            <a:avLst/>
          </a:prstGeom>
          <a:solidFill>
            <a:srgbClr val="FFFF99">
              <a:alpha val="72157"/>
            </a:srgbClr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potenciamos nuestra capacidad para asociarnos con todo tipo de organizaciones?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 </a:t>
            </a:r>
            <a:r>
              <a:rPr lang="es-AR" sz="1600" b="1" u="sng" dirty="0" smtClean="0">
                <a:latin typeface="Neo Sans Std Medium TR" panose="020B0704030504040204" pitchFamily="34" charset="0"/>
              </a:rPr>
              <a:t>M.E. WALSH</a:t>
            </a: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123728" y="1196752"/>
            <a:ext cx="447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/>
              <a:t>Asociación público – privada local</a:t>
            </a:r>
            <a:endParaRPr lang="es-AR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2060848"/>
            <a:ext cx="77768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dirty="0" smtClean="0"/>
              <a:t> Reunirse una vez por mes las distintas entidades de la comunidad local (Municipio, hospital, escuelas, </a:t>
            </a:r>
            <a:r>
              <a:rPr lang="es-AR" dirty="0" err="1" smtClean="0"/>
              <a:t>Cáritas</a:t>
            </a:r>
            <a:r>
              <a:rPr lang="es-AR" dirty="0" smtClean="0"/>
              <a:t>, productores agropecuarios, Cámara de Comercio, gremios, etc.).</a:t>
            </a:r>
          </a:p>
          <a:p>
            <a:pPr>
              <a:buFont typeface="Arial" pitchFamily="34" charset="0"/>
              <a:buChar char="•"/>
            </a:pPr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Contratar un moderador externo especializado en el tema. </a:t>
            </a:r>
          </a:p>
          <a:p>
            <a:pPr>
              <a:buFont typeface="Arial" pitchFamily="34" charset="0"/>
              <a:buChar char="•"/>
            </a:pPr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Realizar listado de problemáticas  comunes.</a:t>
            </a:r>
          </a:p>
          <a:p>
            <a:pPr>
              <a:buFont typeface="Arial" pitchFamily="34" charset="0"/>
              <a:buChar char="•"/>
            </a:pPr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Establecer una agenda de trabajo. </a:t>
            </a:r>
          </a:p>
          <a:p>
            <a:pPr>
              <a:buFont typeface="Arial" pitchFamily="34" charset="0"/>
              <a:buChar char="•"/>
            </a:pPr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Elaborar proyectos de interés común.</a:t>
            </a:r>
          </a:p>
          <a:p>
            <a:pPr>
              <a:buFont typeface="Arial" pitchFamily="34" charset="0"/>
              <a:buChar char="•"/>
            </a:pPr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Conocerse, eliminar los prejuicios, para luego potenciarse.</a:t>
            </a:r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33</a:t>
            </a:fld>
            <a:endParaRPr lang="es-A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323528" y="6165304"/>
            <a:ext cx="8481000" cy="504056"/>
          </a:xfrm>
          <a:prstGeom prst="rect">
            <a:avLst/>
          </a:prstGeom>
          <a:solidFill>
            <a:srgbClr val="FFFF99">
              <a:alpha val="72157"/>
            </a:srgbClr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potenciamos nuestra capacidad para asociarnos con todo tipo de organizaciones?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 </a:t>
            </a:r>
            <a:r>
              <a:rPr lang="es-AR" sz="1600" b="1" u="sng" dirty="0" smtClean="0">
                <a:latin typeface="Neo Sans Std Medium TR" panose="020B0704030504040204" pitchFamily="34" charset="0"/>
              </a:rPr>
              <a:t>M.E. WALSH</a:t>
            </a: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915816" y="332656"/>
            <a:ext cx="33057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err="1" smtClean="0">
                <a:solidFill>
                  <a:srgbClr val="C00000"/>
                </a:solidFill>
              </a:rPr>
              <a:t>EFLU</a:t>
            </a:r>
            <a:r>
              <a:rPr lang="es-AR" sz="4000" b="1" dirty="0" smtClean="0">
                <a:solidFill>
                  <a:srgbClr val="C00000"/>
                </a:solidFill>
              </a:rPr>
              <a:t> - </a:t>
            </a:r>
            <a:r>
              <a:rPr lang="es-AR" sz="4000" b="1" dirty="0" err="1" smtClean="0">
                <a:solidFill>
                  <a:srgbClr val="C00000"/>
                </a:solidFill>
              </a:rPr>
              <a:t>ENERGY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23728" y="1124744"/>
            <a:ext cx="4984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/>
              <a:t>Generar energía a partir de efluentes.</a:t>
            </a:r>
            <a:endParaRPr lang="es-AR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899592" y="1772816"/>
            <a:ext cx="1003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Asociar:</a:t>
            </a:r>
            <a:r>
              <a:rPr lang="es-AR" dirty="0" smtClean="0"/>
              <a:t> </a:t>
            </a:r>
          </a:p>
          <a:p>
            <a:endParaRPr lang="es-AR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187624" y="2204864"/>
          <a:ext cx="60960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Productores agropecuarios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Empresa especializada en energía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Transportistas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Municipio/ Estado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Materia prima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err="1" smtClean="0"/>
                        <a:t>Know</a:t>
                      </a:r>
                      <a:r>
                        <a:rPr lang="es-AR" dirty="0" smtClean="0"/>
                        <a:t> </a:t>
                      </a:r>
                      <a:r>
                        <a:rPr lang="es-AR" dirty="0" err="1" smtClean="0"/>
                        <a:t>how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Logística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Consumidores</a:t>
                      </a:r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971600" y="3645024"/>
            <a:ext cx="2260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Armar un fideicomiso.</a:t>
            </a:r>
            <a:endParaRPr lang="es-AR" dirty="0"/>
          </a:p>
        </p:txBody>
      </p:sp>
      <p:sp>
        <p:nvSpPr>
          <p:cNvPr id="8" name="7 CuadroTexto"/>
          <p:cNvSpPr txBox="1"/>
          <p:nvPr/>
        </p:nvSpPr>
        <p:spPr>
          <a:xfrm>
            <a:off x="1043608" y="4005064"/>
            <a:ext cx="47658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Beneficios: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Resolvemos los problemas de efluentes.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Generamos energía eléctrica.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Generamos trabajo en origen.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La energía se  destinará a instituciones sociales.</a:t>
            </a:r>
            <a:endParaRPr lang="es-AR" dirty="0"/>
          </a:p>
        </p:txBody>
      </p:sp>
      <p:sp>
        <p:nvSpPr>
          <p:cNvPr id="9" name="8 CuadroTexto"/>
          <p:cNvSpPr txBox="1"/>
          <p:nvPr/>
        </p:nvSpPr>
        <p:spPr>
          <a:xfrm>
            <a:off x="3203848" y="5661248"/>
            <a:ext cx="2603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 smtClean="0">
                <a:solidFill>
                  <a:srgbClr val="0070C0"/>
                </a:solidFill>
              </a:rPr>
              <a:t>¡La energía del campo!</a:t>
            </a:r>
            <a:endParaRPr lang="es-AR" sz="2000" b="1" dirty="0">
              <a:solidFill>
                <a:srgbClr val="0070C0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34</a:t>
            </a:fld>
            <a:endParaRPr lang="es-AR"/>
          </a:p>
        </p:txBody>
      </p:sp>
    </p:spTree>
  </p:cSld>
  <p:clrMapOvr>
    <a:masterClrMapping/>
  </p:clrMapOvr>
  <p:transition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323528" y="6165304"/>
            <a:ext cx="8481000" cy="504056"/>
          </a:xfrm>
          <a:prstGeom prst="rect">
            <a:avLst/>
          </a:prstGeom>
          <a:solidFill>
            <a:srgbClr val="FFFF99">
              <a:alpha val="72157"/>
            </a:srgbClr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potenciamos nuestra capacidad para asociarnos con todo tipo de organizaciones?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 </a:t>
            </a:r>
            <a:r>
              <a:rPr lang="es-AR" sz="1600" b="1" u="sng" dirty="0" smtClean="0">
                <a:latin typeface="Neo Sans Std Medium TR" panose="020B0704030504040204" pitchFamily="34" charset="0"/>
              </a:rPr>
              <a:t>M.E. WALSH</a:t>
            </a: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131840" y="332656"/>
            <a:ext cx="2355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err="1" smtClean="0">
                <a:solidFill>
                  <a:srgbClr val="C00000"/>
                </a:solidFill>
              </a:rPr>
              <a:t>Agronutre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27584" y="1268760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/>
              <a:t>Productos del agro y la alimentación asociados con un compromiso de  </a:t>
            </a:r>
          </a:p>
          <a:p>
            <a:r>
              <a:rPr lang="es-AR" sz="2000" b="1" dirty="0" smtClean="0"/>
              <a:t>             largo plazo para combatir la desnutrición en Argentina.</a:t>
            </a:r>
            <a:endParaRPr lang="es-AR" sz="20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755576" y="2492896"/>
            <a:ext cx="70646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dirty="0" smtClean="0"/>
              <a:t> Contratos con compromiso del agro para aportar al objetivo.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Comprometer a la industria alimenticia.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Contratos entre productores e industriales para lograr el producto final. 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Asociación con escuelas para entregar los alimentos.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 Comunicar por los medios la acción.</a:t>
            </a:r>
          </a:p>
          <a:p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395536" y="4653136"/>
            <a:ext cx="12963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Deficiente </a:t>
            </a:r>
          </a:p>
          <a:p>
            <a:r>
              <a:rPr lang="es-AR" dirty="0" smtClean="0"/>
              <a:t>desarrollo </a:t>
            </a:r>
          </a:p>
          <a:p>
            <a:r>
              <a:rPr lang="es-AR" dirty="0" smtClean="0"/>
              <a:t>neurológico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763688" y="486916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ym typeface="Wingdings" pitchFamily="2" charset="2"/>
              </a:rPr>
              <a:t></a:t>
            </a:r>
            <a:endParaRPr lang="es-AR" dirty="0"/>
          </a:p>
        </p:txBody>
      </p:sp>
      <p:sp>
        <p:nvSpPr>
          <p:cNvPr id="8" name="7 CuadroTexto"/>
          <p:cNvSpPr txBox="1"/>
          <p:nvPr/>
        </p:nvSpPr>
        <p:spPr>
          <a:xfrm>
            <a:off x="2267744" y="4725144"/>
            <a:ext cx="1504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       Sector</a:t>
            </a:r>
          </a:p>
          <a:p>
            <a:r>
              <a:rPr lang="es-AR" dirty="0" smtClean="0"/>
              <a:t>Agroindustrial</a:t>
            </a:r>
            <a:endParaRPr lang="es-AR" dirty="0"/>
          </a:p>
        </p:txBody>
      </p:sp>
      <p:sp>
        <p:nvSpPr>
          <p:cNvPr id="9" name="8 CuadroTexto"/>
          <p:cNvSpPr txBox="1"/>
          <p:nvPr/>
        </p:nvSpPr>
        <p:spPr>
          <a:xfrm>
            <a:off x="3923928" y="486916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ym typeface="Wingdings" pitchFamily="2" charset="2"/>
              </a:rPr>
              <a:t></a:t>
            </a:r>
            <a:endParaRPr lang="es-AR" dirty="0"/>
          </a:p>
        </p:txBody>
      </p:sp>
      <p:sp>
        <p:nvSpPr>
          <p:cNvPr id="10" name="9 CuadroTexto"/>
          <p:cNvSpPr txBox="1"/>
          <p:nvPr/>
        </p:nvSpPr>
        <p:spPr>
          <a:xfrm>
            <a:off x="4499992" y="4797152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Leche y</a:t>
            </a:r>
          </a:p>
          <a:p>
            <a:r>
              <a:rPr lang="es-AR" dirty="0" smtClean="0"/>
              <a:t>   Pan</a:t>
            </a:r>
            <a:endParaRPr lang="es-AR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724128" y="486916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ym typeface="Wingdings" pitchFamily="2" charset="2"/>
              </a:rPr>
              <a:t></a:t>
            </a:r>
            <a:endParaRPr lang="es-AR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516216" y="4797152"/>
            <a:ext cx="16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   Cerebro con</a:t>
            </a:r>
          </a:p>
          <a:p>
            <a:r>
              <a:rPr lang="es-AR" dirty="0" smtClean="0"/>
              <a:t> neuronas sanas</a:t>
            </a:r>
            <a:endParaRPr lang="es-AR" dirty="0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35</a:t>
            </a:fld>
            <a:endParaRPr lang="es-AR"/>
          </a:p>
        </p:txBody>
      </p:sp>
    </p:spTree>
  </p:cSld>
  <p:clrMapOvr>
    <a:masterClrMapping/>
  </p:clrMapOvr>
  <p:transition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988840"/>
            <a:ext cx="10081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ítulo 2"/>
          <p:cNvSpPr txBox="1">
            <a:spLocks/>
          </p:cNvSpPr>
          <p:nvPr/>
        </p:nvSpPr>
        <p:spPr>
          <a:xfrm>
            <a:off x="251520" y="6093296"/>
            <a:ext cx="8746236" cy="51206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logramos una mayor diferenciación y creación de valor en nuestros productos y servicios?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 </a:t>
            </a:r>
            <a:r>
              <a:rPr lang="es-AR" sz="1600" b="1" u="sng" dirty="0" smtClean="0">
                <a:latin typeface="Neo Sans Std Medium TR" panose="020B0704030504040204" pitchFamily="34" charset="0"/>
              </a:rPr>
              <a:t>CASTAGNINO</a:t>
            </a: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771800" y="332656"/>
            <a:ext cx="35942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OESTE - GLOBAL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1052736"/>
            <a:ext cx="809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 smtClean="0"/>
              <a:t>Facilitar el acceso al mercado mundial de los productos de la región Oeste</a:t>
            </a:r>
            <a:r>
              <a:rPr lang="es-AR" sz="2400" b="1" dirty="0" smtClean="0"/>
              <a:t>.</a:t>
            </a:r>
            <a:endParaRPr lang="es-AR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988840"/>
            <a:ext cx="50919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Asociación empresaria que desarrolla:</a:t>
            </a:r>
          </a:p>
          <a:p>
            <a:endParaRPr lang="es-AR" dirty="0" smtClean="0"/>
          </a:p>
          <a:p>
            <a:pPr>
              <a:buFontTx/>
              <a:buChar char="-"/>
            </a:pPr>
            <a:r>
              <a:rPr lang="es-AR" dirty="0" smtClean="0"/>
              <a:t> Cooperación pública.</a:t>
            </a:r>
          </a:p>
          <a:p>
            <a:pPr>
              <a:buFontTx/>
              <a:buChar char="-"/>
            </a:pPr>
            <a:r>
              <a:rPr lang="es-AR" dirty="0" smtClean="0"/>
              <a:t> Cooperación privada.</a:t>
            </a:r>
          </a:p>
          <a:p>
            <a:pPr>
              <a:buFontTx/>
              <a:buChar char="-"/>
            </a:pPr>
            <a:r>
              <a:rPr lang="es-AR" dirty="0" smtClean="0"/>
              <a:t> Ferias internacionales.</a:t>
            </a:r>
          </a:p>
          <a:p>
            <a:pPr>
              <a:buFontTx/>
              <a:buChar char="-"/>
            </a:pPr>
            <a:r>
              <a:rPr lang="es-AR" dirty="0" smtClean="0"/>
              <a:t> Rondas de negocios.</a:t>
            </a:r>
          </a:p>
          <a:p>
            <a:pPr>
              <a:buFontTx/>
              <a:buChar char="-"/>
            </a:pPr>
            <a:r>
              <a:rPr lang="es-AR" dirty="0" smtClean="0"/>
              <a:t> Capacitación </a:t>
            </a:r>
            <a:r>
              <a:rPr lang="es-AR" dirty="0" err="1" smtClean="0"/>
              <a:t>ComEx</a:t>
            </a:r>
            <a:r>
              <a:rPr lang="es-AR" dirty="0" smtClean="0"/>
              <a:t>.</a:t>
            </a:r>
          </a:p>
          <a:p>
            <a:pPr>
              <a:buFontTx/>
              <a:buChar char="-"/>
            </a:pPr>
            <a:r>
              <a:rPr lang="es-AR" dirty="0" smtClean="0"/>
              <a:t> Informes de mercado, tendencias de consumo, etc.</a:t>
            </a:r>
            <a:endParaRPr lang="es-AR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581128"/>
            <a:ext cx="1152128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5240624" y="5085184"/>
            <a:ext cx="30753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 smtClean="0"/>
              <a:t>Contacto: </a:t>
            </a:r>
            <a:r>
              <a:rPr lang="es-AR" sz="1400" dirty="0" smtClean="0">
                <a:hlinkClick r:id="rId4"/>
              </a:rPr>
              <a:t>fernandopeream@gmail.com</a:t>
            </a:r>
            <a:endParaRPr lang="es-AR" sz="1400" dirty="0" smtClean="0"/>
          </a:p>
          <a:p>
            <a:r>
              <a:rPr lang="es-AR" sz="1400" dirty="0" smtClean="0"/>
              <a:t>                  </a:t>
            </a:r>
            <a:r>
              <a:rPr lang="es-AR" sz="1400" dirty="0" smtClean="0">
                <a:hlinkClick r:id="rId5"/>
              </a:rPr>
              <a:t>www.oesteglobal.com</a:t>
            </a:r>
            <a:endParaRPr lang="es-AR" sz="1400" dirty="0" smtClean="0"/>
          </a:p>
          <a:p>
            <a:r>
              <a:rPr lang="es-AR" sz="1400" dirty="0" smtClean="0"/>
              <a:t>                  www.westglobal.com</a:t>
            </a:r>
            <a:endParaRPr lang="es-AR" sz="1400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C46D-D8CD-45AE-9634-1C2A0A8E1B00}" type="slidenum">
              <a:rPr lang="es-AR" smtClean="0"/>
              <a:pPr/>
              <a:t>36</a:t>
            </a:fld>
            <a:endParaRPr lang="es-A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0" y="6093296"/>
            <a:ext cx="9144000" cy="51206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logramos una mayor diferenciación y creación de valor en nuestros productos y servicios?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 </a:t>
            </a:r>
            <a:r>
              <a:rPr lang="es-AR" sz="1600" b="1" u="sng" dirty="0" smtClean="0">
                <a:latin typeface="Neo Sans Std Medium TR" panose="020B0704030504040204" pitchFamily="34" charset="0"/>
              </a:rPr>
              <a:t>CASTAGNINO</a:t>
            </a: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195736" y="404664"/>
            <a:ext cx="4691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600" b="1" dirty="0" smtClean="0">
                <a:solidFill>
                  <a:srgbClr val="C00000"/>
                </a:solidFill>
              </a:rPr>
              <a:t>Carnes del Oeste D.O.C</a:t>
            </a:r>
            <a:r>
              <a:rPr lang="es-AR" sz="3600" b="1" dirty="0" smtClean="0"/>
              <a:t>.</a:t>
            </a:r>
            <a:endParaRPr lang="es-AR" sz="36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683568" y="1484784"/>
            <a:ext cx="777686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AR" sz="2000" b="1" dirty="0" smtClean="0"/>
              <a:t> </a:t>
            </a:r>
            <a:r>
              <a:rPr lang="es-AR" sz="2000" b="1" dirty="0" err="1" smtClean="0"/>
              <a:t>Asociatividad</a:t>
            </a:r>
            <a:r>
              <a:rPr lang="es-AR" sz="2000" b="1" dirty="0" smtClean="0"/>
              <a:t> de productores con la cadena</a:t>
            </a:r>
            <a:r>
              <a:rPr lang="es-AR" dirty="0" smtClean="0"/>
              <a:t>: </a:t>
            </a:r>
          </a:p>
          <a:p>
            <a:pPr>
              <a:buFontTx/>
              <a:buChar char="-"/>
            </a:pPr>
            <a:endParaRPr lang="es-AR" dirty="0" smtClean="0"/>
          </a:p>
          <a:p>
            <a:r>
              <a:rPr lang="es-AR" dirty="0" smtClean="0"/>
              <a:t>El consumidor tendrá la posibilidad de conocer la historia de la Carne Premium que va a consumir.</a:t>
            </a:r>
          </a:p>
          <a:p>
            <a:endParaRPr lang="es-AR" dirty="0" smtClean="0"/>
          </a:p>
          <a:p>
            <a:pPr>
              <a:buFontTx/>
              <a:buChar char="-"/>
            </a:pPr>
            <a:r>
              <a:rPr lang="es-AR" dirty="0" smtClean="0"/>
              <a:t> Objetivo: Exportación y comercialización interna de carne vacuna con trazabilidad.</a:t>
            </a:r>
          </a:p>
          <a:p>
            <a:r>
              <a:rPr lang="es-AR" dirty="0" smtClean="0"/>
              <a:t>Exportación: corte pistola.</a:t>
            </a:r>
          </a:p>
          <a:p>
            <a:r>
              <a:rPr lang="es-AR" dirty="0" smtClean="0"/>
              <a:t>Mercado interno: resto de los cortes a carnicerías.</a:t>
            </a:r>
          </a:p>
          <a:p>
            <a:endParaRPr lang="es-AR" dirty="0"/>
          </a:p>
          <a:p>
            <a:pPr>
              <a:buFontTx/>
              <a:buChar char="-"/>
            </a:pPr>
            <a:r>
              <a:rPr lang="es-AR" dirty="0" smtClean="0"/>
              <a:t> Integrantes del proyecto: Productores. Frigoríficos certificados. A </a:t>
            </a:r>
            <a:r>
              <a:rPr lang="es-AR" dirty="0" err="1" smtClean="0"/>
              <a:t>Fasón</a:t>
            </a:r>
            <a:r>
              <a:rPr lang="es-AR" dirty="0" smtClean="0"/>
              <a:t>.</a:t>
            </a:r>
          </a:p>
          <a:p>
            <a:r>
              <a:rPr lang="es-AR" dirty="0" smtClean="0"/>
              <a:t> Comercio exterior especializado. Financiación del capital de trabajo. Fideicomiso. </a:t>
            </a: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5652788" y="5301208"/>
            <a:ext cx="3491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dirty="0" smtClean="0"/>
              <a:t>Contacto: </a:t>
            </a:r>
            <a:r>
              <a:rPr lang="es-AR" sz="1600" dirty="0" smtClean="0">
                <a:hlinkClick r:id="rId2"/>
              </a:rPr>
              <a:t>maximocinque@hotmail.com</a:t>
            </a:r>
            <a:endParaRPr lang="es-AR" sz="1600" dirty="0" smtClean="0"/>
          </a:p>
          <a:p>
            <a:r>
              <a:rPr lang="es-AR" sz="1600" dirty="0" smtClean="0"/>
              <a:t>         www.carnesdeloeste.com.ar</a:t>
            </a:r>
            <a:endParaRPr lang="es-AR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5013176"/>
            <a:ext cx="8191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C46D-D8CD-45AE-9634-1C2A0A8E1B00}" type="slidenum">
              <a:rPr lang="es-AR" smtClean="0"/>
              <a:pPr/>
              <a:t>37</a:t>
            </a:fld>
            <a:endParaRPr lang="es-A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79512" y="6165304"/>
            <a:ext cx="8746236" cy="51206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logramos una mayor diferenciación y creación de valor en nuestros productos y servicios?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 </a:t>
            </a:r>
            <a:r>
              <a:rPr lang="es-AR" sz="1600" b="1" u="sng" dirty="0" smtClean="0">
                <a:latin typeface="Neo Sans Std Medium TR" panose="020B0704030504040204" pitchFamily="34" charset="0"/>
              </a:rPr>
              <a:t>CASTAGNINO</a:t>
            </a: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63688" y="476672"/>
            <a:ext cx="4988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De mi Granja a tu Casa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27584" y="1556792"/>
            <a:ext cx="74168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/>
              <a:t>Integrar pequeños productores de cerdos y corderos de la mano del </a:t>
            </a:r>
          </a:p>
          <a:p>
            <a:r>
              <a:rPr lang="es-AR" sz="2000" b="1" dirty="0" smtClean="0"/>
              <a:t>                 gobierno local, certificando procesos y calidad</a:t>
            </a:r>
            <a:r>
              <a:rPr lang="es-AR" b="1" dirty="0" smtClean="0"/>
              <a:t>.</a:t>
            </a:r>
          </a:p>
          <a:p>
            <a:endParaRPr lang="es-AR" dirty="0" smtClean="0"/>
          </a:p>
          <a:p>
            <a:endParaRPr lang="es-AR" dirty="0" smtClean="0"/>
          </a:p>
          <a:p>
            <a:r>
              <a:rPr lang="es-AR" dirty="0" smtClean="0"/>
              <a:t>Aportes del gobierno local:</a:t>
            </a:r>
          </a:p>
          <a:p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Profesionales.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Matarife.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Convenios con municipios para facilitar comercialización.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Capacitar a la cadena.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Promover el desarrollo zonal de estos productos.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Beneficios impositivos.</a:t>
            </a:r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38</a:t>
            </a:fld>
            <a:endParaRPr lang="es-AR"/>
          </a:p>
        </p:txBody>
      </p:sp>
    </p:spTree>
  </p:cSld>
  <p:clrMapOvr>
    <a:masterClrMapping/>
  </p:clrMapOvr>
  <p:transition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79512" y="6165304"/>
            <a:ext cx="8746236" cy="51206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logramos una mayor diferenciación y creación de valor en nuestros productos y servicios?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 </a:t>
            </a:r>
            <a:r>
              <a:rPr lang="es-AR" sz="1600" b="1" u="sng" dirty="0" smtClean="0">
                <a:latin typeface="Neo Sans Std Medium TR" panose="020B0704030504040204" pitchFamily="34" charset="0"/>
              </a:rPr>
              <a:t>CASTAGNINO</a:t>
            </a: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627784" y="476672"/>
            <a:ext cx="3337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Polo Ganadero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43608" y="1628800"/>
            <a:ext cx="7052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/>
              <a:t>Generar una zona de desarrollo tecnológico ganadero</a:t>
            </a:r>
            <a:r>
              <a:rPr lang="es-AR" dirty="0" smtClean="0"/>
              <a:t>.</a:t>
            </a: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971600" y="2852936"/>
            <a:ext cx="4333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dirty="0" smtClean="0"/>
              <a:t> Infraestructura para instalación de actores.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Captar los interesados.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Productos de calidad, cantidad, eficiencia.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Ventas.</a:t>
            </a:r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39</a:t>
            </a:fld>
            <a:endParaRPr lang="es-AR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051720" y="260648"/>
            <a:ext cx="5078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Integrando Comunidad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980728"/>
            <a:ext cx="8787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 smtClean="0"/>
              <a:t>Participación en mesas de diálogo con políticos locales, municipales o regionales.</a:t>
            </a:r>
            <a:endParaRPr lang="es-AR" sz="20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23528" y="1772816"/>
            <a:ext cx="84752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b="1" dirty="0" smtClean="0"/>
              <a:t> Objetivo: </a:t>
            </a:r>
            <a:r>
              <a:rPr lang="es-AR" dirty="0" smtClean="0"/>
              <a:t>Pensar juntos la visión sobre </a:t>
            </a:r>
            <a:r>
              <a:rPr lang="es-AR" dirty="0" err="1" smtClean="0"/>
              <a:t>Daireaux</a:t>
            </a:r>
            <a:r>
              <a:rPr lang="es-AR" dirty="0" smtClean="0"/>
              <a:t> en 2025.</a:t>
            </a:r>
          </a:p>
          <a:p>
            <a:pPr>
              <a:buFont typeface="Arial" pitchFamily="34" charset="0"/>
              <a:buChar char="•"/>
            </a:pPr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b="1" dirty="0" smtClean="0"/>
              <a:t> Alcance: </a:t>
            </a:r>
            <a:r>
              <a:rPr lang="es-AR" dirty="0" smtClean="0"/>
              <a:t>Un partido, en éste caso </a:t>
            </a:r>
            <a:r>
              <a:rPr lang="es-AR" dirty="0" err="1" smtClean="0"/>
              <a:t>Daireaux</a:t>
            </a:r>
            <a:r>
              <a:rPr lang="es-AR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b="1" dirty="0" smtClean="0"/>
              <a:t> Método: </a:t>
            </a:r>
            <a:r>
              <a:rPr lang="es-AR" dirty="0" smtClean="0"/>
              <a:t>Dada una visión, mantenerla como norte ante cualquier cambio de escenario.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39552" y="3861048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Avances:</a:t>
            </a:r>
          </a:p>
          <a:p>
            <a:pPr>
              <a:buFontTx/>
              <a:buChar char="-"/>
            </a:pPr>
            <a:r>
              <a:rPr lang="es-AR" dirty="0" smtClean="0"/>
              <a:t>En el primer mes encontrar tres referentes aliados.</a:t>
            </a:r>
          </a:p>
          <a:p>
            <a:pPr>
              <a:buFontTx/>
              <a:buChar char="-"/>
            </a:pPr>
            <a:r>
              <a:rPr lang="es-AR" dirty="0" smtClean="0"/>
              <a:t> En 60 días: convocatoria a veinte actores  referentes a un taller de detección de demandas.</a:t>
            </a:r>
          </a:p>
          <a:p>
            <a:pPr>
              <a:buFontTx/>
              <a:buChar char="-"/>
            </a:pPr>
            <a:r>
              <a:rPr lang="es-AR" dirty="0" smtClean="0"/>
              <a:t> Plan de trabajo a un año para la construcción de identidad local.</a:t>
            </a:r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4</a:t>
            </a:fld>
            <a:endParaRPr lang="es-AR"/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0" y="6021288"/>
            <a:ext cx="9144000" cy="37867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  <a:ea typeface="+mn-ea"/>
                <a:cs typeface="+mn-cs"/>
              </a:rPr>
              <a:t>¿Cómo nos adaptamos a los cambios? </a:t>
            </a:r>
            <a:r>
              <a:rPr kumimoji="0" lang="es-AR" sz="16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  <a:ea typeface="+mn-ea"/>
                <a:cs typeface="+mn-cs"/>
              </a:rPr>
              <a:t>SALA 11 – Diapositiva 4 a 14.</a:t>
            </a:r>
          </a:p>
        </p:txBody>
      </p:sp>
    </p:spTree>
  </p:cSld>
  <p:clrMapOvr>
    <a:masterClrMapping/>
  </p:clrMapOvr>
  <p:transition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79512" y="6165304"/>
            <a:ext cx="8746236" cy="51206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logramos una mayor diferenciación y creación de valor en nuestros productos y servicios?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 </a:t>
            </a:r>
            <a:r>
              <a:rPr lang="es-AR" sz="1600" b="1" u="sng" dirty="0" smtClean="0">
                <a:latin typeface="Neo Sans Std Medium TR" panose="020B0704030504040204" pitchFamily="34" charset="0"/>
              </a:rPr>
              <a:t>CASTAGNINO</a:t>
            </a: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9552" y="260648"/>
            <a:ext cx="8074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600" b="1" dirty="0" smtClean="0">
                <a:solidFill>
                  <a:srgbClr val="C00000"/>
                </a:solidFill>
              </a:rPr>
              <a:t>Agencia Empresaria de Comercio Exterior</a:t>
            </a:r>
            <a:endParaRPr lang="es-AR" sz="36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55576" y="1340768"/>
            <a:ext cx="7431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/>
              <a:t>Promover el comercio exterior de la producción regional.</a:t>
            </a:r>
            <a:endParaRPr lang="es-AR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755576" y="2492896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dirty="0" smtClean="0"/>
              <a:t> Asociación privada que trabaja con entes estatales y extranjeros (embajadas, </a:t>
            </a:r>
            <a:r>
              <a:rPr lang="es-AR" dirty="0" err="1" smtClean="0"/>
              <a:t>CFI</a:t>
            </a:r>
            <a:r>
              <a:rPr lang="es-AR" dirty="0" smtClean="0"/>
              <a:t>, Fundación Exportar, etc.).</a:t>
            </a:r>
          </a:p>
          <a:p>
            <a:pPr>
              <a:buFont typeface="Arial" pitchFamily="34" charset="0"/>
              <a:buChar char="•"/>
            </a:pPr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Asiste en participación en ferias internacionales.</a:t>
            </a:r>
          </a:p>
          <a:p>
            <a:pPr>
              <a:buFont typeface="Arial" pitchFamily="34" charset="0"/>
              <a:buChar char="•"/>
            </a:pPr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Organiza rondas de negocios en la zona.</a:t>
            </a:r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40</a:t>
            </a:fld>
            <a:endParaRPr lang="es-AR"/>
          </a:p>
        </p:txBody>
      </p:sp>
    </p:spTree>
  </p:cSld>
  <p:clrMapOvr>
    <a:masterClrMapping/>
  </p:clrMapOvr>
  <p:transition>
    <p:wipe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79512" y="6165304"/>
            <a:ext cx="8746236" cy="51206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logramos una mayor diferenciación y creación de valor en nuestros productos y servicios?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 </a:t>
            </a:r>
            <a:r>
              <a:rPr lang="es-AR" sz="1600" b="1" u="sng" dirty="0" smtClean="0">
                <a:latin typeface="Neo Sans Std Medium TR" panose="020B0704030504040204" pitchFamily="34" charset="0"/>
              </a:rPr>
              <a:t>CASTAGNINO</a:t>
            </a: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75656" y="260648"/>
            <a:ext cx="6302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West Natural </a:t>
            </a:r>
            <a:r>
              <a:rPr lang="es-AR" sz="4000" b="1" dirty="0" err="1" smtClean="0">
                <a:solidFill>
                  <a:srgbClr val="C00000"/>
                </a:solidFill>
              </a:rPr>
              <a:t>Farmer</a:t>
            </a:r>
            <a:r>
              <a:rPr lang="es-AR" sz="4000" b="1" dirty="0" smtClean="0">
                <a:solidFill>
                  <a:srgbClr val="C00000"/>
                </a:solidFill>
              </a:rPr>
              <a:t> (</a:t>
            </a:r>
            <a:r>
              <a:rPr lang="es-AR" sz="4000" b="1" dirty="0" err="1" smtClean="0">
                <a:solidFill>
                  <a:srgbClr val="C00000"/>
                </a:solidFill>
              </a:rPr>
              <a:t>Foods</a:t>
            </a:r>
            <a:r>
              <a:rPr lang="es-AR" sz="4000" b="1" dirty="0" smtClean="0">
                <a:solidFill>
                  <a:srgbClr val="C00000"/>
                </a:solidFill>
              </a:rPr>
              <a:t>)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115616" y="1052736"/>
            <a:ext cx="6980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/>
              <a:t>Asociación de Productores de carne con Restaurantes</a:t>
            </a:r>
            <a:endParaRPr lang="es-AR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899592" y="2132856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Objetivo: </a:t>
            </a:r>
            <a:r>
              <a:rPr lang="es-AR" dirty="0" smtClean="0"/>
              <a:t>Integrar la producción con el punto de venta, supermercados, mayoristas, minoristas y restaurantes.</a:t>
            </a:r>
          </a:p>
          <a:p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Asociarse con productores de la zona.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Determinar la genética que cumpla con los parámetros de calidad.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Marco contractual </a:t>
            </a:r>
            <a:r>
              <a:rPr lang="es-AR" dirty="0" smtClean="0">
                <a:sym typeface="Wingdings" pitchFamily="2" charset="2"/>
              </a:rPr>
              <a:t> Contratos entre privados para asegurar el abastecimiento.</a:t>
            </a:r>
          </a:p>
          <a:p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1691680" y="4797152"/>
            <a:ext cx="5763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 smtClean="0"/>
              <a:t>“La Calidad necesaria para que tu menú sea exitoso”</a:t>
            </a:r>
            <a:endParaRPr lang="es-AR" sz="2000" b="1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41</a:t>
            </a:fld>
            <a:endParaRPr lang="es-AR"/>
          </a:p>
        </p:txBody>
      </p:sp>
    </p:spTree>
  </p:cSld>
  <p:clrMapOvr>
    <a:masterClrMapping/>
  </p:clrMapOvr>
  <p:transition>
    <p:wipe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79512" y="6165304"/>
            <a:ext cx="8746236" cy="51206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logramos una mayor diferenciación y creación de valor en nuestros productos y servicios?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 </a:t>
            </a:r>
            <a:r>
              <a:rPr lang="es-AR" sz="1600" b="1" u="sng" dirty="0" smtClean="0">
                <a:latin typeface="Neo Sans Std Medium TR" panose="020B0704030504040204" pitchFamily="34" charset="0"/>
              </a:rPr>
              <a:t>CASTAGNINO</a:t>
            </a: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55776" y="332656"/>
            <a:ext cx="3703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Jugo de Clorofila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27584" y="1340768"/>
            <a:ext cx="7365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/>
              <a:t>En 20 años la clorofila será vital para una vida saludable.</a:t>
            </a:r>
            <a:endParaRPr lang="es-AR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899592" y="2420888"/>
            <a:ext cx="63003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Montar plantas de producción de bebidas de diferentes especies:</a:t>
            </a:r>
          </a:p>
          <a:p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Alfalfa.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Maíz.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Etc.</a:t>
            </a:r>
            <a:endParaRPr lang="es-AR" dirty="0"/>
          </a:p>
        </p:txBody>
      </p:sp>
      <p:sp>
        <p:nvSpPr>
          <p:cNvPr id="1026" name="AutoShape 2" descr="Resultado de imagen para foto de va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28" name="AutoShape 4" descr="data:image/jpeg;base64,/9j/4AAQSkZJRgABAQAAAQABAAD/2wCEAAkGBxQRERAQEA8PEBAUERYQFhIVFA8PFRAQGBIXFxUVFRUYHDQgGBolHBMWITEhJSkrLi4uGB8zODMsNygtLysBCgoKDQwMFAwMDywZFBwsLCwsNzcsLCwrLDcrKzcrKysrLCsrKywrLCsrKysrKysrKysrKysrKysrKysrKysrK//AABEIALUAtQMBIgACEQEDEQH/xAAcAAEAAQUBAQAAAAAAAAAAAAAABgEDBAUHAgj/xABFEAABAwICAwsIBwcFAQAAAAABAAIDBBESIQUGMQcTIkFRUmFxgZGhFDJCcqKxwdEjJGJjkrLCFUNTVIKj0kSEk5ThM//EABUBAQEAAAAAAAAAAAAAAAAAAAAB/8QAFhEBAQEAAAAAAAAAAAAAAAAAAAFB/9oADAMBAAIRAxEAPwDuKIiAiIgLV12nYY5BBcy1BGIQRjfJMPOcNjG9LiAvesU0rKSpfTNDp2wSOjHLIGEt8VzjcR03TGCSCWTDpKSd75t9NpKgk8Egu22GWHiN0E/GlnE2wtadmFuOpf8A1YBhaeslenTTm2GKU8XCdDCOvK5W1DbCwAA5NllVBpxBUkebAz1pZ5u8AN96P0fUn/UUreqnlf8Amm+C3KINJ+yqj+bi7KVnxeqHRNR/ORf9WP8AyW8RBoBomqBuKyn7aQ/pmCu+SVYzElI8+pUw3/uOst0iDSh1U3IwMI5WVFz3SR/FXY6uW4BicCTaz2i3Rw2OIHctqqIMCXSQiGKdjomja/z2N6S4eaOkgLOjkDgHNIIIuCCCCDsIPGFUqGataQiZpGqo6aQSQFu/72y7mU0t7SAEZNa4kEN5cZCCaIiICIiAiIgIiICIiC3UDgP9U+5QKp1bpK4tNRTtxltsTeA4OBte428RXQHDIqIUJ4cfJdw7cvkUHrR+q8lPlTaTrGsGyOXe6po7XjF4rcQtq2jhSU03TvckJPc5w8FlxLIagxGVUo86nHW2QO8CAvYrTxxSD8J9xWSVS6C0Ksc1/wCFV8qHNf8AhKuqqC15R9l3cqCc8Ub/AGfmryIMSWeX0YAfWkDfcCsOcVjhZhpIekiWcjs4IW3VCgiVXqtJUNIra+pmYRnFERSRnPkZwiOtywdz2jgjq9IClibFHE5tMAL8LCMT3uJ2kvcRf7IUzq3WYVCtyol4rZuKSokcOoyv+SCfoiICIiAiIgIiICIiAojE2z28VpyO/GFLlEag2dJ9mpHZd4/yQSSHiWSFjQHILJCBZUsvSIKJZVRBSyqiIC8uXpeXoNXrBNgp5XHINjc7uaVHNyGDDQtdzg13aW4j4uWXuk1O96Oq3Xt9EWDrcQ34r3uZw4aCK+028GNb8EErREQEREBERAREQEREBQ7Sz8L637JbJ2Wab+yVMVDdYRaas+1SnLp3p9igktI7ILMC1OhpcUUbuVjT3tC2zUFUREBERAREQF4eva8PQc+3ZZbUGAfvJ4mdYxYsvwqUalRYaOK3GXu/uOUJ3X5cTtHw86ox9wt+pT7VhlqSnA44w78XC+KYNoiIgIiICIiAiIgIiICiWsA+uYefTd9i4HwcpaorrG365TO+7cOzF/6gv6pSYqWA/dN8AFIWqK6lP+rsHNc9n4ZHN+ClTEHpERBRFVEBERAVt6uFWpTkg5Fukz49KUMW0MjMhHWSf0LrGi2YYIW7LRMHshcc1il3zTstsxFThnUTFs75Au1xCwA5AB4IPSIiAiIgIiICIiAiIgKNa0C01O/kDh4tUlUe1t/c9Je3tsCPcg12pzuDO3m1Uw734v1KXRqE6nOtLXN5KrF1YomH5qaxbEF1ERAREQEREFCrNQcirxWJXPs0ntQcSo3mTTNY4elPHH3zwj3Mcu8rg2oLDLpBz9odXNPXh3558Ghd5VoIiKAiIgIiICIiAiIgKNa9uwwxP5s7e45KSqNboDfqbjzXtd3FBpNVn2rK1vKIZO9lvgp1CueaGeG6Ue3+JSRu7WvcF0KJKL4RAiAiIgIiIKFafWSfBTzO5sbj7JW3conukT4NH1Tvurd5A+KDnu4/FiqI3ffSPPZTEe+VdwXH9xWO5Yfs1DuvhxMHuK7ArQREUBERAREQEREBERAWk1yiDqR4OzE2/ViA+K3a1OtQ+qTdDQ7ucCggzhvektHO/iQyRnssR710iJc603wanRTxxVLmX6HMC6JDsCC+FVUCqgoqqgVUBERB5coFuwz4dHSDnyRs7MV/gp65cy3b5bUkTb7ZwevCLpBb3GoCA0nipMX/AC1Urvcxq6mue7k8GFs2d8EFLF/ZxnxkXQkBERAREQEREBERAREQFr9YGXpagfdO911sFYrm3ikHLG4eyUHNdMz3ioJtoFTEb9bS33rpEB4IXG6quJ0bM3a+nqWjsEjXA9zguwUD8UbHcrQe8IMsFVVAqqAqqiqqCIqIKOXKN2zhCnZf0nOt2hv6l1R7lyXdNfvldSxDM4WOt/uG/AFIJZuaRgMrCP5ne+yOJjLeCmaiO5gcVE+T+JV1L+v6dzR4NClyAiIgIiICIiAiIgIiIC8yDI9RXpUcEHz215P7ZiDrgwOnY3LNzLEgchsNi7VqpVb7SU0my8Tfyhcc8tjj0nPDNCdhjbM0O4LDduGS21mds72vxKeash1JFvAc8wh2We+b2DsaPSt1jtVomGkNMRQWD3gOd5rQHPe/1WtzK8s0k93m0s3W/eoR3Odi8FjaOER+kbgMpyMgAxgcmYu3qW0a4BQWhNKRfeWA8m+g/pWt0lpqWEi1K+Tjsx7HG3bZblpHOK1mkIMZ2B3SS4flQYDNc2AXlhmi5bjIdoyWyodYqeYAslGfEcvHYsTyO4sWtta207O1aqv1XY674jvMo9Iea71m8fXkgl733FxZcN1z0gf23cZthj30keixsDnWPaAOshTKl1gfEHxOF3sODFETK0utfg2FweVvyUE05SRQieerkkdNLsY0hrnjaGgC7g29iTlsVg65uax4dF0V7XMZefWe9zj71J1qtVabeqKkjAthgjFuTggraqAiIgIiICIiAiIgIiICIiD54140jFT6Weyop5XcIZxPMJc1xIbs2nMdfGuu0uhxLHGZC51mgseTaRgtcNxtAJt03VdcNS4a+0jmRb+22F7m3vY3aCRmM+MI3TclOQyrpZWDICaMCaI8WduEO5BedomQeZKe038SF6aydu1od2gZLaU9U2QBzDiB4xmrtgOhBqPKZBthd13CuCY8dx1gfNbPJeCByDuQat9aB6WfUPmsaaUyC2EvHNDXuBHTxLdFzRnwQOxeHVTecO9BEJdFyTOLXiSOFuyNjd7x8foi9ui4UB190XHFgwRVDJZ5o4hI7A1gbcXa1ly48WZK67W6ajZlw5HHY2NpkJPZsWBJq35bPT1FSx8ccDxKyE4bvksQC+2wDI7eJBK6WPCxjeRjW9wsrqIgIiICIiAiIgIiICIiAiIgKhaDkRcIiDX1OhIX3+jwnlYTGfZWI3QBZ/8AOpmA5H4ZR7WaIgpPSTBuVQ0Ece8sz8Vgt0fO+96xwz9GNrfiiIMmPV9xbhdVSO/oYF5ZqTSXDnsdKRznusesA5qiIN7R0McQwxRMjGzgtAWQiICIiAiIgIiICIiD/9k="/>
          <p:cNvSpPr>
            <a:spLocks noChangeAspect="1" noChangeArrowheads="1"/>
          </p:cNvSpPr>
          <p:nvPr/>
        </p:nvSpPr>
        <p:spPr bwMode="auto">
          <a:xfrm>
            <a:off x="155575" y="-1036638"/>
            <a:ext cx="2162175" cy="2162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30" name="Picture 6" descr="https://encrypted-tbn1.gstatic.com/images?q=tbn:ANd9GcTNO8yxupHTZxvcr-Ux-FhepZqVyn9MFOX8yLBW9YfWV-sCkrtz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077072"/>
            <a:ext cx="1512168" cy="1728192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797152"/>
            <a:ext cx="409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42</a:t>
            </a:fld>
            <a:endParaRPr lang="es-AR"/>
          </a:p>
        </p:txBody>
      </p:sp>
    </p:spTree>
  </p:cSld>
  <p:clrMapOvr>
    <a:masterClrMapping/>
  </p:clrMapOvr>
  <p:transition>
    <p:wipe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79512" y="6165304"/>
            <a:ext cx="8746236" cy="51206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logramos una mayor diferenciación y creación de valor en nuestros productos y servicios?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 </a:t>
            </a:r>
            <a:r>
              <a:rPr lang="es-AR" sz="1600" b="1" u="sng" dirty="0" smtClean="0">
                <a:latin typeface="Neo Sans Std Medium TR" panose="020B0704030504040204" pitchFamily="34" charset="0"/>
              </a:rPr>
              <a:t>CASTAGNINO</a:t>
            </a: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987824" y="332656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Usina Verde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13121" y="1124744"/>
            <a:ext cx="8830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 smtClean="0"/>
              <a:t>Generación de electricidad a partir de residuos orgánicos, cloacales y domésticos.</a:t>
            </a:r>
            <a:endParaRPr lang="es-AR" sz="20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467545" y="1988840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dirty="0" smtClean="0"/>
              <a:t> Recolección de residuos orgánicos en la urbe incentivando la separación de los mismos mediante reducciones en el costo de la energía.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Convenio Municipal para aprovechar residuos cloacales.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Armar el </a:t>
            </a:r>
            <a:r>
              <a:rPr lang="es-AR" dirty="0" err="1" smtClean="0"/>
              <a:t>bio</a:t>
            </a:r>
            <a:r>
              <a:rPr lang="es-AR" dirty="0" smtClean="0"/>
              <a:t>-digestor/es cerca de la planta de efluentes.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La energía generada se volcará a la red eléctrica zonal.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Se beneficiará a los productores lecheros – ganaderos que aporten desechos animales para la producción, con reducción del valor eléctrico.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Los restos se comercializarán como abono orgánico.</a:t>
            </a:r>
            <a:endParaRPr lang="es-AR" dirty="0"/>
          </a:p>
        </p:txBody>
      </p:sp>
      <p:pic>
        <p:nvPicPr>
          <p:cNvPr id="93186" name="Picture 2" descr="https://encrypted-tbn3.gstatic.com/images?q=tbn:ANd9GcR_M7_8rBDsGfy7EyyxN-1uVYeho4A3dUs-s35GUnMdBrd8Gsb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653136"/>
            <a:ext cx="648072" cy="1008112"/>
          </a:xfrm>
          <a:prstGeom prst="rect">
            <a:avLst/>
          </a:prstGeom>
          <a:noFill/>
        </p:spPr>
      </p:pic>
      <p:pic>
        <p:nvPicPr>
          <p:cNvPr id="93190" name="Picture 6" descr="https://encrypted-tbn3.gstatic.com/images?q=tbn:ANd9GcQFIyNRCnAXfhR74UCbXbKvDmDpJzyLN2qrFLMFheoOftqYTdbLI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797152"/>
            <a:ext cx="720080" cy="792088"/>
          </a:xfrm>
          <a:prstGeom prst="rect">
            <a:avLst/>
          </a:prstGeom>
          <a:noFill/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43</a:t>
            </a:fld>
            <a:endParaRPr lang="es-AR"/>
          </a:p>
        </p:txBody>
      </p:sp>
      <p:sp>
        <p:nvSpPr>
          <p:cNvPr id="13" name="12 CuadroTexto"/>
          <p:cNvSpPr txBox="1"/>
          <p:nvPr/>
        </p:nvSpPr>
        <p:spPr>
          <a:xfrm>
            <a:off x="4355976" y="4869160"/>
            <a:ext cx="575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sym typeface="Wingdings" pitchFamily="2" charset="2"/>
              </a:rPr>
              <a:t></a:t>
            </a:r>
            <a:endParaRPr lang="es-AR" sz="2800" dirty="0"/>
          </a:p>
        </p:txBody>
      </p:sp>
    </p:spTree>
  </p:cSld>
  <p:clrMapOvr>
    <a:masterClrMapping/>
  </p:clrMapOvr>
  <p:transition>
    <p:wipe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79512" y="6165304"/>
            <a:ext cx="8753693" cy="521380"/>
          </a:xfrm>
          <a:prstGeom prst="rect">
            <a:avLst/>
          </a:prstGeom>
          <a:solidFill>
            <a:srgbClr val="FFCCFF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afrontamos, como sector, el desafío de comunicarnos eficazmente</a:t>
            </a:r>
            <a:r>
              <a:rPr kumimoji="0" lang="es-A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 </a:t>
            </a: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con la sociedad?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 </a:t>
            </a:r>
            <a:r>
              <a:rPr lang="es-AR" sz="1600" b="1" u="sng" dirty="0" smtClean="0">
                <a:latin typeface="Neo Sans Std Medium TR" panose="020B0704030504040204" pitchFamily="34" charset="0"/>
              </a:rPr>
              <a:t>GONZÁLEZ</a:t>
            </a: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08110" y="260648"/>
            <a:ext cx="8635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Posgrado en Periodismo Agropecuario</a:t>
            </a:r>
            <a:endParaRPr lang="es-AR" sz="4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2492896"/>
            <a:ext cx="8763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39552" y="1916832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/>
              <a:t>Formar a periodistas en temas agropecuarios, y a profesionales del sector agropecuario en temas y herramientas de comunicación.</a:t>
            </a:r>
            <a:endParaRPr lang="es-AR" sz="20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467544" y="3212976"/>
            <a:ext cx="77579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AR" dirty="0" smtClean="0"/>
              <a:t> Cómo: Convenio de </a:t>
            </a:r>
            <a:r>
              <a:rPr lang="es-AR" dirty="0" err="1" smtClean="0"/>
              <a:t>AACREA</a:t>
            </a:r>
            <a:r>
              <a:rPr lang="es-AR" dirty="0" smtClean="0"/>
              <a:t> con Universidades.</a:t>
            </a:r>
          </a:p>
          <a:p>
            <a:pPr>
              <a:buFontTx/>
              <a:buChar char="-"/>
            </a:pPr>
            <a:endParaRPr lang="es-AR" dirty="0" smtClean="0"/>
          </a:p>
          <a:p>
            <a:pPr>
              <a:buFontTx/>
              <a:buChar char="-"/>
            </a:pPr>
            <a:r>
              <a:rPr lang="es-AR" dirty="0" smtClean="0"/>
              <a:t> Acciones: Armar ciclos y conferencias con periodistas.</a:t>
            </a:r>
          </a:p>
          <a:p>
            <a:pPr>
              <a:buFontTx/>
              <a:buChar char="-"/>
            </a:pPr>
            <a:endParaRPr lang="es-AR" dirty="0" smtClean="0"/>
          </a:p>
          <a:p>
            <a:pPr>
              <a:buFontTx/>
              <a:buChar char="-"/>
            </a:pPr>
            <a:r>
              <a:rPr lang="es-AR" dirty="0" smtClean="0"/>
              <a:t> Que los grupos CREA otorguen becas a periodistas de sus localidades para </a:t>
            </a:r>
          </a:p>
          <a:p>
            <a:r>
              <a:rPr lang="es-AR" dirty="0" smtClean="0"/>
              <a:t>   el post-grado.</a:t>
            </a:r>
          </a:p>
          <a:p>
            <a:endParaRPr lang="es-AR" dirty="0"/>
          </a:p>
        </p:txBody>
      </p:sp>
      <p:sp>
        <p:nvSpPr>
          <p:cNvPr id="8" name="7 CuadroTexto"/>
          <p:cNvSpPr txBox="1"/>
          <p:nvPr/>
        </p:nvSpPr>
        <p:spPr>
          <a:xfrm>
            <a:off x="2483768" y="1052736"/>
            <a:ext cx="4083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600" b="1" dirty="0" smtClean="0"/>
              <a:t>Un horizonte común</a:t>
            </a:r>
            <a:endParaRPr lang="es-AR" sz="3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364088" y="5301208"/>
            <a:ext cx="3093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 smtClean="0"/>
              <a:t>Contacto: iasurmendi@lacau.com.ar</a:t>
            </a:r>
          </a:p>
          <a:p>
            <a:r>
              <a:rPr lang="es-AR" sz="1400" dirty="0" smtClean="0"/>
              <a:t>                   periodismo@campocrea.com</a:t>
            </a:r>
            <a:endParaRPr lang="es-AR" sz="1400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C46D-D8CD-45AE-9634-1C2A0A8E1B00}" type="slidenum">
              <a:rPr lang="es-AR" smtClean="0"/>
              <a:pPr/>
              <a:t>44</a:t>
            </a:fld>
            <a:endParaRPr lang="es-A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 txBox="1">
            <a:spLocks/>
          </p:cNvSpPr>
          <p:nvPr/>
        </p:nvSpPr>
        <p:spPr>
          <a:xfrm>
            <a:off x="179512" y="6093296"/>
            <a:ext cx="8753693" cy="521380"/>
          </a:xfrm>
          <a:prstGeom prst="rect">
            <a:avLst/>
          </a:prstGeom>
          <a:solidFill>
            <a:srgbClr val="FFCCFF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afrontamos, como sector, el desafío de comunicarnos eficazmente</a:t>
            </a:r>
            <a:r>
              <a:rPr kumimoji="0" lang="es-A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 </a:t>
            </a: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con la sociedad?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 </a:t>
            </a:r>
            <a:r>
              <a:rPr lang="es-AR" sz="1600" b="1" u="sng" dirty="0" smtClean="0">
                <a:latin typeface="Neo Sans Std Medium TR" panose="020B0704030504040204" pitchFamily="34" charset="0"/>
              </a:rPr>
              <a:t>GONZÁLEZ</a:t>
            </a: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059832" y="332656"/>
            <a:ext cx="2664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err="1" smtClean="0">
                <a:solidFill>
                  <a:srgbClr val="C00000"/>
                </a:solidFill>
              </a:rPr>
              <a:t>Campotube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1700808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Mostrar la importancia del campo y sus productos en la vida cotidiana a través de los medios de comunicación. Videos fáciles de comprender que ayuden a voltear barreras con el campo.</a:t>
            </a:r>
            <a:endParaRPr lang="es-AR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899592" y="2708920"/>
            <a:ext cx="73448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Acciones:</a:t>
            </a:r>
            <a:r>
              <a:rPr lang="es-AR" dirty="0" smtClean="0"/>
              <a:t> </a:t>
            </a:r>
          </a:p>
          <a:p>
            <a:endParaRPr lang="es-AR" dirty="0" smtClean="0"/>
          </a:p>
          <a:p>
            <a:pPr>
              <a:buFontTx/>
              <a:buChar char="-"/>
            </a:pPr>
            <a:r>
              <a:rPr lang="es-AR" dirty="0" smtClean="0"/>
              <a:t> Encuesta sobre el conocimiento de la población en general sobre el sector agroindustrial, alimentario, textil, etc.</a:t>
            </a:r>
          </a:p>
          <a:p>
            <a:pPr>
              <a:buFontTx/>
              <a:buChar char="-"/>
            </a:pPr>
            <a:r>
              <a:rPr lang="es-AR" dirty="0" smtClean="0"/>
              <a:t> Definir el contenido de los videoclips y documentales.</a:t>
            </a:r>
          </a:p>
          <a:p>
            <a:pPr>
              <a:buFontTx/>
              <a:buChar char="-"/>
            </a:pPr>
            <a:r>
              <a:rPr lang="es-AR" dirty="0" smtClean="0"/>
              <a:t> Búsqueda de creativos.</a:t>
            </a:r>
          </a:p>
          <a:p>
            <a:pPr>
              <a:buFontTx/>
              <a:buChar char="-"/>
            </a:pPr>
            <a:r>
              <a:rPr lang="es-AR" dirty="0" smtClean="0"/>
              <a:t> Búsqueda de financiamiento.</a:t>
            </a:r>
          </a:p>
          <a:p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8" name="7 CuadroTexto"/>
          <p:cNvSpPr txBox="1"/>
          <p:nvPr/>
        </p:nvSpPr>
        <p:spPr>
          <a:xfrm>
            <a:off x="2843808" y="980728"/>
            <a:ext cx="3213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 smtClean="0"/>
              <a:t>El campo en tu vida!</a:t>
            </a:r>
            <a:endParaRPr lang="es-AR" sz="28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508104" y="5661248"/>
            <a:ext cx="2783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 smtClean="0"/>
              <a:t>Contacto: ideuribe@fibertel.com.ar</a:t>
            </a:r>
            <a:endParaRPr lang="es-AR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653136"/>
            <a:ext cx="24003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C46D-D8CD-45AE-9634-1C2A0A8E1B00}" type="slidenum">
              <a:rPr lang="es-AR" smtClean="0"/>
              <a:pPr/>
              <a:t>45</a:t>
            </a:fld>
            <a:endParaRPr lang="es-AR"/>
          </a:p>
        </p:txBody>
      </p:sp>
      <p:sp>
        <p:nvSpPr>
          <p:cNvPr id="11" name="10 Rectángulo"/>
          <p:cNvSpPr/>
          <p:nvPr/>
        </p:nvSpPr>
        <p:spPr>
          <a:xfrm>
            <a:off x="827584" y="5157192"/>
            <a:ext cx="3779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es-AR" b="1" dirty="0" err="1" smtClean="0">
                <a:solidFill>
                  <a:schemeClr val="accent1">
                    <a:lumMod val="50000"/>
                  </a:schemeClr>
                </a:solidFill>
              </a:rPr>
              <a:t>Acompañame</a:t>
            </a:r>
            <a:r>
              <a:rPr lang="es-AR" b="1" dirty="0" smtClean="0">
                <a:solidFill>
                  <a:schemeClr val="accent1">
                    <a:lumMod val="50000"/>
                  </a:schemeClr>
                </a:solidFill>
              </a:rPr>
              <a:t> un trecho y te cuento”</a:t>
            </a:r>
            <a:endParaRPr lang="es-A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251520" y="6165304"/>
            <a:ext cx="8676456" cy="521380"/>
          </a:xfrm>
          <a:prstGeom prst="rect">
            <a:avLst/>
          </a:prstGeom>
          <a:solidFill>
            <a:srgbClr val="FFCCFF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afrontamos, como sector, el desafío de comunicarnos eficazmente</a:t>
            </a:r>
            <a:r>
              <a:rPr kumimoji="0" lang="es-A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 </a:t>
            </a: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con la sociedad?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 </a:t>
            </a:r>
            <a:r>
              <a:rPr lang="es-AR" sz="1600" b="1" u="sng" dirty="0" smtClean="0">
                <a:latin typeface="Neo Sans Std Medium TR" panose="020B0704030504040204" pitchFamily="34" charset="0"/>
              </a:rPr>
              <a:t>GONZÁLEZ</a:t>
            </a: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03848" y="404664"/>
            <a:ext cx="2507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El Mensaje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55576" y="1988840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dirty="0" smtClean="0"/>
              <a:t> Convocar a distintos actores del sector (gremiales,  proveedores, comerciales, exportadores, para identificar los 5 puntos.</a:t>
            </a:r>
          </a:p>
          <a:p>
            <a:pPr>
              <a:buFont typeface="Arial" pitchFamily="34" charset="0"/>
              <a:buChar char="•"/>
            </a:pPr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Hacer una encuesta.</a:t>
            </a:r>
          </a:p>
          <a:p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539552" y="1268760"/>
            <a:ext cx="8217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 smtClean="0"/>
              <a:t>Mensaje único del sector con 5 puntos básicos para comunicadores locales.</a:t>
            </a:r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899592" y="3717032"/>
            <a:ext cx="52924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Puntos básicos posibles:</a:t>
            </a:r>
          </a:p>
          <a:p>
            <a:endParaRPr lang="es-AR" dirty="0" smtClean="0"/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El sector da trabajo (</a:t>
            </a:r>
            <a:r>
              <a:rPr lang="es-AR" dirty="0" err="1" smtClean="0"/>
              <a:t>UATRE</a:t>
            </a:r>
            <a:r>
              <a:rPr lang="es-AR" dirty="0" smtClean="0"/>
              <a:t>, sindicato más grande).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Medio ambiente.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Territorialidad (abarca todo el país).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Generador de riqueza: entran dólares – mayor PBI.</a:t>
            </a:r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46</a:t>
            </a:fld>
            <a:endParaRPr lang="es-AR"/>
          </a:p>
        </p:txBody>
      </p:sp>
    </p:spTree>
  </p:cSld>
  <p:clrMapOvr>
    <a:masterClrMapping/>
  </p:clrMapOvr>
  <p:transition>
    <p:wipe dir="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251520" y="6165304"/>
            <a:ext cx="8676456" cy="521380"/>
          </a:xfrm>
          <a:prstGeom prst="rect">
            <a:avLst/>
          </a:prstGeom>
          <a:solidFill>
            <a:srgbClr val="FFCCFF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afrontamos, como sector, el desafío de comunicarnos eficazmente</a:t>
            </a:r>
            <a:r>
              <a:rPr kumimoji="0" lang="es-A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 </a:t>
            </a: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con la sociedad?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 </a:t>
            </a:r>
            <a:r>
              <a:rPr lang="es-AR" sz="1600" b="1" u="sng" dirty="0" smtClean="0">
                <a:latin typeface="Neo Sans Std Medium TR" panose="020B0704030504040204" pitchFamily="34" charset="0"/>
              </a:rPr>
              <a:t>GONZÁLEZ</a:t>
            </a: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619672" y="332656"/>
            <a:ext cx="5738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Mateando con periodistas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8" y="126876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/>
              <a:t>Contratar a un periodista con rating de llegada masiva para que en su espacio en los medios trate temas del sector (ej. Santiago del Moro, </a:t>
            </a:r>
            <a:r>
              <a:rPr lang="es-AR" sz="2000" b="1" dirty="0" err="1" smtClean="0"/>
              <a:t>Fantino</a:t>
            </a:r>
            <a:r>
              <a:rPr lang="es-AR" sz="2000" b="1" dirty="0" smtClean="0"/>
              <a:t>, J. </a:t>
            </a:r>
            <a:r>
              <a:rPr lang="es-AR" sz="2000" b="1" dirty="0" err="1" smtClean="0"/>
              <a:t>Weich</a:t>
            </a:r>
            <a:r>
              <a:rPr lang="es-AR" sz="2000" b="1" dirty="0" smtClean="0"/>
              <a:t>). </a:t>
            </a:r>
            <a:endParaRPr lang="es-AR" sz="20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9" y="2492896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dirty="0" smtClean="0"/>
              <a:t> Buscar fondeo de empresas del sector para comprar el espacio.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Armar un equipo de producción que provea información, y/o entrevistados (pueden ser de </a:t>
            </a:r>
            <a:r>
              <a:rPr lang="es-AR" dirty="0" err="1" smtClean="0"/>
              <a:t>AACREA</a:t>
            </a:r>
            <a:r>
              <a:rPr lang="es-AR" dirty="0" smtClean="0"/>
              <a:t>).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Contratar al periodista para que una vez por semana se hable con profundidad acerca de un tema del agro en su espacio periodístico.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Entretenimiento interactivo “Los 8 escalones - versión agro”.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Hacer conocer estadísticas, cadena de valor, dificultades, importancia del sector.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2699792" y="4941168"/>
            <a:ext cx="3604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b="1" dirty="0" smtClean="0">
                <a:solidFill>
                  <a:schemeClr val="accent1">
                    <a:lumMod val="50000"/>
                  </a:schemeClr>
                </a:solidFill>
              </a:rPr>
              <a:t>“De la tierra al país”</a:t>
            </a:r>
            <a:endParaRPr lang="es-A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47</a:t>
            </a:fld>
            <a:endParaRPr lang="es-AR"/>
          </a:p>
        </p:txBody>
      </p:sp>
    </p:spTree>
  </p:cSld>
  <p:clrMapOvr>
    <a:masterClrMapping/>
  </p:clrMapOvr>
  <p:transition>
    <p:wipe dir="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251520" y="6165304"/>
            <a:ext cx="8676456" cy="521380"/>
          </a:xfrm>
          <a:prstGeom prst="rect">
            <a:avLst/>
          </a:prstGeom>
          <a:solidFill>
            <a:srgbClr val="FFCCFF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afrontamos, como sector, el desafío de comunicarnos eficazmente</a:t>
            </a:r>
            <a:r>
              <a:rPr kumimoji="0" lang="es-A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 </a:t>
            </a: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con la sociedad?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 </a:t>
            </a:r>
            <a:r>
              <a:rPr lang="es-AR" sz="1600" b="1" u="sng" dirty="0" smtClean="0">
                <a:latin typeface="Neo Sans Std Medium TR" panose="020B0704030504040204" pitchFamily="34" charset="0"/>
              </a:rPr>
              <a:t>GONZÁLEZ</a:t>
            </a: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339752" y="260648"/>
            <a:ext cx="4341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El campo en tu vida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9552" y="1124744"/>
            <a:ext cx="8213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 smtClean="0"/>
              <a:t>Campaña de concientización como generadores de alimentos (</a:t>
            </a:r>
            <a:r>
              <a:rPr lang="es-AR" sz="2000" b="1" dirty="0" err="1" smtClean="0"/>
              <a:t>Think</a:t>
            </a:r>
            <a:r>
              <a:rPr lang="es-AR" sz="2000" b="1" dirty="0" smtClean="0"/>
              <a:t> </a:t>
            </a:r>
            <a:r>
              <a:rPr lang="es-AR" sz="2000" b="1" dirty="0" err="1" smtClean="0"/>
              <a:t>Lemon</a:t>
            </a:r>
            <a:r>
              <a:rPr lang="es-AR" sz="2000" b="1" dirty="0" smtClean="0"/>
              <a:t>)</a:t>
            </a:r>
            <a:endParaRPr lang="es-AR" sz="20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1772816"/>
            <a:ext cx="766690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>
                <a:solidFill>
                  <a:schemeClr val="accent1">
                    <a:lumMod val="50000"/>
                  </a:schemeClr>
                </a:solidFill>
              </a:rPr>
              <a:t>Poner el campo en la vida diaria. ¿Sabías que?</a:t>
            </a:r>
          </a:p>
          <a:p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Caña de azúcar  </a:t>
            </a:r>
            <a:r>
              <a:rPr lang="es-AR" dirty="0" smtClean="0">
                <a:sym typeface="Wingdings" pitchFamily="2" charset="2"/>
              </a:rPr>
              <a:t> </a:t>
            </a:r>
            <a:r>
              <a:rPr lang="es-AR" dirty="0" smtClean="0"/>
              <a:t>alcohol, azúcar, papel de caña.</a:t>
            </a:r>
          </a:p>
          <a:p>
            <a:pPr>
              <a:buFont typeface="Arial" pitchFamily="34" charset="0"/>
              <a:buChar char="•"/>
            </a:pPr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Soja  </a:t>
            </a:r>
            <a:r>
              <a:rPr lang="es-AR" dirty="0" smtClean="0">
                <a:sym typeface="Wingdings" pitchFamily="2" charset="2"/>
              </a:rPr>
              <a:t></a:t>
            </a:r>
            <a:r>
              <a:rPr lang="es-AR" dirty="0" smtClean="0"/>
              <a:t> Aceite, harina, glicerina (cosméticos), biodiesel (renovable), milanesas.</a:t>
            </a:r>
          </a:p>
          <a:p>
            <a:pPr>
              <a:buFont typeface="Arial" pitchFamily="34" charset="0"/>
              <a:buChar char="•"/>
            </a:pPr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Vacunos </a:t>
            </a:r>
            <a:r>
              <a:rPr lang="es-AR" dirty="0" smtClean="0">
                <a:sym typeface="Wingdings" pitchFamily="2" charset="2"/>
              </a:rPr>
              <a:t></a:t>
            </a:r>
            <a:r>
              <a:rPr lang="es-AR" dirty="0" smtClean="0"/>
              <a:t> carne, leche cuero, queratina, </a:t>
            </a:r>
            <a:r>
              <a:rPr lang="es-AR" dirty="0" err="1" smtClean="0"/>
              <a:t>biogas</a:t>
            </a:r>
            <a:r>
              <a:rPr lang="es-AR" dirty="0" smtClean="0"/>
              <a:t>.</a:t>
            </a:r>
            <a:endParaRPr lang="es-AR" dirty="0"/>
          </a:p>
        </p:txBody>
      </p:sp>
      <p:sp>
        <p:nvSpPr>
          <p:cNvPr id="7" name="6 Rectángulo"/>
          <p:cNvSpPr/>
          <p:nvPr/>
        </p:nvSpPr>
        <p:spPr>
          <a:xfrm>
            <a:off x="1115616" y="5085184"/>
            <a:ext cx="69574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000" b="1" dirty="0" smtClean="0">
                <a:solidFill>
                  <a:schemeClr val="accent1">
                    <a:lumMod val="50000"/>
                  </a:schemeClr>
                </a:solidFill>
              </a:rPr>
              <a:t>Generación de alimentos – energía - fibra  ¡No te lo imaginabas!</a:t>
            </a:r>
            <a:endParaRPr lang="es-A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27584" y="4077072"/>
            <a:ext cx="3841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 smtClean="0">
                <a:solidFill>
                  <a:srgbClr val="FF0000"/>
                </a:solidFill>
              </a:rPr>
              <a:t>Hacer videos, clips, documentales.</a:t>
            </a:r>
            <a:endParaRPr lang="es-AR" sz="2000" b="1" dirty="0">
              <a:solidFill>
                <a:srgbClr val="FF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48</a:t>
            </a:fld>
            <a:endParaRPr lang="es-AR"/>
          </a:p>
        </p:txBody>
      </p:sp>
    </p:spTree>
  </p:cSld>
  <p:clrMapOvr>
    <a:masterClrMapping/>
  </p:clrMapOvr>
  <p:transition>
    <p:wipe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251520" y="6165304"/>
            <a:ext cx="8676456" cy="521380"/>
          </a:xfrm>
          <a:prstGeom prst="rect">
            <a:avLst/>
          </a:prstGeom>
          <a:solidFill>
            <a:srgbClr val="FFCCFF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afrontamos, como sector, el desafío de comunicarnos eficazmente</a:t>
            </a:r>
            <a:r>
              <a:rPr kumimoji="0" lang="es-A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 </a:t>
            </a: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con la sociedad?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 </a:t>
            </a:r>
            <a:r>
              <a:rPr lang="es-AR" sz="1600" b="1" u="sng" dirty="0" smtClean="0">
                <a:latin typeface="Neo Sans Std Medium TR" panose="020B0704030504040204" pitchFamily="34" charset="0"/>
              </a:rPr>
              <a:t>GONZÁLEZ</a:t>
            </a: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83568" y="1052736"/>
            <a:ext cx="791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/>
              <a:t>Encuestas de opinión sobre el sector en ámbitos extra-sector.</a:t>
            </a:r>
            <a:endParaRPr lang="es-AR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827584" y="1916832"/>
            <a:ext cx="74157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dirty="0" smtClean="0"/>
              <a:t> Consultar encuestadoras:  Cantidad a consultar.</a:t>
            </a:r>
          </a:p>
          <a:p>
            <a:r>
              <a:rPr lang="es-AR" dirty="0" smtClean="0"/>
              <a:t>                                                  Diseño de muestras.</a:t>
            </a:r>
          </a:p>
          <a:p>
            <a:r>
              <a:rPr lang="es-AR" dirty="0" smtClean="0"/>
              <a:t>                                                  Contenido.</a:t>
            </a:r>
          </a:p>
          <a:p>
            <a:r>
              <a:rPr lang="es-AR" dirty="0" smtClean="0"/>
              <a:t>                                                  Costos.</a:t>
            </a:r>
          </a:p>
          <a:p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Elegir referentes zonales que ayuden a armar el contenido y el cuestionario.</a:t>
            </a:r>
          </a:p>
          <a:p>
            <a:pPr>
              <a:buFont typeface="Arial" pitchFamily="34" charset="0"/>
              <a:buChar char="•"/>
            </a:pPr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Respuestas: análisis </a:t>
            </a:r>
            <a:r>
              <a:rPr lang="es-AR" dirty="0" smtClean="0">
                <a:sym typeface="Wingdings" pitchFamily="2" charset="2"/>
              </a:rPr>
              <a:t> acciones a realizar.</a:t>
            </a:r>
            <a:endParaRPr lang="es-AR" dirty="0"/>
          </a:p>
        </p:txBody>
      </p:sp>
      <p:sp>
        <p:nvSpPr>
          <p:cNvPr id="7" name="6 Rectángulo"/>
          <p:cNvSpPr/>
          <p:nvPr/>
        </p:nvSpPr>
        <p:spPr>
          <a:xfrm>
            <a:off x="2771800" y="5013176"/>
            <a:ext cx="3430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800" b="1" dirty="0" smtClean="0">
                <a:solidFill>
                  <a:schemeClr val="accent1">
                    <a:lumMod val="50000"/>
                  </a:schemeClr>
                </a:solidFill>
              </a:rPr>
              <a:t>¡Conocer para actuar!</a:t>
            </a:r>
            <a:endParaRPr lang="es-A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555776" y="260648"/>
            <a:ext cx="36568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¿Cómo nos ven?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49</a:t>
            </a:fld>
            <a:endParaRPr lang="es-AR"/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771800" y="260648"/>
            <a:ext cx="3182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LA CAMINERA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9087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Interacción público-privada para el mantenimiento de caminos rurales del partido de Lincoln</a:t>
            </a:r>
            <a:r>
              <a:rPr lang="es-AR" dirty="0" smtClean="0"/>
              <a:t>.</a:t>
            </a: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395536" y="1484784"/>
            <a:ext cx="84969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dirty="0" smtClean="0"/>
              <a:t> Administrado por un profesional particular.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Consorcio integrado por productores.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El consorcio aporta el personal y el combustible.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El municipio aporta la maquinaria y su mantenimiento.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Se delimitarán los caminos a mantener (ej. </a:t>
            </a:r>
            <a:r>
              <a:rPr lang="es-AR" dirty="0" err="1" smtClean="0"/>
              <a:t>Bayauca</a:t>
            </a:r>
            <a:r>
              <a:rPr lang="es-AR" dirty="0" smtClean="0"/>
              <a:t>-Lincoln, entrada a </a:t>
            </a:r>
            <a:r>
              <a:rPr lang="es-AR" dirty="0" err="1" smtClean="0"/>
              <a:t>Estab</a:t>
            </a:r>
            <a:r>
              <a:rPr lang="es-AR" dirty="0" smtClean="0"/>
              <a:t>. “La Ilusión” y “La Fe”, etc.).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En el acta fundacional se determina que todos los frentistas participarán del consorcio.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Se acuerda con el Municipio que éste cede el 40% de la Tasa Vial de todos los frentistas al consorcio. 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Se bonificará a los responsables operativos por km reparado.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Se realizarán evaluaciones bimestrales del avance de los trabajos.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La maquinaria será monitoreada satelitalmente.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Se asociará a una empresa especializada en el uso de </a:t>
            </a:r>
            <a:r>
              <a:rPr lang="es-AR" dirty="0" err="1" smtClean="0"/>
              <a:t>drones</a:t>
            </a:r>
            <a:r>
              <a:rPr lang="es-AR" dirty="0" smtClean="0"/>
              <a:t> (Los Alcahuetes S.A.), para la evaluación de los trabajos, estado de los caminos, etc.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Vemos ésta acción como punta de lanza en una mayor interacción público-privada y, de ser exitosa se podría replicar en otros ámbitos.  </a:t>
            </a:r>
          </a:p>
          <a:p>
            <a:pPr>
              <a:buFont typeface="Arial" pitchFamily="34" charset="0"/>
              <a:buChar char="•"/>
            </a:pPr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5</a:t>
            </a:fld>
            <a:endParaRPr lang="es-AR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0" y="6021288"/>
            <a:ext cx="9144000" cy="37867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  <a:ea typeface="+mn-ea"/>
                <a:cs typeface="+mn-cs"/>
              </a:rPr>
              <a:t>¿Cómo nos adaptamos a los cambios? </a:t>
            </a:r>
            <a:r>
              <a:rPr kumimoji="0" lang="es-AR" sz="16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  <a:ea typeface="+mn-ea"/>
                <a:cs typeface="+mn-cs"/>
              </a:rPr>
              <a:t>SALA 11 – Diapositiva 4 a 14.</a:t>
            </a:r>
          </a:p>
        </p:txBody>
      </p:sp>
    </p:spTree>
  </p:cSld>
  <p:clrMapOvr>
    <a:masterClrMapping/>
  </p:clrMapOvr>
  <p:transition>
    <p:wipe dir="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251520" y="6165304"/>
            <a:ext cx="8676456" cy="521380"/>
          </a:xfrm>
          <a:prstGeom prst="rect">
            <a:avLst/>
          </a:prstGeom>
          <a:solidFill>
            <a:srgbClr val="FFCCFF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afrontamos, como sector, el desafío de comunicarnos eficazmente</a:t>
            </a:r>
            <a:r>
              <a:rPr kumimoji="0" lang="es-A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 </a:t>
            </a: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con la sociedad?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 </a:t>
            </a:r>
            <a:r>
              <a:rPr lang="es-AR" sz="1600" b="1" u="sng" dirty="0" smtClean="0">
                <a:latin typeface="Neo Sans Std Medium TR" panose="020B0704030504040204" pitchFamily="34" charset="0"/>
              </a:rPr>
              <a:t>GONZÁLEZ</a:t>
            </a: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9512" y="188640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 smtClean="0">
                <a:solidFill>
                  <a:srgbClr val="C00000"/>
                </a:solidFill>
              </a:rPr>
              <a:t>Línea Directa del productor vecino al Concejal</a:t>
            </a:r>
            <a:endParaRPr lang="es-AR" sz="36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99592" y="980728"/>
            <a:ext cx="6948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/>
              <a:t>Solicitar audiencia al Honorable Concejo Deliberante </a:t>
            </a:r>
          </a:p>
          <a:p>
            <a:r>
              <a:rPr lang="es-AR" sz="2400" b="1" dirty="0" smtClean="0"/>
              <a:t>                    para informar sobre el sector.</a:t>
            </a:r>
            <a:endParaRPr lang="es-AR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2276872"/>
            <a:ext cx="759259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dirty="0" smtClean="0"/>
              <a:t> Presentación dinámica, con datos de fuentes confiables (oficiales, mejor).</a:t>
            </a:r>
          </a:p>
          <a:p>
            <a:pPr>
              <a:buFont typeface="Arial" pitchFamily="34" charset="0"/>
              <a:buChar char="•"/>
            </a:pPr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Tratar que participen todas las fuerzas políticas locales. </a:t>
            </a:r>
          </a:p>
          <a:p>
            <a:pPr>
              <a:buFont typeface="Arial" pitchFamily="34" charset="0"/>
              <a:buChar char="•"/>
            </a:pPr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Relacionado con temas sensibles: medioambiente, infraestructura, economía.</a:t>
            </a:r>
          </a:p>
          <a:p>
            <a:pPr>
              <a:buFont typeface="Arial" pitchFamily="34" charset="0"/>
              <a:buChar char="•"/>
            </a:pPr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Mantener éste vínculo sostenible en el tiempo, generar confianza.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683568" y="5085184"/>
            <a:ext cx="7508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>
                <a:solidFill>
                  <a:schemeClr val="accent1">
                    <a:lumMod val="50000"/>
                  </a:schemeClr>
                </a:solidFill>
              </a:rPr>
              <a:t>“El Concejal de hoy puede ser el Gobernador de mañana”</a:t>
            </a:r>
            <a:endParaRPr lang="es-A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50</a:t>
            </a:fld>
            <a:endParaRPr lang="es-AR"/>
          </a:p>
        </p:txBody>
      </p:sp>
    </p:spTree>
  </p:cSld>
  <p:clrMapOvr>
    <a:masterClrMapping/>
  </p:clrMapOvr>
  <p:transition>
    <p:wipe dir="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251520" y="6165304"/>
            <a:ext cx="8676456" cy="521380"/>
          </a:xfrm>
          <a:prstGeom prst="rect">
            <a:avLst/>
          </a:prstGeom>
          <a:solidFill>
            <a:srgbClr val="FFCCFF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afrontamos, como sector, el desafío de comunicarnos eficazmente</a:t>
            </a:r>
            <a:r>
              <a:rPr kumimoji="0" lang="es-A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 </a:t>
            </a: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con la sociedad?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 </a:t>
            </a:r>
            <a:r>
              <a:rPr lang="es-AR" sz="1600" b="1" u="sng" dirty="0" smtClean="0">
                <a:latin typeface="Neo Sans Std Medium TR" panose="020B0704030504040204" pitchFamily="34" charset="0"/>
              </a:rPr>
              <a:t>GONZÁLEZ</a:t>
            </a: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699792" y="404664"/>
            <a:ext cx="3533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CREA MUESTRA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99593" y="1772816"/>
            <a:ext cx="7560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dirty="0" smtClean="0"/>
              <a:t> Invitar a las rondas de novedades y recorridas de las reuniones a funcionarios, intendentes, concejales.</a:t>
            </a:r>
          </a:p>
          <a:p>
            <a:pPr>
              <a:buFont typeface="Arial" pitchFamily="34" charset="0"/>
              <a:buChar char="•"/>
            </a:pPr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Hacer una reunión especial para educadores y alumnos. Sencilla, útil, entendible y que genere entusiasmo.</a:t>
            </a:r>
          </a:p>
          <a:p>
            <a:pPr>
              <a:buFont typeface="Arial" pitchFamily="34" charset="0"/>
              <a:buChar char="•"/>
            </a:pPr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Organizar en </a:t>
            </a:r>
            <a:r>
              <a:rPr lang="es-AR" dirty="0" err="1" smtClean="0"/>
              <a:t>AACREA</a:t>
            </a:r>
            <a:r>
              <a:rPr lang="es-AR" dirty="0" smtClean="0"/>
              <a:t> cenas periódicas invitando periodistas, presentando un informe elaborado sobre un tema de interés. Ir </a:t>
            </a:r>
            <a:r>
              <a:rPr lang="es-AR" dirty="0" err="1" smtClean="0"/>
              <a:t>agendando</a:t>
            </a:r>
            <a:r>
              <a:rPr lang="es-AR" dirty="0" smtClean="0"/>
              <a:t> referentes con quién dialogar ante problemas.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51</a:t>
            </a:fld>
            <a:endParaRPr lang="es-AR"/>
          </a:p>
        </p:txBody>
      </p:sp>
    </p:spTree>
  </p:cSld>
  <p:clrMapOvr>
    <a:masterClrMapping/>
  </p:clrMapOvr>
  <p:transition>
    <p:wipe dir="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0" y="6021288"/>
            <a:ext cx="9144000" cy="52138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transformamos</a:t>
            </a:r>
            <a:r>
              <a:rPr kumimoji="0" lang="es-A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 a las nuevas tecnologías en un aliado de nuestro negocio</a:t>
            </a: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? </a:t>
            </a:r>
            <a:r>
              <a:rPr lang="es-AR" sz="1600" u="sng" dirty="0">
                <a:latin typeface="Neo Sans Std Medium TR" panose="020B0704030504040204" pitchFamily="34" charset="0"/>
              </a:rPr>
              <a:t>SALA </a:t>
            </a:r>
            <a:r>
              <a:rPr lang="es-AR" sz="1600" u="sng" dirty="0" smtClean="0">
                <a:latin typeface="Neo Sans Std Medium TR" panose="020B0704030504040204" pitchFamily="34" charset="0"/>
              </a:rPr>
              <a:t>TEJEDOR</a:t>
            </a:r>
            <a:endParaRPr kumimoji="0" lang="es-AR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843808" y="404664"/>
            <a:ext cx="32415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Uni</a:t>
            </a:r>
            <a:r>
              <a:rPr lang="es-AR" sz="4000" b="1" i="1" dirty="0" smtClean="0">
                <a:solidFill>
                  <a:srgbClr val="C00000"/>
                </a:solidFill>
              </a:rPr>
              <a:t>e</a:t>
            </a:r>
            <a:r>
              <a:rPr lang="es-AR" sz="4000" b="1" dirty="0" smtClean="0">
                <a:solidFill>
                  <a:srgbClr val="C00000"/>
                </a:solidFill>
              </a:rPr>
              <a:t>ndo ideas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267744" y="1196752"/>
            <a:ext cx="445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Trabajando juntos para potenciar resultados</a:t>
            </a:r>
            <a:r>
              <a:rPr lang="es-AR" dirty="0" smtClean="0"/>
              <a:t>.</a:t>
            </a: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2132856"/>
            <a:ext cx="8532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Interconectamos productores con empresas, proveedores, universidades e instituciones (</a:t>
            </a:r>
            <a:r>
              <a:rPr lang="es-AR" dirty="0" err="1" smtClean="0"/>
              <a:t>INTA</a:t>
            </a:r>
            <a:r>
              <a:rPr lang="es-AR" dirty="0" smtClean="0"/>
              <a:t>, etc.). </a:t>
            </a:r>
          </a:p>
          <a:p>
            <a:pPr>
              <a:buFontTx/>
              <a:buChar char="-"/>
            </a:pPr>
            <a:endParaRPr lang="es-AR" dirty="0" smtClean="0"/>
          </a:p>
          <a:p>
            <a:r>
              <a:rPr lang="es-AR" b="1" dirty="0" smtClean="0"/>
              <a:t>Realizamos </a:t>
            </a:r>
            <a:r>
              <a:rPr lang="es-AR" b="1" dirty="0" err="1" smtClean="0"/>
              <a:t>workshops</a:t>
            </a:r>
            <a:r>
              <a:rPr lang="es-AR" b="1" dirty="0" smtClean="0"/>
              <a:t>, conferencias presenciales y virtuales</a:t>
            </a:r>
            <a:r>
              <a:rPr lang="es-AR" dirty="0" smtClean="0"/>
              <a:t> con los siguientes objetivos:</a:t>
            </a:r>
          </a:p>
          <a:p>
            <a:endParaRPr lang="es-AR" dirty="0" smtClean="0"/>
          </a:p>
          <a:p>
            <a:pPr>
              <a:buFontTx/>
              <a:buChar char="-"/>
            </a:pPr>
            <a:r>
              <a:rPr lang="es-AR" dirty="0" smtClean="0"/>
              <a:t> Acercar las partes.</a:t>
            </a:r>
          </a:p>
          <a:p>
            <a:pPr>
              <a:buFontTx/>
              <a:buChar char="-"/>
            </a:pPr>
            <a:r>
              <a:rPr lang="es-AR" dirty="0" smtClean="0"/>
              <a:t> Fomentar el trabajo en equipo.</a:t>
            </a:r>
          </a:p>
          <a:p>
            <a:pPr>
              <a:buFontTx/>
              <a:buChar char="-"/>
            </a:pPr>
            <a:r>
              <a:rPr lang="es-AR" dirty="0" smtClean="0"/>
              <a:t> Solucionar los problemas identificados.</a:t>
            </a:r>
          </a:p>
          <a:p>
            <a:pPr>
              <a:buFontTx/>
              <a:buChar char="-"/>
            </a:pPr>
            <a:r>
              <a:rPr lang="es-AR" dirty="0" smtClean="0"/>
              <a:t> Generar nuevas ideas que sean disparadores de nuevos proyectos y soluciones.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5292080" y="5229200"/>
            <a:ext cx="3190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dirty="0" smtClean="0"/>
              <a:t>Contacto: </a:t>
            </a:r>
            <a:r>
              <a:rPr lang="es-AR" sz="1600" dirty="0" smtClean="0">
                <a:hlinkClick r:id="rId2"/>
              </a:rPr>
              <a:t>workshopsoe@gmail.com</a:t>
            </a:r>
            <a:endParaRPr lang="es-AR" sz="1600" dirty="0" smtClean="0"/>
          </a:p>
          <a:p>
            <a:r>
              <a:rPr lang="es-AR" sz="1600" dirty="0" smtClean="0"/>
              <a:t>              workshops.crea@gmail.com</a:t>
            </a:r>
            <a:endParaRPr lang="es-AR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653136"/>
            <a:ext cx="16592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C46D-D8CD-45AE-9634-1C2A0A8E1B00}" type="slidenum">
              <a:rPr lang="es-AR" smtClean="0"/>
              <a:pPr/>
              <a:t>52</a:t>
            </a:fld>
            <a:endParaRPr lang="es-A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0" y="6021288"/>
            <a:ext cx="9144000" cy="52138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transformamos</a:t>
            </a:r>
            <a:r>
              <a:rPr kumimoji="0" lang="es-A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 a las nuevas tecnologías en un aliado de nuestro negocio</a:t>
            </a: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? </a:t>
            </a:r>
            <a:r>
              <a:rPr lang="es-AR" sz="1600" u="sng" dirty="0">
                <a:latin typeface="Neo Sans Std Medium TR" panose="020B0704030504040204" pitchFamily="34" charset="0"/>
              </a:rPr>
              <a:t>SALA </a:t>
            </a:r>
            <a:r>
              <a:rPr lang="es-AR" sz="1600" u="sng" dirty="0" smtClean="0">
                <a:latin typeface="Neo Sans Std Medium TR" panose="020B0704030504040204" pitchFamily="34" charset="0"/>
              </a:rPr>
              <a:t>TEJEDOR</a:t>
            </a:r>
            <a:endParaRPr kumimoji="0" lang="es-AR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03848" y="404664"/>
            <a:ext cx="2215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E- Boyero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2060848"/>
            <a:ext cx="79928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/>
              <a:t>Descripción:</a:t>
            </a:r>
            <a:r>
              <a:rPr lang="es-AR" dirty="0" smtClean="0"/>
              <a:t> Cerco virtual que limita las parcelas diarias a través de un chip subcutáneo. Se pueden crear o cambiar las parcelas con sólo un “</a:t>
            </a:r>
            <a:r>
              <a:rPr lang="es-AR" dirty="0" err="1" smtClean="0"/>
              <a:t>click</a:t>
            </a:r>
            <a:r>
              <a:rPr lang="es-AR" dirty="0" smtClean="0"/>
              <a:t>”.</a:t>
            </a:r>
          </a:p>
          <a:p>
            <a:endParaRPr lang="es-AR" dirty="0" smtClean="0"/>
          </a:p>
          <a:p>
            <a:r>
              <a:rPr lang="es-AR" sz="2000" b="1" dirty="0" smtClean="0"/>
              <a:t>Acciones:</a:t>
            </a:r>
          </a:p>
          <a:p>
            <a:pPr>
              <a:buFontTx/>
              <a:buChar char="-"/>
            </a:pPr>
            <a:r>
              <a:rPr lang="es-AR" dirty="0" smtClean="0"/>
              <a:t>Analizar el comportamiento animal.</a:t>
            </a:r>
          </a:p>
          <a:p>
            <a:pPr>
              <a:buFontTx/>
              <a:buChar char="-"/>
            </a:pPr>
            <a:r>
              <a:rPr lang="es-AR" dirty="0" smtClean="0"/>
              <a:t> Consultar a técnicos electrónicos para que desarrollen el sistema.</a:t>
            </a:r>
          </a:p>
          <a:p>
            <a:pPr>
              <a:buFontTx/>
              <a:buChar char="-"/>
            </a:pPr>
            <a:r>
              <a:rPr lang="es-AR" dirty="0" smtClean="0"/>
              <a:t> Adiestramiento del rodeo. </a:t>
            </a:r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3131840" y="4581128"/>
            <a:ext cx="2610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smtClean="0"/>
              <a:t>“E- Boyero: excusas cero”</a:t>
            </a:r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2555776" y="1196752"/>
            <a:ext cx="3758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 smtClean="0"/>
              <a:t>“Adiós al carretel, llegó e-boyero”</a:t>
            </a:r>
            <a:endParaRPr lang="es-AR" sz="20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652120" y="5373216"/>
            <a:ext cx="32922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dirty="0" smtClean="0"/>
              <a:t>Contacto: </a:t>
            </a:r>
            <a:r>
              <a:rPr lang="es-AR" sz="1600" dirty="0" smtClean="0">
                <a:hlinkClick r:id="rId2"/>
              </a:rPr>
              <a:t>e-boyero2015@gmail.com</a:t>
            </a:r>
            <a:r>
              <a:rPr lang="es-AR" sz="1600" dirty="0" smtClean="0"/>
              <a:t> </a:t>
            </a:r>
          </a:p>
          <a:p>
            <a:r>
              <a:rPr lang="es-AR" sz="1600" dirty="0" smtClean="0"/>
              <a:t>                   www.e-boyero.com.ar</a:t>
            </a:r>
          </a:p>
          <a:p>
            <a:endParaRPr lang="es-A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149080"/>
            <a:ext cx="12961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C46D-D8CD-45AE-9634-1C2A0A8E1B00}" type="slidenum">
              <a:rPr lang="es-AR" smtClean="0"/>
              <a:pPr/>
              <a:t>53</a:t>
            </a:fld>
            <a:endParaRPr lang="es-A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395536" y="6425952"/>
            <a:ext cx="8496944" cy="43204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transformamos</a:t>
            </a:r>
            <a:r>
              <a:rPr kumimoji="0" lang="es-A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 a las nuevas tecnologías en un aliado de nuestro negocio</a:t>
            </a: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</a:t>
            </a:r>
            <a:r>
              <a:rPr lang="es-AR" sz="1600" u="sng" dirty="0">
                <a:latin typeface="Neo Sans Std Medium TR" panose="020B0704030504040204" pitchFamily="34" charset="0"/>
              </a:rPr>
              <a:t> </a:t>
            </a:r>
            <a:r>
              <a:rPr lang="es-AR" sz="1600" b="1" u="sng" dirty="0" smtClean="0">
                <a:latin typeface="Neo Sans Std Medium TR" panose="020B0704030504040204" pitchFamily="34" charset="0"/>
              </a:rPr>
              <a:t>TEJEDOR</a:t>
            </a:r>
            <a:endParaRPr kumimoji="0" lang="es-A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6417" y="0"/>
            <a:ext cx="8967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600" b="1" dirty="0" smtClean="0">
                <a:solidFill>
                  <a:srgbClr val="C00000"/>
                </a:solidFill>
              </a:rPr>
              <a:t>Programa de Innovación Tecnológica de CREA </a:t>
            </a:r>
            <a:endParaRPr lang="es-AR" sz="36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131840" y="548680"/>
            <a:ext cx="2556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 smtClean="0"/>
              <a:t>Volver al Futuro</a:t>
            </a:r>
            <a:endParaRPr lang="es-AR" sz="28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39552" y="1052736"/>
            <a:ext cx="799288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/>
              <a:t>Objetivos:</a:t>
            </a:r>
            <a:r>
              <a:rPr lang="es-AR" dirty="0" smtClean="0"/>
              <a:t> </a:t>
            </a:r>
          </a:p>
          <a:p>
            <a:pPr>
              <a:buFontTx/>
              <a:buChar char="-"/>
            </a:pPr>
            <a:r>
              <a:rPr lang="es-AR" dirty="0" smtClean="0"/>
              <a:t> Buscar nuevas tecnologías de aplicación en nuestras empresas.</a:t>
            </a:r>
          </a:p>
          <a:p>
            <a:pPr>
              <a:buFontTx/>
              <a:buChar char="-"/>
            </a:pPr>
            <a:r>
              <a:rPr lang="es-AR" dirty="0" smtClean="0"/>
              <a:t> Que se vinculen con usinas de generación de ideas.</a:t>
            </a:r>
          </a:p>
          <a:p>
            <a:pPr>
              <a:buFontTx/>
              <a:buChar char="-"/>
            </a:pPr>
            <a:r>
              <a:rPr lang="es-AR" dirty="0" smtClean="0"/>
              <a:t> Búsqueda </a:t>
            </a:r>
            <a:r>
              <a:rPr lang="es-AR" dirty="0" err="1" smtClean="0"/>
              <a:t>intra</a:t>
            </a:r>
            <a:r>
              <a:rPr lang="es-AR" dirty="0" smtClean="0"/>
              <a:t> o extra sector.</a:t>
            </a:r>
          </a:p>
          <a:p>
            <a:pPr>
              <a:buFontTx/>
              <a:buChar char="-"/>
            </a:pPr>
            <a:r>
              <a:rPr lang="es-AR" dirty="0" smtClean="0"/>
              <a:t> Abarcar también tecnología no tradicional.</a:t>
            </a:r>
          </a:p>
          <a:p>
            <a:pPr>
              <a:buFontTx/>
              <a:buChar char="-"/>
            </a:pPr>
            <a:endParaRPr lang="es-AR" dirty="0" smtClean="0"/>
          </a:p>
          <a:p>
            <a:r>
              <a:rPr lang="es-AR" sz="2000" b="1" dirty="0" smtClean="0"/>
              <a:t>Acciones:</a:t>
            </a:r>
            <a:endParaRPr lang="es-AR" dirty="0" smtClean="0"/>
          </a:p>
          <a:p>
            <a:r>
              <a:rPr lang="es-AR" dirty="0" smtClean="0"/>
              <a:t>- Utilizar los congresos de asesores para interpretar y trabajar las demandas tecnológicas de los productores.</a:t>
            </a:r>
          </a:p>
          <a:p>
            <a:pPr>
              <a:buFontTx/>
              <a:buChar char="-"/>
            </a:pPr>
            <a:r>
              <a:rPr lang="es-AR" dirty="0" smtClean="0"/>
              <a:t> Ver el mañana con visión de futuro.</a:t>
            </a:r>
          </a:p>
          <a:p>
            <a:pPr>
              <a:buFontTx/>
              <a:buChar char="-"/>
            </a:pPr>
            <a:r>
              <a:rPr lang="es-AR" dirty="0" smtClean="0"/>
              <a:t> Armar plan de trabajo a partir de las demandas.</a:t>
            </a:r>
          </a:p>
          <a:p>
            <a:pPr>
              <a:buFontTx/>
              <a:buChar char="-"/>
            </a:pPr>
            <a:r>
              <a:rPr lang="es-AR" dirty="0" smtClean="0"/>
              <a:t> Definir las relaciones y vínculos con los demás sectores según proyecto (Universidades, Estado, empresas oferentes), estableciendo vínculos estables y permanentes.</a:t>
            </a:r>
          </a:p>
          <a:p>
            <a:pPr>
              <a:buFontTx/>
              <a:buChar char="-"/>
            </a:pPr>
            <a:r>
              <a:rPr lang="es-AR" dirty="0" smtClean="0"/>
              <a:t> Establecer mecanismos de comunicación y transmisión desde asesores: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1043608" y="5445224"/>
            <a:ext cx="1728192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CuadroTexto"/>
          <p:cNvSpPr txBox="1"/>
          <p:nvPr/>
        </p:nvSpPr>
        <p:spPr>
          <a:xfrm>
            <a:off x="1259632" y="551723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Asesores       </a:t>
            </a:r>
          </a:p>
          <a:p>
            <a:r>
              <a:rPr lang="es-AR" dirty="0" smtClean="0"/>
              <a:t> notables</a:t>
            </a:r>
            <a:endParaRPr lang="es-AR" dirty="0"/>
          </a:p>
        </p:txBody>
      </p:sp>
      <p:sp>
        <p:nvSpPr>
          <p:cNvPr id="9" name="8 Rectángulo redondeado"/>
          <p:cNvSpPr/>
          <p:nvPr/>
        </p:nvSpPr>
        <p:spPr>
          <a:xfrm>
            <a:off x="3851920" y="5517232"/>
            <a:ext cx="914400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tx1"/>
                </a:solidFill>
              </a:rPr>
              <a:t>Asesor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084168" y="5445224"/>
            <a:ext cx="1152128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tx1"/>
                </a:solidFill>
              </a:rPr>
              <a:t>Grupo C</a:t>
            </a:r>
            <a:r>
              <a:rPr lang="es-AR" i="1" dirty="0" smtClean="0">
                <a:solidFill>
                  <a:schemeClr val="tx1"/>
                </a:solidFill>
              </a:rPr>
              <a:t>REA</a:t>
            </a:r>
            <a:endParaRPr lang="es-AR" i="1" dirty="0">
              <a:solidFill>
                <a:schemeClr val="tx1"/>
              </a:solidFill>
            </a:endParaRPr>
          </a:p>
        </p:txBody>
      </p:sp>
      <p:sp>
        <p:nvSpPr>
          <p:cNvPr id="11" name="10 Flecha izquierda y derecha"/>
          <p:cNvSpPr/>
          <p:nvPr/>
        </p:nvSpPr>
        <p:spPr>
          <a:xfrm>
            <a:off x="2987824" y="5589240"/>
            <a:ext cx="648072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Flecha izquierda y derecha"/>
          <p:cNvSpPr/>
          <p:nvPr/>
        </p:nvSpPr>
        <p:spPr>
          <a:xfrm>
            <a:off x="5076056" y="5589240"/>
            <a:ext cx="648072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CuadroTexto"/>
          <p:cNvSpPr txBox="1"/>
          <p:nvPr/>
        </p:nvSpPr>
        <p:spPr>
          <a:xfrm>
            <a:off x="6228184" y="6021288"/>
            <a:ext cx="873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 smtClean="0"/>
              <a:t>demanda</a:t>
            </a:r>
            <a:endParaRPr lang="es-AR" sz="1400" dirty="0"/>
          </a:p>
        </p:txBody>
      </p:sp>
      <p:cxnSp>
        <p:nvCxnSpPr>
          <p:cNvPr id="15" name="14 Conector recto de flecha"/>
          <p:cNvCxnSpPr/>
          <p:nvPr/>
        </p:nvCxnSpPr>
        <p:spPr>
          <a:xfrm flipH="1">
            <a:off x="5508104" y="6165304"/>
            <a:ext cx="727328" cy="2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54</a:t>
            </a:fld>
            <a:endParaRPr lang="es-AR"/>
          </a:p>
        </p:txBody>
      </p:sp>
    </p:spTree>
  </p:cSld>
  <p:clrMapOvr>
    <a:masterClrMapping/>
  </p:clrMapOvr>
  <p:transition>
    <p:wipe dir="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63688" y="188640"/>
            <a:ext cx="5350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Que la m….. no nos tape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395536" y="6425952"/>
            <a:ext cx="8496944" cy="43204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transformamos</a:t>
            </a:r>
            <a:r>
              <a:rPr kumimoji="0" lang="es-A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 a las nuevas tecnologías en un aliado de nuestro negocio</a:t>
            </a: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</a:t>
            </a:r>
            <a:r>
              <a:rPr lang="es-AR" sz="1600" u="sng" dirty="0">
                <a:latin typeface="Neo Sans Std Medium TR" panose="020B0704030504040204" pitchFamily="34" charset="0"/>
              </a:rPr>
              <a:t> </a:t>
            </a:r>
            <a:r>
              <a:rPr lang="es-AR" sz="1600" b="1" u="sng" dirty="0" smtClean="0">
                <a:latin typeface="Neo Sans Std Medium TR" panose="020B0704030504040204" pitchFamily="34" charset="0"/>
              </a:rPr>
              <a:t>TEJEDOR</a:t>
            </a:r>
            <a:endParaRPr kumimoji="0" lang="es-A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83568" y="908720"/>
            <a:ext cx="792088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/>
              <a:t>Acciones:</a:t>
            </a:r>
          </a:p>
          <a:p>
            <a:endParaRPr lang="es-AR" sz="2000" b="1" dirty="0" smtClean="0"/>
          </a:p>
          <a:p>
            <a:pPr>
              <a:buFontTx/>
              <a:buChar char="-"/>
            </a:pPr>
            <a:r>
              <a:rPr lang="es-AR" dirty="0" smtClean="0"/>
              <a:t> Contactar expertos en el tema efluentes.</a:t>
            </a:r>
          </a:p>
          <a:p>
            <a:pPr>
              <a:buFontTx/>
              <a:buChar char="-"/>
            </a:pPr>
            <a:endParaRPr lang="es-AR" dirty="0" smtClean="0"/>
          </a:p>
          <a:p>
            <a:pPr>
              <a:buFontTx/>
              <a:buChar char="-"/>
            </a:pPr>
            <a:r>
              <a:rPr lang="es-AR" dirty="0" smtClean="0"/>
              <a:t> Obtener un diagnóstico de la realidad y necesidades  locales sobre el uso de </a:t>
            </a:r>
            <a:r>
              <a:rPr lang="es-AR" dirty="0" err="1" smtClean="0"/>
              <a:t>bio</a:t>
            </a:r>
            <a:r>
              <a:rPr lang="es-AR" dirty="0" smtClean="0"/>
              <a:t>-digestores.</a:t>
            </a:r>
          </a:p>
          <a:p>
            <a:pPr>
              <a:buFontTx/>
              <a:buChar char="-"/>
            </a:pPr>
            <a:endParaRPr lang="es-AR" dirty="0" smtClean="0"/>
          </a:p>
          <a:p>
            <a:pPr>
              <a:buFontTx/>
              <a:buChar char="-"/>
            </a:pPr>
            <a:r>
              <a:rPr lang="es-AR" dirty="0" smtClean="0"/>
              <a:t> Módulos demostrativos en diferentes localidades para dar a conocer ésta técnica.</a:t>
            </a:r>
          </a:p>
          <a:p>
            <a:pPr>
              <a:buFontTx/>
              <a:buChar char="-"/>
            </a:pPr>
            <a:endParaRPr lang="es-AR" dirty="0" smtClean="0"/>
          </a:p>
          <a:p>
            <a:pPr>
              <a:buFontTx/>
              <a:buChar char="-"/>
            </a:pPr>
            <a:r>
              <a:rPr lang="es-AR" dirty="0" smtClean="0"/>
              <a:t> Capacitación de los asesores de CREA lecheros sobre ésta técnica.</a:t>
            </a:r>
          </a:p>
          <a:p>
            <a:pPr>
              <a:buFontTx/>
              <a:buChar char="-"/>
            </a:pPr>
            <a:endParaRPr lang="es-AR" dirty="0" smtClean="0"/>
          </a:p>
          <a:p>
            <a:pPr>
              <a:buFontTx/>
              <a:buChar char="-"/>
            </a:pPr>
            <a:r>
              <a:rPr lang="es-AR" dirty="0" smtClean="0"/>
              <a:t> Firmar convenios con entidades que financien proyectos verdes.</a:t>
            </a:r>
          </a:p>
          <a:p>
            <a:pPr>
              <a:buFontTx/>
              <a:buChar char="-"/>
            </a:pPr>
            <a:endParaRPr lang="es-AR" dirty="0" smtClean="0"/>
          </a:p>
          <a:p>
            <a:pPr>
              <a:buFontTx/>
              <a:buChar char="-"/>
            </a:pPr>
            <a:r>
              <a:rPr lang="es-AR" dirty="0" smtClean="0"/>
              <a:t> Lograr exenciones impositivas a nivel municipal, provincial y nacional.</a:t>
            </a:r>
          </a:p>
          <a:p>
            <a:pPr>
              <a:buFontTx/>
              <a:buChar char="-"/>
            </a:pPr>
            <a:endParaRPr lang="es-AR" dirty="0" smtClean="0"/>
          </a:p>
          <a:p>
            <a:pPr>
              <a:buFontTx/>
              <a:buChar char="-"/>
            </a:pPr>
            <a:r>
              <a:rPr lang="es-AR" dirty="0" smtClean="0"/>
              <a:t> Desarrollar proveedores locales capaces de construir estos proyectos.</a:t>
            </a:r>
          </a:p>
          <a:p>
            <a:pPr>
              <a:buFontTx/>
              <a:buChar char="-"/>
            </a:pPr>
            <a:endParaRPr lang="es-AR" dirty="0" smtClean="0"/>
          </a:p>
          <a:p>
            <a:pPr>
              <a:buFontTx/>
              <a:buChar char="-"/>
            </a:pPr>
            <a:r>
              <a:rPr lang="es-AR" dirty="0" smtClean="0"/>
              <a:t> Fomentar cambios en la legislación para facilitar el vuelco de la energía sobrante a la red nacional.</a:t>
            </a:r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55</a:t>
            </a:fld>
            <a:endParaRPr lang="es-AR"/>
          </a:p>
        </p:txBody>
      </p:sp>
    </p:spTree>
  </p:cSld>
  <p:clrMapOvr>
    <a:masterClrMapping/>
  </p:clrMapOvr>
  <p:transition>
    <p:wipe dir="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79512" y="5949280"/>
            <a:ext cx="8753693" cy="48480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hacemos para profundizar nuestras acciones a favor del medio ambiente? </a:t>
            </a:r>
            <a:r>
              <a:rPr lang="es-AR" sz="1600" b="1" u="sng" dirty="0" smtClean="0">
                <a:solidFill>
                  <a:schemeClr val="bg1"/>
                </a:solidFill>
                <a:latin typeface="Neo Sans Std Medium TR" panose="020B0704030504040204" pitchFamily="34" charset="0"/>
              </a:rPr>
              <a:t>SALA VELEZ</a:t>
            </a: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276872"/>
            <a:ext cx="204482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3707904" y="260648"/>
            <a:ext cx="11070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err="1" smtClean="0">
                <a:solidFill>
                  <a:srgbClr val="C00000"/>
                </a:solidFill>
              </a:rPr>
              <a:t>JATS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483768" y="1052736"/>
            <a:ext cx="3588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/>
              <a:t>Jornada Ambiental Técnica</a:t>
            </a:r>
            <a:endParaRPr lang="es-AR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899592" y="1700808"/>
            <a:ext cx="71622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Adaptar la </a:t>
            </a:r>
            <a:r>
              <a:rPr lang="es-AR" dirty="0" err="1" smtClean="0"/>
              <a:t>JAT</a:t>
            </a:r>
            <a:r>
              <a:rPr lang="es-AR" dirty="0" smtClean="0"/>
              <a:t> para que sea atractiva a éste destinatario más heterogéneo:</a:t>
            </a:r>
          </a:p>
          <a:p>
            <a:endParaRPr lang="es-AR" dirty="0" smtClean="0"/>
          </a:p>
          <a:p>
            <a:pPr>
              <a:buFontTx/>
              <a:buChar char="-"/>
            </a:pPr>
            <a:r>
              <a:rPr lang="es-AR" dirty="0" smtClean="0"/>
              <a:t> Público </a:t>
            </a:r>
            <a:r>
              <a:rPr lang="es-AR" dirty="0" err="1" smtClean="0"/>
              <a:t>JAT</a:t>
            </a:r>
            <a:r>
              <a:rPr lang="es-AR" dirty="0" smtClean="0"/>
              <a:t>, técnicos.</a:t>
            </a:r>
          </a:p>
          <a:p>
            <a:pPr>
              <a:buFontTx/>
              <a:buChar char="-"/>
            </a:pPr>
            <a:r>
              <a:rPr lang="es-AR" dirty="0" smtClean="0"/>
              <a:t> Concejales, comunidad, Intendente.</a:t>
            </a:r>
          </a:p>
          <a:p>
            <a:pPr>
              <a:buFontTx/>
              <a:buChar char="-"/>
            </a:pPr>
            <a:r>
              <a:rPr lang="es-AR" dirty="0" smtClean="0"/>
              <a:t> Escuelas, instituciones intermedias.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971600" y="3717032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Jornada en doble turno:</a:t>
            </a:r>
          </a:p>
          <a:p>
            <a:endParaRPr lang="es-AR" dirty="0" smtClean="0"/>
          </a:p>
          <a:p>
            <a:pPr>
              <a:buFontTx/>
              <a:buChar char="-"/>
            </a:pPr>
            <a:r>
              <a:rPr lang="es-AR" dirty="0" smtClean="0"/>
              <a:t> Una parte con mayor contenido técnico.</a:t>
            </a:r>
          </a:p>
          <a:p>
            <a:pPr>
              <a:buFontTx/>
              <a:buChar char="-"/>
            </a:pPr>
            <a:r>
              <a:rPr lang="es-AR" dirty="0" smtClean="0"/>
              <a:t> Otra con énfasis en temas ambientales.</a:t>
            </a:r>
          </a:p>
          <a:p>
            <a:r>
              <a:rPr lang="es-AR" dirty="0" smtClean="0"/>
              <a:t>   (legislación, </a:t>
            </a:r>
            <a:r>
              <a:rPr lang="es-AR" dirty="0" err="1" smtClean="0"/>
              <a:t>tips</a:t>
            </a:r>
            <a:r>
              <a:rPr lang="es-AR" dirty="0" smtClean="0"/>
              <a:t> prácticos para que aplique el operario, comprensible para ambos grupos).</a:t>
            </a:r>
            <a:endParaRPr lang="es-AR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C46D-D8CD-45AE-9634-1C2A0A8E1B00}" type="slidenum">
              <a:rPr lang="es-AR" smtClean="0"/>
              <a:pPr/>
              <a:t>56</a:t>
            </a:fld>
            <a:endParaRPr lang="es-A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79512" y="6165304"/>
            <a:ext cx="8753693" cy="48480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hacemos para profundizar nuestras acciones a favor del medio ambiente? </a:t>
            </a:r>
            <a:r>
              <a:rPr lang="es-AR" sz="1600" b="1" u="sng" dirty="0" smtClean="0">
                <a:solidFill>
                  <a:schemeClr val="bg1"/>
                </a:solidFill>
                <a:latin typeface="Neo Sans Std Medium TR" panose="020B0704030504040204" pitchFamily="34" charset="0"/>
              </a:rPr>
              <a:t>SALA VELEZ</a:t>
            </a: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645024"/>
            <a:ext cx="22193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2051720" y="404664"/>
            <a:ext cx="5075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RECICLANDO FUTUROS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87624" y="1124744"/>
            <a:ext cx="7407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/>
              <a:t>Instalar el tema “medio ambiente” en todas las escuelas</a:t>
            </a:r>
            <a:r>
              <a:rPr lang="es-AR" dirty="0" smtClean="0"/>
              <a:t>.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971601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Acciones:</a:t>
            </a:r>
          </a:p>
          <a:p>
            <a:r>
              <a:rPr lang="es-AR" dirty="0" smtClean="0"/>
              <a:t> - Que </a:t>
            </a:r>
            <a:r>
              <a:rPr lang="es-AR" dirty="0" err="1" smtClean="0"/>
              <a:t>Educrea</a:t>
            </a:r>
            <a:r>
              <a:rPr lang="es-AR" dirty="0" smtClean="0"/>
              <a:t> incorpore el tema “Prácticas Sustentables” en su agenda, aprovechando su estructura institucional.</a:t>
            </a:r>
          </a:p>
          <a:p>
            <a:endParaRPr lang="es-AR" dirty="0" smtClean="0"/>
          </a:p>
          <a:p>
            <a:r>
              <a:rPr lang="es-AR" dirty="0" smtClean="0"/>
              <a:t> - Gestionar que cada municipio brinde en todas las escuelas: </a:t>
            </a:r>
          </a:p>
          <a:p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Contenedores para separar residuos.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Charlas informativas.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Folletos/afiches/guías didácticas.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Servicio de recolección.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292080" y="5661248"/>
            <a:ext cx="2593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 smtClean="0"/>
              <a:t>Contacto: lumulcahy@gmail.com</a:t>
            </a:r>
            <a:endParaRPr lang="es-AR" sz="1400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C46D-D8CD-45AE-9634-1C2A0A8E1B00}" type="slidenum">
              <a:rPr lang="es-AR" smtClean="0"/>
              <a:pPr/>
              <a:t>57</a:t>
            </a:fld>
            <a:endParaRPr lang="es-A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79512" y="6165304"/>
            <a:ext cx="8753693" cy="48480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hacemos para profundizar nuestras acciones a favor del medio ambiente? </a:t>
            </a:r>
            <a:r>
              <a:rPr lang="es-AR" sz="1600" b="1" u="sng" dirty="0" smtClean="0">
                <a:solidFill>
                  <a:schemeClr val="bg1"/>
                </a:solidFill>
                <a:latin typeface="Neo Sans Std Medium TR" panose="020B0704030504040204" pitchFamily="34" charset="0"/>
              </a:rPr>
              <a:t>SALA VELEZ</a:t>
            </a: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9552" y="260648"/>
            <a:ext cx="8259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600" b="1" dirty="0" smtClean="0">
                <a:solidFill>
                  <a:srgbClr val="C00000"/>
                </a:solidFill>
              </a:rPr>
              <a:t>CREA MEDIO AMBIENTE / CREA RESIDUOS</a:t>
            </a:r>
            <a:endParaRPr lang="es-AR" sz="36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1560" y="1196752"/>
            <a:ext cx="8455969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 smtClean="0"/>
              <a:t>Comisión medio ambiente: Dependiente de I +D</a:t>
            </a:r>
          </a:p>
          <a:p>
            <a:endParaRPr lang="es-AR" dirty="0" smtClean="0"/>
          </a:p>
          <a:p>
            <a:r>
              <a:rPr lang="es-AR" b="1" dirty="0" smtClean="0"/>
              <a:t>Conformación</a:t>
            </a:r>
            <a:r>
              <a:rPr lang="es-AR" dirty="0" smtClean="0"/>
              <a:t>:  1 Miembro responsable</a:t>
            </a:r>
          </a:p>
          <a:p>
            <a:r>
              <a:rPr lang="es-AR" dirty="0" smtClean="0"/>
              <a:t>                              1 Técnico</a:t>
            </a:r>
          </a:p>
          <a:p>
            <a:endParaRPr lang="es-AR" dirty="0" smtClean="0"/>
          </a:p>
          <a:p>
            <a:r>
              <a:rPr lang="es-AR" b="1" dirty="0" smtClean="0"/>
              <a:t>Objetivos: </a:t>
            </a:r>
            <a:r>
              <a:rPr lang="es-AR" dirty="0" smtClean="0"/>
              <a:t> </a:t>
            </a:r>
          </a:p>
          <a:p>
            <a:endParaRPr lang="es-AR" dirty="0" smtClean="0"/>
          </a:p>
          <a:p>
            <a:pPr>
              <a:buFontTx/>
              <a:buChar char="-"/>
            </a:pPr>
            <a:r>
              <a:rPr lang="es-AR" dirty="0" smtClean="0"/>
              <a:t> Estudiar y ordenar la legislación vigente sobre aplicaciones y residuos de agroquímicos.</a:t>
            </a:r>
          </a:p>
          <a:p>
            <a:pPr>
              <a:buFontTx/>
              <a:buChar char="-"/>
            </a:pPr>
            <a:endParaRPr lang="es-AR" dirty="0" smtClean="0"/>
          </a:p>
          <a:p>
            <a:pPr>
              <a:buFontTx/>
              <a:buChar char="-"/>
            </a:pPr>
            <a:r>
              <a:rPr lang="es-AR" dirty="0" smtClean="0"/>
              <a:t> Interacción y diálogo entre productores y autoridades.</a:t>
            </a:r>
          </a:p>
          <a:p>
            <a:pPr>
              <a:buFontTx/>
              <a:buChar char="-"/>
            </a:pPr>
            <a:endParaRPr lang="es-AR" dirty="0" smtClean="0"/>
          </a:p>
          <a:p>
            <a:pPr>
              <a:buFontTx/>
              <a:buChar char="-"/>
            </a:pPr>
            <a:r>
              <a:rPr lang="es-AR" dirty="0" smtClean="0"/>
              <a:t>Organización de charlas informativas para capacitación de asesores y productores.</a:t>
            </a:r>
          </a:p>
          <a:p>
            <a:pPr>
              <a:buFontTx/>
              <a:buChar char="-"/>
            </a:pPr>
            <a:endParaRPr lang="es-AR" dirty="0" smtClean="0"/>
          </a:p>
          <a:p>
            <a:pPr>
              <a:buFontTx/>
              <a:buChar char="-"/>
            </a:pPr>
            <a:r>
              <a:rPr lang="es-AR" dirty="0" smtClean="0"/>
              <a:t> Interactuar con el </a:t>
            </a:r>
            <a:r>
              <a:rPr lang="es-AR" dirty="0" err="1" smtClean="0"/>
              <a:t>INTA</a:t>
            </a:r>
            <a:r>
              <a:rPr lang="es-AR" dirty="0" smtClean="0"/>
              <a:t> para difundir sus investigaciones.</a:t>
            </a:r>
          </a:p>
          <a:p>
            <a:pPr>
              <a:buFontTx/>
              <a:buChar char="-"/>
            </a:pPr>
            <a:endParaRPr lang="es-AR" dirty="0" smtClean="0"/>
          </a:p>
          <a:p>
            <a:pPr>
              <a:buFontTx/>
              <a:buChar char="-"/>
            </a:pPr>
            <a:r>
              <a:rPr lang="es-AR" dirty="0" smtClean="0"/>
              <a:t> Divulgar información a los grupos CREA.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58</a:t>
            </a:fld>
            <a:endParaRPr lang="es-AR"/>
          </a:p>
        </p:txBody>
      </p:sp>
    </p:spTree>
  </p:cSld>
  <p:clrMapOvr>
    <a:masterClrMapping/>
  </p:clrMapOvr>
  <p:transition>
    <p:wipe dir="d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79512" y="6165304"/>
            <a:ext cx="8753693" cy="48480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hacemos para profundizar nuestras acciones a favor del medio ambiente? </a:t>
            </a:r>
            <a:r>
              <a:rPr lang="es-AR" sz="1600" b="1" u="sng" dirty="0" smtClean="0">
                <a:solidFill>
                  <a:schemeClr val="bg1"/>
                </a:solidFill>
                <a:latin typeface="Neo Sans Std Medium TR" panose="020B0704030504040204" pitchFamily="34" charset="0"/>
              </a:rPr>
              <a:t>SALA VELEZ</a:t>
            </a: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707904" y="260648"/>
            <a:ext cx="1390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CURA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75656" y="980728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Certificado de uso responsable de agroquímicos</a:t>
            </a:r>
            <a:endParaRPr lang="es-AR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1628800"/>
            <a:ext cx="799288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/>
              <a:t>Descripción: </a:t>
            </a:r>
            <a:r>
              <a:rPr lang="es-AR" dirty="0" smtClean="0"/>
              <a:t>El CURA es un certificado emitido por un profesional habilitado que se responsabiliza de todos los aspectos inherentes a la aplicación de un agroquímico (droga, dosis, momento y forma de aplicación, etc.).</a:t>
            </a:r>
          </a:p>
          <a:p>
            <a:endParaRPr lang="es-AR" sz="2000" b="1" dirty="0" smtClean="0"/>
          </a:p>
          <a:p>
            <a:r>
              <a:rPr lang="es-AR" sz="2000" b="1" dirty="0" smtClean="0"/>
              <a:t>Acciones: </a:t>
            </a:r>
            <a:endParaRPr lang="es-AR" sz="2000" dirty="0" smtClean="0"/>
          </a:p>
          <a:p>
            <a:r>
              <a:rPr lang="es-AR" b="1" dirty="0" smtClean="0"/>
              <a:t>1)</a:t>
            </a:r>
            <a:r>
              <a:rPr lang="es-AR" dirty="0" smtClean="0"/>
              <a:t> Convocar a los Consejos/Colegios Profesionales para determinar los títulos habilitantes.</a:t>
            </a:r>
            <a:r>
              <a:rPr lang="es-AR" sz="2000" b="1" dirty="0" smtClean="0"/>
              <a:t> </a:t>
            </a:r>
          </a:p>
          <a:p>
            <a:pPr>
              <a:buFontTx/>
              <a:buChar char="-"/>
            </a:pPr>
            <a:r>
              <a:rPr lang="es-AR" sz="2000" b="1" dirty="0" smtClean="0"/>
              <a:t> </a:t>
            </a:r>
            <a:r>
              <a:rPr lang="es-AR" dirty="0" smtClean="0"/>
              <a:t>Organizar el curso técnico habilitante para emitir el CURA, consensuado con las Cámaras Empresarias, Universidades, etc.</a:t>
            </a:r>
          </a:p>
          <a:p>
            <a:pPr>
              <a:buFontTx/>
              <a:buChar char="-"/>
            </a:pPr>
            <a:r>
              <a:rPr lang="es-AR" dirty="0" smtClean="0"/>
              <a:t> La habilitación obtenida tendrá una validez de 3 años.</a:t>
            </a:r>
          </a:p>
          <a:p>
            <a:r>
              <a:rPr lang="es-AR" b="1" dirty="0" smtClean="0"/>
              <a:t>2)</a:t>
            </a:r>
            <a:r>
              <a:rPr lang="es-AR" dirty="0" smtClean="0"/>
              <a:t> Generar la legislación que obligue a los productores a obtener el CURA para cada aplicación.</a:t>
            </a:r>
          </a:p>
          <a:p>
            <a:r>
              <a:rPr lang="es-AR" dirty="0" smtClean="0"/>
              <a:t>- Gestionar la “policía sanitaria” que controle la implementación de la legislación.</a:t>
            </a:r>
          </a:p>
          <a:p>
            <a:r>
              <a:rPr lang="es-AR" b="1" dirty="0" smtClean="0"/>
              <a:t>3)</a:t>
            </a:r>
            <a:r>
              <a:rPr lang="es-AR" dirty="0" smtClean="0"/>
              <a:t> Las fumigaciones deben estar acompañadas de un CURA que las habilite.</a:t>
            </a:r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59</a:t>
            </a:fld>
            <a:endParaRPr lang="es-AR"/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051720" y="332656"/>
            <a:ext cx="4515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No </a:t>
            </a:r>
            <a:r>
              <a:rPr lang="es-AR" sz="4000" b="1" dirty="0" err="1" smtClean="0">
                <a:solidFill>
                  <a:srgbClr val="C00000"/>
                </a:solidFill>
              </a:rPr>
              <a:t>sos</a:t>
            </a:r>
            <a:r>
              <a:rPr lang="es-AR" sz="4000" b="1" dirty="0" smtClean="0">
                <a:solidFill>
                  <a:srgbClr val="C00000"/>
                </a:solidFill>
              </a:rPr>
              <a:t> vos……soy yo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55576" y="1484784"/>
            <a:ext cx="77048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/>
              <a:t>Descripción</a:t>
            </a:r>
            <a:r>
              <a:rPr lang="es-AR" dirty="0" smtClean="0"/>
              <a:t>: Conociendo los procesos de la empresa determinamos los puntos críticos y a partir de los actores involucrados promover el conocimiento de las tareas del otro.</a:t>
            </a:r>
          </a:p>
          <a:p>
            <a:endParaRPr lang="es-AR" dirty="0" smtClean="0"/>
          </a:p>
          <a:p>
            <a:r>
              <a:rPr lang="es-AR" sz="2000" b="1" dirty="0" smtClean="0"/>
              <a:t>Acciones:</a:t>
            </a:r>
          </a:p>
          <a:p>
            <a:endParaRPr lang="es-AR" sz="2000" b="1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Determinar los procesos críticos.</a:t>
            </a:r>
          </a:p>
          <a:p>
            <a:pPr>
              <a:buFont typeface="Arial" pitchFamily="34" charset="0"/>
              <a:buChar char="•"/>
            </a:pPr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Indicar qué actores están involucrados.</a:t>
            </a:r>
          </a:p>
          <a:p>
            <a:pPr>
              <a:buFont typeface="Arial" pitchFamily="34" charset="0"/>
              <a:buChar char="•"/>
            </a:pPr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Definir el acompañamiento en las tareas del otro.</a:t>
            </a:r>
          </a:p>
          <a:p>
            <a:pPr>
              <a:buFont typeface="Arial" pitchFamily="34" charset="0"/>
              <a:buChar char="•"/>
            </a:pPr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Generar una vez por mes una rotación de empleados para que todos se pongan en los zapatos del otro.</a:t>
            </a:r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6</a:t>
            </a:fld>
            <a:endParaRPr lang="es-AR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0" y="6021288"/>
            <a:ext cx="9144000" cy="37867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  <a:ea typeface="+mn-ea"/>
                <a:cs typeface="+mn-cs"/>
              </a:rPr>
              <a:t>¿Cómo nos adaptamos a los cambios? </a:t>
            </a:r>
            <a:r>
              <a:rPr kumimoji="0" lang="es-AR" sz="16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  <a:ea typeface="+mn-ea"/>
                <a:cs typeface="+mn-cs"/>
              </a:rPr>
              <a:t>SALA 11 – Diapositiva 4 a 14.</a:t>
            </a:r>
          </a:p>
        </p:txBody>
      </p:sp>
    </p:spTree>
  </p:cSld>
  <p:clrMapOvr>
    <a:masterClrMapping/>
  </p:clrMapOvr>
  <p:transition>
    <p:wipe dir="d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79512" y="6165304"/>
            <a:ext cx="8753693" cy="48480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hacemos para profundizar nuestras acciones a favor del medio ambiente? </a:t>
            </a:r>
            <a:r>
              <a:rPr lang="es-AR" sz="1600" b="1" u="sng" dirty="0" smtClean="0">
                <a:solidFill>
                  <a:schemeClr val="bg1"/>
                </a:solidFill>
                <a:latin typeface="Neo Sans Std Medium TR" panose="020B0704030504040204" pitchFamily="34" charset="0"/>
              </a:rPr>
              <a:t>SALA VELEZ</a:t>
            </a: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331640" y="260648"/>
            <a:ext cx="6494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Generando un ambiente sano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83568" y="1052736"/>
            <a:ext cx="75608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Convocar a tres sectores:  Público </a:t>
            </a:r>
            <a:r>
              <a:rPr lang="es-AR" dirty="0" smtClean="0">
                <a:sym typeface="Wingdings" pitchFamily="2" charset="2"/>
              </a:rPr>
              <a:t>  Intendente</a:t>
            </a:r>
          </a:p>
          <a:p>
            <a:r>
              <a:rPr lang="es-AR" dirty="0" smtClean="0">
                <a:sym typeface="Wingdings" pitchFamily="2" charset="2"/>
              </a:rPr>
              <a:t>                                                                   Secretario medio ambiente</a:t>
            </a:r>
          </a:p>
          <a:p>
            <a:r>
              <a:rPr lang="es-AR" dirty="0" smtClean="0">
                <a:sym typeface="Wingdings" pitchFamily="2" charset="2"/>
              </a:rPr>
              <a:t>                                                                   Concejales</a:t>
            </a:r>
          </a:p>
          <a:p>
            <a:endParaRPr lang="es-AR" dirty="0" smtClean="0">
              <a:sym typeface="Wingdings" pitchFamily="2" charset="2"/>
            </a:endParaRPr>
          </a:p>
          <a:p>
            <a:r>
              <a:rPr lang="es-AR" dirty="0" smtClean="0">
                <a:sym typeface="Wingdings" pitchFamily="2" charset="2"/>
              </a:rPr>
              <a:t>		            Privado  Productores =&gt; CREA </a:t>
            </a:r>
          </a:p>
          <a:p>
            <a:r>
              <a:rPr lang="es-AR" dirty="0" smtClean="0">
                <a:sym typeface="Wingdings" pitchFamily="2" charset="2"/>
              </a:rPr>
              <a:t>					        Sociedad Rural	</a:t>
            </a:r>
          </a:p>
          <a:p>
            <a:r>
              <a:rPr lang="es-AR" dirty="0" smtClean="0">
                <a:sym typeface="Wingdings" pitchFamily="2" charset="2"/>
              </a:rPr>
              <a:t>					        Cooperativas, etc.</a:t>
            </a:r>
          </a:p>
          <a:p>
            <a:r>
              <a:rPr lang="es-AR" dirty="0" smtClean="0">
                <a:sym typeface="Wingdings" pitchFamily="2" charset="2"/>
              </a:rPr>
              <a:t>			              Sector de la salud</a:t>
            </a:r>
          </a:p>
          <a:p>
            <a:r>
              <a:rPr lang="es-AR" dirty="0" smtClean="0">
                <a:sym typeface="Wingdings" pitchFamily="2" charset="2"/>
              </a:rPr>
              <a:t>			              Aplicadores</a:t>
            </a:r>
          </a:p>
          <a:p>
            <a:r>
              <a:rPr lang="es-AR" dirty="0" smtClean="0">
                <a:sym typeface="Wingdings" pitchFamily="2" charset="2"/>
              </a:rPr>
              <a:t>			              Agronomías, Cámara de comercio </a:t>
            </a:r>
          </a:p>
          <a:p>
            <a:endParaRPr lang="es-AR" dirty="0" smtClean="0">
              <a:sym typeface="Wingdings" pitchFamily="2" charset="2"/>
            </a:endParaRPr>
          </a:p>
          <a:p>
            <a:r>
              <a:rPr lang="es-AR" dirty="0" smtClean="0">
                <a:sym typeface="Wingdings" pitchFamily="2" charset="2"/>
              </a:rPr>
              <a:t>		            Educación  Consejo escolar										</a:t>
            </a:r>
          </a:p>
          <a:p>
            <a:r>
              <a:rPr lang="es-AR" dirty="0" smtClean="0">
                <a:sym typeface="Wingdings" pitchFamily="2" charset="2"/>
              </a:rPr>
              <a:t>De ésta manera ver que medidas se pueden implementar para generar cambios en: 		</a:t>
            </a:r>
          </a:p>
          <a:p>
            <a:endParaRPr lang="es-AR" dirty="0" smtClean="0">
              <a:sym typeface="Wingdings" pitchFamily="2" charset="2"/>
            </a:endParaRPr>
          </a:p>
          <a:p>
            <a:endParaRPr lang="es-AR" dirty="0" smtClean="0">
              <a:sym typeface="Wingdings" pitchFamily="2" charset="2"/>
            </a:endParaRPr>
          </a:p>
          <a:p>
            <a:r>
              <a:rPr lang="es-AR" dirty="0" smtClean="0"/>
              <a:t>  </a:t>
            </a:r>
            <a:endParaRPr lang="es-AR" dirty="0"/>
          </a:p>
        </p:txBody>
      </p:sp>
      <p:sp>
        <p:nvSpPr>
          <p:cNvPr id="5" name="4 Abrir llave"/>
          <p:cNvSpPr/>
          <p:nvPr/>
        </p:nvSpPr>
        <p:spPr>
          <a:xfrm>
            <a:off x="2339752" y="5085184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CuadroTexto"/>
          <p:cNvSpPr txBox="1"/>
          <p:nvPr/>
        </p:nvSpPr>
        <p:spPr>
          <a:xfrm>
            <a:off x="2771800" y="5085184"/>
            <a:ext cx="34613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s-AR" dirty="0" smtClean="0"/>
              <a:t> Manejo general de agroquímicos</a:t>
            </a:r>
          </a:p>
          <a:p>
            <a:pPr>
              <a:buFontTx/>
              <a:buChar char="-"/>
            </a:pPr>
            <a:r>
              <a:rPr lang="es-AR" dirty="0" smtClean="0"/>
              <a:t>  Manejo de residuos domiciliarios</a:t>
            </a:r>
          </a:p>
          <a:p>
            <a:pPr>
              <a:buFontTx/>
              <a:buChar char="-"/>
            </a:pPr>
            <a:r>
              <a:rPr lang="es-AR" dirty="0" smtClean="0"/>
              <a:t> Manejo de efluentes industriales</a:t>
            </a:r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60</a:t>
            </a:fld>
            <a:endParaRPr lang="es-AR"/>
          </a:p>
        </p:txBody>
      </p:sp>
    </p:spTree>
  </p:cSld>
  <p:clrMapOvr>
    <a:masterClrMapping/>
  </p:clrMapOvr>
  <p:transition>
    <p:wipe dir="d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79512" y="6165304"/>
            <a:ext cx="8753693" cy="48480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hacemos para profundizar nuestras acciones a favor del medio ambiente? </a:t>
            </a:r>
            <a:r>
              <a:rPr lang="es-AR" sz="1600" b="1" u="sng" dirty="0" smtClean="0">
                <a:solidFill>
                  <a:schemeClr val="bg1"/>
                </a:solidFill>
                <a:latin typeface="Neo Sans Std Medium TR" panose="020B0704030504040204" pitchFamily="34" charset="0"/>
              </a:rPr>
              <a:t>SALA VELEZ</a:t>
            </a: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339752" y="332656"/>
            <a:ext cx="3940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Lechería en verde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9552" y="1844824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Objetivo:</a:t>
            </a:r>
            <a:r>
              <a:rPr lang="es-AR" dirty="0" smtClean="0"/>
              <a:t> Lograr un reconocimiento en el precio de la leche para quienes implementen sistemas adecuados, y avalados por el </a:t>
            </a:r>
            <a:r>
              <a:rPr lang="es-AR" dirty="0" err="1" smtClean="0"/>
              <a:t>INTA</a:t>
            </a:r>
            <a:r>
              <a:rPr lang="es-AR" dirty="0" smtClean="0"/>
              <a:t>,  de tratamiento de efluentes.</a:t>
            </a: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3501008"/>
            <a:ext cx="7200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Actores: </a:t>
            </a:r>
            <a:r>
              <a:rPr lang="es-AR" dirty="0" smtClean="0"/>
              <a:t>  Productores (por ej. representados por la Cuenca Oeste)</a:t>
            </a:r>
          </a:p>
          <a:p>
            <a:r>
              <a:rPr lang="es-AR" dirty="0" smtClean="0"/>
              <a:t>                       Usinas lácteas</a:t>
            </a:r>
          </a:p>
          <a:p>
            <a:r>
              <a:rPr lang="es-AR" dirty="0" smtClean="0"/>
              <a:t>                       Bancos oficiales</a:t>
            </a:r>
          </a:p>
          <a:p>
            <a:r>
              <a:rPr lang="es-AR" dirty="0" smtClean="0"/>
              <a:t>                       </a:t>
            </a:r>
            <a:r>
              <a:rPr lang="es-AR" dirty="0" err="1" smtClean="0"/>
              <a:t>INTA</a:t>
            </a:r>
            <a:r>
              <a:rPr lang="es-AR" dirty="0" smtClean="0"/>
              <a:t> </a:t>
            </a:r>
            <a:endParaRPr lang="es-AR" sz="2400" b="1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61</a:t>
            </a:fld>
            <a:endParaRPr lang="es-AR"/>
          </a:p>
        </p:txBody>
      </p:sp>
    </p:spTree>
  </p:cSld>
  <p:clrMapOvr>
    <a:masterClrMapping/>
  </p:clrMapOvr>
  <p:transition>
    <p:wipe dir="d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79512" y="6165304"/>
            <a:ext cx="8753693" cy="48480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hacemos para profundizar nuestras acciones a favor del medio ambiente? </a:t>
            </a:r>
            <a:r>
              <a:rPr lang="es-AR" sz="1600" b="1" u="sng" dirty="0" smtClean="0">
                <a:solidFill>
                  <a:schemeClr val="bg1"/>
                </a:solidFill>
                <a:latin typeface="Neo Sans Std Medium TR" panose="020B0704030504040204" pitchFamily="34" charset="0"/>
              </a:rPr>
              <a:t>SALA VELEZ</a:t>
            </a: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1560" y="260648"/>
            <a:ext cx="8171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Cuidar el medio ambiente es rentable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83568" y="1772816"/>
            <a:ext cx="7920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dirty="0" smtClean="0"/>
              <a:t> Hacer lobby ante los poderes ejecutivos legislativos, tanto nacionales, provinciales o municipales, para la obtención de beneficios impositivos con el fin de apoyar las buenas prácticas de cuidado del medio ambiente según las regulaciones vigentes.</a:t>
            </a:r>
          </a:p>
          <a:p>
            <a:pPr>
              <a:buFont typeface="Arial" pitchFamily="34" charset="0"/>
              <a:buChar char="•"/>
            </a:pPr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Continuar con un trabajo ya entregado al secretario de gobierno municipal, que demuestra los beneficios de las buenas práctica en el ambiente.</a:t>
            </a:r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62</a:t>
            </a:fld>
            <a:endParaRPr lang="es-AR"/>
          </a:p>
        </p:txBody>
      </p:sp>
    </p:spTree>
  </p:cSld>
  <p:clrMapOvr>
    <a:masterClrMapping/>
  </p:clrMapOvr>
  <p:transition>
    <p:wipe dir="d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64206" y="6129356"/>
            <a:ext cx="8753255" cy="55186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hacemos para absorber y adaptar a nuestro negocio ideas de organizaciones extra-sector? </a:t>
            </a:r>
            <a:r>
              <a:rPr lang="es-AR" sz="1600" b="1" u="sng" dirty="0">
                <a:solidFill>
                  <a:schemeClr val="bg1"/>
                </a:solidFill>
                <a:latin typeface="Neo Sans Std Medium TR" panose="020B0704030504040204" pitchFamily="34" charset="0"/>
              </a:rPr>
              <a:t>SALA </a:t>
            </a:r>
            <a:r>
              <a:rPr lang="es-AR" sz="1600" b="1" u="sng" dirty="0" smtClean="0">
                <a:solidFill>
                  <a:schemeClr val="bg1"/>
                </a:solidFill>
                <a:latin typeface="Neo Sans Std Medium TR" panose="020B0704030504040204" pitchFamily="34" charset="0"/>
              </a:rPr>
              <a:t>VELEZ</a:t>
            </a: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547664" y="332656"/>
            <a:ext cx="5982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Aprendiendo de los Errores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83568" y="1700808"/>
            <a:ext cx="7489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 smtClean="0"/>
              <a:t>Aprender de empresas, instituciones y organismos de otros sectores.</a:t>
            </a:r>
            <a:endParaRPr lang="es-AR" sz="20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2276872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Etapas: </a:t>
            </a:r>
          </a:p>
          <a:p>
            <a:endParaRPr lang="es-AR" dirty="0" smtClean="0"/>
          </a:p>
          <a:p>
            <a:pPr>
              <a:buFontTx/>
              <a:buChar char="-"/>
            </a:pPr>
            <a:r>
              <a:rPr lang="es-AR" b="1" dirty="0" smtClean="0"/>
              <a:t>1 </a:t>
            </a:r>
            <a:r>
              <a:rPr lang="es-AR" dirty="0" smtClean="0"/>
              <a:t>Relevamiento, descripción y caracterización de los principales problemas y errores </a:t>
            </a:r>
            <a:r>
              <a:rPr lang="es-AR" dirty="0" err="1" smtClean="0"/>
              <a:t>intra</a:t>
            </a:r>
            <a:r>
              <a:rPr lang="es-AR" dirty="0" smtClean="0"/>
              <a:t>-empresas agropecuarias.</a:t>
            </a:r>
          </a:p>
          <a:p>
            <a:endParaRPr lang="es-AR" dirty="0" smtClean="0"/>
          </a:p>
          <a:p>
            <a:pPr>
              <a:buFontTx/>
              <a:buChar char="-"/>
            </a:pPr>
            <a:r>
              <a:rPr lang="es-AR" dirty="0" smtClean="0"/>
              <a:t> </a:t>
            </a:r>
            <a:r>
              <a:rPr lang="es-AR" b="1" dirty="0" smtClean="0"/>
              <a:t>2</a:t>
            </a:r>
            <a:r>
              <a:rPr lang="es-AR" dirty="0" smtClean="0"/>
              <a:t> Identificar empresarios referentes externos al sector que puedan brindar soluciones a los problemas planteados.</a:t>
            </a:r>
          </a:p>
          <a:p>
            <a:pPr>
              <a:buFontTx/>
              <a:buChar char="-"/>
            </a:pPr>
            <a:endParaRPr lang="es-AR" dirty="0" smtClean="0"/>
          </a:p>
          <a:p>
            <a:pPr>
              <a:buFontTx/>
              <a:buChar char="-"/>
            </a:pPr>
            <a:r>
              <a:rPr lang="es-AR" dirty="0" smtClean="0"/>
              <a:t> </a:t>
            </a:r>
            <a:r>
              <a:rPr lang="es-AR" b="1" dirty="0" smtClean="0"/>
              <a:t>3</a:t>
            </a:r>
            <a:r>
              <a:rPr lang="es-AR" dirty="0" smtClean="0"/>
              <a:t> Taller para poder escuchar como atacarían ellos esos problemas.</a:t>
            </a:r>
          </a:p>
          <a:p>
            <a:pPr>
              <a:buFontTx/>
              <a:buChar char="-"/>
            </a:pPr>
            <a:endParaRPr lang="es-AR" dirty="0" smtClean="0"/>
          </a:p>
          <a:p>
            <a:pPr>
              <a:buFontTx/>
              <a:buChar char="-"/>
            </a:pPr>
            <a:r>
              <a:rPr lang="es-AR" dirty="0" smtClean="0"/>
              <a:t> </a:t>
            </a:r>
            <a:r>
              <a:rPr lang="es-AR" b="1" dirty="0" smtClean="0"/>
              <a:t>4 </a:t>
            </a:r>
            <a:r>
              <a:rPr lang="es-AR" dirty="0" smtClean="0"/>
              <a:t>Documentar esas propuestas para que queden disponibles para todos (tipo Wiki).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2771800" y="1052736"/>
            <a:ext cx="3498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/>
              <a:t>El campo al confesionario</a:t>
            </a:r>
            <a:r>
              <a:rPr lang="es-AR" b="1" dirty="0" smtClean="0"/>
              <a:t>.</a:t>
            </a:r>
            <a:endParaRPr lang="es-AR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4716016" y="5661248"/>
            <a:ext cx="3625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 smtClean="0"/>
              <a:t>Contacto: el campoalconfesionario@gmail.com</a:t>
            </a:r>
            <a:endParaRPr lang="es-AR" sz="1400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C46D-D8CD-45AE-9634-1C2A0A8E1B00}" type="slidenum">
              <a:rPr lang="es-AR" smtClean="0"/>
              <a:pPr/>
              <a:t>63</a:t>
            </a:fld>
            <a:endParaRPr lang="es-A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4932040" y="260648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Subtítulo 2"/>
          <p:cNvSpPr txBox="1">
            <a:spLocks/>
          </p:cNvSpPr>
          <p:nvPr/>
        </p:nvSpPr>
        <p:spPr>
          <a:xfrm>
            <a:off x="179512" y="6093296"/>
            <a:ext cx="8753255" cy="55186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hacemos para absorber y adaptar a nuestro negocio ideas de organizaciones extra-sector? </a:t>
            </a:r>
            <a:r>
              <a:rPr lang="es-AR" sz="1600" b="1" u="sng" dirty="0">
                <a:solidFill>
                  <a:schemeClr val="bg1"/>
                </a:solidFill>
                <a:latin typeface="Neo Sans Std Medium TR" panose="020B0704030504040204" pitchFamily="34" charset="0"/>
              </a:rPr>
              <a:t>SALA </a:t>
            </a:r>
            <a:r>
              <a:rPr lang="es-AR" sz="1600" b="1" u="sng" dirty="0" smtClean="0">
                <a:solidFill>
                  <a:schemeClr val="bg1"/>
                </a:solidFill>
                <a:latin typeface="Neo Sans Std Medium TR" panose="020B0704030504040204" pitchFamily="34" charset="0"/>
              </a:rPr>
              <a:t>VELEZ</a:t>
            </a: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987824" y="260648"/>
            <a:ext cx="2634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dirty="0" smtClean="0">
                <a:solidFill>
                  <a:srgbClr val="C00000"/>
                </a:solidFill>
              </a:rPr>
              <a:t>ALIMENTAR</a:t>
            </a:r>
            <a:endParaRPr lang="es-AR" sz="4000" dirty="0">
              <a:solidFill>
                <a:srgbClr val="C0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1196752"/>
            <a:ext cx="7776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/>
              <a:t>Encuestas a empresas alimenticias para detectar la necesidad de productos o insumos en función de las nuevas demandas (huella de carbono, </a:t>
            </a:r>
            <a:r>
              <a:rPr lang="es-AR" sz="2000" b="1" dirty="0" err="1" smtClean="0"/>
              <a:t>BPA</a:t>
            </a:r>
            <a:r>
              <a:rPr lang="es-AR" sz="2000" b="1" dirty="0" smtClean="0"/>
              <a:t>, </a:t>
            </a:r>
            <a:r>
              <a:rPr lang="es-AR" sz="2000" b="1" dirty="0" err="1" smtClean="0"/>
              <a:t>RSE</a:t>
            </a:r>
            <a:r>
              <a:rPr lang="es-AR" sz="2000" b="1" dirty="0" smtClean="0"/>
              <a:t>) y funcionalidad de los alimentos.</a:t>
            </a:r>
            <a:endParaRPr lang="es-AR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691680" y="2564904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Encuesta</a:t>
            </a:r>
            <a:endParaRPr lang="es-AR" b="1" dirty="0"/>
          </a:p>
        </p:txBody>
      </p:sp>
      <p:cxnSp>
        <p:nvCxnSpPr>
          <p:cNvPr id="8" name="7 Conector recto de flecha"/>
          <p:cNvCxnSpPr/>
          <p:nvPr/>
        </p:nvCxnSpPr>
        <p:spPr>
          <a:xfrm rot="-1920000">
            <a:off x="2898080" y="2511542"/>
            <a:ext cx="648000" cy="1188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3635896" y="2276872"/>
            <a:ext cx="10075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dirty="0" smtClean="0"/>
              <a:t>Gerencias</a:t>
            </a:r>
            <a:endParaRPr lang="es-AR" sz="1600" dirty="0"/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2915816" y="2852936"/>
            <a:ext cx="576000" cy="2160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3635896" y="2924944"/>
            <a:ext cx="1004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dirty="0" smtClean="0"/>
              <a:t>Operarios</a:t>
            </a:r>
            <a:endParaRPr lang="es-AR" sz="1600" dirty="0"/>
          </a:p>
        </p:txBody>
      </p:sp>
      <p:sp>
        <p:nvSpPr>
          <p:cNvPr id="14" name="13 Cerrar llave"/>
          <p:cNvSpPr/>
          <p:nvPr/>
        </p:nvSpPr>
        <p:spPr>
          <a:xfrm>
            <a:off x="4932040" y="2348880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14 CuadroTexto"/>
          <p:cNvSpPr txBox="1"/>
          <p:nvPr/>
        </p:nvSpPr>
        <p:spPr>
          <a:xfrm>
            <a:off x="5436096" y="2564904"/>
            <a:ext cx="1137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Presencial</a:t>
            </a:r>
            <a:endParaRPr lang="es-AR" dirty="0"/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2627784" y="3068960"/>
            <a:ext cx="396000" cy="365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2987824" y="3429000"/>
            <a:ext cx="1048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   </a:t>
            </a:r>
            <a:r>
              <a:rPr lang="es-AR" sz="1400" dirty="0" smtClean="0"/>
              <a:t>Cerrada </a:t>
            </a:r>
          </a:p>
          <a:p>
            <a:r>
              <a:rPr lang="es-AR" sz="1400" dirty="0" smtClean="0"/>
              <a:t>cuantitativa</a:t>
            </a:r>
            <a:endParaRPr lang="es-AR" sz="1400" dirty="0"/>
          </a:p>
        </p:txBody>
      </p:sp>
      <p:cxnSp>
        <p:nvCxnSpPr>
          <p:cNvPr id="20" name="19 Conector recto de flecha"/>
          <p:cNvCxnSpPr/>
          <p:nvPr/>
        </p:nvCxnSpPr>
        <p:spPr>
          <a:xfrm rot="6060000">
            <a:off x="1441961" y="3163361"/>
            <a:ext cx="504000" cy="2001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611560" y="3429000"/>
            <a:ext cx="936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  </a:t>
            </a:r>
            <a:r>
              <a:rPr lang="es-AR" sz="1400" dirty="0" smtClean="0"/>
              <a:t>Abierta </a:t>
            </a:r>
          </a:p>
          <a:p>
            <a:r>
              <a:rPr lang="es-AR" sz="1400" dirty="0" smtClean="0"/>
              <a:t>cualitativa</a:t>
            </a:r>
            <a:endParaRPr lang="es-AR" sz="1400" dirty="0"/>
          </a:p>
        </p:txBody>
      </p:sp>
      <p:sp>
        <p:nvSpPr>
          <p:cNvPr id="22" name="21 Cerrar llave"/>
          <p:cNvSpPr/>
          <p:nvPr/>
        </p:nvSpPr>
        <p:spPr>
          <a:xfrm rot="5400000">
            <a:off x="2231592" y="2889088"/>
            <a:ext cx="180000" cy="2844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22 CuadroTexto"/>
          <p:cNvSpPr txBox="1"/>
          <p:nvPr/>
        </p:nvSpPr>
        <p:spPr>
          <a:xfrm>
            <a:off x="755576" y="4869160"/>
            <a:ext cx="7868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Resultados </a:t>
            </a:r>
            <a:r>
              <a:rPr lang="es-AR" dirty="0" smtClean="0"/>
              <a:t> </a:t>
            </a:r>
            <a:r>
              <a:rPr lang="es-AR" dirty="0" smtClean="0">
                <a:sym typeface="Wingdings" pitchFamily="2" charset="2"/>
              </a:rPr>
              <a:t>  Sistematización de       Posibilidad de          Mejora de relación</a:t>
            </a:r>
          </a:p>
          <a:p>
            <a:r>
              <a:rPr lang="es-AR" dirty="0" smtClean="0">
                <a:sym typeface="Wingdings" pitchFamily="2" charset="2"/>
              </a:rPr>
              <a:t>                                información                    nuevos negocios            entre empresas.</a:t>
            </a:r>
            <a:endParaRPr lang="es-AR" dirty="0"/>
          </a:p>
        </p:txBody>
      </p:sp>
      <p:cxnSp>
        <p:nvCxnSpPr>
          <p:cNvPr id="25" name="24 Conector recto de flecha"/>
          <p:cNvCxnSpPr/>
          <p:nvPr/>
        </p:nvCxnSpPr>
        <p:spPr>
          <a:xfrm rot="5700000">
            <a:off x="1708561" y="4456145"/>
            <a:ext cx="432000" cy="4297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64</a:t>
            </a:fld>
            <a:endParaRPr lang="es-AR"/>
          </a:p>
        </p:txBody>
      </p:sp>
    </p:spTree>
  </p:cSld>
  <p:clrMapOvr>
    <a:masterClrMapping/>
  </p:clrMapOvr>
  <p:transition>
    <p:wipe dir="d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79512" y="6093296"/>
            <a:ext cx="8753255" cy="55186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hacemos para absorber y adaptar a nuestro negocio ideas de organizaciones extra-sector? </a:t>
            </a:r>
            <a:r>
              <a:rPr lang="es-AR" sz="1600" b="1" u="sng" dirty="0">
                <a:solidFill>
                  <a:schemeClr val="bg1"/>
                </a:solidFill>
                <a:latin typeface="Neo Sans Std Medium TR" panose="020B0704030504040204" pitchFamily="34" charset="0"/>
              </a:rPr>
              <a:t>SALA </a:t>
            </a:r>
            <a:r>
              <a:rPr lang="es-AR" sz="1600" b="1" u="sng" dirty="0" smtClean="0">
                <a:solidFill>
                  <a:schemeClr val="bg1"/>
                </a:solidFill>
                <a:latin typeface="Neo Sans Std Medium TR" panose="020B0704030504040204" pitchFamily="34" charset="0"/>
              </a:rPr>
              <a:t>VELEZ</a:t>
            </a: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627784" y="332656"/>
            <a:ext cx="3284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MOTIVA </a:t>
            </a:r>
            <a:r>
              <a:rPr lang="es-AR" sz="4000" b="1" dirty="0" err="1" smtClean="0">
                <a:solidFill>
                  <a:srgbClr val="C00000"/>
                </a:solidFill>
              </a:rPr>
              <a:t>RRHH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8" y="980728"/>
            <a:ext cx="8632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/>
              <a:t>Mejorar la productividad y buen manejo de los recursos humanos.</a:t>
            </a:r>
            <a:endParaRPr lang="es-AR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95536" y="1916832"/>
            <a:ext cx="845552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Etapa 1: </a:t>
            </a:r>
            <a:r>
              <a:rPr lang="es-AR" dirty="0" smtClean="0"/>
              <a:t> </a:t>
            </a:r>
            <a:r>
              <a:rPr lang="es-AR" b="1" dirty="0" smtClean="0"/>
              <a:t>Instruirnos en un taller</a:t>
            </a:r>
            <a:r>
              <a:rPr lang="es-AR" dirty="0" smtClean="0"/>
              <a:t> </a:t>
            </a:r>
            <a:r>
              <a:rPr lang="es-AR" b="1" dirty="0" smtClean="0"/>
              <a:t>con varias empresas exitosas</a:t>
            </a:r>
            <a:r>
              <a:rPr lang="es-AR" dirty="0" smtClean="0"/>
              <a:t>.</a:t>
            </a:r>
          </a:p>
          <a:p>
            <a:endParaRPr lang="es-AR" b="1" dirty="0" smtClean="0"/>
          </a:p>
          <a:p>
            <a:r>
              <a:rPr lang="es-AR" b="1" dirty="0" smtClean="0"/>
              <a:t>Etapa 2: Armar el programa de motivación.</a:t>
            </a:r>
          </a:p>
          <a:p>
            <a:endParaRPr lang="es-AR" b="1" dirty="0" smtClean="0"/>
          </a:p>
          <a:p>
            <a:r>
              <a:rPr lang="es-AR" dirty="0" smtClean="0"/>
              <a:t>- Encuesta a nuestros empleados.</a:t>
            </a:r>
          </a:p>
          <a:p>
            <a:pPr>
              <a:buFontTx/>
              <a:buChar char="-"/>
            </a:pPr>
            <a:r>
              <a:rPr lang="es-AR" dirty="0" smtClean="0"/>
              <a:t> Visión.</a:t>
            </a:r>
          </a:p>
          <a:p>
            <a:pPr>
              <a:buFontTx/>
              <a:buChar char="-"/>
            </a:pPr>
            <a:r>
              <a:rPr lang="es-AR" dirty="0" smtClean="0"/>
              <a:t> Expectativa propia. Metas.</a:t>
            </a:r>
          </a:p>
          <a:p>
            <a:pPr>
              <a:buFontTx/>
              <a:buChar char="-"/>
            </a:pPr>
            <a:r>
              <a:rPr lang="es-AR" dirty="0" smtClean="0"/>
              <a:t> Declarar objetivos de la empresa.</a:t>
            </a:r>
          </a:p>
          <a:p>
            <a:pPr>
              <a:buFontTx/>
              <a:buChar char="-"/>
            </a:pPr>
            <a:r>
              <a:rPr lang="es-AR" dirty="0" smtClean="0"/>
              <a:t> Plan de mejoras de vivienda y del trabajo.</a:t>
            </a:r>
          </a:p>
          <a:p>
            <a:pPr>
              <a:buFontTx/>
              <a:buChar char="-"/>
            </a:pPr>
            <a:r>
              <a:rPr lang="es-AR" dirty="0" smtClean="0"/>
              <a:t> Plan de carrera en la empresa.</a:t>
            </a:r>
          </a:p>
          <a:p>
            <a:pPr>
              <a:buFontTx/>
              <a:buChar char="-"/>
            </a:pPr>
            <a:r>
              <a:rPr lang="es-AR" dirty="0" smtClean="0"/>
              <a:t> Descripción de cargos: Título =&gt; “Encargado de taller” =&gt; Manual de procedimiento =&gt; </a:t>
            </a:r>
          </a:p>
          <a:p>
            <a:r>
              <a:rPr lang="es-AR" dirty="0" smtClean="0"/>
              <a:t>                                            Capacitaciones =&gt; Pasantías.</a:t>
            </a:r>
          </a:p>
          <a:p>
            <a:endParaRPr lang="es-AR" dirty="0" smtClean="0"/>
          </a:p>
          <a:p>
            <a:pPr>
              <a:buFontTx/>
              <a:buChar char="-"/>
            </a:pPr>
            <a:r>
              <a:rPr lang="es-AR" dirty="0" smtClean="0"/>
              <a:t> Reunión trimestral de evaluación de cumplimiento de metas =&gt; Reconocimientos. </a:t>
            </a:r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65</a:t>
            </a:fld>
            <a:endParaRPr lang="es-AR"/>
          </a:p>
        </p:txBody>
      </p:sp>
    </p:spTree>
  </p:cSld>
  <p:clrMapOvr>
    <a:masterClrMapping/>
  </p:clrMapOvr>
  <p:transition>
    <p:wipe dir="d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79512" y="6093296"/>
            <a:ext cx="8753255" cy="55186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hacemos para absorber y adaptar a nuestro negocio ideas de organizaciones extra-sector? </a:t>
            </a:r>
            <a:r>
              <a:rPr lang="es-AR" sz="1600" b="1" u="sng" dirty="0">
                <a:solidFill>
                  <a:schemeClr val="bg1"/>
                </a:solidFill>
                <a:latin typeface="Neo Sans Std Medium TR" panose="020B0704030504040204" pitchFamily="34" charset="0"/>
              </a:rPr>
              <a:t>SALA </a:t>
            </a:r>
            <a:r>
              <a:rPr lang="es-AR" sz="1600" b="1" u="sng" dirty="0" smtClean="0">
                <a:solidFill>
                  <a:schemeClr val="bg1"/>
                </a:solidFill>
                <a:latin typeface="Neo Sans Std Medium TR" panose="020B0704030504040204" pitchFamily="34" charset="0"/>
              </a:rPr>
              <a:t>VELEZ</a:t>
            </a: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835696" y="332656"/>
            <a:ext cx="5299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Hacia una nueva mirada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1340768"/>
            <a:ext cx="8160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 smtClean="0"/>
              <a:t>Intercambio de directivos (</a:t>
            </a:r>
            <a:r>
              <a:rPr lang="es-AR" sz="2000" b="1" dirty="0" err="1" smtClean="0"/>
              <a:t>CEO´s</a:t>
            </a:r>
            <a:r>
              <a:rPr lang="es-AR" sz="2000" b="1" dirty="0" smtClean="0"/>
              <a:t>) de empresas por períodos determinados.</a:t>
            </a:r>
            <a:endParaRPr lang="es-AR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539552" y="2348880"/>
            <a:ext cx="8136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Objetivo:</a:t>
            </a:r>
            <a:r>
              <a:rPr lang="es-AR" dirty="0" smtClean="0"/>
              <a:t> Intercambiar conocimientos y experiencias de empresas de todos los sectores con el fin de rever procesos en búsqueda de eficiencia y mejor productividad.</a:t>
            </a:r>
          </a:p>
          <a:p>
            <a:endParaRPr lang="es-AR" dirty="0" smtClean="0"/>
          </a:p>
          <a:p>
            <a:r>
              <a:rPr lang="es-AR" b="1" dirty="0" smtClean="0"/>
              <a:t>¿Cómo?: </a:t>
            </a:r>
            <a:r>
              <a:rPr lang="es-AR" dirty="0" smtClean="0"/>
              <a:t>A partir de compartir vivencias durante 15 días, construir una matriz </a:t>
            </a:r>
            <a:r>
              <a:rPr lang="es-AR" dirty="0" err="1" smtClean="0"/>
              <a:t>FODA</a:t>
            </a:r>
            <a:r>
              <a:rPr lang="es-AR" dirty="0" smtClean="0"/>
              <a:t> de la empresa en cuestión a fin de sugerir herramientas y estrategias a evaluar en la devolución.</a:t>
            </a:r>
          </a:p>
          <a:p>
            <a:endParaRPr lang="es-AR" b="1" dirty="0" smtClean="0"/>
          </a:p>
          <a:p>
            <a:r>
              <a:rPr lang="es-AR" b="1" dirty="0" smtClean="0"/>
              <a:t>Marco: </a:t>
            </a:r>
            <a:r>
              <a:rPr lang="es-AR" dirty="0" smtClean="0"/>
              <a:t>Convenio entre </a:t>
            </a:r>
            <a:r>
              <a:rPr lang="es-AR" dirty="0" err="1" smtClean="0"/>
              <a:t>AACREA</a:t>
            </a:r>
            <a:r>
              <a:rPr lang="es-AR" dirty="0" smtClean="0"/>
              <a:t> y entidades empresarias (</a:t>
            </a:r>
            <a:r>
              <a:rPr lang="es-AR" dirty="0" err="1" smtClean="0"/>
              <a:t>UIA</a:t>
            </a:r>
            <a:r>
              <a:rPr lang="es-AR" dirty="0" smtClean="0"/>
              <a:t>, </a:t>
            </a:r>
            <a:r>
              <a:rPr lang="es-AR" dirty="0" err="1" smtClean="0"/>
              <a:t>ADEBA</a:t>
            </a:r>
            <a:r>
              <a:rPr lang="es-AR" dirty="0" smtClean="0"/>
              <a:t>, Cámaras empresarias) dentro de un ámbito de </a:t>
            </a:r>
            <a:r>
              <a:rPr lang="es-AR" dirty="0" err="1" smtClean="0"/>
              <a:t>RSE</a:t>
            </a:r>
            <a:r>
              <a:rPr lang="es-AR" dirty="0" smtClean="0"/>
              <a:t>.</a:t>
            </a:r>
          </a:p>
          <a:p>
            <a:r>
              <a:rPr lang="es-AR" dirty="0" smtClean="0"/>
              <a:t>  </a:t>
            </a:r>
            <a:endParaRPr lang="es-AR" b="1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66</a:t>
            </a:fld>
            <a:endParaRPr lang="es-AR"/>
          </a:p>
        </p:txBody>
      </p:sp>
    </p:spTree>
  </p:cSld>
  <p:clrMapOvr>
    <a:masterClrMapping/>
  </p:clrMapOvr>
  <p:transition>
    <p:wipe dir="d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79512" y="6093296"/>
            <a:ext cx="8753255" cy="55186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hacemos para absorber y adaptar a nuestro negocio ideas de organizaciones extra-sector? </a:t>
            </a:r>
            <a:r>
              <a:rPr lang="es-AR" sz="1600" b="1" u="sng" dirty="0">
                <a:solidFill>
                  <a:schemeClr val="bg1"/>
                </a:solidFill>
                <a:latin typeface="Neo Sans Std Medium TR" panose="020B0704030504040204" pitchFamily="34" charset="0"/>
              </a:rPr>
              <a:t>SALA </a:t>
            </a:r>
            <a:r>
              <a:rPr lang="es-AR" sz="1600" b="1" u="sng" dirty="0" smtClean="0">
                <a:solidFill>
                  <a:schemeClr val="bg1"/>
                </a:solidFill>
                <a:latin typeface="Neo Sans Std Medium TR" panose="020B0704030504040204" pitchFamily="34" charset="0"/>
              </a:rPr>
              <a:t>VELEZ</a:t>
            </a: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3528" y="188640"/>
            <a:ext cx="8623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600" b="1" dirty="0" smtClean="0">
                <a:solidFill>
                  <a:srgbClr val="C00000"/>
                </a:solidFill>
              </a:rPr>
              <a:t>ECO -SUSTENTABILIDAD AGROALIMENTARIA</a:t>
            </a:r>
            <a:endParaRPr lang="es-AR" sz="36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99592" y="908720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/>
              <a:t>Crear una imagen positiva del sector agroalimentario en la sociedad   </a:t>
            </a:r>
          </a:p>
          <a:p>
            <a:r>
              <a:rPr lang="es-AR" sz="2000" b="1" dirty="0" smtClean="0"/>
              <a:t>                      respecto del  cuidado del medio ambiente.</a:t>
            </a:r>
            <a:endParaRPr lang="es-AR" sz="20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39552" y="1916832"/>
            <a:ext cx="82089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El plan consiste en copiar y adaptar ideas de marketing de empresas petroleras y mineras al sector.</a:t>
            </a:r>
          </a:p>
          <a:p>
            <a:endParaRPr lang="es-AR" dirty="0" smtClean="0"/>
          </a:p>
          <a:p>
            <a:r>
              <a:rPr lang="es-AR" sz="2000" b="1" dirty="0" smtClean="0"/>
              <a:t>Acciones:</a:t>
            </a:r>
            <a:r>
              <a:rPr lang="es-AR" dirty="0" smtClean="0"/>
              <a:t> </a:t>
            </a:r>
          </a:p>
          <a:p>
            <a:endParaRPr lang="es-AR" dirty="0" smtClean="0"/>
          </a:p>
          <a:p>
            <a:r>
              <a:rPr lang="es-AR" dirty="0" smtClean="0"/>
              <a:t>- Entrevistar </a:t>
            </a:r>
            <a:r>
              <a:rPr lang="es-AR" dirty="0" err="1" smtClean="0"/>
              <a:t>CEO´s</a:t>
            </a:r>
            <a:r>
              <a:rPr lang="es-AR" dirty="0" smtClean="0"/>
              <a:t> de esas empresas.</a:t>
            </a:r>
          </a:p>
          <a:p>
            <a:pPr>
              <a:buFontTx/>
              <a:buChar char="-"/>
            </a:pPr>
            <a:r>
              <a:rPr lang="es-AR" dirty="0" smtClean="0"/>
              <a:t> Entrevistar gerentes de marketing de esas empresas.</a:t>
            </a:r>
          </a:p>
          <a:p>
            <a:pPr>
              <a:buFontTx/>
              <a:buChar char="-"/>
            </a:pPr>
            <a:r>
              <a:rPr lang="es-AR" dirty="0" smtClean="0"/>
              <a:t> Entrevistar a sus agencias de publicidad.</a:t>
            </a:r>
          </a:p>
          <a:p>
            <a:pPr>
              <a:buFontTx/>
              <a:buChar char="-"/>
            </a:pPr>
            <a:r>
              <a:rPr lang="es-AR" dirty="0" smtClean="0"/>
              <a:t> Recaudar fondos en gremiales, instituciones técnicas, semilleros y agroquímicas.</a:t>
            </a:r>
          </a:p>
          <a:p>
            <a:pPr>
              <a:buFontTx/>
              <a:buChar char="-"/>
            </a:pPr>
            <a:r>
              <a:rPr lang="es-AR" dirty="0" smtClean="0"/>
              <a:t> Hacer campaña valorizando todo lo positivo que el sector aporta a la sociedad y el medio ambiente.</a:t>
            </a:r>
          </a:p>
          <a:p>
            <a:pPr>
              <a:buFontTx/>
              <a:buChar char="-"/>
            </a:pPr>
            <a:r>
              <a:rPr lang="es-AR" dirty="0" smtClean="0"/>
              <a:t> Producimos cuidando el medio ambiente!</a:t>
            </a:r>
          </a:p>
          <a:p>
            <a:pPr>
              <a:buFontTx/>
              <a:buChar char="-"/>
            </a:pPr>
            <a:r>
              <a:rPr lang="es-AR" dirty="0" smtClean="0"/>
              <a:t> Proponemos la sustentabilidad agro-ecológica.</a:t>
            </a:r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67</a:t>
            </a:fld>
            <a:endParaRPr lang="es-AR"/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347864" y="332656"/>
            <a:ext cx="2101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Comodín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1560" y="1052736"/>
            <a:ext cx="7878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 smtClean="0"/>
              <a:t>Preparar al personal de la empresa para que tenga flexibilidad de tareas</a:t>
            </a:r>
            <a:r>
              <a:rPr lang="es-AR" dirty="0" smtClean="0"/>
              <a:t>.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683568" y="1700808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0070C0"/>
                </a:solidFill>
              </a:rPr>
              <a:t>Capacitar en disposición al cambio</a:t>
            </a:r>
            <a:r>
              <a:rPr lang="es-AR" dirty="0" smtClean="0">
                <a:solidFill>
                  <a:srgbClr val="0070C0"/>
                </a:solidFill>
              </a:rPr>
              <a:t>.</a:t>
            </a:r>
          </a:p>
          <a:p>
            <a:endParaRPr lang="es-AR" dirty="0" smtClean="0"/>
          </a:p>
          <a:p>
            <a:r>
              <a:rPr lang="es-AR" b="1" dirty="0" smtClean="0"/>
              <a:t>Empresario: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Analizar otras empresas que se adaptan.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Monitorear sensores externos con señales de cambios que puedan afectar a la empresa o sus actividades. 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Traer un “marciano” por año que haga una auditoría externa con ideas y propuestas de cambio.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Contratar a un “</a:t>
            </a:r>
            <a:r>
              <a:rPr lang="es-AR" dirty="0" err="1" smtClean="0"/>
              <a:t>Kastica</a:t>
            </a:r>
            <a:r>
              <a:rPr lang="es-AR" dirty="0" smtClean="0"/>
              <a:t>” para mantenernos alertas a los cambios.</a:t>
            </a:r>
          </a:p>
          <a:p>
            <a:pPr>
              <a:buFont typeface="Arial" pitchFamily="34" charset="0"/>
              <a:buChar char="•"/>
            </a:pPr>
            <a:endParaRPr lang="es-AR" dirty="0" smtClean="0"/>
          </a:p>
          <a:p>
            <a:r>
              <a:rPr lang="es-AR" b="1" dirty="0" smtClean="0"/>
              <a:t>Empleados:</a:t>
            </a:r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b="1" dirty="0" smtClean="0"/>
              <a:t> </a:t>
            </a:r>
            <a:r>
              <a:rPr lang="es-AR" dirty="0" smtClean="0"/>
              <a:t>Participarlos de los análisis de proyectos nuevos y de los actuales por año.</a:t>
            </a:r>
          </a:p>
          <a:p>
            <a:pPr>
              <a:buFont typeface="Arial" pitchFamily="34" charset="0"/>
              <a:buChar char="•"/>
            </a:pPr>
            <a:r>
              <a:rPr lang="es-AR" b="1" dirty="0" smtClean="0"/>
              <a:t> </a:t>
            </a:r>
            <a:r>
              <a:rPr lang="es-AR" dirty="0" smtClean="0"/>
              <a:t>Actividad de mostrar otras cosas (otras actividades u otras formas de hacer las cosas.</a:t>
            </a:r>
          </a:p>
          <a:p>
            <a:pPr>
              <a:buFont typeface="Arial" pitchFamily="34" charset="0"/>
              <a:buChar char="•"/>
            </a:pPr>
            <a:r>
              <a:rPr lang="es-AR" b="1" dirty="0" smtClean="0"/>
              <a:t> </a:t>
            </a:r>
            <a:r>
              <a:rPr lang="es-AR" dirty="0" smtClean="0"/>
              <a:t>Videos, viajes.</a:t>
            </a:r>
            <a:endParaRPr lang="es-AR" b="1" dirty="0" smtClean="0"/>
          </a:p>
          <a:p>
            <a:endParaRPr lang="es-AR" dirty="0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484784"/>
            <a:ext cx="114339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7</a:t>
            </a:fld>
            <a:endParaRPr lang="es-AR"/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0" y="6021288"/>
            <a:ext cx="9144000" cy="37867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  <a:ea typeface="+mn-ea"/>
                <a:cs typeface="+mn-cs"/>
              </a:rPr>
              <a:t>¿Cómo nos adaptamos a los cambios? </a:t>
            </a:r>
            <a:r>
              <a:rPr kumimoji="0" lang="es-AR" sz="16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  <a:ea typeface="+mn-ea"/>
                <a:cs typeface="+mn-cs"/>
              </a:rPr>
              <a:t>SALA 11 – Diapositiva 4 a 14.</a:t>
            </a:r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763688" y="332656"/>
            <a:ext cx="5624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Hoy veo mejor que nunca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63688" y="1052736"/>
            <a:ext cx="5584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/>
              <a:t>Aprender a delegar para ser más eficiente.</a:t>
            </a:r>
            <a:endParaRPr lang="es-AR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1844824"/>
            <a:ext cx="523470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 Dejar de trabajar solos.</a:t>
            </a:r>
          </a:p>
          <a:p>
            <a:r>
              <a:rPr lang="es-AR" dirty="0" smtClean="0"/>
              <a:t>Tomar personal capacitado, o capacitarlo.</a:t>
            </a:r>
          </a:p>
          <a:p>
            <a:r>
              <a:rPr lang="es-AR" dirty="0" smtClean="0"/>
              <a:t>Consejos previa evaluación de las actividades.</a:t>
            </a:r>
          </a:p>
          <a:p>
            <a:r>
              <a:rPr lang="es-AR" dirty="0" smtClean="0"/>
              <a:t>Saber que no todas las funciones son iguales.</a:t>
            </a:r>
          </a:p>
          <a:p>
            <a:endParaRPr lang="es-AR" dirty="0" smtClean="0"/>
          </a:p>
          <a:p>
            <a:r>
              <a:rPr lang="es-AR" dirty="0" smtClean="0"/>
              <a:t>Actividades:</a:t>
            </a:r>
          </a:p>
          <a:p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Asistencia a cursos y congresos.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Visita cada 3 meses a un lugar donde nos pensemos.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No perder el contacto. 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2915816" y="5157192"/>
            <a:ext cx="1788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/>
              <a:t>Ojito! Ojito! </a:t>
            </a:r>
            <a:endParaRPr lang="es-AR" sz="2400" b="1" dirty="0"/>
          </a:p>
        </p:txBody>
      </p:sp>
      <p:pic>
        <p:nvPicPr>
          <p:cNvPr id="109570" name="Picture 2" descr="http://mla-s1-p.mlstatic.com/anteojos-lentes-gafas-carrera-7478-13656-MLA3000539793_082012-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509120"/>
            <a:ext cx="2088232" cy="1296144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6084168" y="494116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.</a:t>
            </a:r>
            <a:endParaRPr lang="es-AR" dirty="0"/>
          </a:p>
        </p:txBody>
      </p:sp>
      <p:sp>
        <p:nvSpPr>
          <p:cNvPr id="9" name="8 CuadroTexto"/>
          <p:cNvSpPr txBox="1"/>
          <p:nvPr/>
        </p:nvSpPr>
        <p:spPr>
          <a:xfrm>
            <a:off x="6228184" y="515719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.</a:t>
            </a:r>
            <a:endParaRPr lang="es-AR" dirty="0"/>
          </a:p>
        </p:txBody>
      </p:sp>
      <p:sp>
        <p:nvSpPr>
          <p:cNvPr id="10" name="9 CuadroTexto"/>
          <p:cNvSpPr txBox="1"/>
          <p:nvPr/>
        </p:nvSpPr>
        <p:spPr>
          <a:xfrm>
            <a:off x="6804248" y="501317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.</a:t>
            </a:r>
            <a:endParaRPr lang="es-AR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C3B-72FF-47F7-AF67-EBFAEACD4D9E}" type="slidenum">
              <a:rPr lang="es-AR" smtClean="0"/>
              <a:pPr/>
              <a:t>8</a:t>
            </a:fld>
            <a:endParaRPr lang="es-AR"/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0" y="6021288"/>
            <a:ext cx="9144000" cy="37867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  <a:ea typeface="+mn-ea"/>
                <a:cs typeface="+mn-cs"/>
              </a:rPr>
              <a:t>¿Cómo nos adaptamos a los cambios? </a:t>
            </a:r>
            <a:r>
              <a:rPr kumimoji="0" lang="es-AR" sz="16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  <a:ea typeface="+mn-ea"/>
                <a:cs typeface="+mn-cs"/>
              </a:rPr>
              <a:t>SALA 11 – Diapositiva 4 a 14.</a:t>
            </a:r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79512" y="6309320"/>
            <a:ext cx="8753693" cy="34215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o Sans Std Medium TR" panose="020B0704030504040204" pitchFamily="34" charset="0"/>
              </a:rPr>
              <a:t>¿Cómo capitalizamos el hecho de ser empresas familiares? </a:t>
            </a:r>
            <a:r>
              <a:rPr lang="es-AR" sz="1600" b="1" u="sng" dirty="0">
                <a:latin typeface="Neo Sans Std Medium TR" panose="020B0704030504040204" pitchFamily="34" charset="0"/>
              </a:rPr>
              <a:t>SALA 11</a:t>
            </a:r>
            <a:endParaRPr kumimoji="0" lang="es-A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o Sans Std Medium TR" panose="020B07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339752" y="332656"/>
            <a:ext cx="4043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rgbClr val="C00000"/>
                </a:solidFill>
              </a:rPr>
              <a:t>Huellas de Familia</a:t>
            </a:r>
            <a:endParaRPr lang="es-AR" sz="4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03648" y="1052736"/>
            <a:ext cx="6034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/>
              <a:t>Reuniones familiares en ambiente distendido.</a:t>
            </a:r>
            <a:endParaRPr lang="es-AR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043608" y="1844824"/>
            <a:ext cx="4790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s-AR" dirty="0" smtClean="0"/>
              <a:t> Una vez por año.</a:t>
            </a:r>
          </a:p>
          <a:p>
            <a:pPr>
              <a:buFontTx/>
              <a:buChar char="-"/>
            </a:pPr>
            <a:r>
              <a:rPr lang="es-AR" dirty="0" smtClean="0"/>
              <a:t> Lugar: Distintos puntos del país (por consenso). </a:t>
            </a:r>
          </a:p>
          <a:p>
            <a:r>
              <a:rPr lang="es-AR" dirty="0" smtClean="0"/>
              <a:t>- 2 días/ 1 noche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1187624" y="3212976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- </a:t>
            </a:r>
            <a:r>
              <a:rPr lang="es-AR" b="1" dirty="0" smtClean="0"/>
              <a:t>Día 1</a:t>
            </a:r>
            <a:r>
              <a:rPr lang="es-AR" dirty="0" smtClean="0"/>
              <a:t>: Informe anual, propuestas a futuro, intercambio de opiniones, ideas pensadas. Termina con un Fogón para compartir ideas, definir objetivos y </a:t>
            </a:r>
            <a:r>
              <a:rPr lang="es-AR" b="1" dirty="0" smtClean="0">
                <a:solidFill>
                  <a:srgbClr val="FF0000"/>
                </a:solidFill>
              </a:rPr>
              <a:t>quemar los defectos!</a:t>
            </a:r>
          </a:p>
          <a:p>
            <a:endParaRPr lang="es-AR" dirty="0" smtClean="0"/>
          </a:p>
          <a:p>
            <a:r>
              <a:rPr lang="es-AR" dirty="0" smtClean="0"/>
              <a:t>- </a:t>
            </a:r>
            <a:r>
              <a:rPr lang="es-AR" b="1" dirty="0" smtClean="0"/>
              <a:t>Día 2:</a:t>
            </a:r>
            <a:r>
              <a:rPr lang="es-AR" dirty="0" smtClean="0"/>
              <a:t> Proponer temas familiares (no de la empresa), día distendido, asado de despedida y celebración religiosa.</a:t>
            </a:r>
            <a:endParaRPr lang="es-A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700808"/>
            <a:ext cx="17526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395536" y="5229200"/>
            <a:ext cx="4746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                        </a:t>
            </a:r>
            <a:r>
              <a:rPr lang="es-AR" b="1" dirty="0" err="1" smtClean="0"/>
              <a:t>HDF</a:t>
            </a:r>
            <a:r>
              <a:rPr lang="es-AR" b="1" dirty="0" smtClean="0"/>
              <a:t> Cabalgatas:</a:t>
            </a:r>
          </a:p>
          <a:p>
            <a:r>
              <a:rPr lang="es-AR" dirty="0" smtClean="0"/>
              <a:t>Generando un ambiente relajado y de confianza.</a:t>
            </a:r>
            <a:endParaRPr lang="es-AR" dirty="0"/>
          </a:p>
        </p:txBody>
      </p:sp>
      <p:sp>
        <p:nvSpPr>
          <p:cNvPr id="9" name="8 CuadroTexto"/>
          <p:cNvSpPr txBox="1"/>
          <p:nvPr/>
        </p:nvSpPr>
        <p:spPr>
          <a:xfrm>
            <a:off x="6084168" y="5805264"/>
            <a:ext cx="2557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 smtClean="0"/>
              <a:t>Contacto: lolirego@hotmail.com</a:t>
            </a:r>
            <a:endParaRPr lang="es-AR" sz="1400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C46D-D8CD-45AE-9634-1C2A0A8E1B00}" type="slidenum">
              <a:rPr lang="es-AR" smtClean="0"/>
              <a:pPr/>
              <a:t>9</a:t>
            </a:fld>
            <a:endParaRPr lang="es-A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6275</Words>
  <Application>Microsoft Office PowerPoint</Application>
  <PresentationFormat>Presentación en pantalla (4:3)</PresentationFormat>
  <Paragraphs>877</Paragraphs>
  <Slides>67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67</vt:i4>
      </vt:variant>
    </vt:vector>
  </HeadingPairs>
  <TitlesOfParts>
    <vt:vector size="68" baseType="lpstr">
      <vt:lpstr>Tema de Office</vt:lpstr>
      <vt:lpstr>Diapositiva 1</vt:lpstr>
      <vt:lpstr>TRABAJO EN GRUPOS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CONGRESO ZONA OESTE </dc:title>
  <dc:creator>Tato</dc:creator>
  <cp:lastModifiedBy>Tato</cp:lastModifiedBy>
  <cp:revision>84</cp:revision>
  <dcterms:created xsi:type="dcterms:W3CDTF">2015-09-14T14:31:37Z</dcterms:created>
  <dcterms:modified xsi:type="dcterms:W3CDTF">2015-10-06T14:14:58Z</dcterms:modified>
</cp:coreProperties>
</file>