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94.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9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9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9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Override PartName="/ppt/slides/slide91.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slides/slide87.xml" ContentType="application/vnd.openxmlformats-officedocument.presentationml.slide+xml"/>
  <Override PartName="/ppt/slides/slide96.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9"/>
  </p:notesMasterIdLst>
  <p:sldIdLst>
    <p:sldId id="257" r:id="rId2"/>
    <p:sldId id="298" r:id="rId3"/>
    <p:sldId id="258" r:id="rId4"/>
    <p:sldId id="300" r:id="rId5"/>
    <p:sldId id="256" r:id="rId6"/>
    <p:sldId id="259" r:id="rId7"/>
    <p:sldId id="260" r:id="rId8"/>
    <p:sldId id="261" r:id="rId9"/>
    <p:sldId id="262" r:id="rId10"/>
    <p:sldId id="263" r:id="rId11"/>
    <p:sldId id="264" r:id="rId12"/>
    <p:sldId id="265" r:id="rId13"/>
    <p:sldId id="266" r:id="rId14"/>
    <p:sldId id="267" r:id="rId15"/>
    <p:sldId id="299" r:id="rId16"/>
    <p:sldId id="302" r:id="rId17"/>
    <p:sldId id="303" r:id="rId18"/>
    <p:sldId id="304" r:id="rId19"/>
    <p:sldId id="305" r:id="rId20"/>
    <p:sldId id="306" r:id="rId21"/>
    <p:sldId id="307" r:id="rId22"/>
    <p:sldId id="308" r:id="rId23"/>
    <p:sldId id="309" r:id="rId24"/>
    <p:sldId id="334" r:id="rId25"/>
    <p:sldId id="335" r:id="rId26"/>
    <p:sldId id="336" r:id="rId27"/>
    <p:sldId id="337" r:id="rId28"/>
    <p:sldId id="338" r:id="rId29"/>
    <p:sldId id="339" r:id="rId30"/>
    <p:sldId id="340" r:id="rId31"/>
    <p:sldId id="341" r:id="rId32"/>
    <p:sldId id="342" r:id="rId33"/>
    <p:sldId id="343" r:id="rId34"/>
    <p:sldId id="344" r:id="rId35"/>
    <p:sldId id="345" r:id="rId36"/>
    <p:sldId id="367" r:id="rId37"/>
    <p:sldId id="368" r:id="rId38"/>
    <p:sldId id="371" r:id="rId39"/>
    <p:sldId id="372" r:id="rId40"/>
    <p:sldId id="373" r:id="rId41"/>
    <p:sldId id="374" r:id="rId42"/>
    <p:sldId id="375" r:id="rId43"/>
    <p:sldId id="376" r:id="rId44"/>
    <p:sldId id="377" r:id="rId45"/>
    <p:sldId id="355" r:id="rId46"/>
    <p:sldId id="356" r:id="rId47"/>
    <p:sldId id="357" r:id="rId48"/>
    <p:sldId id="358" r:id="rId49"/>
    <p:sldId id="359" r:id="rId50"/>
    <p:sldId id="360" r:id="rId51"/>
    <p:sldId id="361" r:id="rId52"/>
    <p:sldId id="313" r:id="rId53"/>
    <p:sldId id="314" r:id="rId54"/>
    <p:sldId id="315" r:id="rId55"/>
    <p:sldId id="316" r:id="rId56"/>
    <p:sldId id="317" r:id="rId57"/>
    <p:sldId id="318" r:id="rId58"/>
    <p:sldId id="319" r:id="rId59"/>
    <p:sldId id="320" r:id="rId60"/>
    <p:sldId id="321" r:id="rId61"/>
    <p:sldId id="322" r:id="rId62"/>
    <p:sldId id="323" r:id="rId63"/>
    <p:sldId id="324" r:id="rId64"/>
    <p:sldId id="325" r:id="rId65"/>
    <p:sldId id="387" r:id="rId66"/>
    <p:sldId id="388" r:id="rId67"/>
    <p:sldId id="389" r:id="rId68"/>
    <p:sldId id="390" r:id="rId69"/>
    <p:sldId id="391" r:id="rId70"/>
    <p:sldId id="392" r:id="rId71"/>
    <p:sldId id="393" r:id="rId72"/>
    <p:sldId id="394" r:id="rId73"/>
    <p:sldId id="395" r:id="rId74"/>
    <p:sldId id="396" r:id="rId75"/>
    <p:sldId id="301" r:id="rId76"/>
    <p:sldId id="268" r:id="rId77"/>
    <p:sldId id="269" r:id="rId78"/>
    <p:sldId id="270" r:id="rId79"/>
    <p:sldId id="271" r:id="rId80"/>
    <p:sldId id="272" r:id="rId81"/>
    <p:sldId id="273" r:id="rId82"/>
    <p:sldId id="274" r:id="rId83"/>
    <p:sldId id="369" r:id="rId84"/>
    <p:sldId id="286" r:id="rId85"/>
    <p:sldId id="287" r:id="rId86"/>
    <p:sldId id="288" r:id="rId87"/>
    <p:sldId id="289" r:id="rId88"/>
    <p:sldId id="290" r:id="rId89"/>
    <p:sldId id="291" r:id="rId90"/>
    <p:sldId id="292" r:id="rId91"/>
    <p:sldId id="370" r:id="rId92"/>
    <p:sldId id="277" r:id="rId93"/>
    <p:sldId id="278" r:id="rId94"/>
    <p:sldId id="279" r:id="rId95"/>
    <p:sldId id="280" r:id="rId96"/>
    <p:sldId id="281" r:id="rId97"/>
    <p:sldId id="397" r:id="rId98"/>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13" autoAdjust="0"/>
    <p:restoredTop sz="94660"/>
  </p:normalViewPr>
  <p:slideViewPr>
    <p:cSldViewPr>
      <p:cViewPr varScale="1">
        <p:scale>
          <a:sx n="67" d="100"/>
          <a:sy n="67" d="100"/>
        </p:scale>
        <p:origin x="-146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E03E19-6A96-4F1C-B473-BBE950B1EE47}" type="datetimeFigureOut">
              <a:rPr lang="es-AR" smtClean="0"/>
              <a:pPr/>
              <a:t>06/10/2015</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D62EB7-96FA-4509-9A6E-B9107B74FF05}" type="slidenum">
              <a:rPr lang="es-AR" smtClean="0"/>
              <a:pPr/>
              <a:t>‹Nº›</a:t>
            </a:fld>
            <a:endParaRPr lang="es-A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A5B25B75-FC05-4E1F-B7A2-4AE5511F100F}" type="datetime1">
              <a:rPr lang="es-AR" smtClean="0"/>
              <a:pPr/>
              <a:t>06/10/2015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497BC3B-72FF-47F7-AF67-EBFAEACD4D9E}" type="slidenum">
              <a:rPr lang="es-AR" smtClean="0"/>
              <a:pPr/>
              <a:t>‹Nº›</a:t>
            </a:fld>
            <a:endParaRPr lang="es-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156C4F58-0B16-4782-8DAA-875F61783123}" type="datetime1">
              <a:rPr lang="es-AR" smtClean="0"/>
              <a:pPr/>
              <a:t>06/10/2015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497BC3B-72FF-47F7-AF67-EBFAEACD4D9E}" type="slidenum">
              <a:rPr lang="es-AR" smtClean="0"/>
              <a:pPr/>
              <a:t>‹Nº›</a:t>
            </a:fld>
            <a:endParaRPr lang="es-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B1D4053B-9010-4F72-9FCC-C292BDEB242E}" type="datetime1">
              <a:rPr lang="es-AR" smtClean="0"/>
              <a:pPr/>
              <a:t>06/10/2015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497BC3B-72FF-47F7-AF67-EBFAEACD4D9E}" type="slidenum">
              <a:rPr lang="es-AR" smtClean="0"/>
              <a:pPr/>
              <a:t>‹Nº›</a:t>
            </a:fld>
            <a:endParaRPr lang="es-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045E8355-CBB7-4D6C-913F-1C0E96F947E1}" type="datetime1">
              <a:rPr lang="es-AR" smtClean="0"/>
              <a:pPr/>
              <a:t>06/10/2015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497BC3B-72FF-47F7-AF67-EBFAEACD4D9E}" type="slidenum">
              <a:rPr lang="es-AR" smtClean="0"/>
              <a:pPr/>
              <a:t>‹Nº›</a:t>
            </a:fld>
            <a:endParaRPr lang="es-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898C944-36A7-4B53-8A8C-AE6AAC8C49EE}" type="datetime1">
              <a:rPr lang="es-AR" smtClean="0"/>
              <a:pPr/>
              <a:t>06/10/2015</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5497BC3B-72FF-47F7-AF67-EBFAEACD4D9E}" type="slidenum">
              <a:rPr lang="es-AR" smtClean="0"/>
              <a:pPr/>
              <a:t>‹Nº›</a:t>
            </a:fld>
            <a:endParaRPr lang="es-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61EC547F-830F-468D-9F7C-1DEF9ACE4F97}" type="datetime1">
              <a:rPr lang="es-AR" smtClean="0"/>
              <a:pPr/>
              <a:t>06/10/2015</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5497BC3B-72FF-47F7-AF67-EBFAEACD4D9E}" type="slidenum">
              <a:rPr lang="es-AR" smtClean="0"/>
              <a:pPr/>
              <a:t>‹Nº›</a:t>
            </a:fld>
            <a:endParaRPr lang="es-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19FE6487-6140-46FA-BA1F-B22350621396}" type="datetime1">
              <a:rPr lang="es-AR" smtClean="0"/>
              <a:pPr/>
              <a:t>06/10/2015</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5497BC3B-72FF-47F7-AF67-EBFAEACD4D9E}" type="slidenum">
              <a:rPr lang="es-AR" smtClean="0"/>
              <a:pPr/>
              <a:t>‹Nº›</a:t>
            </a:fld>
            <a:endParaRPr lang="es-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9E6EE60B-7E3E-44A7-8EDA-AD7F360D5EF2}" type="datetime1">
              <a:rPr lang="es-AR" smtClean="0"/>
              <a:pPr/>
              <a:t>06/10/2015</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‹Nº›</a:t>
            </a:fld>
            <a:endParaRPr lang="es-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7F4CD9B-A83A-46C0-9E0A-3CCDDA30CF7B}" type="datetime1">
              <a:rPr lang="es-AR" smtClean="0"/>
              <a:pPr/>
              <a:t>06/10/2015</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‹Nº›</a:t>
            </a:fld>
            <a:endParaRPr lang="es-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47BE4DF4-A6A8-491A-A7B5-E14CC775338B}" type="datetime1">
              <a:rPr lang="es-AR" smtClean="0"/>
              <a:pPr/>
              <a:t>06/10/2015</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5497BC3B-72FF-47F7-AF67-EBFAEACD4D9E}" type="slidenum">
              <a:rPr lang="es-AR" smtClean="0"/>
              <a:pPr/>
              <a:t>‹Nº›</a:t>
            </a:fld>
            <a:endParaRPr lang="es-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D2FB525C-BC0A-493A-BD9A-E00C107E5297}" type="datetime1">
              <a:rPr lang="es-AR" smtClean="0"/>
              <a:pPr/>
              <a:t>06/10/2015</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5497BC3B-72FF-47F7-AF67-EBFAEACD4D9E}" type="slidenum">
              <a:rPr lang="es-AR" smtClean="0"/>
              <a:pPr/>
              <a:t>‹Nº›</a:t>
            </a:fld>
            <a:endParaRPr lang="es-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6BB23F-4105-402B-BC43-277FCA3DDA46}" type="datetime1">
              <a:rPr lang="es-AR" smtClean="0"/>
              <a:pPr/>
              <a:t>06/10/2015</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97BC3B-72FF-47F7-AF67-EBFAEACD4D9E}" type="slidenum">
              <a:rPr lang="es-AR" smtClean="0"/>
              <a:pPr/>
              <a:t>‹Nº›</a:t>
            </a:fld>
            <a:endParaRPr lang="es-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p:cNvPicPr>
            <a:picLocks noChangeAspect="1" noChangeArrowheads="1"/>
          </p:cNvPicPr>
          <p:nvPr/>
        </p:nvPicPr>
        <p:blipFill>
          <a:blip r:embed="rId2" cstate="print"/>
          <a:srcRect/>
          <a:stretch>
            <a:fillRect/>
          </a:stretch>
        </p:blipFill>
        <p:spPr bwMode="auto">
          <a:xfrm>
            <a:off x="0" y="188640"/>
            <a:ext cx="9144000" cy="3672408"/>
          </a:xfrm>
          <a:prstGeom prst="rect">
            <a:avLst/>
          </a:prstGeom>
          <a:noFill/>
          <a:ln w="9525">
            <a:noFill/>
            <a:miter lim="800000"/>
            <a:headEnd/>
            <a:tailEnd/>
          </a:ln>
        </p:spPr>
      </p:pic>
      <p:sp>
        <p:nvSpPr>
          <p:cNvPr id="5" name="4 CuadroTexto"/>
          <p:cNvSpPr txBox="1"/>
          <p:nvPr/>
        </p:nvSpPr>
        <p:spPr>
          <a:xfrm>
            <a:off x="3779912" y="4509120"/>
            <a:ext cx="1875835" cy="769441"/>
          </a:xfrm>
          <a:prstGeom prst="rect">
            <a:avLst/>
          </a:prstGeom>
          <a:noFill/>
        </p:spPr>
        <p:txBody>
          <a:bodyPr wrap="none" rtlCol="0">
            <a:spAutoFit/>
          </a:bodyPr>
          <a:lstStyle/>
          <a:p>
            <a:r>
              <a:rPr lang="es-AR" sz="4400" b="1" dirty="0" smtClean="0">
                <a:latin typeface="Courier New" pitchFamily="49" charset="0"/>
                <a:cs typeface="Courier New" pitchFamily="49" charset="0"/>
              </a:rPr>
              <a:t>IDEAS</a:t>
            </a:r>
          </a:p>
        </p:txBody>
      </p:sp>
      <p:sp>
        <p:nvSpPr>
          <p:cNvPr id="6" name="5 CuadroTexto"/>
          <p:cNvSpPr txBox="1"/>
          <p:nvPr/>
        </p:nvSpPr>
        <p:spPr>
          <a:xfrm>
            <a:off x="1619672" y="5517232"/>
            <a:ext cx="6452407" cy="461665"/>
          </a:xfrm>
          <a:prstGeom prst="rect">
            <a:avLst/>
          </a:prstGeom>
          <a:noFill/>
        </p:spPr>
        <p:txBody>
          <a:bodyPr wrap="none" rtlCol="0">
            <a:spAutoFit/>
          </a:bodyPr>
          <a:lstStyle/>
          <a:p>
            <a:r>
              <a:rPr lang="es-AR" sz="2400" b="1" dirty="0" smtClean="0">
                <a:latin typeface="Courier New" pitchFamily="49" charset="0"/>
                <a:cs typeface="Courier New" pitchFamily="49" charset="0"/>
              </a:rPr>
              <a:t>Recopilación del trabajo de grupos</a:t>
            </a:r>
            <a:endParaRPr lang="es-AR" sz="2400" b="1" dirty="0">
              <a:latin typeface="Courier New" pitchFamily="49" charset="0"/>
              <a:cs typeface="Courier New" pitchFamily="49" charset="0"/>
            </a:endParaRPr>
          </a:p>
        </p:txBody>
      </p:sp>
      <p:sp>
        <p:nvSpPr>
          <p:cNvPr id="10" name="9 Marcador de número de diapositiva"/>
          <p:cNvSpPr>
            <a:spLocks noGrp="1"/>
          </p:cNvSpPr>
          <p:nvPr>
            <p:ph type="sldNum" sz="quarter" idx="12"/>
          </p:nvPr>
        </p:nvSpPr>
        <p:spPr/>
        <p:txBody>
          <a:bodyPr/>
          <a:lstStyle/>
          <a:p>
            <a:fld id="{5497BC3B-72FF-47F7-AF67-EBFAEACD4D9E}" type="slidenum">
              <a:rPr lang="es-AR" smtClean="0"/>
              <a:pPr/>
              <a:t>1</a:t>
            </a:fld>
            <a:endParaRPr lang="es-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539552" y="404664"/>
            <a:ext cx="8214142" cy="378679"/>
          </a:xfrm>
          <a:prstGeom prst="rect">
            <a:avLst/>
          </a:prstGeom>
          <a:solidFill>
            <a:schemeClr val="bg1"/>
          </a:solidFill>
          <a:ln>
            <a:solidFill>
              <a:schemeClr val="accent1"/>
            </a:solidFill>
          </a:ln>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¿Cómo nos adaptamos a los cambios? </a:t>
            </a:r>
            <a:r>
              <a:rPr kumimoji="0" lang="es-AR" sz="1600" b="1" i="0" u="sng"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SALA 11</a:t>
            </a:r>
          </a:p>
        </p:txBody>
      </p:sp>
      <p:sp>
        <p:nvSpPr>
          <p:cNvPr id="3" name="2 CuadroTexto"/>
          <p:cNvSpPr txBox="1"/>
          <p:nvPr/>
        </p:nvSpPr>
        <p:spPr>
          <a:xfrm>
            <a:off x="611560" y="1268760"/>
            <a:ext cx="8064896" cy="5909310"/>
          </a:xfrm>
          <a:prstGeom prst="rect">
            <a:avLst/>
          </a:prstGeom>
          <a:noFill/>
        </p:spPr>
        <p:txBody>
          <a:bodyPr wrap="square" rtlCol="0">
            <a:spAutoFit/>
          </a:bodyPr>
          <a:lstStyle/>
          <a:p>
            <a:pPr marL="342900" indent="-342900">
              <a:buFont typeface="+mj-lt"/>
              <a:buAutoNum type="arabicParenR" startAt="68"/>
            </a:pPr>
            <a:r>
              <a:rPr lang="es-AR" dirty="0" smtClean="0"/>
              <a:t>Aceptar las sugerencias de las nuevas generaciones. (2)</a:t>
            </a:r>
          </a:p>
          <a:p>
            <a:pPr marL="342900" indent="-342900">
              <a:buFont typeface="+mj-lt"/>
              <a:buAutoNum type="arabicParenR" startAt="68"/>
            </a:pPr>
            <a:r>
              <a:rPr lang="es-AR" dirty="0" smtClean="0"/>
              <a:t>Hacer talleres entre las generaciones de la empresa. </a:t>
            </a:r>
            <a:r>
              <a:rPr lang="es-AR" b="1" dirty="0" smtClean="0">
                <a:solidFill>
                  <a:srgbClr val="00B0F0"/>
                </a:solidFill>
              </a:rPr>
              <a:t>(6)</a:t>
            </a:r>
          </a:p>
          <a:p>
            <a:pPr marL="342900" indent="-342900">
              <a:buFont typeface="+mj-lt"/>
              <a:buAutoNum type="arabicParenR" startAt="68"/>
            </a:pPr>
            <a:r>
              <a:rPr lang="es-AR" dirty="0" smtClean="0"/>
              <a:t>Promover la radicación de Centros de Estudio en nuestro ámbito. (1)</a:t>
            </a:r>
          </a:p>
          <a:p>
            <a:pPr marL="342900" indent="-342900">
              <a:buFont typeface="+mj-lt"/>
              <a:buAutoNum type="arabicParenR" startAt="68"/>
            </a:pPr>
            <a:r>
              <a:rPr lang="es-AR" dirty="0" smtClean="0"/>
              <a:t>Mantener una relación con instituciones internacionales afines. (1)</a:t>
            </a:r>
          </a:p>
          <a:p>
            <a:pPr marL="342900" indent="-342900">
              <a:buFont typeface="+mj-lt"/>
              <a:buAutoNum type="arabicParenR" startAt="68"/>
            </a:pPr>
            <a:r>
              <a:rPr lang="es-AR" dirty="0" smtClean="0"/>
              <a:t>Ejecutar una acción novedosa originada en la empresa, al menos una vez por año. (0)</a:t>
            </a:r>
          </a:p>
          <a:p>
            <a:pPr marL="342900" indent="-342900">
              <a:buFont typeface="+mj-lt"/>
              <a:buAutoNum type="arabicParenR" startAt="68"/>
            </a:pPr>
            <a:r>
              <a:rPr lang="es-AR" dirty="0" smtClean="0"/>
              <a:t>Perder el miedo al cambio. </a:t>
            </a:r>
            <a:r>
              <a:rPr lang="es-AR" b="1" dirty="0" smtClean="0">
                <a:solidFill>
                  <a:srgbClr val="00B0F0"/>
                </a:solidFill>
              </a:rPr>
              <a:t>(9)</a:t>
            </a:r>
          </a:p>
          <a:p>
            <a:pPr marL="342900" indent="-342900">
              <a:buFont typeface="+mj-lt"/>
              <a:buAutoNum type="arabicParenR" startAt="68"/>
            </a:pPr>
            <a:r>
              <a:rPr lang="es-AR" dirty="0" smtClean="0"/>
              <a:t>Aprender, mediante talleres, a usar las redes sociales. (2)</a:t>
            </a:r>
          </a:p>
          <a:p>
            <a:pPr marL="342900" indent="-342900">
              <a:buFont typeface="+mj-lt"/>
              <a:buAutoNum type="arabicParenR" startAt="68"/>
            </a:pPr>
            <a:r>
              <a:rPr lang="es-AR" dirty="0" smtClean="0"/>
              <a:t>Definir “indicadores” de cambios. (2)</a:t>
            </a:r>
          </a:p>
          <a:p>
            <a:pPr marL="342900" indent="-342900">
              <a:buFont typeface="+mj-lt"/>
              <a:buAutoNum type="arabicParenR" startAt="68"/>
            </a:pPr>
            <a:r>
              <a:rPr lang="es-AR" dirty="0" smtClean="0"/>
              <a:t>Estar atentos, “actitud”. (0)</a:t>
            </a:r>
          </a:p>
          <a:p>
            <a:pPr marL="342900" indent="-342900">
              <a:buFont typeface="+mj-lt"/>
              <a:buAutoNum type="arabicParenR" startAt="68"/>
            </a:pPr>
            <a:r>
              <a:rPr lang="es-AR" dirty="0" smtClean="0"/>
              <a:t>Seleccionar qué debe sobrevivir (</a:t>
            </a:r>
            <a:r>
              <a:rPr lang="es-AR" dirty="0" err="1" smtClean="0"/>
              <a:t>Ej</a:t>
            </a:r>
            <a:r>
              <a:rPr lang="es-AR" dirty="0" smtClean="0"/>
              <a:t>: tabacaleras pasaron activos a rubro alimentos). (0)</a:t>
            </a:r>
          </a:p>
          <a:p>
            <a:pPr marL="342900" indent="-342900">
              <a:buFont typeface="+mj-lt"/>
              <a:buAutoNum type="arabicParenR" startAt="68"/>
            </a:pPr>
            <a:r>
              <a:rPr lang="es-AR" dirty="0" smtClean="0"/>
              <a:t>Diferenciar los cambios permanentes de los circunstanciales.  (0)</a:t>
            </a:r>
          </a:p>
          <a:p>
            <a:pPr marL="342900" indent="-342900">
              <a:buFont typeface="+mj-lt"/>
              <a:buAutoNum type="arabicParenR" startAt="68"/>
            </a:pPr>
            <a:r>
              <a:rPr lang="es-AR" dirty="0" smtClean="0"/>
              <a:t>Evitar situaciones que nos limiten. Reinventarnos. (2)</a:t>
            </a:r>
          </a:p>
          <a:p>
            <a:pPr marL="342900" indent="-342900">
              <a:buFont typeface="+mj-lt"/>
              <a:buAutoNum type="arabicParenR" startAt="68"/>
            </a:pPr>
            <a:r>
              <a:rPr lang="es-AR" dirty="0" smtClean="0"/>
              <a:t>Invertir 10% del patrimonio en negocios “nuevos”. (2)</a:t>
            </a:r>
          </a:p>
          <a:p>
            <a:pPr marL="342900" indent="-342900">
              <a:buFont typeface="+mj-lt"/>
              <a:buAutoNum type="arabicParenR" startAt="68"/>
            </a:pPr>
            <a:r>
              <a:rPr lang="es-AR" dirty="0" smtClean="0"/>
              <a:t>Incluir en la empresa a personas de la generación “Y”. (0)</a:t>
            </a:r>
          </a:p>
          <a:p>
            <a:pPr marL="342900" indent="-342900">
              <a:buFont typeface="+mj-lt"/>
              <a:buAutoNum type="arabicParenR" startAt="68"/>
            </a:pPr>
            <a:r>
              <a:rPr lang="es-AR" dirty="0" smtClean="0"/>
              <a:t>Capacitación anual en la organización sobre “cambio y adaptación”. (0)</a:t>
            </a:r>
          </a:p>
          <a:p>
            <a:pPr marL="342900" indent="-342900">
              <a:buFont typeface="+mj-lt"/>
              <a:buAutoNum type="arabicParenR" startAt="68"/>
            </a:pPr>
            <a:r>
              <a:rPr lang="es-AR" dirty="0" smtClean="0"/>
              <a:t>Leer un diario o fuente de información diferente por fin de semana. (0)</a:t>
            </a:r>
          </a:p>
          <a:p>
            <a:pPr marL="342900" indent="-342900">
              <a:buFont typeface="+mj-lt"/>
              <a:buAutoNum type="arabicParenR" startAt="68"/>
            </a:pPr>
            <a:r>
              <a:rPr lang="es-AR" dirty="0" smtClean="0"/>
              <a:t>Comercializar por canales diversos (acopio, corredor, exportador). (0)  </a:t>
            </a:r>
          </a:p>
          <a:p>
            <a:pPr marL="342900" indent="-342900">
              <a:buFont typeface="+mj-lt"/>
              <a:buAutoNum type="arabicParenR" startAt="68"/>
            </a:pPr>
            <a:endParaRPr lang="es-AR" dirty="0" smtClean="0"/>
          </a:p>
          <a:p>
            <a:pPr marL="342900" indent="-342900">
              <a:buFont typeface="+mj-lt"/>
              <a:buAutoNum type="arabicParenR" startAt="68"/>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10</a:t>
            </a:fld>
            <a:endParaRPr lang="es-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539552" y="404664"/>
            <a:ext cx="8214142" cy="378679"/>
          </a:xfrm>
          <a:prstGeom prst="rect">
            <a:avLst/>
          </a:prstGeom>
          <a:solidFill>
            <a:schemeClr val="bg1"/>
          </a:solidFill>
          <a:ln>
            <a:solidFill>
              <a:schemeClr val="accent1"/>
            </a:solidFill>
          </a:ln>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¿Cómo nos adaptamos a los cambios? </a:t>
            </a:r>
            <a:r>
              <a:rPr kumimoji="0" lang="es-AR" sz="1600" b="1" i="0" u="sng"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SALA 11</a:t>
            </a:r>
          </a:p>
        </p:txBody>
      </p:sp>
      <p:sp>
        <p:nvSpPr>
          <p:cNvPr id="3" name="2 CuadroTexto"/>
          <p:cNvSpPr txBox="1"/>
          <p:nvPr/>
        </p:nvSpPr>
        <p:spPr>
          <a:xfrm>
            <a:off x="539552" y="1196752"/>
            <a:ext cx="8208912" cy="6186309"/>
          </a:xfrm>
          <a:prstGeom prst="rect">
            <a:avLst/>
          </a:prstGeom>
          <a:noFill/>
        </p:spPr>
        <p:txBody>
          <a:bodyPr wrap="square" rtlCol="0">
            <a:spAutoFit/>
          </a:bodyPr>
          <a:lstStyle/>
          <a:p>
            <a:pPr marL="342900" indent="-342900">
              <a:buFont typeface="+mj-lt"/>
              <a:buAutoNum type="arabicParenR" startAt="85"/>
            </a:pPr>
            <a:r>
              <a:rPr lang="es-AR" dirty="0" smtClean="0"/>
              <a:t>Bajar incertidumbres (aclarar lo conocido). (1)</a:t>
            </a:r>
          </a:p>
          <a:p>
            <a:pPr marL="342900" indent="-342900">
              <a:buFont typeface="+mj-lt"/>
              <a:buAutoNum type="arabicParenR" startAt="85"/>
            </a:pPr>
            <a:r>
              <a:rPr lang="es-AR" dirty="0" smtClean="0"/>
              <a:t>Adquirir capacidades genéricas (no tanto conocimientos específicos). (0)</a:t>
            </a:r>
          </a:p>
          <a:p>
            <a:pPr marL="342900" indent="-342900">
              <a:buFont typeface="+mj-lt"/>
              <a:buAutoNum type="arabicParenR" startAt="85"/>
            </a:pPr>
            <a:r>
              <a:rPr lang="es-AR" dirty="0" smtClean="0"/>
              <a:t>Salir a conocer otras realidades, para reconocer el entorno. (1)</a:t>
            </a:r>
          </a:p>
          <a:p>
            <a:pPr marL="342900" indent="-342900">
              <a:buFont typeface="+mj-lt"/>
              <a:buAutoNum type="arabicParenR" startAt="85"/>
            </a:pPr>
            <a:r>
              <a:rPr lang="es-AR" dirty="0" smtClean="0"/>
              <a:t>Definir en qué área de la empresa trabajar. (2)</a:t>
            </a:r>
          </a:p>
          <a:p>
            <a:pPr marL="342900" indent="-342900">
              <a:buFont typeface="+mj-lt"/>
              <a:buAutoNum type="arabicParenR" startAt="85"/>
            </a:pPr>
            <a:r>
              <a:rPr lang="es-AR" dirty="0" smtClean="0"/>
              <a:t>Diagnosticar la situación o punto de partida. (1)</a:t>
            </a:r>
          </a:p>
          <a:p>
            <a:pPr marL="342900" indent="-342900">
              <a:buFont typeface="+mj-lt"/>
              <a:buAutoNum type="arabicParenR" startAt="85"/>
            </a:pPr>
            <a:r>
              <a:rPr lang="es-AR" dirty="0" smtClean="0"/>
              <a:t>Intercambiar para cambiar. (1)</a:t>
            </a:r>
          </a:p>
          <a:p>
            <a:pPr marL="342900" indent="-342900">
              <a:buFont typeface="+mj-lt"/>
              <a:buAutoNum type="arabicParenR" startAt="85"/>
            </a:pPr>
            <a:r>
              <a:rPr lang="es-AR" dirty="0" smtClean="0"/>
              <a:t>Buscar elementos útiles en otras realidades. (1)</a:t>
            </a:r>
          </a:p>
          <a:p>
            <a:pPr marL="342900" indent="-342900">
              <a:buFont typeface="+mj-lt"/>
              <a:buAutoNum type="arabicParenR" startAt="85"/>
            </a:pPr>
            <a:r>
              <a:rPr lang="es-AR" dirty="0" smtClean="0"/>
              <a:t>Buscar diversidad para ampliar oportunidades. (1)</a:t>
            </a:r>
          </a:p>
          <a:p>
            <a:pPr marL="342900" indent="-342900">
              <a:buFont typeface="+mj-lt"/>
              <a:buAutoNum type="arabicParenR" startAt="85"/>
            </a:pPr>
            <a:r>
              <a:rPr lang="es-AR" dirty="0" smtClean="0"/>
              <a:t>Usar la potencialidad del intercambio que ofrece el CREA. (0)</a:t>
            </a:r>
          </a:p>
          <a:p>
            <a:pPr marL="342900" indent="-342900">
              <a:buFont typeface="+mj-lt"/>
              <a:buAutoNum type="arabicParenR" startAt="85"/>
            </a:pPr>
            <a:r>
              <a:rPr lang="es-AR" dirty="0" smtClean="0"/>
              <a:t>Analizar otras empresas que se adaptaron. </a:t>
            </a:r>
            <a:r>
              <a:rPr lang="es-AR" b="1" dirty="0" smtClean="0">
                <a:solidFill>
                  <a:srgbClr val="00B0F0"/>
                </a:solidFill>
              </a:rPr>
              <a:t>(8)</a:t>
            </a:r>
          </a:p>
          <a:p>
            <a:pPr marL="342900" indent="-342900">
              <a:buFont typeface="+mj-lt"/>
              <a:buAutoNum type="arabicParenR" startAt="85"/>
            </a:pPr>
            <a:r>
              <a:rPr lang="es-AR" dirty="0" smtClean="0"/>
              <a:t>Detectar líderes en los equipos. </a:t>
            </a:r>
            <a:r>
              <a:rPr lang="es-AR" b="1" dirty="0" smtClean="0">
                <a:solidFill>
                  <a:srgbClr val="00B0F0"/>
                </a:solidFill>
              </a:rPr>
              <a:t>(9)</a:t>
            </a:r>
          </a:p>
          <a:p>
            <a:pPr marL="342900" indent="-342900">
              <a:buFont typeface="+mj-lt"/>
              <a:buAutoNum type="arabicParenR" startAt="85"/>
            </a:pPr>
            <a:r>
              <a:rPr lang="es-AR" dirty="0" smtClean="0"/>
              <a:t>Buscar ideas diferentes en los equipos. (0)</a:t>
            </a:r>
          </a:p>
          <a:p>
            <a:pPr marL="342900" indent="-342900">
              <a:buFont typeface="+mj-lt"/>
              <a:buAutoNum type="arabicParenR" startAt="85"/>
            </a:pPr>
            <a:r>
              <a:rPr lang="es-AR" dirty="0" smtClean="0"/>
              <a:t>Usar los líderes para el cambio. (0)</a:t>
            </a:r>
          </a:p>
          <a:p>
            <a:pPr marL="342900" indent="-342900">
              <a:buFont typeface="+mj-lt"/>
              <a:buAutoNum type="arabicParenR" startAt="85"/>
            </a:pPr>
            <a:r>
              <a:rPr lang="es-AR" dirty="0" smtClean="0"/>
              <a:t>Dividir la “Empresa Argentina” en regiones, no en provincias. La Argentina como un todo. (1)</a:t>
            </a:r>
          </a:p>
          <a:p>
            <a:pPr marL="342900" indent="-342900">
              <a:buFont typeface="+mj-lt"/>
              <a:buAutoNum type="arabicParenR" startAt="85"/>
            </a:pPr>
            <a:r>
              <a:rPr lang="es-AR" dirty="0" smtClean="0"/>
              <a:t>Concientización de la importancia del protocolo de familia, como sustento de la empresa familiar. (3)</a:t>
            </a:r>
          </a:p>
          <a:p>
            <a:pPr marL="342900" indent="-342900">
              <a:buFont typeface="+mj-lt"/>
              <a:buAutoNum type="arabicParenR" startAt="85"/>
            </a:pPr>
            <a:r>
              <a:rPr lang="es-AR" dirty="0"/>
              <a:t> </a:t>
            </a:r>
            <a:r>
              <a:rPr lang="es-AR" dirty="0" smtClean="0"/>
              <a:t>Comprometer a las nuevas generaciones con el futuro económico. Lograr el compromiso con la empresa familiar. (3)</a:t>
            </a:r>
          </a:p>
          <a:p>
            <a:pPr marL="342900" indent="-342900">
              <a:buFont typeface="+mj-lt"/>
              <a:buAutoNum type="arabicParenR" startAt="85"/>
            </a:pPr>
            <a:endParaRPr lang="es-AR" dirty="0" smtClean="0"/>
          </a:p>
          <a:p>
            <a:pPr marL="342900" indent="-342900">
              <a:buFont typeface="+mj-lt"/>
              <a:buAutoNum type="arabicParenR" startAt="85"/>
            </a:pPr>
            <a:endParaRPr lang="es-AR" dirty="0" smtClean="0">
              <a:solidFill>
                <a:schemeClr val="bg1"/>
              </a:solidFill>
            </a:endParaRPr>
          </a:p>
          <a:p>
            <a:pPr marL="342900" indent="-342900">
              <a:buFont typeface="+mj-lt"/>
              <a:buAutoNum type="arabicParenR" startAt="85"/>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11</a:t>
            </a:fld>
            <a:endParaRPr lang="es-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539552" y="404664"/>
            <a:ext cx="8214142" cy="378679"/>
          </a:xfrm>
          <a:prstGeom prst="rect">
            <a:avLst/>
          </a:prstGeom>
          <a:solidFill>
            <a:schemeClr val="bg1"/>
          </a:solidFill>
          <a:ln>
            <a:solidFill>
              <a:schemeClr val="accent1"/>
            </a:solidFill>
          </a:ln>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¿Cómo nos adaptamos a los cambios? </a:t>
            </a:r>
            <a:r>
              <a:rPr kumimoji="0" lang="es-AR" sz="1600" b="1" i="0" u="sng"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SALA 11</a:t>
            </a:r>
          </a:p>
        </p:txBody>
      </p:sp>
      <p:sp>
        <p:nvSpPr>
          <p:cNvPr id="3" name="2 CuadroTexto"/>
          <p:cNvSpPr txBox="1"/>
          <p:nvPr/>
        </p:nvSpPr>
        <p:spPr>
          <a:xfrm>
            <a:off x="539553" y="1268760"/>
            <a:ext cx="8208912" cy="5355312"/>
          </a:xfrm>
          <a:prstGeom prst="rect">
            <a:avLst/>
          </a:prstGeom>
          <a:noFill/>
        </p:spPr>
        <p:txBody>
          <a:bodyPr wrap="square" rtlCol="0">
            <a:spAutoFit/>
          </a:bodyPr>
          <a:lstStyle/>
          <a:p>
            <a:pPr marL="342900" indent="-342900">
              <a:buFont typeface="+mj-lt"/>
              <a:buAutoNum type="arabicParenR" startAt="101"/>
            </a:pPr>
            <a:r>
              <a:rPr lang="es-AR" dirty="0" smtClean="0"/>
              <a:t> Buscar asociarse a cooperativas para defender un precio sostén en el sector lechero. (0)</a:t>
            </a:r>
          </a:p>
          <a:p>
            <a:pPr marL="342900" indent="-342900">
              <a:buFont typeface="+mj-lt"/>
              <a:buAutoNum type="arabicParenR" startAt="101"/>
            </a:pPr>
            <a:r>
              <a:rPr lang="es-AR" dirty="0" smtClean="0"/>
              <a:t> Preparar al personal de la empresa para que tengan flexibilidad de tareas. </a:t>
            </a:r>
            <a:r>
              <a:rPr lang="es-AR" b="1" dirty="0" smtClean="0">
                <a:solidFill>
                  <a:srgbClr val="00B0F0"/>
                </a:solidFill>
              </a:rPr>
              <a:t>(10)</a:t>
            </a:r>
          </a:p>
          <a:p>
            <a:pPr marL="342900" indent="-342900">
              <a:buFont typeface="+mj-lt"/>
              <a:buAutoNum type="arabicParenR" startAt="101"/>
            </a:pPr>
            <a:r>
              <a:rPr lang="es-AR" dirty="0"/>
              <a:t> </a:t>
            </a:r>
            <a:r>
              <a:rPr lang="es-AR" dirty="0" smtClean="0"/>
              <a:t>Capacitar a los integrantes de la empresa: ordeñadores, administrativos, etc. (4)</a:t>
            </a:r>
          </a:p>
          <a:p>
            <a:pPr marL="342900" indent="-342900">
              <a:buFont typeface="+mj-lt"/>
              <a:buAutoNum type="arabicParenR" startAt="101"/>
            </a:pPr>
            <a:r>
              <a:rPr lang="es-AR" dirty="0"/>
              <a:t> </a:t>
            </a:r>
            <a:r>
              <a:rPr lang="es-AR" dirty="0" smtClean="0"/>
              <a:t>Integrarse con otros eslabones de la cadena. (2)</a:t>
            </a:r>
          </a:p>
          <a:p>
            <a:pPr marL="342900" indent="-342900">
              <a:buFont typeface="+mj-lt"/>
              <a:buAutoNum type="arabicParenR" startAt="101"/>
            </a:pPr>
            <a:r>
              <a:rPr lang="es-AR" dirty="0"/>
              <a:t> </a:t>
            </a:r>
            <a:r>
              <a:rPr lang="es-AR" dirty="0" smtClean="0"/>
              <a:t>Trabajar con las universidades, investigadores y consultorías. (3)</a:t>
            </a:r>
          </a:p>
          <a:p>
            <a:pPr marL="342900" indent="-342900">
              <a:buFont typeface="+mj-lt"/>
              <a:buAutoNum type="arabicParenR" startAt="101"/>
            </a:pPr>
            <a:r>
              <a:rPr lang="es-AR" dirty="0"/>
              <a:t> </a:t>
            </a:r>
            <a:r>
              <a:rPr lang="es-AR" dirty="0" smtClean="0"/>
              <a:t>Tener mayor intercambio con pares, gobierno y universidades. (1)</a:t>
            </a:r>
          </a:p>
          <a:p>
            <a:pPr marL="342900" indent="-342900">
              <a:buFont typeface="+mj-lt"/>
              <a:buAutoNum type="arabicParenR" startAt="101"/>
            </a:pPr>
            <a:r>
              <a:rPr lang="es-AR" dirty="0"/>
              <a:t> </a:t>
            </a:r>
            <a:r>
              <a:rPr lang="es-AR" dirty="0" smtClean="0"/>
              <a:t>Participar en mesas de diálogo con políticos locales, regionales, municipales. </a:t>
            </a:r>
            <a:r>
              <a:rPr lang="es-AR" b="1" dirty="0" smtClean="0">
                <a:solidFill>
                  <a:srgbClr val="00B0F0"/>
                </a:solidFill>
              </a:rPr>
              <a:t>(8)</a:t>
            </a:r>
          </a:p>
          <a:p>
            <a:pPr marL="342900" indent="-342900">
              <a:buFont typeface="+mj-lt"/>
              <a:buAutoNum type="arabicParenR" startAt="101"/>
            </a:pPr>
            <a:r>
              <a:rPr lang="es-AR" dirty="0"/>
              <a:t> </a:t>
            </a:r>
            <a:r>
              <a:rPr lang="es-AR" dirty="0" smtClean="0"/>
              <a:t>Producir y vender mayor variedad de productos. (2)</a:t>
            </a:r>
          </a:p>
          <a:p>
            <a:pPr marL="342900" indent="-342900">
              <a:buFont typeface="+mj-lt"/>
              <a:buAutoNum type="arabicParenR" startAt="101"/>
            </a:pPr>
            <a:r>
              <a:rPr lang="es-AR" dirty="0"/>
              <a:t> </a:t>
            </a:r>
            <a:r>
              <a:rPr lang="es-AR" dirty="0" smtClean="0"/>
              <a:t>Reuniones de primos de 2° generación cada 6 meses, como aporte de ideas a la empresa. (3)</a:t>
            </a:r>
          </a:p>
          <a:p>
            <a:pPr marL="342900" indent="-342900">
              <a:buFont typeface="+mj-lt"/>
              <a:buAutoNum type="arabicParenR" startAt="101"/>
            </a:pPr>
            <a:r>
              <a:rPr lang="es-AR" dirty="0"/>
              <a:t> </a:t>
            </a:r>
            <a:r>
              <a:rPr lang="es-AR" dirty="0" smtClean="0"/>
              <a:t>Certificación de procesos de las actividades (permite revisar los procesos, aprender y mejorarlos). (5)</a:t>
            </a:r>
          </a:p>
          <a:p>
            <a:pPr marL="342900" indent="-342900">
              <a:buFont typeface="+mj-lt"/>
              <a:buAutoNum type="arabicParenR" startAt="101"/>
            </a:pPr>
            <a:r>
              <a:rPr lang="es-AR" dirty="0"/>
              <a:t> </a:t>
            </a:r>
            <a:r>
              <a:rPr lang="es-AR" dirty="0" smtClean="0"/>
              <a:t>Tener diferentes actividades (ganadería, agricultura, tambo). (1)</a:t>
            </a:r>
          </a:p>
          <a:p>
            <a:pPr marL="342900" indent="-342900">
              <a:buFont typeface="+mj-lt"/>
              <a:buAutoNum type="arabicParenR" startAt="101"/>
            </a:pPr>
            <a:r>
              <a:rPr lang="es-AR" dirty="0"/>
              <a:t> </a:t>
            </a:r>
            <a:r>
              <a:rPr lang="es-AR" dirty="0" smtClean="0"/>
              <a:t>Invertir fuera del sector (inmobiliario, nuevas tecnologías). (0)</a:t>
            </a:r>
          </a:p>
          <a:p>
            <a:pPr marL="342900" indent="-342900">
              <a:buFont typeface="+mj-lt"/>
              <a:buAutoNum type="arabicParenR" startAt="101"/>
            </a:pPr>
            <a:r>
              <a:rPr lang="es-AR" dirty="0"/>
              <a:t> </a:t>
            </a:r>
            <a:r>
              <a:rPr lang="es-AR" dirty="0" smtClean="0"/>
              <a:t>Desprenderse de lazos afectivos. (4)</a:t>
            </a:r>
          </a:p>
          <a:p>
            <a:pPr marL="342900" indent="-342900">
              <a:buFont typeface="+mj-lt"/>
              <a:buAutoNum type="arabicParenR" startAt="101"/>
            </a:pPr>
            <a:r>
              <a:rPr lang="es-AR" dirty="0"/>
              <a:t> </a:t>
            </a:r>
            <a:r>
              <a:rPr lang="es-AR" dirty="0" smtClean="0"/>
              <a:t>Describir los eventos aparentemente negativos como oportunidades (seca, precios, inundación, política).  (1)</a:t>
            </a:r>
          </a:p>
          <a:p>
            <a:pPr marL="342900" indent="-342900">
              <a:buFont typeface="+mj-lt"/>
              <a:buAutoNum type="arabicParenR" startAt="101"/>
            </a:pPr>
            <a:r>
              <a:rPr lang="es-AR" dirty="0"/>
              <a:t> </a:t>
            </a:r>
            <a:r>
              <a:rPr lang="es-AR" dirty="0" smtClean="0"/>
              <a:t>Una innovación tecnológica por año (</a:t>
            </a:r>
            <a:r>
              <a:rPr lang="es-AR" dirty="0" err="1"/>
              <a:t>A</a:t>
            </a:r>
            <a:r>
              <a:rPr lang="es-AR" dirty="0" err="1" smtClean="0"/>
              <a:t>pp</a:t>
            </a:r>
            <a:r>
              <a:rPr lang="es-AR" dirty="0" smtClean="0"/>
              <a:t> celular, mapas de siembra).  (2)</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12</a:t>
            </a:fld>
            <a:endParaRPr lang="es-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539552" y="404664"/>
            <a:ext cx="8214142" cy="378679"/>
          </a:xfrm>
          <a:prstGeom prst="rect">
            <a:avLst/>
          </a:prstGeom>
          <a:solidFill>
            <a:schemeClr val="bg1"/>
          </a:solidFill>
          <a:ln>
            <a:solidFill>
              <a:schemeClr val="accent1"/>
            </a:solidFill>
          </a:ln>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¿Cómo nos adaptamos a los cambios? </a:t>
            </a:r>
            <a:r>
              <a:rPr kumimoji="0" lang="es-AR" sz="1600" b="1" i="0" u="sng"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SALA 11</a:t>
            </a:r>
          </a:p>
        </p:txBody>
      </p:sp>
      <p:sp>
        <p:nvSpPr>
          <p:cNvPr id="4" name="3 CuadroTexto"/>
          <p:cNvSpPr txBox="1"/>
          <p:nvPr/>
        </p:nvSpPr>
        <p:spPr>
          <a:xfrm>
            <a:off x="539553" y="1268760"/>
            <a:ext cx="8208912" cy="5355312"/>
          </a:xfrm>
          <a:prstGeom prst="rect">
            <a:avLst/>
          </a:prstGeom>
          <a:noFill/>
        </p:spPr>
        <p:txBody>
          <a:bodyPr wrap="square" rtlCol="0">
            <a:spAutoFit/>
          </a:bodyPr>
          <a:lstStyle/>
          <a:p>
            <a:pPr marL="342900" indent="-342900">
              <a:buFont typeface="+mj-lt"/>
              <a:buAutoNum type="arabicParenR" startAt="116"/>
            </a:pPr>
            <a:r>
              <a:rPr lang="es-AR" dirty="0" smtClean="0"/>
              <a:t> Involucrar en la empresa a familiares de otros sectores (financiero, industria). (3)</a:t>
            </a:r>
          </a:p>
          <a:p>
            <a:pPr marL="342900" indent="-342900">
              <a:buFont typeface="+mj-lt"/>
              <a:buAutoNum type="arabicParenR" startAt="116"/>
            </a:pPr>
            <a:r>
              <a:rPr lang="es-AR" dirty="0"/>
              <a:t> </a:t>
            </a:r>
            <a:r>
              <a:rPr lang="es-AR" dirty="0" smtClean="0"/>
              <a:t>Tener carpeta de tres proyectos de inversión (tambo, cerdos, pollos). (0)</a:t>
            </a:r>
          </a:p>
          <a:p>
            <a:pPr marL="342900" indent="-342900">
              <a:buFont typeface="+mj-lt"/>
              <a:buAutoNum type="arabicParenR" startAt="116"/>
            </a:pPr>
            <a:r>
              <a:rPr lang="es-AR" dirty="0"/>
              <a:t> </a:t>
            </a:r>
            <a:r>
              <a:rPr lang="es-AR" dirty="0" smtClean="0"/>
              <a:t>Buscar que ninguna actividad tenga más del 50% de la renta. (1)</a:t>
            </a:r>
          </a:p>
          <a:p>
            <a:pPr marL="342900" indent="-342900">
              <a:buFont typeface="+mj-lt"/>
              <a:buAutoNum type="arabicParenR" startAt="116"/>
            </a:pPr>
            <a:r>
              <a:rPr lang="es-AR" dirty="0"/>
              <a:t> </a:t>
            </a:r>
            <a:r>
              <a:rPr lang="es-AR" dirty="0" smtClean="0"/>
              <a:t>Aumentar la variedad de productos pecuarios. Tres por lo menos (vacunos, porcinos y aviar). (1)</a:t>
            </a:r>
          </a:p>
          <a:p>
            <a:pPr marL="342900" indent="-342900">
              <a:buFont typeface="+mj-lt"/>
              <a:buAutoNum type="arabicParenR" startAt="116"/>
            </a:pPr>
            <a:r>
              <a:rPr lang="es-AR" dirty="0"/>
              <a:t> </a:t>
            </a:r>
            <a:r>
              <a:rPr lang="es-AR" dirty="0" smtClean="0"/>
              <a:t>Visualizar mi posible sucesor para empezar ya a prepararlo. (0)</a:t>
            </a:r>
          </a:p>
          <a:p>
            <a:pPr marL="342900" indent="-342900">
              <a:buFont typeface="+mj-lt"/>
              <a:buAutoNum type="arabicParenR" startAt="116"/>
            </a:pPr>
            <a:r>
              <a:rPr lang="es-AR" dirty="0"/>
              <a:t> </a:t>
            </a:r>
            <a:r>
              <a:rPr lang="es-AR" dirty="0" smtClean="0"/>
              <a:t>Dedicar un 10% de superficie a la producción forestal. (1)</a:t>
            </a:r>
          </a:p>
          <a:p>
            <a:pPr marL="342900" indent="-342900">
              <a:buFont typeface="+mj-lt"/>
              <a:buAutoNum type="arabicParenR" startAt="116"/>
            </a:pPr>
            <a:r>
              <a:rPr lang="es-AR" dirty="0" smtClean="0"/>
              <a:t> Mejorar vías navegables para hacer más eficiente y económico el transporte.  (1)</a:t>
            </a:r>
          </a:p>
          <a:p>
            <a:pPr marL="342900" indent="-342900">
              <a:buFont typeface="+mj-lt"/>
              <a:buAutoNum type="arabicParenR" startAt="116"/>
            </a:pPr>
            <a:r>
              <a:rPr lang="es-AR" dirty="0"/>
              <a:t> </a:t>
            </a:r>
            <a:r>
              <a:rPr lang="es-AR" dirty="0" smtClean="0"/>
              <a:t>Asociarse con Municipios para lograr el arreglo de caminos. </a:t>
            </a:r>
            <a:r>
              <a:rPr lang="es-AR" b="1" dirty="0" smtClean="0">
                <a:solidFill>
                  <a:srgbClr val="00B0F0"/>
                </a:solidFill>
              </a:rPr>
              <a:t>(6)</a:t>
            </a:r>
          </a:p>
          <a:p>
            <a:pPr marL="342900" indent="-342900">
              <a:buFont typeface="+mj-lt"/>
              <a:buAutoNum type="arabicParenR" startAt="116"/>
            </a:pPr>
            <a:r>
              <a:rPr lang="es-AR" dirty="0"/>
              <a:t> </a:t>
            </a:r>
            <a:r>
              <a:rPr lang="es-AR" dirty="0" smtClean="0"/>
              <a:t>Continuar actualizándose con cursos o encuentros continuos. (1)</a:t>
            </a:r>
          </a:p>
          <a:p>
            <a:pPr marL="342900" indent="-342900">
              <a:buFont typeface="+mj-lt"/>
              <a:buAutoNum type="arabicParenR" startAt="116"/>
            </a:pPr>
            <a:r>
              <a:rPr lang="es-AR" dirty="0"/>
              <a:t> </a:t>
            </a:r>
            <a:r>
              <a:rPr lang="es-AR" dirty="0" smtClean="0"/>
              <a:t>Ahondar en la aplicación del Derecho de superficie en el sector agropecuario (contratos a 70 años s/ tierra). (0)</a:t>
            </a:r>
          </a:p>
          <a:p>
            <a:pPr marL="342900" indent="-342900">
              <a:buFont typeface="+mj-lt"/>
              <a:buAutoNum type="arabicParenR" startAt="116"/>
            </a:pPr>
            <a:r>
              <a:rPr lang="es-AR" dirty="0"/>
              <a:t> </a:t>
            </a:r>
            <a:r>
              <a:rPr lang="es-AR" dirty="0" smtClean="0"/>
              <a:t>Diversificar las ventas de un mismo producto a distintas empresas. (1)</a:t>
            </a:r>
          </a:p>
          <a:p>
            <a:pPr marL="342900" indent="-342900">
              <a:buFont typeface="+mj-lt"/>
              <a:buAutoNum type="arabicParenR" startAt="116"/>
            </a:pPr>
            <a:r>
              <a:rPr lang="es-AR" dirty="0"/>
              <a:t> </a:t>
            </a:r>
            <a:r>
              <a:rPr lang="es-AR" dirty="0" smtClean="0"/>
              <a:t>Lograr un pool de ventas con otras empresas para lograr mejores precios. (2)</a:t>
            </a:r>
          </a:p>
          <a:p>
            <a:pPr marL="342900" indent="-342900">
              <a:buFont typeface="+mj-lt"/>
              <a:buAutoNum type="arabicParenR" startAt="116"/>
            </a:pPr>
            <a:r>
              <a:rPr lang="es-AR" dirty="0"/>
              <a:t> </a:t>
            </a:r>
            <a:r>
              <a:rPr lang="es-AR" dirty="0" smtClean="0"/>
              <a:t>Unir varias empresas para vender a distintas empresas. (0)</a:t>
            </a:r>
          </a:p>
          <a:p>
            <a:pPr marL="342900" indent="-342900">
              <a:buFont typeface="+mj-lt"/>
              <a:buAutoNum type="arabicParenR" startAt="116"/>
            </a:pPr>
            <a:r>
              <a:rPr lang="es-AR" dirty="0"/>
              <a:t> </a:t>
            </a:r>
            <a:r>
              <a:rPr lang="es-AR" dirty="0" smtClean="0"/>
              <a:t>Lograr un sistema lechero que se adapte a las condiciones de nuestro país, sin copiar a otros países que tienen otras variables. (1)</a:t>
            </a:r>
          </a:p>
          <a:p>
            <a:pPr marL="342900" indent="-342900">
              <a:buFont typeface="+mj-lt"/>
              <a:buAutoNum type="arabicParenR" startAt="116"/>
            </a:pPr>
            <a:r>
              <a:rPr lang="es-AR" dirty="0"/>
              <a:t> </a:t>
            </a:r>
            <a:r>
              <a:rPr lang="es-AR" dirty="0" smtClean="0"/>
              <a:t>Conocer otros modelos de negocio para tomar las cosas buenas. (3)</a:t>
            </a:r>
          </a:p>
          <a:p>
            <a:pPr marL="342900" indent="-342900">
              <a:buFont typeface="+mj-lt"/>
              <a:buAutoNum type="arabicParenR" startAt="116"/>
            </a:pPr>
            <a:r>
              <a:rPr lang="es-AR" dirty="0"/>
              <a:t> </a:t>
            </a:r>
            <a:r>
              <a:rPr lang="es-AR" dirty="0" smtClean="0"/>
              <a:t>Visitar empresas familiares, exitosas o no, que supieron superar las crisis. (1)</a:t>
            </a:r>
            <a:endParaRPr lang="es-AR" dirty="0"/>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13</a:t>
            </a:fld>
            <a:endParaRPr lang="es-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539552" y="404664"/>
            <a:ext cx="8214142" cy="378679"/>
          </a:xfrm>
          <a:prstGeom prst="rect">
            <a:avLst/>
          </a:prstGeom>
          <a:solidFill>
            <a:schemeClr val="bg1"/>
          </a:solidFill>
          <a:ln>
            <a:solidFill>
              <a:schemeClr val="accent1"/>
            </a:solidFill>
          </a:ln>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¿Cómo nos adaptamos a los cambios? </a:t>
            </a:r>
            <a:r>
              <a:rPr kumimoji="0" lang="es-AR" sz="1600" b="1" i="0" u="sng"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SALA 11</a:t>
            </a:r>
          </a:p>
        </p:txBody>
      </p:sp>
      <p:sp>
        <p:nvSpPr>
          <p:cNvPr id="3" name="2 CuadroTexto"/>
          <p:cNvSpPr txBox="1"/>
          <p:nvPr/>
        </p:nvSpPr>
        <p:spPr>
          <a:xfrm>
            <a:off x="611560" y="1340768"/>
            <a:ext cx="8208912" cy="5909310"/>
          </a:xfrm>
          <a:prstGeom prst="rect">
            <a:avLst/>
          </a:prstGeom>
          <a:noFill/>
        </p:spPr>
        <p:txBody>
          <a:bodyPr wrap="square" rtlCol="0">
            <a:spAutoFit/>
          </a:bodyPr>
          <a:lstStyle/>
          <a:p>
            <a:pPr marL="342900" indent="-342900">
              <a:buFont typeface="+mj-lt"/>
              <a:buAutoNum type="arabicParenR" startAt="132"/>
            </a:pPr>
            <a:r>
              <a:rPr lang="es-AR" dirty="0" smtClean="0"/>
              <a:t> Saber delegar, sin perder eficiencia. </a:t>
            </a:r>
            <a:r>
              <a:rPr lang="es-AR" b="1" dirty="0" smtClean="0">
                <a:solidFill>
                  <a:srgbClr val="00B0F0"/>
                </a:solidFill>
              </a:rPr>
              <a:t>(6)</a:t>
            </a:r>
          </a:p>
          <a:p>
            <a:pPr marL="342900" indent="-342900">
              <a:buFont typeface="+mj-lt"/>
              <a:buAutoNum type="arabicParenR" startAt="132"/>
            </a:pPr>
            <a:r>
              <a:rPr lang="es-AR" dirty="0"/>
              <a:t> </a:t>
            </a:r>
            <a:r>
              <a:rPr lang="es-AR" dirty="0" smtClean="0"/>
              <a:t>Saber retirarse. Fijar una edad por ejemplo. (0)</a:t>
            </a:r>
          </a:p>
          <a:p>
            <a:pPr marL="342900" indent="-342900">
              <a:buFont typeface="+mj-lt"/>
              <a:buAutoNum type="arabicParenR" startAt="132"/>
            </a:pPr>
            <a:r>
              <a:rPr lang="es-AR" dirty="0"/>
              <a:t> </a:t>
            </a:r>
            <a:r>
              <a:rPr lang="es-AR" dirty="0" smtClean="0"/>
              <a:t>Afrontar el riesgo de que las nuevas generaciones asuman responsabilidades. (5)</a:t>
            </a:r>
          </a:p>
          <a:p>
            <a:pPr marL="342900" indent="-342900">
              <a:buFont typeface="+mj-lt"/>
              <a:buAutoNum type="arabicParenR" startAt="132"/>
            </a:pPr>
            <a:r>
              <a:rPr lang="es-AR" dirty="0"/>
              <a:t> </a:t>
            </a:r>
            <a:r>
              <a:rPr lang="es-AR" dirty="0" smtClean="0"/>
              <a:t>Saber cambiar de rol: de director ejecutivo a consultor. (1)</a:t>
            </a:r>
          </a:p>
          <a:p>
            <a:pPr marL="342900" indent="-342900">
              <a:buFont typeface="+mj-lt"/>
              <a:buAutoNum type="arabicParenR" startAt="132"/>
            </a:pPr>
            <a:r>
              <a:rPr lang="es-AR" dirty="0"/>
              <a:t> </a:t>
            </a:r>
            <a:r>
              <a:rPr lang="es-AR" dirty="0" smtClean="0"/>
              <a:t>En un grupo CREA, incorporar un miembro nuevo. (0)</a:t>
            </a:r>
          </a:p>
          <a:p>
            <a:pPr marL="342900" indent="-342900">
              <a:buFont typeface="+mj-lt"/>
              <a:buAutoNum type="arabicParenR" startAt="132"/>
            </a:pPr>
            <a:r>
              <a:rPr lang="es-AR" dirty="0"/>
              <a:t> </a:t>
            </a:r>
            <a:r>
              <a:rPr lang="es-AR" dirty="0" smtClean="0"/>
              <a:t>Vinculación con otras instituciones internacionales (</a:t>
            </a:r>
            <a:r>
              <a:rPr lang="es-AR" dirty="0" err="1" smtClean="0"/>
              <a:t>AACREA</a:t>
            </a:r>
            <a:r>
              <a:rPr lang="es-AR" dirty="0" smtClean="0"/>
              <a:t> en Georgia). (0)</a:t>
            </a:r>
          </a:p>
          <a:p>
            <a:pPr marL="342900" indent="-342900">
              <a:buFont typeface="+mj-lt"/>
              <a:buAutoNum type="arabicParenR" startAt="132"/>
            </a:pPr>
            <a:r>
              <a:rPr lang="es-AR" dirty="0"/>
              <a:t> </a:t>
            </a:r>
            <a:r>
              <a:rPr lang="es-AR" dirty="0" smtClean="0"/>
              <a:t>Capacitarse en gestión financiera (empresarios y gerentes). La operación eficiente es  importante. (3)</a:t>
            </a:r>
          </a:p>
          <a:p>
            <a:pPr marL="342900" indent="-342900">
              <a:buFont typeface="+mj-lt"/>
              <a:buAutoNum type="arabicParenR" startAt="132"/>
            </a:pPr>
            <a:r>
              <a:rPr lang="es-AR" dirty="0"/>
              <a:t> </a:t>
            </a:r>
            <a:r>
              <a:rPr lang="es-AR" dirty="0" smtClean="0"/>
              <a:t>Ver otras realidades: visitar otras empresas/sectores, viajar a otros países, intercambiar con otros grupos y regiones. </a:t>
            </a:r>
            <a:r>
              <a:rPr lang="es-AR" b="1" dirty="0" smtClean="0">
                <a:solidFill>
                  <a:srgbClr val="FF0000"/>
                </a:solidFill>
              </a:rPr>
              <a:t>(15)</a:t>
            </a:r>
          </a:p>
          <a:p>
            <a:pPr marL="342900" indent="-342900">
              <a:buFont typeface="+mj-lt"/>
              <a:buAutoNum type="arabicParenR" startAt="132"/>
            </a:pPr>
            <a:r>
              <a:rPr lang="es-AR" dirty="0"/>
              <a:t> </a:t>
            </a:r>
            <a:r>
              <a:rPr lang="es-AR" dirty="0" smtClean="0"/>
              <a:t>Incorporar nuevas capacidades en los equipos, o formar los propios. Otras disciplinas (</a:t>
            </a:r>
            <a:r>
              <a:rPr lang="es-AR" dirty="0" err="1" smtClean="0"/>
              <a:t>RR.HH.</a:t>
            </a:r>
            <a:r>
              <a:rPr lang="es-AR" dirty="0" smtClean="0"/>
              <a:t>, comerciales, relaciones institucionales, etc.). (0)</a:t>
            </a:r>
          </a:p>
          <a:p>
            <a:pPr marL="342900" indent="-342900">
              <a:buFont typeface="+mj-lt"/>
              <a:buAutoNum type="arabicParenR" startAt="132"/>
            </a:pPr>
            <a:r>
              <a:rPr lang="es-AR" dirty="0"/>
              <a:t> </a:t>
            </a:r>
            <a:r>
              <a:rPr lang="es-AR" dirty="0" smtClean="0"/>
              <a:t>Hacer procesos de planificación estratégica a nivel empresa y personal. (0)</a:t>
            </a:r>
          </a:p>
          <a:p>
            <a:pPr marL="342900" indent="-342900">
              <a:buFont typeface="+mj-lt"/>
              <a:buAutoNum type="arabicParenR" startAt="132"/>
            </a:pPr>
            <a:r>
              <a:rPr lang="es-AR" dirty="0"/>
              <a:t> </a:t>
            </a:r>
            <a:r>
              <a:rPr lang="es-AR" dirty="0" smtClean="0"/>
              <a:t>Parar la pelota: revisar lo planificado. Reunión de Directorio (previa preparación). </a:t>
            </a:r>
            <a:r>
              <a:rPr lang="es-AR" b="1" dirty="0" smtClean="0">
                <a:solidFill>
                  <a:srgbClr val="00B0F0"/>
                </a:solidFill>
              </a:rPr>
              <a:t>(8)</a:t>
            </a:r>
          </a:p>
          <a:p>
            <a:pPr marL="342900" indent="-342900">
              <a:buFont typeface="+mj-lt"/>
              <a:buAutoNum type="arabicParenR" startAt="132"/>
            </a:pPr>
            <a:r>
              <a:rPr lang="es-AR" dirty="0"/>
              <a:t> </a:t>
            </a:r>
            <a:r>
              <a:rPr lang="es-AR" dirty="0" smtClean="0"/>
              <a:t>Capacitar a las personas que toman decisiones con cursos/programas de gestión de riesgos. (4)</a:t>
            </a:r>
          </a:p>
          <a:p>
            <a:pPr marL="342900" indent="-342900">
              <a:buFont typeface="+mj-lt"/>
              <a:buAutoNum type="arabicParenR" startAt="132"/>
            </a:pPr>
            <a:endParaRPr lang="es-AR" b="1" dirty="0" smtClean="0">
              <a:solidFill>
                <a:srgbClr val="00B0F0"/>
              </a:solidFill>
            </a:endParaRPr>
          </a:p>
          <a:p>
            <a:pPr marL="342900" indent="-342900">
              <a:buFont typeface="+mj-lt"/>
              <a:buAutoNum type="arabicParenR" startAt="132"/>
            </a:pPr>
            <a:endParaRPr lang="es-AR" dirty="0" smtClean="0"/>
          </a:p>
          <a:p>
            <a:pPr marL="342900" indent="-342900">
              <a:buFont typeface="+mj-lt"/>
              <a:buAutoNum type="arabicParenR" startAt="132"/>
            </a:pPr>
            <a:endParaRPr lang="es-AR" b="1" dirty="0" smtClean="0">
              <a:solidFill>
                <a:srgbClr val="FF0000"/>
              </a:solidFill>
            </a:endParaRPr>
          </a:p>
          <a:p>
            <a:pPr marL="342900" indent="-342900"/>
            <a:endParaRPr lang="es-AR" b="1" dirty="0">
              <a:solidFill>
                <a:srgbClr val="FF0000"/>
              </a:solidFill>
            </a:endParaRPr>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14</a:t>
            </a:fld>
            <a:endParaRPr lang="es-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916832"/>
            <a:ext cx="8753693" cy="2160240"/>
          </a:xfrm>
          <a:prstGeom prst="rect">
            <a:avLst/>
          </a:prstGeom>
          <a:solidFill>
            <a:schemeClr val="bg1">
              <a:lumMod val="75000"/>
            </a:schemeClr>
          </a:solidFill>
        </p:spPr>
        <p:txBody>
          <a:bodyPr vert="horz" lIns="91440" tIns="45720" rIns="91440" bIns="45720" rtlCol="0">
            <a:noAutofit/>
          </a:bodyPr>
          <a:lstStyle/>
          <a:p>
            <a:pPr lvl="0" algn="ctr">
              <a:lnSpc>
                <a:spcPct val="90000"/>
              </a:lnSpc>
              <a:spcBef>
                <a:spcPts val="1000"/>
              </a:spcBef>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lvl="0" algn="ctr">
              <a:lnSpc>
                <a:spcPct val="90000"/>
              </a:lnSpc>
              <a:spcBef>
                <a:spcPts val="1000"/>
              </a:spcBef>
              <a:defRPr/>
            </a:pPr>
            <a:r>
              <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rPr>
              <a:t>¿Cómo capitalizamos el hecho de ser empresas familiare</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Marcador de número de diapositiva"/>
          <p:cNvSpPr>
            <a:spLocks noGrp="1"/>
          </p:cNvSpPr>
          <p:nvPr>
            <p:ph type="sldNum" sz="quarter" idx="12"/>
          </p:nvPr>
        </p:nvSpPr>
        <p:spPr/>
        <p:txBody>
          <a:bodyPr/>
          <a:lstStyle/>
          <a:p>
            <a:fld id="{5497BC3B-72FF-47F7-AF67-EBFAEACD4D9E}" type="slidenum">
              <a:rPr lang="es-AR" smtClean="0"/>
              <a:pPr/>
              <a:t>15</a:t>
            </a:fld>
            <a:endParaRPr lang="es-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8" y="332656"/>
            <a:ext cx="8568952" cy="360040"/>
          </a:xfrm>
          <a:prstGeom prst="rect">
            <a:avLst/>
          </a:prstGeom>
          <a:solidFill>
            <a:schemeClr val="bg1">
              <a:lumMod val="75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capitalizamos el hecho de ser empresas familiares?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95536" y="948690"/>
            <a:ext cx="8496944" cy="5909310"/>
          </a:xfrm>
          <a:prstGeom prst="rect">
            <a:avLst/>
          </a:prstGeom>
          <a:noFill/>
        </p:spPr>
        <p:txBody>
          <a:bodyPr wrap="square" rtlCol="0">
            <a:spAutoFit/>
          </a:bodyPr>
          <a:lstStyle/>
          <a:p>
            <a:pPr marL="342900" indent="-342900">
              <a:buFont typeface="+mj-lt"/>
              <a:buAutoNum type="arabicPeriod"/>
            </a:pPr>
            <a:r>
              <a:rPr lang="es-AR" dirty="0" smtClean="0"/>
              <a:t>Establecer reglas, protocolo. </a:t>
            </a:r>
            <a:r>
              <a:rPr lang="es-AR" b="1" dirty="0" smtClean="0">
                <a:solidFill>
                  <a:srgbClr val="FF0000"/>
                </a:solidFill>
              </a:rPr>
              <a:t>(11)</a:t>
            </a:r>
          </a:p>
          <a:p>
            <a:pPr marL="342900" indent="-342900">
              <a:buFont typeface="+mj-lt"/>
              <a:buAutoNum type="arabicPeriod"/>
            </a:pPr>
            <a:r>
              <a:rPr lang="es-AR" dirty="0" smtClean="0"/>
              <a:t>Exigir experiencia fuera de la empresa (ej. 4 años en empresa relacionada al sector. (3)</a:t>
            </a:r>
          </a:p>
          <a:p>
            <a:pPr marL="342900" indent="-342900">
              <a:buFont typeface="+mj-lt"/>
              <a:buAutoNum type="arabicPeriod"/>
            </a:pPr>
            <a:r>
              <a:rPr lang="es-AR" dirty="0" smtClean="0"/>
              <a:t>Generar un punto de encuentro que desarrolle el espíritu familiar (ej. Una quinta o el mismo campo). </a:t>
            </a:r>
            <a:r>
              <a:rPr lang="es-AR" b="1" dirty="0" smtClean="0">
                <a:solidFill>
                  <a:srgbClr val="00B0F0"/>
                </a:solidFill>
              </a:rPr>
              <a:t>(9)</a:t>
            </a:r>
          </a:p>
          <a:p>
            <a:pPr marL="342900" indent="-342900">
              <a:buFont typeface="+mj-lt"/>
              <a:buAutoNum type="arabicPeriod"/>
            </a:pPr>
            <a:r>
              <a:rPr lang="es-AR" dirty="0" smtClean="0"/>
              <a:t>Escribir un libro sobre la empresa familiar. (5)</a:t>
            </a:r>
          </a:p>
          <a:p>
            <a:pPr marL="342900" indent="-342900">
              <a:buFont typeface="+mj-lt"/>
              <a:buAutoNum type="arabicPeriod"/>
            </a:pPr>
            <a:r>
              <a:rPr lang="es-AR" dirty="0" smtClean="0"/>
              <a:t>Remunerar a los familiares que trabajan de acuerdo a políticas de mercado  </a:t>
            </a:r>
            <a:r>
              <a:rPr lang="es-AR" dirty="0" err="1" smtClean="0"/>
              <a:t>tercerizado</a:t>
            </a:r>
            <a:r>
              <a:rPr lang="es-AR" dirty="0" smtClean="0"/>
              <a:t>. (4)</a:t>
            </a:r>
          </a:p>
          <a:p>
            <a:pPr marL="342900" indent="-342900">
              <a:buFont typeface="+mj-lt"/>
              <a:buAutoNum type="arabicPeriod"/>
            </a:pPr>
            <a:r>
              <a:rPr lang="es-AR" dirty="0" smtClean="0"/>
              <a:t>Capacitar a los integrantes de la empresa y la familia. </a:t>
            </a:r>
            <a:r>
              <a:rPr lang="es-AR" b="1" dirty="0" smtClean="0">
                <a:solidFill>
                  <a:srgbClr val="FF0000"/>
                </a:solidFill>
              </a:rPr>
              <a:t>(12)</a:t>
            </a:r>
          </a:p>
          <a:p>
            <a:pPr marL="342900" indent="-342900">
              <a:buFont typeface="+mj-lt"/>
              <a:buAutoNum type="arabicPeriod"/>
            </a:pPr>
            <a:r>
              <a:rPr lang="es-AR" dirty="0" smtClean="0"/>
              <a:t>Hacer auditorías, por ejemplo en forma anual. </a:t>
            </a:r>
            <a:r>
              <a:rPr lang="es-AR" b="1" dirty="0" smtClean="0">
                <a:solidFill>
                  <a:srgbClr val="00B0F0"/>
                </a:solidFill>
              </a:rPr>
              <a:t>(6)</a:t>
            </a:r>
          </a:p>
          <a:p>
            <a:pPr marL="342900" indent="-342900">
              <a:buFont typeface="+mj-lt"/>
              <a:buAutoNum type="arabicPeriod"/>
            </a:pPr>
            <a:r>
              <a:rPr lang="es-AR" dirty="0" smtClean="0"/>
              <a:t>No obligar a los familiares a estar en la empresa. (1)</a:t>
            </a:r>
          </a:p>
          <a:p>
            <a:pPr marL="342900" indent="-342900">
              <a:buFont typeface="+mj-lt"/>
              <a:buAutoNum type="arabicPeriod"/>
            </a:pPr>
            <a:r>
              <a:rPr lang="es-AR" dirty="0" smtClean="0"/>
              <a:t>Hacer un protocolo de condiciones para que los familiares puedan trabajar en la empresa. (4)</a:t>
            </a:r>
          </a:p>
          <a:p>
            <a:pPr marL="342900" indent="-342900">
              <a:buFont typeface="+mj-lt"/>
              <a:buAutoNum type="arabicPeriod"/>
            </a:pPr>
            <a:r>
              <a:rPr lang="es-AR" dirty="0" smtClean="0"/>
              <a:t>Promover incentivos y premios a nuevas ideas o proyectos. (4)</a:t>
            </a:r>
          </a:p>
          <a:p>
            <a:pPr marL="342900" indent="-342900">
              <a:buFont typeface="+mj-lt"/>
              <a:buAutoNum type="arabicPeriod"/>
            </a:pPr>
            <a:r>
              <a:rPr lang="es-AR" dirty="0" smtClean="0"/>
              <a:t>Promover la unidad de la empresa familiar y su fortalecimiento. Valorar la escala. </a:t>
            </a:r>
            <a:r>
              <a:rPr lang="es-AR" b="1" dirty="0" smtClean="0">
                <a:solidFill>
                  <a:srgbClr val="FF0000"/>
                </a:solidFill>
              </a:rPr>
              <a:t>(17)</a:t>
            </a:r>
          </a:p>
          <a:p>
            <a:pPr marL="342900" indent="-342900">
              <a:buFont typeface="+mj-lt"/>
              <a:buAutoNum type="arabicPeriod"/>
            </a:pPr>
            <a:r>
              <a:rPr lang="es-AR" dirty="0" smtClean="0"/>
              <a:t>Permitir la diversificación de la empresa, escuchando las diferentes propuestas, ej. Quesería, planta de balanceados, inversiones inmobiliarias. </a:t>
            </a:r>
            <a:r>
              <a:rPr lang="es-AR" b="1" dirty="0" smtClean="0">
                <a:solidFill>
                  <a:srgbClr val="00B0F0"/>
                </a:solidFill>
              </a:rPr>
              <a:t>(9)</a:t>
            </a:r>
          </a:p>
          <a:p>
            <a:pPr marL="342900" indent="-342900">
              <a:buFont typeface="+mj-lt"/>
              <a:buAutoNum type="arabicPeriod"/>
            </a:pPr>
            <a:r>
              <a:rPr lang="es-AR" dirty="0" smtClean="0"/>
              <a:t>Crear un fondo económico familiar para las diferentes eventualidades. </a:t>
            </a:r>
            <a:r>
              <a:rPr lang="es-AR" b="1" dirty="0" smtClean="0">
                <a:solidFill>
                  <a:srgbClr val="00B0F0"/>
                </a:solidFill>
              </a:rPr>
              <a:t>(8)</a:t>
            </a:r>
          </a:p>
          <a:p>
            <a:pPr marL="342900" indent="-342900">
              <a:buFont typeface="+mj-lt"/>
              <a:buAutoNum type="arabicPeriod"/>
            </a:pPr>
            <a:r>
              <a:rPr lang="es-AR" dirty="0" smtClean="0"/>
              <a:t>Crear un protocolo firme, pero realizable, y consensuarlo periódicamente. (4)</a:t>
            </a:r>
          </a:p>
          <a:p>
            <a:pPr marL="342900" indent="-342900">
              <a:buFont typeface="+mj-lt"/>
              <a:buAutoNum type="arabicPeriod"/>
            </a:pPr>
            <a:r>
              <a:rPr lang="es-AR" dirty="0" smtClean="0"/>
              <a:t>Acudir a ayuda profesional para que el protocolo sea cumplible y verdadero. </a:t>
            </a:r>
            <a:r>
              <a:rPr lang="es-AR" b="1" dirty="0" smtClean="0">
                <a:solidFill>
                  <a:srgbClr val="FF0000"/>
                </a:solidFill>
              </a:rPr>
              <a:t>(12)</a:t>
            </a:r>
          </a:p>
          <a:p>
            <a:pPr marL="342900" indent="-342900">
              <a:buFont typeface="+mj-lt"/>
              <a:buAutoNum type="arabicPeriod"/>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16</a:t>
            </a:fld>
            <a:endParaRPr lang="es-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8" y="332656"/>
            <a:ext cx="8568952" cy="360040"/>
          </a:xfrm>
          <a:prstGeom prst="rect">
            <a:avLst/>
          </a:prstGeom>
          <a:solidFill>
            <a:schemeClr val="bg1">
              <a:lumMod val="75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capitalizamos el hecho de ser empresas familiares?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95537" y="1052736"/>
            <a:ext cx="8496944" cy="5632311"/>
          </a:xfrm>
          <a:prstGeom prst="rect">
            <a:avLst/>
          </a:prstGeom>
          <a:noFill/>
        </p:spPr>
        <p:txBody>
          <a:bodyPr wrap="square" rtlCol="0">
            <a:spAutoFit/>
          </a:bodyPr>
          <a:lstStyle/>
          <a:p>
            <a:pPr marL="342900" indent="-342900">
              <a:buFont typeface="+mj-lt"/>
              <a:buAutoNum type="arabicParenR" startAt="16"/>
            </a:pPr>
            <a:r>
              <a:rPr lang="es-AR" dirty="0" smtClean="0"/>
              <a:t>Hacer un protocolo de la empresa familiar que proponga políticas de posibilidad de trabajo de las siguientes generaciones. </a:t>
            </a:r>
            <a:r>
              <a:rPr lang="es-AR" b="1" dirty="0" smtClean="0">
                <a:solidFill>
                  <a:srgbClr val="00B0F0"/>
                </a:solidFill>
              </a:rPr>
              <a:t>(8)</a:t>
            </a:r>
          </a:p>
          <a:p>
            <a:pPr marL="342900" indent="-342900">
              <a:buFont typeface="+mj-lt"/>
              <a:buAutoNum type="arabicParenR" startAt="16"/>
            </a:pPr>
            <a:r>
              <a:rPr lang="es-AR" dirty="0" smtClean="0"/>
              <a:t>Abrir expectativas de negocios generando utilidades </a:t>
            </a:r>
            <a:r>
              <a:rPr lang="es-AR" dirty="0" err="1" smtClean="0"/>
              <a:t>intra</a:t>
            </a:r>
            <a:r>
              <a:rPr lang="es-AR" dirty="0" smtClean="0"/>
              <a:t> o extra actividad. (1)</a:t>
            </a:r>
          </a:p>
          <a:p>
            <a:pPr marL="342900" indent="-342900">
              <a:buFont typeface="+mj-lt"/>
              <a:buAutoNum type="arabicParenR" startAt="16"/>
            </a:pPr>
            <a:r>
              <a:rPr lang="es-AR" dirty="0" smtClean="0"/>
              <a:t>Promover espacios de discusión para evaluar proyectos de inversión. </a:t>
            </a:r>
            <a:r>
              <a:rPr lang="es-AR" b="1" dirty="0" smtClean="0">
                <a:solidFill>
                  <a:srgbClr val="FF0000"/>
                </a:solidFill>
              </a:rPr>
              <a:t>(13)</a:t>
            </a:r>
          </a:p>
          <a:p>
            <a:pPr marL="342900" indent="-342900">
              <a:buFont typeface="+mj-lt"/>
              <a:buAutoNum type="arabicParenR" startAt="16"/>
            </a:pPr>
            <a:r>
              <a:rPr lang="es-AR" dirty="0" smtClean="0"/>
              <a:t>Elegir por sorteo a uno de los futuros accionistas para proponer nuevos proyectos, tengan o no que ver con el rubro. (0)</a:t>
            </a:r>
          </a:p>
          <a:p>
            <a:pPr marL="342900" indent="-342900">
              <a:buFont typeface="+mj-lt"/>
              <a:buAutoNum type="arabicParenR" startAt="16"/>
            </a:pPr>
            <a:r>
              <a:rPr lang="es-AR" dirty="0" smtClean="0"/>
              <a:t>Promover la capacitación de los familiares para cuando la empresa los pueda necesitar. </a:t>
            </a:r>
            <a:r>
              <a:rPr lang="es-AR" b="1" dirty="0" smtClean="0">
                <a:solidFill>
                  <a:srgbClr val="FF0000"/>
                </a:solidFill>
              </a:rPr>
              <a:t>(12)</a:t>
            </a:r>
          </a:p>
          <a:p>
            <a:pPr marL="342900" indent="-342900">
              <a:buFont typeface="+mj-lt"/>
              <a:buAutoNum type="arabicParenR" startAt="16"/>
            </a:pPr>
            <a:r>
              <a:rPr lang="es-AR" dirty="0" smtClean="0"/>
              <a:t>Identificar la visión de cada accionista para orientar el curso de la empresa. </a:t>
            </a:r>
            <a:r>
              <a:rPr lang="es-AR" b="1" dirty="0" smtClean="0">
                <a:solidFill>
                  <a:srgbClr val="00B0F0"/>
                </a:solidFill>
              </a:rPr>
              <a:t>(9)</a:t>
            </a:r>
          </a:p>
          <a:p>
            <a:pPr marL="342900" indent="-342900">
              <a:buFont typeface="+mj-lt"/>
              <a:buAutoNum type="arabicParenR" startAt="16"/>
            </a:pPr>
            <a:r>
              <a:rPr lang="es-AR" dirty="0" smtClean="0"/>
              <a:t>Participar en los recuerdos de la empresa. (0)</a:t>
            </a:r>
          </a:p>
          <a:p>
            <a:pPr marL="342900" indent="-342900">
              <a:buFont typeface="+mj-lt"/>
              <a:buAutoNum type="arabicParenR" startAt="16"/>
            </a:pPr>
            <a:r>
              <a:rPr lang="es-AR" dirty="0" smtClean="0"/>
              <a:t>Participar en la toma de decisiones. (3)</a:t>
            </a:r>
          </a:p>
          <a:p>
            <a:pPr marL="342900" indent="-342900">
              <a:buFont typeface="+mj-lt"/>
              <a:buAutoNum type="arabicParenR" startAt="16"/>
            </a:pPr>
            <a:r>
              <a:rPr lang="es-AR" dirty="0" smtClean="0"/>
              <a:t>Acompañar los procesos productivos. (1)</a:t>
            </a:r>
          </a:p>
          <a:p>
            <a:pPr marL="342900" indent="-342900">
              <a:buFont typeface="+mj-lt"/>
              <a:buAutoNum type="arabicParenR" startAt="16"/>
            </a:pPr>
            <a:r>
              <a:rPr lang="es-AR" dirty="0" smtClean="0"/>
              <a:t>Visitar en forma periódica el lugar de producción. </a:t>
            </a:r>
            <a:r>
              <a:rPr lang="es-AR" b="1" dirty="0" smtClean="0">
                <a:solidFill>
                  <a:srgbClr val="00B0F0"/>
                </a:solidFill>
              </a:rPr>
              <a:t>(7)</a:t>
            </a:r>
          </a:p>
          <a:p>
            <a:pPr marL="342900" indent="-342900">
              <a:buFont typeface="+mj-lt"/>
              <a:buAutoNum type="arabicParenR" startAt="16"/>
            </a:pPr>
            <a:r>
              <a:rPr lang="es-AR" dirty="0" smtClean="0"/>
              <a:t>Diversificar los emprendimientos de la empresa. (4) </a:t>
            </a:r>
          </a:p>
          <a:p>
            <a:pPr marL="342900" indent="-342900">
              <a:buFont typeface="+mj-lt"/>
              <a:buAutoNum type="arabicParenR" startAt="16"/>
            </a:pPr>
            <a:r>
              <a:rPr lang="es-AR" dirty="0" smtClean="0"/>
              <a:t>Generar mayor rentabilidad y crecimiento. (1) </a:t>
            </a:r>
          </a:p>
          <a:p>
            <a:pPr marL="342900" indent="-342900">
              <a:buFont typeface="+mj-lt"/>
              <a:buAutoNum type="arabicParenR" startAt="16"/>
            </a:pPr>
            <a:r>
              <a:rPr lang="es-AR" dirty="0" smtClean="0"/>
              <a:t>Equilibrar las políticas de distribución de utilidades y reinversión. (5)</a:t>
            </a:r>
          </a:p>
          <a:p>
            <a:pPr marL="342900" indent="-342900">
              <a:buFont typeface="+mj-lt"/>
              <a:buAutoNum type="arabicParenR" startAt="16"/>
            </a:pPr>
            <a:r>
              <a:rPr lang="es-AR" dirty="0" smtClean="0"/>
              <a:t>Distribuir utilidades para fomentar pertenencia. (3)</a:t>
            </a:r>
          </a:p>
          <a:p>
            <a:pPr marL="342900" indent="-342900">
              <a:buFont typeface="+mj-lt"/>
              <a:buAutoNum type="arabicParenR" startAt="16"/>
            </a:pPr>
            <a:r>
              <a:rPr lang="es-AR" dirty="0" smtClean="0"/>
              <a:t>Trabajar para desarrollar nuevos proyectos. (1)</a:t>
            </a:r>
          </a:p>
          <a:p>
            <a:pPr marL="342900" indent="-342900">
              <a:buFont typeface="+mj-lt"/>
              <a:buAutoNum type="arabicParenR" startAt="16"/>
            </a:pPr>
            <a:r>
              <a:rPr lang="es-AR" dirty="0" smtClean="0"/>
              <a:t>Innovar en nuevos negocios en los cuales tenemos buenas expectativas. </a:t>
            </a:r>
            <a:r>
              <a:rPr lang="es-AR" b="1" dirty="0" smtClean="0">
                <a:solidFill>
                  <a:srgbClr val="00B0F0"/>
                </a:solidFill>
              </a:rPr>
              <a:t>(9)</a:t>
            </a:r>
          </a:p>
          <a:p>
            <a:pPr marL="342900" indent="-342900"/>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17</a:t>
            </a:fld>
            <a:endParaRPr lang="es-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8" y="332656"/>
            <a:ext cx="8568952" cy="360040"/>
          </a:xfrm>
          <a:prstGeom prst="rect">
            <a:avLst/>
          </a:prstGeom>
          <a:solidFill>
            <a:schemeClr val="bg1">
              <a:lumMod val="75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capitalizamos el hecho de ser empresas familiares?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4" name="3 CuadroTexto"/>
          <p:cNvSpPr txBox="1"/>
          <p:nvPr/>
        </p:nvSpPr>
        <p:spPr>
          <a:xfrm>
            <a:off x="395537" y="980728"/>
            <a:ext cx="8496944" cy="6463308"/>
          </a:xfrm>
          <a:prstGeom prst="rect">
            <a:avLst/>
          </a:prstGeom>
          <a:noFill/>
        </p:spPr>
        <p:txBody>
          <a:bodyPr wrap="square" rtlCol="0">
            <a:spAutoFit/>
          </a:bodyPr>
          <a:lstStyle/>
          <a:p>
            <a:pPr marL="342900" indent="-342900">
              <a:buFont typeface="+mj-lt"/>
              <a:buAutoNum type="arabicParenR" startAt="32"/>
            </a:pPr>
            <a:r>
              <a:rPr lang="es-AR" dirty="0" smtClean="0"/>
              <a:t>Hacer viajes periódicos de capacitación/trabajo/placer. (2)</a:t>
            </a:r>
          </a:p>
          <a:p>
            <a:pPr marL="342900" indent="-342900">
              <a:buFont typeface="+mj-lt"/>
              <a:buAutoNum type="arabicParenR" startAt="32"/>
            </a:pPr>
            <a:r>
              <a:rPr lang="es-AR" dirty="0" smtClean="0"/>
              <a:t>Llamar a </a:t>
            </a:r>
            <a:r>
              <a:rPr lang="es-AR" dirty="0" err="1" smtClean="0"/>
              <a:t>Tusam</a:t>
            </a:r>
            <a:r>
              <a:rPr lang="es-AR" dirty="0" smtClean="0"/>
              <a:t> o equivalente. (0)</a:t>
            </a:r>
          </a:p>
          <a:p>
            <a:pPr marL="342900" indent="-342900">
              <a:buFont typeface="+mj-lt"/>
              <a:buAutoNum type="arabicParenR" startAt="32"/>
            </a:pPr>
            <a:r>
              <a:rPr lang="es-AR" dirty="0" smtClean="0"/>
              <a:t>Buscar liderazgo en la conducción. (1)</a:t>
            </a:r>
          </a:p>
          <a:p>
            <a:pPr marL="342900" indent="-342900">
              <a:buFont typeface="+mj-lt"/>
              <a:buAutoNum type="arabicParenR" startAt="32"/>
            </a:pPr>
            <a:r>
              <a:rPr lang="es-AR" dirty="0" smtClean="0"/>
              <a:t>Estar de acuerdo entre los miembros de la familia. (5)</a:t>
            </a:r>
          </a:p>
          <a:p>
            <a:pPr marL="342900" indent="-342900">
              <a:buFont typeface="+mj-lt"/>
              <a:buAutoNum type="arabicParenR" startAt="32"/>
            </a:pPr>
            <a:r>
              <a:rPr lang="es-AR" dirty="0" smtClean="0"/>
              <a:t>Asumir riesgos empresarios. (1)</a:t>
            </a:r>
          </a:p>
          <a:p>
            <a:pPr marL="342900" indent="-342900">
              <a:buFont typeface="+mj-lt"/>
              <a:buAutoNum type="arabicParenR" startAt="32"/>
            </a:pPr>
            <a:r>
              <a:rPr lang="es-AR" dirty="0" smtClean="0"/>
              <a:t>Avanzar con nuevos proyectos. (3)</a:t>
            </a:r>
          </a:p>
          <a:p>
            <a:pPr marL="342900" indent="-342900">
              <a:buFont typeface="+mj-lt"/>
              <a:buAutoNum type="arabicParenR" startAt="32"/>
            </a:pPr>
            <a:r>
              <a:rPr lang="es-AR" dirty="0" smtClean="0"/>
              <a:t>Tener conversadas alternativas de salida de la empresa, y generar un fondo de contingencia  para el caso en que un accionista decida hacerlo. </a:t>
            </a:r>
            <a:r>
              <a:rPr lang="es-AR" b="1" dirty="0" smtClean="0">
                <a:solidFill>
                  <a:srgbClr val="00B0F0"/>
                </a:solidFill>
              </a:rPr>
              <a:t>(6)</a:t>
            </a:r>
          </a:p>
          <a:p>
            <a:pPr marL="342900" indent="-342900">
              <a:buFont typeface="+mj-lt"/>
              <a:buAutoNum type="arabicParenR" startAt="32"/>
            </a:pPr>
            <a:r>
              <a:rPr lang="es-AR" dirty="0" smtClean="0"/>
              <a:t>Definir un comité por rama familiar para la 2° y 3° generación. (0)</a:t>
            </a:r>
          </a:p>
          <a:p>
            <a:pPr marL="342900" indent="-342900">
              <a:buFont typeface="+mj-lt"/>
              <a:buAutoNum type="arabicParenR" startAt="32"/>
            </a:pPr>
            <a:r>
              <a:rPr lang="es-AR" dirty="0" smtClean="0"/>
              <a:t>Generar utilidades para que los futuros accionistas cuenten con ese capital. (0)</a:t>
            </a:r>
          </a:p>
          <a:p>
            <a:pPr marL="342900" indent="-342900">
              <a:buFont typeface="+mj-lt"/>
              <a:buAutoNum type="arabicParenR" startAt="32"/>
            </a:pPr>
            <a:r>
              <a:rPr lang="es-AR" dirty="0" smtClean="0"/>
              <a:t>Promover la participación de los futuros accionistas en la medida de lo posible. (1)</a:t>
            </a:r>
          </a:p>
          <a:p>
            <a:pPr marL="342900" indent="-342900">
              <a:buFont typeface="+mj-lt"/>
              <a:buAutoNum type="arabicParenR" startAt="32"/>
            </a:pPr>
            <a:r>
              <a:rPr lang="es-AR" dirty="0" smtClean="0"/>
              <a:t>Que la empresa se haga cargo de la educación de las siguientes generaciones, promoviendo la capacitación. (5)</a:t>
            </a:r>
          </a:p>
          <a:p>
            <a:pPr marL="342900" indent="-342900">
              <a:buFont typeface="+mj-lt"/>
              <a:buAutoNum type="arabicParenR" startAt="32"/>
            </a:pPr>
            <a:r>
              <a:rPr lang="es-AR" dirty="0" smtClean="0"/>
              <a:t>Priorizar objetivos familiares, económicos, crecimiento personal, compromiso con el ambiente. (4)</a:t>
            </a:r>
          </a:p>
          <a:p>
            <a:pPr marL="342900" indent="-342900">
              <a:buFont typeface="+mj-lt"/>
              <a:buAutoNum type="arabicParenR" startAt="32"/>
            </a:pPr>
            <a:r>
              <a:rPr lang="es-AR" dirty="0" smtClean="0"/>
              <a:t>Capacitar a los empleados que trabajan en la empresa. </a:t>
            </a:r>
            <a:r>
              <a:rPr lang="es-AR" b="1" dirty="0" smtClean="0">
                <a:solidFill>
                  <a:srgbClr val="FF0000"/>
                </a:solidFill>
              </a:rPr>
              <a:t>(11)</a:t>
            </a:r>
          </a:p>
          <a:p>
            <a:pPr marL="342900" indent="-342900">
              <a:buFont typeface="+mj-lt"/>
              <a:buAutoNum type="arabicParenR" startAt="32"/>
            </a:pPr>
            <a:r>
              <a:rPr lang="es-AR" dirty="0" smtClean="0"/>
              <a:t>Consensuar con los accionistas el tema de premios e incentivos a los empleados. (2)</a:t>
            </a:r>
          </a:p>
          <a:p>
            <a:pPr marL="342900" indent="-342900">
              <a:buFont typeface="+mj-lt"/>
              <a:buAutoNum type="arabicParenR" startAt="32"/>
            </a:pPr>
            <a:r>
              <a:rPr lang="es-AR" dirty="0" smtClean="0"/>
              <a:t>Repartir acciones en partes iguales. (2)</a:t>
            </a:r>
          </a:p>
          <a:p>
            <a:pPr marL="342900" indent="-342900">
              <a:buFont typeface="+mj-lt"/>
              <a:buAutoNum type="arabicParenR" startAt="32"/>
            </a:pPr>
            <a:r>
              <a:rPr lang="es-AR" dirty="0" smtClean="0"/>
              <a:t>Ajustarse a la realidad de acuerdo a cada caso. (2)</a:t>
            </a:r>
          </a:p>
          <a:p>
            <a:pPr marL="342900" indent="-342900">
              <a:buFont typeface="+mj-lt"/>
              <a:buAutoNum type="arabicParenR" startAt="32"/>
            </a:pPr>
            <a:r>
              <a:rPr lang="es-AR" dirty="0" smtClean="0"/>
              <a:t>Delegar la dirección a un tercero. (2)</a:t>
            </a:r>
          </a:p>
          <a:p>
            <a:pPr marL="342900" indent="-342900"/>
            <a:r>
              <a:rPr lang="es-AR" dirty="0" smtClean="0"/>
              <a:t> </a:t>
            </a:r>
          </a:p>
          <a:p>
            <a:pPr marL="342900" indent="-342900">
              <a:buFont typeface="+mj-lt"/>
              <a:buAutoNum type="arabicParenR" startAt="32"/>
            </a:pPr>
            <a:endParaRPr lang="es-AR" dirty="0" smtClean="0"/>
          </a:p>
          <a:p>
            <a:pPr marL="342900" indent="-342900">
              <a:buFont typeface="+mj-lt"/>
              <a:buAutoNum type="arabicParenR" startAt="32"/>
            </a:pPr>
            <a:endParaRPr lang="es-AR" dirty="0"/>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18</a:t>
            </a:fld>
            <a:endParaRPr lang="es-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8" y="332656"/>
            <a:ext cx="8568952" cy="360040"/>
          </a:xfrm>
          <a:prstGeom prst="rect">
            <a:avLst/>
          </a:prstGeom>
          <a:solidFill>
            <a:schemeClr val="bg1">
              <a:lumMod val="75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capitalizamos el hecho de ser empresas familiares?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95536" y="980728"/>
            <a:ext cx="8496944" cy="5632311"/>
          </a:xfrm>
          <a:prstGeom prst="rect">
            <a:avLst/>
          </a:prstGeom>
          <a:noFill/>
        </p:spPr>
        <p:txBody>
          <a:bodyPr wrap="square" rtlCol="0">
            <a:spAutoFit/>
          </a:bodyPr>
          <a:lstStyle/>
          <a:p>
            <a:pPr marL="342900" indent="-342900">
              <a:buFont typeface="+mj-lt"/>
              <a:buAutoNum type="arabicParenR" startAt="49"/>
            </a:pPr>
            <a:r>
              <a:rPr lang="es-AR" dirty="0" smtClean="0"/>
              <a:t>Reunirse con una agenda y periodicidad acordada. </a:t>
            </a:r>
            <a:r>
              <a:rPr lang="es-AR" b="1" dirty="0" smtClean="0">
                <a:solidFill>
                  <a:srgbClr val="00B0F0"/>
                </a:solidFill>
              </a:rPr>
              <a:t>(10)</a:t>
            </a:r>
          </a:p>
          <a:p>
            <a:pPr marL="342900" indent="-342900">
              <a:buFont typeface="+mj-lt"/>
              <a:buAutoNum type="arabicParenR" startAt="49"/>
            </a:pPr>
            <a:r>
              <a:rPr lang="es-AR" dirty="0" smtClean="0"/>
              <a:t>Comunicar e informar todo lo que pasa en la empresa. </a:t>
            </a:r>
            <a:r>
              <a:rPr lang="es-AR" b="1" dirty="0" smtClean="0">
                <a:solidFill>
                  <a:srgbClr val="FF0000"/>
                </a:solidFill>
              </a:rPr>
              <a:t>(17)</a:t>
            </a:r>
          </a:p>
          <a:p>
            <a:pPr marL="342900" indent="-342900">
              <a:buFont typeface="+mj-lt"/>
              <a:buAutoNum type="arabicParenR" startAt="49"/>
            </a:pPr>
            <a:r>
              <a:rPr lang="es-AR" dirty="0" smtClean="0"/>
              <a:t>Opinar con criterio. (0)</a:t>
            </a:r>
          </a:p>
          <a:p>
            <a:pPr marL="342900" indent="-342900">
              <a:buFont typeface="+mj-lt"/>
              <a:buAutoNum type="arabicParenR" startAt="49"/>
            </a:pPr>
            <a:r>
              <a:rPr lang="es-AR" dirty="0" smtClean="0"/>
              <a:t>Comunicación permanente hablando. (3)</a:t>
            </a:r>
          </a:p>
          <a:p>
            <a:pPr marL="342900" indent="-342900">
              <a:buFont typeface="+mj-lt"/>
              <a:buAutoNum type="arabicParenR" startAt="49"/>
            </a:pPr>
            <a:r>
              <a:rPr lang="es-AR" dirty="0" smtClean="0"/>
              <a:t>Ponerle un ritmo a la comunicación. Fechas fijas. Ayuda un asesor externo. (1)</a:t>
            </a:r>
          </a:p>
          <a:p>
            <a:pPr marL="342900" indent="-342900">
              <a:buFont typeface="+mj-lt"/>
              <a:buAutoNum type="arabicParenR" startAt="49"/>
            </a:pPr>
            <a:r>
              <a:rPr lang="es-AR" dirty="0" smtClean="0"/>
              <a:t>Atender vocaciones familiares para generar nuevos negocios , aunque no tengan que ver con el sector. </a:t>
            </a:r>
            <a:r>
              <a:rPr lang="es-AR" b="1" dirty="0" smtClean="0">
                <a:solidFill>
                  <a:srgbClr val="FF0000"/>
                </a:solidFill>
              </a:rPr>
              <a:t>(16)</a:t>
            </a:r>
          </a:p>
          <a:p>
            <a:pPr marL="342900" indent="-342900">
              <a:buFont typeface="+mj-lt"/>
              <a:buAutoNum type="arabicParenR" startAt="49"/>
            </a:pPr>
            <a:r>
              <a:rPr lang="es-AR" dirty="0" smtClean="0"/>
              <a:t>Sincerar las posibilidades de la empresa. (0)</a:t>
            </a:r>
          </a:p>
          <a:p>
            <a:pPr marL="342900" indent="-342900">
              <a:buFont typeface="+mj-lt"/>
              <a:buAutoNum type="arabicParenR" startAt="49"/>
            </a:pPr>
            <a:r>
              <a:rPr lang="es-AR" dirty="0" smtClean="0"/>
              <a:t>Hacer viajes familiares (no empresarios), convivencia familiar. </a:t>
            </a:r>
            <a:r>
              <a:rPr lang="es-AR" b="1" dirty="0" smtClean="0">
                <a:solidFill>
                  <a:srgbClr val="FF0000"/>
                </a:solidFill>
              </a:rPr>
              <a:t>(20)</a:t>
            </a:r>
          </a:p>
          <a:p>
            <a:pPr marL="342900" indent="-342900">
              <a:buFont typeface="+mj-lt"/>
              <a:buAutoNum type="arabicParenR" startAt="49"/>
            </a:pPr>
            <a:r>
              <a:rPr lang="es-AR" dirty="0" smtClean="0"/>
              <a:t>Armar una reunión con todos y hacer un diagnóstico de la empresa, actual y dentro de 10 años, para ver los deseos y cambios de cada uno. </a:t>
            </a:r>
            <a:r>
              <a:rPr lang="es-AR" b="1" dirty="0" smtClean="0">
                <a:solidFill>
                  <a:srgbClr val="00B0F0"/>
                </a:solidFill>
              </a:rPr>
              <a:t>(9)</a:t>
            </a:r>
          </a:p>
          <a:p>
            <a:pPr marL="342900" indent="-342900">
              <a:buFont typeface="+mj-lt"/>
              <a:buAutoNum type="arabicParenR" startAt="49"/>
            </a:pPr>
            <a:r>
              <a:rPr lang="es-AR" dirty="0" smtClean="0"/>
              <a:t>Transparentar la información a todos los accionistas. (0)</a:t>
            </a:r>
          </a:p>
          <a:p>
            <a:pPr marL="342900" indent="-342900">
              <a:buFont typeface="+mj-lt"/>
              <a:buAutoNum type="arabicParenR" startAt="49"/>
            </a:pPr>
            <a:r>
              <a:rPr lang="es-AR" dirty="0" smtClean="0"/>
              <a:t>Dar fluidez a la comunicación entre accionistas y directorio. </a:t>
            </a:r>
            <a:r>
              <a:rPr lang="es-AR" b="1" dirty="0" smtClean="0">
                <a:solidFill>
                  <a:srgbClr val="00B0F0"/>
                </a:solidFill>
              </a:rPr>
              <a:t>(8)</a:t>
            </a:r>
          </a:p>
          <a:p>
            <a:pPr marL="342900" indent="-342900">
              <a:buFont typeface="+mj-lt"/>
              <a:buAutoNum type="arabicParenR" startAt="49"/>
            </a:pPr>
            <a:r>
              <a:rPr lang="es-AR" dirty="0" smtClean="0"/>
              <a:t> Definir roles y pautas de los integrantes de la empresa familiar. </a:t>
            </a:r>
            <a:r>
              <a:rPr lang="es-AR" b="1" dirty="0" smtClean="0">
                <a:solidFill>
                  <a:srgbClr val="00B0F0"/>
                </a:solidFill>
              </a:rPr>
              <a:t>(6)</a:t>
            </a:r>
          </a:p>
          <a:p>
            <a:pPr marL="342900" indent="-342900">
              <a:buFont typeface="+mj-lt"/>
              <a:buAutoNum type="arabicParenR" startAt="49"/>
            </a:pPr>
            <a:r>
              <a:rPr lang="es-AR" dirty="0" smtClean="0"/>
              <a:t>Crear un fondo al estilo “beca” para capacitar y promover el desarrollo de los futuros accionistas, generando motivación para que retorne a la empresa el conocimiento adquirido. </a:t>
            </a:r>
            <a:r>
              <a:rPr lang="es-AR" b="1" dirty="0" smtClean="0">
                <a:solidFill>
                  <a:srgbClr val="FF0000"/>
                </a:solidFill>
              </a:rPr>
              <a:t>(14)</a:t>
            </a:r>
          </a:p>
          <a:p>
            <a:pPr marL="342900" indent="-342900">
              <a:buFont typeface="+mj-lt"/>
              <a:buAutoNum type="arabicParenR" startAt="49"/>
            </a:pPr>
            <a:r>
              <a:rPr lang="es-AR" dirty="0" smtClean="0"/>
              <a:t>Involucrar a cada miembro de la familia dándole responsabilidades. </a:t>
            </a:r>
            <a:r>
              <a:rPr lang="es-AR" b="1" dirty="0" smtClean="0">
                <a:solidFill>
                  <a:srgbClr val="00B0F0"/>
                </a:solidFill>
              </a:rPr>
              <a:t>(10)</a:t>
            </a:r>
          </a:p>
          <a:p>
            <a:pPr marL="342900" indent="-342900">
              <a:buFont typeface="+mj-lt"/>
              <a:buAutoNum type="arabicParenR" startAt="49"/>
            </a:pPr>
            <a:r>
              <a:rPr lang="es-AR" dirty="0" smtClean="0"/>
              <a:t>Convocar reuniones semanales donde se actualicen las novedades de la empresa. (1)</a:t>
            </a:r>
          </a:p>
          <a:p>
            <a:pPr marL="342900" indent="-342900">
              <a:buFont typeface="+mj-lt"/>
              <a:buAutoNum type="arabicParenR" startAt="49"/>
            </a:pPr>
            <a:r>
              <a:rPr lang="es-AR" dirty="0" smtClean="0"/>
              <a:t>Unificar la información de forma clara para todos, estandarizarla. (5)</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19</a:t>
            </a:fld>
            <a:endParaRPr lang="es-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2627784" y="476672"/>
            <a:ext cx="3828677" cy="584775"/>
          </a:xfrm>
          <a:prstGeom prst="rect">
            <a:avLst/>
          </a:prstGeom>
          <a:noFill/>
        </p:spPr>
        <p:txBody>
          <a:bodyPr wrap="none" rtlCol="0">
            <a:spAutoFit/>
          </a:bodyPr>
          <a:lstStyle/>
          <a:p>
            <a:r>
              <a:rPr lang="es-AR" sz="3200" b="1" dirty="0" smtClean="0">
                <a:solidFill>
                  <a:schemeClr val="accent3">
                    <a:lumMod val="50000"/>
                  </a:schemeClr>
                </a:solidFill>
              </a:rPr>
              <a:t>Notas del compilador</a:t>
            </a:r>
            <a:endParaRPr lang="es-AR" sz="3200" b="1" dirty="0">
              <a:solidFill>
                <a:schemeClr val="accent3">
                  <a:lumMod val="50000"/>
                </a:schemeClr>
              </a:solidFill>
            </a:endParaRPr>
          </a:p>
        </p:txBody>
      </p:sp>
      <p:sp>
        <p:nvSpPr>
          <p:cNvPr id="3" name="2 CuadroTexto"/>
          <p:cNvSpPr txBox="1"/>
          <p:nvPr/>
        </p:nvSpPr>
        <p:spPr>
          <a:xfrm>
            <a:off x="683568" y="1484784"/>
            <a:ext cx="7848872" cy="3416320"/>
          </a:xfrm>
          <a:prstGeom prst="rect">
            <a:avLst/>
          </a:prstGeom>
          <a:noFill/>
        </p:spPr>
        <p:txBody>
          <a:bodyPr wrap="square" rtlCol="0">
            <a:spAutoFit/>
          </a:bodyPr>
          <a:lstStyle/>
          <a:p>
            <a:pPr>
              <a:buFont typeface="Arial" pitchFamily="34" charset="0"/>
              <a:buChar char="•"/>
            </a:pPr>
            <a:r>
              <a:rPr lang="es-AR" dirty="0" smtClean="0"/>
              <a:t> Las diapositivas están ordenadas por los colores de los grupos, según los temas explicitados en la diapositiva que sucede a ésta, donde está el índice.</a:t>
            </a:r>
          </a:p>
          <a:p>
            <a:pPr>
              <a:buFont typeface="Arial" pitchFamily="34" charset="0"/>
              <a:buChar char="•"/>
            </a:pPr>
            <a:endParaRPr lang="es-AR" dirty="0" smtClean="0"/>
          </a:p>
          <a:p>
            <a:pPr>
              <a:buFont typeface="Arial" pitchFamily="34" charset="0"/>
              <a:buChar char="•"/>
            </a:pPr>
            <a:r>
              <a:rPr lang="es-AR" dirty="0" smtClean="0"/>
              <a:t> Se transcribieron </a:t>
            </a:r>
            <a:r>
              <a:rPr lang="es-AR" dirty="0" smtClean="0"/>
              <a:t>absolutamente “todas” las ideas, en algún caso con cierta modificación en la redacción, pero siempre respetando su espíritu. </a:t>
            </a:r>
            <a:endParaRPr lang="es-AR" dirty="0" smtClean="0"/>
          </a:p>
          <a:p>
            <a:pPr>
              <a:buFont typeface="Arial" pitchFamily="34" charset="0"/>
              <a:buChar char="•"/>
            </a:pPr>
            <a:endParaRPr lang="es-AR" dirty="0" smtClean="0"/>
          </a:p>
          <a:p>
            <a:pPr>
              <a:buFont typeface="Arial" pitchFamily="34" charset="0"/>
              <a:buChar char="•"/>
            </a:pPr>
            <a:r>
              <a:rPr lang="es-AR" dirty="0" smtClean="0"/>
              <a:t> Al final de cada “idea” están entre paréntesis los votos que obtuvo cada una. Con el objeto de facilitar su identificación, los números de votos entre 0 y 5 están en color negro, de color celeste los de 6 a 10 votos y de color rojo los de 11 votos en adelante.   </a:t>
            </a:r>
          </a:p>
          <a:p>
            <a:pPr>
              <a:buFont typeface="Arial" pitchFamily="34" charset="0"/>
              <a:buChar char="•"/>
            </a:pPr>
            <a:endParaRPr lang="es-AR" dirty="0" smtClean="0"/>
          </a:p>
          <a:p>
            <a:pPr>
              <a:buFont typeface="Arial" pitchFamily="34" charset="0"/>
              <a:buChar char="•"/>
            </a:pPr>
            <a:endParaRPr lang="es-AR" dirty="0" smtClean="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2</a:t>
            </a:fld>
            <a:endParaRPr lang="es-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8" y="332656"/>
            <a:ext cx="8568952" cy="360040"/>
          </a:xfrm>
          <a:prstGeom prst="rect">
            <a:avLst/>
          </a:prstGeom>
          <a:solidFill>
            <a:schemeClr val="bg1">
              <a:lumMod val="75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capitalizamos el hecho de ser empresas familiares?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95537" y="1052736"/>
            <a:ext cx="8496944" cy="5909310"/>
          </a:xfrm>
          <a:prstGeom prst="rect">
            <a:avLst/>
          </a:prstGeom>
          <a:noFill/>
        </p:spPr>
        <p:txBody>
          <a:bodyPr wrap="square" rtlCol="0">
            <a:spAutoFit/>
          </a:bodyPr>
          <a:lstStyle/>
          <a:p>
            <a:pPr marL="342900" indent="-342900">
              <a:buFont typeface="+mj-lt"/>
              <a:buAutoNum type="arabicParenR" startAt="65"/>
            </a:pPr>
            <a:r>
              <a:rPr lang="es-AR" dirty="0" smtClean="0"/>
              <a:t>Hacer encuestas anuales para saber la situación de cada miembro. (2)</a:t>
            </a:r>
          </a:p>
          <a:p>
            <a:pPr marL="342900" indent="-342900">
              <a:buFont typeface="+mj-lt"/>
              <a:buAutoNum type="arabicParenR" startAt="65"/>
            </a:pPr>
            <a:r>
              <a:rPr lang="es-AR" dirty="0" smtClean="0"/>
              <a:t>Equilibrar familia – trabajo – diversión. (0)</a:t>
            </a:r>
          </a:p>
          <a:p>
            <a:pPr marL="342900" indent="-342900">
              <a:buFont typeface="+mj-lt"/>
              <a:buAutoNum type="arabicParenR" startAt="65"/>
            </a:pPr>
            <a:r>
              <a:rPr lang="es-AR" dirty="0" smtClean="0"/>
              <a:t>Hacer marketing de la empresa. (0)</a:t>
            </a:r>
          </a:p>
          <a:p>
            <a:pPr marL="342900" indent="-342900">
              <a:buFont typeface="+mj-lt"/>
              <a:buAutoNum type="arabicParenR" startAt="65"/>
            </a:pPr>
            <a:r>
              <a:rPr lang="es-AR" dirty="0" smtClean="0"/>
              <a:t> Trabajar duro para lograr un crecimiento de la empresa mayor al crecimiento de la familia. (2)</a:t>
            </a:r>
          </a:p>
          <a:p>
            <a:pPr marL="342900" indent="-342900">
              <a:buFont typeface="+mj-lt"/>
              <a:buAutoNum type="arabicParenR" startAt="65"/>
            </a:pPr>
            <a:r>
              <a:rPr lang="es-AR" dirty="0" smtClean="0"/>
              <a:t>Diversificar en nuevos negocios, afines o no a la empresa. Exportación, nuevos mercados. (1)</a:t>
            </a:r>
          </a:p>
          <a:p>
            <a:pPr marL="342900" indent="-342900">
              <a:buFont typeface="+mj-lt"/>
              <a:buAutoNum type="arabicParenR" startAt="65"/>
            </a:pPr>
            <a:r>
              <a:rPr lang="es-AR" dirty="0" smtClean="0"/>
              <a:t>Asociaciones con otras empresas. Fusiones y adquisiciones. </a:t>
            </a:r>
            <a:r>
              <a:rPr lang="es-AR" b="1" dirty="0" smtClean="0">
                <a:solidFill>
                  <a:srgbClr val="00B0F0"/>
                </a:solidFill>
              </a:rPr>
              <a:t>(7)</a:t>
            </a:r>
          </a:p>
          <a:p>
            <a:pPr marL="342900" indent="-342900">
              <a:buFont typeface="+mj-lt"/>
              <a:buAutoNum type="arabicParenR" startAt="65"/>
            </a:pPr>
            <a:r>
              <a:rPr lang="es-AR" dirty="0" smtClean="0"/>
              <a:t>Estar abiertos a la realidad del país y a las circunstancias del momento. (3)</a:t>
            </a:r>
          </a:p>
          <a:p>
            <a:pPr marL="342900" indent="-342900">
              <a:buFont typeface="+mj-lt"/>
              <a:buAutoNum type="arabicParenR" startAt="65"/>
            </a:pPr>
            <a:r>
              <a:rPr lang="es-AR" dirty="0" smtClean="0"/>
              <a:t>Amplificar el criterio y diversificar en otro rubro afín (tierra x tierra). (2)</a:t>
            </a:r>
          </a:p>
          <a:p>
            <a:pPr marL="342900" indent="-342900">
              <a:buFont typeface="+mj-lt"/>
              <a:buAutoNum type="arabicParenR" startAt="65"/>
            </a:pPr>
            <a:r>
              <a:rPr lang="es-AR" dirty="0" smtClean="0"/>
              <a:t>Generar “cultura” familiar. (3)</a:t>
            </a:r>
          </a:p>
          <a:p>
            <a:pPr marL="342900" indent="-342900">
              <a:buFont typeface="+mj-lt"/>
              <a:buAutoNum type="arabicParenR" startAt="65"/>
            </a:pPr>
            <a:r>
              <a:rPr lang="es-AR" dirty="0" smtClean="0"/>
              <a:t>Tener pocos hijos. (0)</a:t>
            </a:r>
          </a:p>
          <a:p>
            <a:pPr marL="342900" indent="-342900">
              <a:buFont typeface="+mj-lt"/>
              <a:buAutoNum type="arabicParenR" startAt="65"/>
            </a:pPr>
            <a:r>
              <a:rPr lang="es-AR" dirty="0" smtClean="0"/>
              <a:t>Buscar nuevos mercados. </a:t>
            </a:r>
            <a:r>
              <a:rPr lang="es-AR" b="1" dirty="0" smtClean="0">
                <a:solidFill>
                  <a:srgbClr val="00B0F0"/>
                </a:solidFill>
              </a:rPr>
              <a:t>(6)</a:t>
            </a:r>
          </a:p>
          <a:p>
            <a:pPr marL="342900" indent="-342900">
              <a:buFont typeface="+mj-lt"/>
              <a:buAutoNum type="arabicParenR" startAt="65"/>
            </a:pPr>
            <a:r>
              <a:rPr lang="es-AR" dirty="0" smtClean="0"/>
              <a:t>Crear fondos para capacitar. </a:t>
            </a:r>
            <a:r>
              <a:rPr lang="es-AR" b="1" dirty="0" smtClean="0">
                <a:solidFill>
                  <a:srgbClr val="00B0F0"/>
                </a:solidFill>
              </a:rPr>
              <a:t>(8)</a:t>
            </a:r>
          </a:p>
          <a:p>
            <a:pPr marL="342900" indent="-342900">
              <a:buFont typeface="+mj-lt"/>
              <a:buAutoNum type="arabicParenR" startAt="65"/>
            </a:pPr>
            <a:r>
              <a:rPr lang="es-AR" dirty="0" smtClean="0"/>
              <a:t>Capacitar a los accionistas. (2)</a:t>
            </a:r>
          </a:p>
          <a:p>
            <a:pPr marL="342900" indent="-342900">
              <a:buFont typeface="+mj-lt"/>
              <a:buAutoNum type="arabicParenR" startAt="65"/>
            </a:pPr>
            <a:r>
              <a:rPr lang="es-AR" dirty="0" smtClean="0"/>
              <a:t>Fomentar nuevos proyectos (ej. Planta alimentos balanceados). </a:t>
            </a:r>
            <a:r>
              <a:rPr lang="es-AR" b="1" dirty="0" smtClean="0">
                <a:solidFill>
                  <a:srgbClr val="00B0F0"/>
                </a:solidFill>
              </a:rPr>
              <a:t>(10)</a:t>
            </a:r>
          </a:p>
          <a:p>
            <a:pPr marL="342900" indent="-342900">
              <a:buFont typeface="+mj-lt"/>
              <a:buAutoNum type="arabicParenR" startAt="65"/>
            </a:pPr>
            <a:r>
              <a:rPr lang="es-AR" dirty="0" smtClean="0"/>
              <a:t>Hacer las reuniones en ambientes distendidos. </a:t>
            </a:r>
            <a:r>
              <a:rPr lang="es-AR" b="1" dirty="0" smtClean="0">
                <a:solidFill>
                  <a:srgbClr val="FF0000"/>
                </a:solidFill>
              </a:rPr>
              <a:t>(13)</a:t>
            </a:r>
          </a:p>
          <a:p>
            <a:pPr marL="342900" indent="-342900">
              <a:buFont typeface="+mj-lt"/>
              <a:buAutoNum type="arabicParenR" startAt="65"/>
            </a:pPr>
            <a:r>
              <a:rPr lang="es-AR" dirty="0" smtClean="0"/>
              <a:t>Realizar reuniones formales y periódicas, con regularidad y un orden del día. </a:t>
            </a:r>
            <a:r>
              <a:rPr lang="es-AR" b="1" dirty="0" smtClean="0">
                <a:solidFill>
                  <a:srgbClr val="00B0F0"/>
                </a:solidFill>
              </a:rPr>
              <a:t>(9)</a:t>
            </a:r>
          </a:p>
          <a:p>
            <a:pPr marL="342900" indent="-342900">
              <a:buFont typeface="+mj-lt"/>
              <a:buAutoNum type="arabicParenR" startAt="65"/>
            </a:pPr>
            <a:r>
              <a:rPr lang="es-AR" dirty="0" smtClean="0"/>
              <a:t>Involucrar a los accionistas. (3)</a:t>
            </a:r>
          </a:p>
          <a:p>
            <a:pPr marL="342900" indent="-342900">
              <a:buFont typeface="+mj-lt"/>
              <a:buAutoNum type="arabicParenR" startAt="65"/>
            </a:pPr>
            <a:r>
              <a:rPr lang="es-AR" dirty="0" smtClean="0"/>
              <a:t>Dar espacio al accionista para que desarrolle su talento específico. (4)</a:t>
            </a:r>
          </a:p>
          <a:p>
            <a:pPr marL="342900" indent="-342900">
              <a:buFont typeface="+mj-lt"/>
              <a:buAutoNum type="arabicParenR" startAt="65"/>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20</a:t>
            </a:fld>
            <a:endParaRPr lang="es-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8" y="332656"/>
            <a:ext cx="8568952" cy="360040"/>
          </a:xfrm>
          <a:prstGeom prst="rect">
            <a:avLst/>
          </a:prstGeom>
          <a:solidFill>
            <a:schemeClr val="bg1">
              <a:lumMod val="75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capitalizamos el hecho de ser empresas familiares?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95537" y="980728"/>
            <a:ext cx="8496943" cy="5632311"/>
          </a:xfrm>
          <a:prstGeom prst="rect">
            <a:avLst/>
          </a:prstGeom>
          <a:noFill/>
        </p:spPr>
        <p:txBody>
          <a:bodyPr wrap="square" rtlCol="0">
            <a:spAutoFit/>
          </a:bodyPr>
          <a:lstStyle/>
          <a:p>
            <a:pPr marL="342900" indent="-342900">
              <a:buFont typeface="+mj-lt"/>
              <a:buAutoNum type="arabicParenR" startAt="83"/>
            </a:pPr>
            <a:r>
              <a:rPr lang="es-AR" dirty="0" smtClean="0"/>
              <a:t>Proponer una participación activa y con una remuneración monetaria como en directorios reales. (0)</a:t>
            </a:r>
          </a:p>
          <a:p>
            <a:pPr marL="342900" indent="-342900">
              <a:buFont typeface="+mj-lt"/>
              <a:buAutoNum type="arabicParenR" startAt="83"/>
            </a:pPr>
            <a:r>
              <a:rPr lang="es-AR" dirty="0" smtClean="0"/>
              <a:t>Entusiasmar a los miembros con propuestas concretas, ej. Ceder algo del patrimonio para que lo exploten o hacer una sociedad explotadora. (1)</a:t>
            </a:r>
          </a:p>
          <a:p>
            <a:pPr marL="342900" indent="-342900">
              <a:buFont typeface="+mj-lt"/>
              <a:buAutoNum type="arabicParenR" startAt="83"/>
            </a:pPr>
            <a:r>
              <a:rPr lang="es-AR" dirty="0" smtClean="0"/>
              <a:t>Generar un espacio recreativo para la unión familiar. (5)</a:t>
            </a:r>
          </a:p>
          <a:p>
            <a:pPr marL="342900" indent="-342900">
              <a:buFont typeface="+mj-lt"/>
              <a:buAutoNum type="arabicParenR" startAt="83"/>
            </a:pPr>
            <a:r>
              <a:rPr lang="es-AR" dirty="0" smtClean="0"/>
              <a:t>Impulsar que las propuestas sean realizables. (2)</a:t>
            </a:r>
          </a:p>
          <a:p>
            <a:pPr marL="342900" indent="-342900">
              <a:buFont typeface="+mj-lt"/>
              <a:buAutoNum type="arabicParenR" startAt="83"/>
            </a:pPr>
            <a:r>
              <a:rPr lang="es-AR" dirty="0" smtClean="0"/>
              <a:t>Usar un lenguaje plural para lograr el sentido de pertenencia aunque no trabajen en la empresa. (1)</a:t>
            </a:r>
          </a:p>
          <a:p>
            <a:pPr marL="342900" indent="-342900">
              <a:buFont typeface="+mj-lt"/>
              <a:buAutoNum type="arabicParenR" startAt="83"/>
            </a:pPr>
            <a:r>
              <a:rPr lang="es-AR" dirty="0" smtClean="0"/>
              <a:t>Dar oportunidades y medios a los jóvenes para que se capaciten de acuerdo a su vocación. </a:t>
            </a:r>
            <a:r>
              <a:rPr lang="es-AR" b="1" dirty="0" smtClean="0">
                <a:solidFill>
                  <a:srgbClr val="FF0000"/>
                </a:solidFill>
              </a:rPr>
              <a:t>(16)</a:t>
            </a:r>
          </a:p>
          <a:p>
            <a:pPr marL="342900" indent="-342900">
              <a:buFont typeface="+mj-lt"/>
              <a:buAutoNum type="arabicParenR" startAt="83"/>
            </a:pPr>
            <a:r>
              <a:rPr lang="es-AR" dirty="0" smtClean="0"/>
              <a:t>Priorizar las buenas noticias para comenzar una reunión. (3)</a:t>
            </a:r>
          </a:p>
          <a:p>
            <a:pPr marL="342900" indent="-342900">
              <a:buFont typeface="+mj-lt"/>
              <a:buAutoNum type="arabicParenR" startAt="83"/>
            </a:pPr>
            <a:r>
              <a:rPr lang="es-AR" dirty="0" smtClean="0"/>
              <a:t>Generar confianza informando periódicamente los números en la empresa, preguntar cuáles son las expectativas, escuchar. </a:t>
            </a:r>
            <a:r>
              <a:rPr lang="es-AR" b="1" dirty="0" smtClean="0">
                <a:solidFill>
                  <a:srgbClr val="FF0000"/>
                </a:solidFill>
              </a:rPr>
              <a:t>(13)</a:t>
            </a:r>
          </a:p>
          <a:p>
            <a:pPr marL="342900" indent="-342900">
              <a:buFont typeface="+mj-lt"/>
              <a:buAutoNum type="arabicParenR" startAt="83"/>
            </a:pPr>
            <a:r>
              <a:rPr lang="es-AR" dirty="0" smtClean="0"/>
              <a:t>Invitarlos a participar en actividades relacionadas con el sector. </a:t>
            </a:r>
            <a:r>
              <a:rPr lang="es-AR" b="1" dirty="0" smtClean="0">
                <a:solidFill>
                  <a:srgbClr val="00B0F0"/>
                </a:solidFill>
              </a:rPr>
              <a:t>(7)</a:t>
            </a:r>
          </a:p>
          <a:p>
            <a:pPr marL="342900" indent="-342900">
              <a:buFont typeface="+mj-lt"/>
              <a:buAutoNum type="arabicParenR" startAt="83"/>
            </a:pPr>
            <a:r>
              <a:rPr lang="es-AR" dirty="0" smtClean="0"/>
              <a:t>Generar nuevos proyectos que incluyan a familiares ajenos al sector. Ej. Crear un proyecto inmobiliario que sea desarrollado por los interesados; comprar maquinaria, etc. (5)</a:t>
            </a:r>
          </a:p>
          <a:p>
            <a:pPr marL="342900" indent="-342900">
              <a:buFont typeface="+mj-lt"/>
              <a:buAutoNum type="arabicParenR" startAt="83"/>
            </a:pPr>
            <a:r>
              <a:rPr lang="es-AR" dirty="0" smtClean="0"/>
              <a:t>Establecer una política de dividendos consensuada entre todos los miembros de la empresa familiar. </a:t>
            </a:r>
            <a:r>
              <a:rPr lang="es-AR" b="1" dirty="0" smtClean="0">
                <a:solidFill>
                  <a:srgbClr val="FF0000"/>
                </a:solidFill>
              </a:rPr>
              <a:t>(13)</a:t>
            </a:r>
          </a:p>
          <a:p>
            <a:pPr marL="342900" indent="-342900">
              <a:buFont typeface="+mj-lt"/>
              <a:buAutoNum type="arabicParenR" startAt="83"/>
            </a:pPr>
            <a:r>
              <a:rPr lang="es-AR" dirty="0" smtClean="0"/>
              <a:t>Escuchar los sueños de cada uno de los integrantes. </a:t>
            </a:r>
            <a:r>
              <a:rPr lang="es-AR" b="1" dirty="0" smtClean="0">
                <a:solidFill>
                  <a:srgbClr val="00B0F0"/>
                </a:solidFill>
              </a:rPr>
              <a:t>(6)</a:t>
            </a:r>
            <a:endParaRPr lang="es-AR" b="1" dirty="0">
              <a:solidFill>
                <a:srgbClr val="00B0F0"/>
              </a:solidFill>
            </a:endParaRPr>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21</a:t>
            </a:fld>
            <a:endParaRPr lang="es-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8" y="332656"/>
            <a:ext cx="8568952" cy="360040"/>
          </a:xfrm>
          <a:prstGeom prst="rect">
            <a:avLst/>
          </a:prstGeom>
          <a:solidFill>
            <a:schemeClr val="bg1">
              <a:lumMod val="75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capitalizamos el hecho de ser empresas familiares?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23529" y="1124744"/>
            <a:ext cx="8568952" cy="5632311"/>
          </a:xfrm>
          <a:prstGeom prst="rect">
            <a:avLst/>
          </a:prstGeom>
          <a:noFill/>
        </p:spPr>
        <p:txBody>
          <a:bodyPr wrap="square" rtlCol="0">
            <a:spAutoFit/>
          </a:bodyPr>
          <a:lstStyle/>
          <a:p>
            <a:pPr marL="342900" indent="-342900">
              <a:buFont typeface="+mj-lt"/>
              <a:buAutoNum type="arabicParenR" startAt="95"/>
            </a:pPr>
            <a:r>
              <a:rPr lang="es-AR" dirty="0" smtClean="0"/>
              <a:t>Generar espacios de tiempo donde se promueva el diálogo y la unión, al estilo de foros, donde no se hable de trabajo. </a:t>
            </a:r>
            <a:r>
              <a:rPr lang="es-AR" b="1" dirty="0" smtClean="0">
                <a:solidFill>
                  <a:srgbClr val="FF0000"/>
                </a:solidFill>
              </a:rPr>
              <a:t>(12)</a:t>
            </a:r>
          </a:p>
          <a:p>
            <a:pPr marL="342900" indent="-342900">
              <a:buFont typeface="+mj-lt"/>
              <a:buAutoNum type="arabicParenR" startAt="95"/>
            </a:pPr>
            <a:r>
              <a:rPr lang="es-AR" dirty="0" smtClean="0"/>
              <a:t> Distribuir acciones entre los integrantes de la familia. (1)</a:t>
            </a:r>
          </a:p>
          <a:p>
            <a:pPr marL="342900" indent="-342900">
              <a:buFont typeface="+mj-lt"/>
              <a:buAutoNum type="arabicParenR" startAt="95"/>
            </a:pPr>
            <a:r>
              <a:rPr lang="es-AR" dirty="0" smtClean="0"/>
              <a:t>Hacer algo parecido a un “retiro” de empresa: reuniones familiares en torno a ala empresa una vez por año. (1)</a:t>
            </a:r>
          </a:p>
          <a:p>
            <a:pPr marL="342900" indent="-342900">
              <a:buFont typeface="+mj-lt"/>
              <a:buAutoNum type="arabicParenR" startAt="95"/>
            </a:pPr>
            <a:r>
              <a:rPr lang="es-AR" dirty="0" smtClean="0"/>
              <a:t>Hacer visitas guiadas. (2)</a:t>
            </a:r>
          </a:p>
          <a:p>
            <a:pPr marL="342900" indent="-342900">
              <a:buFont typeface="+mj-lt"/>
              <a:buAutoNum type="arabicParenR" startAt="95"/>
            </a:pPr>
            <a:r>
              <a:rPr lang="es-AR" dirty="0" smtClean="0"/>
              <a:t>Enviar un “parte diario” mensual. (1)</a:t>
            </a:r>
          </a:p>
          <a:p>
            <a:pPr marL="342900" indent="-342900">
              <a:buFont typeface="+mj-lt"/>
              <a:buAutoNum type="arabicParenR" startAt="95"/>
            </a:pPr>
            <a:r>
              <a:rPr lang="es-AR" dirty="0" smtClean="0"/>
              <a:t> Compartir y participar de los éxitos y de los fracasos. </a:t>
            </a:r>
            <a:r>
              <a:rPr lang="es-AR" b="1" dirty="0" smtClean="0">
                <a:solidFill>
                  <a:srgbClr val="00B0F0"/>
                </a:solidFill>
              </a:rPr>
              <a:t>(10)</a:t>
            </a:r>
            <a:r>
              <a:rPr lang="es-AR" dirty="0" smtClean="0"/>
              <a:t> </a:t>
            </a:r>
          </a:p>
          <a:p>
            <a:pPr marL="342900" indent="-342900">
              <a:buFont typeface="+mj-lt"/>
              <a:buAutoNum type="arabicParenR" startAt="95"/>
            </a:pPr>
            <a:r>
              <a:rPr lang="es-AR" dirty="0" smtClean="0"/>
              <a:t> Definir los ámbitos de participación y el rol de cada persona de la familia, y ponerlo por escrito en un estatuto o protocolo. </a:t>
            </a:r>
            <a:r>
              <a:rPr lang="es-AR" b="1" dirty="0" smtClean="0">
                <a:solidFill>
                  <a:srgbClr val="FF0000"/>
                </a:solidFill>
              </a:rPr>
              <a:t>(12)</a:t>
            </a:r>
            <a:r>
              <a:rPr lang="es-AR" dirty="0" smtClean="0"/>
              <a:t> </a:t>
            </a:r>
          </a:p>
          <a:p>
            <a:pPr marL="342900" indent="-342900">
              <a:buFont typeface="+mj-lt"/>
              <a:buAutoNum type="arabicParenR" startAt="95"/>
            </a:pPr>
            <a:r>
              <a:rPr lang="es-AR" dirty="0" smtClean="0"/>
              <a:t> No forzar situaciones, tener un solo hijo. (0)</a:t>
            </a:r>
          </a:p>
          <a:p>
            <a:pPr marL="342900" indent="-342900">
              <a:buFont typeface="+mj-lt"/>
              <a:buAutoNum type="arabicParenR" startAt="95"/>
            </a:pPr>
            <a:r>
              <a:rPr lang="es-AR" dirty="0" smtClean="0"/>
              <a:t> Transferir a tiempo la empresa a las nuevas generaciones. (0)</a:t>
            </a:r>
          </a:p>
          <a:p>
            <a:pPr marL="342900" indent="-342900">
              <a:buFont typeface="+mj-lt"/>
              <a:buAutoNum type="arabicParenR" startAt="95"/>
            </a:pPr>
            <a:r>
              <a:rPr lang="es-AR" dirty="0" smtClean="0"/>
              <a:t> Diversificar las unidades de negocio. (0)</a:t>
            </a:r>
          </a:p>
          <a:p>
            <a:pPr marL="342900" indent="-342900">
              <a:buFont typeface="+mj-lt"/>
              <a:buAutoNum type="arabicParenR" startAt="95"/>
            </a:pPr>
            <a:r>
              <a:rPr lang="es-AR" dirty="0" smtClean="0"/>
              <a:t> Hacer eficientes los procesos productivos. (0)</a:t>
            </a:r>
          </a:p>
          <a:p>
            <a:pPr marL="342900" indent="-342900">
              <a:buFont typeface="+mj-lt"/>
              <a:buAutoNum type="arabicParenR" startAt="95"/>
            </a:pPr>
            <a:r>
              <a:rPr lang="es-AR" dirty="0" smtClean="0"/>
              <a:t> Formar alianzas con socios estratégicos. (4)</a:t>
            </a:r>
          </a:p>
          <a:p>
            <a:pPr marL="342900" indent="-342900">
              <a:buFont typeface="+mj-lt"/>
              <a:buAutoNum type="arabicParenR" startAt="95"/>
            </a:pPr>
            <a:r>
              <a:rPr lang="es-AR" dirty="0" smtClean="0"/>
              <a:t> Destinar un % del resultado de la empresa para nuevos/futuros proyectos. (0)</a:t>
            </a:r>
          </a:p>
          <a:p>
            <a:pPr marL="342900" indent="-342900">
              <a:buFont typeface="+mj-lt"/>
              <a:buAutoNum type="arabicParenR" startAt="95"/>
            </a:pPr>
            <a:r>
              <a:rPr lang="es-AR" dirty="0" smtClean="0"/>
              <a:t> Incorporar valor agregado.(0)</a:t>
            </a:r>
          </a:p>
          <a:p>
            <a:pPr marL="342900" indent="-342900">
              <a:buFont typeface="+mj-lt"/>
              <a:buAutoNum type="arabicParenR" startAt="95"/>
            </a:pPr>
            <a:r>
              <a:rPr lang="es-AR" dirty="0" smtClean="0"/>
              <a:t> Hacer asambleas periódicas donde queden en actas los deseos y propuestas de todos los accionistas. </a:t>
            </a:r>
            <a:r>
              <a:rPr lang="es-AR" b="1" dirty="0" smtClean="0">
                <a:solidFill>
                  <a:srgbClr val="FF0000"/>
                </a:solidFill>
              </a:rPr>
              <a:t>(14)</a:t>
            </a:r>
          </a:p>
          <a:p>
            <a:pPr marL="342900" indent="-342900"/>
            <a:endParaRPr lang="es-AR" b="1" dirty="0">
              <a:solidFill>
                <a:srgbClr val="FF0000"/>
              </a:solidFill>
            </a:endParaRPr>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22</a:t>
            </a:fld>
            <a:endParaRPr lang="es-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8" y="332656"/>
            <a:ext cx="8568952" cy="360040"/>
          </a:xfrm>
          <a:prstGeom prst="rect">
            <a:avLst/>
          </a:prstGeom>
          <a:solidFill>
            <a:schemeClr val="bg1">
              <a:lumMod val="75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capitalizamos el hecho de ser empresas familiares?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23529" y="1052736"/>
            <a:ext cx="8568952" cy="3693319"/>
          </a:xfrm>
          <a:prstGeom prst="rect">
            <a:avLst/>
          </a:prstGeom>
          <a:noFill/>
        </p:spPr>
        <p:txBody>
          <a:bodyPr wrap="square" rtlCol="0">
            <a:spAutoFit/>
          </a:bodyPr>
          <a:lstStyle/>
          <a:p>
            <a:pPr marL="342900" indent="-342900">
              <a:buFont typeface="+mj-lt"/>
              <a:buAutoNum type="arabicParenR" startAt="110"/>
            </a:pPr>
            <a:r>
              <a:rPr lang="es-AR" dirty="0" smtClean="0"/>
              <a:t> Controlar, a modo de reporte de avance, que se hizo con lo decidido en las asambleas. (1) </a:t>
            </a:r>
          </a:p>
          <a:p>
            <a:pPr marL="342900" indent="-342900">
              <a:buFont typeface="+mj-lt"/>
              <a:buAutoNum type="arabicParenR" startAt="110"/>
            </a:pPr>
            <a:r>
              <a:rPr lang="es-AR" dirty="0" smtClean="0"/>
              <a:t> Conciliar la visión de las distintas generaciones. Realizar talleres con psicólogos expertos en el tema. </a:t>
            </a:r>
            <a:r>
              <a:rPr lang="es-AR" b="1" dirty="0" smtClean="0">
                <a:solidFill>
                  <a:srgbClr val="FF0000"/>
                </a:solidFill>
              </a:rPr>
              <a:t>(19)</a:t>
            </a:r>
            <a:endParaRPr lang="es-AR" dirty="0" smtClean="0"/>
          </a:p>
          <a:p>
            <a:pPr marL="342900" indent="-342900">
              <a:buFont typeface="+mj-lt"/>
              <a:buAutoNum type="arabicParenR" startAt="110"/>
            </a:pPr>
            <a:r>
              <a:rPr lang="es-AR" dirty="0" smtClean="0"/>
              <a:t>  Armar un sistema de responsabilidades, ir generando confianza y delegar “soltando”. </a:t>
            </a:r>
            <a:r>
              <a:rPr lang="es-AR" b="1" dirty="0" smtClean="0">
                <a:solidFill>
                  <a:srgbClr val="00B0F0"/>
                </a:solidFill>
              </a:rPr>
              <a:t>(10)</a:t>
            </a:r>
          </a:p>
          <a:p>
            <a:pPr marL="342900" indent="-342900">
              <a:buFont typeface="+mj-lt"/>
              <a:buAutoNum type="arabicParenR" startAt="110"/>
            </a:pPr>
            <a:r>
              <a:rPr lang="es-AR" dirty="0" smtClean="0"/>
              <a:t> Compartir las vivencias familiares, desde lo emocional, que den sentido de pertenencia. Ej. Un fin de semana todos juntos. </a:t>
            </a:r>
            <a:r>
              <a:rPr lang="es-AR" b="1" dirty="0" smtClean="0">
                <a:solidFill>
                  <a:srgbClr val="FF0000"/>
                </a:solidFill>
              </a:rPr>
              <a:t>(15)</a:t>
            </a:r>
          </a:p>
          <a:p>
            <a:pPr marL="342900" indent="-342900">
              <a:buFont typeface="+mj-lt"/>
              <a:buAutoNum type="arabicParenR" startAt="110"/>
            </a:pPr>
            <a:r>
              <a:rPr lang="es-AR" dirty="0" smtClean="0"/>
              <a:t> Hacer participar más a los demás de las actividades que se hacen en el campo. (3)</a:t>
            </a:r>
          </a:p>
          <a:p>
            <a:pPr marL="342900" indent="-342900">
              <a:buFont typeface="+mj-lt"/>
              <a:buAutoNum type="arabicParenR" startAt="110"/>
            </a:pPr>
            <a:r>
              <a:rPr lang="es-AR" dirty="0" smtClean="0"/>
              <a:t> Desarrollar ámbitos de discusión de temas familiares, empresariales, empresa familiar.  (1)</a:t>
            </a:r>
          </a:p>
          <a:p>
            <a:pPr marL="342900" indent="-342900">
              <a:buFont typeface="+mj-lt"/>
              <a:buAutoNum type="arabicParenR" startAt="110"/>
            </a:pPr>
            <a:r>
              <a:rPr lang="es-AR" dirty="0" smtClean="0"/>
              <a:t> Incorporar actividades de la familia que genere el disfrute de estar. (1)</a:t>
            </a:r>
          </a:p>
          <a:p>
            <a:pPr marL="342900" indent="-342900">
              <a:buFont typeface="+mj-lt"/>
              <a:buAutoNum type="arabicParenR" startAt="110"/>
            </a:pPr>
            <a:r>
              <a:rPr lang="es-AR" dirty="0" smtClean="0"/>
              <a:t> Visitar otros emprendimientos o campos que también sean empresas familiares. </a:t>
            </a:r>
            <a:r>
              <a:rPr lang="es-AR" b="1" dirty="0" smtClean="0">
                <a:solidFill>
                  <a:srgbClr val="00B0F0"/>
                </a:solidFill>
              </a:rPr>
              <a:t>(8)</a:t>
            </a:r>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23</a:t>
            </a:fld>
            <a:endParaRPr lang="es-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059" y="1992299"/>
            <a:ext cx="8738402" cy="1796741"/>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b="1" dirty="0" smtClean="0">
                <a:latin typeface="Neo Sans Std Medium TR" panose="020B0704030504040204" pitchFamily="34" charset="0"/>
              </a:rPr>
              <a:t>¿</a:t>
            </a:r>
            <a:r>
              <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Marcador de número de diapositiva"/>
          <p:cNvSpPr>
            <a:spLocks noGrp="1"/>
          </p:cNvSpPr>
          <p:nvPr>
            <p:ph type="sldNum" sz="quarter" idx="12"/>
          </p:nvPr>
        </p:nvSpPr>
        <p:spPr/>
        <p:txBody>
          <a:bodyPr/>
          <a:lstStyle/>
          <a:p>
            <a:fld id="{5497BC3B-72FF-47F7-AF67-EBFAEACD4D9E}" type="slidenum">
              <a:rPr lang="es-AR" smtClean="0"/>
              <a:pPr/>
              <a:t>24</a:t>
            </a:fld>
            <a:endParaRPr lang="es-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332656"/>
            <a:ext cx="8738402" cy="473787"/>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dirty="0" smtClean="0">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23528" y="1052736"/>
            <a:ext cx="8568952" cy="5632311"/>
          </a:xfrm>
          <a:prstGeom prst="rect">
            <a:avLst/>
          </a:prstGeom>
          <a:noFill/>
        </p:spPr>
        <p:txBody>
          <a:bodyPr wrap="square" rtlCol="0">
            <a:spAutoFit/>
          </a:bodyPr>
          <a:lstStyle/>
          <a:p>
            <a:pPr marL="342900" indent="-342900">
              <a:buFont typeface="+mj-lt"/>
              <a:buAutoNum type="arabicParenR"/>
            </a:pPr>
            <a:r>
              <a:rPr lang="es-AR" dirty="0" smtClean="0"/>
              <a:t>Generar cursos, capacitaciones, en dos niveles, dentro de su trabajo, como cosas diferentes (Hobbies u otros intereses, plomería, salud). (3)</a:t>
            </a:r>
          </a:p>
          <a:p>
            <a:pPr marL="342900" indent="-342900">
              <a:buFont typeface="+mj-lt"/>
              <a:buAutoNum type="arabicParenR"/>
            </a:pPr>
            <a:r>
              <a:rPr lang="es-AR" dirty="0" smtClean="0"/>
              <a:t>Generar dentro del horario laboral un tiempo libre, auto-capacitación. (0)</a:t>
            </a:r>
          </a:p>
          <a:p>
            <a:pPr marL="342900" indent="-342900">
              <a:buFont typeface="+mj-lt"/>
              <a:buAutoNum type="arabicParenR"/>
            </a:pPr>
            <a:r>
              <a:rPr lang="es-AR" dirty="0" smtClean="0"/>
              <a:t>Respetar los horarios laborales para no romper el vínculo familiar. (0)</a:t>
            </a:r>
          </a:p>
          <a:p>
            <a:pPr marL="342900" indent="-342900">
              <a:buFont typeface="+mj-lt"/>
              <a:buAutoNum type="arabicParenR"/>
            </a:pPr>
            <a:r>
              <a:rPr lang="es-AR" dirty="0" smtClean="0"/>
              <a:t>Armar equipos deportivos en donde interactúen los empleados. (1)</a:t>
            </a:r>
          </a:p>
          <a:p>
            <a:pPr marL="342900" indent="-342900">
              <a:buFont typeface="+mj-lt"/>
              <a:buAutoNum type="arabicParenR"/>
            </a:pPr>
            <a:r>
              <a:rPr lang="es-AR" dirty="0" smtClean="0"/>
              <a:t>Ayudar a la educación de los hijos, facilitándolo económicamente o con capacitación. (0)</a:t>
            </a:r>
          </a:p>
          <a:p>
            <a:pPr marL="342900" indent="-342900">
              <a:buFont typeface="+mj-lt"/>
              <a:buAutoNum type="arabicParenR"/>
            </a:pPr>
            <a:r>
              <a:rPr lang="es-AR" dirty="0" smtClean="0"/>
              <a:t>Contratar gente externa en la empresa para detectar fortalezas y debilidades. (3)</a:t>
            </a:r>
          </a:p>
          <a:p>
            <a:pPr marL="342900" indent="-342900">
              <a:buFont typeface="+mj-lt"/>
              <a:buAutoNum type="arabicParenR"/>
            </a:pPr>
            <a:r>
              <a:rPr lang="es-AR" dirty="0" smtClean="0"/>
              <a:t>Generar un comedor en donde pueda acceder la familia también. (0)</a:t>
            </a:r>
          </a:p>
          <a:p>
            <a:pPr marL="342900" indent="-342900">
              <a:buFont typeface="+mj-lt"/>
              <a:buAutoNum type="arabicParenR"/>
            </a:pPr>
            <a:r>
              <a:rPr lang="es-AR" dirty="0" smtClean="0"/>
              <a:t>Ayudar a terminar la educación formal, facilitándoles el tiempo, flexibilidad horaria. </a:t>
            </a:r>
            <a:r>
              <a:rPr lang="es-AR" b="1" dirty="0" smtClean="0">
                <a:solidFill>
                  <a:srgbClr val="00B0F0"/>
                </a:solidFill>
              </a:rPr>
              <a:t>(7)</a:t>
            </a:r>
          </a:p>
          <a:p>
            <a:pPr marL="342900" indent="-342900">
              <a:buFont typeface="+mj-lt"/>
              <a:buAutoNum type="arabicParenR"/>
            </a:pPr>
            <a:r>
              <a:rPr lang="es-AR" dirty="0" smtClean="0"/>
              <a:t>Hacer algún encuentro o tener un conocimiento mediante el diálogo de la familia del empleado. (1)</a:t>
            </a:r>
          </a:p>
          <a:p>
            <a:pPr marL="342900" indent="-342900">
              <a:buFont typeface="+mj-lt"/>
              <a:buAutoNum type="arabicParenR"/>
            </a:pPr>
            <a:r>
              <a:rPr lang="es-AR" dirty="0" smtClean="0"/>
              <a:t>Demostrar interés en el cuidado de la salud del personal (ej. Protectores de mando, de toma de fuerza, etc. (1)</a:t>
            </a:r>
          </a:p>
          <a:p>
            <a:pPr marL="342900" indent="-342900">
              <a:buFont typeface="+mj-lt"/>
              <a:buAutoNum type="arabicParenR"/>
            </a:pPr>
            <a:r>
              <a:rPr lang="es-AR" dirty="0" smtClean="0"/>
              <a:t>Disponer de un lugar de descanso para el personal que viene a trabajar en el campo, cuarto con cuchetas, etc. (2)</a:t>
            </a:r>
          </a:p>
          <a:p>
            <a:pPr marL="342900" indent="-342900">
              <a:buFont typeface="+mj-lt"/>
              <a:buAutoNum type="arabicParenR"/>
            </a:pPr>
            <a:r>
              <a:rPr lang="es-AR" dirty="0" smtClean="0"/>
              <a:t>Generar entrevistas de evaluación mensual, semestral. (1)</a:t>
            </a:r>
          </a:p>
          <a:p>
            <a:pPr marL="342900" indent="-342900">
              <a:buFont typeface="+mj-lt"/>
              <a:buAutoNum type="arabicParenR"/>
            </a:pPr>
            <a:r>
              <a:rPr lang="es-AR" dirty="0" smtClean="0"/>
              <a:t>Generar entrevistas de satisfacción en el trabajo: objetivo cumplido, motivación, auto-superación. (1)</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25</a:t>
            </a:fld>
            <a:endParaRPr lang="es-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332656"/>
            <a:ext cx="8738402" cy="473787"/>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dirty="0" smtClean="0">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179513" y="1196752"/>
            <a:ext cx="8712968" cy="5355312"/>
          </a:xfrm>
          <a:prstGeom prst="rect">
            <a:avLst/>
          </a:prstGeom>
          <a:noFill/>
        </p:spPr>
        <p:txBody>
          <a:bodyPr wrap="square" rtlCol="0">
            <a:spAutoFit/>
          </a:bodyPr>
          <a:lstStyle/>
          <a:p>
            <a:pPr marL="342900" indent="-342900">
              <a:buFont typeface="+mj-lt"/>
              <a:buAutoNum type="arabicParenR" startAt="14"/>
            </a:pPr>
            <a:r>
              <a:rPr lang="es-AR" dirty="0" smtClean="0"/>
              <a:t>Involucrarse en la educación de los hijos de los empleados (ej. Yendo a su escuela). (1)</a:t>
            </a:r>
          </a:p>
          <a:p>
            <a:pPr marL="342900" indent="-342900">
              <a:buFont typeface="+mj-lt"/>
              <a:buAutoNum type="arabicParenR" startAt="14"/>
            </a:pPr>
            <a:r>
              <a:rPr lang="es-AR" dirty="0" smtClean="0"/>
              <a:t>Reconocer logros individuales y de equipos, evaluando objetivos. (0)</a:t>
            </a:r>
          </a:p>
          <a:p>
            <a:pPr marL="342900" indent="-342900">
              <a:buFont typeface="+mj-lt"/>
              <a:buAutoNum type="arabicParenR" startAt="14"/>
            </a:pPr>
            <a:r>
              <a:rPr lang="es-AR" dirty="0" smtClean="0"/>
              <a:t>Planificar el desarrollo de nuestra gente en línea con la estrategia de la empresa. (0)</a:t>
            </a:r>
          </a:p>
          <a:p>
            <a:pPr marL="342900" indent="-342900">
              <a:buFont typeface="+mj-lt"/>
              <a:buAutoNum type="arabicParenR" startAt="14"/>
            </a:pPr>
            <a:r>
              <a:rPr lang="es-AR" dirty="0" smtClean="0"/>
              <a:t>Definir objetivos anuales junto con el personal y hacer una revisión trimestral. </a:t>
            </a:r>
            <a:r>
              <a:rPr lang="es-AR" b="1" dirty="0" smtClean="0">
                <a:solidFill>
                  <a:srgbClr val="FF0000"/>
                </a:solidFill>
              </a:rPr>
              <a:t>(22)</a:t>
            </a:r>
            <a:r>
              <a:rPr lang="es-AR" dirty="0" smtClean="0"/>
              <a:t> </a:t>
            </a:r>
          </a:p>
          <a:p>
            <a:pPr marL="342900" indent="-342900">
              <a:buFont typeface="+mj-lt"/>
              <a:buAutoNum type="arabicParenR" startAt="14"/>
            </a:pPr>
            <a:r>
              <a:rPr lang="es-AR" dirty="0" smtClean="0"/>
              <a:t>Involucrar a toda la empresa participando en un proyecto solidario. </a:t>
            </a:r>
            <a:r>
              <a:rPr lang="es-AR" b="1" dirty="0" smtClean="0">
                <a:solidFill>
                  <a:srgbClr val="00B0F0"/>
                </a:solidFill>
              </a:rPr>
              <a:t>(6)</a:t>
            </a:r>
          </a:p>
          <a:p>
            <a:pPr marL="342900" indent="-342900">
              <a:buFont typeface="+mj-lt"/>
              <a:buAutoNum type="arabicParenR" startAt="14"/>
            </a:pPr>
            <a:r>
              <a:rPr lang="es-AR" dirty="0" smtClean="0"/>
              <a:t>Fomentar que los hijos de nuestros empleados accedan a estudios terciarios /universitarios mediante tutores, becas, pasantías, traslado. </a:t>
            </a:r>
            <a:r>
              <a:rPr lang="es-AR" b="1" dirty="0" smtClean="0">
                <a:solidFill>
                  <a:srgbClr val="FF0000"/>
                </a:solidFill>
              </a:rPr>
              <a:t>(16)</a:t>
            </a:r>
          </a:p>
          <a:p>
            <a:pPr marL="342900" indent="-342900">
              <a:buFont typeface="+mj-lt"/>
              <a:buAutoNum type="arabicParenR" startAt="14"/>
            </a:pPr>
            <a:r>
              <a:rPr lang="es-AR" dirty="0" smtClean="0"/>
              <a:t>Realizar una encuesta anual de intereses y expectativas. (2)</a:t>
            </a:r>
          </a:p>
          <a:p>
            <a:pPr marL="342900" indent="-342900">
              <a:buFont typeface="+mj-lt"/>
              <a:buAutoNum type="arabicParenR" startAt="14"/>
            </a:pPr>
            <a:r>
              <a:rPr lang="es-AR" dirty="0" smtClean="0"/>
              <a:t>Brindar el beneficio de vacaciones pagas para el empleado y su familia, organizado por la empresa. </a:t>
            </a:r>
            <a:r>
              <a:rPr lang="es-AR" b="1" dirty="0" smtClean="0">
                <a:solidFill>
                  <a:srgbClr val="FF0000"/>
                </a:solidFill>
              </a:rPr>
              <a:t>(11)</a:t>
            </a:r>
          </a:p>
          <a:p>
            <a:pPr marL="342900" indent="-342900">
              <a:buFont typeface="+mj-lt"/>
              <a:buAutoNum type="arabicParenR" startAt="14"/>
            </a:pPr>
            <a:r>
              <a:rPr lang="es-AR" dirty="0" smtClean="0"/>
              <a:t>Organizar una actividad de “tormenta de ideas” un día al año. (5)</a:t>
            </a:r>
          </a:p>
          <a:p>
            <a:pPr marL="342900" indent="-342900">
              <a:buFont typeface="+mj-lt"/>
              <a:buAutoNum type="arabicParenR" startAt="14"/>
            </a:pPr>
            <a:r>
              <a:rPr lang="es-AR" dirty="0" smtClean="0"/>
              <a:t>Organizar una reunión/cena anual de fin de ejercicio con reconocimientos. (0)</a:t>
            </a:r>
          </a:p>
          <a:p>
            <a:pPr marL="342900" indent="-342900">
              <a:buFont typeface="+mj-lt"/>
              <a:buAutoNum type="arabicParenR" startAt="14"/>
            </a:pPr>
            <a:r>
              <a:rPr lang="es-AR" dirty="0" smtClean="0"/>
              <a:t>Fomentar el empleo de mujeres en la empresa. </a:t>
            </a:r>
            <a:r>
              <a:rPr lang="es-AR" b="1" dirty="0" smtClean="0">
                <a:solidFill>
                  <a:srgbClr val="00B0F0"/>
                </a:solidFill>
              </a:rPr>
              <a:t>(6)</a:t>
            </a:r>
          </a:p>
          <a:p>
            <a:pPr marL="342900" indent="-342900">
              <a:buFont typeface="+mj-lt"/>
              <a:buAutoNum type="arabicParenR" startAt="14"/>
            </a:pPr>
            <a:r>
              <a:rPr lang="es-AR" dirty="0" smtClean="0"/>
              <a:t>Organizar talleres de oficios y manualidades para señoras e hijos de empleados. </a:t>
            </a:r>
            <a:r>
              <a:rPr lang="es-AR" b="1" dirty="0" smtClean="0">
                <a:solidFill>
                  <a:srgbClr val="FF0000"/>
                </a:solidFill>
              </a:rPr>
              <a:t>(13)</a:t>
            </a:r>
          </a:p>
          <a:p>
            <a:pPr marL="342900" indent="-342900">
              <a:buFont typeface="+mj-lt"/>
              <a:buAutoNum type="arabicParenR" startAt="14"/>
            </a:pPr>
            <a:r>
              <a:rPr lang="es-AR" dirty="0" smtClean="0"/>
              <a:t>Organizar torneos de fútbol zonal para que los empleados y sus familias participen. (0)</a:t>
            </a:r>
          </a:p>
          <a:p>
            <a:pPr marL="342900" indent="-342900">
              <a:buFont typeface="+mj-lt"/>
              <a:buAutoNum type="arabicParenR" startAt="14"/>
            </a:pPr>
            <a:r>
              <a:rPr lang="es-AR" dirty="0" smtClean="0"/>
              <a:t>Otorgarles ropa adecuada y elementos de protección personal. (3)</a:t>
            </a:r>
          </a:p>
          <a:p>
            <a:pPr marL="342900" indent="-342900">
              <a:buFont typeface="+mj-lt"/>
              <a:buAutoNum type="arabicParenR" startAt="14"/>
            </a:pPr>
            <a:r>
              <a:rPr lang="es-AR" dirty="0" smtClean="0"/>
              <a:t>Llevar a cabo la inducción de todo nuevo colaborador al establecimiento. (4)</a:t>
            </a:r>
          </a:p>
          <a:p>
            <a:pPr marL="342900" indent="-342900">
              <a:buFont typeface="+mj-lt"/>
              <a:buAutoNum type="arabicParenR" startAt="14"/>
            </a:pPr>
            <a:r>
              <a:rPr lang="es-AR" dirty="0" smtClean="0"/>
              <a:t>Conectarnos con otros eslabones de la cadena para generar conocimiento. (0)</a:t>
            </a:r>
          </a:p>
          <a:p>
            <a:pPr marL="342900" indent="-342900">
              <a:buFont typeface="+mj-lt"/>
              <a:buAutoNum type="arabicParenR" startAt="14"/>
            </a:pPr>
            <a:r>
              <a:rPr lang="es-AR" dirty="0" smtClean="0"/>
              <a:t>Programar varias visitas a distintos campos con diferentes producciones. (0)</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26</a:t>
            </a:fld>
            <a:endParaRPr lang="es-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332656"/>
            <a:ext cx="8738402" cy="473787"/>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dirty="0" smtClean="0">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0" y="980728"/>
            <a:ext cx="8640960" cy="5632311"/>
          </a:xfrm>
          <a:prstGeom prst="rect">
            <a:avLst/>
          </a:prstGeom>
          <a:noFill/>
        </p:spPr>
        <p:txBody>
          <a:bodyPr wrap="square" rtlCol="0">
            <a:spAutoFit/>
          </a:bodyPr>
          <a:lstStyle/>
          <a:p>
            <a:pPr marL="342900" indent="-342900">
              <a:buFont typeface="+mj-lt"/>
              <a:buAutoNum type="arabicParenR" startAt="31"/>
            </a:pPr>
            <a:r>
              <a:rPr lang="es-AR" dirty="0" smtClean="0"/>
              <a:t> Instalar </a:t>
            </a:r>
            <a:r>
              <a:rPr lang="es-AR" dirty="0" err="1" smtClean="0"/>
              <a:t>Wi</a:t>
            </a:r>
            <a:r>
              <a:rPr lang="es-AR" dirty="0" smtClean="0"/>
              <a:t>-Fi. (0)</a:t>
            </a:r>
          </a:p>
          <a:p>
            <a:pPr marL="342900" indent="-342900">
              <a:buFont typeface="+mj-lt"/>
              <a:buAutoNum type="arabicParenR" startAt="31"/>
            </a:pPr>
            <a:r>
              <a:rPr lang="es-AR" dirty="0" smtClean="0"/>
              <a:t>Facilitar compra de teléfonos inteligentes. (1)</a:t>
            </a:r>
          </a:p>
          <a:p>
            <a:pPr marL="342900" indent="-342900">
              <a:buFont typeface="+mj-lt"/>
              <a:buAutoNum type="arabicParenR" startAt="31"/>
            </a:pPr>
            <a:r>
              <a:rPr lang="es-AR" dirty="0" smtClean="0"/>
              <a:t>Desechar prejuicios sobre las modalidades de trabajo tradicionales. (0)</a:t>
            </a:r>
          </a:p>
          <a:p>
            <a:pPr marL="342900" indent="-342900">
              <a:buFont typeface="+mj-lt"/>
              <a:buAutoNum type="arabicParenR" startAt="31"/>
            </a:pPr>
            <a:r>
              <a:rPr lang="es-AR" dirty="0" smtClean="0"/>
              <a:t>Informar, educarlos, y que participen en los objetivos de la empresa. (5)</a:t>
            </a:r>
          </a:p>
          <a:p>
            <a:pPr marL="342900" indent="-342900">
              <a:buFont typeface="+mj-lt"/>
              <a:buAutoNum type="arabicParenR" startAt="31"/>
            </a:pPr>
            <a:r>
              <a:rPr lang="es-AR" dirty="0" smtClean="0"/>
              <a:t>Implementar capacitaciones en forma permanente dentro y fuera de la empresa. (3)</a:t>
            </a:r>
          </a:p>
          <a:p>
            <a:pPr marL="342900" indent="-342900">
              <a:buFont typeface="+mj-lt"/>
              <a:buAutoNum type="arabicParenR" startAt="31"/>
            </a:pPr>
            <a:r>
              <a:rPr lang="es-AR" dirty="0" smtClean="0"/>
              <a:t>Implementar modalidades contractuales que generen mutua confianza. (5)</a:t>
            </a:r>
          </a:p>
          <a:p>
            <a:pPr marL="342900" indent="-342900">
              <a:buFont typeface="+mj-lt"/>
              <a:buAutoNum type="arabicParenR" startAt="31"/>
            </a:pPr>
            <a:r>
              <a:rPr lang="es-AR" dirty="0" smtClean="0"/>
              <a:t>Elaborar un plan de carrera para los empleados. </a:t>
            </a:r>
            <a:r>
              <a:rPr lang="es-AR" b="1" dirty="0" smtClean="0">
                <a:solidFill>
                  <a:srgbClr val="00B0F0"/>
                </a:solidFill>
              </a:rPr>
              <a:t>(6)</a:t>
            </a:r>
          </a:p>
          <a:p>
            <a:pPr marL="342900" indent="-342900">
              <a:buFont typeface="+mj-lt"/>
              <a:buAutoNum type="arabicParenR" startAt="31"/>
            </a:pPr>
            <a:r>
              <a:rPr lang="es-AR" dirty="0" smtClean="0"/>
              <a:t>Escuchar sus necesidades. </a:t>
            </a:r>
            <a:r>
              <a:rPr lang="es-AR" b="1" dirty="0" smtClean="0">
                <a:solidFill>
                  <a:srgbClr val="FF0000"/>
                </a:solidFill>
              </a:rPr>
              <a:t>(11)</a:t>
            </a:r>
          </a:p>
          <a:p>
            <a:pPr marL="342900" indent="-342900">
              <a:buFont typeface="+mj-lt"/>
              <a:buAutoNum type="arabicParenR" startAt="31"/>
            </a:pPr>
            <a:r>
              <a:rPr lang="es-AR" dirty="0" smtClean="0"/>
              <a:t>Resolver condiciones de vivienda adecuada para una correcta vida familiar. (4)</a:t>
            </a:r>
          </a:p>
          <a:p>
            <a:pPr marL="342900" indent="-342900">
              <a:buFont typeface="+mj-lt"/>
              <a:buAutoNum type="arabicParenR" startAt="31"/>
            </a:pPr>
            <a:r>
              <a:rPr lang="es-AR" dirty="0" smtClean="0"/>
              <a:t>Implementar reuniones periódicas donde el equipo pueda escucharse y expresar sus ideas. </a:t>
            </a:r>
            <a:r>
              <a:rPr lang="es-AR" b="1" dirty="0" smtClean="0">
                <a:solidFill>
                  <a:srgbClr val="FF0000"/>
                </a:solidFill>
              </a:rPr>
              <a:t>(14)</a:t>
            </a:r>
          </a:p>
          <a:p>
            <a:pPr marL="342900" indent="-342900">
              <a:buFont typeface="+mj-lt"/>
              <a:buAutoNum type="arabicParenR" startAt="31"/>
            </a:pPr>
            <a:r>
              <a:rPr lang="es-AR" dirty="0" smtClean="0"/>
              <a:t>Brindar flexibilidad horaria y de movilidad para que interactúen socialmente y poder retenerlos en el campo. (4)</a:t>
            </a:r>
          </a:p>
          <a:p>
            <a:pPr marL="342900" indent="-342900">
              <a:buFont typeface="+mj-lt"/>
              <a:buAutoNum type="arabicParenR" startAt="31"/>
            </a:pPr>
            <a:r>
              <a:rPr lang="es-AR" dirty="0" smtClean="0"/>
              <a:t>Conformar un “equipo de trabajo” y no un “grupo de personas”. (3)</a:t>
            </a:r>
          </a:p>
          <a:p>
            <a:pPr marL="342900" indent="-342900">
              <a:buFont typeface="+mj-lt"/>
              <a:buAutoNum type="arabicParenR" startAt="31"/>
            </a:pPr>
            <a:r>
              <a:rPr lang="es-AR" dirty="0" smtClean="0"/>
              <a:t>Definir, a partir del intercambio, las buenas prácticas de trabajo. (1)</a:t>
            </a:r>
          </a:p>
          <a:p>
            <a:pPr marL="342900" indent="-342900">
              <a:buFont typeface="+mj-lt"/>
              <a:buAutoNum type="arabicParenR" startAt="31"/>
            </a:pPr>
            <a:r>
              <a:rPr lang="es-AR" dirty="0" smtClean="0"/>
              <a:t>Premiar y reconocer el buen desempeño por parte de la empresa. (0)</a:t>
            </a:r>
          </a:p>
          <a:p>
            <a:pPr marL="342900" indent="-342900">
              <a:buFont typeface="+mj-lt"/>
              <a:buAutoNum type="arabicParenR" startAt="31"/>
            </a:pPr>
            <a:r>
              <a:rPr lang="es-AR" dirty="0" smtClean="0"/>
              <a:t> Una vez capacitados e involucrados en los objetivos de la empresa, otorgar independencia y libertad de acción. </a:t>
            </a:r>
            <a:r>
              <a:rPr lang="es-AR" b="1" dirty="0" smtClean="0">
                <a:solidFill>
                  <a:srgbClr val="FF0000"/>
                </a:solidFill>
              </a:rPr>
              <a:t>(14)</a:t>
            </a:r>
          </a:p>
          <a:p>
            <a:pPr marL="342900" indent="-342900">
              <a:buFont typeface="+mj-lt"/>
              <a:buAutoNum type="arabicParenR" startAt="31"/>
            </a:pPr>
            <a:r>
              <a:rPr lang="es-AR" dirty="0" smtClean="0"/>
              <a:t>Fomentar la iniciativa personal. (2)</a:t>
            </a:r>
          </a:p>
          <a:p>
            <a:pPr marL="342900" indent="-342900">
              <a:buFont typeface="+mj-lt"/>
              <a:buAutoNum type="arabicParenR" startAt="31"/>
            </a:pPr>
            <a:r>
              <a:rPr lang="es-AR" dirty="0" smtClean="0"/>
              <a:t>Brindar profesores de educación física y fomentar el deporte competitivo (fútbol). (3)</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27</a:t>
            </a:fld>
            <a:endParaRPr lang="es-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332656"/>
            <a:ext cx="8738402" cy="473787"/>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dirty="0" smtClean="0">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179512" y="980728"/>
            <a:ext cx="8712968" cy="5632311"/>
          </a:xfrm>
          <a:prstGeom prst="rect">
            <a:avLst/>
          </a:prstGeom>
          <a:noFill/>
        </p:spPr>
        <p:txBody>
          <a:bodyPr wrap="square" rtlCol="0">
            <a:spAutoFit/>
          </a:bodyPr>
          <a:lstStyle/>
          <a:p>
            <a:pPr marL="342900" indent="-342900">
              <a:buFont typeface="+mj-lt"/>
              <a:buAutoNum type="arabicParenR" startAt="48"/>
            </a:pPr>
            <a:r>
              <a:rPr lang="es-AR" dirty="0" smtClean="0"/>
              <a:t>Dar acceso a internet. (4)</a:t>
            </a:r>
          </a:p>
          <a:p>
            <a:pPr marL="342900" indent="-342900">
              <a:buFont typeface="+mj-lt"/>
              <a:buAutoNum type="arabicParenR" startAt="48"/>
            </a:pPr>
            <a:r>
              <a:rPr lang="es-AR" dirty="0" smtClean="0"/>
              <a:t>Poner antena de celular. (0)</a:t>
            </a:r>
          </a:p>
          <a:p>
            <a:pPr marL="342900" indent="-342900">
              <a:buFont typeface="+mj-lt"/>
              <a:buAutoNum type="arabicParenR" startAt="48"/>
            </a:pPr>
            <a:r>
              <a:rPr lang="es-AR" dirty="0" smtClean="0"/>
              <a:t>Organizar capacitaciones. (0)</a:t>
            </a:r>
          </a:p>
          <a:p>
            <a:pPr marL="342900" indent="-342900">
              <a:buFont typeface="+mj-lt"/>
              <a:buAutoNum type="arabicParenR" startAt="48"/>
            </a:pPr>
            <a:r>
              <a:rPr lang="es-AR" dirty="0" smtClean="0"/>
              <a:t>Facilitar tiempo libre. (1)</a:t>
            </a:r>
          </a:p>
          <a:p>
            <a:pPr marL="342900" indent="-342900">
              <a:buFont typeface="+mj-lt"/>
              <a:buAutoNum type="arabicParenR" startAt="48"/>
            </a:pPr>
            <a:r>
              <a:rPr lang="es-AR" dirty="0" smtClean="0"/>
              <a:t>Proveer traslado a escuelas. (1)</a:t>
            </a:r>
          </a:p>
          <a:p>
            <a:pPr marL="342900" indent="-342900">
              <a:buFont typeface="+mj-lt"/>
              <a:buAutoNum type="arabicParenR" startAt="48"/>
            </a:pPr>
            <a:r>
              <a:rPr lang="es-AR" dirty="0" smtClean="0"/>
              <a:t>Realizar actividades recreativas. (0)</a:t>
            </a:r>
          </a:p>
          <a:p>
            <a:pPr marL="342900" indent="-342900">
              <a:buFont typeface="+mj-lt"/>
              <a:buAutoNum type="arabicParenR" startAt="48"/>
            </a:pPr>
            <a:r>
              <a:rPr lang="es-AR" dirty="0" smtClean="0"/>
              <a:t>Proveer viviendas dignas. (5)</a:t>
            </a:r>
          </a:p>
          <a:p>
            <a:pPr marL="342900" indent="-342900">
              <a:buFont typeface="+mj-lt"/>
              <a:buAutoNum type="arabicParenR" startAt="48"/>
            </a:pPr>
            <a:r>
              <a:rPr lang="es-AR" dirty="0" smtClean="0"/>
              <a:t>Crear equipos de trabajo. (0)</a:t>
            </a:r>
          </a:p>
          <a:p>
            <a:pPr marL="342900" indent="-342900">
              <a:buFont typeface="+mj-lt"/>
              <a:buAutoNum type="arabicParenR" startAt="48"/>
            </a:pPr>
            <a:r>
              <a:rPr lang="es-AR" dirty="0" smtClean="0"/>
              <a:t>Dar espacios de opinión. </a:t>
            </a:r>
            <a:r>
              <a:rPr lang="es-AR" b="1" dirty="0" smtClean="0">
                <a:solidFill>
                  <a:srgbClr val="00B0F0"/>
                </a:solidFill>
              </a:rPr>
              <a:t>(6)</a:t>
            </a:r>
          </a:p>
          <a:p>
            <a:pPr marL="342900" indent="-342900">
              <a:buFont typeface="+mj-lt"/>
              <a:buAutoNum type="arabicParenR" startAt="48"/>
            </a:pPr>
            <a:r>
              <a:rPr lang="es-AR" dirty="0" smtClean="0"/>
              <a:t>Dar a conocer situación de la empresa y el país. (0)</a:t>
            </a:r>
          </a:p>
          <a:p>
            <a:pPr marL="342900" indent="-342900">
              <a:buFont typeface="+mj-lt"/>
              <a:buAutoNum type="arabicParenR" startAt="48"/>
            </a:pPr>
            <a:r>
              <a:rPr lang="es-AR" dirty="0" smtClean="0"/>
              <a:t>Realizar reunión bimestral de las familias. (0)</a:t>
            </a:r>
          </a:p>
          <a:p>
            <a:pPr marL="342900" indent="-342900">
              <a:buFont typeface="+mj-lt"/>
              <a:buAutoNum type="arabicParenR" startAt="48"/>
            </a:pPr>
            <a:r>
              <a:rPr lang="es-AR" dirty="0" smtClean="0"/>
              <a:t>Incorporar un lugar recreativo, un lugar en común para todos. (2)</a:t>
            </a:r>
          </a:p>
          <a:p>
            <a:pPr marL="342900" indent="-342900">
              <a:buFont typeface="+mj-lt"/>
              <a:buAutoNum type="arabicParenR" startAt="48"/>
            </a:pPr>
            <a:r>
              <a:rPr lang="es-AR" dirty="0" smtClean="0"/>
              <a:t>Fomentar el lugar de pertenencia. (1)</a:t>
            </a:r>
          </a:p>
          <a:p>
            <a:pPr marL="342900" indent="-342900">
              <a:buFont typeface="+mj-lt"/>
              <a:buAutoNum type="arabicParenR" startAt="48"/>
            </a:pPr>
            <a:r>
              <a:rPr lang="es-AR" dirty="0" smtClean="0"/>
              <a:t>Generar incentivos mensuales, bonificaciones, en industria o actividad tipo tambo o cerdos.  (1)</a:t>
            </a:r>
          </a:p>
          <a:p>
            <a:pPr marL="342900" indent="-342900">
              <a:buFont typeface="+mj-lt"/>
              <a:buAutoNum type="arabicParenR" startAt="48"/>
            </a:pPr>
            <a:r>
              <a:rPr lang="es-AR" dirty="0" smtClean="0"/>
              <a:t>Desarrollar el concepto de “inducción”. (0)</a:t>
            </a:r>
          </a:p>
          <a:p>
            <a:pPr marL="342900" indent="-342900">
              <a:buFont typeface="+mj-lt"/>
              <a:buAutoNum type="arabicParenR" startAt="48"/>
            </a:pPr>
            <a:r>
              <a:rPr lang="es-AR" dirty="0" smtClean="0"/>
              <a:t>Becar a hijos de empleados para que continúen estudios terciarios/universitarios. </a:t>
            </a:r>
            <a:r>
              <a:rPr lang="es-AR" b="1" dirty="0" smtClean="0">
                <a:solidFill>
                  <a:srgbClr val="00B0F0"/>
                </a:solidFill>
              </a:rPr>
              <a:t>(10)</a:t>
            </a:r>
          </a:p>
          <a:p>
            <a:pPr marL="342900" indent="-342900">
              <a:buFont typeface="+mj-lt"/>
              <a:buAutoNum type="arabicParenR" startAt="48"/>
            </a:pPr>
            <a:r>
              <a:rPr lang="es-AR" dirty="0" smtClean="0"/>
              <a:t>Reuniones mensuales para conocer la problemática de los empleados. (3)</a:t>
            </a:r>
          </a:p>
          <a:p>
            <a:pPr marL="342900" indent="-342900">
              <a:buFont typeface="+mj-lt"/>
              <a:buAutoNum type="arabicParenR" startAt="48"/>
            </a:pPr>
            <a:r>
              <a:rPr lang="es-AR" dirty="0" smtClean="0"/>
              <a:t>Pensar la jornada de tambo de otra forma. Repensar el concepto de jornada laboral. (3)</a:t>
            </a:r>
          </a:p>
          <a:p>
            <a:pPr marL="342900" indent="-342900">
              <a:buFont typeface="+mj-lt"/>
              <a:buAutoNum type="arabicParenR" startAt="48"/>
            </a:pPr>
            <a:r>
              <a:rPr lang="es-AR" dirty="0" smtClean="0"/>
              <a:t>Ofrecer mejores comodidades (vivienda, maquinaria). (0)</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28</a:t>
            </a:fld>
            <a:endParaRPr lang="es-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332656"/>
            <a:ext cx="8738402" cy="473787"/>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dirty="0" smtClean="0">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0" y="980728"/>
            <a:ext cx="8568952" cy="6186309"/>
          </a:xfrm>
          <a:prstGeom prst="rect">
            <a:avLst/>
          </a:prstGeom>
          <a:noFill/>
        </p:spPr>
        <p:txBody>
          <a:bodyPr wrap="square" rtlCol="0">
            <a:spAutoFit/>
          </a:bodyPr>
          <a:lstStyle/>
          <a:p>
            <a:pPr marL="342900" indent="-342900">
              <a:buFont typeface="+mj-lt"/>
              <a:buAutoNum type="arabicParenR" startAt="67"/>
            </a:pPr>
            <a:r>
              <a:rPr lang="es-AR" dirty="0" smtClean="0"/>
              <a:t>Brindar reuniones una vez al mes. (0)</a:t>
            </a:r>
          </a:p>
          <a:p>
            <a:pPr marL="342900" indent="-342900">
              <a:buFont typeface="+mj-lt"/>
              <a:buAutoNum type="arabicParenR" startAt="67"/>
            </a:pPr>
            <a:r>
              <a:rPr lang="es-AR" dirty="0" smtClean="0"/>
              <a:t>Solucionar problemas en el traslado al colegio, o proveer el medio. (0)</a:t>
            </a:r>
          </a:p>
          <a:p>
            <a:pPr marL="342900" indent="-342900">
              <a:buFont typeface="+mj-lt"/>
              <a:buAutoNum type="arabicParenR" startAt="67"/>
            </a:pPr>
            <a:r>
              <a:rPr lang="es-AR" dirty="0" smtClean="0"/>
              <a:t>Respetar los días de franco y la jornada de trabajo. (2)</a:t>
            </a:r>
          </a:p>
          <a:p>
            <a:pPr marL="342900" indent="-342900">
              <a:buFont typeface="+mj-lt"/>
              <a:buAutoNum type="arabicParenR" startAt="67"/>
            </a:pPr>
            <a:r>
              <a:rPr lang="es-AR" dirty="0" smtClean="0"/>
              <a:t>Reclutar internamente para los puestos que se generen. (1)</a:t>
            </a:r>
          </a:p>
          <a:p>
            <a:pPr marL="342900" indent="-342900">
              <a:buFont typeface="+mj-lt"/>
              <a:buAutoNum type="arabicParenR" startAt="67"/>
            </a:pPr>
            <a:r>
              <a:rPr lang="es-AR" dirty="0" smtClean="0"/>
              <a:t>Evaluar trimestralmente desempeño. </a:t>
            </a:r>
            <a:r>
              <a:rPr lang="es-AR" b="1" dirty="0" smtClean="0">
                <a:solidFill>
                  <a:srgbClr val="00B0F0"/>
                </a:solidFill>
              </a:rPr>
              <a:t>(6)</a:t>
            </a:r>
          </a:p>
          <a:p>
            <a:pPr marL="342900" indent="-342900">
              <a:buFont typeface="+mj-lt"/>
              <a:buAutoNum type="arabicParenR" startAt="67"/>
            </a:pPr>
            <a:r>
              <a:rPr lang="es-AR" dirty="0" smtClean="0"/>
              <a:t>Bonificar mensualmente los buenos desempeños. (2)</a:t>
            </a:r>
          </a:p>
          <a:p>
            <a:pPr marL="342900" indent="-342900">
              <a:buFont typeface="+mj-lt"/>
              <a:buAutoNum type="arabicParenR" startAt="67"/>
            </a:pPr>
            <a:r>
              <a:rPr lang="es-AR" dirty="0" smtClean="0"/>
              <a:t>Proveer movilidad (combi, tractor), para llegar al colegio. </a:t>
            </a:r>
            <a:r>
              <a:rPr lang="es-AR" b="1" dirty="0" smtClean="0">
                <a:solidFill>
                  <a:srgbClr val="00B0F0"/>
                </a:solidFill>
              </a:rPr>
              <a:t>(7)</a:t>
            </a:r>
          </a:p>
          <a:p>
            <a:pPr marL="342900" indent="-342900">
              <a:buFont typeface="+mj-lt"/>
              <a:buAutoNum type="arabicParenR" startAt="67"/>
            </a:pPr>
            <a:r>
              <a:rPr lang="es-AR" dirty="0" smtClean="0"/>
              <a:t>Generar una encuesta de “clima laboral” anualmente. (2)</a:t>
            </a:r>
          </a:p>
          <a:p>
            <a:pPr marL="342900" indent="-342900">
              <a:buFont typeface="+mj-lt"/>
              <a:buAutoNum type="arabicParenR" startAt="67"/>
            </a:pPr>
            <a:r>
              <a:rPr lang="es-AR" dirty="0" smtClean="0"/>
              <a:t>Organizar reuniones cada tres meses con “Fundación Valores para Crecer”. </a:t>
            </a:r>
            <a:r>
              <a:rPr lang="es-AR" b="1" dirty="0" smtClean="0">
                <a:solidFill>
                  <a:srgbClr val="00B0F0"/>
                </a:solidFill>
              </a:rPr>
              <a:t>(10)</a:t>
            </a:r>
          </a:p>
          <a:p>
            <a:pPr marL="342900" indent="-342900">
              <a:buFont typeface="+mj-lt"/>
              <a:buAutoNum type="arabicParenR" startAt="67"/>
            </a:pPr>
            <a:r>
              <a:rPr lang="es-AR" dirty="0" smtClean="0"/>
              <a:t>Generar equipos de fútbol. (0)</a:t>
            </a:r>
          </a:p>
          <a:p>
            <a:pPr marL="342900" indent="-342900">
              <a:buFont typeface="+mj-lt"/>
              <a:buAutoNum type="arabicParenR" startAt="67"/>
            </a:pPr>
            <a:r>
              <a:rPr lang="es-AR" dirty="0" smtClean="0"/>
              <a:t>Hacer asados una vez al mes. (1)</a:t>
            </a:r>
          </a:p>
          <a:p>
            <a:pPr marL="342900" indent="-342900">
              <a:buFont typeface="+mj-lt"/>
              <a:buAutoNum type="arabicParenR" startAt="67"/>
            </a:pPr>
            <a:r>
              <a:rPr lang="es-AR" dirty="0" smtClean="0"/>
              <a:t>Informar cómo se encuentra la empresa (misión y visión). (3)</a:t>
            </a:r>
          </a:p>
          <a:p>
            <a:pPr marL="342900" indent="-342900">
              <a:buFont typeface="+mj-lt"/>
              <a:buAutoNum type="arabicParenR" startAt="67"/>
            </a:pPr>
            <a:r>
              <a:rPr lang="es-AR" dirty="0" smtClean="0"/>
              <a:t>Tener una vez al año el “Día de la Empresa”. (2)</a:t>
            </a:r>
          </a:p>
          <a:p>
            <a:pPr marL="342900" indent="-342900">
              <a:buFont typeface="+mj-lt"/>
              <a:buAutoNum type="arabicParenR" startAt="67"/>
            </a:pPr>
            <a:r>
              <a:rPr lang="es-AR" dirty="0" smtClean="0"/>
              <a:t>Hacer una gira a una empresa donde podamos observar qué están haciendo de bueno. (4)</a:t>
            </a:r>
          </a:p>
          <a:p>
            <a:pPr marL="342900" indent="-342900">
              <a:buFont typeface="+mj-lt"/>
              <a:buAutoNum type="arabicParenR" startAt="67"/>
            </a:pPr>
            <a:r>
              <a:rPr lang="es-AR" dirty="0" smtClean="0"/>
              <a:t>Fijar remuneraciones acorde a las responsabilidades asignadas a cada uno. (2)</a:t>
            </a:r>
          </a:p>
          <a:p>
            <a:pPr marL="342900" indent="-342900">
              <a:buFont typeface="+mj-lt"/>
              <a:buAutoNum type="arabicParenR" startAt="67"/>
            </a:pPr>
            <a:r>
              <a:rPr lang="es-AR" dirty="0" smtClean="0"/>
              <a:t>Componer la remuneración a partir de un básico y otros ítems variables asociados al cumplimiento de los objetivos fijados. (2)</a:t>
            </a:r>
          </a:p>
          <a:p>
            <a:pPr marL="342900" indent="-342900">
              <a:buFont typeface="+mj-lt"/>
              <a:buAutoNum type="arabicParenR" startAt="67"/>
            </a:pPr>
            <a:r>
              <a:rPr lang="es-AR" dirty="0" smtClean="0"/>
              <a:t>Educar desde el comienzo. (3)</a:t>
            </a:r>
          </a:p>
          <a:p>
            <a:pPr marL="342900" indent="-342900">
              <a:buFont typeface="+mj-lt"/>
              <a:buAutoNum type="arabicParenR" startAt="67"/>
            </a:pPr>
            <a:r>
              <a:rPr lang="es-AR" dirty="0" smtClean="0"/>
              <a:t>Inculcar desde la niñez que el mal tiempo no es excusa para faltar a la escuela. (1)</a:t>
            </a:r>
          </a:p>
          <a:p>
            <a:pPr marL="342900" indent="-342900">
              <a:buFont typeface="+mj-lt"/>
              <a:buAutoNum type="arabicParenR" startAt="67"/>
            </a:pPr>
            <a:endParaRPr lang="es-AR" dirty="0" smtClean="0"/>
          </a:p>
          <a:p>
            <a:pPr marL="342900" indent="-342900">
              <a:buFont typeface="+mj-lt"/>
              <a:buAutoNum type="arabicParenR" startAt="67"/>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29</a:t>
            </a:fld>
            <a:endParaRPr lang="es-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49707"/>
            <a:ext cx="9144000" cy="670395"/>
          </a:xfrm>
        </p:spPr>
        <p:txBody>
          <a:bodyPr>
            <a:normAutofit/>
          </a:bodyPr>
          <a:lstStyle/>
          <a:p>
            <a:r>
              <a:rPr lang="es-AR" sz="2400" dirty="0" smtClean="0">
                <a:latin typeface="Neo Sans Std Medium TR" panose="020B0704030504040204" pitchFamily="34" charset="0"/>
              </a:rPr>
              <a:t>TEMAS DE TRABAJO EN GRUPOS - ÍNDICE</a:t>
            </a:r>
            <a:endParaRPr lang="es-AR" sz="2400" dirty="0">
              <a:latin typeface="Neo Sans Std Medium TR" panose="020B0704030504040204" pitchFamily="34" charset="0"/>
            </a:endParaRPr>
          </a:p>
        </p:txBody>
      </p:sp>
      <p:sp>
        <p:nvSpPr>
          <p:cNvPr id="5" name="Subtítulo 2"/>
          <p:cNvSpPr txBox="1">
            <a:spLocks/>
          </p:cNvSpPr>
          <p:nvPr/>
        </p:nvSpPr>
        <p:spPr>
          <a:xfrm>
            <a:off x="0" y="692696"/>
            <a:ext cx="9144000" cy="378679"/>
          </a:xfrm>
          <a:prstGeom prst="rect">
            <a:avLst/>
          </a:prstGeom>
          <a:solidFill>
            <a:schemeClr val="bg1"/>
          </a:solidFill>
          <a:ln>
            <a:solidFill>
              <a:schemeClr val="accent1"/>
            </a:solidFill>
          </a:ln>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¿Cómo nos adaptamos a los cambios? </a:t>
            </a:r>
            <a:r>
              <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SALA 11 – Diapositiva 4 a 14.</a:t>
            </a:r>
          </a:p>
        </p:txBody>
      </p:sp>
      <p:sp>
        <p:nvSpPr>
          <p:cNvPr id="6" name="Subtítulo 2"/>
          <p:cNvSpPr txBox="1">
            <a:spLocks/>
          </p:cNvSpPr>
          <p:nvPr/>
        </p:nvSpPr>
        <p:spPr>
          <a:xfrm>
            <a:off x="0" y="1196752"/>
            <a:ext cx="9144000" cy="360040"/>
          </a:xfrm>
          <a:prstGeom prst="rect">
            <a:avLst/>
          </a:prstGeom>
          <a:solidFill>
            <a:schemeClr val="bg1">
              <a:lumMod val="75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capitalizamos el hecho de ser empresas familiares? </a:t>
            </a:r>
            <a:r>
              <a:rPr lang="es-AR" sz="1600" dirty="0">
                <a:latin typeface="Neo Sans Std Medium TR" panose="020B0704030504040204" pitchFamily="34" charset="0"/>
              </a:rPr>
              <a:t>SALA </a:t>
            </a:r>
            <a:r>
              <a:rPr lang="es-AR" sz="1600" dirty="0" smtClean="0">
                <a:latin typeface="Neo Sans Std Medium TR" panose="020B0704030504040204" pitchFamily="34" charset="0"/>
              </a:rPr>
              <a:t>11  - Diapositiva 15 a </a:t>
            </a:r>
            <a:r>
              <a:rPr lang="es-AR" sz="1600" dirty="0" smtClean="0">
                <a:latin typeface="Neo Sans Std Medium TR" panose="020B0704030504040204" pitchFamily="34" charset="0"/>
              </a:rPr>
              <a:t>23.</a:t>
            </a:r>
            <a:endPar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7" name="Subtítulo 2"/>
          <p:cNvSpPr txBox="1">
            <a:spLocks/>
          </p:cNvSpPr>
          <p:nvPr/>
        </p:nvSpPr>
        <p:spPr>
          <a:xfrm>
            <a:off x="1037493" y="2158922"/>
            <a:ext cx="8008034" cy="4937760"/>
          </a:xfrm>
          <a:prstGeom prst="rect">
            <a:avLst/>
          </a:prstGeom>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b="0" i="0" u="none" strike="noStrike" kern="1200" cap="none" spc="0" normalizeH="0" baseline="0" noProof="0" dirty="0">
              <a:ln>
                <a:noFill/>
              </a:ln>
              <a:solidFill>
                <a:schemeClr val="tx1"/>
              </a:solidFill>
              <a:effectLst/>
              <a:uLnTx/>
              <a:uFillTx/>
              <a:latin typeface="Neo Sans Std Medium TR" panose="020B0704030504040204" pitchFamily="34" charset="0"/>
              <a:ea typeface="+mn-ea"/>
              <a:cs typeface="+mn-cs"/>
            </a:endParaRPr>
          </a:p>
        </p:txBody>
      </p:sp>
      <p:sp>
        <p:nvSpPr>
          <p:cNvPr id="9" name="Subtítulo 2"/>
          <p:cNvSpPr txBox="1">
            <a:spLocks/>
          </p:cNvSpPr>
          <p:nvPr/>
        </p:nvSpPr>
        <p:spPr>
          <a:xfrm>
            <a:off x="0" y="1628800"/>
            <a:ext cx="9144000" cy="473787"/>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dirty="0" smtClean="0">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 </a:t>
            </a:r>
            <a:r>
              <a:rPr lang="es-AR" sz="1600" dirty="0">
                <a:latin typeface="Neo Sans Std Medium TR" panose="020B0704030504040204" pitchFamily="34" charset="0"/>
              </a:rPr>
              <a:t>SALA </a:t>
            </a:r>
            <a:r>
              <a:rPr lang="es-AR" sz="1600" dirty="0" smtClean="0">
                <a:latin typeface="Neo Sans Std Medium TR" panose="020B0704030504040204" pitchFamily="34" charset="0"/>
              </a:rPr>
              <a:t>11  - Diapositiva </a:t>
            </a:r>
            <a:r>
              <a:rPr lang="es-AR" sz="1600" dirty="0" smtClean="0">
                <a:latin typeface="Neo Sans Std Medium TR" panose="020B0704030504040204" pitchFamily="34" charset="0"/>
              </a:rPr>
              <a:t>24 </a:t>
            </a:r>
            <a:r>
              <a:rPr lang="es-AR" sz="1600" dirty="0" smtClean="0">
                <a:latin typeface="Neo Sans Std Medium TR" panose="020B0704030504040204" pitchFamily="34" charset="0"/>
              </a:rPr>
              <a:t>a </a:t>
            </a:r>
            <a:r>
              <a:rPr lang="es-AR" sz="1600" dirty="0" smtClean="0">
                <a:latin typeface="Neo Sans Std Medium TR" panose="020B0704030504040204" pitchFamily="34" charset="0"/>
              </a:rPr>
              <a:t>35</a:t>
            </a:r>
            <a:r>
              <a:rPr lang="es-AR" sz="1600" dirty="0" smtClean="0">
                <a:latin typeface="Neo Sans Std Medium TR" panose="020B0704030504040204" pitchFamily="34" charset="0"/>
              </a:rPr>
              <a:t>.</a:t>
            </a:r>
            <a:endPar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11" name="Subtítulo 2"/>
          <p:cNvSpPr txBox="1">
            <a:spLocks/>
          </p:cNvSpPr>
          <p:nvPr/>
        </p:nvSpPr>
        <p:spPr>
          <a:xfrm>
            <a:off x="0" y="2780928"/>
            <a:ext cx="9144000" cy="534540"/>
          </a:xfrm>
          <a:prstGeom prst="rect">
            <a:avLst/>
          </a:prstGeom>
          <a:solidFill>
            <a:srgbClr val="FFFF99">
              <a:alpha val="72157"/>
            </a:srgb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potenciamos nuestra capacidad para asociarnos con todo tipo de organizaciones? </a:t>
            </a:r>
            <a:r>
              <a:rPr lang="es-AR" sz="1600" dirty="0">
                <a:latin typeface="Neo Sans Std Medium TR" panose="020B0704030504040204" pitchFamily="34" charset="0"/>
              </a:rPr>
              <a:t>SALA </a:t>
            </a:r>
            <a:r>
              <a:rPr lang="es-AR" sz="1600" dirty="0" smtClean="0">
                <a:latin typeface="Neo Sans Std Medium TR" panose="020B0704030504040204" pitchFamily="34" charset="0"/>
              </a:rPr>
              <a:t>M.E. </a:t>
            </a:r>
            <a:r>
              <a:rPr lang="es-AR" sz="1600" dirty="0" err="1" smtClean="0">
                <a:latin typeface="Neo Sans Std Medium TR" panose="020B0704030504040204" pitchFamily="34" charset="0"/>
              </a:rPr>
              <a:t>WALSH</a:t>
            </a:r>
            <a:r>
              <a:rPr lang="es-AR" sz="1600" dirty="0" smtClean="0">
                <a:latin typeface="Neo Sans Std Medium TR" panose="020B0704030504040204" pitchFamily="34" charset="0"/>
              </a:rPr>
              <a:t> – Diapositiva </a:t>
            </a:r>
            <a:r>
              <a:rPr lang="es-AR" sz="1600" dirty="0" smtClean="0">
                <a:latin typeface="Neo Sans Std Medium TR" panose="020B0704030504040204" pitchFamily="34" charset="0"/>
              </a:rPr>
              <a:t>45 a 51</a:t>
            </a:r>
            <a:r>
              <a:rPr lang="es-AR" sz="1600" dirty="0" smtClean="0">
                <a:latin typeface="Neo Sans Std Medium TR" panose="020B0704030504040204" pitchFamily="34" charset="0"/>
              </a:rPr>
              <a:t>.</a:t>
            </a:r>
            <a:endPar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10" name="Subtítulo 2"/>
          <p:cNvSpPr txBox="1">
            <a:spLocks/>
          </p:cNvSpPr>
          <p:nvPr/>
        </p:nvSpPr>
        <p:spPr>
          <a:xfrm>
            <a:off x="0" y="3501008"/>
            <a:ext cx="9144000"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dirty="0">
                <a:latin typeface="Neo Sans Std Medium TR" panose="020B0704030504040204" pitchFamily="34" charset="0"/>
              </a:rPr>
              <a:t>SALA </a:t>
            </a:r>
            <a:r>
              <a:rPr lang="es-AR" sz="1600" dirty="0" err="1" smtClean="0">
                <a:latin typeface="Neo Sans Std Medium TR" panose="020B0704030504040204" pitchFamily="34" charset="0"/>
              </a:rPr>
              <a:t>CASTAGNINO</a:t>
            </a:r>
            <a:r>
              <a:rPr lang="es-AR" sz="1600" dirty="0" smtClean="0">
                <a:latin typeface="Neo Sans Std Medium TR" panose="020B0704030504040204" pitchFamily="34" charset="0"/>
              </a:rPr>
              <a:t> – Diapositiva </a:t>
            </a:r>
            <a:r>
              <a:rPr lang="es-AR" sz="1600" dirty="0" smtClean="0">
                <a:latin typeface="Neo Sans Std Medium TR" panose="020B0704030504040204" pitchFamily="34" charset="0"/>
              </a:rPr>
              <a:t>52</a:t>
            </a:r>
            <a:r>
              <a:rPr lang="es-AR" sz="1600" dirty="0" smtClean="0">
                <a:latin typeface="Neo Sans Std Medium TR" panose="020B0704030504040204" pitchFamily="34" charset="0"/>
              </a:rPr>
              <a:t> </a:t>
            </a:r>
            <a:r>
              <a:rPr lang="es-AR" sz="1600" dirty="0" smtClean="0">
                <a:latin typeface="Neo Sans Std Medium TR" panose="020B0704030504040204" pitchFamily="34" charset="0"/>
              </a:rPr>
              <a:t>a </a:t>
            </a:r>
            <a:r>
              <a:rPr lang="es-AR" sz="1600" dirty="0" smtClean="0">
                <a:latin typeface="Neo Sans Std Medium TR" panose="020B0704030504040204" pitchFamily="34" charset="0"/>
              </a:rPr>
              <a:t>64</a:t>
            </a:r>
            <a:r>
              <a:rPr lang="es-AR" sz="1600" dirty="0" smtClean="0">
                <a:latin typeface="Neo Sans Std Medium TR" panose="020B0704030504040204" pitchFamily="34" charset="0"/>
              </a:rPr>
              <a:t>.</a:t>
            </a:r>
            <a:endParaRPr kumimoji="0" lang="es-AR" sz="1600" i="0"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19" name="Subtítulo 2"/>
          <p:cNvSpPr txBox="1">
            <a:spLocks/>
          </p:cNvSpPr>
          <p:nvPr/>
        </p:nvSpPr>
        <p:spPr>
          <a:xfrm>
            <a:off x="0" y="4149080"/>
            <a:ext cx="9144000" cy="521380"/>
          </a:xfrm>
          <a:prstGeom prst="rect">
            <a:avLst/>
          </a:prstGeom>
          <a:solidFill>
            <a:srgbClr val="FFCCFF"/>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afrontamos, como sector, el desafío de comunicarnos eficazmente</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con la sociedad? </a:t>
            </a:r>
            <a:r>
              <a:rPr lang="es-AR" sz="1600" dirty="0">
                <a:latin typeface="Neo Sans Std Medium TR" panose="020B0704030504040204" pitchFamily="34" charset="0"/>
              </a:rPr>
              <a:t>SALA </a:t>
            </a:r>
            <a:r>
              <a:rPr lang="es-AR" sz="1600" dirty="0" smtClean="0">
                <a:latin typeface="Neo Sans Std Medium TR" panose="020B0704030504040204" pitchFamily="34" charset="0"/>
              </a:rPr>
              <a:t>GONZÁLEZ – Diapositiva </a:t>
            </a:r>
            <a:r>
              <a:rPr lang="es-AR" sz="1600" dirty="0" smtClean="0">
                <a:latin typeface="Neo Sans Std Medium TR" panose="020B0704030504040204" pitchFamily="34" charset="0"/>
              </a:rPr>
              <a:t>65</a:t>
            </a:r>
            <a:r>
              <a:rPr lang="es-AR" sz="1600" dirty="0" smtClean="0">
                <a:latin typeface="Neo Sans Std Medium TR" panose="020B0704030504040204" pitchFamily="34" charset="0"/>
              </a:rPr>
              <a:t> </a:t>
            </a:r>
            <a:r>
              <a:rPr lang="es-AR" sz="1600" dirty="0" smtClean="0">
                <a:latin typeface="Neo Sans Std Medium TR" panose="020B0704030504040204" pitchFamily="34" charset="0"/>
              </a:rPr>
              <a:t>a </a:t>
            </a:r>
            <a:r>
              <a:rPr lang="es-AR" sz="1600" dirty="0" smtClean="0">
                <a:latin typeface="Neo Sans Std Medium TR" panose="020B0704030504040204" pitchFamily="34" charset="0"/>
              </a:rPr>
              <a:t>74</a:t>
            </a:r>
            <a:r>
              <a:rPr lang="es-AR" sz="1600" dirty="0" smtClean="0">
                <a:latin typeface="Neo Sans Std Medium TR" panose="020B0704030504040204" pitchFamily="34" charset="0"/>
              </a:rPr>
              <a:t>.</a:t>
            </a:r>
            <a:endPar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20" name="Subtítulo 2"/>
          <p:cNvSpPr txBox="1">
            <a:spLocks/>
          </p:cNvSpPr>
          <p:nvPr/>
        </p:nvSpPr>
        <p:spPr>
          <a:xfrm>
            <a:off x="0" y="5445224"/>
            <a:ext cx="9144000" cy="484804"/>
          </a:xfrm>
          <a:prstGeom prst="rect">
            <a:avLst/>
          </a:prstGeom>
          <a:solidFill>
            <a:srgbClr val="0070C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profundizar nuestras acciones a favor del medio ambiente? </a:t>
            </a:r>
            <a:r>
              <a:rPr lang="es-AR" sz="1600" dirty="0" smtClean="0">
                <a:solidFill>
                  <a:schemeClr val="bg1"/>
                </a:solidFill>
                <a:latin typeface="Neo Sans Std Medium TR" panose="020B0704030504040204" pitchFamily="34" charset="0"/>
              </a:rPr>
              <a:t>SALA VÉLEZ – Diapositiva </a:t>
            </a:r>
            <a:r>
              <a:rPr lang="es-AR" sz="1600" dirty="0" smtClean="0">
                <a:solidFill>
                  <a:schemeClr val="bg1"/>
                </a:solidFill>
                <a:latin typeface="Neo Sans Std Medium TR" panose="020B0704030504040204" pitchFamily="34" charset="0"/>
              </a:rPr>
              <a:t>83</a:t>
            </a:r>
            <a:r>
              <a:rPr lang="es-AR" sz="1600" dirty="0" smtClean="0">
                <a:solidFill>
                  <a:schemeClr val="bg1"/>
                </a:solidFill>
                <a:latin typeface="Neo Sans Std Medium TR" panose="020B0704030504040204" pitchFamily="34" charset="0"/>
              </a:rPr>
              <a:t> </a:t>
            </a:r>
            <a:r>
              <a:rPr lang="es-AR" sz="1600" dirty="0" smtClean="0">
                <a:solidFill>
                  <a:schemeClr val="bg1"/>
                </a:solidFill>
                <a:latin typeface="Neo Sans Std Medium TR" panose="020B0704030504040204" pitchFamily="34" charset="0"/>
              </a:rPr>
              <a:t>a </a:t>
            </a:r>
            <a:r>
              <a:rPr lang="es-AR" sz="1600" dirty="0" smtClean="0">
                <a:solidFill>
                  <a:schemeClr val="bg1"/>
                </a:solidFill>
                <a:latin typeface="Neo Sans Std Medium TR" panose="020B0704030504040204" pitchFamily="34" charset="0"/>
              </a:rPr>
              <a:t>90</a:t>
            </a:r>
            <a:r>
              <a:rPr lang="es-AR" sz="1600" dirty="0" smtClean="0">
                <a:solidFill>
                  <a:schemeClr val="bg1"/>
                </a:solidFill>
                <a:latin typeface="Neo Sans Std Medium TR" panose="020B0704030504040204" pitchFamily="34" charset="0"/>
              </a:rPr>
              <a:t>.</a:t>
            </a:r>
            <a:endParaRPr kumimoji="0" lang="es-AR" sz="1600" i="0"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21" name="Subtítulo 2"/>
          <p:cNvSpPr txBox="1">
            <a:spLocks/>
          </p:cNvSpPr>
          <p:nvPr/>
        </p:nvSpPr>
        <p:spPr>
          <a:xfrm>
            <a:off x="0" y="2204864"/>
            <a:ext cx="9144000" cy="491678"/>
          </a:xfrm>
          <a:prstGeom prst="rect">
            <a:avLst/>
          </a:prstGeom>
          <a:solidFill>
            <a:schemeClr val="accent1">
              <a:lumMod val="60000"/>
              <a:lumOff val="40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hacemos para ser más innovadores y emprendedores? </a:t>
            </a:r>
            <a:r>
              <a:rPr lang="es-AR" sz="1600" dirty="0">
                <a:latin typeface="Neo Sans Std Medium TR" panose="020B0704030504040204" pitchFamily="34" charset="0"/>
              </a:rPr>
              <a:t>SALA </a:t>
            </a:r>
            <a:r>
              <a:rPr lang="es-AR" sz="1600" dirty="0" smtClean="0">
                <a:latin typeface="Neo Sans Std Medium TR" panose="020B0704030504040204" pitchFamily="34" charset="0"/>
              </a:rPr>
              <a:t>11 – Diapositiva </a:t>
            </a:r>
            <a:r>
              <a:rPr lang="es-AR" sz="1600" dirty="0" smtClean="0">
                <a:latin typeface="Neo Sans Std Medium TR" panose="020B0704030504040204" pitchFamily="34" charset="0"/>
              </a:rPr>
              <a:t>36</a:t>
            </a:r>
            <a:r>
              <a:rPr lang="es-AR" sz="1600" dirty="0" smtClean="0">
                <a:latin typeface="Neo Sans Std Medium TR" panose="020B0704030504040204" pitchFamily="34" charset="0"/>
              </a:rPr>
              <a:t> </a:t>
            </a:r>
            <a:r>
              <a:rPr lang="es-AR" sz="1600" dirty="0" smtClean="0">
                <a:latin typeface="Neo Sans Std Medium TR" panose="020B0704030504040204" pitchFamily="34" charset="0"/>
              </a:rPr>
              <a:t>a </a:t>
            </a:r>
            <a:r>
              <a:rPr lang="es-AR" sz="1600" dirty="0" smtClean="0">
                <a:latin typeface="Neo Sans Std Medium TR" panose="020B0704030504040204" pitchFamily="34" charset="0"/>
              </a:rPr>
              <a:t>44</a:t>
            </a:r>
            <a:r>
              <a:rPr lang="es-AR" sz="1600" dirty="0" smtClean="0">
                <a:latin typeface="Neo Sans Std Medium TR" panose="020B0704030504040204" pitchFamily="34" charset="0"/>
              </a:rPr>
              <a:t>.</a:t>
            </a:r>
            <a:endPar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22" name="Subtítulo 2"/>
          <p:cNvSpPr txBox="1">
            <a:spLocks/>
          </p:cNvSpPr>
          <p:nvPr/>
        </p:nvSpPr>
        <p:spPr>
          <a:xfrm>
            <a:off x="0" y="6093296"/>
            <a:ext cx="9144000" cy="551860"/>
          </a:xfrm>
          <a:prstGeom prst="rect">
            <a:avLst/>
          </a:prstGeom>
          <a:solidFill>
            <a:schemeClr val="tx1"/>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absorber y adaptar a nuestro negocio ideas de organizaciones extra-sector? </a:t>
            </a:r>
            <a:r>
              <a:rPr lang="es-AR" sz="1600" dirty="0">
                <a:solidFill>
                  <a:schemeClr val="bg1"/>
                </a:solidFill>
                <a:latin typeface="Neo Sans Std Medium TR" panose="020B0704030504040204" pitchFamily="34" charset="0"/>
              </a:rPr>
              <a:t>SALA </a:t>
            </a:r>
            <a:r>
              <a:rPr lang="es-AR" sz="1600" dirty="0" smtClean="0">
                <a:solidFill>
                  <a:schemeClr val="bg1"/>
                </a:solidFill>
                <a:latin typeface="Neo Sans Std Medium TR" panose="020B0704030504040204" pitchFamily="34" charset="0"/>
              </a:rPr>
              <a:t>VÉLEZ – </a:t>
            </a:r>
            <a:r>
              <a:rPr lang="es-AR" sz="1600" dirty="0" smtClean="0">
                <a:solidFill>
                  <a:schemeClr val="bg1"/>
                </a:solidFill>
                <a:latin typeface="Neo Sans Std Medium TR" panose="020B0704030504040204" pitchFamily="34" charset="0"/>
              </a:rPr>
              <a:t>Diapositiva 91 </a:t>
            </a:r>
            <a:r>
              <a:rPr lang="es-AR" sz="1600" dirty="0" smtClean="0">
                <a:solidFill>
                  <a:schemeClr val="bg1"/>
                </a:solidFill>
                <a:latin typeface="Neo Sans Std Medium TR" panose="020B0704030504040204" pitchFamily="34" charset="0"/>
              </a:rPr>
              <a:t>a </a:t>
            </a:r>
            <a:r>
              <a:rPr lang="es-AR" sz="1600" dirty="0" smtClean="0">
                <a:solidFill>
                  <a:schemeClr val="bg1"/>
                </a:solidFill>
                <a:latin typeface="Neo Sans Std Medium TR" panose="020B0704030504040204" pitchFamily="34" charset="0"/>
              </a:rPr>
              <a:t>96</a:t>
            </a:r>
            <a:r>
              <a:rPr lang="es-AR" sz="1600" dirty="0" smtClean="0">
                <a:solidFill>
                  <a:schemeClr val="bg1"/>
                </a:solidFill>
                <a:latin typeface="Neo Sans Std Medium TR" panose="020B0704030504040204" pitchFamily="34" charset="0"/>
              </a:rPr>
              <a:t>.</a:t>
            </a:r>
            <a:endParaRPr kumimoji="0" lang="es-AR" sz="1600" i="0"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14" name="Subtítulo 2"/>
          <p:cNvSpPr txBox="1">
            <a:spLocks/>
          </p:cNvSpPr>
          <p:nvPr/>
        </p:nvSpPr>
        <p:spPr>
          <a:xfrm>
            <a:off x="0" y="4797152"/>
            <a:ext cx="9144000" cy="521380"/>
          </a:xfrm>
          <a:prstGeom prst="rect">
            <a:avLst/>
          </a:prstGeom>
          <a:solidFill>
            <a:srgbClr val="FF0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transformamos</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 las nuevas tecnologías en un aliado de nuestro negocio</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 </a:t>
            </a:r>
            <a:r>
              <a:rPr lang="es-AR" sz="1600" dirty="0">
                <a:latin typeface="Neo Sans Std Medium TR" panose="020B0704030504040204" pitchFamily="34" charset="0"/>
              </a:rPr>
              <a:t>SALA </a:t>
            </a:r>
            <a:r>
              <a:rPr lang="es-AR" sz="1600" dirty="0" smtClean="0">
                <a:latin typeface="Neo Sans Std Medium TR" panose="020B0704030504040204" pitchFamily="34" charset="0"/>
              </a:rPr>
              <a:t>TEJEDOR – Diapositiva </a:t>
            </a:r>
            <a:r>
              <a:rPr lang="es-AR" sz="1600" dirty="0" smtClean="0">
                <a:latin typeface="Neo Sans Std Medium TR" panose="020B0704030504040204" pitchFamily="34" charset="0"/>
              </a:rPr>
              <a:t>75</a:t>
            </a:r>
            <a:r>
              <a:rPr lang="es-AR" sz="1600" dirty="0" smtClean="0">
                <a:latin typeface="Neo Sans Std Medium TR" panose="020B0704030504040204" pitchFamily="34" charset="0"/>
              </a:rPr>
              <a:t> </a:t>
            </a:r>
            <a:r>
              <a:rPr lang="es-AR" sz="1600" dirty="0" smtClean="0">
                <a:latin typeface="Neo Sans Std Medium TR" panose="020B0704030504040204" pitchFamily="34" charset="0"/>
              </a:rPr>
              <a:t>a </a:t>
            </a:r>
            <a:r>
              <a:rPr lang="es-AR" sz="1600" dirty="0" smtClean="0">
                <a:latin typeface="Neo Sans Std Medium TR" panose="020B0704030504040204" pitchFamily="34" charset="0"/>
              </a:rPr>
              <a:t>82</a:t>
            </a:r>
            <a:r>
              <a:rPr lang="es-AR" sz="1600" dirty="0" smtClean="0">
                <a:latin typeface="Neo Sans Std Medium TR" panose="020B0704030504040204" pitchFamily="34" charset="0"/>
              </a:rPr>
              <a:t>.</a:t>
            </a:r>
            <a:endPar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Tree>
    <p:extLst>
      <p:ext uri="{BB962C8B-B14F-4D97-AF65-F5344CB8AC3E}">
        <p14:creationId xmlns="" xmlns:p14="http://schemas.microsoft.com/office/powerpoint/2010/main" val="3377467188"/>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332656"/>
            <a:ext cx="8738402" cy="473787"/>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dirty="0" smtClean="0">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1" y="1124744"/>
            <a:ext cx="8568952" cy="5909310"/>
          </a:xfrm>
          <a:prstGeom prst="rect">
            <a:avLst/>
          </a:prstGeom>
          <a:noFill/>
        </p:spPr>
        <p:txBody>
          <a:bodyPr wrap="square" rtlCol="0">
            <a:spAutoFit/>
          </a:bodyPr>
          <a:lstStyle/>
          <a:p>
            <a:pPr marL="342900" indent="-342900">
              <a:buFont typeface="+mj-lt"/>
              <a:buAutoNum type="arabicParenR" startAt="85"/>
            </a:pPr>
            <a:r>
              <a:rPr lang="es-AR" dirty="0" smtClean="0"/>
              <a:t>Establecer un “</a:t>
            </a:r>
            <a:r>
              <a:rPr lang="es-AR" dirty="0" err="1" smtClean="0"/>
              <a:t>bonus</a:t>
            </a:r>
            <a:r>
              <a:rPr lang="es-AR" dirty="0" smtClean="0"/>
              <a:t>” anual en función del resultado económico de la empresa. (5)</a:t>
            </a:r>
          </a:p>
          <a:p>
            <a:pPr marL="342900" indent="-342900">
              <a:buFont typeface="+mj-lt"/>
              <a:buAutoNum type="arabicParenR" startAt="85"/>
            </a:pPr>
            <a:r>
              <a:rPr lang="es-AR" dirty="0" smtClean="0"/>
              <a:t>Sancionar al empleado que no cumple. (0)</a:t>
            </a:r>
          </a:p>
          <a:p>
            <a:pPr marL="342900" indent="-342900">
              <a:buFont typeface="+mj-lt"/>
              <a:buAutoNum type="arabicParenR" startAt="85"/>
            </a:pPr>
            <a:r>
              <a:rPr lang="es-AR" dirty="0" smtClean="0"/>
              <a:t>Ocuparse de que los empleados tengan objetivos a corto y largo plazo. Colaborar para que lo puedan lograr (internos o externos a la empresa). (3)</a:t>
            </a:r>
          </a:p>
          <a:p>
            <a:pPr marL="342900" indent="-342900">
              <a:buFont typeface="+mj-lt"/>
              <a:buAutoNum type="arabicParenR" startAt="85"/>
            </a:pPr>
            <a:r>
              <a:rPr lang="es-AR" dirty="0" smtClean="0"/>
              <a:t>Poner un Club Nocturno. </a:t>
            </a:r>
            <a:r>
              <a:rPr lang="es-AR" b="1" dirty="0" smtClean="0">
                <a:solidFill>
                  <a:srgbClr val="FF0000"/>
                </a:solidFill>
              </a:rPr>
              <a:t>(30)</a:t>
            </a:r>
          </a:p>
          <a:p>
            <a:pPr marL="342900" indent="-342900">
              <a:buFont typeface="+mj-lt"/>
              <a:buAutoNum type="arabicParenR" startAt="85"/>
            </a:pPr>
            <a:r>
              <a:rPr lang="es-AR" dirty="0" smtClean="0"/>
              <a:t>Proveer los servicios a los empleados y que tengan todos una vivienda digna. (0)</a:t>
            </a:r>
          </a:p>
          <a:p>
            <a:pPr marL="342900" indent="-342900">
              <a:buFont typeface="+mj-lt"/>
              <a:buAutoNum type="arabicParenR" startAt="85"/>
            </a:pPr>
            <a:r>
              <a:rPr lang="es-AR" dirty="0" smtClean="0"/>
              <a:t>Preguntarle al personal que quiere, qué significa la empresa en su vida (plantearlo como un desarrollo personal). (0)</a:t>
            </a:r>
          </a:p>
          <a:p>
            <a:pPr marL="342900" indent="-342900">
              <a:buFont typeface="+mj-lt"/>
              <a:buAutoNum type="arabicParenR" startAt="85"/>
            </a:pPr>
            <a:r>
              <a:rPr lang="es-AR" dirty="0" smtClean="0"/>
              <a:t>Delegar responsabilidad y decisiones al personal, con sus espacios, controles. (1)</a:t>
            </a:r>
          </a:p>
          <a:p>
            <a:pPr marL="342900" indent="-342900">
              <a:buFont typeface="+mj-lt"/>
              <a:buAutoNum type="arabicParenR" startAt="85"/>
            </a:pPr>
            <a:r>
              <a:rPr lang="es-AR" dirty="0" smtClean="0"/>
              <a:t>Generar talleres en donde puedan participar (ej. Algo como esto pero armado por ellos, con una nueva visión. (0)</a:t>
            </a:r>
          </a:p>
          <a:p>
            <a:pPr marL="342900" indent="-342900">
              <a:buFont typeface="+mj-lt"/>
              <a:buAutoNum type="arabicParenR" startAt="85"/>
            </a:pPr>
            <a:r>
              <a:rPr lang="es-AR" dirty="0" smtClean="0"/>
              <a:t>Determinar, y escribir, lo que la empresa pretende del personal. (0)</a:t>
            </a:r>
          </a:p>
          <a:p>
            <a:pPr marL="342900" indent="-342900">
              <a:buFont typeface="+mj-lt"/>
              <a:buAutoNum type="arabicParenR" startAt="85"/>
            </a:pPr>
            <a:r>
              <a:rPr lang="es-AR" dirty="0" smtClean="0"/>
              <a:t>Plasmar la visión y misión de la empresa, en donde todos somos parte (personal), y vincularlo con el desarrollo de la persona y la empresa. (5)</a:t>
            </a:r>
          </a:p>
          <a:p>
            <a:pPr marL="342900" indent="-342900">
              <a:buFont typeface="+mj-lt"/>
              <a:buAutoNum type="arabicParenR" startAt="85"/>
            </a:pPr>
            <a:r>
              <a:rPr lang="es-AR" dirty="0" smtClean="0"/>
              <a:t>Bonificar al empleado alineado a sus objetivos (económicos, viajes, etc.). (0)</a:t>
            </a:r>
          </a:p>
          <a:p>
            <a:pPr marL="342900" indent="-342900">
              <a:buFont typeface="+mj-lt"/>
              <a:buAutoNum type="arabicParenR" startAt="85"/>
            </a:pPr>
            <a:r>
              <a:rPr lang="es-AR" dirty="0" smtClean="0"/>
              <a:t>Cumplir con las obligaciones y condiciones de seguridad. (0)</a:t>
            </a:r>
          </a:p>
          <a:p>
            <a:pPr marL="342900" indent="-342900">
              <a:buFont typeface="+mj-lt"/>
              <a:buAutoNum type="arabicParenR" startAt="85"/>
            </a:pPr>
            <a:r>
              <a:rPr lang="es-AR" dirty="0" smtClean="0"/>
              <a:t>Hacer un </a:t>
            </a:r>
            <a:r>
              <a:rPr lang="es-AR" dirty="0" err="1" smtClean="0"/>
              <a:t>feed</a:t>
            </a:r>
            <a:r>
              <a:rPr lang="es-AR" dirty="0" smtClean="0"/>
              <a:t>-back con el empleado en los resultados de la empresa y la actualidad de la misma (ej. Cuando se cumple un objetivo). </a:t>
            </a:r>
            <a:r>
              <a:rPr lang="es-AR" b="1" dirty="0" smtClean="0">
                <a:solidFill>
                  <a:srgbClr val="FF0000"/>
                </a:solidFill>
              </a:rPr>
              <a:t>(13)</a:t>
            </a:r>
          </a:p>
          <a:p>
            <a:pPr marL="342900" indent="-342900">
              <a:buFont typeface="+mj-lt"/>
              <a:buAutoNum type="arabicParenR" startAt="85"/>
            </a:pPr>
            <a:r>
              <a:rPr lang="es-AR" dirty="0" smtClean="0"/>
              <a:t>Proveerlos de ropa. (0)</a:t>
            </a:r>
          </a:p>
          <a:p>
            <a:pPr marL="342900" indent="-342900"/>
            <a:endParaRPr lang="es-AR" dirty="0" smtClean="0"/>
          </a:p>
          <a:p>
            <a:pPr marL="342900" indent="-342900">
              <a:buFont typeface="+mj-lt"/>
              <a:buAutoNum type="arabicParenR" startAt="85"/>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30</a:t>
            </a:fld>
            <a:endParaRPr lang="es-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332656"/>
            <a:ext cx="8738402" cy="473787"/>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dirty="0" smtClean="0">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0" y="980728"/>
            <a:ext cx="8640960" cy="5632311"/>
          </a:xfrm>
          <a:prstGeom prst="rect">
            <a:avLst/>
          </a:prstGeom>
          <a:noFill/>
        </p:spPr>
        <p:txBody>
          <a:bodyPr wrap="square" rtlCol="0">
            <a:spAutoFit/>
          </a:bodyPr>
          <a:lstStyle/>
          <a:p>
            <a:pPr marL="342900" indent="-342900">
              <a:buFont typeface="+mj-lt"/>
              <a:buAutoNum type="arabicParenR" startAt="99"/>
            </a:pPr>
            <a:r>
              <a:rPr lang="es-AR" dirty="0" smtClean="0"/>
              <a:t> Organizar una visita para conocer a otras empresas en donde puedan interactuar. </a:t>
            </a:r>
            <a:r>
              <a:rPr lang="es-AR" b="1" dirty="0" smtClean="0">
                <a:solidFill>
                  <a:srgbClr val="FF0000"/>
                </a:solidFill>
              </a:rPr>
              <a:t>(13)</a:t>
            </a:r>
          </a:p>
          <a:p>
            <a:pPr marL="342900" indent="-342900">
              <a:buFont typeface="+mj-lt"/>
              <a:buAutoNum type="arabicParenR" startAt="99"/>
            </a:pPr>
            <a:r>
              <a:rPr lang="es-AR" dirty="0" smtClean="0"/>
              <a:t> Poner a disposición del personal un transporte una vez al día (ej. Cuando quieran ir al pueblo, al médico, a la escuela, a hacer trámites, etc.). (0)</a:t>
            </a:r>
          </a:p>
          <a:p>
            <a:pPr marL="342900" indent="-342900">
              <a:buFont typeface="+mj-lt"/>
              <a:buAutoNum type="arabicParenR" startAt="99"/>
            </a:pPr>
            <a:r>
              <a:rPr lang="es-AR" dirty="0" smtClean="0"/>
              <a:t> Hacer una compra semanal de comida. (0)</a:t>
            </a:r>
          </a:p>
          <a:p>
            <a:pPr marL="342900" indent="-342900">
              <a:buFont typeface="+mj-lt"/>
              <a:buAutoNum type="arabicParenR" startAt="99"/>
            </a:pPr>
            <a:r>
              <a:rPr lang="es-AR" dirty="0" smtClean="0"/>
              <a:t> Entregar útiles escolares a los hijos a principio de año. (1)</a:t>
            </a:r>
          </a:p>
          <a:p>
            <a:pPr marL="342900" indent="-342900">
              <a:buFont typeface="+mj-lt"/>
              <a:buAutoNum type="arabicParenR" startAt="99"/>
            </a:pPr>
            <a:r>
              <a:rPr lang="es-AR" dirty="0" smtClean="0"/>
              <a:t> Incentivarlo a capacitarse para desarrollar su propio emprendimiento. (5)</a:t>
            </a:r>
          </a:p>
          <a:p>
            <a:pPr marL="342900" indent="-342900">
              <a:buFont typeface="+mj-lt"/>
              <a:buAutoNum type="arabicParenR" startAt="99"/>
            </a:pPr>
            <a:r>
              <a:rPr lang="es-AR" dirty="0" smtClean="0"/>
              <a:t> Generar sistema de becas para la educación de sus hijos tanto en primaria, secundaria o nivel terciario. </a:t>
            </a:r>
            <a:r>
              <a:rPr lang="es-AR" b="1" dirty="0" smtClean="0">
                <a:solidFill>
                  <a:srgbClr val="FF0000"/>
                </a:solidFill>
              </a:rPr>
              <a:t>(12)</a:t>
            </a:r>
            <a:r>
              <a:rPr lang="es-AR" dirty="0" smtClean="0"/>
              <a:t> </a:t>
            </a:r>
          </a:p>
          <a:p>
            <a:pPr marL="342900" indent="-342900">
              <a:buFont typeface="+mj-lt"/>
              <a:buAutoNum type="arabicParenR" startAt="99"/>
            </a:pPr>
            <a:r>
              <a:rPr lang="es-AR" dirty="0" smtClean="0"/>
              <a:t> Ayudarlos a gestionar cuestiones crediticias con empresas públicas. (2)</a:t>
            </a:r>
          </a:p>
          <a:p>
            <a:pPr marL="342900" indent="-342900">
              <a:buFont typeface="+mj-lt"/>
              <a:buAutoNum type="arabicParenR" startAt="99"/>
            </a:pPr>
            <a:r>
              <a:rPr lang="es-AR" dirty="0" smtClean="0"/>
              <a:t> Participar de los desfiles del pueblo. (0)</a:t>
            </a:r>
          </a:p>
          <a:p>
            <a:pPr marL="342900" indent="-342900">
              <a:buFont typeface="+mj-lt"/>
              <a:buAutoNum type="arabicParenR" startAt="99"/>
            </a:pPr>
            <a:r>
              <a:rPr lang="es-AR" dirty="0" smtClean="0"/>
              <a:t> Generar actividades extra-laborales: gimnasia, idioma, artesanías, etc. </a:t>
            </a:r>
            <a:r>
              <a:rPr lang="es-AR" b="1" dirty="0" smtClean="0">
                <a:solidFill>
                  <a:srgbClr val="FF0000"/>
                </a:solidFill>
              </a:rPr>
              <a:t>(20)</a:t>
            </a:r>
          </a:p>
          <a:p>
            <a:pPr marL="342900" indent="-342900">
              <a:buFont typeface="+mj-lt"/>
              <a:buAutoNum type="arabicParenR" startAt="99"/>
            </a:pPr>
            <a:r>
              <a:rPr lang="es-AR" dirty="0" smtClean="0"/>
              <a:t> Realizar intercambios de empleados entre diferentes establecimientos. (2)</a:t>
            </a:r>
          </a:p>
          <a:p>
            <a:pPr marL="342900" indent="-342900">
              <a:buFont typeface="+mj-lt"/>
              <a:buAutoNum type="arabicParenR" startAt="99"/>
            </a:pPr>
            <a:r>
              <a:rPr lang="es-AR" dirty="0" smtClean="0"/>
              <a:t> Relacionar la comunidad con el campo (visitas al campo para que los empleados cuenten lo que hacen). </a:t>
            </a:r>
            <a:r>
              <a:rPr lang="es-AR" b="1" dirty="0" smtClean="0">
                <a:solidFill>
                  <a:srgbClr val="FF0000"/>
                </a:solidFill>
              </a:rPr>
              <a:t>(14)</a:t>
            </a:r>
          </a:p>
          <a:p>
            <a:pPr marL="342900" indent="-342900">
              <a:buFont typeface="+mj-lt"/>
              <a:buAutoNum type="arabicParenR" startAt="99"/>
            </a:pPr>
            <a:r>
              <a:rPr lang="es-AR" dirty="0" smtClean="0"/>
              <a:t> Realizar actividades de servicio a la comunidad. Ej. El empleado sale de su trabajo para realizar una actividad social como pintar una escuela, etc. </a:t>
            </a:r>
            <a:r>
              <a:rPr lang="es-AR" b="1" dirty="0" smtClean="0">
                <a:solidFill>
                  <a:srgbClr val="00B0F0"/>
                </a:solidFill>
              </a:rPr>
              <a:t>(6)</a:t>
            </a:r>
          </a:p>
          <a:p>
            <a:pPr marL="342900" indent="-342900">
              <a:buFont typeface="+mj-lt"/>
              <a:buAutoNum type="arabicParenR" startAt="99"/>
            </a:pPr>
            <a:r>
              <a:rPr lang="es-AR" dirty="0" smtClean="0"/>
              <a:t> Llevar adelante un plan de capacitación en donde todos formamos parte de un equipo de trabajo. </a:t>
            </a:r>
            <a:r>
              <a:rPr lang="es-AR" b="1" dirty="0" smtClean="0">
                <a:solidFill>
                  <a:srgbClr val="00B0F0"/>
                </a:solidFill>
              </a:rPr>
              <a:t>(6) </a:t>
            </a:r>
          </a:p>
          <a:p>
            <a:pPr marL="342900" indent="-342900">
              <a:buFont typeface="+mj-lt"/>
              <a:buAutoNum type="arabicParenR" startAt="99"/>
            </a:pPr>
            <a:r>
              <a:rPr lang="es-AR" dirty="0" smtClean="0"/>
              <a:t> Revisar una vez al mes los procesos productivos. (0)</a:t>
            </a:r>
          </a:p>
          <a:p>
            <a:pPr marL="342900" indent="-342900">
              <a:buFont typeface="+mj-lt"/>
              <a:buAutoNum type="arabicParenR" startAt="99"/>
            </a:pPr>
            <a:r>
              <a:rPr lang="es-AR" dirty="0" smtClean="0"/>
              <a:t> Exponer y discutir dos veces al año los números. (0)</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31</a:t>
            </a:fld>
            <a:endParaRPr lang="es-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332656"/>
            <a:ext cx="8738402" cy="473787"/>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dirty="0" smtClean="0">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1" y="1052736"/>
            <a:ext cx="8568952" cy="5355312"/>
          </a:xfrm>
          <a:prstGeom prst="rect">
            <a:avLst/>
          </a:prstGeom>
          <a:noFill/>
        </p:spPr>
        <p:txBody>
          <a:bodyPr wrap="square" rtlCol="0">
            <a:spAutoFit/>
          </a:bodyPr>
          <a:lstStyle/>
          <a:p>
            <a:pPr marL="342900" indent="-342900">
              <a:buFont typeface="+mj-lt"/>
              <a:buAutoNum type="arabicParenR" startAt="114"/>
            </a:pPr>
            <a:r>
              <a:rPr lang="es-AR" dirty="0" smtClean="0"/>
              <a:t> Describir y comunicar los puestos de trabajo al momento de ingreso de un nuevo colaborador, y en la evaluación de desempeño. (1)</a:t>
            </a:r>
          </a:p>
          <a:p>
            <a:pPr marL="342900" indent="-342900">
              <a:buFont typeface="+mj-lt"/>
              <a:buAutoNum type="arabicParenR" startAt="114"/>
            </a:pPr>
            <a:r>
              <a:rPr lang="es-AR" dirty="0" smtClean="0"/>
              <a:t> Establecer un fondo de becas (1% del gasto). (3)</a:t>
            </a:r>
          </a:p>
          <a:p>
            <a:pPr marL="342900" indent="-342900">
              <a:buFont typeface="+mj-lt"/>
              <a:buAutoNum type="arabicParenR" startAt="114"/>
            </a:pPr>
            <a:r>
              <a:rPr lang="es-AR" dirty="0" smtClean="0"/>
              <a:t> Establecer jornadas de trabajo corridas. (0)</a:t>
            </a:r>
          </a:p>
          <a:p>
            <a:pPr marL="342900" indent="-342900">
              <a:buFont typeface="+mj-lt"/>
              <a:buAutoNum type="arabicParenR" startAt="114"/>
            </a:pPr>
            <a:r>
              <a:rPr lang="es-AR" dirty="0" smtClean="0"/>
              <a:t> Tratar que el personal esté en su puesto en el horario en que le guste estar. (0)</a:t>
            </a:r>
          </a:p>
          <a:p>
            <a:pPr marL="342900" indent="-342900">
              <a:buFont typeface="+mj-lt"/>
              <a:buAutoNum type="arabicParenR" startAt="114"/>
            </a:pPr>
            <a:r>
              <a:rPr lang="es-AR" dirty="0" smtClean="0"/>
              <a:t> Detectar habilidades del grupo familiar para incluirlas en la empresa. </a:t>
            </a:r>
            <a:r>
              <a:rPr lang="es-AR" b="1" dirty="0" smtClean="0">
                <a:solidFill>
                  <a:srgbClr val="00B0F0"/>
                </a:solidFill>
              </a:rPr>
              <a:t>(7)</a:t>
            </a:r>
          </a:p>
          <a:p>
            <a:pPr marL="342900" indent="-342900">
              <a:buFont typeface="+mj-lt"/>
              <a:buAutoNum type="arabicParenR" startAt="114"/>
            </a:pPr>
            <a:r>
              <a:rPr lang="es-AR" dirty="0" smtClean="0"/>
              <a:t> Evaluar costos y simplificar procesos. (0)</a:t>
            </a:r>
          </a:p>
          <a:p>
            <a:pPr marL="342900" indent="-342900">
              <a:buFont typeface="+mj-lt"/>
              <a:buAutoNum type="arabicParenR" startAt="114"/>
            </a:pPr>
            <a:r>
              <a:rPr lang="es-AR" dirty="0" smtClean="0"/>
              <a:t> Dar participación a los empleados en cada problema detectado. </a:t>
            </a:r>
            <a:r>
              <a:rPr lang="es-AR" b="1" dirty="0" smtClean="0">
                <a:solidFill>
                  <a:srgbClr val="00B0F0"/>
                </a:solidFill>
              </a:rPr>
              <a:t>(10)</a:t>
            </a:r>
          </a:p>
          <a:p>
            <a:pPr marL="342900" indent="-342900">
              <a:buFont typeface="+mj-lt"/>
              <a:buAutoNum type="arabicParenR" startAt="114"/>
            </a:pPr>
            <a:r>
              <a:rPr lang="es-AR" dirty="0" smtClean="0"/>
              <a:t> Comunicar el desempeño esperado. (4)</a:t>
            </a:r>
          </a:p>
          <a:p>
            <a:pPr marL="342900" indent="-342900">
              <a:buFont typeface="+mj-lt"/>
              <a:buAutoNum type="arabicParenR" startAt="114"/>
            </a:pPr>
            <a:r>
              <a:rPr lang="es-AR" dirty="0" smtClean="0"/>
              <a:t> Ofrecer un sistema de medicina prepaga. (1)</a:t>
            </a:r>
          </a:p>
          <a:p>
            <a:pPr marL="342900" indent="-342900">
              <a:buFont typeface="+mj-lt"/>
              <a:buAutoNum type="arabicParenR" startAt="114"/>
            </a:pPr>
            <a:r>
              <a:rPr lang="es-AR" dirty="0" smtClean="0"/>
              <a:t> Ofrecer un taller deportivo para los hijos de los empleados una vez al mes. (0)</a:t>
            </a:r>
          </a:p>
          <a:p>
            <a:pPr marL="342900" indent="-342900">
              <a:buFont typeface="+mj-lt"/>
              <a:buAutoNum type="arabicParenR" startAt="114"/>
            </a:pPr>
            <a:r>
              <a:rPr lang="es-AR" dirty="0" smtClean="0"/>
              <a:t> Valorizar su trabajo mostrando la importancia en la cadena de lo que hacen. (2)</a:t>
            </a:r>
          </a:p>
          <a:p>
            <a:pPr marL="342900" indent="-342900">
              <a:buFont typeface="+mj-lt"/>
              <a:buAutoNum type="arabicParenR" startAt="114"/>
            </a:pPr>
            <a:r>
              <a:rPr lang="es-AR" dirty="0" smtClean="0"/>
              <a:t> Realizar capacitaciones a los empleados (mensuales – trimestrales).  (0)</a:t>
            </a:r>
          </a:p>
          <a:p>
            <a:pPr marL="342900" indent="-342900">
              <a:buFont typeface="+mj-lt"/>
              <a:buAutoNum type="arabicParenR" startAt="114"/>
            </a:pPr>
            <a:r>
              <a:rPr lang="es-AR" dirty="0" smtClean="0"/>
              <a:t> Dar condiciones de salud y educación. (0)</a:t>
            </a:r>
          </a:p>
          <a:p>
            <a:pPr marL="342900" indent="-342900">
              <a:buFont typeface="+mj-lt"/>
              <a:buAutoNum type="arabicParenR" startAt="114"/>
            </a:pPr>
            <a:r>
              <a:rPr lang="es-AR" dirty="0" smtClean="0"/>
              <a:t> Incluir al personal en reuniones y capacitaciones. (0)</a:t>
            </a:r>
          </a:p>
          <a:p>
            <a:pPr marL="342900" indent="-342900">
              <a:buFont typeface="+mj-lt"/>
              <a:buAutoNum type="arabicParenR" startAt="114"/>
            </a:pPr>
            <a:r>
              <a:rPr lang="es-AR" dirty="0" smtClean="0"/>
              <a:t> Entrenar en la toma de decisiones. (1)</a:t>
            </a:r>
          </a:p>
          <a:p>
            <a:pPr marL="342900" indent="-342900">
              <a:buFont typeface="+mj-lt"/>
              <a:buAutoNum type="arabicParenR" startAt="114"/>
            </a:pPr>
            <a:r>
              <a:rPr lang="es-AR" dirty="0" smtClean="0"/>
              <a:t> Realizar talleres para la familia: huerta, cocina, costura, etc. </a:t>
            </a:r>
            <a:r>
              <a:rPr lang="es-AR" b="1" dirty="0" smtClean="0">
                <a:solidFill>
                  <a:srgbClr val="FF0000"/>
                </a:solidFill>
              </a:rPr>
              <a:t>(11)</a:t>
            </a:r>
          </a:p>
          <a:p>
            <a:pPr marL="342900" indent="-342900">
              <a:buFont typeface="+mj-lt"/>
              <a:buAutoNum type="arabicParenR" startAt="114"/>
            </a:pPr>
            <a:r>
              <a:rPr lang="es-AR" dirty="0" smtClean="0"/>
              <a:t> Pautar las condiciones laborales. (0)</a:t>
            </a:r>
          </a:p>
          <a:p>
            <a:pPr marL="342900" indent="-342900">
              <a:buFont typeface="+mj-lt"/>
              <a:buAutoNum type="arabicParenR" startAt="114"/>
            </a:pPr>
            <a:r>
              <a:rPr lang="es-AR" dirty="0" smtClean="0"/>
              <a:t> Brindar combi escolar para llevar a los hijos de empleados a un centro educativo. (2)</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32</a:t>
            </a:fld>
            <a:endParaRPr lang="es-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332656"/>
            <a:ext cx="8738402" cy="473787"/>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dirty="0" smtClean="0">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0" y="1052736"/>
            <a:ext cx="8640959" cy="5632311"/>
          </a:xfrm>
          <a:prstGeom prst="rect">
            <a:avLst/>
          </a:prstGeom>
          <a:noFill/>
        </p:spPr>
        <p:txBody>
          <a:bodyPr wrap="square" rtlCol="0">
            <a:spAutoFit/>
          </a:bodyPr>
          <a:lstStyle/>
          <a:p>
            <a:pPr marL="342900" indent="-342900">
              <a:buFont typeface="+mj-lt"/>
              <a:buAutoNum type="arabicParenR" startAt="132"/>
            </a:pPr>
            <a:r>
              <a:rPr lang="es-AR" dirty="0" smtClean="0"/>
              <a:t> Ayudarlos en su economía familiar, cómo administrar el dinero, a dónde gastar. </a:t>
            </a:r>
            <a:r>
              <a:rPr lang="es-AR" b="1" dirty="0" smtClean="0">
                <a:solidFill>
                  <a:srgbClr val="00B0F0"/>
                </a:solidFill>
              </a:rPr>
              <a:t>(6)</a:t>
            </a:r>
          </a:p>
          <a:p>
            <a:pPr marL="342900" indent="-342900">
              <a:buFont typeface="+mj-lt"/>
              <a:buAutoNum type="arabicParenR" startAt="132"/>
            </a:pPr>
            <a:r>
              <a:rPr lang="es-AR" dirty="0" smtClean="0"/>
              <a:t> Escribir protocolos de trabajo sobre las distintas tareas en conjunto con el personal. (5)</a:t>
            </a:r>
          </a:p>
          <a:p>
            <a:pPr marL="342900" indent="-342900">
              <a:buFont typeface="+mj-lt"/>
              <a:buAutoNum type="arabicParenR" startAt="132"/>
            </a:pPr>
            <a:r>
              <a:rPr lang="es-AR" dirty="0" smtClean="0"/>
              <a:t> Armar concursos inter-empresarios para premiar al mejor en su puesto, zonales y nacionales. (2)</a:t>
            </a:r>
          </a:p>
          <a:p>
            <a:pPr marL="342900" indent="-342900">
              <a:buFont typeface="+mj-lt"/>
              <a:buAutoNum type="arabicParenR" startAt="132"/>
            </a:pPr>
            <a:r>
              <a:rPr lang="es-AR" dirty="0" smtClean="0"/>
              <a:t> Generar confianza mutua. (0)</a:t>
            </a:r>
          </a:p>
          <a:p>
            <a:pPr marL="342900" indent="-342900">
              <a:buFont typeface="+mj-lt"/>
              <a:buAutoNum type="arabicParenR" startAt="132"/>
            </a:pPr>
            <a:r>
              <a:rPr lang="es-AR" dirty="0" smtClean="0"/>
              <a:t> Establecer objetivos estimulantes para el equipo de trabajo. (0)</a:t>
            </a:r>
          </a:p>
          <a:p>
            <a:pPr marL="342900" indent="-342900">
              <a:buFont typeface="+mj-lt"/>
              <a:buAutoNum type="arabicParenR" startAt="132"/>
            </a:pPr>
            <a:r>
              <a:rPr lang="es-AR" dirty="0" smtClean="0"/>
              <a:t> Asociarlos para promover su crecimiento económico y familiar. (2)</a:t>
            </a:r>
          </a:p>
          <a:p>
            <a:pPr marL="342900" indent="-342900">
              <a:buFont typeface="+mj-lt"/>
              <a:buAutoNum type="arabicParenR" startAt="132"/>
            </a:pPr>
            <a:r>
              <a:rPr lang="es-AR" dirty="0" smtClean="0"/>
              <a:t> Realizar eventos en las fechas especiales durante el año involucrando a las familias de los empleados (Día del niño, Papá Noel). </a:t>
            </a:r>
            <a:r>
              <a:rPr lang="es-AR" b="1" dirty="0" smtClean="0">
                <a:solidFill>
                  <a:srgbClr val="00B0F0"/>
                </a:solidFill>
              </a:rPr>
              <a:t>(7)</a:t>
            </a:r>
          </a:p>
          <a:p>
            <a:pPr marL="342900" indent="-342900">
              <a:buFont typeface="+mj-lt"/>
              <a:buAutoNum type="arabicParenR" startAt="132"/>
            </a:pPr>
            <a:r>
              <a:rPr lang="es-AR" dirty="0" smtClean="0"/>
              <a:t> Apoyar a la escuela de la comunidad con todas sus iniciativas, por ejemplo, recorrer las calles con la bandera Argentina. (1)</a:t>
            </a:r>
          </a:p>
          <a:p>
            <a:pPr marL="342900" indent="-342900">
              <a:buFont typeface="+mj-lt"/>
              <a:buAutoNum type="arabicParenR" startAt="132"/>
            </a:pPr>
            <a:r>
              <a:rPr lang="es-AR" dirty="0" smtClean="0"/>
              <a:t> Fomentar la participación en las instituciones, darle flexibilidad horaria, motivarlo. (2)</a:t>
            </a:r>
          </a:p>
          <a:p>
            <a:pPr marL="342900" indent="-342900">
              <a:buFont typeface="+mj-lt"/>
              <a:buAutoNum type="arabicParenR" startAt="132"/>
            </a:pPr>
            <a:r>
              <a:rPr lang="es-AR" dirty="0" smtClean="0"/>
              <a:t> Darle una tarde libre para que se involucre en una institución. (0)</a:t>
            </a:r>
          </a:p>
          <a:p>
            <a:pPr marL="342900" indent="-342900">
              <a:buFont typeface="+mj-lt"/>
              <a:buAutoNum type="arabicParenR" startAt="132"/>
            </a:pPr>
            <a:r>
              <a:rPr lang="es-AR" dirty="0" smtClean="0"/>
              <a:t> Darle una tarde libre para que haga lo que quiera. (0)</a:t>
            </a:r>
          </a:p>
          <a:p>
            <a:pPr marL="342900" indent="-342900">
              <a:buFont typeface="+mj-lt"/>
              <a:buAutoNum type="arabicParenR" startAt="132"/>
            </a:pPr>
            <a:r>
              <a:rPr lang="es-AR" dirty="0" smtClean="0"/>
              <a:t> Testear habilidades personales (</a:t>
            </a:r>
            <a:r>
              <a:rPr lang="es-AR" dirty="0" err="1" smtClean="0"/>
              <a:t>ej</a:t>
            </a:r>
            <a:r>
              <a:rPr lang="es-AR" dirty="0" smtClean="0"/>
              <a:t>: perfil </a:t>
            </a:r>
            <a:r>
              <a:rPr lang="es-AR" dirty="0" err="1" smtClean="0"/>
              <a:t>Hermann</a:t>
            </a:r>
            <a:r>
              <a:rPr lang="es-AR" dirty="0" smtClean="0"/>
              <a:t>). (1)</a:t>
            </a:r>
          </a:p>
          <a:p>
            <a:pPr marL="342900" indent="-342900">
              <a:buFont typeface="+mj-lt"/>
              <a:buAutoNum type="arabicParenR" startAt="132"/>
            </a:pPr>
            <a:r>
              <a:rPr lang="es-AR" dirty="0" smtClean="0"/>
              <a:t> Tener la habilidad y poder comprender las elecciones, gustos, sueños, posibilidades de los otros. “Saber escuchar”. </a:t>
            </a:r>
            <a:r>
              <a:rPr lang="es-AR" b="1" dirty="0" smtClean="0">
                <a:solidFill>
                  <a:srgbClr val="00B0F0"/>
                </a:solidFill>
              </a:rPr>
              <a:t>(7)</a:t>
            </a:r>
          </a:p>
          <a:p>
            <a:pPr marL="342900" indent="-342900">
              <a:buFont typeface="+mj-lt"/>
              <a:buAutoNum type="arabicParenR" startAt="132"/>
            </a:pPr>
            <a:r>
              <a:rPr lang="es-AR" dirty="0" smtClean="0"/>
              <a:t> Pedir ayuda cuando no sabemos resolver algo. (1)</a:t>
            </a:r>
          </a:p>
          <a:p>
            <a:pPr marL="342900" indent="-342900">
              <a:buFont typeface="+mj-lt"/>
              <a:buAutoNum type="arabicParenR" startAt="132"/>
            </a:pPr>
            <a:r>
              <a:rPr lang="es-AR" dirty="0" smtClean="0"/>
              <a:t> Brindar talleres. (0)</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33</a:t>
            </a:fld>
            <a:endParaRPr lang="es-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332656"/>
            <a:ext cx="8738402" cy="473787"/>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dirty="0" smtClean="0">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0" y="1052736"/>
            <a:ext cx="8640960" cy="5632311"/>
          </a:xfrm>
          <a:prstGeom prst="rect">
            <a:avLst/>
          </a:prstGeom>
          <a:noFill/>
        </p:spPr>
        <p:txBody>
          <a:bodyPr wrap="square" rtlCol="0">
            <a:spAutoFit/>
          </a:bodyPr>
          <a:lstStyle/>
          <a:p>
            <a:pPr marL="342900" indent="-342900">
              <a:buFont typeface="+mj-lt"/>
              <a:buAutoNum type="arabicParenR" startAt="147"/>
            </a:pPr>
            <a:r>
              <a:rPr lang="es-AR" dirty="0" smtClean="0"/>
              <a:t> Capacitar al empleado en forma constante para la resolución de problemas, toma de decisiones. (0)</a:t>
            </a:r>
          </a:p>
          <a:p>
            <a:pPr marL="342900" indent="-342900">
              <a:buFont typeface="+mj-lt"/>
              <a:buAutoNum type="arabicParenR" startAt="147"/>
            </a:pPr>
            <a:r>
              <a:rPr lang="es-AR" dirty="0" smtClean="0"/>
              <a:t> Invitar a asesores externos , facilitadores, para resolución de conflictos y tomar conocimiento de la situación de la empresa. (1)</a:t>
            </a:r>
          </a:p>
          <a:p>
            <a:pPr marL="342900" indent="-342900">
              <a:buFont typeface="+mj-lt"/>
              <a:buAutoNum type="arabicParenR" startAt="147"/>
            </a:pPr>
            <a:r>
              <a:rPr lang="es-AR" dirty="0" smtClean="0"/>
              <a:t> Participarlos en la elección de personal para nuevos puestos de trabajo. (2)</a:t>
            </a:r>
          </a:p>
          <a:p>
            <a:pPr marL="342900" indent="-342900">
              <a:buFont typeface="+mj-lt"/>
              <a:buAutoNum type="arabicParenR" startAt="147"/>
            </a:pPr>
            <a:r>
              <a:rPr lang="es-AR" dirty="0" smtClean="0"/>
              <a:t> Comentarles, comunicarles, las oportunidades existentes en otras empresas. (0)</a:t>
            </a:r>
          </a:p>
          <a:p>
            <a:pPr marL="342900" indent="-342900">
              <a:buFont typeface="+mj-lt"/>
              <a:buAutoNum type="arabicParenR" startAt="147"/>
            </a:pPr>
            <a:r>
              <a:rPr lang="es-AR" dirty="0" smtClean="0"/>
              <a:t> Brindarle un vehículo en buen estado (buena camioneta) para poder trabajar. (0)</a:t>
            </a:r>
          </a:p>
          <a:p>
            <a:pPr marL="342900" indent="-342900">
              <a:buFont typeface="+mj-lt"/>
              <a:buAutoNum type="arabicParenR" startAt="147"/>
            </a:pPr>
            <a:r>
              <a:rPr lang="es-AR" dirty="0" smtClean="0"/>
              <a:t> Generar un día de trabajo en otro lugar. (0)</a:t>
            </a:r>
          </a:p>
          <a:p>
            <a:pPr marL="342900" indent="-342900">
              <a:buFont typeface="+mj-lt"/>
              <a:buAutoNum type="arabicParenR" startAt="147"/>
            </a:pPr>
            <a:r>
              <a:rPr lang="es-AR" dirty="0" smtClean="0"/>
              <a:t> Traer una catequista. (1)</a:t>
            </a:r>
          </a:p>
          <a:p>
            <a:pPr marL="342900" indent="-342900">
              <a:buFont typeface="+mj-lt"/>
              <a:buAutoNum type="arabicParenR" startAt="147"/>
            </a:pPr>
            <a:r>
              <a:rPr lang="es-AR" dirty="0" smtClean="0"/>
              <a:t> Hacer sorpresas: Ej. “Hoy vaya a su casa y duerma”, festejamos un cumpleaños, hacemos un asado, una cena, un desayuno. (1)</a:t>
            </a:r>
          </a:p>
          <a:p>
            <a:pPr marL="342900" indent="-342900">
              <a:buFont typeface="+mj-lt"/>
              <a:buAutoNum type="arabicParenR" startAt="147"/>
            </a:pPr>
            <a:r>
              <a:rPr lang="es-AR" dirty="0" smtClean="0"/>
              <a:t> Facilitar herramientas de trabajo o hobbies a la mujer del empleado. (0)</a:t>
            </a:r>
          </a:p>
          <a:p>
            <a:pPr marL="342900" indent="-342900">
              <a:buFont typeface="+mj-lt"/>
              <a:buAutoNum type="arabicParenR" startAt="147"/>
            </a:pPr>
            <a:r>
              <a:rPr lang="es-AR" dirty="0" smtClean="0"/>
              <a:t> Incentivar a la mujer del personal a generar acciones (ej. Si cose, darle una máquina de coser). (3) </a:t>
            </a:r>
          </a:p>
          <a:p>
            <a:pPr marL="342900" indent="-342900">
              <a:buFont typeface="+mj-lt"/>
              <a:buAutoNum type="arabicParenR" startAt="147"/>
            </a:pPr>
            <a:r>
              <a:rPr lang="es-AR" dirty="0" smtClean="0"/>
              <a:t> Publicar los logros en un boletín. (0)</a:t>
            </a:r>
          </a:p>
          <a:p>
            <a:pPr marL="342900" indent="-342900">
              <a:buFont typeface="+mj-lt"/>
              <a:buAutoNum type="arabicParenR" startAt="147"/>
            </a:pPr>
            <a:r>
              <a:rPr lang="es-AR" dirty="0" smtClean="0"/>
              <a:t>  Generar un boletín de comunicación interna con cuestiones externas a la empresa en sí: cumpleaños, nacimientos. (0)</a:t>
            </a:r>
          </a:p>
          <a:p>
            <a:pPr marL="342900" indent="-342900">
              <a:buFont typeface="+mj-lt"/>
              <a:buAutoNum type="arabicParenR" startAt="147"/>
            </a:pPr>
            <a:r>
              <a:rPr lang="es-AR" dirty="0" smtClean="0"/>
              <a:t> Realizar tutorías. Que los empleados más experimentados le enseñen a quienes se inician. (4)</a:t>
            </a:r>
          </a:p>
          <a:p>
            <a:pPr marL="342900" indent="-342900">
              <a:buFont typeface="+mj-lt"/>
              <a:buAutoNum type="arabicParenR" startAt="147"/>
            </a:pPr>
            <a:r>
              <a:rPr lang="es-AR" dirty="0" smtClean="0"/>
              <a:t> Facilitarles la educación brindando acceso a la escuela. (0)</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34</a:t>
            </a:fld>
            <a:endParaRPr lang="es-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332656"/>
            <a:ext cx="8738402" cy="473787"/>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dirty="0" smtClean="0">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0" y="1052736"/>
            <a:ext cx="7607980" cy="1754326"/>
          </a:xfrm>
          <a:prstGeom prst="rect">
            <a:avLst/>
          </a:prstGeom>
          <a:noFill/>
        </p:spPr>
        <p:txBody>
          <a:bodyPr wrap="none" rtlCol="0">
            <a:spAutoFit/>
          </a:bodyPr>
          <a:lstStyle/>
          <a:p>
            <a:pPr marL="342900" indent="-342900">
              <a:buFont typeface="+mj-lt"/>
              <a:buAutoNum type="arabicParenR" startAt="161"/>
            </a:pPr>
            <a:r>
              <a:rPr lang="es-AR" dirty="0" smtClean="0"/>
              <a:t> Re-educar el concepto de desarrollo personal. Instruir en los valores. (0)</a:t>
            </a:r>
          </a:p>
          <a:p>
            <a:pPr marL="342900" indent="-342900">
              <a:buFont typeface="+mj-lt"/>
              <a:buAutoNum type="arabicParenR" startAt="161"/>
            </a:pPr>
            <a:r>
              <a:rPr lang="es-AR" dirty="0" smtClean="0"/>
              <a:t> Rotar puestos. (1)</a:t>
            </a:r>
          </a:p>
          <a:p>
            <a:pPr marL="342900" indent="-342900">
              <a:buFont typeface="+mj-lt"/>
              <a:buAutoNum type="arabicParenR" startAt="161"/>
            </a:pPr>
            <a:r>
              <a:rPr lang="es-AR" dirty="0" smtClean="0"/>
              <a:t> Planificar instancias de crecimiento en el ámbito laboral. Ej. Ascensos. (2)</a:t>
            </a:r>
          </a:p>
          <a:p>
            <a:pPr marL="342900" indent="-342900">
              <a:buFont typeface="+mj-lt"/>
              <a:buAutoNum type="arabicParenR" startAt="161"/>
            </a:pPr>
            <a:r>
              <a:rPr lang="es-AR" dirty="0" smtClean="0"/>
              <a:t> Generar sentimiento de pertenencia (trabajos en equipo). </a:t>
            </a:r>
            <a:r>
              <a:rPr lang="es-AR" b="1" dirty="0" smtClean="0">
                <a:solidFill>
                  <a:srgbClr val="FF0000"/>
                </a:solidFill>
              </a:rPr>
              <a:t>(10)</a:t>
            </a:r>
            <a:endParaRPr lang="es-AR" dirty="0" smtClean="0"/>
          </a:p>
          <a:p>
            <a:pPr marL="342900" indent="-342900">
              <a:buFont typeface="+mj-lt"/>
              <a:buAutoNum type="arabicParenR" startAt="161"/>
            </a:pPr>
            <a:r>
              <a:rPr lang="es-AR" dirty="0" smtClean="0"/>
              <a:t> Hacer / generar eventos que hacen al folclore del campo. Ej. Carneada. (3)</a:t>
            </a:r>
          </a:p>
          <a:p>
            <a:pPr marL="342900" indent="-342900"/>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35</a:t>
            </a:fld>
            <a:endParaRPr lang="es-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63768" y="2204864"/>
            <a:ext cx="8753693" cy="1440160"/>
          </a:xfrm>
          <a:prstGeom prst="rect">
            <a:avLst/>
          </a:prstGeom>
          <a:solidFill>
            <a:schemeClr val="accent1">
              <a:lumMod val="60000"/>
              <a:lumOff val="40000"/>
            </a:schemeClr>
          </a:solidFill>
        </p:spPr>
        <p:txBody>
          <a:bodyPr vert="horz" lIns="91440" tIns="45720" rIns="91440" bIns="45720" rtlCol="0">
            <a:noAutofit/>
          </a:bodyPr>
          <a:lstStyle/>
          <a:p>
            <a:pPr lvl="0" algn="ctr">
              <a:lnSpc>
                <a:spcPct val="90000"/>
              </a:lnSpc>
              <a:spcBef>
                <a:spcPts val="1000"/>
              </a:spcBef>
              <a:defRPr/>
            </a:pPr>
            <a:r>
              <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rPr>
              <a:t>¿Cómo hacemos para ser más innovadores y emprendedores</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Marcador de número de diapositiva"/>
          <p:cNvSpPr>
            <a:spLocks noGrp="1"/>
          </p:cNvSpPr>
          <p:nvPr>
            <p:ph type="sldNum" sz="quarter" idx="12"/>
          </p:nvPr>
        </p:nvSpPr>
        <p:spPr/>
        <p:txBody>
          <a:bodyPr/>
          <a:lstStyle/>
          <a:p>
            <a:fld id="{5497BC3B-72FF-47F7-AF67-EBFAEACD4D9E}" type="slidenum">
              <a:rPr lang="es-AR" smtClean="0"/>
              <a:pPr/>
              <a:t>36</a:t>
            </a:fld>
            <a:endParaRPr lang="es-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91678"/>
          </a:xfrm>
          <a:prstGeom prst="rect">
            <a:avLst/>
          </a:prstGeom>
          <a:solidFill>
            <a:schemeClr val="accent1">
              <a:lumMod val="60000"/>
              <a:lumOff val="40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hacemos para ser más innovadores y emprendedores?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0" y="836712"/>
            <a:ext cx="8568952" cy="6186309"/>
          </a:xfrm>
          <a:prstGeom prst="rect">
            <a:avLst/>
          </a:prstGeom>
          <a:noFill/>
        </p:spPr>
        <p:txBody>
          <a:bodyPr wrap="square" rtlCol="0">
            <a:spAutoFit/>
          </a:bodyPr>
          <a:lstStyle/>
          <a:p>
            <a:pPr marL="342900" indent="-342900">
              <a:buFont typeface="+mj-lt"/>
              <a:buAutoNum type="arabicParenR"/>
            </a:pPr>
            <a:r>
              <a:rPr lang="es-AR" dirty="0" smtClean="0"/>
              <a:t>Hacer un puerto seco en </a:t>
            </a:r>
            <a:r>
              <a:rPr lang="es-AR" dirty="0" err="1" smtClean="0"/>
              <a:t>Daireaux</a:t>
            </a:r>
            <a:r>
              <a:rPr lang="es-AR" dirty="0" smtClean="0"/>
              <a:t>. (3)</a:t>
            </a:r>
          </a:p>
          <a:p>
            <a:pPr marL="342900" indent="-342900">
              <a:buFont typeface="+mj-lt"/>
              <a:buAutoNum type="arabicParenR"/>
            </a:pPr>
            <a:r>
              <a:rPr lang="es-AR" dirty="0" smtClean="0"/>
              <a:t>Capacitarnos para ser más emprendedores. (1)</a:t>
            </a:r>
          </a:p>
          <a:p>
            <a:pPr marL="342900" indent="-342900">
              <a:buFont typeface="+mj-lt"/>
              <a:buAutoNum type="arabicParenR"/>
            </a:pPr>
            <a:r>
              <a:rPr lang="es-AR" dirty="0" smtClean="0"/>
              <a:t>Estar abiertos a nuevas ideas. (2)</a:t>
            </a:r>
          </a:p>
          <a:p>
            <a:pPr marL="342900" indent="-342900">
              <a:buFont typeface="+mj-lt"/>
              <a:buAutoNum type="arabicParenR"/>
            </a:pPr>
            <a:r>
              <a:rPr lang="es-AR" dirty="0" smtClean="0"/>
              <a:t>Mejorar el sistema de transporte del país, tendiendo una red ferroviaria. </a:t>
            </a:r>
            <a:r>
              <a:rPr lang="es-AR" b="1" dirty="0" smtClean="0">
                <a:solidFill>
                  <a:srgbClr val="00B0F0"/>
                </a:solidFill>
              </a:rPr>
              <a:t>(10)</a:t>
            </a:r>
          </a:p>
          <a:p>
            <a:pPr marL="342900" indent="-342900">
              <a:buFont typeface="+mj-lt"/>
              <a:buAutoNum type="arabicParenR"/>
            </a:pPr>
            <a:r>
              <a:rPr lang="es-AR" dirty="0" smtClean="0"/>
              <a:t>Asociaciones zonales para generar economías de escala. (1)</a:t>
            </a:r>
          </a:p>
          <a:p>
            <a:pPr marL="342900" indent="-342900">
              <a:buFont typeface="+mj-lt"/>
              <a:buAutoNum type="arabicParenR"/>
            </a:pPr>
            <a:r>
              <a:rPr lang="es-AR" dirty="0" smtClean="0"/>
              <a:t>Crear cooperativas para mejorar los caminos rurales. </a:t>
            </a:r>
            <a:r>
              <a:rPr lang="es-AR" b="1" dirty="0" smtClean="0">
                <a:solidFill>
                  <a:srgbClr val="00B0F0"/>
                </a:solidFill>
              </a:rPr>
              <a:t>(6)</a:t>
            </a:r>
            <a:r>
              <a:rPr lang="es-AR" dirty="0" smtClean="0"/>
              <a:t> </a:t>
            </a:r>
          </a:p>
          <a:p>
            <a:pPr marL="342900" indent="-342900">
              <a:buFont typeface="+mj-lt"/>
              <a:buAutoNum type="arabicParenR"/>
            </a:pPr>
            <a:r>
              <a:rPr lang="es-AR" dirty="0" smtClean="0"/>
              <a:t>Insertar un miembro de cada CREA de la zona en el vínculo con el poder político. (3)</a:t>
            </a:r>
          </a:p>
          <a:p>
            <a:pPr marL="342900" indent="-342900">
              <a:buFont typeface="+mj-lt"/>
              <a:buAutoNum type="arabicParenR"/>
            </a:pPr>
            <a:r>
              <a:rPr lang="es-AR" dirty="0" smtClean="0"/>
              <a:t>Generar una Universidad del Oeste de Bs. As. (3)</a:t>
            </a:r>
          </a:p>
          <a:p>
            <a:pPr marL="342900" indent="-342900">
              <a:buFont typeface="+mj-lt"/>
              <a:buAutoNum type="arabicParenR"/>
            </a:pPr>
            <a:r>
              <a:rPr lang="es-AR" dirty="0" smtClean="0"/>
              <a:t>Analizar nuevas actividades para cada grupo CREA: pollos, cultivos, etc. (3)</a:t>
            </a:r>
          </a:p>
          <a:p>
            <a:pPr marL="342900" indent="-342900">
              <a:buFont typeface="+mj-lt"/>
              <a:buAutoNum type="arabicParenR"/>
            </a:pPr>
            <a:r>
              <a:rPr lang="es-AR" dirty="0" smtClean="0"/>
              <a:t>Generar alianzas, por ejemplo, para capacitar mano de obra. (2)</a:t>
            </a:r>
          </a:p>
          <a:p>
            <a:pPr marL="342900" indent="-342900">
              <a:buFont typeface="+mj-lt"/>
              <a:buAutoNum type="arabicParenR"/>
            </a:pPr>
            <a:r>
              <a:rPr lang="es-AR" dirty="0" smtClean="0"/>
              <a:t>Incentivar a la gente para que viva en el campo, brindando confort, internet, electricidad, educación, etc. (1)</a:t>
            </a:r>
          </a:p>
          <a:p>
            <a:pPr marL="342900" indent="-342900">
              <a:buFont typeface="+mj-lt"/>
              <a:buAutoNum type="arabicParenR"/>
            </a:pPr>
            <a:r>
              <a:rPr lang="es-AR" dirty="0" smtClean="0"/>
              <a:t>Brindar conocimientos técnicos en las escuelas rurales para salida laboral en la zona (ej. herrería, mecánica, ganadería). </a:t>
            </a:r>
            <a:r>
              <a:rPr lang="es-AR" b="1" dirty="0" smtClean="0">
                <a:solidFill>
                  <a:srgbClr val="00B0F0"/>
                </a:solidFill>
              </a:rPr>
              <a:t>(9)</a:t>
            </a:r>
          </a:p>
          <a:p>
            <a:pPr marL="342900" indent="-342900">
              <a:buFont typeface="+mj-lt"/>
              <a:buAutoNum type="arabicParenR"/>
            </a:pPr>
            <a:r>
              <a:rPr lang="es-AR" dirty="0" smtClean="0"/>
              <a:t>Motivar competencia sana. Ej. Lograr mayor preñez. (0)</a:t>
            </a:r>
          </a:p>
          <a:p>
            <a:pPr marL="342900" indent="-342900">
              <a:buFont typeface="+mj-lt"/>
              <a:buAutoNum type="arabicParenR"/>
            </a:pPr>
            <a:r>
              <a:rPr lang="es-AR" dirty="0" smtClean="0"/>
              <a:t>Beneficiar a la empresa que mejor implementa un nuevo proceso. Ej. No paga la cuota. (0)</a:t>
            </a:r>
          </a:p>
          <a:p>
            <a:pPr marL="342900" indent="-342900">
              <a:buFont typeface="+mj-lt"/>
              <a:buAutoNum type="arabicParenR"/>
            </a:pPr>
            <a:r>
              <a:rPr lang="es-AR" dirty="0" smtClean="0"/>
              <a:t>Beneficiar desde el gobierno (municipal u otro) a la empresa agropecuaria que, por ej. más bidones entregue para disminuir la contaminación ambiental. (0) </a:t>
            </a:r>
          </a:p>
          <a:p>
            <a:pPr marL="342900" indent="-342900">
              <a:buFont typeface="+mj-lt"/>
              <a:buAutoNum type="arabicParenR"/>
            </a:pPr>
            <a:r>
              <a:rPr lang="es-AR" dirty="0" smtClean="0"/>
              <a:t>Organizar comisión municipal o cooperativa para gestionar y controlar los fondos de la tasa vial. (1)</a:t>
            </a:r>
          </a:p>
          <a:p>
            <a:pPr marL="342900" indent="-342900">
              <a:buFont typeface="+mj-lt"/>
              <a:buAutoNum type="arabicParenR"/>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37</a:t>
            </a:fld>
            <a:endParaRPr lang="es-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91678"/>
          </a:xfrm>
          <a:prstGeom prst="rect">
            <a:avLst/>
          </a:prstGeom>
          <a:solidFill>
            <a:schemeClr val="accent1">
              <a:lumMod val="60000"/>
              <a:lumOff val="40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hacemos para ser más innovadores y emprendedores?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0" y="1052736"/>
            <a:ext cx="8568952" cy="5909310"/>
          </a:xfrm>
          <a:prstGeom prst="rect">
            <a:avLst/>
          </a:prstGeom>
          <a:noFill/>
        </p:spPr>
        <p:txBody>
          <a:bodyPr wrap="square" rtlCol="0">
            <a:spAutoFit/>
          </a:bodyPr>
          <a:lstStyle/>
          <a:p>
            <a:pPr marL="342900" indent="-342900">
              <a:buFont typeface="+mj-lt"/>
              <a:buAutoNum type="arabicParenR" startAt="17"/>
            </a:pPr>
            <a:r>
              <a:rPr lang="es-AR" dirty="0" smtClean="0"/>
              <a:t>Identificar problemas y buscar soluciones acorde a cada situación. (1)</a:t>
            </a:r>
          </a:p>
          <a:p>
            <a:pPr marL="342900" indent="-342900">
              <a:buFont typeface="+mj-lt"/>
              <a:buAutoNum type="arabicParenR" startAt="17"/>
            </a:pPr>
            <a:r>
              <a:rPr lang="es-AR" dirty="0" smtClean="0"/>
              <a:t>Implementar paneles solares para disminuir consumo de energía eléctrica. (1) </a:t>
            </a:r>
          </a:p>
          <a:p>
            <a:pPr marL="342900" indent="-342900">
              <a:buFont typeface="+mj-lt"/>
              <a:buAutoNum type="arabicParenR" startAt="17"/>
            </a:pPr>
            <a:r>
              <a:rPr lang="es-AR" dirty="0" smtClean="0"/>
              <a:t>Brindar servicio de internet a los empleados que viven en el campo para mejorar la calidad de vida. (0)</a:t>
            </a:r>
          </a:p>
          <a:p>
            <a:pPr marL="342900" indent="-342900">
              <a:buFont typeface="+mj-lt"/>
              <a:buAutoNum type="arabicParenR" startAt="17"/>
            </a:pPr>
            <a:r>
              <a:rPr lang="es-AR" dirty="0" smtClean="0"/>
              <a:t>Realizar estudios en el exterior para incorporar nuevos recursos que no estén explotados. (3)</a:t>
            </a:r>
          </a:p>
          <a:p>
            <a:pPr marL="342900" indent="-342900">
              <a:buFont typeface="+mj-lt"/>
              <a:buAutoNum type="arabicParenR" startAt="17"/>
            </a:pPr>
            <a:r>
              <a:rPr lang="es-AR" dirty="0" smtClean="0"/>
              <a:t>Hacer reuniones con el personal para intercambiar opiniones y buscar mejoras en conjunto. </a:t>
            </a:r>
            <a:r>
              <a:rPr lang="es-AR" b="1" dirty="0" smtClean="0">
                <a:solidFill>
                  <a:srgbClr val="FF0000"/>
                </a:solidFill>
              </a:rPr>
              <a:t>(11)</a:t>
            </a:r>
          </a:p>
          <a:p>
            <a:pPr marL="342900" indent="-342900">
              <a:buFont typeface="+mj-lt"/>
              <a:buAutoNum type="arabicParenR" startAt="17"/>
            </a:pPr>
            <a:r>
              <a:rPr lang="es-AR" dirty="0" smtClean="0"/>
              <a:t>Hacer folletos y/o publicaciones para informar, por ejemplo, mito sobre los herbicidas, márgenes agropecuarios, etc. (2)</a:t>
            </a:r>
          </a:p>
          <a:p>
            <a:pPr marL="342900" indent="-342900">
              <a:buFont typeface="+mj-lt"/>
              <a:buAutoNum type="arabicParenR" startAt="17"/>
            </a:pPr>
            <a:r>
              <a:rPr lang="es-AR" dirty="0" smtClean="0"/>
              <a:t>Brindar herramientas y conocimientos a los empleados para cultivar huertas propias. (1)</a:t>
            </a:r>
          </a:p>
          <a:p>
            <a:pPr marL="342900" indent="-342900">
              <a:buFont typeface="+mj-lt"/>
              <a:buAutoNum type="arabicParenR" startAt="17"/>
            </a:pPr>
            <a:r>
              <a:rPr lang="es-AR" dirty="0" smtClean="0"/>
              <a:t>Informar a toda la empresa la situación actual. (1)</a:t>
            </a:r>
          </a:p>
          <a:p>
            <a:pPr marL="342900" indent="-342900">
              <a:buFont typeface="+mj-lt"/>
              <a:buAutoNum type="arabicParenR" startAt="17"/>
            </a:pPr>
            <a:r>
              <a:rPr lang="es-AR" dirty="0" smtClean="0"/>
              <a:t>Probar ensayo/error. (0)</a:t>
            </a:r>
          </a:p>
          <a:p>
            <a:pPr marL="342900" indent="-342900">
              <a:buFont typeface="+mj-lt"/>
              <a:buAutoNum type="arabicParenR" startAt="17"/>
            </a:pPr>
            <a:r>
              <a:rPr lang="es-AR" dirty="0" smtClean="0"/>
              <a:t>Cambiar el personal. (0)</a:t>
            </a:r>
          </a:p>
          <a:p>
            <a:pPr marL="342900" indent="-342900">
              <a:buFont typeface="+mj-lt"/>
              <a:buAutoNum type="arabicParenR" startAt="17"/>
            </a:pPr>
            <a:r>
              <a:rPr lang="es-AR" dirty="0" smtClean="0"/>
              <a:t>Cambiar paradigmas: tecnologías. (1)</a:t>
            </a:r>
          </a:p>
          <a:p>
            <a:pPr marL="342900" indent="-342900">
              <a:buFont typeface="+mj-lt"/>
              <a:buAutoNum type="arabicParenR" startAt="17"/>
            </a:pPr>
            <a:r>
              <a:rPr lang="es-AR" dirty="0" smtClean="0"/>
              <a:t>Interactuar con otras zonas. (2)</a:t>
            </a:r>
          </a:p>
          <a:p>
            <a:pPr marL="342900" indent="-342900">
              <a:buFont typeface="+mj-lt"/>
              <a:buAutoNum type="arabicParenR" startAt="17"/>
            </a:pPr>
            <a:r>
              <a:rPr lang="es-AR" dirty="0" smtClean="0"/>
              <a:t>Generar un espacio en la semana dedicado exclusivamente a pensar en innovaciones. </a:t>
            </a:r>
            <a:r>
              <a:rPr lang="es-AR" b="1" dirty="0" smtClean="0">
                <a:solidFill>
                  <a:srgbClr val="00B0F0"/>
                </a:solidFill>
              </a:rPr>
              <a:t>(10)</a:t>
            </a:r>
          </a:p>
          <a:p>
            <a:pPr marL="342900" indent="-342900">
              <a:buFont typeface="+mj-lt"/>
              <a:buAutoNum type="arabicParenR" startAt="17"/>
            </a:pPr>
            <a:r>
              <a:rPr lang="es-AR" dirty="0" smtClean="0"/>
              <a:t>Comunicar de manera clara y eficiente: Internet, cartelera. (0)</a:t>
            </a:r>
          </a:p>
          <a:p>
            <a:pPr marL="342900" indent="-342900">
              <a:buFont typeface="+mj-lt"/>
              <a:buAutoNum type="arabicParenR" startAt="17"/>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38</a:t>
            </a:fld>
            <a:endParaRPr lang="es-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91678"/>
          </a:xfrm>
          <a:prstGeom prst="rect">
            <a:avLst/>
          </a:prstGeom>
          <a:solidFill>
            <a:schemeClr val="accent1">
              <a:lumMod val="60000"/>
              <a:lumOff val="40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hacemos para ser más innovadores y emprendedores?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23528" y="948690"/>
            <a:ext cx="7307513" cy="5909310"/>
          </a:xfrm>
          <a:prstGeom prst="rect">
            <a:avLst/>
          </a:prstGeom>
          <a:noFill/>
        </p:spPr>
        <p:txBody>
          <a:bodyPr wrap="none" rtlCol="0">
            <a:spAutoFit/>
          </a:bodyPr>
          <a:lstStyle/>
          <a:p>
            <a:pPr marL="342900" indent="-342900">
              <a:buFont typeface="+mj-lt"/>
              <a:buAutoNum type="arabicParenR" startAt="31"/>
            </a:pPr>
            <a:r>
              <a:rPr lang="es-AR" dirty="0" smtClean="0"/>
              <a:t>Incorporar a la empresa distintas generaciones, hombres y mujeres. (5) </a:t>
            </a:r>
          </a:p>
          <a:p>
            <a:pPr marL="342900" indent="-342900">
              <a:buFont typeface="+mj-lt"/>
              <a:buAutoNum type="arabicParenR" startAt="31"/>
            </a:pPr>
            <a:r>
              <a:rPr lang="es-AR" dirty="0" smtClean="0"/>
              <a:t>Juntarse con la gente (diálogo personal). (3)</a:t>
            </a:r>
          </a:p>
          <a:p>
            <a:pPr marL="342900" indent="-342900">
              <a:buFont typeface="+mj-lt"/>
              <a:buAutoNum type="arabicParenR" startAt="31"/>
            </a:pPr>
            <a:r>
              <a:rPr lang="es-AR" dirty="0" smtClean="0"/>
              <a:t>Incentivar y premiar al personal por las ideas nuevas que traigan. </a:t>
            </a:r>
            <a:r>
              <a:rPr lang="es-AR" b="1" dirty="0" smtClean="0">
                <a:solidFill>
                  <a:srgbClr val="FF0000"/>
                </a:solidFill>
              </a:rPr>
              <a:t>(13)</a:t>
            </a:r>
          </a:p>
          <a:p>
            <a:pPr marL="342900" indent="-342900">
              <a:buFont typeface="+mj-lt"/>
              <a:buAutoNum type="arabicParenR" startAt="31"/>
            </a:pPr>
            <a:r>
              <a:rPr lang="es-AR" dirty="0" smtClean="0"/>
              <a:t>Capacitar al personal y a los empresarios. (2)</a:t>
            </a:r>
          </a:p>
          <a:p>
            <a:pPr marL="342900" indent="-342900">
              <a:buFont typeface="+mj-lt"/>
              <a:buAutoNum type="arabicParenR" startAt="31"/>
            </a:pPr>
            <a:r>
              <a:rPr lang="es-AR" dirty="0" smtClean="0"/>
              <a:t>Mirar desde otras perspectivas. (5)</a:t>
            </a:r>
          </a:p>
          <a:p>
            <a:pPr marL="342900" indent="-342900">
              <a:buFont typeface="+mj-lt"/>
              <a:buAutoNum type="arabicParenR" startAt="31"/>
            </a:pPr>
            <a:r>
              <a:rPr lang="es-AR" dirty="0" smtClean="0"/>
              <a:t>Participar de jornadas de actualización. (1)</a:t>
            </a:r>
          </a:p>
          <a:p>
            <a:pPr marL="342900" indent="-342900">
              <a:buFont typeface="+mj-lt"/>
              <a:buAutoNum type="arabicParenR" startAt="31"/>
            </a:pPr>
            <a:r>
              <a:rPr lang="es-AR" dirty="0" smtClean="0"/>
              <a:t>Incluir distintas áreas, como por ejemplo, sociología. (0)</a:t>
            </a:r>
          </a:p>
          <a:p>
            <a:pPr marL="342900" indent="-342900">
              <a:buFont typeface="+mj-lt"/>
              <a:buAutoNum type="arabicParenR" startAt="31"/>
            </a:pPr>
            <a:r>
              <a:rPr lang="es-AR" dirty="0" smtClean="0"/>
              <a:t>Adoptar otros procesos productivos, como por ej. Lean Manufacture. (0)</a:t>
            </a:r>
          </a:p>
          <a:p>
            <a:pPr marL="342900" indent="-342900">
              <a:buFont typeface="+mj-lt"/>
              <a:buAutoNum type="arabicParenR" startAt="31"/>
            </a:pPr>
            <a:r>
              <a:rPr lang="es-AR" dirty="0" smtClean="0"/>
              <a:t>Tener coraje. (2)</a:t>
            </a:r>
          </a:p>
          <a:p>
            <a:pPr marL="342900" indent="-342900">
              <a:buFont typeface="+mj-lt"/>
              <a:buAutoNum type="arabicParenR" startAt="31"/>
            </a:pPr>
            <a:r>
              <a:rPr lang="es-AR" dirty="0" smtClean="0"/>
              <a:t>Tomar riesgos. </a:t>
            </a:r>
            <a:r>
              <a:rPr lang="es-AR" b="1" dirty="0" smtClean="0">
                <a:solidFill>
                  <a:srgbClr val="00B0F0"/>
                </a:solidFill>
              </a:rPr>
              <a:t>(6)</a:t>
            </a:r>
          </a:p>
          <a:p>
            <a:pPr marL="342900" indent="-342900">
              <a:buFont typeface="+mj-lt"/>
              <a:buAutoNum type="arabicParenR" startAt="31"/>
            </a:pPr>
            <a:r>
              <a:rPr lang="es-AR" dirty="0" smtClean="0"/>
              <a:t>Salir de la zona de confort (buscar información de distintas fuentes). </a:t>
            </a:r>
            <a:r>
              <a:rPr lang="es-AR" b="1" dirty="0" smtClean="0">
                <a:solidFill>
                  <a:srgbClr val="00B0F0"/>
                </a:solidFill>
              </a:rPr>
              <a:t>(9)</a:t>
            </a:r>
          </a:p>
          <a:p>
            <a:pPr marL="342900" indent="-342900">
              <a:buFont typeface="+mj-lt"/>
              <a:buAutoNum type="arabicParenR" startAt="31"/>
            </a:pPr>
            <a:r>
              <a:rPr lang="es-AR" dirty="0" smtClean="0"/>
              <a:t>Mirar y copiar a los países líderes. </a:t>
            </a:r>
            <a:r>
              <a:rPr lang="es-AR" b="1" dirty="0" smtClean="0">
                <a:solidFill>
                  <a:srgbClr val="00B0F0"/>
                </a:solidFill>
              </a:rPr>
              <a:t>(6)</a:t>
            </a:r>
          </a:p>
          <a:p>
            <a:pPr marL="342900" indent="-342900">
              <a:buFont typeface="+mj-lt"/>
              <a:buAutoNum type="arabicParenR" startAt="31"/>
            </a:pPr>
            <a:r>
              <a:rPr lang="es-AR" dirty="0" smtClean="0"/>
              <a:t>Llamar gente de otros rubros que aporten nuevas inquietudes. </a:t>
            </a:r>
            <a:r>
              <a:rPr lang="es-AR" b="1" dirty="0" smtClean="0">
                <a:solidFill>
                  <a:srgbClr val="FF0000"/>
                </a:solidFill>
              </a:rPr>
              <a:t>(12)</a:t>
            </a:r>
          </a:p>
          <a:p>
            <a:pPr marL="342900" indent="-342900">
              <a:buFont typeface="+mj-lt"/>
              <a:buAutoNum type="arabicParenR" startAt="31"/>
            </a:pPr>
            <a:r>
              <a:rPr lang="es-AR" dirty="0" smtClean="0"/>
              <a:t>Crear un Hotel CREA. (0)</a:t>
            </a:r>
          </a:p>
          <a:p>
            <a:pPr marL="342900" indent="-342900">
              <a:buFont typeface="+mj-lt"/>
              <a:buAutoNum type="arabicParenR" startAt="31"/>
            </a:pPr>
            <a:r>
              <a:rPr lang="es-AR" dirty="0" smtClean="0"/>
              <a:t>Crear un canal de TV/Radio CREA. (5)</a:t>
            </a:r>
          </a:p>
          <a:p>
            <a:pPr marL="342900" indent="-342900">
              <a:buFont typeface="+mj-lt"/>
              <a:buAutoNum type="arabicParenR" startAt="31"/>
            </a:pPr>
            <a:r>
              <a:rPr lang="es-AR" dirty="0" smtClean="0"/>
              <a:t>Bailando por un sueño CREA. (1)</a:t>
            </a:r>
          </a:p>
          <a:p>
            <a:pPr marL="342900" indent="-342900">
              <a:buFont typeface="+mj-lt"/>
              <a:buAutoNum type="arabicParenR" startAt="31"/>
            </a:pPr>
            <a:r>
              <a:rPr lang="es-AR" dirty="0" smtClean="0"/>
              <a:t>Asociarse, endeudarse, arriesgarse. (1)</a:t>
            </a:r>
          </a:p>
          <a:p>
            <a:pPr marL="342900" indent="-342900">
              <a:buFont typeface="+mj-lt"/>
              <a:buAutoNum type="arabicParenR" startAt="31"/>
            </a:pPr>
            <a:r>
              <a:rPr lang="es-AR" dirty="0" smtClean="0"/>
              <a:t>Organizar Congreso Nacional CREA de Innovadores. </a:t>
            </a:r>
            <a:r>
              <a:rPr lang="es-AR" b="1" dirty="0" smtClean="0">
                <a:solidFill>
                  <a:srgbClr val="00B0F0"/>
                </a:solidFill>
              </a:rPr>
              <a:t>(6)</a:t>
            </a:r>
          </a:p>
          <a:p>
            <a:pPr marL="342900" indent="-342900">
              <a:buFont typeface="+mj-lt"/>
              <a:buAutoNum type="arabicParenR" startAt="31"/>
            </a:pPr>
            <a:r>
              <a:rPr lang="es-AR" dirty="0" smtClean="0"/>
              <a:t>Crear un Banco CREA (microcréditos entre empresarios CREA). (1)</a:t>
            </a:r>
          </a:p>
          <a:p>
            <a:pPr marL="342900" indent="-342900">
              <a:buFont typeface="+mj-lt"/>
              <a:buAutoNum type="arabicParenR" startAt="31"/>
            </a:pPr>
            <a:r>
              <a:rPr lang="es-AR" dirty="0" smtClean="0"/>
              <a:t>Hacer un banco de trueque zonal online. (2) </a:t>
            </a:r>
          </a:p>
          <a:p>
            <a:pPr marL="342900" indent="-342900">
              <a:buFont typeface="+mj-lt"/>
              <a:buAutoNum type="arabicParenR" startAt="31"/>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39</a:t>
            </a:fld>
            <a:endParaRPr lang="es-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ítulo 2"/>
          <p:cNvSpPr txBox="1">
            <a:spLocks/>
          </p:cNvSpPr>
          <p:nvPr/>
        </p:nvSpPr>
        <p:spPr>
          <a:xfrm>
            <a:off x="539552" y="2060848"/>
            <a:ext cx="8214142" cy="2088232"/>
          </a:xfrm>
          <a:prstGeom prst="rect">
            <a:avLst/>
          </a:prstGeom>
          <a:solidFill>
            <a:schemeClr val="bg1"/>
          </a:solidFill>
          <a:ln>
            <a:solidFill>
              <a:schemeClr val="accent1"/>
            </a:solidFill>
          </a:ln>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¿Cómo nos adaptamos a los cambios</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 </a:t>
            </a:r>
            <a:r>
              <a:rPr kumimoji="0" lang="es-AR" sz="1600" b="1" i="0" u="sng"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SALA 11</a:t>
            </a:r>
          </a:p>
        </p:txBody>
      </p:sp>
      <p:sp>
        <p:nvSpPr>
          <p:cNvPr id="3" name="2 Marcador de número de diapositiva"/>
          <p:cNvSpPr>
            <a:spLocks noGrp="1"/>
          </p:cNvSpPr>
          <p:nvPr>
            <p:ph type="sldNum" sz="quarter" idx="12"/>
          </p:nvPr>
        </p:nvSpPr>
        <p:spPr/>
        <p:txBody>
          <a:bodyPr/>
          <a:lstStyle/>
          <a:p>
            <a:fld id="{5497BC3B-72FF-47F7-AF67-EBFAEACD4D9E}" type="slidenum">
              <a:rPr lang="es-AR" smtClean="0"/>
              <a:pPr/>
              <a:t>4</a:t>
            </a:fld>
            <a:endParaRPr lang="es-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91678"/>
          </a:xfrm>
          <a:prstGeom prst="rect">
            <a:avLst/>
          </a:prstGeom>
          <a:solidFill>
            <a:schemeClr val="accent1">
              <a:lumMod val="60000"/>
              <a:lumOff val="40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hacemos para ser más innovadores y emprendedores?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0" y="980728"/>
            <a:ext cx="8568952" cy="5632311"/>
          </a:xfrm>
          <a:prstGeom prst="rect">
            <a:avLst/>
          </a:prstGeom>
          <a:noFill/>
        </p:spPr>
        <p:txBody>
          <a:bodyPr wrap="square" rtlCol="0">
            <a:spAutoFit/>
          </a:bodyPr>
          <a:lstStyle/>
          <a:p>
            <a:pPr marL="342900" indent="-342900">
              <a:buFont typeface="+mj-lt"/>
              <a:buAutoNum type="arabicParenR" startAt="51"/>
            </a:pPr>
            <a:r>
              <a:rPr lang="es-AR" dirty="0" smtClean="0"/>
              <a:t>Armar equipos de trabajo. (4)</a:t>
            </a:r>
          </a:p>
          <a:p>
            <a:pPr marL="342900" indent="-342900">
              <a:buFont typeface="+mj-lt"/>
              <a:buAutoNum type="arabicParenR" startAt="51"/>
            </a:pPr>
            <a:r>
              <a:rPr lang="es-AR" dirty="0" smtClean="0"/>
              <a:t>Generar espacios de formación (Club de fútbol = semillero). (0)</a:t>
            </a:r>
          </a:p>
          <a:p>
            <a:pPr marL="342900" indent="-342900">
              <a:buFont typeface="+mj-lt"/>
              <a:buAutoNum type="arabicParenR" startAt="51"/>
            </a:pPr>
            <a:r>
              <a:rPr lang="es-AR" dirty="0" smtClean="0"/>
              <a:t>Hacer reuniones de tormenta de ideas para todo el personal, sin censura. </a:t>
            </a:r>
            <a:r>
              <a:rPr lang="es-AR" b="1" dirty="0" smtClean="0">
                <a:solidFill>
                  <a:srgbClr val="00B0F0"/>
                </a:solidFill>
              </a:rPr>
              <a:t>(10)</a:t>
            </a:r>
          </a:p>
          <a:p>
            <a:pPr marL="342900" indent="-342900">
              <a:buFont typeface="+mj-lt"/>
              <a:buAutoNum type="arabicParenR" startAt="51"/>
            </a:pPr>
            <a:r>
              <a:rPr lang="es-AR" dirty="0" smtClean="0"/>
              <a:t>Cambiar medios de locomoción: del caballo al </a:t>
            </a:r>
            <a:r>
              <a:rPr lang="es-AR" dirty="0" err="1" smtClean="0"/>
              <a:t>cuatriciclo</a:t>
            </a:r>
            <a:r>
              <a:rPr lang="es-AR" dirty="0" smtClean="0"/>
              <a:t>, de la camioneta al parapente. (1) </a:t>
            </a:r>
          </a:p>
          <a:p>
            <a:pPr marL="342900" indent="-342900">
              <a:buFont typeface="+mj-lt"/>
              <a:buAutoNum type="arabicParenR" startAt="51"/>
            </a:pPr>
            <a:r>
              <a:rPr lang="es-AR" dirty="0" smtClean="0"/>
              <a:t>Armar una bolsa de trabajo con CREA, Municipalidad, Productores, Empresas; local o zonal. </a:t>
            </a:r>
            <a:r>
              <a:rPr lang="es-AR" b="1" dirty="0" smtClean="0">
                <a:solidFill>
                  <a:srgbClr val="FF0000"/>
                </a:solidFill>
              </a:rPr>
              <a:t>(12)</a:t>
            </a:r>
          </a:p>
          <a:p>
            <a:pPr marL="342900" indent="-342900">
              <a:buFont typeface="+mj-lt"/>
              <a:buAutoNum type="arabicParenR" startAt="51"/>
            </a:pPr>
            <a:r>
              <a:rPr lang="es-AR" dirty="0" smtClean="0"/>
              <a:t>Hacer alianzas. (ej. San Miguel). (2)</a:t>
            </a:r>
          </a:p>
          <a:p>
            <a:pPr marL="342900" indent="-342900">
              <a:buFont typeface="+mj-lt"/>
              <a:buAutoNum type="arabicParenR" startAt="51"/>
            </a:pPr>
            <a:r>
              <a:rPr lang="es-AR" dirty="0" smtClean="0"/>
              <a:t>Hacer lobby sobre los políticos, en el Congreso, en las Comisiones.(3)</a:t>
            </a:r>
          </a:p>
          <a:p>
            <a:pPr marL="342900" indent="-342900">
              <a:buFont typeface="+mj-lt"/>
              <a:buAutoNum type="arabicParenR" startAt="51"/>
            </a:pPr>
            <a:r>
              <a:rPr lang="es-AR" dirty="0" smtClean="0"/>
              <a:t>Consensuar con la comunidad la importancia de nuestra producción (publicidad, escuelas). </a:t>
            </a:r>
            <a:r>
              <a:rPr lang="es-AR" b="1" dirty="0" smtClean="0">
                <a:solidFill>
                  <a:srgbClr val="00B0F0"/>
                </a:solidFill>
              </a:rPr>
              <a:t>(8)</a:t>
            </a:r>
          </a:p>
          <a:p>
            <a:pPr marL="342900" indent="-342900">
              <a:buFont typeface="+mj-lt"/>
              <a:buAutoNum type="arabicParenR" startAt="51"/>
            </a:pPr>
            <a:r>
              <a:rPr lang="es-AR" dirty="0" smtClean="0"/>
              <a:t>Proponerse pensar de una manera diferente, ver las cuestiones con otra mirada. (4)</a:t>
            </a:r>
          </a:p>
          <a:p>
            <a:pPr marL="342900" indent="-342900">
              <a:buFont typeface="+mj-lt"/>
              <a:buAutoNum type="arabicParenR" startAt="51"/>
            </a:pPr>
            <a:r>
              <a:rPr lang="es-AR" dirty="0" smtClean="0"/>
              <a:t>Aplicar tecnologías y desarrollar sistemas para minimizar costos con </a:t>
            </a:r>
            <a:r>
              <a:rPr lang="es-AR" dirty="0" err="1" smtClean="0"/>
              <a:t>drones</a:t>
            </a:r>
            <a:r>
              <a:rPr lang="es-AR" dirty="0" smtClean="0"/>
              <a:t>, </a:t>
            </a:r>
            <a:r>
              <a:rPr lang="es-AR" dirty="0" err="1" smtClean="0"/>
              <a:t>weed-seeker</a:t>
            </a:r>
            <a:r>
              <a:rPr lang="es-AR" dirty="0" smtClean="0"/>
              <a:t>, etc. (1)</a:t>
            </a:r>
          </a:p>
          <a:p>
            <a:pPr marL="342900" indent="-342900">
              <a:buFont typeface="+mj-lt"/>
              <a:buAutoNum type="arabicParenR" startAt="51"/>
            </a:pPr>
            <a:r>
              <a:rPr lang="es-AR" dirty="0" smtClean="0"/>
              <a:t>Investigar como funcionan empresas que pasaron épocas críticas. (1)</a:t>
            </a:r>
          </a:p>
          <a:p>
            <a:pPr marL="342900" indent="-342900">
              <a:buFont typeface="+mj-lt"/>
              <a:buAutoNum type="arabicParenR" startAt="51"/>
            </a:pPr>
            <a:r>
              <a:rPr lang="es-AR" dirty="0" smtClean="0"/>
              <a:t>Crear escuelas rurales. (1)</a:t>
            </a:r>
          </a:p>
          <a:p>
            <a:pPr marL="342900" indent="-342900">
              <a:buFont typeface="+mj-lt"/>
              <a:buAutoNum type="arabicParenR" startAt="51"/>
            </a:pPr>
            <a:r>
              <a:rPr lang="es-AR" dirty="0" smtClean="0"/>
              <a:t>Organizar actividades recreativas para retener la gente joven en el campo. (1)</a:t>
            </a:r>
          </a:p>
          <a:p>
            <a:pPr marL="342900" indent="-342900">
              <a:buFont typeface="+mj-lt"/>
              <a:buAutoNum type="arabicParenR" startAt="51"/>
            </a:pPr>
            <a:r>
              <a:rPr lang="es-AR" dirty="0" smtClean="0"/>
              <a:t>Capacitación. (1)</a:t>
            </a:r>
          </a:p>
          <a:p>
            <a:pPr marL="342900" indent="-342900">
              <a:buFont typeface="+mj-lt"/>
              <a:buAutoNum type="arabicParenR" startAt="51"/>
            </a:pPr>
            <a:r>
              <a:rPr lang="es-AR" dirty="0" smtClean="0"/>
              <a:t>Reactivar rutas y medios de transporte. </a:t>
            </a:r>
            <a:r>
              <a:rPr lang="es-AR" b="1" dirty="0" smtClean="0">
                <a:solidFill>
                  <a:srgbClr val="00B0F0"/>
                </a:solidFill>
              </a:rPr>
              <a:t>(6)</a:t>
            </a:r>
          </a:p>
          <a:p>
            <a:pPr marL="342900" indent="-342900">
              <a:buFont typeface="+mj-lt"/>
              <a:buAutoNum type="arabicParenR" startAt="51"/>
            </a:pPr>
            <a:r>
              <a:rPr lang="es-AR" dirty="0" smtClean="0"/>
              <a:t>Nuevos recursos energéticos. (1)</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40</a:t>
            </a:fld>
            <a:endParaRPr lang="es-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91678"/>
          </a:xfrm>
          <a:prstGeom prst="rect">
            <a:avLst/>
          </a:prstGeom>
          <a:solidFill>
            <a:schemeClr val="accent1">
              <a:lumMod val="60000"/>
              <a:lumOff val="40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hacemos para ser más innovadores y emprendedores?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1" y="908720"/>
            <a:ext cx="8568952" cy="5909310"/>
          </a:xfrm>
          <a:prstGeom prst="rect">
            <a:avLst/>
          </a:prstGeom>
          <a:noFill/>
        </p:spPr>
        <p:txBody>
          <a:bodyPr wrap="square" rtlCol="0">
            <a:spAutoFit/>
          </a:bodyPr>
          <a:lstStyle/>
          <a:p>
            <a:pPr marL="342900" indent="-342900">
              <a:buFont typeface="+mj-lt"/>
              <a:buAutoNum type="arabicParenR" startAt="67"/>
            </a:pPr>
            <a:r>
              <a:rPr lang="es-AR" dirty="0" smtClean="0"/>
              <a:t>Implementar nuevas tecnologías (</a:t>
            </a:r>
            <a:r>
              <a:rPr lang="es-AR" dirty="0" err="1" smtClean="0"/>
              <a:t>drones</a:t>
            </a:r>
            <a:r>
              <a:rPr lang="es-AR" dirty="0" smtClean="0"/>
              <a:t>). (1)</a:t>
            </a:r>
          </a:p>
          <a:p>
            <a:pPr marL="342900" indent="-342900">
              <a:buFont typeface="+mj-lt"/>
              <a:buAutoNum type="arabicParenR" startAt="67"/>
            </a:pPr>
            <a:r>
              <a:rPr lang="es-AR" dirty="0" smtClean="0"/>
              <a:t>Incorporar gente joven en los cuadros de decisión. </a:t>
            </a:r>
            <a:r>
              <a:rPr lang="es-AR" b="1" dirty="0" smtClean="0">
                <a:solidFill>
                  <a:srgbClr val="FF0000"/>
                </a:solidFill>
              </a:rPr>
              <a:t>(13)</a:t>
            </a:r>
            <a:r>
              <a:rPr lang="es-AR" dirty="0" smtClean="0"/>
              <a:t> </a:t>
            </a:r>
          </a:p>
          <a:p>
            <a:pPr marL="342900" indent="-342900">
              <a:buFont typeface="+mj-lt"/>
              <a:buAutoNum type="arabicParenR" startAt="67"/>
            </a:pPr>
            <a:r>
              <a:rPr lang="es-AR" dirty="0" smtClean="0"/>
              <a:t>Incorporar mujeres en todos los niveles. </a:t>
            </a:r>
            <a:r>
              <a:rPr lang="es-AR" b="1" dirty="0" smtClean="0">
                <a:solidFill>
                  <a:srgbClr val="00B0F0"/>
                </a:solidFill>
              </a:rPr>
              <a:t>(7)</a:t>
            </a:r>
          </a:p>
          <a:p>
            <a:pPr marL="342900" indent="-342900">
              <a:buFont typeface="+mj-lt"/>
              <a:buAutoNum type="arabicParenR" startAt="67"/>
            </a:pPr>
            <a:r>
              <a:rPr lang="es-AR" dirty="0" smtClean="0"/>
              <a:t>Capacitarnos para mejorar la creatividad. (0)</a:t>
            </a:r>
          </a:p>
          <a:p>
            <a:pPr marL="342900" indent="-342900">
              <a:buFont typeface="+mj-lt"/>
              <a:buAutoNum type="arabicParenR" startAt="67"/>
            </a:pPr>
            <a:r>
              <a:rPr lang="es-AR" dirty="0" smtClean="0"/>
              <a:t>Analizar proyectos energéticos. (4)</a:t>
            </a:r>
          </a:p>
          <a:p>
            <a:pPr marL="342900" indent="-342900">
              <a:buFont typeface="+mj-lt"/>
              <a:buAutoNum type="arabicParenR" startAt="67"/>
            </a:pPr>
            <a:r>
              <a:rPr lang="es-AR" dirty="0" smtClean="0"/>
              <a:t>Encarar cultivos no tradicionales. (0)</a:t>
            </a:r>
          </a:p>
          <a:p>
            <a:pPr marL="342900" indent="-342900">
              <a:buFont typeface="+mj-lt"/>
              <a:buAutoNum type="arabicParenR" startAt="67"/>
            </a:pPr>
            <a:r>
              <a:rPr lang="es-AR" dirty="0" smtClean="0"/>
              <a:t>Intensificar procesos ganaderos. (0)</a:t>
            </a:r>
          </a:p>
          <a:p>
            <a:pPr marL="342900" indent="-342900">
              <a:buFont typeface="+mj-lt"/>
              <a:buAutoNum type="arabicParenR" startAt="67"/>
            </a:pPr>
            <a:r>
              <a:rPr lang="es-AR" dirty="0" smtClean="0"/>
              <a:t>Agregar valor. (4)</a:t>
            </a:r>
          </a:p>
          <a:p>
            <a:pPr marL="342900" indent="-342900">
              <a:buFont typeface="+mj-lt"/>
              <a:buAutoNum type="arabicParenR" startAt="67"/>
            </a:pPr>
            <a:r>
              <a:rPr lang="es-AR" dirty="0" smtClean="0"/>
              <a:t>Certificación de procesos. (3)</a:t>
            </a:r>
          </a:p>
          <a:p>
            <a:pPr marL="342900" indent="-342900">
              <a:buFont typeface="+mj-lt"/>
              <a:buAutoNum type="arabicParenR" startAt="67"/>
            </a:pPr>
            <a:r>
              <a:rPr lang="es-AR" dirty="0" smtClean="0"/>
              <a:t>Crear una marca. </a:t>
            </a:r>
            <a:r>
              <a:rPr lang="es-AR" b="1" dirty="0" smtClean="0">
                <a:solidFill>
                  <a:srgbClr val="00B0F0"/>
                </a:solidFill>
              </a:rPr>
              <a:t>(7)</a:t>
            </a:r>
          </a:p>
          <a:p>
            <a:pPr marL="342900" indent="-342900">
              <a:buFont typeface="+mj-lt"/>
              <a:buAutoNum type="arabicParenR" startAt="67"/>
            </a:pPr>
            <a:r>
              <a:rPr lang="es-AR" dirty="0" smtClean="0"/>
              <a:t>Mejorar servicio. (2)</a:t>
            </a:r>
          </a:p>
          <a:p>
            <a:pPr marL="342900" indent="-342900">
              <a:buFont typeface="+mj-lt"/>
              <a:buAutoNum type="arabicParenR" startAt="67"/>
            </a:pPr>
            <a:r>
              <a:rPr lang="es-AR" dirty="0" smtClean="0"/>
              <a:t>Integrarse dentro de cadenas. (0)</a:t>
            </a:r>
          </a:p>
          <a:p>
            <a:pPr marL="342900" indent="-342900">
              <a:buFont typeface="+mj-lt"/>
              <a:buAutoNum type="arabicParenR" startAt="67"/>
            </a:pPr>
            <a:r>
              <a:rPr lang="es-AR" dirty="0" smtClean="0"/>
              <a:t>Involucrarse un poco más en política para que innovar sea rentable y posible. (3)</a:t>
            </a:r>
          </a:p>
          <a:p>
            <a:pPr marL="342900" indent="-342900">
              <a:buFont typeface="+mj-lt"/>
              <a:buAutoNum type="arabicParenR" startAt="67"/>
            </a:pPr>
            <a:r>
              <a:rPr lang="es-AR" dirty="0" smtClean="0"/>
              <a:t>Invertir más en tecnología y capacitar. (1)</a:t>
            </a:r>
          </a:p>
          <a:p>
            <a:pPr marL="342900" indent="-342900">
              <a:buFont typeface="+mj-lt"/>
              <a:buAutoNum type="arabicParenR" startAt="67"/>
            </a:pPr>
            <a:r>
              <a:rPr lang="es-AR" dirty="0" smtClean="0"/>
              <a:t>Asociarse con el sector científico tanto nacional como internacional =&gt; vincular los sectores (CREA, CONICET, </a:t>
            </a:r>
            <a:r>
              <a:rPr lang="es-AR" dirty="0" err="1" smtClean="0"/>
              <a:t>FAUBA</a:t>
            </a:r>
            <a:r>
              <a:rPr lang="es-AR" dirty="0" smtClean="0"/>
              <a:t>, </a:t>
            </a:r>
            <a:r>
              <a:rPr lang="es-AR" dirty="0" err="1" smtClean="0"/>
              <a:t>INRA</a:t>
            </a:r>
            <a:r>
              <a:rPr lang="es-AR" dirty="0" smtClean="0"/>
              <a:t>). (5)</a:t>
            </a:r>
          </a:p>
          <a:p>
            <a:pPr marL="342900" indent="-342900">
              <a:buFont typeface="+mj-lt"/>
              <a:buAutoNum type="arabicParenR" startAt="67"/>
            </a:pPr>
            <a:r>
              <a:rPr lang="es-AR" dirty="0" smtClean="0"/>
              <a:t>Contratar una persona capacitada que genere un cambio (japoneses). (1)</a:t>
            </a:r>
          </a:p>
          <a:p>
            <a:pPr marL="342900" indent="-342900">
              <a:buFont typeface="+mj-lt"/>
              <a:buAutoNum type="arabicParenR" startAt="67"/>
            </a:pPr>
            <a:r>
              <a:rPr lang="es-AR" dirty="0" smtClean="0"/>
              <a:t>Buscar subsidios para incorporar monitores de siembra. (0)</a:t>
            </a:r>
          </a:p>
          <a:p>
            <a:pPr marL="342900" indent="-342900">
              <a:buFont typeface="+mj-lt"/>
              <a:buAutoNum type="arabicParenR" startAt="67"/>
            </a:pPr>
            <a:r>
              <a:rPr lang="es-AR" dirty="0" smtClean="0"/>
              <a:t>Poner chips, sensores, controladores, cámaras, operadores con </a:t>
            </a:r>
            <a:r>
              <a:rPr lang="es-AR" dirty="0" err="1" smtClean="0"/>
              <a:t>Ipad</a:t>
            </a:r>
            <a:r>
              <a:rPr lang="es-AR" dirty="0" smtClean="0"/>
              <a:t>. (1)</a:t>
            </a:r>
          </a:p>
          <a:p>
            <a:pPr marL="342900" indent="-342900">
              <a:buFont typeface="+mj-lt"/>
              <a:buAutoNum type="arabicParenR" startAt="67"/>
            </a:pPr>
            <a:r>
              <a:rPr lang="es-AR" dirty="0" smtClean="0"/>
              <a:t>Suscribirse a una revista científica (</a:t>
            </a:r>
            <a:r>
              <a:rPr lang="es-AR" dirty="0" err="1" smtClean="0"/>
              <a:t>Crop</a:t>
            </a:r>
            <a:r>
              <a:rPr lang="es-AR" dirty="0" smtClean="0"/>
              <a:t> </a:t>
            </a:r>
            <a:r>
              <a:rPr lang="es-AR" dirty="0" err="1" smtClean="0"/>
              <a:t>Science</a:t>
            </a:r>
            <a:r>
              <a:rPr lang="es-AR" dirty="0" smtClean="0"/>
              <a:t>). (2)</a:t>
            </a:r>
          </a:p>
          <a:p>
            <a:pPr marL="342900" indent="-342900">
              <a:buFont typeface="+mj-lt"/>
              <a:buAutoNum type="arabicParenR" startAt="67"/>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41</a:t>
            </a:fld>
            <a:endParaRPr lang="es-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91678"/>
          </a:xfrm>
          <a:prstGeom prst="rect">
            <a:avLst/>
          </a:prstGeom>
          <a:solidFill>
            <a:schemeClr val="accent1">
              <a:lumMod val="60000"/>
              <a:lumOff val="40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hacemos para ser más innovadores y emprendedores?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1" y="1052736"/>
            <a:ext cx="8568952" cy="5909310"/>
          </a:xfrm>
          <a:prstGeom prst="rect">
            <a:avLst/>
          </a:prstGeom>
          <a:noFill/>
        </p:spPr>
        <p:txBody>
          <a:bodyPr wrap="square" rtlCol="0">
            <a:spAutoFit/>
          </a:bodyPr>
          <a:lstStyle/>
          <a:p>
            <a:pPr marL="342900" indent="-342900">
              <a:buFont typeface="+mj-lt"/>
              <a:buAutoNum type="arabicParenR" startAt="86"/>
            </a:pPr>
            <a:r>
              <a:rPr lang="es-AR" dirty="0" smtClean="0"/>
              <a:t>Dar valor agregado a nuestros productos. </a:t>
            </a:r>
            <a:r>
              <a:rPr lang="es-AR" b="1" dirty="0" smtClean="0">
                <a:solidFill>
                  <a:srgbClr val="00B0F0"/>
                </a:solidFill>
              </a:rPr>
              <a:t>(7)</a:t>
            </a:r>
            <a:r>
              <a:rPr lang="es-AR" dirty="0" smtClean="0"/>
              <a:t> </a:t>
            </a:r>
          </a:p>
          <a:p>
            <a:pPr marL="342900" indent="-342900">
              <a:buFont typeface="+mj-lt"/>
              <a:buAutoNum type="arabicParenR" startAt="86"/>
            </a:pPr>
            <a:r>
              <a:rPr lang="es-AR" dirty="0" smtClean="0"/>
              <a:t>Viajar a países/zonas que puedan llegar a generar un interés. (1)</a:t>
            </a:r>
          </a:p>
          <a:p>
            <a:pPr marL="342900" indent="-342900">
              <a:buFont typeface="+mj-lt"/>
              <a:buAutoNum type="arabicParenR" startAt="86"/>
            </a:pPr>
            <a:r>
              <a:rPr lang="es-AR" dirty="0" smtClean="0"/>
              <a:t>Generar un espacio de ocio/esparcimiento para que se puedan idear cosas nuevas. </a:t>
            </a:r>
            <a:r>
              <a:rPr lang="es-AR" b="1" dirty="0" smtClean="0">
                <a:solidFill>
                  <a:srgbClr val="00B0F0"/>
                </a:solidFill>
              </a:rPr>
              <a:t>(6)</a:t>
            </a:r>
          </a:p>
          <a:p>
            <a:pPr marL="342900" indent="-342900">
              <a:buFont typeface="+mj-lt"/>
              <a:buAutoNum type="arabicParenR" startAt="86"/>
            </a:pPr>
            <a:r>
              <a:rPr lang="es-AR" dirty="0" smtClean="0"/>
              <a:t>Saber escuchar, actitud de apertura. (4)</a:t>
            </a:r>
          </a:p>
          <a:p>
            <a:pPr marL="342900" indent="-342900">
              <a:buFont typeface="+mj-lt"/>
              <a:buAutoNum type="arabicParenR" startAt="86"/>
            </a:pPr>
            <a:r>
              <a:rPr lang="es-AR" dirty="0" smtClean="0"/>
              <a:t>Asociarse para generar un fondo entre varias empresas destinado a la innovación. </a:t>
            </a:r>
            <a:r>
              <a:rPr lang="es-AR" b="1" dirty="0" smtClean="0">
                <a:solidFill>
                  <a:srgbClr val="FF0000"/>
                </a:solidFill>
              </a:rPr>
              <a:t>(14)</a:t>
            </a:r>
          </a:p>
          <a:p>
            <a:pPr marL="342900" indent="-342900">
              <a:buFont typeface="+mj-lt"/>
              <a:buAutoNum type="arabicParenR" startAt="86"/>
            </a:pPr>
            <a:r>
              <a:rPr lang="es-AR" dirty="0" smtClean="0"/>
              <a:t>Generar una plataforma electrónica donde se suban ideas y se compartan experiencias. (2)</a:t>
            </a:r>
          </a:p>
          <a:p>
            <a:pPr marL="342900" indent="-342900">
              <a:buFont typeface="+mj-lt"/>
              <a:buAutoNum type="arabicParenR" startAt="86"/>
            </a:pPr>
            <a:r>
              <a:rPr lang="es-AR" dirty="0" smtClean="0"/>
              <a:t>Analizar cada proceso de la empresa y evaluar la eficiencia. Mejorar el proceso. (0)</a:t>
            </a:r>
          </a:p>
          <a:p>
            <a:pPr marL="342900" indent="-342900">
              <a:buFont typeface="+mj-lt"/>
              <a:buAutoNum type="arabicParenR" startAt="86"/>
            </a:pPr>
            <a:r>
              <a:rPr lang="es-AR" dirty="0" smtClean="0"/>
              <a:t>Diversificar. Buscar que la empresa tenga distintas actividades, y cuanto más opuestas mejor. (5)</a:t>
            </a:r>
          </a:p>
          <a:p>
            <a:pPr marL="342900" indent="-342900">
              <a:buFont typeface="+mj-lt"/>
              <a:buAutoNum type="arabicParenR" startAt="86"/>
            </a:pPr>
            <a:r>
              <a:rPr lang="es-AR" dirty="0" smtClean="0"/>
              <a:t>Ceder un “jugador” a otro club: pasantía en otra empresa. (5)</a:t>
            </a:r>
          </a:p>
          <a:p>
            <a:pPr marL="342900" indent="-342900">
              <a:buFont typeface="+mj-lt"/>
              <a:buAutoNum type="arabicParenR" startAt="86"/>
            </a:pPr>
            <a:r>
              <a:rPr lang="es-AR" dirty="0" smtClean="0"/>
              <a:t>Robotizar: tambo, tractores. (0)</a:t>
            </a:r>
          </a:p>
          <a:p>
            <a:pPr marL="342900" indent="-342900">
              <a:buFont typeface="+mj-lt"/>
              <a:buAutoNum type="arabicParenR" startAt="86"/>
            </a:pPr>
            <a:r>
              <a:rPr lang="es-AR" dirty="0" smtClean="0"/>
              <a:t>Usina de leche CREA. (0)</a:t>
            </a:r>
          </a:p>
          <a:p>
            <a:pPr marL="342900" indent="-342900">
              <a:buFont typeface="+mj-lt"/>
              <a:buAutoNum type="arabicParenR" startAt="86"/>
            </a:pPr>
            <a:r>
              <a:rPr lang="es-AR" dirty="0" smtClean="0"/>
              <a:t>Milanesas de soja. (0)</a:t>
            </a:r>
          </a:p>
          <a:p>
            <a:pPr marL="342900" indent="-342900">
              <a:buFont typeface="+mj-lt"/>
              <a:buAutoNum type="arabicParenR" startAt="86"/>
            </a:pPr>
            <a:r>
              <a:rPr lang="es-AR" dirty="0" smtClean="0"/>
              <a:t>Frigorífico (bovinos, cerdos, aves…). (1)</a:t>
            </a:r>
          </a:p>
          <a:p>
            <a:pPr marL="342900" indent="-342900">
              <a:buFont typeface="+mj-lt"/>
              <a:buAutoNum type="arabicParenR" startAt="86"/>
            </a:pPr>
            <a:r>
              <a:rPr lang="es-AR" dirty="0" err="1" smtClean="0"/>
              <a:t>Maltería</a:t>
            </a:r>
            <a:r>
              <a:rPr lang="es-AR" dirty="0" smtClean="0"/>
              <a:t>. (0)</a:t>
            </a:r>
          </a:p>
          <a:p>
            <a:pPr marL="342900" indent="-342900">
              <a:buFont typeface="+mj-lt"/>
              <a:buAutoNum type="arabicParenR" startAt="86"/>
            </a:pPr>
            <a:r>
              <a:rPr lang="es-AR" dirty="0" smtClean="0"/>
              <a:t> Energía eólica, biogás, biodiesel. </a:t>
            </a:r>
            <a:r>
              <a:rPr lang="es-AR" b="1" dirty="0" smtClean="0">
                <a:solidFill>
                  <a:srgbClr val="00B0F0"/>
                </a:solidFill>
              </a:rPr>
              <a:t>(6)</a:t>
            </a:r>
          </a:p>
          <a:p>
            <a:pPr marL="342900" indent="-342900">
              <a:buFont typeface="+mj-lt"/>
              <a:buAutoNum type="arabicParenR" startAt="86"/>
            </a:pPr>
            <a:r>
              <a:rPr lang="es-AR" dirty="0" smtClean="0"/>
              <a:t> Buscar herramientas financieras. (0)</a:t>
            </a:r>
          </a:p>
          <a:p>
            <a:pPr marL="342900" indent="-342900">
              <a:buFont typeface="+mj-lt"/>
              <a:buAutoNum type="arabicParenR" startAt="86"/>
            </a:pPr>
            <a:r>
              <a:rPr lang="es-AR" dirty="0" smtClean="0"/>
              <a:t> Incentivar a empleados a generar nuevas propuestas. Ej. Buzón de sugerencias. (3)</a:t>
            </a:r>
          </a:p>
          <a:p>
            <a:pPr marL="342900" indent="-342900">
              <a:buFont typeface="+mj-lt"/>
              <a:buAutoNum type="arabicParenR" startAt="86"/>
            </a:pPr>
            <a:r>
              <a:rPr lang="es-AR" dirty="0" smtClean="0"/>
              <a:t> Generar vínculo público-privado (sector agro). (2) </a:t>
            </a:r>
          </a:p>
          <a:p>
            <a:pPr marL="342900" indent="-342900"/>
            <a:endParaRPr lang="es-AR" b="1"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42</a:t>
            </a:fld>
            <a:endParaRPr lang="es-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91678"/>
          </a:xfrm>
          <a:prstGeom prst="rect">
            <a:avLst/>
          </a:prstGeom>
          <a:solidFill>
            <a:schemeClr val="accent1">
              <a:lumMod val="60000"/>
              <a:lumOff val="40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hacemos para ser más innovadores y emprendedores?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0" y="1052736"/>
            <a:ext cx="8568952" cy="5355312"/>
          </a:xfrm>
          <a:prstGeom prst="rect">
            <a:avLst/>
          </a:prstGeom>
          <a:noFill/>
        </p:spPr>
        <p:txBody>
          <a:bodyPr wrap="square" rtlCol="0">
            <a:spAutoFit/>
          </a:bodyPr>
          <a:lstStyle/>
          <a:p>
            <a:pPr marL="342900" indent="-342900">
              <a:buFont typeface="+mj-lt"/>
              <a:buAutoNum type="arabicParenR" startAt="104"/>
            </a:pPr>
            <a:r>
              <a:rPr lang="es-AR" dirty="0" smtClean="0"/>
              <a:t> Mejorar condiciones de vida en el campo (infraestructura). (1)</a:t>
            </a:r>
          </a:p>
          <a:p>
            <a:pPr marL="342900" indent="-342900">
              <a:buFont typeface="+mj-lt"/>
              <a:buAutoNum type="arabicParenR" startAt="104"/>
            </a:pPr>
            <a:r>
              <a:rPr lang="es-AR" dirty="0" smtClean="0"/>
              <a:t> Gestionar impacto en el medio ambiente. (2)</a:t>
            </a:r>
          </a:p>
          <a:p>
            <a:pPr marL="342900" indent="-342900">
              <a:buFont typeface="+mj-lt"/>
              <a:buAutoNum type="arabicParenR" startAt="104"/>
            </a:pPr>
            <a:r>
              <a:rPr lang="es-AR" dirty="0" smtClean="0"/>
              <a:t> Mejorar infraestructura, caminos y rutas. (3)</a:t>
            </a:r>
          </a:p>
          <a:p>
            <a:pPr marL="342900" indent="-342900">
              <a:buFont typeface="+mj-lt"/>
              <a:buAutoNum type="arabicParenR" startAt="104"/>
            </a:pPr>
            <a:r>
              <a:rPr lang="es-AR" dirty="0" smtClean="0"/>
              <a:t> Armar una red de distintos sectores para proyectos de infraestructura de caminos y rutas. (4)</a:t>
            </a:r>
          </a:p>
          <a:p>
            <a:pPr marL="342900" indent="-342900">
              <a:buFont typeface="+mj-lt"/>
              <a:buAutoNum type="arabicParenR" startAt="104"/>
            </a:pPr>
            <a:r>
              <a:rPr lang="es-AR" dirty="0" smtClean="0"/>
              <a:t> Plan hidráulico. Terminar Plan Maestro. (4)</a:t>
            </a:r>
          </a:p>
          <a:p>
            <a:pPr marL="342900" indent="-342900">
              <a:buFont typeface="+mj-lt"/>
              <a:buAutoNum type="arabicParenR" startAt="104"/>
            </a:pPr>
            <a:r>
              <a:rPr lang="es-AR" dirty="0" smtClean="0"/>
              <a:t> Integración asociativa vertical hacia adelante (ej. Molino harinero). (3)</a:t>
            </a:r>
          </a:p>
          <a:p>
            <a:pPr marL="342900" indent="-342900">
              <a:buFont typeface="+mj-lt"/>
              <a:buAutoNum type="arabicParenR" startAt="104"/>
            </a:pPr>
            <a:r>
              <a:rPr lang="es-AR" dirty="0" smtClean="0"/>
              <a:t> Involucrar al gobierno municipal en los emprendimientos. </a:t>
            </a:r>
            <a:r>
              <a:rPr lang="es-AR" b="1" dirty="0" smtClean="0">
                <a:solidFill>
                  <a:srgbClr val="00B0F0"/>
                </a:solidFill>
              </a:rPr>
              <a:t>(8)</a:t>
            </a:r>
          </a:p>
          <a:p>
            <a:pPr marL="342900" indent="-342900">
              <a:buFont typeface="+mj-lt"/>
              <a:buAutoNum type="arabicParenR" startAt="104"/>
            </a:pPr>
            <a:r>
              <a:rPr lang="es-AR" dirty="0" smtClean="0"/>
              <a:t> Fomentar la creación de grupos CREA de intendentes en la zona oeste. (3)</a:t>
            </a:r>
          </a:p>
          <a:p>
            <a:pPr marL="342900" indent="-342900">
              <a:buFont typeface="+mj-lt"/>
              <a:buAutoNum type="arabicParenR" startAt="104"/>
            </a:pPr>
            <a:r>
              <a:rPr lang="es-AR" dirty="0" smtClean="0"/>
              <a:t> Mandar a políticos a capacitarse a otros países, como Nueva Zelanda. (1)</a:t>
            </a:r>
          </a:p>
          <a:p>
            <a:pPr marL="342900" indent="-342900">
              <a:buFont typeface="+mj-lt"/>
              <a:buAutoNum type="arabicParenR" startAt="104"/>
            </a:pPr>
            <a:r>
              <a:rPr lang="es-AR" dirty="0" smtClean="0"/>
              <a:t> Formar un grupo CREA que funcione como un “</a:t>
            </a:r>
            <a:r>
              <a:rPr lang="es-AR" dirty="0" err="1" smtClean="0"/>
              <a:t>think</a:t>
            </a:r>
            <a:r>
              <a:rPr lang="es-AR" dirty="0" smtClean="0"/>
              <a:t> </a:t>
            </a:r>
            <a:r>
              <a:rPr lang="es-AR" dirty="0" err="1" smtClean="0"/>
              <a:t>tank</a:t>
            </a:r>
            <a:r>
              <a:rPr lang="es-AR" dirty="0" smtClean="0"/>
              <a:t>”. </a:t>
            </a:r>
            <a:r>
              <a:rPr lang="es-AR" b="1" dirty="0" smtClean="0">
                <a:solidFill>
                  <a:srgbClr val="00B0F0"/>
                </a:solidFill>
              </a:rPr>
              <a:t>(7)</a:t>
            </a:r>
          </a:p>
          <a:p>
            <a:pPr marL="342900" indent="-342900">
              <a:buFont typeface="+mj-lt"/>
              <a:buAutoNum type="arabicParenR" startAt="104"/>
            </a:pPr>
            <a:r>
              <a:rPr lang="es-AR" dirty="0" smtClean="0"/>
              <a:t> Formar escuela de capacitación CREA. (0)</a:t>
            </a:r>
          </a:p>
          <a:p>
            <a:pPr marL="342900" indent="-342900">
              <a:buFont typeface="+mj-lt"/>
              <a:buAutoNum type="arabicParenR" startAt="104"/>
            </a:pPr>
            <a:r>
              <a:rPr lang="es-AR" dirty="0" smtClean="0"/>
              <a:t> Realizar censos o encuestas zonales para detectar problemas y buscar soluciones. (3)</a:t>
            </a:r>
          </a:p>
          <a:p>
            <a:pPr marL="342900" indent="-342900">
              <a:buFont typeface="+mj-lt"/>
              <a:buAutoNum type="arabicParenR" startAt="104"/>
            </a:pPr>
            <a:r>
              <a:rPr lang="es-AR" dirty="0" smtClean="0"/>
              <a:t> Influir en las autoridades del Ministerio de Educación para que haya planes de estudio con orientación agropecuaria. (5)</a:t>
            </a:r>
          </a:p>
          <a:p>
            <a:pPr marL="342900" indent="-342900">
              <a:buFont typeface="+mj-lt"/>
              <a:buAutoNum type="arabicParenR" startAt="104"/>
            </a:pPr>
            <a:r>
              <a:rPr lang="es-AR" dirty="0" smtClean="0"/>
              <a:t> Crear un Mercado CREA para comercializar. (2)</a:t>
            </a:r>
          </a:p>
          <a:p>
            <a:pPr marL="342900" indent="-342900">
              <a:buFont typeface="+mj-lt"/>
              <a:buAutoNum type="arabicParenR" startAt="104"/>
            </a:pPr>
            <a:r>
              <a:rPr lang="es-AR" dirty="0" smtClean="0"/>
              <a:t> Crear un </a:t>
            </a:r>
            <a:r>
              <a:rPr lang="es-AR" dirty="0" err="1" smtClean="0"/>
              <a:t>USDA</a:t>
            </a:r>
            <a:r>
              <a:rPr lang="es-AR" dirty="0" smtClean="0"/>
              <a:t> CREA. (2)</a:t>
            </a:r>
          </a:p>
          <a:p>
            <a:pPr marL="342900" indent="-342900">
              <a:buFont typeface="+mj-lt"/>
              <a:buAutoNum type="arabicParenR" startAt="104"/>
            </a:pPr>
            <a:r>
              <a:rPr lang="es-AR" dirty="0" smtClean="0"/>
              <a:t> Informarse acerca de las tendencias mundiales (lo </a:t>
            </a:r>
            <a:r>
              <a:rPr lang="es-AR" dirty="0" err="1" smtClean="0"/>
              <a:t>Bio</a:t>
            </a:r>
            <a:r>
              <a:rPr lang="es-AR" dirty="0" smtClean="0"/>
              <a:t> en Europa). (3)</a:t>
            </a:r>
          </a:p>
          <a:p>
            <a:pPr marL="342900" indent="-342900">
              <a:buFont typeface="+mj-lt"/>
              <a:buAutoNum type="arabicParenR" startAt="104"/>
            </a:pPr>
            <a:r>
              <a:rPr lang="es-AR" dirty="0" smtClean="0"/>
              <a:t> Hacer giras a la economías regionales. (2)</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43</a:t>
            </a:fld>
            <a:endParaRPr lang="es-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91678"/>
          </a:xfrm>
          <a:prstGeom prst="rect">
            <a:avLst/>
          </a:prstGeom>
          <a:solidFill>
            <a:schemeClr val="accent1">
              <a:lumMod val="60000"/>
              <a:lumOff val="40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hacemos para ser más innovadores y emprendedores? </a:t>
            </a:r>
            <a:r>
              <a:rPr lang="es-AR" sz="1600" b="1" u="sng" dirty="0">
                <a:latin typeface="Neo Sans Std Medium TR" panose="020B0704030504040204" pitchFamily="34" charset="0"/>
              </a:rPr>
              <a:t>SALA 11</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23528" y="1124744"/>
            <a:ext cx="8496944" cy="1477328"/>
          </a:xfrm>
          <a:prstGeom prst="rect">
            <a:avLst/>
          </a:prstGeom>
          <a:noFill/>
        </p:spPr>
        <p:txBody>
          <a:bodyPr wrap="square" rtlCol="0">
            <a:spAutoFit/>
          </a:bodyPr>
          <a:lstStyle/>
          <a:p>
            <a:pPr marL="342900" indent="-342900">
              <a:buFont typeface="+mj-lt"/>
              <a:buAutoNum type="arabicParenR" startAt="121"/>
            </a:pPr>
            <a:r>
              <a:rPr lang="es-AR" dirty="0" smtClean="0"/>
              <a:t> Certificar procesos. (4)</a:t>
            </a:r>
          </a:p>
          <a:p>
            <a:pPr marL="342900" indent="-342900">
              <a:buFont typeface="+mj-lt"/>
              <a:buAutoNum type="arabicParenR" startAt="121"/>
            </a:pPr>
            <a:r>
              <a:rPr lang="es-AR" dirty="0" smtClean="0"/>
              <a:t> Generar un tiempo para el análisis. (3)</a:t>
            </a:r>
          </a:p>
          <a:p>
            <a:pPr marL="342900" indent="-342900">
              <a:buFont typeface="+mj-lt"/>
              <a:buAutoNum type="arabicParenR" startAt="121"/>
            </a:pPr>
            <a:r>
              <a:rPr lang="es-AR" dirty="0" smtClean="0"/>
              <a:t> Comunicar el trabajo del campo a la sociedad, por ejemplo a través de la trazabilidad de los productos (una foto del tambo en el </a:t>
            </a:r>
            <a:r>
              <a:rPr lang="es-AR" dirty="0" err="1" smtClean="0"/>
              <a:t>sachet</a:t>
            </a:r>
            <a:r>
              <a:rPr lang="es-AR" dirty="0" smtClean="0"/>
              <a:t> de leche), y generar </a:t>
            </a:r>
            <a:r>
              <a:rPr lang="es-AR" dirty="0" err="1" smtClean="0"/>
              <a:t>feed</a:t>
            </a:r>
            <a:r>
              <a:rPr lang="es-AR" dirty="0" smtClean="0"/>
              <a:t>-back. (4)</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44</a:t>
            </a:fld>
            <a:endParaRPr lang="es-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txBox="1">
            <a:spLocks/>
          </p:cNvSpPr>
          <p:nvPr/>
        </p:nvSpPr>
        <p:spPr>
          <a:xfrm>
            <a:off x="0" y="2348880"/>
            <a:ext cx="9144000" cy="2016224"/>
          </a:xfrm>
          <a:prstGeom prst="rect">
            <a:avLst/>
          </a:prstGeom>
          <a:solidFill>
            <a:srgbClr val="FFFF99">
              <a:alpha val="72157"/>
            </a:srgbClr>
          </a:solidFill>
        </p:spPr>
        <p:txBody>
          <a:bodyPr vert="horz" lIns="91440" tIns="45720" rIns="91440" bIns="45720" rtlCol="0">
            <a:noAutofit/>
          </a:bodyPr>
          <a:lstStyle/>
          <a:p>
            <a:pPr lvl="0" algn="ctr">
              <a:lnSpc>
                <a:spcPct val="90000"/>
              </a:lnSpc>
              <a:spcBef>
                <a:spcPts val="1000"/>
              </a:spcBef>
              <a:defRPr/>
            </a:pPr>
            <a:r>
              <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rPr>
              <a:t>¿Cómo potenciamos nuestra capacidad para asociarnos con todo tipo de organizaciones</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M.E. WALSH</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45</a:t>
            </a:fld>
            <a:endParaRPr lang="es-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23528" y="1052736"/>
            <a:ext cx="8568952" cy="5632311"/>
          </a:xfrm>
          <a:prstGeom prst="rect">
            <a:avLst/>
          </a:prstGeom>
          <a:noFill/>
        </p:spPr>
        <p:txBody>
          <a:bodyPr wrap="square" rtlCol="0">
            <a:spAutoFit/>
          </a:bodyPr>
          <a:lstStyle/>
          <a:p>
            <a:pPr marL="342900" indent="-342900">
              <a:buFont typeface="+mj-lt"/>
              <a:buAutoNum type="arabicParenR"/>
            </a:pPr>
            <a:r>
              <a:rPr lang="es-AR" dirty="0" smtClean="0"/>
              <a:t>Involucrarse en tiempo y dedicación a las ideas desarrolladas por nosotros mismos. (1)</a:t>
            </a:r>
          </a:p>
          <a:p>
            <a:pPr marL="342900" indent="-342900">
              <a:buFont typeface="+mj-lt"/>
              <a:buAutoNum type="arabicParenR"/>
            </a:pPr>
            <a:r>
              <a:rPr lang="es-AR" dirty="0" smtClean="0"/>
              <a:t>Crear una red que baje a tierra las ideas surgidas en éste ejercicio. (1)</a:t>
            </a:r>
          </a:p>
          <a:p>
            <a:pPr marL="342900" indent="-342900">
              <a:buFont typeface="+mj-lt"/>
              <a:buAutoNum type="arabicParenR"/>
            </a:pPr>
            <a:r>
              <a:rPr lang="es-AR" dirty="0" smtClean="0"/>
              <a:t>Asociarse con supermercados o red de restaurantes para la producción de bienes. “</a:t>
            </a:r>
            <a:r>
              <a:rPr lang="es-AR" dirty="0" err="1" smtClean="0"/>
              <a:t>premium</a:t>
            </a:r>
            <a:r>
              <a:rPr lang="es-AR" dirty="0" smtClean="0"/>
              <a:t>”. Ej. Aromáticas al vacío, que más adelante podrían exportarse. (1)</a:t>
            </a:r>
          </a:p>
          <a:p>
            <a:pPr marL="342900" indent="-342900">
              <a:buFont typeface="+mj-lt"/>
              <a:buAutoNum type="arabicParenR"/>
            </a:pPr>
            <a:r>
              <a:rPr lang="es-AR" dirty="0" smtClean="0"/>
              <a:t>Lograr en el tiempo que la mano de obra sea parte del negocio. Cooperando, motivando. (4)</a:t>
            </a:r>
          </a:p>
          <a:p>
            <a:pPr marL="342900" indent="-342900">
              <a:buFont typeface="+mj-lt"/>
              <a:buAutoNum type="arabicParenR"/>
            </a:pPr>
            <a:r>
              <a:rPr lang="es-AR" dirty="0" smtClean="0"/>
              <a:t>Asociarse con productores que estén sobre la ruta. (0)</a:t>
            </a:r>
          </a:p>
          <a:p>
            <a:pPr marL="342900" indent="-342900">
              <a:buFont typeface="+mj-lt"/>
              <a:buAutoNum type="arabicParenR"/>
            </a:pPr>
            <a:r>
              <a:rPr lang="es-AR" dirty="0" smtClean="0"/>
              <a:t>Invitar a alumnos a presenciar la actividad diaria de un campo. Que cada grupo CREA coordine que los distintos grados pasen con un plan de visitas. </a:t>
            </a:r>
            <a:r>
              <a:rPr lang="es-AR" b="1" dirty="0" smtClean="0">
                <a:solidFill>
                  <a:srgbClr val="00B0F0"/>
                </a:solidFill>
              </a:rPr>
              <a:t>(6)</a:t>
            </a:r>
          </a:p>
          <a:p>
            <a:pPr marL="342900" indent="-342900">
              <a:buFont typeface="+mj-lt"/>
              <a:buAutoNum type="arabicParenR"/>
            </a:pPr>
            <a:r>
              <a:rPr lang="es-AR" dirty="0" smtClean="0"/>
              <a:t>Mostrar en eventos (Expo rural) la actividad del sector. Ej. Repercusiones de la siembra directa. (0)</a:t>
            </a:r>
          </a:p>
          <a:p>
            <a:pPr marL="342900" indent="-342900">
              <a:buFont typeface="+mj-lt"/>
              <a:buAutoNum type="arabicParenR"/>
            </a:pPr>
            <a:r>
              <a:rPr lang="es-AR" dirty="0" smtClean="0"/>
              <a:t>Contratar en conjunto capacitaciones para productores para trabajar asociados. (ej. Grupos de comercialización). (3)</a:t>
            </a:r>
          </a:p>
          <a:p>
            <a:pPr marL="342900" indent="-342900">
              <a:buFont typeface="+mj-lt"/>
              <a:buAutoNum type="arabicParenR"/>
            </a:pPr>
            <a:r>
              <a:rPr lang="es-AR" dirty="0" smtClean="0"/>
              <a:t>Productores que, asociados a gente del sector especializado,  elaboren su propio alimento balanceado. (0)</a:t>
            </a:r>
          </a:p>
          <a:p>
            <a:pPr marL="342900" indent="-342900">
              <a:buFont typeface="+mj-lt"/>
              <a:buAutoNum type="arabicParenR"/>
            </a:pPr>
            <a:r>
              <a:rPr lang="es-AR" dirty="0" smtClean="0"/>
              <a:t>Crear una aplicación que mapee miembros CREA con afinidad, en una zona determinada, para promover el </a:t>
            </a:r>
            <a:r>
              <a:rPr lang="es-AR" dirty="0" err="1" smtClean="0"/>
              <a:t>asociativismo</a:t>
            </a:r>
            <a:r>
              <a:rPr lang="es-AR" dirty="0" smtClean="0"/>
              <a:t>. </a:t>
            </a:r>
            <a:r>
              <a:rPr lang="es-AR" b="1" dirty="0" smtClean="0">
                <a:solidFill>
                  <a:srgbClr val="00B0F0"/>
                </a:solidFill>
              </a:rPr>
              <a:t>(7)</a:t>
            </a:r>
          </a:p>
          <a:p>
            <a:pPr marL="342900" indent="-342900">
              <a:buFont typeface="+mj-lt"/>
              <a:buAutoNum type="arabicParenR"/>
            </a:pPr>
            <a:r>
              <a:rPr lang="es-AR" dirty="0" smtClean="0"/>
              <a:t>Participar en acciones que realizan distintas organizaciones locales (ej. Concejo Deliberante). </a:t>
            </a:r>
            <a:r>
              <a:rPr lang="es-AR" b="1" dirty="0" smtClean="0">
                <a:solidFill>
                  <a:srgbClr val="00B0F0"/>
                </a:solidFill>
              </a:rPr>
              <a:t>(7)</a:t>
            </a:r>
          </a:p>
          <a:p>
            <a:pPr marL="342900" indent="-342900">
              <a:buFont typeface="+mj-lt"/>
              <a:buAutoNum type="arabicParenR"/>
            </a:pPr>
            <a:r>
              <a:rPr lang="es-AR" dirty="0" smtClean="0"/>
              <a:t>Invitar a escuelas primarias y secundarias a recorridas en el campo. </a:t>
            </a:r>
            <a:r>
              <a:rPr lang="es-AR" b="1" dirty="0" smtClean="0">
                <a:solidFill>
                  <a:srgbClr val="FF0000"/>
                </a:solidFill>
              </a:rPr>
              <a:t>(12)</a:t>
            </a:r>
            <a:endParaRPr lang="es-AR" b="1" dirty="0">
              <a:solidFill>
                <a:srgbClr val="FF0000"/>
              </a:solidFill>
            </a:endParaRPr>
          </a:p>
        </p:txBody>
      </p:sp>
      <p:sp>
        <p:nvSpPr>
          <p:cNvPr id="4" name="Subtítulo 2"/>
          <p:cNvSpPr txBox="1">
            <a:spLocks/>
          </p:cNvSpPr>
          <p:nvPr/>
        </p:nvSpPr>
        <p:spPr>
          <a:xfrm>
            <a:off x="179512" y="260648"/>
            <a:ext cx="8732520" cy="504056"/>
          </a:xfrm>
          <a:prstGeom prst="rect">
            <a:avLst/>
          </a:prstGeom>
          <a:solidFill>
            <a:srgbClr val="FFFF99">
              <a:alpha val="72157"/>
            </a:srgb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potenciamos nuestra capacidad para asociarnos con todo tipo de organizaciones?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M.E. WALSH</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46</a:t>
            </a:fld>
            <a:endParaRPr lang="es-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323528" y="948690"/>
            <a:ext cx="8640960" cy="5909310"/>
          </a:xfrm>
          <a:prstGeom prst="rect">
            <a:avLst/>
          </a:prstGeom>
          <a:noFill/>
        </p:spPr>
        <p:txBody>
          <a:bodyPr wrap="square" rtlCol="0">
            <a:spAutoFit/>
          </a:bodyPr>
          <a:lstStyle/>
          <a:p>
            <a:pPr marL="342900" indent="-342900">
              <a:buFont typeface="+mj-lt"/>
              <a:buAutoNum type="arabicParenR" startAt="13"/>
            </a:pPr>
            <a:r>
              <a:rPr lang="es-AR" dirty="0" smtClean="0"/>
              <a:t>Asociarse con una universidad o pequeña empresa para desarrollar prototipos de dispositivos para control de efluentes. (0)</a:t>
            </a:r>
          </a:p>
          <a:p>
            <a:pPr marL="342900" indent="-342900">
              <a:buFont typeface="+mj-lt"/>
              <a:buAutoNum type="arabicParenR" startAt="13"/>
            </a:pPr>
            <a:r>
              <a:rPr lang="es-AR" dirty="0" smtClean="0"/>
              <a:t> Organizar campaña de reciclado de bidones, </a:t>
            </a:r>
            <a:r>
              <a:rPr lang="es-AR" dirty="0" err="1" smtClean="0"/>
              <a:t>silobolsas</a:t>
            </a:r>
            <a:r>
              <a:rPr lang="es-AR" dirty="0" smtClean="0"/>
              <a:t>, etc. (ej. Canjear por premios, poner canastos en estaciones de servicio.) </a:t>
            </a:r>
            <a:r>
              <a:rPr lang="es-AR" b="1" dirty="0" smtClean="0">
                <a:solidFill>
                  <a:srgbClr val="FF0000"/>
                </a:solidFill>
              </a:rPr>
              <a:t>(15)</a:t>
            </a:r>
          </a:p>
          <a:p>
            <a:pPr marL="342900" indent="-342900">
              <a:buFont typeface="+mj-lt"/>
              <a:buAutoNum type="arabicParenR" startAt="13"/>
            </a:pPr>
            <a:r>
              <a:rPr lang="es-AR" dirty="0" smtClean="0"/>
              <a:t>Organizar con las escuelas campañas de recolección de basura y residuos en banquinas y campos. </a:t>
            </a:r>
            <a:r>
              <a:rPr lang="es-AR" b="1" dirty="0" smtClean="0">
                <a:solidFill>
                  <a:srgbClr val="00B0F0"/>
                </a:solidFill>
              </a:rPr>
              <a:t>(6)</a:t>
            </a:r>
          </a:p>
          <a:p>
            <a:pPr marL="342900" indent="-342900">
              <a:buFont typeface="+mj-lt"/>
              <a:buAutoNum type="arabicParenR" startAt="13"/>
            </a:pPr>
            <a:r>
              <a:rPr lang="es-AR" dirty="0" smtClean="0"/>
              <a:t>Educar. Asociarse entre productores cercanos a escuelas y organizar una cooperativa que provea profesores a esas escuelas en forma sustentable. (1)</a:t>
            </a:r>
          </a:p>
          <a:p>
            <a:pPr marL="342900" indent="-342900">
              <a:buFont typeface="+mj-lt"/>
              <a:buAutoNum type="arabicParenR" startAt="13"/>
            </a:pPr>
            <a:r>
              <a:rPr lang="es-AR" dirty="0" err="1" smtClean="0"/>
              <a:t>Asociativismo</a:t>
            </a:r>
            <a:r>
              <a:rPr lang="es-AR" dirty="0" smtClean="0"/>
              <a:t> como trampolín para adaptarse a los cambios humanos, productivos, económicos, y como país también en el mundo. (2)</a:t>
            </a:r>
          </a:p>
          <a:p>
            <a:pPr marL="342900" indent="-342900">
              <a:buFont typeface="+mj-lt"/>
              <a:buAutoNum type="arabicParenR" startAt="13"/>
            </a:pPr>
            <a:r>
              <a:rPr lang="es-AR" dirty="0" smtClean="0"/>
              <a:t>Asociemos la cadena de valor fortaleciéndola. Haciendo un producto en el campo y asociándonos con gente de los centros urbanos para industrializarlo. Le damos marca, </a:t>
            </a:r>
            <a:r>
              <a:rPr lang="es-AR" dirty="0" err="1" smtClean="0"/>
              <a:t>packaging</a:t>
            </a:r>
            <a:r>
              <a:rPr lang="es-AR" dirty="0" smtClean="0"/>
              <a:t> y comercialización. (2)</a:t>
            </a:r>
          </a:p>
          <a:p>
            <a:pPr marL="342900" indent="-342900">
              <a:buFont typeface="+mj-lt"/>
              <a:buAutoNum type="arabicParenR" startAt="13"/>
            </a:pPr>
            <a:r>
              <a:rPr lang="es-AR" dirty="0" smtClean="0"/>
              <a:t>Contratar un profesional especializado en cooperativismo para la puesta en marcha. (3)</a:t>
            </a:r>
          </a:p>
          <a:p>
            <a:pPr marL="342900" indent="-342900">
              <a:buFont typeface="+mj-lt"/>
              <a:buAutoNum type="arabicParenR" startAt="13"/>
            </a:pPr>
            <a:r>
              <a:rPr lang="es-AR" dirty="0" smtClean="0"/>
              <a:t>Crear un fondo de becas para especializarse en cooperativismo. (2)</a:t>
            </a:r>
          </a:p>
          <a:p>
            <a:pPr marL="342900" indent="-342900">
              <a:buFont typeface="+mj-lt"/>
              <a:buAutoNum type="arabicParenR" startAt="13"/>
            </a:pPr>
            <a:r>
              <a:rPr lang="es-AR" dirty="0" smtClean="0"/>
              <a:t>Crear una marca “Soja de origen Nacional” para poder diferenciarla de nuestros competidores. </a:t>
            </a:r>
            <a:r>
              <a:rPr lang="es-AR" b="1" dirty="0" smtClean="0">
                <a:solidFill>
                  <a:srgbClr val="00B0F0"/>
                </a:solidFill>
              </a:rPr>
              <a:t>(6)</a:t>
            </a:r>
            <a:r>
              <a:rPr lang="es-AR" dirty="0" smtClean="0"/>
              <a:t> </a:t>
            </a:r>
          </a:p>
          <a:p>
            <a:pPr marL="342900" indent="-342900">
              <a:buFont typeface="+mj-lt"/>
              <a:buAutoNum type="arabicParenR" startAt="13"/>
            </a:pPr>
            <a:r>
              <a:rPr lang="es-AR" dirty="0" smtClean="0"/>
              <a:t>Crear desde </a:t>
            </a:r>
            <a:r>
              <a:rPr lang="es-AR" dirty="0" err="1" smtClean="0"/>
              <a:t>AACREA</a:t>
            </a:r>
            <a:r>
              <a:rPr lang="es-AR" dirty="0" smtClean="0"/>
              <a:t> un ámbito de discusión y capacitación. Ej. Comisión Público-Privada. (2)</a:t>
            </a:r>
          </a:p>
          <a:p>
            <a:pPr marL="342900" indent="-342900">
              <a:buFont typeface="+mj-lt"/>
              <a:buAutoNum type="arabicParenR" startAt="13"/>
            </a:pPr>
            <a:r>
              <a:rPr lang="es-AR" dirty="0" smtClean="0"/>
              <a:t>Crear capacitaciones de cooperativismo desde </a:t>
            </a:r>
            <a:r>
              <a:rPr lang="es-AR" dirty="0" err="1" smtClean="0"/>
              <a:t>AACREA</a:t>
            </a:r>
            <a:r>
              <a:rPr lang="es-AR" dirty="0" smtClean="0"/>
              <a:t>. (2)</a:t>
            </a:r>
          </a:p>
          <a:p>
            <a:pPr marL="342900" indent="-342900">
              <a:buFont typeface="+mj-lt"/>
              <a:buAutoNum type="arabicParenR" startAt="13"/>
            </a:pPr>
            <a:endParaRPr lang="es-AR" dirty="0"/>
          </a:p>
        </p:txBody>
      </p:sp>
      <p:sp>
        <p:nvSpPr>
          <p:cNvPr id="4" name="Subtítulo 2"/>
          <p:cNvSpPr txBox="1">
            <a:spLocks/>
          </p:cNvSpPr>
          <p:nvPr/>
        </p:nvSpPr>
        <p:spPr>
          <a:xfrm>
            <a:off x="179512" y="260648"/>
            <a:ext cx="8732520" cy="504056"/>
          </a:xfrm>
          <a:prstGeom prst="rect">
            <a:avLst/>
          </a:prstGeom>
          <a:solidFill>
            <a:srgbClr val="FFFF99">
              <a:alpha val="72157"/>
            </a:srgb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potenciamos nuestra capacidad para asociarnos con todo tipo de organizaciones?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M.E. WALSH</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47</a:t>
            </a:fld>
            <a:endParaRPr lang="es-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CuadroTexto"/>
          <p:cNvSpPr txBox="1"/>
          <p:nvPr/>
        </p:nvSpPr>
        <p:spPr>
          <a:xfrm>
            <a:off x="251520" y="908720"/>
            <a:ext cx="8640960" cy="5909310"/>
          </a:xfrm>
          <a:prstGeom prst="rect">
            <a:avLst/>
          </a:prstGeom>
          <a:noFill/>
        </p:spPr>
        <p:txBody>
          <a:bodyPr wrap="square" rtlCol="0">
            <a:spAutoFit/>
          </a:bodyPr>
          <a:lstStyle/>
          <a:p>
            <a:pPr marL="342900" indent="-342900">
              <a:buFont typeface="+mj-lt"/>
              <a:buAutoNum type="arabicParenR" startAt="24"/>
            </a:pPr>
            <a:r>
              <a:rPr lang="es-AR" dirty="0" smtClean="0"/>
              <a:t> Visitar una cooperativa por año como grupo CREA. </a:t>
            </a:r>
            <a:r>
              <a:rPr lang="es-AR" b="1" dirty="0" smtClean="0">
                <a:solidFill>
                  <a:srgbClr val="00B0F0"/>
                </a:solidFill>
              </a:rPr>
              <a:t>(8)</a:t>
            </a:r>
          </a:p>
          <a:p>
            <a:pPr marL="342900" indent="-342900">
              <a:buFont typeface="+mj-lt"/>
              <a:buAutoNum type="arabicParenR" startAt="24"/>
            </a:pPr>
            <a:r>
              <a:rPr lang="es-AR" dirty="0" smtClean="0"/>
              <a:t>Comprar una combi </a:t>
            </a:r>
            <a:r>
              <a:rPr lang="es-AR" dirty="0" err="1" smtClean="0"/>
              <a:t>4x4</a:t>
            </a:r>
            <a:r>
              <a:rPr lang="es-AR" dirty="0" smtClean="0"/>
              <a:t> entre vecinos para llevar los chicos al colegio. </a:t>
            </a:r>
            <a:r>
              <a:rPr lang="es-AR" b="1" dirty="0" smtClean="0">
                <a:solidFill>
                  <a:srgbClr val="00B0F0"/>
                </a:solidFill>
              </a:rPr>
              <a:t>(9)</a:t>
            </a:r>
          </a:p>
          <a:p>
            <a:pPr marL="342900" indent="-342900">
              <a:buFont typeface="+mj-lt"/>
              <a:buAutoNum type="arabicParenR" startAt="24"/>
            </a:pPr>
            <a:r>
              <a:rPr lang="es-AR" dirty="0" smtClean="0"/>
              <a:t>Crear mesas de diálogo de instituciones sociales en ciudades. </a:t>
            </a:r>
            <a:r>
              <a:rPr lang="es-AR" b="1" dirty="0" smtClean="0">
                <a:solidFill>
                  <a:srgbClr val="FF0000"/>
                </a:solidFill>
              </a:rPr>
              <a:t>(11)</a:t>
            </a:r>
          </a:p>
          <a:p>
            <a:pPr marL="342900" indent="-342900">
              <a:buFont typeface="+mj-lt"/>
              <a:buAutoNum type="arabicParenR" startAt="24"/>
            </a:pPr>
            <a:r>
              <a:rPr lang="es-AR" dirty="0" smtClean="0"/>
              <a:t>Asociar pequeños productores de </a:t>
            </a:r>
            <a:r>
              <a:rPr lang="es-AR" dirty="0" err="1" smtClean="0"/>
              <a:t>feed-lot</a:t>
            </a:r>
            <a:r>
              <a:rPr lang="es-AR" dirty="0" smtClean="0"/>
              <a:t> en función de mejorar su logística de efluentes. (3)</a:t>
            </a:r>
          </a:p>
          <a:p>
            <a:pPr marL="342900" indent="-342900">
              <a:buFont typeface="+mj-lt"/>
              <a:buAutoNum type="arabicParenR" startAt="24"/>
            </a:pPr>
            <a:r>
              <a:rPr lang="es-AR" dirty="0" smtClean="0"/>
              <a:t>Hacer concursos científico-técnicos remunerados en pos de soluciones tecnológicas. Ej. Leche en polvo de más de tres meses de longevidad. </a:t>
            </a:r>
            <a:r>
              <a:rPr lang="es-AR" b="1" dirty="0" smtClean="0">
                <a:solidFill>
                  <a:srgbClr val="00B0F0"/>
                </a:solidFill>
              </a:rPr>
              <a:t>(9)</a:t>
            </a:r>
          </a:p>
          <a:p>
            <a:pPr marL="342900" indent="-342900">
              <a:buFont typeface="+mj-lt"/>
              <a:buAutoNum type="arabicParenR" startAt="24"/>
            </a:pPr>
            <a:r>
              <a:rPr lang="es-AR" dirty="0" smtClean="0"/>
              <a:t>Generar confianza explicando lo que hago y lo que necesito, qué soñamos y a qué aspiramos. (4)</a:t>
            </a:r>
          </a:p>
          <a:p>
            <a:pPr marL="342900" indent="-342900">
              <a:buFont typeface="+mj-lt"/>
              <a:buAutoNum type="arabicParenR" startAt="24"/>
            </a:pPr>
            <a:r>
              <a:rPr lang="es-AR" dirty="0" smtClean="0"/>
              <a:t>Tomar ideas de todos. Con el </a:t>
            </a:r>
            <a:r>
              <a:rPr lang="es-AR" dirty="0" err="1" smtClean="0"/>
              <a:t>asociativismo</a:t>
            </a:r>
            <a:r>
              <a:rPr lang="es-AR" dirty="0" smtClean="0"/>
              <a:t> bajamos costos de oportunidad, tiempo y agregamos valor. (1)</a:t>
            </a:r>
          </a:p>
          <a:p>
            <a:pPr marL="342900" indent="-342900">
              <a:buFont typeface="+mj-lt"/>
              <a:buAutoNum type="arabicParenR" startAt="24"/>
            </a:pPr>
            <a:r>
              <a:rPr lang="es-AR" dirty="0" smtClean="0"/>
              <a:t>Conocer a los vecinos acercándolos a las necesidades en común y ver qué nos frena para crecer. </a:t>
            </a:r>
            <a:r>
              <a:rPr lang="es-AR" b="1" dirty="0" smtClean="0">
                <a:solidFill>
                  <a:srgbClr val="00B0F0"/>
                </a:solidFill>
              </a:rPr>
              <a:t>(6)</a:t>
            </a:r>
          </a:p>
          <a:p>
            <a:pPr marL="342900" indent="-342900">
              <a:buFont typeface="+mj-lt"/>
              <a:buAutoNum type="arabicParenR" startAt="24"/>
            </a:pPr>
            <a:r>
              <a:rPr lang="es-AR" dirty="0" smtClean="0"/>
              <a:t>Implementar proyectos de </a:t>
            </a:r>
            <a:r>
              <a:rPr lang="es-AR" dirty="0" err="1" smtClean="0"/>
              <a:t>I+D</a:t>
            </a:r>
            <a:r>
              <a:rPr lang="es-AR" dirty="0" smtClean="0"/>
              <a:t> con universidades, centros de investigación y organismos públicos. (4)</a:t>
            </a:r>
          </a:p>
          <a:p>
            <a:pPr marL="342900" indent="-342900">
              <a:buFont typeface="+mj-lt"/>
              <a:buAutoNum type="arabicParenR" startAt="24"/>
            </a:pPr>
            <a:r>
              <a:rPr lang="es-AR" dirty="0" smtClean="0"/>
              <a:t>Desarrollar vínculos sociales, empresariales, etc. a partir de vínculos personales y dentro de CREA como comunidad. (0)</a:t>
            </a:r>
          </a:p>
          <a:p>
            <a:pPr marL="342900" indent="-342900">
              <a:buFont typeface="+mj-lt"/>
              <a:buAutoNum type="arabicParenR" startAt="24"/>
            </a:pPr>
            <a:r>
              <a:rPr lang="es-AR" dirty="0" smtClean="0"/>
              <a:t>Implementar iniciativas de generación de empleo para la comunidad. (4)</a:t>
            </a:r>
          </a:p>
          <a:p>
            <a:pPr marL="342900" indent="-342900">
              <a:buFont typeface="+mj-lt"/>
              <a:buAutoNum type="arabicParenR" startAt="24"/>
            </a:pPr>
            <a:r>
              <a:rPr lang="es-AR" dirty="0" smtClean="0"/>
              <a:t>Protocolizar los procedimientos y mecanismos de asociación (jurídicos, impositivos, contrataciones, etc.). </a:t>
            </a:r>
            <a:r>
              <a:rPr lang="es-AR" b="1" dirty="0" smtClean="0">
                <a:solidFill>
                  <a:srgbClr val="00B0F0"/>
                </a:solidFill>
              </a:rPr>
              <a:t>(9)</a:t>
            </a:r>
            <a:r>
              <a:rPr lang="es-AR" dirty="0" smtClean="0"/>
              <a:t> </a:t>
            </a:r>
          </a:p>
          <a:p>
            <a:pPr marL="342900" indent="-342900">
              <a:buFont typeface="+mj-lt"/>
              <a:buAutoNum type="arabicParenR" startAt="24"/>
            </a:pPr>
            <a:endParaRPr lang="es-AR" b="1" dirty="0"/>
          </a:p>
        </p:txBody>
      </p:sp>
      <p:sp>
        <p:nvSpPr>
          <p:cNvPr id="4" name="Subtítulo 2"/>
          <p:cNvSpPr txBox="1">
            <a:spLocks/>
          </p:cNvSpPr>
          <p:nvPr/>
        </p:nvSpPr>
        <p:spPr>
          <a:xfrm>
            <a:off x="179512" y="260648"/>
            <a:ext cx="8732520" cy="504056"/>
          </a:xfrm>
          <a:prstGeom prst="rect">
            <a:avLst/>
          </a:prstGeom>
          <a:solidFill>
            <a:srgbClr val="FFFF99">
              <a:alpha val="72157"/>
            </a:srgb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potenciamos nuestra capacidad para asociarnos con todo tipo de organizaciones?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M.E. WALSH</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48</a:t>
            </a:fld>
            <a:endParaRPr lang="es-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32520" cy="504056"/>
          </a:xfrm>
          <a:prstGeom prst="rect">
            <a:avLst/>
          </a:prstGeom>
          <a:solidFill>
            <a:srgbClr val="FFFF99">
              <a:alpha val="72157"/>
            </a:srgb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potenciamos nuestra capacidad para asociarnos con todo tipo de organizaciones?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M.E. WALSH</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179512" y="1052736"/>
            <a:ext cx="8712968" cy="5632311"/>
          </a:xfrm>
          <a:prstGeom prst="rect">
            <a:avLst/>
          </a:prstGeom>
          <a:noFill/>
        </p:spPr>
        <p:txBody>
          <a:bodyPr wrap="square" rtlCol="0">
            <a:spAutoFit/>
          </a:bodyPr>
          <a:lstStyle/>
          <a:p>
            <a:pPr marL="342900" indent="-342900">
              <a:buFont typeface="+mj-lt"/>
              <a:buAutoNum type="arabicParenR" startAt="36"/>
            </a:pPr>
            <a:r>
              <a:rPr lang="es-AR" dirty="0" smtClean="0"/>
              <a:t>Armar reuniones de vecinos para estudiar complementariedades y sinergias (aprovechar fletes, arreglar caminos, comercialización). </a:t>
            </a:r>
            <a:r>
              <a:rPr lang="es-AR" b="1" dirty="0" smtClean="0">
                <a:solidFill>
                  <a:srgbClr val="00B0F0"/>
                </a:solidFill>
              </a:rPr>
              <a:t>(9)</a:t>
            </a:r>
          </a:p>
          <a:p>
            <a:pPr marL="342900" indent="-342900">
              <a:buFont typeface="+mj-lt"/>
              <a:buAutoNum type="arabicParenR" startAt="36"/>
            </a:pPr>
            <a:r>
              <a:rPr lang="es-AR" dirty="0" smtClean="0"/>
              <a:t>Ofrecer pasantías a recursos humanos recién egresados. (0)</a:t>
            </a:r>
          </a:p>
          <a:p>
            <a:pPr marL="342900" indent="-342900">
              <a:buFont typeface="+mj-lt"/>
              <a:buAutoNum type="arabicParenR" startAt="36"/>
            </a:pPr>
            <a:r>
              <a:rPr lang="es-AR" dirty="0" smtClean="0"/>
              <a:t>Ir a Nueva Zelanda y otros países pioneros a aprender de cooperativismo. (3)</a:t>
            </a:r>
          </a:p>
          <a:p>
            <a:pPr marL="342900" indent="-342900">
              <a:buFont typeface="+mj-lt"/>
              <a:buAutoNum type="arabicParenR" startAt="36"/>
            </a:pPr>
            <a:r>
              <a:rPr lang="es-AR" dirty="0" smtClean="0"/>
              <a:t>Estudiar éxitos y fracasos del cooperativismo en argentina. (4)</a:t>
            </a:r>
          </a:p>
          <a:p>
            <a:pPr marL="342900" indent="-342900">
              <a:buFont typeface="+mj-lt"/>
              <a:buAutoNum type="arabicParenR" startAt="36"/>
            </a:pPr>
            <a:r>
              <a:rPr lang="es-AR" dirty="0" smtClean="0"/>
              <a:t>Convocar miembros CREA para armar equipos de gobierno. (1)</a:t>
            </a:r>
          </a:p>
          <a:p>
            <a:pPr marL="342900" indent="-342900">
              <a:buFont typeface="+mj-lt"/>
              <a:buAutoNum type="arabicParenR" startAt="36"/>
            </a:pPr>
            <a:r>
              <a:rPr lang="es-AR" dirty="0" smtClean="0"/>
              <a:t>Proponer miembros CREA en pos de armar, a través de </a:t>
            </a:r>
            <a:r>
              <a:rPr lang="es-AR" dirty="0" err="1" smtClean="0"/>
              <a:t>asociativismo</a:t>
            </a:r>
            <a:r>
              <a:rPr lang="es-AR" dirty="0" smtClean="0"/>
              <a:t>, empresas de mayor escala, disminuyendo el riesgo. (1)</a:t>
            </a:r>
          </a:p>
          <a:p>
            <a:pPr marL="342900" indent="-342900">
              <a:buFont typeface="+mj-lt"/>
              <a:buAutoNum type="arabicParenR" startAt="36"/>
            </a:pPr>
            <a:r>
              <a:rPr lang="es-AR" dirty="0" smtClean="0"/>
              <a:t>Avanzar en la cadena agroalimentaria. (2)</a:t>
            </a:r>
          </a:p>
          <a:p>
            <a:pPr marL="342900" indent="-342900">
              <a:buFont typeface="+mj-lt"/>
              <a:buAutoNum type="arabicParenR" startAt="36"/>
            </a:pPr>
            <a:r>
              <a:rPr lang="es-AR" dirty="0" smtClean="0"/>
              <a:t>Crear un asociación de productores ganaderos donde haya una “marca comercial” para exportar carne. </a:t>
            </a:r>
            <a:r>
              <a:rPr lang="es-AR" b="1" dirty="0" smtClean="0">
                <a:solidFill>
                  <a:srgbClr val="00B0F0"/>
                </a:solidFill>
              </a:rPr>
              <a:t>(7)</a:t>
            </a:r>
          </a:p>
          <a:p>
            <a:pPr marL="342900" indent="-342900">
              <a:buFont typeface="+mj-lt"/>
              <a:buAutoNum type="arabicParenR" startAt="36"/>
            </a:pPr>
            <a:r>
              <a:rPr lang="es-AR" dirty="0" smtClean="0"/>
              <a:t>Asociar productores lecheros para exportar leche en polvo y quesos. </a:t>
            </a:r>
            <a:r>
              <a:rPr lang="es-AR" b="1" dirty="0" smtClean="0">
                <a:solidFill>
                  <a:srgbClr val="00B0F0"/>
                </a:solidFill>
              </a:rPr>
              <a:t>(7)</a:t>
            </a:r>
          </a:p>
          <a:p>
            <a:pPr marL="342900" indent="-342900">
              <a:buFont typeface="+mj-lt"/>
              <a:buAutoNum type="arabicParenR" startAt="36"/>
            </a:pPr>
            <a:r>
              <a:rPr lang="es-AR" dirty="0" smtClean="0"/>
              <a:t>Crear una empresa ganadera asociando inversiones. (1)</a:t>
            </a:r>
          </a:p>
          <a:p>
            <a:pPr marL="342900" indent="-342900">
              <a:buFont typeface="+mj-lt"/>
              <a:buAutoNum type="arabicParenR" startAt="36"/>
            </a:pPr>
            <a:r>
              <a:rPr lang="es-AR" dirty="0" smtClean="0"/>
              <a:t>Asociarse con organizaciones de la sociedad civil para implementar acciones de </a:t>
            </a:r>
            <a:r>
              <a:rPr lang="es-AR" dirty="0" err="1" smtClean="0"/>
              <a:t>RSE</a:t>
            </a:r>
            <a:r>
              <a:rPr lang="es-AR" dirty="0" smtClean="0"/>
              <a:t> (</a:t>
            </a:r>
            <a:r>
              <a:rPr lang="es-AR" dirty="0" err="1" smtClean="0"/>
              <a:t>ONG’s</a:t>
            </a:r>
            <a:r>
              <a:rPr lang="es-AR" dirty="0" smtClean="0"/>
              <a:t>, cooperadoras, Banco de alimentos, comedores). (4)</a:t>
            </a:r>
          </a:p>
          <a:p>
            <a:pPr marL="342900" indent="-342900">
              <a:buFont typeface="+mj-lt"/>
              <a:buAutoNum type="arabicParenR" startAt="36"/>
            </a:pPr>
            <a:r>
              <a:rPr lang="es-AR" dirty="0" smtClean="0"/>
              <a:t>Mapear organizaciones de todo tipo con las que asociarse y definir los objetivos para la asociación. </a:t>
            </a:r>
            <a:r>
              <a:rPr lang="es-AR" b="1" dirty="0" smtClean="0">
                <a:solidFill>
                  <a:srgbClr val="00B0F0"/>
                </a:solidFill>
              </a:rPr>
              <a:t>(7)</a:t>
            </a:r>
          </a:p>
          <a:p>
            <a:pPr marL="342900" indent="-342900">
              <a:buFont typeface="+mj-lt"/>
              <a:buAutoNum type="arabicParenR" startAt="36"/>
            </a:pPr>
            <a:r>
              <a:rPr lang="es-AR" dirty="0" smtClean="0"/>
              <a:t>Incorporar, colaborar y desarrollar todos los eslabones de la cadena productiva. (0)</a:t>
            </a:r>
          </a:p>
          <a:p>
            <a:pPr marL="342900" indent="-342900">
              <a:buFont typeface="+mj-lt"/>
              <a:buAutoNum type="arabicParenR" startAt="36"/>
            </a:pPr>
            <a:r>
              <a:rPr lang="es-AR" dirty="0" smtClean="0"/>
              <a:t>Organizar cena con todos los proveedores de la zona. (0)</a:t>
            </a:r>
          </a:p>
          <a:p>
            <a:pPr marL="342900" indent="-342900"/>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49</a:t>
            </a:fld>
            <a:endParaRPr lang="es-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ítulo 2"/>
          <p:cNvSpPr txBox="1">
            <a:spLocks/>
          </p:cNvSpPr>
          <p:nvPr/>
        </p:nvSpPr>
        <p:spPr>
          <a:xfrm>
            <a:off x="390306" y="404664"/>
            <a:ext cx="8214142" cy="378679"/>
          </a:xfrm>
          <a:prstGeom prst="rect">
            <a:avLst/>
          </a:prstGeom>
          <a:solidFill>
            <a:schemeClr val="bg1"/>
          </a:solidFill>
          <a:ln>
            <a:solidFill>
              <a:schemeClr val="accent1"/>
            </a:solidFill>
          </a:ln>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¿Cómo nos adaptamos a los cambios? </a:t>
            </a:r>
            <a:r>
              <a:rPr kumimoji="0" lang="es-AR" sz="1600" b="1" i="0" u="sng"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SALA 11</a:t>
            </a:r>
          </a:p>
        </p:txBody>
      </p:sp>
      <p:sp>
        <p:nvSpPr>
          <p:cNvPr id="5" name="4 CuadroTexto"/>
          <p:cNvSpPr txBox="1"/>
          <p:nvPr/>
        </p:nvSpPr>
        <p:spPr>
          <a:xfrm>
            <a:off x="467544" y="1052736"/>
            <a:ext cx="8136904" cy="6463308"/>
          </a:xfrm>
          <a:prstGeom prst="rect">
            <a:avLst/>
          </a:prstGeom>
          <a:noFill/>
        </p:spPr>
        <p:txBody>
          <a:bodyPr wrap="square" rtlCol="0">
            <a:spAutoFit/>
          </a:bodyPr>
          <a:lstStyle/>
          <a:p>
            <a:pPr marL="342900" indent="-342900">
              <a:buFont typeface="+mj-lt"/>
              <a:buAutoNum type="arabicParenR"/>
            </a:pPr>
            <a:r>
              <a:rPr lang="es-AR" dirty="0" smtClean="0"/>
              <a:t>Disponer que todos los que trabajen en el campo, si fuese su voluntad, trabajen 5 horas semanales en la comunidad. (4)</a:t>
            </a:r>
          </a:p>
          <a:p>
            <a:pPr marL="342900" indent="-342900">
              <a:buFont typeface="+mj-lt"/>
              <a:buAutoNum type="arabicParenR"/>
            </a:pPr>
            <a:r>
              <a:rPr lang="es-AR" dirty="0" smtClean="0"/>
              <a:t>Promover a cambio de la capacitación de los empleados, que cada 4 horas donen 1 hora a clubes, asociaciones vecinales u organizaciones sociales,  para ayudar a involucrarse en la comunidad. (2)	</a:t>
            </a:r>
          </a:p>
          <a:p>
            <a:pPr marL="342900" indent="-342900">
              <a:buFont typeface="+mj-lt"/>
              <a:buAutoNum type="arabicParenR"/>
            </a:pPr>
            <a:r>
              <a:rPr lang="es-AR" dirty="0" smtClean="0"/>
              <a:t>Ofrecer pasantías pagas, 1 cada 10 empleados, en forma rotativa y permanente cada 3 meses,  para generar capacitación  y vínculos  con la comunidad. (2)</a:t>
            </a:r>
          </a:p>
          <a:p>
            <a:pPr marL="342900" indent="-342900">
              <a:buFont typeface="+mj-lt"/>
              <a:buAutoNum type="arabicParenR"/>
            </a:pPr>
            <a:r>
              <a:rPr lang="es-AR" dirty="0" smtClean="0"/>
              <a:t>Contratar una vez por año un asesor de un rubro totalmente distinto, por ejemplo de una empresa farmacéutica, para que haga una auditoría de la empresa y proponga una visión distinta. </a:t>
            </a:r>
            <a:r>
              <a:rPr lang="es-AR" b="1" dirty="0" smtClean="0">
                <a:solidFill>
                  <a:srgbClr val="FF0000"/>
                </a:solidFill>
              </a:rPr>
              <a:t>(14)</a:t>
            </a:r>
            <a:r>
              <a:rPr lang="es-AR" dirty="0" smtClean="0"/>
              <a:t> </a:t>
            </a:r>
          </a:p>
          <a:p>
            <a:pPr marL="342900" indent="-342900">
              <a:buFont typeface="+mj-lt"/>
              <a:buAutoNum type="arabicParenR"/>
            </a:pPr>
            <a:r>
              <a:rPr lang="es-AR" dirty="0" smtClean="0"/>
              <a:t>Generar una vez por mes una rotación de todos los empleados para que se pongan en los zapatos del otro. </a:t>
            </a:r>
            <a:r>
              <a:rPr lang="es-AR" b="1" dirty="0" smtClean="0">
                <a:solidFill>
                  <a:srgbClr val="00B0F0"/>
                </a:solidFill>
              </a:rPr>
              <a:t>(6)</a:t>
            </a:r>
            <a:r>
              <a:rPr lang="es-AR" dirty="0" smtClean="0"/>
              <a:t> </a:t>
            </a:r>
          </a:p>
          <a:p>
            <a:pPr marL="342900" indent="-342900">
              <a:buFont typeface="+mj-lt"/>
              <a:buAutoNum type="arabicParenR"/>
            </a:pPr>
            <a:r>
              <a:rPr lang="es-AR" dirty="0" smtClean="0"/>
              <a:t>Proponer “un día como tambero”, “un día como cadete”, etc., para visualizar lo que hace el otro. (1)</a:t>
            </a:r>
          </a:p>
          <a:p>
            <a:pPr marL="342900" indent="-342900">
              <a:buFont typeface="+mj-lt"/>
              <a:buAutoNum type="arabicParenR"/>
            </a:pPr>
            <a:r>
              <a:rPr lang="es-AR" dirty="0" smtClean="0"/>
              <a:t>Ofrecer en nuestro ámbito distintas alternativas de enseñanza (Universidad de Kentucky). (1) </a:t>
            </a:r>
          </a:p>
          <a:p>
            <a:pPr marL="342900" indent="-342900">
              <a:buFont typeface="+mj-lt"/>
              <a:buAutoNum type="arabicParenR"/>
            </a:pPr>
            <a:r>
              <a:rPr lang="es-AR" dirty="0" smtClean="0"/>
              <a:t>Generar espacios de diálogo en los distintos trabajos. (3)</a:t>
            </a:r>
          </a:p>
          <a:p>
            <a:pPr marL="342900" indent="-342900">
              <a:buFont typeface="+mj-lt"/>
              <a:buAutoNum type="arabicParenR"/>
            </a:pPr>
            <a:r>
              <a:rPr lang="es-AR" dirty="0" smtClean="0"/>
              <a:t>Permitir que los empleados tengan un tiempo para acceder a información (15 min diarios). (1) </a:t>
            </a:r>
          </a:p>
          <a:p>
            <a:pPr marL="342900" indent="-342900">
              <a:buFont typeface="+mj-lt"/>
              <a:buAutoNum type="arabicParenR"/>
            </a:pPr>
            <a:r>
              <a:rPr lang="es-AR" dirty="0" smtClean="0"/>
              <a:t>Dar 45 min libres durante la reunión CREA, después del almuerzo. (4)</a:t>
            </a:r>
          </a:p>
          <a:p>
            <a:pPr marL="342900" indent="-342900"/>
            <a:endParaRPr lang="es-AR" dirty="0" smtClean="0"/>
          </a:p>
          <a:p>
            <a:r>
              <a:rPr lang="es-AR" dirty="0"/>
              <a:t> </a:t>
            </a:r>
            <a:endParaRPr lang="es-AR" dirty="0" smtClean="0"/>
          </a:p>
          <a:p>
            <a:pPr>
              <a:buFont typeface="Arial" pitchFamily="34" charset="0"/>
              <a:buChar char="•"/>
            </a:pPr>
            <a:endParaRPr lang="es-AR" dirty="0"/>
          </a:p>
        </p:txBody>
      </p:sp>
      <p:sp>
        <p:nvSpPr>
          <p:cNvPr id="6" name="5 Marcador de número de diapositiva"/>
          <p:cNvSpPr>
            <a:spLocks noGrp="1"/>
          </p:cNvSpPr>
          <p:nvPr>
            <p:ph type="sldNum" sz="quarter" idx="12"/>
          </p:nvPr>
        </p:nvSpPr>
        <p:spPr/>
        <p:txBody>
          <a:bodyPr/>
          <a:lstStyle/>
          <a:p>
            <a:fld id="{5497BC3B-72FF-47F7-AF67-EBFAEACD4D9E}" type="slidenum">
              <a:rPr lang="es-AR" smtClean="0"/>
              <a:pPr/>
              <a:t>5</a:t>
            </a:fld>
            <a:endParaRPr lang="es-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32520" cy="504056"/>
          </a:xfrm>
          <a:prstGeom prst="rect">
            <a:avLst/>
          </a:prstGeom>
          <a:solidFill>
            <a:srgbClr val="FFFF99">
              <a:alpha val="72157"/>
            </a:srgb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potenciamos nuestra capacidad para asociarnos con todo tipo de organizaciones?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M.E. WALSH</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1" y="1052736"/>
            <a:ext cx="8568952" cy="6186309"/>
          </a:xfrm>
          <a:prstGeom prst="rect">
            <a:avLst/>
          </a:prstGeom>
          <a:noFill/>
        </p:spPr>
        <p:txBody>
          <a:bodyPr wrap="square" rtlCol="0">
            <a:spAutoFit/>
          </a:bodyPr>
          <a:lstStyle/>
          <a:p>
            <a:pPr marL="342900" indent="-342900">
              <a:buFont typeface="+mj-lt"/>
              <a:buAutoNum type="arabicParenR" startAt="50"/>
            </a:pPr>
            <a:r>
              <a:rPr lang="es-AR" dirty="0" smtClean="0"/>
              <a:t>Invitar al gerente del banco, al intendente, etc. a recorrida en el campo. (5)</a:t>
            </a:r>
          </a:p>
          <a:p>
            <a:pPr marL="342900" indent="-342900">
              <a:buFont typeface="+mj-lt"/>
              <a:buAutoNum type="arabicParenR" startAt="50"/>
            </a:pPr>
            <a:r>
              <a:rPr lang="es-AR" dirty="0" smtClean="0"/>
              <a:t>Comercializar la producción en grupo. (3)</a:t>
            </a:r>
          </a:p>
          <a:p>
            <a:pPr marL="342900" indent="-342900">
              <a:buFont typeface="+mj-lt"/>
              <a:buAutoNum type="arabicParenR" startAt="50"/>
            </a:pPr>
            <a:r>
              <a:rPr lang="es-AR" dirty="0" smtClean="0"/>
              <a:t>Juntarse para aprovechar y mejorar costos en fletes. (3)</a:t>
            </a:r>
          </a:p>
          <a:p>
            <a:pPr marL="342900" indent="-342900">
              <a:buFont typeface="+mj-lt"/>
              <a:buAutoNum type="arabicParenR" startAt="50"/>
            </a:pPr>
            <a:r>
              <a:rPr lang="es-AR" dirty="0" smtClean="0"/>
              <a:t>Industrializar en origen. </a:t>
            </a:r>
            <a:r>
              <a:rPr lang="es-AR" b="1" dirty="0" smtClean="0">
                <a:solidFill>
                  <a:srgbClr val="FF0000"/>
                </a:solidFill>
              </a:rPr>
              <a:t>(11)</a:t>
            </a:r>
          </a:p>
          <a:p>
            <a:pPr marL="342900" indent="-342900">
              <a:buFont typeface="+mj-lt"/>
              <a:buAutoNum type="arabicParenR" startAt="50"/>
            </a:pPr>
            <a:r>
              <a:rPr lang="es-AR" dirty="0" smtClean="0"/>
              <a:t>Comprar maquinaria en conjunto. (2)</a:t>
            </a:r>
          </a:p>
          <a:p>
            <a:pPr marL="342900" indent="-342900">
              <a:buFont typeface="+mj-lt"/>
              <a:buAutoNum type="arabicParenR" startAt="50"/>
            </a:pPr>
            <a:r>
              <a:rPr lang="es-AR" dirty="0" smtClean="0"/>
              <a:t>Ayudar a escuelas locales a participar en redes educativas. Ej. </a:t>
            </a:r>
            <a:r>
              <a:rPr lang="es-AR" dirty="0" err="1" smtClean="0"/>
              <a:t>Educrea</a:t>
            </a:r>
            <a:r>
              <a:rPr lang="es-AR" dirty="0" smtClean="0"/>
              <a:t> u otras instituciones. (2)</a:t>
            </a:r>
          </a:p>
          <a:p>
            <a:pPr marL="342900" indent="-342900">
              <a:buFont typeface="+mj-lt"/>
              <a:buAutoNum type="arabicParenR" startAt="50"/>
            </a:pPr>
            <a:r>
              <a:rPr lang="es-AR" dirty="0" smtClean="0"/>
              <a:t>Participar en las escuelas locales (charlas de orientación vocacional). </a:t>
            </a:r>
            <a:r>
              <a:rPr lang="es-AR" b="1" dirty="0" smtClean="0">
                <a:solidFill>
                  <a:srgbClr val="00B0F0"/>
                </a:solidFill>
              </a:rPr>
              <a:t>(6)</a:t>
            </a:r>
          </a:p>
          <a:p>
            <a:pPr marL="342900" indent="-342900">
              <a:buFont typeface="+mj-lt"/>
              <a:buAutoNum type="arabicParenR" startAt="50"/>
            </a:pPr>
            <a:r>
              <a:rPr lang="es-AR" dirty="0" smtClean="0"/>
              <a:t>Promover el </a:t>
            </a:r>
            <a:r>
              <a:rPr lang="es-AR" dirty="0" err="1" smtClean="0"/>
              <a:t>asociativismo</a:t>
            </a:r>
            <a:r>
              <a:rPr lang="es-AR" dirty="0" smtClean="0"/>
              <a:t> entre las escuelas. (0)</a:t>
            </a:r>
          </a:p>
          <a:p>
            <a:pPr marL="342900" indent="-342900">
              <a:buFont typeface="+mj-lt"/>
              <a:buAutoNum type="arabicParenR" startAt="50"/>
            </a:pPr>
            <a:r>
              <a:rPr lang="es-AR" dirty="0" smtClean="0"/>
              <a:t>Utilizar metodología CREA en diferentes ámbitos. (4)</a:t>
            </a:r>
          </a:p>
          <a:p>
            <a:pPr marL="342900" indent="-342900">
              <a:buFont typeface="+mj-lt"/>
              <a:buAutoNum type="arabicParenR" startAt="50"/>
            </a:pPr>
            <a:r>
              <a:rPr lang="es-AR" dirty="0" smtClean="0"/>
              <a:t>Formar consorcios de caminos. (5)</a:t>
            </a:r>
          </a:p>
          <a:p>
            <a:pPr marL="342900" indent="-342900">
              <a:buFont typeface="+mj-lt"/>
              <a:buAutoNum type="arabicParenR" startAt="50"/>
            </a:pPr>
            <a:r>
              <a:rPr lang="es-AR" dirty="0" smtClean="0"/>
              <a:t>Juntar productores vecinos con problemas de señal de telefonía para mejorar el servicio. (2)</a:t>
            </a:r>
          </a:p>
          <a:p>
            <a:pPr marL="342900" indent="-342900">
              <a:buFont typeface="+mj-lt"/>
              <a:buAutoNum type="arabicParenR" startAt="50"/>
            </a:pPr>
            <a:r>
              <a:rPr lang="es-AR" dirty="0" smtClean="0"/>
              <a:t>Elaborar estándares para el manejo de efluentes de tambos y </a:t>
            </a:r>
            <a:r>
              <a:rPr lang="es-AR" dirty="0" err="1" smtClean="0"/>
              <a:t>feed-lots</a:t>
            </a:r>
            <a:r>
              <a:rPr lang="es-AR" dirty="0" smtClean="0"/>
              <a:t>. </a:t>
            </a:r>
            <a:r>
              <a:rPr lang="es-AR" b="1" dirty="0" smtClean="0">
                <a:solidFill>
                  <a:srgbClr val="00B0F0"/>
                </a:solidFill>
              </a:rPr>
              <a:t>(6)</a:t>
            </a:r>
          </a:p>
          <a:p>
            <a:pPr marL="342900" indent="-342900">
              <a:buFont typeface="+mj-lt"/>
              <a:buAutoNum type="arabicParenR" startAt="50"/>
            </a:pPr>
            <a:r>
              <a:rPr lang="es-AR" dirty="0" smtClean="0"/>
              <a:t>Coordinar logística para retirar bidones de agroquímicos por zonas, para traslado a planta de proceso. (1)</a:t>
            </a:r>
          </a:p>
          <a:p>
            <a:pPr marL="342900" indent="-342900">
              <a:buFont typeface="+mj-lt"/>
              <a:buAutoNum type="arabicParenR" startAt="50"/>
            </a:pPr>
            <a:r>
              <a:rPr lang="es-AR" dirty="0" smtClean="0"/>
              <a:t>Invitar a intendentes y concejales a reuniones de campo dos veces por año. </a:t>
            </a:r>
            <a:r>
              <a:rPr lang="es-AR" b="1" dirty="0" smtClean="0">
                <a:solidFill>
                  <a:srgbClr val="00B0F0"/>
                </a:solidFill>
              </a:rPr>
              <a:t>(8)</a:t>
            </a:r>
          </a:p>
          <a:p>
            <a:pPr marL="342900" indent="-342900">
              <a:buFont typeface="+mj-lt"/>
              <a:buAutoNum type="arabicParenR" startAt="50"/>
            </a:pPr>
            <a:r>
              <a:rPr lang="es-AR" dirty="0" smtClean="0"/>
              <a:t> Invitar a representantes de otros sectores a participar de las reuniones CREA (Directores de escuela, etc.). </a:t>
            </a:r>
            <a:r>
              <a:rPr lang="es-AR" b="1" dirty="0" smtClean="0">
                <a:solidFill>
                  <a:srgbClr val="FF0000"/>
                </a:solidFill>
              </a:rPr>
              <a:t>(13)</a:t>
            </a:r>
          </a:p>
          <a:p>
            <a:pPr marL="342900" indent="-342900">
              <a:buFont typeface="+mj-lt"/>
              <a:buAutoNum type="arabicParenR" startAt="50"/>
            </a:pPr>
            <a:r>
              <a:rPr lang="es-AR" dirty="0" smtClean="0"/>
              <a:t>Organizar mesa vecinal con reuniones mensuales. (1)</a:t>
            </a:r>
          </a:p>
          <a:p>
            <a:pPr marL="342900" indent="-342900">
              <a:buFont typeface="+mj-lt"/>
              <a:buAutoNum type="arabicParenR" startAt="50"/>
            </a:pPr>
            <a:endParaRPr lang="es-AR" dirty="0" smtClean="0"/>
          </a:p>
          <a:p>
            <a:pPr marL="342900" indent="-342900">
              <a:buFont typeface="+mj-lt"/>
              <a:buAutoNum type="arabicParenR" startAt="50"/>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50</a:t>
            </a:fld>
            <a:endParaRPr lang="es-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32520" cy="504056"/>
          </a:xfrm>
          <a:prstGeom prst="rect">
            <a:avLst/>
          </a:prstGeom>
          <a:solidFill>
            <a:srgbClr val="FFFF99">
              <a:alpha val="72157"/>
            </a:srgb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potenciamos nuestra capacidad para asociarnos con todo tipo de organizaciones?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M.E. WALSH</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0" y="836712"/>
            <a:ext cx="8568952" cy="6186309"/>
          </a:xfrm>
          <a:prstGeom prst="rect">
            <a:avLst/>
          </a:prstGeom>
          <a:noFill/>
        </p:spPr>
        <p:txBody>
          <a:bodyPr wrap="square" rtlCol="0">
            <a:spAutoFit/>
          </a:bodyPr>
          <a:lstStyle/>
          <a:p>
            <a:pPr marL="342900" indent="-342900">
              <a:buFont typeface="+mj-lt"/>
              <a:buAutoNum type="arabicParenR" startAt="66"/>
            </a:pPr>
            <a:r>
              <a:rPr lang="es-AR" dirty="0" smtClean="0"/>
              <a:t>Involucrar a las entidades financieras/bancarias en nuestros proyectos productivos (Como socios, ej. Invertir de manera conjunta en compra de vientres). (5)</a:t>
            </a:r>
          </a:p>
          <a:p>
            <a:pPr marL="342900" indent="-342900">
              <a:buFont typeface="+mj-lt"/>
              <a:buAutoNum type="arabicParenR" startAt="66"/>
            </a:pPr>
            <a:r>
              <a:rPr lang="es-AR" dirty="0" smtClean="0"/>
              <a:t>Coordinación con Facultades de Agronomía para actualizar los planes de formación de acuerdo a problemáticas del sector. (3)</a:t>
            </a:r>
          </a:p>
          <a:p>
            <a:pPr marL="342900" indent="-342900">
              <a:buFont typeface="+mj-lt"/>
              <a:buAutoNum type="arabicParenR" startAt="66"/>
            </a:pPr>
            <a:r>
              <a:rPr lang="es-AR" dirty="0" smtClean="0"/>
              <a:t>Mejorar la comunicación de las problemáticas del sector hacia la sociedad, mediante asociación con medios de comunicación (escribir artículos, dar entrevistas a la TV local). </a:t>
            </a:r>
            <a:r>
              <a:rPr lang="es-AR" b="1" dirty="0" smtClean="0">
                <a:solidFill>
                  <a:srgbClr val="FF0000"/>
                </a:solidFill>
              </a:rPr>
              <a:t>(17)</a:t>
            </a:r>
          </a:p>
          <a:p>
            <a:pPr marL="342900" indent="-342900">
              <a:buFont typeface="+mj-lt"/>
              <a:buAutoNum type="arabicParenR" startAt="66"/>
            </a:pPr>
            <a:r>
              <a:rPr lang="es-AR" dirty="0" smtClean="0"/>
              <a:t>Contratar entre productores una persona que controle la faena y venta. (1)</a:t>
            </a:r>
          </a:p>
          <a:p>
            <a:pPr marL="342900" indent="-342900">
              <a:buFont typeface="+mj-lt"/>
              <a:buAutoNum type="arabicParenR" startAt="66"/>
            </a:pPr>
            <a:r>
              <a:rPr lang="es-AR" dirty="0" smtClean="0"/>
              <a:t>Generar energía eléctrica a través de los efluentes. </a:t>
            </a:r>
            <a:r>
              <a:rPr lang="es-AR" b="1" dirty="0" smtClean="0">
                <a:solidFill>
                  <a:srgbClr val="00B0F0"/>
                </a:solidFill>
              </a:rPr>
              <a:t>(7)</a:t>
            </a:r>
          </a:p>
          <a:p>
            <a:pPr marL="342900" indent="-342900">
              <a:buFont typeface="+mj-lt"/>
              <a:buAutoNum type="arabicParenR" startAt="66"/>
            </a:pPr>
            <a:r>
              <a:rPr lang="es-AR" dirty="0" smtClean="0"/>
              <a:t>Comunicación =&gt; Los Pumas =&gt; enseñanza =&gt; pueblo cercano =&gt; incluyéndolos en parte de la producción. (2)</a:t>
            </a:r>
          </a:p>
          <a:p>
            <a:pPr marL="342900" indent="-342900">
              <a:buFont typeface="+mj-lt"/>
              <a:buAutoNum type="arabicParenR" startAt="66"/>
            </a:pPr>
            <a:r>
              <a:rPr lang="es-AR" dirty="0" smtClean="0"/>
              <a:t>Asociándonos con carniceros del pueblo. (0)</a:t>
            </a:r>
          </a:p>
          <a:p>
            <a:pPr marL="342900" indent="-342900">
              <a:buFont typeface="+mj-lt"/>
              <a:buAutoNum type="arabicParenR" startAt="66"/>
            </a:pPr>
            <a:r>
              <a:rPr lang="es-AR" dirty="0" smtClean="0"/>
              <a:t>Asociarse con molinos y vender distintos productos, saliendo del problema de venta de la materia prima. (0)</a:t>
            </a:r>
          </a:p>
          <a:p>
            <a:pPr marL="342900" indent="-342900">
              <a:buFont typeface="+mj-lt"/>
              <a:buAutoNum type="arabicParenR" startAt="66"/>
            </a:pPr>
            <a:r>
              <a:rPr lang="es-AR" dirty="0" smtClean="0"/>
              <a:t>Hacer con impresora </a:t>
            </a:r>
            <a:r>
              <a:rPr lang="es-AR" dirty="0" err="1" smtClean="0"/>
              <a:t>3D</a:t>
            </a:r>
            <a:r>
              <a:rPr lang="es-AR" dirty="0" smtClean="0"/>
              <a:t> un molino para moler a baja escala en el campo. (2)</a:t>
            </a:r>
          </a:p>
          <a:p>
            <a:pPr marL="342900" indent="-342900">
              <a:buFont typeface="+mj-lt"/>
              <a:buAutoNum type="arabicParenR" startAt="66"/>
            </a:pPr>
            <a:r>
              <a:rPr lang="es-AR" dirty="0" smtClean="0"/>
              <a:t>Invitar al Gerente del banco e Intendente al campo. (1)</a:t>
            </a:r>
          </a:p>
          <a:p>
            <a:pPr marL="342900" indent="-342900">
              <a:buFont typeface="+mj-lt"/>
              <a:buAutoNum type="arabicParenR" startAt="66"/>
            </a:pPr>
            <a:r>
              <a:rPr lang="es-AR" dirty="0" smtClean="0"/>
              <a:t>Organizar junto al gremio cursos de capacitación para los empleados. </a:t>
            </a:r>
            <a:r>
              <a:rPr lang="es-AR" b="1" dirty="0" smtClean="0">
                <a:solidFill>
                  <a:srgbClr val="00B0F0"/>
                </a:solidFill>
              </a:rPr>
              <a:t>(7)</a:t>
            </a:r>
          </a:p>
          <a:p>
            <a:pPr marL="342900" indent="-342900">
              <a:buFont typeface="+mj-lt"/>
              <a:buAutoNum type="arabicParenR" startAt="66"/>
            </a:pPr>
            <a:r>
              <a:rPr lang="es-AR" dirty="0" smtClean="0"/>
              <a:t>Que </a:t>
            </a:r>
            <a:r>
              <a:rPr lang="es-AR" dirty="0" err="1" smtClean="0"/>
              <a:t>I+D</a:t>
            </a:r>
            <a:r>
              <a:rPr lang="es-AR" dirty="0" smtClean="0"/>
              <a:t> de </a:t>
            </a:r>
            <a:r>
              <a:rPr lang="es-AR" dirty="0" err="1" smtClean="0"/>
              <a:t>AACREA</a:t>
            </a:r>
            <a:r>
              <a:rPr lang="es-AR" dirty="0" smtClean="0"/>
              <a:t> genere un recurso para estudiar proyectos de </a:t>
            </a:r>
            <a:r>
              <a:rPr lang="es-AR" dirty="0" err="1" smtClean="0"/>
              <a:t>asociativismo</a:t>
            </a:r>
            <a:r>
              <a:rPr lang="es-AR" dirty="0" smtClean="0"/>
              <a:t>, en el cual los miembros puedan participar. </a:t>
            </a:r>
            <a:r>
              <a:rPr lang="es-AR" b="1" dirty="0" smtClean="0">
                <a:solidFill>
                  <a:srgbClr val="00B0F0"/>
                </a:solidFill>
              </a:rPr>
              <a:t>(7)</a:t>
            </a:r>
          </a:p>
          <a:p>
            <a:pPr marL="342900" indent="-342900">
              <a:buFont typeface="+mj-lt"/>
              <a:buAutoNum type="arabicParenR" startAt="66"/>
            </a:pPr>
            <a:r>
              <a:rPr lang="es-AR" dirty="0" smtClean="0"/>
              <a:t>Armar entre miembros una planta de biodiesel para consumo propio. (3)</a:t>
            </a:r>
          </a:p>
          <a:p>
            <a:pPr marL="342900" indent="-342900">
              <a:buFont typeface="+mj-lt"/>
              <a:buAutoNum type="arabicParenR" startAt="66"/>
            </a:pPr>
            <a:r>
              <a:rPr lang="es-AR" dirty="0" smtClean="0"/>
              <a:t>Juntarnos para comprar una impresora </a:t>
            </a:r>
            <a:r>
              <a:rPr lang="es-AR" dirty="0" err="1" smtClean="0"/>
              <a:t>3D</a:t>
            </a:r>
            <a:r>
              <a:rPr lang="es-AR" dirty="0" smtClean="0"/>
              <a:t>. </a:t>
            </a:r>
            <a:r>
              <a:rPr lang="es-AR" b="1" dirty="0" smtClean="0">
                <a:solidFill>
                  <a:srgbClr val="00B0F0"/>
                </a:solidFill>
              </a:rPr>
              <a:t>(7)</a:t>
            </a:r>
          </a:p>
          <a:p>
            <a:pPr marL="342900" indent="-342900"/>
            <a:endParaRPr lang="es-AR" b="1" dirty="0">
              <a:solidFill>
                <a:srgbClr val="00B0F0"/>
              </a:solidFill>
            </a:endParaRPr>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51</a:t>
            </a:fld>
            <a:endParaRPr lang="es-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132856"/>
            <a:ext cx="8746236" cy="1728192"/>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CASTAGNINO</a:t>
            </a:r>
            <a:endParaRPr kumimoji="0" lang="es-AR" sz="1600" b="0" i="0" u="none"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3" name="2 Marcador de número de diapositiva"/>
          <p:cNvSpPr>
            <a:spLocks noGrp="1"/>
          </p:cNvSpPr>
          <p:nvPr>
            <p:ph type="sldNum" sz="quarter" idx="12"/>
          </p:nvPr>
        </p:nvSpPr>
        <p:spPr/>
        <p:txBody>
          <a:bodyPr/>
          <a:lstStyle/>
          <a:p>
            <a:fld id="{5497BC3B-72FF-47F7-AF67-EBFAEACD4D9E}" type="slidenum">
              <a:rPr lang="es-AR" smtClean="0"/>
              <a:pPr/>
              <a:t>52</a:t>
            </a:fld>
            <a:endParaRPr lang="es-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46236"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CASTAGNINO</a:t>
            </a:r>
            <a:endParaRPr kumimoji="0" lang="es-AR" sz="1600" b="0" i="0" u="none"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179512" y="1196752"/>
            <a:ext cx="8712968" cy="5909310"/>
          </a:xfrm>
          <a:prstGeom prst="rect">
            <a:avLst/>
          </a:prstGeom>
          <a:noFill/>
        </p:spPr>
        <p:txBody>
          <a:bodyPr wrap="square" rtlCol="0">
            <a:spAutoFit/>
          </a:bodyPr>
          <a:lstStyle/>
          <a:p>
            <a:pPr marL="342900" indent="-342900">
              <a:buFont typeface="+mj-lt"/>
              <a:buAutoNum type="arabicParenR"/>
            </a:pPr>
            <a:r>
              <a:rPr lang="es-AR" dirty="0" smtClean="0"/>
              <a:t>Valorar la cadena cárnica. (0)</a:t>
            </a:r>
          </a:p>
          <a:p>
            <a:pPr marL="342900" indent="-342900">
              <a:buFont typeface="+mj-lt"/>
              <a:buAutoNum type="arabicParenR"/>
            </a:pPr>
            <a:r>
              <a:rPr lang="es-AR" dirty="0" smtClean="0"/>
              <a:t>Procesar granos para alimentar. (0)</a:t>
            </a:r>
          </a:p>
          <a:p>
            <a:pPr marL="342900" indent="-342900">
              <a:buFont typeface="+mj-lt"/>
              <a:buAutoNum type="arabicParenR"/>
            </a:pPr>
            <a:r>
              <a:rPr lang="es-AR" dirty="0" smtClean="0"/>
              <a:t>Capacitar a empleados para agregar valor social. (3)</a:t>
            </a:r>
          </a:p>
          <a:p>
            <a:pPr marL="342900" indent="-342900">
              <a:buFont typeface="+mj-lt"/>
              <a:buAutoNum type="arabicParenR"/>
            </a:pPr>
            <a:r>
              <a:rPr lang="es-AR" dirty="0" smtClean="0"/>
              <a:t>Crear una marca zonal de productos para que nos conozcan. Que se sepa que el </a:t>
            </a:r>
            <a:r>
              <a:rPr lang="es-AR" dirty="0" err="1" smtClean="0"/>
              <a:t>commodity</a:t>
            </a:r>
            <a:r>
              <a:rPr lang="es-AR" dirty="0" smtClean="0"/>
              <a:t> salió de “X” lugar. </a:t>
            </a:r>
            <a:r>
              <a:rPr lang="es-AR" b="1" dirty="0" smtClean="0">
                <a:solidFill>
                  <a:srgbClr val="00B0F0"/>
                </a:solidFill>
              </a:rPr>
              <a:t>(10)</a:t>
            </a:r>
          </a:p>
          <a:p>
            <a:pPr marL="342900" indent="-342900">
              <a:buFont typeface="+mj-lt"/>
              <a:buAutoNum type="arabicParenR"/>
            </a:pPr>
            <a:r>
              <a:rPr lang="es-AR" dirty="0" smtClean="0"/>
              <a:t>Desarrollar una identidad propia que se involucre con las comunidades en que participa. (4)</a:t>
            </a:r>
          </a:p>
          <a:p>
            <a:pPr marL="342900" indent="-342900">
              <a:buFont typeface="+mj-lt"/>
              <a:buAutoNum type="arabicParenR"/>
            </a:pPr>
            <a:r>
              <a:rPr lang="es-AR" dirty="0" smtClean="0"/>
              <a:t>Controlar cotorras y palomas. (0)</a:t>
            </a:r>
          </a:p>
          <a:p>
            <a:pPr marL="342900" indent="-342900">
              <a:buFont typeface="+mj-lt"/>
              <a:buAutoNum type="arabicParenR"/>
            </a:pPr>
            <a:r>
              <a:rPr lang="es-AR" dirty="0" smtClean="0"/>
              <a:t>Asociarnos con los otros actores del sector, pensando en propuestas que hagan de vínculo. (2)</a:t>
            </a:r>
          </a:p>
          <a:p>
            <a:pPr marL="342900" indent="-342900">
              <a:buFont typeface="+mj-lt"/>
              <a:buAutoNum type="arabicParenR"/>
            </a:pPr>
            <a:r>
              <a:rPr lang="es-AR" dirty="0" smtClean="0"/>
              <a:t>Buscar certificaciones de productos (</a:t>
            </a:r>
            <a:r>
              <a:rPr lang="es-AR" dirty="0" err="1" smtClean="0"/>
              <a:t>BPA</a:t>
            </a:r>
            <a:r>
              <a:rPr lang="es-AR" dirty="0" smtClean="0"/>
              <a:t>, ISO, </a:t>
            </a:r>
            <a:r>
              <a:rPr lang="es-AR" dirty="0" err="1" smtClean="0"/>
              <a:t>IRAM</a:t>
            </a:r>
            <a:r>
              <a:rPr lang="es-AR" dirty="0" smtClean="0"/>
              <a:t>). </a:t>
            </a:r>
            <a:r>
              <a:rPr lang="es-AR" b="1" dirty="0" smtClean="0">
                <a:solidFill>
                  <a:srgbClr val="00B0F0"/>
                </a:solidFill>
              </a:rPr>
              <a:t>(8)</a:t>
            </a:r>
          </a:p>
          <a:p>
            <a:pPr marL="342900" indent="-342900">
              <a:buFont typeface="+mj-lt"/>
              <a:buAutoNum type="arabicParenR"/>
            </a:pPr>
            <a:r>
              <a:rPr lang="es-AR" dirty="0" smtClean="0"/>
              <a:t>Integrar verticalmente la producción. (2)</a:t>
            </a:r>
          </a:p>
          <a:p>
            <a:pPr marL="342900" indent="-342900">
              <a:buFont typeface="+mj-lt"/>
              <a:buAutoNum type="arabicParenR"/>
            </a:pPr>
            <a:r>
              <a:rPr lang="es-AR" dirty="0" smtClean="0"/>
              <a:t>Promover en escuelas la cadena productiva. (2)</a:t>
            </a:r>
          </a:p>
          <a:p>
            <a:pPr marL="342900" indent="-342900">
              <a:buFont typeface="+mj-lt"/>
              <a:buAutoNum type="arabicParenR"/>
            </a:pPr>
            <a:r>
              <a:rPr lang="es-AR" dirty="0" smtClean="0"/>
              <a:t>Diversificar la producción. (0)</a:t>
            </a:r>
          </a:p>
          <a:p>
            <a:pPr marL="342900" indent="-342900">
              <a:buFont typeface="+mj-lt"/>
              <a:buAutoNum type="arabicParenR"/>
            </a:pPr>
            <a:r>
              <a:rPr lang="es-AR" dirty="0" smtClean="0"/>
              <a:t>Comercializar el producto. (1)</a:t>
            </a:r>
          </a:p>
          <a:p>
            <a:pPr marL="342900" indent="-342900">
              <a:buFont typeface="+mj-lt"/>
              <a:buAutoNum type="arabicParenR"/>
            </a:pPr>
            <a:r>
              <a:rPr lang="es-AR" dirty="0" smtClean="0"/>
              <a:t>Industrializar la producción. (0)</a:t>
            </a:r>
          </a:p>
          <a:p>
            <a:pPr marL="342900" indent="-342900">
              <a:buFont typeface="+mj-lt"/>
              <a:buAutoNum type="arabicParenR"/>
            </a:pPr>
            <a:r>
              <a:rPr lang="es-AR" dirty="0" smtClean="0"/>
              <a:t>Cerrar el círculo productiva. (0)</a:t>
            </a:r>
          </a:p>
          <a:p>
            <a:pPr marL="342900" indent="-342900">
              <a:buFont typeface="+mj-lt"/>
              <a:buAutoNum type="arabicParenR"/>
            </a:pPr>
            <a:r>
              <a:rPr lang="es-AR" dirty="0" smtClean="0"/>
              <a:t> Aprovechar los deshechos. (1)</a:t>
            </a:r>
          </a:p>
          <a:p>
            <a:pPr marL="342900" indent="-342900">
              <a:buFont typeface="+mj-lt"/>
              <a:buAutoNum type="arabicParenR"/>
            </a:pPr>
            <a:r>
              <a:rPr lang="es-AR" dirty="0" smtClean="0"/>
              <a:t>Buscar mercados zonales. (3)</a:t>
            </a:r>
          </a:p>
          <a:p>
            <a:pPr marL="342900" indent="-342900">
              <a:buFont typeface="+mj-lt"/>
              <a:buAutoNum type="arabicParenR"/>
            </a:pPr>
            <a:endParaRPr lang="es-AR" dirty="0" smtClean="0"/>
          </a:p>
          <a:p>
            <a:pPr marL="342900" indent="-342900">
              <a:buFont typeface="+mj-lt"/>
              <a:buAutoNum type="arabicParenR"/>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53</a:t>
            </a:fld>
            <a:endParaRPr lang="es-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46236"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CASTAGNINO</a:t>
            </a:r>
            <a:endParaRPr kumimoji="0" lang="es-AR" sz="1600" b="0" i="0" u="none"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4" name="3 CuadroTexto"/>
          <p:cNvSpPr txBox="1"/>
          <p:nvPr/>
        </p:nvSpPr>
        <p:spPr>
          <a:xfrm>
            <a:off x="251520" y="1124744"/>
            <a:ext cx="8640960" cy="5909310"/>
          </a:xfrm>
          <a:prstGeom prst="rect">
            <a:avLst/>
          </a:prstGeom>
          <a:noFill/>
        </p:spPr>
        <p:txBody>
          <a:bodyPr wrap="square" rtlCol="0">
            <a:spAutoFit/>
          </a:bodyPr>
          <a:lstStyle/>
          <a:p>
            <a:pPr marL="342900" indent="-342900">
              <a:buFont typeface="+mj-lt"/>
              <a:buAutoNum type="arabicParenR" startAt="17"/>
            </a:pPr>
            <a:r>
              <a:rPr lang="es-AR" dirty="0" smtClean="0"/>
              <a:t>Generar asociaciones entre productores. (0)</a:t>
            </a:r>
          </a:p>
          <a:p>
            <a:pPr marL="342900" indent="-342900">
              <a:buFont typeface="+mj-lt"/>
              <a:buAutoNum type="arabicParenR" startAt="17"/>
            </a:pPr>
            <a:r>
              <a:rPr lang="es-AR" dirty="0" smtClean="0"/>
              <a:t>Invertir en investigación para agregar a los alimentos de nuestra zona los nutrientes que sean deficitarios en ella. (0)</a:t>
            </a:r>
          </a:p>
          <a:p>
            <a:pPr marL="342900" indent="-342900">
              <a:buFont typeface="+mj-lt"/>
              <a:buAutoNum type="arabicParenR" startAt="17"/>
            </a:pPr>
            <a:r>
              <a:rPr lang="es-AR" dirty="0" smtClean="0"/>
              <a:t>Personalizar servicios. (0)</a:t>
            </a:r>
          </a:p>
          <a:p>
            <a:pPr marL="342900" indent="-342900">
              <a:buFont typeface="+mj-lt"/>
              <a:buAutoNum type="arabicParenR" startAt="17"/>
            </a:pPr>
            <a:r>
              <a:rPr lang="es-AR" dirty="0" smtClean="0"/>
              <a:t>Trabajar en conjunto con los gobiernos locales. </a:t>
            </a:r>
            <a:r>
              <a:rPr lang="es-AR" b="1" dirty="0" smtClean="0">
                <a:solidFill>
                  <a:srgbClr val="00B0F0"/>
                </a:solidFill>
              </a:rPr>
              <a:t>(7)</a:t>
            </a:r>
          </a:p>
          <a:p>
            <a:pPr marL="342900" indent="-342900">
              <a:buFont typeface="+mj-lt"/>
              <a:buAutoNum type="arabicParenR" startAt="17"/>
            </a:pPr>
            <a:r>
              <a:rPr lang="es-AR" dirty="0" smtClean="0"/>
              <a:t>Comercializar entre empresas agropecuarias. (0)</a:t>
            </a:r>
          </a:p>
          <a:p>
            <a:pPr marL="342900" indent="-342900">
              <a:buFont typeface="+mj-lt"/>
              <a:buAutoNum type="arabicParenR" startAt="17"/>
            </a:pPr>
            <a:r>
              <a:rPr lang="es-AR" dirty="0" smtClean="0"/>
              <a:t>Realizar marketing de las producciones. (2)</a:t>
            </a:r>
          </a:p>
          <a:p>
            <a:pPr marL="342900" indent="-342900">
              <a:buFont typeface="+mj-lt"/>
              <a:buAutoNum type="arabicParenR" startAt="17"/>
            </a:pPr>
            <a:r>
              <a:rPr lang="es-AR" dirty="0" err="1" smtClean="0"/>
              <a:t>Eficientizar</a:t>
            </a:r>
            <a:r>
              <a:rPr lang="es-AR" dirty="0" smtClean="0"/>
              <a:t> los procesos. (0)</a:t>
            </a:r>
          </a:p>
          <a:p>
            <a:pPr marL="342900" indent="-342900">
              <a:buFont typeface="+mj-lt"/>
              <a:buAutoNum type="arabicParenR" startAt="17"/>
            </a:pPr>
            <a:r>
              <a:rPr lang="es-AR" dirty="0" smtClean="0"/>
              <a:t>Reducir la rotación de personal para lograr mayor calidad en los puestos de trabajo (implementar incentivos, premios, etc.). </a:t>
            </a:r>
            <a:r>
              <a:rPr lang="es-AR" b="1" dirty="0" smtClean="0">
                <a:solidFill>
                  <a:srgbClr val="00B0F0"/>
                </a:solidFill>
              </a:rPr>
              <a:t>(7)</a:t>
            </a:r>
          </a:p>
          <a:p>
            <a:pPr marL="342900" indent="-342900">
              <a:buFont typeface="+mj-lt"/>
              <a:buAutoNum type="arabicParenR" startAt="17"/>
            </a:pPr>
            <a:r>
              <a:rPr lang="es-AR" dirty="0" smtClean="0"/>
              <a:t>Implementar un sistema de gestión web, con la que se pueda interactuar con los otros actores. (2)</a:t>
            </a:r>
          </a:p>
          <a:p>
            <a:pPr marL="342900" indent="-342900">
              <a:buFont typeface="+mj-lt"/>
              <a:buAutoNum type="arabicParenR" startAt="17"/>
            </a:pPr>
            <a:r>
              <a:rPr lang="es-AR" dirty="0" smtClean="0"/>
              <a:t>Comprometer a las empresas con el desarrollo local. (educación). (3)</a:t>
            </a:r>
          </a:p>
          <a:p>
            <a:pPr marL="342900" indent="-342900">
              <a:buFont typeface="+mj-lt"/>
              <a:buAutoNum type="arabicParenR" startAt="17"/>
            </a:pPr>
            <a:r>
              <a:rPr lang="es-AR" dirty="0" smtClean="0"/>
              <a:t>Buscar ser eficientes en todos los procesos productivos de la empresa. (3)</a:t>
            </a:r>
          </a:p>
          <a:p>
            <a:pPr marL="342900" indent="-342900">
              <a:buFont typeface="+mj-lt"/>
              <a:buAutoNum type="arabicParenR" startAt="17"/>
            </a:pPr>
            <a:r>
              <a:rPr lang="es-AR" dirty="0" smtClean="0"/>
              <a:t>Cumplir con todas las indicaciones. (0)</a:t>
            </a:r>
          </a:p>
          <a:p>
            <a:pPr marL="342900" indent="-342900">
              <a:buFont typeface="+mj-lt"/>
              <a:buAutoNum type="arabicParenR" startAt="17"/>
            </a:pPr>
            <a:r>
              <a:rPr lang="es-AR" dirty="0" smtClean="0"/>
              <a:t>Asociarse productivamente para darle valor a la producción local pensando en una cadena industrial. </a:t>
            </a:r>
            <a:r>
              <a:rPr lang="es-AR" b="1" dirty="0" smtClean="0">
                <a:solidFill>
                  <a:srgbClr val="FF0000"/>
                </a:solidFill>
              </a:rPr>
              <a:t>(18)</a:t>
            </a:r>
          </a:p>
          <a:p>
            <a:pPr marL="342900" indent="-342900">
              <a:buFont typeface="+mj-lt"/>
              <a:buAutoNum type="arabicParenR" startAt="17"/>
            </a:pPr>
            <a:r>
              <a:rPr lang="es-AR" dirty="0" smtClean="0"/>
              <a:t>Armar un “mapa de captura de valor” de nuestros productos básicos. (3)</a:t>
            </a:r>
          </a:p>
          <a:p>
            <a:pPr marL="342900" indent="-342900">
              <a:buFont typeface="+mj-lt"/>
              <a:buAutoNum type="arabicParenR" startAt="17"/>
            </a:pPr>
            <a:r>
              <a:rPr lang="es-AR" dirty="0" smtClean="0"/>
              <a:t>Procesar los deshechos de producción del tambo, </a:t>
            </a:r>
            <a:r>
              <a:rPr lang="es-AR" dirty="0" err="1" smtClean="0"/>
              <a:t>biodigestores</a:t>
            </a:r>
            <a:r>
              <a:rPr lang="es-AR" dirty="0" smtClean="0"/>
              <a:t>. </a:t>
            </a:r>
            <a:r>
              <a:rPr lang="es-AR" b="1" dirty="0" smtClean="0">
                <a:solidFill>
                  <a:srgbClr val="FF0000"/>
                </a:solidFill>
              </a:rPr>
              <a:t>(11)</a:t>
            </a:r>
          </a:p>
          <a:p>
            <a:pPr marL="342900" indent="-342900"/>
            <a:endParaRPr lang="es-AR" b="1" dirty="0" smtClean="0">
              <a:solidFill>
                <a:srgbClr val="FF0000"/>
              </a:solidFill>
            </a:endParaRPr>
          </a:p>
          <a:p>
            <a:pPr marL="342900" indent="-342900"/>
            <a:endParaRPr lang="es-AR" dirty="0" smtClean="0"/>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54</a:t>
            </a:fld>
            <a:endParaRPr lang="es-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46236"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CASTAGNINO</a:t>
            </a:r>
            <a:endParaRPr kumimoji="0" lang="es-AR" sz="1600" b="0" i="0" u="none"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179512" y="1052736"/>
            <a:ext cx="8712968" cy="5632311"/>
          </a:xfrm>
          <a:prstGeom prst="rect">
            <a:avLst/>
          </a:prstGeom>
          <a:noFill/>
        </p:spPr>
        <p:txBody>
          <a:bodyPr wrap="square" rtlCol="0">
            <a:spAutoFit/>
          </a:bodyPr>
          <a:lstStyle/>
          <a:p>
            <a:pPr marL="342900" indent="-342900">
              <a:buFont typeface="+mj-lt"/>
              <a:buAutoNum type="arabicParenR" startAt="32"/>
            </a:pPr>
            <a:r>
              <a:rPr lang="es-AR" dirty="0" smtClean="0"/>
              <a:t> Armar una red de ensayos de cultivos alternativos (arveja, sésamo, alpiste). </a:t>
            </a:r>
            <a:r>
              <a:rPr lang="es-AR" b="1" dirty="0" smtClean="0">
                <a:solidFill>
                  <a:srgbClr val="00B0F0"/>
                </a:solidFill>
              </a:rPr>
              <a:t>(9)</a:t>
            </a:r>
          </a:p>
          <a:p>
            <a:pPr marL="342900" indent="-342900">
              <a:buFont typeface="+mj-lt"/>
              <a:buAutoNum type="arabicParenR" startAt="32"/>
            </a:pPr>
            <a:r>
              <a:rPr lang="es-AR" dirty="0" smtClean="0"/>
              <a:t>Generar productos con marca. </a:t>
            </a:r>
            <a:r>
              <a:rPr lang="es-AR" b="1" dirty="0" smtClean="0">
                <a:solidFill>
                  <a:srgbClr val="00B0F0"/>
                </a:solidFill>
              </a:rPr>
              <a:t>(7)</a:t>
            </a:r>
          </a:p>
          <a:p>
            <a:pPr marL="342900" indent="-342900">
              <a:buFont typeface="+mj-lt"/>
              <a:buAutoNum type="arabicParenR" startAt="32"/>
            </a:pPr>
            <a:r>
              <a:rPr lang="es-AR" dirty="0" smtClean="0"/>
              <a:t>Capacitar en </a:t>
            </a:r>
            <a:r>
              <a:rPr lang="es-AR" dirty="0" err="1" smtClean="0"/>
              <a:t>ComEx</a:t>
            </a:r>
            <a:r>
              <a:rPr lang="es-AR" dirty="0" smtClean="0"/>
              <a:t>. (1)</a:t>
            </a:r>
          </a:p>
          <a:p>
            <a:pPr marL="342900" indent="-342900">
              <a:buFont typeface="+mj-lt"/>
              <a:buAutoNum type="arabicParenR" startAt="32"/>
            </a:pPr>
            <a:r>
              <a:rPr lang="es-AR" dirty="0" smtClean="0"/>
              <a:t>Conocer el uso por parte de la demanda. (0)</a:t>
            </a:r>
          </a:p>
          <a:p>
            <a:pPr marL="342900" indent="-342900">
              <a:buFont typeface="+mj-lt"/>
              <a:buAutoNum type="arabicParenR" startAt="32"/>
            </a:pPr>
            <a:r>
              <a:rPr lang="es-AR" dirty="0" smtClean="0"/>
              <a:t>Engordar animales con grano propio. (1)</a:t>
            </a:r>
          </a:p>
          <a:p>
            <a:pPr marL="342900" indent="-342900">
              <a:buFont typeface="+mj-lt"/>
              <a:buAutoNum type="arabicParenR" startAt="32"/>
            </a:pPr>
            <a:r>
              <a:rPr lang="es-AR" dirty="0" smtClean="0"/>
              <a:t>Criar cerdos entre productores. (2)</a:t>
            </a:r>
          </a:p>
          <a:p>
            <a:pPr marL="342900" indent="-342900">
              <a:buFont typeface="+mj-lt"/>
              <a:buAutoNum type="arabicParenR" startAt="32"/>
            </a:pPr>
            <a:r>
              <a:rPr lang="es-AR" dirty="0" smtClean="0"/>
              <a:t>Producir carnes alternativas (ciervo, ñandú). (2)</a:t>
            </a:r>
          </a:p>
          <a:p>
            <a:pPr marL="342900" indent="-342900">
              <a:buFont typeface="+mj-lt"/>
              <a:buAutoNum type="arabicParenR" startAt="32"/>
            </a:pPr>
            <a:r>
              <a:rPr lang="es-AR" dirty="0" smtClean="0"/>
              <a:t>Producir insumos para el establecimiento (pellet de soja, aceite). (0) </a:t>
            </a:r>
          </a:p>
          <a:p>
            <a:pPr marL="342900" indent="-342900">
              <a:buFont typeface="+mj-lt"/>
              <a:buAutoNum type="arabicParenR" startAt="32"/>
            </a:pPr>
            <a:r>
              <a:rPr lang="es-AR" dirty="0" smtClean="0"/>
              <a:t>Unirse a cadenas de supermercado internacionales. (0)</a:t>
            </a:r>
          </a:p>
          <a:p>
            <a:pPr marL="342900" indent="-342900">
              <a:buFont typeface="+mj-lt"/>
              <a:buAutoNum type="arabicParenR" startAt="32"/>
            </a:pPr>
            <a:r>
              <a:rPr lang="es-AR" dirty="0" smtClean="0"/>
              <a:t>Generar una marca propia zonal. Ej. “la mejor cría del oeste”. (2)</a:t>
            </a:r>
          </a:p>
          <a:p>
            <a:pPr marL="342900" indent="-342900">
              <a:buFont typeface="+mj-lt"/>
              <a:buAutoNum type="arabicParenR" startAt="32"/>
            </a:pPr>
            <a:r>
              <a:rPr lang="es-AR" dirty="0" smtClean="0"/>
              <a:t>Trazar los productos. (0)</a:t>
            </a:r>
          </a:p>
          <a:p>
            <a:pPr marL="342900" indent="-342900">
              <a:buFont typeface="+mj-lt"/>
              <a:buAutoNum type="arabicParenR" startAt="32"/>
            </a:pPr>
            <a:r>
              <a:rPr lang="es-AR" dirty="0" smtClean="0"/>
              <a:t>Generar alternativas más eficientes para los productos. Ej. Lobby para reconstruir vías férreas.  (0)</a:t>
            </a:r>
          </a:p>
          <a:p>
            <a:pPr marL="342900" indent="-342900">
              <a:buFont typeface="+mj-lt"/>
              <a:buAutoNum type="arabicParenR" startAt="32"/>
            </a:pPr>
            <a:r>
              <a:rPr lang="es-AR" dirty="0" smtClean="0"/>
              <a:t>Promover producción intensiva. Ej. </a:t>
            </a:r>
            <a:r>
              <a:rPr lang="es-AR" dirty="0" err="1" smtClean="0"/>
              <a:t>Hidroponia</a:t>
            </a:r>
            <a:r>
              <a:rPr lang="es-AR" dirty="0" smtClean="0"/>
              <a:t>. (0)</a:t>
            </a:r>
          </a:p>
          <a:p>
            <a:pPr marL="342900" indent="-342900">
              <a:buFont typeface="+mj-lt"/>
              <a:buAutoNum type="arabicParenR" startAt="32"/>
            </a:pPr>
            <a:r>
              <a:rPr lang="es-AR" dirty="0" smtClean="0"/>
              <a:t>Desarrollar energías alternativas. (2)</a:t>
            </a:r>
          </a:p>
          <a:p>
            <a:pPr marL="342900" indent="-342900">
              <a:buFont typeface="+mj-lt"/>
              <a:buAutoNum type="arabicParenR" startAt="32"/>
            </a:pPr>
            <a:r>
              <a:rPr lang="es-AR" dirty="0" smtClean="0"/>
              <a:t>Desarrollar mercados zonales. (4)</a:t>
            </a:r>
          </a:p>
          <a:p>
            <a:pPr marL="342900" indent="-342900">
              <a:buFont typeface="+mj-lt"/>
              <a:buAutoNum type="arabicParenR" startAt="32"/>
            </a:pPr>
            <a:r>
              <a:rPr lang="es-AR" dirty="0" smtClean="0"/>
              <a:t>Promover especies nativas. Ej. </a:t>
            </a:r>
            <a:r>
              <a:rPr lang="es-AR" dirty="0" err="1" smtClean="0"/>
              <a:t>Perdíz</a:t>
            </a:r>
            <a:r>
              <a:rPr lang="es-AR" dirty="0" smtClean="0"/>
              <a:t> colorada. (0)</a:t>
            </a:r>
          </a:p>
          <a:p>
            <a:pPr marL="342900" indent="-342900">
              <a:buFont typeface="+mj-lt"/>
              <a:buAutoNum type="arabicParenR" startAt="32"/>
            </a:pPr>
            <a:r>
              <a:rPr lang="es-AR" dirty="0" smtClean="0"/>
              <a:t>Aplicar tecnología a procesos. (1)</a:t>
            </a:r>
          </a:p>
          <a:p>
            <a:pPr marL="342900" indent="-342900">
              <a:buFont typeface="+mj-lt"/>
              <a:buAutoNum type="arabicParenR" startAt="32"/>
            </a:pPr>
            <a:r>
              <a:rPr lang="es-AR" dirty="0" smtClean="0"/>
              <a:t>Plantar especies que reduzcan la contaminación. (0)</a:t>
            </a:r>
          </a:p>
          <a:p>
            <a:pPr marL="342900" indent="-342900">
              <a:buFont typeface="+mj-lt"/>
              <a:buAutoNum type="arabicParenR" startAt="32"/>
            </a:pPr>
            <a:r>
              <a:rPr lang="es-AR" dirty="0" smtClean="0"/>
              <a:t>Interconectar producciones. Ej. </a:t>
            </a:r>
            <a:r>
              <a:rPr lang="es-AR" dirty="0" err="1" smtClean="0"/>
              <a:t>Silvopastoril</a:t>
            </a:r>
            <a:r>
              <a:rPr lang="es-AR" dirty="0" smtClean="0"/>
              <a:t>. (2)</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55</a:t>
            </a:fld>
            <a:endParaRPr lang="es-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46236"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CASTAGNINO</a:t>
            </a:r>
            <a:endParaRPr kumimoji="0" lang="es-AR" sz="1600" b="0" i="0" u="none"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4" name="3 CuadroTexto"/>
          <p:cNvSpPr txBox="1"/>
          <p:nvPr/>
        </p:nvSpPr>
        <p:spPr>
          <a:xfrm>
            <a:off x="251520" y="1124744"/>
            <a:ext cx="8568952" cy="6186309"/>
          </a:xfrm>
          <a:prstGeom prst="rect">
            <a:avLst/>
          </a:prstGeom>
          <a:noFill/>
        </p:spPr>
        <p:txBody>
          <a:bodyPr wrap="square" rtlCol="0">
            <a:spAutoFit/>
          </a:bodyPr>
          <a:lstStyle/>
          <a:p>
            <a:pPr marL="342900" indent="-342900">
              <a:buFont typeface="+mj-lt"/>
              <a:buAutoNum type="arabicParenR" startAt="51"/>
            </a:pPr>
            <a:r>
              <a:rPr lang="es-AR" dirty="0" smtClean="0"/>
              <a:t> Complementar con turismo rural. (1)</a:t>
            </a:r>
          </a:p>
          <a:p>
            <a:pPr marL="342900" indent="-342900">
              <a:buFont typeface="+mj-lt"/>
              <a:buAutoNum type="arabicParenR" startAt="51"/>
            </a:pPr>
            <a:r>
              <a:rPr lang="es-AR" dirty="0" smtClean="0"/>
              <a:t>Acercar las empresas a las escuelas. (2)</a:t>
            </a:r>
          </a:p>
          <a:p>
            <a:pPr marL="342900" indent="-342900">
              <a:buFont typeface="+mj-lt"/>
              <a:buAutoNum type="arabicParenR" startAt="51"/>
            </a:pPr>
            <a:r>
              <a:rPr lang="es-AR" dirty="0" smtClean="0"/>
              <a:t>Promover actividades orgánicas.(1) </a:t>
            </a:r>
          </a:p>
          <a:p>
            <a:pPr marL="342900" indent="-342900">
              <a:buFont typeface="+mj-lt"/>
              <a:buAutoNum type="arabicParenR" startAt="51"/>
            </a:pPr>
            <a:r>
              <a:rPr lang="es-AR" dirty="0" smtClean="0"/>
              <a:t>Exportar carne envasada de máxima calidad a mercados que lo paguen, con sistema de trazabilidad (bife). (2)</a:t>
            </a:r>
          </a:p>
          <a:p>
            <a:pPr marL="342900" indent="-342900">
              <a:buFont typeface="+mj-lt"/>
              <a:buAutoNum type="arabicParenR" startAt="51"/>
            </a:pPr>
            <a:r>
              <a:rPr lang="es-AR" dirty="0" smtClean="0"/>
              <a:t>Asociarse a un frigorífico y aprovechar algún puerto seco. (4)</a:t>
            </a:r>
          </a:p>
          <a:p>
            <a:pPr marL="342900" indent="-342900">
              <a:buFont typeface="+mj-lt"/>
              <a:buAutoNum type="arabicParenR" startAt="51"/>
            </a:pPr>
            <a:r>
              <a:rPr lang="es-AR" dirty="0" smtClean="0"/>
              <a:t>Además de trazado, agregar el orgánico. (0)</a:t>
            </a:r>
          </a:p>
          <a:p>
            <a:pPr marL="342900" indent="-342900">
              <a:buFont typeface="+mj-lt"/>
              <a:buAutoNum type="arabicParenR" startAt="51"/>
            </a:pPr>
            <a:r>
              <a:rPr lang="es-AR" dirty="0" smtClean="0"/>
              <a:t>Potenciar la producción de soja No RR. (0)</a:t>
            </a:r>
          </a:p>
          <a:p>
            <a:pPr marL="342900" indent="-342900">
              <a:buFont typeface="+mj-lt"/>
              <a:buAutoNum type="arabicParenR" startAt="51"/>
            </a:pPr>
            <a:r>
              <a:rPr lang="es-AR" dirty="0" smtClean="0"/>
              <a:t>Salir de los cultivos tradicionales. (0) </a:t>
            </a:r>
          </a:p>
          <a:p>
            <a:pPr marL="342900" indent="-342900">
              <a:buFont typeface="+mj-lt"/>
              <a:buAutoNum type="arabicParenR" startAt="51"/>
            </a:pPr>
            <a:r>
              <a:rPr lang="es-AR" dirty="0" smtClean="0"/>
              <a:t>Armar una cooperativa para las compras de maíz de consumos locales. (1)</a:t>
            </a:r>
          </a:p>
          <a:p>
            <a:pPr marL="342900" indent="-342900">
              <a:buFont typeface="+mj-lt"/>
              <a:buAutoNum type="arabicParenR" startAt="51"/>
            </a:pPr>
            <a:r>
              <a:rPr lang="es-AR" dirty="0" smtClean="0"/>
              <a:t>Producir pollos/cerdos, etc. para consumir el maíz producido en la zona. (4)</a:t>
            </a:r>
          </a:p>
          <a:p>
            <a:pPr marL="342900" indent="-342900">
              <a:buFont typeface="+mj-lt"/>
              <a:buAutoNum type="arabicParenR" startAt="51"/>
            </a:pPr>
            <a:r>
              <a:rPr lang="es-AR" dirty="0" smtClean="0"/>
              <a:t>Usinas de energía para usar el maíz. (1)</a:t>
            </a:r>
          </a:p>
          <a:p>
            <a:pPr marL="342900" indent="-342900">
              <a:buFont typeface="+mj-lt"/>
              <a:buAutoNum type="arabicParenR" startAt="51"/>
            </a:pPr>
            <a:r>
              <a:rPr lang="es-AR" dirty="0" smtClean="0"/>
              <a:t>Armar </a:t>
            </a:r>
            <a:r>
              <a:rPr lang="es-AR" dirty="0" err="1" smtClean="0"/>
              <a:t>biodigestores</a:t>
            </a:r>
            <a:r>
              <a:rPr lang="es-AR" dirty="0" smtClean="0"/>
              <a:t> para desechos del </a:t>
            </a:r>
            <a:r>
              <a:rPr lang="es-AR" dirty="0" err="1" smtClean="0"/>
              <a:t>feedlot</a:t>
            </a:r>
            <a:r>
              <a:rPr lang="es-AR" dirty="0" smtClean="0"/>
              <a:t>, maíz. (4)</a:t>
            </a:r>
          </a:p>
          <a:p>
            <a:pPr marL="342900" indent="-342900">
              <a:buFont typeface="+mj-lt"/>
              <a:buAutoNum type="arabicParenR" startAt="51"/>
            </a:pPr>
            <a:r>
              <a:rPr lang="es-AR" dirty="0" smtClean="0"/>
              <a:t>Lograr integrar toda la cadena. (1)</a:t>
            </a:r>
          </a:p>
          <a:p>
            <a:pPr marL="342900" indent="-342900">
              <a:buFont typeface="+mj-lt"/>
              <a:buAutoNum type="arabicParenR" startAt="51"/>
            </a:pPr>
            <a:r>
              <a:rPr lang="es-AR" dirty="0" smtClean="0"/>
              <a:t>Promover el consumo de carne mediante propaganda. (0)</a:t>
            </a:r>
          </a:p>
          <a:p>
            <a:pPr marL="342900" indent="-342900">
              <a:buFont typeface="+mj-lt"/>
              <a:buAutoNum type="arabicParenR" startAt="51"/>
            </a:pPr>
            <a:r>
              <a:rPr lang="es-AR" dirty="0" smtClean="0"/>
              <a:t>Vender o exportar carnes o cortes, o comida,  ya cocidos Ej. Colita de cuadril o lomo ya hecho a la parrilla. (3)</a:t>
            </a:r>
          </a:p>
          <a:p>
            <a:pPr marL="342900" indent="-342900">
              <a:buFont typeface="+mj-lt"/>
              <a:buAutoNum type="arabicParenR" startAt="51"/>
            </a:pPr>
            <a:r>
              <a:rPr lang="es-AR" dirty="0" smtClean="0"/>
              <a:t>Hacer polos de transformación de carne, “</a:t>
            </a:r>
            <a:r>
              <a:rPr lang="es-AR" dirty="0" err="1" smtClean="0"/>
              <a:t>Beef</a:t>
            </a:r>
            <a:r>
              <a:rPr lang="es-AR" dirty="0" smtClean="0"/>
              <a:t> Valley”. </a:t>
            </a:r>
            <a:r>
              <a:rPr lang="es-AR" b="1" dirty="0" smtClean="0">
                <a:solidFill>
                  <a:srgbClr val="00B0F0"/>
                </a:solidFill>
              </a:rPr>
              <a:t>(6)</a:t>
            </a:r>
          </a:p>
          <a:p>
            <a:pPr marL="342900" indent="-342900">
              <a:buFont typeface="+mj-lt"/>
              <a:buAutoNum type="arabicParenR" startAt="51"/>
            </a:pPr>
            <a:r>
              <a:rPr lang="es-AR" dirty="0" smtClean="0"/>
              <a:t>Diferenciarse por la eficiencia de la empresa. (0)</a:t>
            </a:r>
          </a:p>
          <a:p>
            <a:pPr marL="342900" indent="-342900">
              <a:buFont typeface="+mj-lt"/>
              <a:buAutoNum type="arabicParenR" startAt="51"/>
            </a:pPr>
            <a:r>
              <a:rPr lang="es-AR" dirty="0" smtClean="0"/>
              <a:t>Diferenciarse por certificación de procesos/productos. (0)</a:t>
            </a:r>
          </a:p>
          <a:p>
            <a:pPr marL="342900" indent="-342900">
              <a:buFont typeface="+mj-lt"/>
              <a:buAutoNum type="arabicParenR" startAt="51"/>
            </a:pPr>
            <a:endParaRPr lang="es-AR" dirty="0" smtClean="0"/>
          </a:p>
          <a:p>
            <a:pPr marL="342900" indent="-342900">
              <a:buFont typeface="+mj-lt"/>
              <a:buAutoNum type="arabicParenR" startAt="51"/>
            </a:pPr>
            <a:endParaRPr lang="es-AR" dirty="0"/>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56</a:t>
            </a:fld>
            <a:endParaRPr lang="es-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46236"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CASTAGNINO</a:t>
            </a:r>
            <a:endParaRPr kumimoji="0" lang="es-AR" sz="1600" b="0" i="0" u="none"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0" y="1124744"/>
            <a:ext cx="8640960" cy="5632311"/>
          </a:xfrm>
          <a:prstGeom prst="rect">
            <a:avLst/>
          </a:prstGeom>
          <a:noFill/>
        </p:spPr>
        <p:txBody>
          <a:bodyPr wrap="square" rtlCol="0">
            <a:spAutoFit/>
          </a:bodyPr>
          <a:lstStyle/>
          <a:p>
            <a:pPr marL="342900" indent="-342900">
              <a:buFont typeface="+mj-lt"/>
              <a:buAutoNum type="arabicParenR" startAt="69"/>
            </a:pPr>
            <a:r>
              <a:rPr lang="es-AR" dirty="0" smtClean="0"/>
              <a:t>Construir marca zonal, denominación de origen. </a:t>
            </a:r>
            <a:r>
              <a:rPr lang="es-AR" b="1" dirty="0" smtClean="0">
                <a:solidFill>
                  <a:srgbClr val="00B0F0"/>
                </a:solidFill>
              </a:rPr>
              <a:t>(7)</a:t>
            </a:r>
          </a:p>
          <a:p>
            <a:pPr marL="342900" indent="-342900">
              <a:buFont typeface="+mj-lt"/>
              <a:buAutoNum type="arabicParenR" startAt="69"/>
            </a:pPr>
            <a:r>
              <a:rPr lang="es-AR" dirty="0" smtClean="0"/>
              <a:t>Hacer cooperativas para la comercialización. (0)</a:t>
            </a:r>
          </a:p>
          <a:p>
            <a:pPr marL="342900" indent="-342900">
              <a:buFont typeface="+mj-lt"/>
              <a:buAutoNum type="arabicParenR" startAt="69"/>
            </a:pPr>
            <a:r>
              <a:rPr lang="es-AR" dirty="0" smtClean="0"/>
              <a:t>Generar la trazabilidad de los productos:</a:t>
            </a:r>
          </a:p>
          <a:p>
            <a:pPr marL="342900" indent="-342900"/>
            <a:r>
              <a:rPr lang="es-AR" dirty="0" smtClean="0"/>
              <a:t>       En carne: Que el consumidor sepa todo del producto que consume – “carne pampeana”.</a:t>
            </a:r>
          </a:p>
          <a:p>
            <a:pPr marL="342900" indent="-342900"/>
            <a:r>
              <a:rPr lang="es-AR" dirty="0" smtClean="0"/>
              <a:t>	En leche: Leche socialmente responsable – Leche “AA” – “Leche a pasto” – Leche con calidad certificada para acceder a distintos mercados. </a:t>
            </a:r>
            <a:r>
              <a:rPr lang="es-AR" b="1" dirty="0" smtClean="0">
                <a:solidFill>
                  <a:srgbClr val="FF0000"/>
                </a:solidFill>
              </a:rPr>
              <a:t>(12)</a:t>
            </a:r>
            <a:r>
              <a:rPr lang="es-AR" dirty="0" smtClean="0"/>
              <a:t> </a:t>
            </a:r>
          </a:p>
          <a:p>
            <a:pPr marL="342900" indent="-342900"/>
            <a:r>
              <a:rPr lang="es-AR" dirty="0" smtClean="0"/>
              <a:t>72) Integración vertical: maíz </a:t>
            </a:r>
            <a:r>
              <a:rPr lang="es-AR" dirty="0" smtClean="0">
                <a:sym typeface="Wingdings" pitchFamily="2" charset="2"/>
              </a:rPr>
              <a:t> carne; soja  aceite, producto más elaborado (coadyuvante, para madera).  A nivel país avanzar en la industrialización de los </a:t>
            </a:r>
            <a:r>
              <a:rPr lang="es-AR" dirty="0" err="1" smtClean="0">
                <a:sym typeface="Wingdings" pitchFamily="2" charset="2"/>
              </a:rPr>
              <a:t>commodities</a:t>
            </a:r>
            <a:r>
              <a:rPr lang="es-AR" dirty="0" smtClean="0">
                <a:sym typeface="Wingdings" pitchFamily="2" charset="2"/>
              </a:rPr>
              <a:t>, carne, leche, huevos, etc. (0)</a:t>
            </a:r>
          </a:p>
          <a:p>
            <a:pPr marL="342900" indent="-342900"/>
            <a:r>
              <a:rPr lang="es-AR" dirty="0" smtClean="0">
                <a:sym typeface="Wingdings" pitchFamily="2" charset="2"/>
              </a:rPr>
              <a:t>73) Creación de valor a partir de trabajar los recursos humanos de la empresa. (2)</a:t>
            </a:r>
          </a:p>
          <a:p>
            <a:pPr marL="342900" indent="-342900"/>
            <a:r>
              <a:rPr lang="es-AR" dirty="0" smtClean="0">
                <a:sym typeface="Wingdings" pitchFamily="2" charset="2"/>
              </a:rPr>
              <a:t>74) Pensar en nuevas formas de comercialización de los productos. (3)</a:t>
            </a:r>
          </a:p>
          <a:p>
            <a:pPr marL="342900" indent="-342900"/>
            <a:r>
              <a:rPr lang="es-AR" dirty="0" smtClean="0">
                <a:sym typeface="Wingdings" pitchFamily="2" charset="2"/>
              </a:rPr>
              <a:t>75) Generar etapas de control/evaluación en todos los procesos. (3)</a:t>
            </a:r>
          </a:p>
          <a:p>
            <a:pPr marL="342900" indent="-342900"/>
            <a:r>
              <a:rPr lang="es-AR" dirty="0" smtClean="0">
                <a:sym typeface="Wingdings" pitchFamily="2" charset="2"/>
              </a:rPr>
              <a:t>76) Vincularnos con los gobiernos locales. </a:t>
            </a:r>
            <a:r>
              <a:rPr lang="es-AR" b="1" dirty="0" smtClean="0">
                <a:solidFill>
                  <a:srgbClr val="00B0F0"/>
                </a:solidFill>
                <a:sym typeface="Wingdings" pitchFamily="2" charset="2"/>
              </a:rPr>
              <a:t>(8)</a:t>
            </a:r>
          </a:p>
          <a:p>
            <a:pPr marL="342900" indent="-342900"/>
            <a:r>
              <a:rPr lang="es-AR" dirty="0" smtClean="0">
                <a:sym typeface="Wingdings" pitchFamily="2" charset="2"/>
              </a:rPr>
              <a:t>77) Lograr proyecciones a largo plazo pensando en la sustentabilidad. (1)</a:t>
            </a:r>
          </a:p>
          <a:p>
            <a:pPr marL="342900" indent="-342900"/>
            <a:r>
              <a:rPr lang="es-AR" dirty="0" smtClean="0">
                <a:sym typeface="Wingdings" pitchFamily="2" charset="2"/>
              </a:rPr>
              <a:t>78) Lograr insertar nuestra localidad en la provincia. (1)</a:t>
            </a:r>
          </a:p>
          <a:p>
            <a:pPr marL="342900" indent="-342900"/>
            <a:r>
              <a:rPr lang="es-AR" dirty="0" smtClean="0">
                <a:sym typeface="Wingdings" pitchFamily="2" charset="2"/>
              </a:rPr>
              <a:t>79) Asociarnos con productores de los mismos productos para trabajar en  el desarrollo de una identidad nacional. </a:t>
            </a:r>
            <a:r>
              <a:rPr lang="es-AR" b="1" dirty="0" smtClean="0">
                <a:solidFill>
                  <a:srgbClr val="00B0F0"/>
                </a:solidFill>
                <a:sym typeface="Wingdings" pitchFamily="2" charset="2"/>
              </a:rPr>
              <a:t>(8)</a:t>
            </a:r>
            <a:r>
              <a:rPr lang="es-AR" dirty="0" smtClean="0">
                <a:sym typeface="Wingdings" pitchFamily="2" charset="2"/>
              </a:rPr>
              <a:t> </a:t>
            </a:r>
          </a:p>
          <a:p>
            <a:pPr marL="342900" indent="-342900">
              <a:buFont typeface="+mj-lt"/>
              <a:buAutoNum type="arabicParenR" startAt="69"/>
            </a:pPr>
            <a:endParaRPr lang="es-AR" dirty="0" smtClean="0">
              <a:sym typeface="Wingdings" pitchFamily="2" charset="2"/>
            </a:endParaRPr>
          </a:p>
          <a:p>
            <a:pPr marL="342900" indent="-342900">
              <a:buFont typeface="+mj-lt"/>
              <a:buAutoNum type="arabicParenR" startAt="69"/>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57</a:t>
            </a:fld>
            <a:endParaRPr lang="es-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46236"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CASTAGNINO</a:t>
            </a:r>
            <a:endParaRPr kumimoji="0" lang="es-AR" sz="1600" b="0" i="0" u="none"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179512" y="948690"/>
            <a:ext cx="8712968" cy="5909310"/>
          </a:xfrm>
          <a:prstGeom prst="rect">
            <a:avLst/>
          </a:prstGeom>
          <a:noFill/>
        </p:spPr>
        <p:txBody>
          <a:bodyPr wrap="square" rtlCol="0">
            <a:spAutoFit/>
          </a:bodyPr>
          <a:lstStyle/>
          <a:p>
            <a:pPr marL="342900" indent="-342900">
              <a:buFont typeface="+mj-lt"/>
              <a:buAutoNum type="arabicParenR" startAt="80"/>
            </a:pPr>
            <a:r>
              <a:rPr lang="es-AR" dirty="0" smtClean="0"/>
              <a:t> Crear marcas o denominación de origen. </a:t>
            </a:r>
            <a:r>
              <a:rPr lang="es-AR" b="1" dirty="0" smtClean="0">
                <a:solidFill>
                  <a:srgbClr val="00B0F0"/>
                </a:solidFill>
              </a:rPr>
              <a:t>(8)</a:t>
            </a:r>
          </a:p>
          <a:p>
            <a:pPr marL="342900" indent="-342900">
              <a:buFont typeface="+mj-lt"/>
              <a:buAutoNum type="arabicParenR" startAt="80"/>
            </a:pPr>
            <a:r>
              <a:rPr lang="es-AR" dirty="0" smtClean="0"/>
              <a:t>Promoción de la marca o actividades realizadas. (0)</a:t>
            </a:r>
          </a:p>
          <a:p>
            <a:pPr marL="342900" indent="-342900">
              <a:buFont typeface="+mj-lt"/>
              <a:buAutoNum type="arabicParenR" startAt="80"/>
            </a:pPr>
            <a:r>
              <a:rPr lang="es-AR" dirty="0" smtClean="0"/>
              <a:t>Diferenciación y trazabilidad de carne. (1)</a:t>
            </a:r>
          </a:p>
          <a:p>
            <a:pPr marL="342900" indent="-342900">
              <a:buFont typeface="+mj-lt"/>
              <a:buAutoNum type="arabicParenR" startAt="80"/>
            </a:pPr>
            <a:r>
              <a:rPr lang="es-AR" dirty="0" smtClean="0"/>
              <a:t>Integrar la cadena lechera. (0)</a:t>
            </a:r>
          </a:p>
          <a:p>
            <a:pPr marL="342900" indent="-342900">
              <a:buFont typeface="+mj-lt"/>
              <a:buAutoNum type="arabicParenR" startAt="80"/>
            </a:pPr>
            <a:r>
              <a:rPr lang="es-AR" dirty="0" smtClean="0"/>
              <a:t>Poder de negociación. (0)</a:t>
            </a:r>
          </a:p>
          <a:p>
            <a:pPr marL="342900" indent="-342900">
              <a:buFont typeface="+mj-lt"/>
              <a:buAutoNum type="arabicParenR" startAt="80"/>
            </a:pPr>
            <a:r>
              <a:rPr lang="es-AR" dirty="0" smtClean="0"/>
              <a:t>Concentración de leche. (0)</a:t>
            </a:r>
          </a:p>
          <a:p>
            <a:pPr marL="342900" indent="-342900">
              <a:buFont typeface="+mj-lt"/>
              <a:buAutoNum type="arabicParenR" startAt="80"/>
            </a:pPr>
            <a:r>
              <a:rPr lang="es-AR" dirty="0" smtClean="0"/>
              <a:t>Elaborar alimento balanceado propio. (2)</a:t>
            </a:r>
          </a:p>
          <a:p>
            <a:pPr marL="342900" indent="-342900">
              <a:buFont typeface="+mj-lt"/>
              <a:buAutoNum type="arabicParenR" startAt="80"/>
            </a:pPr>
            <a:r>
              <a:rPr lang="es-AR" dirty="0" smtClean="0"/>
              <a:t>Agregar eventos e información por parte de semilleros. (0)</a:t>
            </a:r>
          </a:p>
          <a:p>
            <a:pPr marL="342900" indent="-342900">
              <a:buFont typeface="+mj-lt"/>
              <a:buAutoNum type="arabicParenR" startAt="80"/>
            </a:pPr>
            <a:r>
              <a:rPr lang="es-AR" dirty="0" smtClean="0"/>
              <a:t>Generar eficiencia de procesos. (1)</a:t>
            </a:r>
          </a:p>
          <a:p>
            <a:pPr marL="342900" indent="-342900">
              <a:buFont typeface="+mj-lt"/>
              <a:buAutoNum type="arabicParenR" startAt="80"/>
            </a:pPr>
            <a:r>
              <a:rPr lang="es-AR" dirty="0" smtClean="0"/>
              <a:t>Promover industria y empleo local. </a:t>
            </a:r>
            <a:r>
              <a:rPr lang="es-AR" b="1" dirty="0" smtClean="0">
                <a:solidFill>
                  <a:srgbClr val="00B0F0"/>
                </a:solidFill>
              </a:rPr>
              <a:t>(6)</a:t>
            </a:r>
          </a:p>
          <a:p>
            <a:pPr marL="342900" indent="-342900">
              <a:buFont typeface="+mj-lt"/>
              <a:buAutoNum type="arabicParenR" startAt="80"/>
            </a:pPr>
            <a:r>
              <a:rPr lang="es-AR" dirty="0" smtClean="0"/>
              <a:t>Tratar los efluentes con </a:t>
            </a:r>
            <a:r>
              <a:rPr lang="es-AR" dirty="0" err="1" smtClean="0"/>
              <a:t>biodigestores</a:t>
            </a:r>
            <a:r>
              <a:rPr lang="es-AR" dirty="0" smtClean="0"/>
              <a:t>. (0)</a:t>
            </a:r>
          </a:p>
          <a:p>
            <a:pPr marL="342900" indent="-342900">
              <a:buFont typeface="+mj-lt"/>
              <a:buAutoNum type="arabicParenR" startAt="80"/>
            </a:pPr>
            <a:r>
              <a:rPr lang="es-AR" dirty="0" smtClean="0"/>
              <a:t>Promover el uso de maquinaria no contaminante. (1)</a:t>
            </a:r>
          </a:p>
          <a:p>
            <a:pPr marL="342900" indent="-342900">
              <a:buFont typeface="+mj-lt"/>
              <a:buAutoNum type="arabicParenR" startAt="80"/>
            </a:pPr>
            <a:r>
              <a:rPr lang="es-AR" dirty="0" smtClean="0"/>
              <a:t>Calcular los perjuicios/beneficios de nuestra producción. (0)</a:t>
            </a:r>
          </a:p>
          <a:p>
            <a:pPr marL="342900" indent="-342900">
              <a:buFont typeface="+mj-lt"/>
              <a:buAutoNum type="arabicParenR" startAt="80"/>
            </a:pPr>
            <a:r>
              <a:rPr lang="es-AR" dirty="0" smtClean="0"/>
              <a:t>Realizar </a:t>
            </a:r>
            <a:r>
              <a:rPr lang="es-AR" dirty="0" err="1" smtClean="0"/>
              <a:t>packaging</a:t>
            </a:r>
            <a:r>
              <a:rPr lang="es-AR" dirty="0" smtClean="0"/>
              <a:t> con balance de </a:t>
            </a:r>
            <a:r>
              <a:rPr lang="es-AR" dirty="0" err="1" smtClean="0"/>
              <a:t>CO</a:t>
            </a:r>
            <a:r>
              <a:rPr lang="es-AR" sz="1600" dirty="0" err="1" smtClean="0"/>
              <a:t>2</a:t>
            </a:r>
            <a:r>
              <a:rPr lang="es-AR" sz="1600" dirty="0" smtClean="0"/>
              <a:t>. (</a:t>
            </a:r>
            <a:r>
              <a:rPr lang="es-AR" dirty="0" smtClean="0"/>
              <a:t>0</a:t>
            </a:r>
            <a:r>
              <a:rPr lang="es-AR" sz="1600" dirty="0" smtClean="0"/>
              <a:t>)</a:t>
            </a:r>
            <a:r>
              <a:rPr lang="es-AR" dirty="0" smtClean="0"/>
              <a:t> </a:t>
            </a:r>
          </a:p>
          <a:p>
            <a:pPr marL="342900" indent="-342900">
              <a:buFont typeface="+mj-lt"/>
              <a:buAutoNum type="arabicParenR" startAt="80"/>
            </a:pPr>
            <a:r>
              <a:rPr lang="es-AR" dirty="0" smtClean="0"/>
              <a:t>Armar planta de biodiesel para la maquinaria propia. (2)</a:t>
            </a:r>
          </a:p>
          <a:p>
            <a:pPr marL="342900" indent="-342900">
              <a:buFont typeface="+mj-lt"/>
              <a:buAutoNum type="arabicParenR" startAt="80"/>
            </a:pPr>
            <a:r>
              <a:rPr lang="es-AR" dirty="0" smtClean="0"/>
              <a:t>Trabajar con universidades. (1)</a:t>
            </a:r>
          </a:p>
          <a:p>
            <a:pPr marL="342900" indent="-342900">
              <a:buFont typeface="+mj-lt"/>
              <a:buAutoNum type="arabicParenR" startAt="80"/>
            </a:pPr>
            <a:r>
              <a:rPr lang="es-AR" dirty="0" smtClean="0"/>
              <a:t>Realizar trabajos de </a:t>
            </a:r>
            <a:r>
              <a:rPr lang="es-AR" dirty="0" err="1" smtClean="0"/>
              <a:t>I+D</a:t>
            </a:r>
            <a:r>
              <a:rPr lang="es-AR" dirty="0" smtClean="0"/>
              <a:t> en campos. (0)</a:t>
            </a:r>
          </a:p>
          <a:p>
            <a:pPr marL="342900" indent="-342900">
              <a:buFont typeface="+mj-lt"/>
              <a:buAutoNum type="arabicParenR" startAt="80"/>
            </a:pPr>
            <a:r>
              <a:rPr lang="es-AR" dirty="0" smtClean="0"/>
              <a:t>Hablar con </a:t>
            </a:r>
            <a:r>
              <a:rPr lang="es-AR" dirty="0" err="1" smtClean="0"/>
              <a:t>Samid</a:t>
            </a:r>
            <a:r>
              <a:rPr lang="es-AR" dirty="0" smtClean="0"/>
              <a:t> y </a:t>
            </a:r>
            <a:r>
              <a:rPr lang="es-AR" dirty="0" err="1" smtClean="0"/>
              <a:t>Domenech</a:t>
            </a:r>
            <a:r>
              <a:rPr lang="es-AR" dirty="0" smtClean="0"/>
              <a:t>. (1)</a:t>
            </a:r>
          </a:p>
          <a:p>
            <a:pPr marL="342900" indent="-342900">
              <a:buFont typeface="+mj-lt"/>
              <a:buAutoNum type="arabicParenR" startAt="80"/>
            </a:pPr>
            <a:r>
              <a:rPr lang="es-AR" dirty="0" smtClean="0"/>
              <a:t>Exportar carne congelada con trazabilidad. (4)</a:t>
            </a:r>
          </a:p>
          <a:p>
            <a:pPr marL="342900" indent="-342900">
              <a:buFont typeface="+mj-lt"/>
              <a:buAutoNum type="arabicParenR" startAt="80"/>
            </a:pPr>
            <a:endParaRPr lang="es-AR" dirty="0" smtClean="0"/>
          </a:p>
          <a:p>
            <a:pPr marL="342900" indent="-342900">
              <a:buFont typeface="+mj-lt"/>
              <a:buAutoNum type="arabicParenR" startAt="80"/>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58</a:t>
            </a:fld>
            <a:endParaRPr lang="es-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46236"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CASTAGNINO</a:t>
            </a:r>
            <a:endParaRPr kumimoji="0" lang="es-AR" sz="1600" b="0" i="0" u="none"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4" name="3 CuadroTexto"/>
          <p:cNvSpPr txBox="1"/>
          <p:nvPr/>
        </p:nvSpPr>
        <p:spPr>
          <a:xfrm>
            <a:off x="251520" y="980728"/>
            <a:ext cx="8640960" cy="5632311"/>
          </a:xfrm>
          <a:prstGeom prst="rect">
            <a:avLst/>
          </a:prstGeom>
          <a:noFill/>
        </p:spPr>
        <p:txBody>
          <a:bodyPr wrap="square" rtlCol="0">
            <a:spAutoFit/>
          </a:bodyPr>
          <a:lstStyle/>
          <a:p>
            <a:pPr marL="342900" indent="-342900">
              <a:buFont typeface="+mj-lt"/>
              <a:buAutoNum type="arabicParenR" startAt="99"/>
            </a:pPr>
            <a:r>
              <a:rPr lang="es-AR" dirty="0" smtClean="0"/>
              <a:t>Generar mercados artesanales y desarrollar comercio de los subproductos. (1)</a:t>
            </a:r>
          </a:p>
          <a:p>
            <a:pPr marL="342900" indent="-342900">
              <a:buFont typeface="+mj-lt"/>
              <a:buAutoNum type="arabicParenR" startAt="99"/>
            </a:pPr>
            <a:r>
              <a:rPr lang="es-AR" dirty="0" smtClean="0"/>
              <a:t> Producir leche </a:t>
            </a:r>
            <a:r>
              <a:rPr lang="es-AR" dirty="0" err="1" smtClean="0"/>
              <a:t>deslactosada</a:t>
            </a:r>
            <a:r>
              <a:rPr lang="es-AR" dirty="0" smtClean="0"/>
              <a:t> de soja. (0)</a:t>
            </a:r>
          </a:p>
          <a:p>
            <a:pPr marL="342900" indent="-342900">
              <a:buFont typeface="+mj-lt"/>
              <a:buAutoNum type="arabicParenR" startAt="99"/>
            </a:pPr>
            <a:r>
              <a:rPr lang="es-AR" dirty="0" smtClean="0"/>
              <a:t> Implementar agricultura por ambientes (imágenes satelitales, </a:t>
            </a:r>
            <a:r>
              <a:rPr lang="es-AR" dirty="0" err="1" smtClean="0"/>
              <a:t>drones</a:t>
            </a:r>
            <a:r>
              <a:rPr lang="es-AR" dirty="0" smtClean="0"/>
              <a:t>). (0)</a:t>
            </a:r>
          </a:p>
          <a:p>
            <a:pPr marL="342900" indent="-342900">
              <a:buFont typeface="+mj-lt"/>
              <a:buAutoNum type="arabicParenR" startAt="99"/>
            </a:pPr>
            <a:r>
              <a:rPr lang="es-AR" dirty="0" smtClean="0"/>
              <a:t> Formar un grupo de gente para promocionar productos en la ciudad. (0)</a:t>
            </a:r>
          </a:p>
          <a:p>
            <a:pPr marL="342900" indent="-342900">
              <a:buFont typeface="+mj-lt"/>
              <a:buAutoNum type="arabicParenR" startAt="99"/>
            </a:pPr>
            <a:r>
              <a:rPr lang="es-AR" dirty="0" smtClean="0"/>
              <a:t> Generar información de nuevas tecnologías vía ensayos. (1)</a:t>
            </a:r>
          </a:p>
          <a:p>
            <a:pPr marL="342900" indent="-342900">
              <a:buFont typeface="+mj-lt"/>
              <a:buAutoNum type="arabicParenR" startAt="99"/>
            </a:pPr>
            <a:r>
              <a:rPr lang="es-AR" dirty="0" smtClean="0"/>
              <a:t> Votar bien. (0)</a:t>
            </a:r>
          </a:p>
          <a:p>
            <a:pPr marL="342900" indent="-342900">
              <a:buFont typeface="+mj-lt"/>
              <a:buAutoNum type="arabicParenR" startAt="99"/>
            </a:pPr>
            <a:r>
              <a:rPr lang="es-AR" dirty="0" smtClean="0"/>
              <a:t> Desarrollar trabajos cooperativistas. (4)</a:t>
            </a:r>
          </a:p>
          <a:p>
            <a:pPr marL="342900" indent="-342900">
              <a:buFont typeface="+mj-lt"/>
              <a:buAutoNum type="arabicParenR" startAt="99"/>
            </a:pPr>
            <a:r>
              <a:rPr lang="es-AR" dirty="0" smtClean="0"/>
              <a:t> Generar la elección de trabajar en el campo como primera opción. (0)</a:t>
            </a:r>
          </a:p>
          <a:p>
            <a:pPr marL="342900" indent="-342900">
              <a:buFont typeface="+mj-lt"/>
              <a:buAutoNum type="arabicParenR" startAt="99"/>
            </a:pPr>
            <a:r>
              <a:rPr lang="es-AR" dirty="0" smtClean="0"/>
              <a:t> Desarrollar especialidades en función de las demandas del consumidor. (4)</a:t>
            </a:r>
          </a:p>
          <a:p>
            <a:pPr marL="342900" indent="-342900">
              <a:buFont typeface="+mj-lt"/>
              <a:buAutoNum type="arabicParenR" startAt="99"/>
            </a:pPr>
            <a:r>
              <a:rPr lang="es-AR" dirty="0" smtClean="0"/>
              <a:t> Trazar nuestros productos como forma de agregar valor. (5)</a:t>
            </a:r>
          </a:p>
          <a:p>
            <a:pPr marL="342900" indent="-342900">
              <a:buFont typeface="+mj-lt"/>
              <a:buAutoNum type="arabicParenR" startAt="99"/>
            </a:pPr>
            <a:r>
              <a:rPr lang="es-AR" dirty="0" smtClean="0"/>
              <a:t> Implementar una mayor evaluación de calidad de nuestros productos (mayor segregación). (2)</a:t>
            </a:r>
          </a:p>
          <a:p>
            <a:pPr marL="342900" indent="-342900">
              <a:buFont typeface="+mj-lt"/>
              <a:buAutoNum type="arabicParenR" startAt="99"/>
            </a:pPr>
            <a:r>
              <a:rPr lang="es-AR" dirty="0" smtClean="0"/>
              <a:t> Armar una agencia empresarial de Comercio Exterior Regional. </a:t>
            </a:r>
            <a:r>
              <a:rPr lang="es-AR" b="1" dirty="0" smtClean="0">
                <a:solidFill>
                  <a:srgbClr val="FF0000"/>
                </a:solidFill>
              </a:rPr>
              <a:t>(16)</a:t>
            </a:r>
          </a:p>
          <a:p>
            <a:pPr marL="342900" indent="-342900">
              <a:buFont typeface="+mj-lt"/>
              <a:buAutoNum type="arabicParenR" startAt="99"/>
            </a:pPr>
            <a:r>
              <a:rPr lang="es-AR" dirty="0" smtClean="0"/>
              <a:t> Certificar los módulos productivos en normas internacionales (AC, ISO, </a:t>
            </a:r>
            <a:r>
              <a:rPr lang="es-AR" dirty="0" err="1" smtClean="0"/>
              <a:t>BPA</a:t>
            </a:r>
            <a:r>
              <a:rPr lang="es-AR" dirty="0" smtClean="0"/>
              <a:t>). </a:t>
            </a:r>
            <a:r>
              <a:rPr lang="es-AR" b="1" dirty="0" smtClean="0">
                <a:solidFill>
                  <a:srgbClr val="00B0F0"/>
                </a:solidFill>
              </a:rPr>
              <a:t>(6)</a:t>
            </a:r>
          </a:p>
          <a:p>
            <a:pPr marL="342900" indent="-342900"/>
            <a:r>
              <a:rPr lang="es-AR" dirty="0" smtClean="0"/>
              <a:t>112) </a:t>
            </a:r>
            <a:r>
              <a:rPr lang="es-AR" dirty="0" smtClean="0">
                <a:sym typeface="Wingdings" pitchFamily="2" charset="2"/>
              </a:rPr>
              <a:t>Transformación de grano en carne y leche. (0)</a:t>
            </a:r>
          </a:p>
          <a:p>
            <a:pPr marL="342900" indent="-342900"/>
            <a:r>
              <a:rPr lang="es-AR" dirty="0" smtClean="0">
                <a:sym typeface="Wingdings" pitchFamily="2" charset="2"/>
              </a:rPr>
              <a:t>113) Elaboración de subproductos de leche. (1)</a:t>
            </a:r>
          </a:p>
          <a:p>
            <a:pPr marL="342900" indent="-342900"/>
            <a:r>
              <a:rPr lang="es-AR" dirty="0" smtClean="0">
                <a:sym typeface="Wingdings" pitchFamily="2" charset="2"/>
              </a:rPr>
              <a:t>114) Proponer revisión de impuestos. (5)</a:t>
            </a:r>
          </a:p>
          <a:p>
            <a:pPr marL="342900" indent="-342900"/>
            <a:r>
              <a:rPr lang="es-AR" dirty="0" smtClean="0">
                <a:sym typeface="Wingdings" pitchFamily="2" charset="2"/>
              </a:rPr>
              <a:t>115) Diferenciación de los recursos humanos: Capacitaciones, Becas de estudios terciarios para hijos de empleados, creación de una pertenencia, proyección, continuidad. Puede generar una empresa diferenciada a nivel interno, menores costos, mayor escala. </a:t>
            </a:r>
            <a:r>
              <a:rPr lang="es-AR" b="1" dirty="0" smtClean="0">
                <a:solidFill>
                  <a:srgbClr val="00B0F0"/>
                </a:solidFill>
                <a:sym typeface="Wingdings" pitchFamily="2" charset="2"/>
              </a:rPr>
              <a:t>(10)</a:t>
            </a:r>
            <a:endParaRPr lang="es-AR" b="1" dirty="0" smtClean="0">
              <a:solidFill>
                <a:srgbClr val="00B0F0"/>
              </a:solidFill>
            </a:endParaRPr>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59</a:t>
            </a:fld>
            <a:endParaRPr lang="es-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90306" y="404664"/>
            <a:ext cx="8214142" cy="378679"/>
          </a:xfrm>
          <a:prstGeom prst="rect">
            <a:avLst/>
          </a:prstGeom>
          <a:solidFill>
            <a:schemeClr val="bg1"/>
          </a:solidFill>
          <a:ln>
            <a:solidFill>
              <a:schemeClr val="accent1"/>
            </a:solidFill>
          </a:ln>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¿Cómo nos adaptamos a los cambios? </a:t>
            </a:r>
            <a:r>
              <a:rPr kumimoji="0" lang="es-AR" sz="1600" b="1" i="0" u="sng"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SALA 11</a:t>
            </a:r>
          </a:p>
        </p:txBody>
      </p:sp>
      <p:sp>
        <p:nvSpPr>
          <p:cNvPr id="3" name="2 CuadroTexto"/>
          <p:cNvSpPr txBox="1"/>
          <p:nvPr/>
        </p:nvSpPr>
        <p:spPr>
          <a:xfrm>
            <a:off x="395536" y="1052736"/>
            <a:ext cx="8424936" cy="7017306"/>
          </a:xfrm>
          <a:prstGeom prst="rect">
            <a:avLst/>
          </a:prstGeom>
          <a:noFill/>
        </p:spPr>
        <p:txBody>
          <a:bodyPr wrap="square" rtlCol="0">
            <a:spAutoFit/>
          </a:bodyPr>
          <a:lstStyle/>
          <a:p>
            <a:pPr marL="342900" indent="-342900">
              <a:buFont typeface="+mj-lt"/>
              <a:buAutoNum type="arabicParenR" startAt="11"/>
            </a:pPr>
            <a:r>
              <a:rPr lang="es-AR" dirty="0" smtClean="0"/>
              <a:t> Invitar a las nuevas generaciones, sin importar la edad, a las reuniones </a:t>
            </a:r>
            <a:r>
              <a:rPr lang="es-AR" dirty="0" smtClean="0">
                <a:sym typeface="Wingdings" pitchFamily="2" charset="2"/>
              </a:rPr>
              <a:t> </a:t>
            </a:r>
          </a:p>
          <a:p>
            <a:pPr marL="342900" indent="-342900"/>
            <a:r>
              <a:rPr lang="es-AR" dirty="0" smtClean="0">
                <a:sym typeface="Wingdings" pitchFamily="2" charset="2"/>
              </a:rPr>
              <a:t>       pertenencia. </a:t>
            </a:r>
            <a:r>
              <a:rPr lang="es-AR" b="1" dirty="0" smtClean="0">
                <a:solidFill>
                  <a:srgbClr val="FF0000"/>
                </a:solidFill>
                <a:sym typeface="Wingdings" pitchFamily="2" charset="2"/>
              </a:rPr>
              <a:t>(11) </a:t>
            </a:r>
          </a:p>
          <a:p>
            <a:pPr marL="342900" indent="-342900">
              <a:buFont typeface="+mj-lt"/>
              <a:buAutoNum type="arabicParenR" startAt="12"/>
            </a:pPr>
            <a:r>
              <a:rPr lang="es-AR" dirty="0" smtClean="0">
                <a:sym typeface="Wingdings" pitchFamily="2" charset="2"/>
              </a:rPr>
              <a:t>Empezar a incorporar el concepto de familia empresaria. Que sea un ámbito para el desarrollo de las nuevas generaciones. (2)</a:t>
            </a:r>
          </a:p>
          <a:p>
            <a:pPr marL="342900" indent="-342900">
              <a:buFont typeface="+mj-lt"/>
              <a:buAutoNum type="arabicParenR" startAt="12"/>
            </a:pPr>
            <a:r>
              <a:rPr lang="es-AR" dirty="0" smtClean="0">
                <a:sym typeface="Wingdings" pitchFamily="2" charset="2"/>
              </a:rPr>
              <a:t>Visitar una vez por año una empresa que esté trabajando en éste tema. (</a:t>
            </a:r>
            <a:r>
              <a:rPr lang="es-AR" dirty="0">
                <a:sym typeface="Wingdings" pitchFamily="2" charset="2"/>
              </a:rPr>
              <a:t>4</a:t>
            </a:r>
            <a:r>
              <a:rPr lang="es-AR" dirty="0" smtClean="0">
                <a:sym typeface="Wingdings" pitchFamily="2" charset="2"/>
              </a:rPr>
              <a:t>)</a:t>
            </a:r>
          </a:p>
          <a:p>
            <a:pPr marL="342900" indent="-342900">
              <a:buFont typeface="+mj-lt"/>
              <a:buAutoNum type="arabicParenR" startAt="12"/>
            </a:pPr>
            <a:r>
              <a:rPr lang="es-AR" dirty="0" smtClean="0">
                <a:sym typeface="Wingdings" pitchFamily="2" charset="2"/>
              </a:rPr>
              <a:t>Regalarle a los hijos 2 novillos, a partir de los 12 años, para así involucrarlo en la cadena productiva y el negocio. </a:t>
            </a:r>
            <a:r>
              <a:rPr lang="es-AR" b="1" dirty="0" smtClean="0">
                <a:solidFill>
                  <a:srgbClr val="00B0F0"/>
                </a:solidFill>
                <a:sym typeface="Wingdings" pitchFamily="2" charset="2"/>
              </a:rPr>
              <a:t>(7) </a:t>
            </a:r>
            <a:endParaRPr lang="es-AR" dirty="0" smtClean="0">
              <a:sym typeface="Wingdings" pitchFamily="2" charset="2"/>
            </a:endParaRPr>
          </a:p>
          <a:p>
            <a:pPr marL="342900" indent="-342900">
              <a:buFont typeface="+mj-lt"/>
              <a:buAutoNum type="arabicParenR" startAt="12"/>
            </a:pPr>
            <a:r>
              <a:rPr lang="es-AR" dirty="0" smtClean="0">
                <a:sym typeface="Wingdings" pitchFamily="2" charset="2"/>
              </a:rPr>
              <a:t>Apadrinar, por parte de alguien con trayectoria, a un joven que comienza a involucrarse en la empresa. (3)</a:t>
            </a:r>
          </a:p>
          <a:p>
            <a:pPr marL="342900" indent="-342900">
              <a:buFont typeface="+mj-lt"/>
              <a:buAutoNum type="arabicParenR" startAt="12"/>
            </a:pPr>
            <a:r>
              <a:rPr lang="es-AR" dirty="0" smtClean="0">
                <a:sym typeface="Wingdings" pitchFamily="2" charset="2"/>
              </a:rPr>
              <a:t>Observar a los que cambian. (0)</a:t>
            </a:r>
          </a:p>
          <a:p>
            <a:pPr marL="342900" indent="-342900">
              <a:buFont typeface="+mj-lt"/>
              <a:buAutoNum type="arabicParenR" startAt="12"/>
            </a:pPr>
            <a:r>
              <a:rPr lang="es-AR" dirty="0" smtClean="0">
                <a:sym typeface="Wingdings" pitchFamily="2" charset="2"/>
              </a:rPr>
              <a:t>Crear equipos multidisciplinarios. (2)</a:t>
            </a:r>
          </a:p>
          <a:p>
            <a:pPr marL="342900" indent="-342900">
              <a:buFont typeface="+mj-lt"/>
              <a:buAutoNum type="arabicParenR" startAt="12"/>
            </a:pPr>
            <a:r>
              <a:rPr lang="es-AR" dirty="0" smtClean="0">
                <a:sym typeface="Wingdings" pitchFamily="2" charset="2"/>
              </a:rPr>
              <a:t>Generar viajes para desconectarse y poder mirar desde otro lugar, conocer otras culturas o ver algo completamente distinto. (0)</a:t>
            </a:r>
          </a:p>
          <a:p>
            <a:pPr marL="342900" indent="-342900">
              <a:buFont typeface="+mj-lt"/>
              <a:buAutoNum type="arabicParenR" startAt="12"/>
            </a:pPr>
            <a:r>
              <a:rPr lang="es-AR" dirty="0" smtClean="0">
                <a:sym typeface="Wingdings" pitchFamily="2" charset="2"/>
              </a:rPr>
              <a:t>Tener en claro qué NO hay que cambiar.  </a:t>
            </a:r>
            <a:r>
              <a:rPr lang="es-AR" b="1" dirty="0" smtClean="0">
                <a:solidFill>
                  <a:srgbClr val="00B0F0"/>
                </a:solidFill>
                <a:sym typeface="Wingdings" pitchFamily="2" charset="2"/>
              </a:rPr>
              <a:t>(7) </a:t>
            </a:r>
            <a:endParaRPr lang="es-AR" dirty="0" smtClean="0">
              <a:sym typeface="Wingdings" pitchFamily="2" charset="2"/>
            </a:endParaRPr>
          </a:p>
          <a:p>
            <a:pPr marL="342900" indent="-342900">
              <a:buFont typeface="+mj-lt"/>
              <a:buAutoNum type="arabicParenR" startAt="12"/>
            </a:pPr>
            <a:r>
              <a:rPr lang="es-AR" dirty="0" smtClean="0">
                <a:sym typeface="Wingdings" pitchFamily="2" charset="2"/>
              </a:rPr>
              <a:t>Capacitarse y/o tener un plan de capacitación anual. (0)</a:t>
            </a:r>
          </a:p>
          <a:p>
            <a:pPr marL="342900" indent="-342900">
              <a:buFont typeface="+mj-lt"/>
              <a:buAutoNum type="arabicParenR" startAt="12"/>
            </a:pPr>
            <a:r>
              <a:rPr lang="es-AR" dirty="0" smtClean="0">
                <a:sym typeface="Wingdings" pitchFamily="2" charset="2"/>
              </a:rPr>
              <a:t>Potenciar la capacitación en el grupo CREA. (0)</a:t>
            </a:r>
          </a:p>
          <a:p>
            <a:pPr marL="342900" indent="-342900">
              <a:buFont typeface="+mj-lt"/>
              <a:buAutoNum type="arabicParenR" startAt="12"/>
            </a:pPr>
            <a:r>
              <a:rPr lang="es-AR" dirty="0" smtClean="0">
                <a:sym typeface="Wingdings" pitchFamily="2" charset="2"/>
              </a:rPr>
              <a:t>Monitorear la capacitación por ej. cada 3 meses. (0)</a:t>
            </a:r>
          </a:p>
          <a:p>
            <a:pPr marL="342900" indent="-342900">
              <a:buFont typeface="+mj-lt"/>
              <a:buAutoNum type="arabicParenR" startAt="12"/>
            </a:pPr>
            <a:r>
              <a:rPr lang="es-AR" dirty="0" smtClean="0">
                <a:sym typeface="Wingdings" pitchFamily="2" charset="2"/>
              </a:rPr>
              <a:t>Evaluar el Plan de Capacitación. (0)</a:t>
            </a:r>
          </a:p>
          <a:p>
            <a:pPr marL="342900" indent="-342900">
              <a:buFont typeface="+mj-lt"/>
              <a:buAutoNum type="arabicParenR" startAt="12"/>
            </a:pPr>
            <a:r>
              <a:rPr lang="es-AR" dirty="0" smtClean="0">
                <a:sym typeface="Wingdings" pitchFamily="2" charset="2"/>
              </a:rPr>
              <a:t>Evaluar los cambios. (4)</a:t>
            </a:r>
          </a:p>
          <a:p>
            <a:pPr marL="342900" indent="-342900">
              <a:buFont typeface="+mj-lt"/>
              <a:buAutoNum type="arabicParenR" startAt="12"/>
            </a:pPr>
            <a:r>
              <a:rPr lang="es-AR" dirty="0" smtClean="0">
                <a:sym typeface="Wingdings" pitchFamily="2" charset="2"/>
              </a:rPr>
              <a:t>Definirse como empresa. (0)</a:t>
            </a:r>
          </a:p>
          <a:p>
            <a:pPr marL="342900" indent="-342900">
              <a:buFont typeface="+mj-lt"/>
              <a:buAutoNum type="arabicParenR" startAt="12"/>
            </a:pPr>
            <a:endParaRPr lang="es-AR" b="1" dirty="0">
              <a:solidFill>
                <a:srgbClr val="00B0F0"/>
              </a:solidFill>
              <a:sym typeface="Wingdings" pitchFamily="2" charset="2"/>
            </a:endParaRPr>
          </a:p>
          <a:p>
            <a:pPr marL="342900" indent="-342900"/>
            <a:r>
              <a:rPr lang="es-AR" dirty="0" smtClean="0">
                <a:sym typeface="Wingdings" pitchFamily="2" charset="2"/>
              </a:rPr>
              <a:t> </a:t>
            </a:r>
          </a:p>
          <a:p>
            <a:pPr marL="342900" indent="-342900"/>
            <a:endParaRPr lang="es-AR" dirty="0" smtClean="0">
              <a:sym typeface="Wingdings" pitchFamily="2" charset="2"/>
            </a:endParaRPr>
          </a:p>
          <a:p>
            <a:pPr marL="342900" indent="-342900"/>
            <a:endParaRPr lang="es-AR" dirty="0" smtClean="0">
              <a:sym typeface="Wingdings" pitchFamily="2" charset="2"/>
            </a:endParaRPr>
          </a:p>
          <a:p>
            <a:pPr marL="342900" indent="-342900"/>
            <a:r>
              <a:rPr lang="es-AR" dirty="0">
                <a:sym typeface="Wingdings" pitchFamily="2" charset="2"/>
              </a:rPr>
              <a:t> </a:t>
            </a:r>
            <a:r>
              <a:rPr lang="es-AR" dirty="0" smtClean="0">
                <a:sym typeface="Wingdings" pitchFamily="2" charset="2"/>
              </a:rPr>
              <a:t>    </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6</a:t>
            </a:fld>
            <a:endParaRPr lang="es-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46236"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CASTAGNINO</a:t>
            </a:r>
            <a:endParaRPr kumimoji="0" lang="es-AR" sz="1600" b="0" i="0" u="none"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4" name="3 CuadroTexto"/>
          <p:cNvSpPr txBox="1"/>
          <p:nvPr/>
        </p:nvSpPr>
        <p:spPr>
          <a:xfrm>
            <a:off x="251521" y="1196752"/>
            <a:ext cx="8640960" cy="5355312"/>
          </a:xfrm>
          <a:prstGeom prst="rect">
            <a:avLst/>
          </a:prstGeom>
          <a:noFill/>
        </p:spPr>
        <p:txBody>
          <a:bodyPr wrap="square" rtlCol="0">
            <a:spAutoFit/>
          </a:bodyPr>
          <a:lstStyle/>
          <a:p>
            <a:pPr marL="342900" indent="-342900">
              <a:buFont typeface="+mj-lt"/>
              <a:buAutoNum type="arabicParenR" startAt="116"/>
            </a:pPr>
            <a:r>
              <a:rPr lang="es-AR" dirty="0" smtClean="0"/>
              <a:t> Producir agua. (0)</a:t>
            </a:r>
          </a:p>
          <a:p>
            <a:pPr marL="342900" indent="-342900">
              <a:buFont typeface="+mj-lt"/>
              <a:buAutoNum type="arabicParenR" startAt="116"/>
            </a:pPr>
            <a:r>
              <a:rPr lang="es-AR" dirty="0" smtClean="0"/>
              <a:t> Hacer asociaciones con los molinos para proveerles  trigos de calidad. (1)</a:t>
            </a:r>
          </a:p>
          <a:p>
            <a:pPr marL="342900" indent="-342900">
              <a:buFont typeface="+mj-lt"/>
              <a:buAutoNum type="arabicParenR" startAt="116"/>
            </a:pPr>
            <a:r>
              <a:rPr lang="es-AR" dirty="0" smtClean="0"/>
              <a:t> Centrar la cría de cerdos en una cooperativa, y hacer el engorde en diferentes nodos. (2)</a:t>
            </a:r>
          </a:p>
          <a:p>
            <a:pPr marL="342900" indent="-342900">
              <a:buFont typeface="+mj-lt"/>
              <a:buAutoNum type="arabicParenR" startAt="116"/>
            </a:pPr>
            <a:r>
              <a:rPr lang="es-AR" dirty="0" smtClean="0"/>
              <a:t> Producir carnes alternativas (avestruces, liebres, jabalí). </a:t>
            </a:r>
            <a:r>
              <a:rPr lang="es-AR" b="1" dirty="0" smtClean="0">
                <a:solidFill>
                  <a:srgbClr val="00B0F0"/>
                </a:solidFill>
              </a:rPr>
              <a:t>(7)</a:t>
            </a:r>
          </a:p>
          <a:p>
            <a:pPr marL="342900" indent="-342900">
              <a:buFont typeface="+mj-lt"/>
              <a:buAutoNum type="arabicParenR" startAt="116"/>
            </a:pPr>
            <a:r>
              <a:rPr lang="es-AR" dirty="0" smtClean="0"/>
              <a:t> Producir corderos a la par de los novillos, mejorando la producción de carne por ha. (3)</a:t>
            </a:r>
          </a:p>
          <a:p>
            <a:pPr marL="342900" indent="-342900">
              <a:buFont typeface="+mj-lt"/>
              <a:buAutoNum type="arabicParenR" startAt="116"/>
            </a:pPr>
            <a:r>
              <a:rPr lang="es-AR" dirty="0" smtClean="0"/>
              <a:t> Hacer cooperativas y construir plantas de alimento balanceado. (0)</a:t>
            </a:r>
          </a:p>
          <a:p>
            <a:pPr marL="342900" indent="-342900">
              <a:buFont typeface="+mj-lt"/>
              <a:buAutoNum type="arabicParenR" startAt="116"/>
            </a:pPr>
            <a:r>
              <a:rPr lang="es-AR" dirty="0" smtClean="0"/>
              <a:t> Producir carne de pescado (Tilapia) para sushi. (2)</a:t>
            </a:r>
          </a:p>
          <a:p>
            <a:pPr marL="342900" indent="-342900">
              <a:buFont typeface="+mj-lt"/>
              <a:buAutoNum type="arabicParenR" startAt="116"/>
            </a:pPr>
            <a:r>
              <a:rPr lang="es-AR" dirty="0" smtClean="0"/>
              <a:t> Producir brotes de soja, alpiste, etc. (0)</a:t>
            </a:r>
          </a:p>
          <a:p>
            <a:pPr marL="342900" indent="-342900">
              <a:buFont typeface="+mj-lt"/>
              <a:buAutoNum type="arabicParenR" startAt="116"/>
            </a:pPr>
            <a:r>
              <a:rPr lang="es-AR" dirty="0" smtClean="0"/>
              <a:t> Exportar genética vacuna, embriones, animales en pie. </a:t>
            </a:r>
            <a:r>
              <a:rPr lang="es-AR" b="1" dirty="0" smtClean="0">
                <a:solidFill>
                  <a:srgbClr val="00B0F0"/>
                </a:solidFill>
              </a:rPr>
              <a:t>(8)</a:t>
            </a:r>
          </a:p>
          <a:p>
            <a:pPr marL="342900" indent="-342900">
              <a:buFont typeface="+mj-lt"/>
              <a:buAutoNum type="arabicParenR" startAt="116"/>
            </a:pPr>
            <a:r>
              <a:rPr lang="es-AR" dirty="0" smtClean="0"/>
              <a:t> Producir cultivos alternativos. (1)</a:t>
            </a:r>
          </a:p>
          <a:p>
            <a:pPr marL="342900" indent="-342900">
              <a:buFont typeface="+mj-lt"/>
              <a:buAutoNum type="arabicParenR" startAt="116"/>
            </a:pPr>
            <a:r>
              <a:rPr lang="es-AR" dirty="0" smtClean="0"/>
              <a:t> Producir jugos de clorofila. </a:t>
            </a:r>
            <a:r>
              <a:rPr lang="es-AR" b="1" dirty="0" smtClean="0">
                <a:solidFill>
                  <a:srgbClr val="00B0F0"/>
                </a:solidFill>
              </a:rPr>
              <a:t>(6)</a:t>
            </a:r>
          </a:p>
          <a:p>
            <a:pPr marL="342900" indent="-342900">
              <a:buFont typeface="+mj-lt"/>
              <a:buAutoNum type="arabicParenR" startAt="116"/>
            </a:pPr>
            <a:r>
              <a:rPr lang="es-AR" dirty="0" smtClean="0"/>
              <a:t> Producir leche de cabra e integrarse con la cadena del queso. (0)</a:t>
            </a:r>
          </a:p>
          <a:p>
            <a:pPr marL="342900" indent="-342900">
              <a:buFont typeface="+mj-lt"/>
              <a:buAutoNum type="arabicParenR" startAt="116"/>
            </a:pPr>
            <a:r>
              <a:rPr lang="es-AR" dirty="0" smtClean="0"/>
              <a:t> Desarrollar </a:t>
            </a:r>
            <a:r>
              <a:rPr lang="es-AR" dirty="0" err="1" smtClean="0"/>
              <a:t>specialties</a:t>
            </a:r>
            <a:r>
              <a:rPr lang="es-AR" dirty="0" smtClean="0"/>
              <a:t>: lentejas, pisingallo. (0)</a:t>
            </a:r>
          </a:p>
          <a:p>
            <a:pPr marL="342900" indent="-342900">
              <a:buFont typeface="+mj-lt"/>
              <a:buAutoNum type="arabicParenR" startAt="116"/>
            </a:pPr>
            <a:r>
              <a:rPr lang="es-AR" dirty="0" smtClean="0"/>
              <a:t> Adaptar ambientes restrictivos a producciones intensivas. (0)</a:t>
            </a:r>
          </a:p>
          <a:p>
            <a:pPr marL="342900" indent="-342900">
              <a:buFont typeface="+mj-lt"/>
              <a:buAutoNum type="arabicParenR" startAt="116"/>
            </a:pPr>
            <a:r>
              <a:rPr lang="es-AR" dirty="0" smtClean="0"/>
              <a:t> Fomentar investigación con el </a:t>
            </a:r>
            <a:r>
              <a:rPr lang="es-AR" dirty="0" err="1" smtClean="0"/>
              <a:t>INTA</a:t>
            </a:r>
            <a:r>
              <a:rPr lang="es-AR" dirty="0" smtClean="0"/>
              <a:t>. (0)</a:t>
            </a:r>
          </a:p>
          <a:p>
            <a:pPr marL="342900" indent="-342900">
              <a:buFont typeface="+mj-lt"/>
              <a:buAutoNum type="arabicParenR" startAt="116"/>
            </a:pPr>
            <a:r>
              <a:rPr lang="es-AR" dirty="0" smtClean="0"/>
              <a:t> Desarrollar monitoreo con </a:t>
            </a:r>
            <a:r>
              <a:rPr lang="es-AR" dirty="0" err="1" smtClean="0"/>
              <a:t>drones</a:t>
            </a:r>
            <a:r>
              <a:rPr lang="es-AR" dirty="0" smtClean="0"/>
              <a:t>. (0)</a:t>
            </a:r>
          </a:p>
          <a:p>
            <a:pPr marL="342900" indent="-342900">
              <a:buFont typeface="+mj-lt"/>
              <a:buAutoNum type="arabicParenR" startAt="116"/>
            </a:pPr>
            <a:r>
              <a:rPr lang="es-AR" dirty="0" smtClean="0"/>
              <a:t> Capacitar la gente con la que trabajamos. (2) </a:t>
            </a:r>
            <a:endParaRPr lang="es-AR" dirty="0"/>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60</a:t>
            </a:fld>
            <a:endParaRPr lang="es-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46236"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CASTAGNINO</a:t>
            </a:r>
            <a:endParaRPr kumimoji="0" lang="es-AR" sz="1600" b="0" i="0" u="none"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4" name="3 CuadroTexto"/>
          <p:cNvSpPr txBox="1"/>
          <p:nvPr/>
        </p:nvSpPr>
        <p:spPr>
          <a:xfrm>
            <a:off x="251521" y="1124744"/>
            <a:ext cx="8640960" cy="6186309"/>
          </a:xfrm>
          <a:prstGeom prst="rect">
            <a:avLst/>
          </a:prstGeom>
          <a:noFill/>
        </p:spPr>
        <p:txBody>
          <a:bodyPr wrap="square" rtlCol="0">
            <a:spAutoFit/>
          </a:bodyPr>
          <a:lstStyle/>
          <a:p>
            <a:pPr marL="342900" indent="-342900">
              <a:buFont typeface="+mj-lt"/>
              <a:buAutoNum type="arabicParenR" startAt="133"/>
            </a:pPr>
            <a:r>
              <a:rPr lang="es-AR" dirty="0" smtClean="0"/>
              <a:t> Desarrollar sistemas de gestión de calidad. (0)</a:t>
            </a:r>
          </a:p>
          <a:p>
            <a:pPr marL="342900" indent="-342900">
              <a:buFont typeface="+mj-lt"/>
              <a:buAutoNum type="arabicParenR" startAt="133"/>
            </a:pPr>
            <a:r>
              <a:rPr lang="es-AR" dirty="0" smtClean="0"/>
              <a:t> Producir quesos alternativos (</a:t>
            </a:r>
            <a:r>
              <a:rPr lang="es-AR" dirty="0" err="1" smtClean="0"/>
              <a:t>fiambrín</a:t>
            </a:r>
            <a:r>
              <a:rPr lang="es-AR" dirty="0" smtClean="0"/>
              <a:t> del oeste). (0)</a:t>
            </a:r>
          </a:p>
          <a:p>
            <a:pPr marL="342900" indent="-342900">
              <a:buFont typeface="+mj-lt"/>
              <a:buAutoNum type="arabicParenR" startAt="133"/>
            </a:pPr>
            <a:r>
              <a:rPr lang="es-AR" dirty="0" smtClean="0"/>
              <a:t> Hacer un uso más eficiente del agua. (0)</a:t>
            </a:r>
          </a:p>
          <a:p>
            <a:pPr marL="342900" indent="-342900">
              <a:buFont typeface="+mj-lt"/>
              <a:buAutoNum type="arabicParenR" startAt="133"/>
            </a:pPr>
            <a:r>
              <a:rPr lang="es-AR" dirty="0" smtClean="0"/>
              <a:t> Aprovechar los cultivos más rústicos para ambientes restrictivos. (0)</a:t>
            </a:r>
          </a:p>
          <a:p>
            <a:pPr marL="342900" indent="-342900">
              <a:buFont typeface="+mj-lt"/>
              <a:buAutoNum type="arabicParenR" startAt="133"/>
            </a:pPr>
            <a:r>
              <a:rPr lang="es-AR" dirty="0" smtClean="0"/>
              <a:t> Buscar alternativas a la soja como alimento humano. (1)</a:t>
            </a:r>
          </a:p>
          <a:p>
            <a:pPr marL="342900" indent="-342900">
              <a:buFont typeface="+mj-lt"/>
              <a:buAutoNum type="arabicParenR" startAt="133"/>
            </a:pPr>
            <a:r>
              <a:rPr lang="es-AR" dirty="0" smtClean="0"/>
              <a:t> Cambiar los </a:t>
            </a:r>
            <a:r>
              <a:rPr lang="es-AR" dirty="0" err="1" smtClean="0"/>
              <a:t>thaptos</a:t>
            </a:r>
            <a:r>
              <a:rPr lang="es-AR" dirty="0" smtClean="0"/>
              <a:t> con tecnología para transformarlos en suelos clase 1 usando arena volcánica. (0) </a:t>
            </a:r>
          </a:p>
          <a:p>
            <a:pPr marL="342900" indent="-342900">
              <a:buFont typeface="+mj-lt"/>
              <a:buAutoNum type="arabicParenR" startAt="133"/>
            </a:pPr>
            <a:r>
              <a:rPr lang="es-AR" dirty="0" smtClean="0"/>
              <a:t> Fomentar el transporte ferroviario. </a:t>
            </a:r>
            <a:r>
              <a:rPr lang="es-AR" b="1" dirty="0" smtClean="0">
                <a:solidFill>
                  <a:srgbClr val="00B0F0"/>
                </a:solidFill>
              </a:rPr>
              <a:t>(6)</a:t>
            </a:r>
          </a:p>
          <a:p>
            <a:pPr marL="342900" indent="-342900">
              <a:buFont typeface="+mj-lt"/>
              <a:buAutoNum type="arabicParenR" startAt="133"/>
            </a:pPr>
            <a:r>
              <a:rPr lang="es-AR" dirty="0" smtClean="0"/>
              <a:t> Realizar engorde a corral para dar valor al maíz. (0)</a:t>
            </a:r>
          </a:p>
          <a:p>
            <a:pPr marL="342900" indent="-342900">
              <a:buFont typeface="+mj-lt"/>
              <a:buAutoNum type="arabicParenR" startAt="133"/>
            </a:pPr>
            <a:r>
              <a:rPr lang="es-AR" dirty="0" smtClean="0"/>
              <a:t> Regular el agua de la napa (cantidad y calidad). (0)</a:t>
            </a:r>
          </a:p>
          <a:p>
            <a:pPr marL="342900" indent="-342900">
              <a:buFont typeface="+mj-lt"/>
              <a:buAutoNum type="arabicParenR" startAt="133"/>
            </a:pPr>
            <a:r>
              <a:rPr lang="es-AR" dirty="0" smtClean="0"/>
              <a:t> Crear un partido político agropecuario. (2)</a:t>
            </a:r>
          </a:p>
          <a:p>
            <a:pPr marL="342900" indent="-342900">
              <a:buFont typeface="+mj-lt"/>
              <a:buAutoNum type="arabicParenR" startAt="133"/>
            </a:pPr>
            <a:r>
              <a:rPr lang="es-AR" dirty="0" smtClean="0"/>
              <a:t> Producir telas (del oeste). (0)</a:t>
            </a:r>
          </a:p>
          <a:p>
            <a:pPr marL="342900" indent="-342900">
              <a:buFont typeface="+mj-lt"/>
              <a:buAutoNum type="arabicParenR" startAt="133"/>
            </a:pPr>
            <a:r>
              <a:rPr lang="es-AR" dirty="0" smtClean="0"/>
              <a:t> Complementar producciones de carne. (0)</a:t>
            </a:r>
          </a:p>
          <a:p>
            <a:pPr marL="342900" indent="-342900">
              <a:buFont typeface="+mj-lt"/>
              <a:buAutoNum type="arabicParenR" startAt="133"/>
            </a:pPr>
            <a:r>
              <a:rPr lang="es-AR" dirty="0" smtClean="0"/>
              <a:t> Vender cueros a Mercedes </a:t>
            </a:r>
            <a:r>
              <a:rPr lang="es-AR" dirty="0" err="1" smtClean="0"/>
              <a:t>Benz</a:t>
            </a:r>
            <a:r>
              <a:rPr lang="es-AR" dirty="0" smtClean="0"/>
              <a:t>. (1)</a:t>
            </a:r>
          </a:p>
          <a:p>
            <a:pPr marL="342900" indent="-342900">
              <a:buFont typeface="+mj-lt"/>
              <a:buAutoNum type="arabicParenR" startAt="133"/>
            </a:pPr>
            <a:r>
              <a:rPr lang="es-AR" dirty="0" smtClean="0"/>
              <a:t> Promoción de un espíritu cooperativista bien entendido, generando confianza. (0)</a:t>
            </a:r>
          </a:p>
          <a:p>
            <a:pPr marL="342900" indent="-342900">
              <a:buFont typeface="+mj-lt"/>
              <a:buAutoNum type="arabicParenR" startAt="133"/>
            </a:pPr>
            <a:r>
              <a:rPr lang="es-AR" dirty="0" smtClean="0"/>
              <a:t> Organizar visitas con los clientes que consumen el producto, ej. Vean dónde y cómo se producen las vaquillonas preñadas. (3)</a:t>
            </a:r>
          </a:p>
          <a:p>
            <a:pPr marL="342900" indent="-342900">
              <a:buFont typeface="+mj-lt"/>
              <a:buAutoNum type="arabicParenR" startAt="133"/>
            </a:pPr>
            <a:r>
              <a:rPr lang="es-AR" dirty="0" smtClean="0"/>
              <a:t> Identificar al producto (ej. Queso) con la región. (4)</a:t>
            </a:r>
          </a:p>
          <a:p>
            <a:pPr marL="342900" indent="-342900">
              <a:buFont typeface="+mj-lt"/>
              <a:buAutoNum type="arabicParenR" startAt="133"/>
            </a:pPr>
            <a:r>
              <a:rPr lang="es-AR" dirty="0" smtClean="0"/>
              <a:t> Unir dos productos para generar un resultado mejor, ej. Queso con miel de panal. (0)</a:t>
            </a:r>
          </a:p>
          <a:p>
            <a:pPr marL="342900" indent="-342900"/>
            <a:endParaRPr lang="es-AR" dirty="0" smtClean="0"/>
          </a:p>
          <a:p>
            <a:pPr marL="342900" indent="-342900">
              <a:buFont typeface="+mj-lt"/>
              <a:buAutoNum type="arabicParenR" startAt="133"/>
            </a:pPr>
            <a:endParaRPr lang="es-AR" dirty="0" smtClean="0"/>
          </a:p>
          <a:p>
            <a:pPr marL="342900" indent="-342900">
              <a:buFont typeface="+mj-lt"/>
              <a:buAutoNum type="arabicParenR" startAt="133"/>
            </a:pPr>
            <a:endParaRPr lang="es-AR" dirty="0"/>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61</a:t>
            </a:fld>
            <a:endParaRPr lang="es-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46236"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CASTAGNINO</a:t>
            </a:r>
            <a:endParaRPr kumimoji="0" lang="es-AR" sz="1600" b="0" i="0" u="none"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179512" y="1196752"/>
            <a:ext cx="8712968" cy="5632311"/>
          </a:xfrm>
          <a:prstGeom prst="rect">
            <a:avLst/>
          </a:prstGeom>
          <a:noFill/>
        </p:spPr>
        <p:txBody>
          <a:bodyPr wrap="square" rtlCol="0">
            <a:spAutoFit/>
          </a:bodyPr>
          <a:lstStyle/>
          <a:p>
            <a:pPr marL="342900" indent="-342900">
              <a:buFont typeface="+mj-lt"/>
              <a:buAutoNum type="arabicParenR" startAt="150"/>
            </a:pPr>
            <a:r>
              <a:rPr lang="es-AR" dirty="0" smtClean="0"/>
              <a:t> Trabajar en conjunto con la sociedad para “</a:t>
            </a:r>
            <a:r>
              <a:rPr lang="es-AR" dirty="0" err="1" smtClean="0"/>
              <a:t>fidelizar</a:t>
            </a:r>
            <a:r>
              <a:rPr lang="es-AR" dirty="0" smtClean="0"/>
              <a:t> al consumidor”, contar la historia, que vean cómo se produce,  donde queda, hacer conocer más de esa producción. (5)</a:t>
            </a:r>
          </a:p>
          <a:p>
            <a:pPr marL="342900" indent="-342900">
              <a:buFont typeface="+mj-lt"/>
              <a:buAutoNum type="arabicParenR" startAt="150"/>
            </a:pPr>
            <a:r>
              <a:rPr lang="es-AR" dirty="0" smtClean="0"/>
              <a:t> Certificar procesos o productos ej. “Carne a pasto”, dar a conocer mejor qué es. </a:t>
            </a:r>
            <a:r>
              <a:rPr lang="es-AR" dirty="0" err="1" smtClean="0"/>
              <a:t>AACREA</a:t>
            </a:r>
            <a:r>
              <a:rPr lang="es-AR" dirty="0" smtClean="0"/>
              <a:t> como certificador o como promotor de la certificación. </a:t>
            </a:r>
            <a:r>
              <a:rPr lang="es-AR" b="1" dirty="0" smtClean="0">
                <a:solidFill>
                  <a:srgbClr val="FF0000"/>
                </a:solidFill>
              </a:rPr>
              <a:t>(14)</a:t>
            </a:r>
          </a:p>
          <a:p>
            <a:pPr marL="342900" indent="-342900">
              <a:buFont typeface="+mj-lt"/>
              <a:buAutoNum type="arabicParenR" startAt="150"/>
            </a:pPr>
            <a:r>
              <a:rPr lang="es-AR" dirty="0" smtClean="0"/>
              <a:t> Invertir en publicidad de imagen y desarrollo de marca. (5)</a:t>
            </a:r>
          </a:p>
          <a:p>
            <a:pPr marL="342900" indent="-342900">
              <a:buFont typeface="+mj-lt"/>
              <a:buAutoNum type="arabicParenR" startAt="150"/>
            </a:pPr>
            <a:r>
              <a:rPr lang="es-AR" dirty="0" smtClean="0"/>
              <a:t> Adaptar el </a:t>
            </a:r>
            <a:r>
              <a:rPr lang="es-AR" dirty="0" err="1" smtClean="0"/>
              <a:t>packaging</a:t>
            </a:r>
            <a:r>
              <a:rPr lang="es-AR" dirty="0" smtClean="0"/>
              <a:t> a las nuevas necesidades. (1)</a:t>
            </a:r>
          </a:p>
          <a:p>
            <a:pPr marL="342900" indent="-342900">
              <a:buFont typeface="+mj-lt"/>
              <a:buAutoNum type="arabicParenR" startAt="150"/>
            </a:pPr>
            <a:r>
              <a:rPr lang="es-AR" dirty="0" smtClean="0"/>
              <a:t> Reclamar que una vez tomada una decisión productiva se lleve a cabo. (0)</a:t>
            </a:r>
          </a:p>
          <a:p>
            <a:pPr marL="342900" indent="-342900">
              <a:buFont typeface="+mj-lt"/>
              <a:buAutoNum type="arabicParenR" startAt="150"/>
            </a:pPr>
            <a:r>
              <a:rPr lang="es-AR" dirty="0" smtClean="0"/>
              <a:t> Emplear población local. (3)</a:t>
            </a:r>
          </a:p>
          <a:p>
            <a:pPr marL="342900" indent="-342900">
              <a:buFont typeface="+mj-lt"/>
              <a:buAutoNum type="arabicParenR" startAt="150"/>
            </a:pPr>
            <a:r>
              <a:rPr lang="es-AR" dirty="0" smtClean="0"/>
              <a:t> Controlar los peludos creando frigoríficos ad-hoc. (2)</a:t>
            </a:r>
          </a:p>
          <a:p>
            <a:pPr marL="342900" indent="-342900">
              <a:buFont typeface="+mj-lt"/>
              <a:buAutoNum type="arabicParenR" startAt="150"/>
            </a:pPr>
            <a:r>
              <a:rPr lang="es-AR" dirty="0" smtClean="0"/>
              <a:t> Generar acciones que acerquen al campo con las ciudades/pueblos. (0)</a:t>
            </a:r>
          </a:p>
          <a:p>
            <a:pPr marL="342900" indent="-342900">
              <a:buFont typeface="+mj-lt"/>
              <a:buAutoNum type="arabicParenR" startAt="150"/>
            </a:pPr>
            <a:r>
              <a:rPr lang="es-AR" dirty="0" smtClean="0"/>
              <a:t> Dar a conocer la importancia de la actividad para la economía local, provincial y nacional. </a:t>
            </a:r>
            <a:r>
              <a:rPr lang="es-AR" b="1" dirty="0" smtClean="0">
                <a:solidFill>
                  <a:srgbClr val="FF0000"/>
                </a:solidFill>
              </a:rPr>
              <a:t>(15)</a:t>
            </a:r>
          </a:p>
          <a:p>
            <a:pPr marL="342900" indent="-342900">
              <a:buFont typeface="+mj-lt"/>
              <a:buAutoNum type="arabicParenR" startAt="150"/>
            </a:pPr>
            <a:r>
              <a:rPr lang="es-AR" dirty="0" smtClean="0"/>
              <a:t> Generar sistemas de producción más específicos; especialización. (5)</a:t>
            </a:r>
          </a:p>
          <a:p>
            <a:pPr marL="342900" indent="-342900">
              <a:buFont typeface="+mj-lt"/>
              <a:buAutoNum type="arabicParenR" startAt="150"/>
            </a:pPr>
            <a:r>
              <a:rPr lang="es-AR" dirty="0" smtClean="0"/>
              <a:t> Producir semilla propia. (2)</a:t>
            </a:r>
          </a:p>
          <a:p>
            <a:pPr marL="342900" indent="-342900">
              <a:buFont typeface="+mj-lt"/>
              <a:buAutoNum type="arabicParenR" startAt="150"/>
            </a:pPr>
            <a:r>
              <a:rPr lang="es-AR" dirty="0" smtClean="0"/>
              <a:t> Utilización de subproductos de semillas. (0)</a:t>
            </a:r>
          </a:p>
          <a:p>
            <a:pPr marL="342900" indent="-342900">
              <a:buFont typeface="+mj-lt"/>
              <a:buAutoNum type="arabicParenR" startAt="150"/>
            </a:pPr>
            <a:r>
              <a:rPr lang="es-AR" dirty="0" smtClean="0"/>
              <a:t> Asociación de productores de carne con restaurantes. </a:t>
            </a:r>
            <a:r>
              <a:rPr lang="es-AR" b="1" dirty="0" smtClean="0">
                <a:solidFill>
                  <a:srgbClr val="FF0000"/>
                </a:solidFill>
              </a:rPr>
              <a:t>(6)</a:t>
            </a:r>
          </a:p>
          <a:p>
            <a:pPr marL="342900" indent="-342900">
              <a:buFont typeface="+mj-lt"/>
              <a:buAutoNum type="arabicParenR" startAt="150"/>
            </a:pPr>
            <a:r>
              <a:rPr lang="es-AR" dirty="0" smtClean="0"/>
              <a:t> Asociar productos con marcas (vacas engordadas con…..). (1)</a:t>
            </a:r>
          </a:p>
          <a:p>
            <a:pPr marL="342900" indent="-342900">
              <a:buFont typeface="+mj-lt"/>
              <a:buAutoNum type="arabicParenR" startAt="150"/>
            </a:pPr>
            <a:r>
              <a:rPr lang="es-AR" dirty="0" smtClean="0"/>
              <a:t> Siembra de soja/maíz no </a:t>
            </a:r>
            <a:r>
              <a:rPr lang="es-AR" dirty="0" err="1" smtClean="0"/>
              <a:t>GMO</a:t>
            </a:r>
            <a:r>
              <a:rPr lang="es-AR" dirty="0" smtClean="0"/>
              <a:t>. (0)</a:t>
            </a:r>
          </a:p>
          <a:p>
            <a:pPr marL="342900" indent="-342900">
              <a:buFont typeface="+mj-lt"/>
              <a:buAutoNum type="arabicParenR" startAt="150"/>
            </a:pPr>
            <a:r>
              <a:rPr lang="es-AR" dirty="0" smtClean="0"/>
              <a:t> Plantas de secado para absorber sobreoferta de leche. (2)</a:t>
            </a:r>
          </a:p>
          <a:p>
            <a:pPr marL="342900" indent="-342900"/>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62</a:t>
            </a:fld>
            <a:endParaRPr lang="es-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46236"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CASTAGNINO</a:t>
            </a:r>
            <a:endParaRPr kumimoji="0" lang="es-AR" sz="1600" b="0" i="0" u="none"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251520" y="1124744"/>
            <a:ext cx="8568952" cy="5909310"/>
          </a:xfrm>
          <a:prstGeom prst="rect">
            <a:avLst/>
          </a:prstGeom>
          <a:noFill/>
        </p:spPr>
        <p:txBody>
          <a:bodyPr wrap="square" rtlCol="0">
            <a:spAutoFit/>
          </a:bodyPr>
          <a:lstStyle/>
          <a:p>
            <a:pPr marL="342900" indent="-342900">
              <a:buFont typeface="+mj-lt"/>
              <a:buAutoNum type="arabicParenR" startAt="166"/>
            </a:pPr>
            <a:r>
              <a:rPr lang="es-AR" dirty="0" smtClean="0"/>
              <a:t> Convenio con comunas para venta de leche fluida. </a:t>
            </a:r>
            <a:r>
              <a:rPr lang="es-AR" b="1" dirty="0" smtClean="0">
                <a:solidFill>
                  <a:srgbClr val="00B0F0"/>
                </a:solidFill>
              </a:rPr>
              <a:t>(6)</a:t>
            </a:r>
          </a:p>
          <a:p>
            <a:pPr marL="342900" indent="-342900">
              <a:buFont typeface="+mj-lt"/>
              <a:buAutoNum type="arabicParenR" startAt="166"/>
            </a:pPr>
            <a:r>
              <a:rPr lang="es-AR" dirty="0" smtClean="0"/>
              <a:t> Promover frigoríficos locales. (5)</a:t>
            </a:r>
          </a:p>
          <a:p>
            <a:pPr marL="342900" indent="-342900">
              <a:buFont typeface="+mj-lt"/>
              <a:buAutoNum type="arabicParenR" startAt="166"/>
            </a:pPr>
            <a:r>
              <a:rPr lang="es-AR" dirty="0" smtClean="0"/>
              <a:t> Venta de pochoclo en lugares públicos. (0)</a:t>
            </a:r>
          </a:p>
          <a:p>
            <a:pPr marL="342900" indent="-342900">
              <a:buFont typeface="+mj-lt"/>
              <a:buAutoNum type="arabicParenR" startAt="166"/>
            </a:pPr>
            <a:r>
              <a:rPr lang="es-AR" dirty="0" smtClean="0"/>
              <a:t> Producción de biocombustibles con grano. (0)</a:t>
            </a:r>
          </a:p>
          <a:p>
            <a:pPr marL="342900" indent="-342900">
              <a:buFont typeface="+mj-lt"/>
              <a:buAutoNum type="arabicParenR" startAt="166"/>
            </a:pPr>
            <a:r>
              <a:rPr lang="es-AR" dirty="0" smtClean="0"/>
              <a:t> Producción de energía propia (</a:t>
            </a:r>
            <a:r>
              <a:rPr lang="es-AR" dirty="0" err="1" smtClean="0"/>
              <a:t>biogas</a:t>
            </a:r>
            <a:r>
              <a:rPr lang="es-AR" dirty="0" smtClean="0"/>
              <a:t>). (5)</a:t>
            </a:r>
          </a:p>
          <a:p>
            <a:pPr marL="342900" indent="-342900">
              <a:buFont typeface="+mj-lt"/>
              <a:buAutoNum type="arabicParenR" startAt="166"/>
            </a:pPr>
            <a:r>
              <a:rPr lang="es-AR" dirty="0" smtClean="0"/>
              <a:t> Fertilización con deshechos de animales. (5)</a:t>
            </a:r>
          </a:p>
          <a:p>
            <a:pPr marL="342900" indent="-342900">
              <a:buFont typeface="+mj-lt"/>
              <a:buAutoNum type="arabicParenR" startAt="166"/>
            </a:pPr>
            <a:r>
              <a:rPr lang="es-AR" dirty="0" smtClean="0"/>
              <a:t> Abrir la empresa al mercado de capitales (suscripción de acciones). (1)</a:t>
            </a:r>
          </a:p>
          <a:p>
            <a:pPr marL="342900" indent="-342900">
              <a:buFont typeface="+mj-lt"/>
              <a:buAutoNum type="arabicParenR" startAt="166"/>
            </a:pPr>
            <a:r>
              <a:rPr lang="es-AR" dirty="0" smtClean="0"/>
              <a:t> Integrar una cadena de producción porcina. (0)</a:t>
            </a:r>
          </a:p>
          <a:p>
            <a:pPr marL="342900" indent="-342900">
              <a:buFont typeface="+mj-lt"/>
              <a:buAutoNum type="arabicParenR" startAt="166"/>
            </a:pPr>
            <a:r>
              <a:rPr lang="es-AR" dirty="0" smtClean="0"/>
              <a:t> Integrar una cadena de producción aviar. (0)</a:t>
            </a:r>
          </a:p>
          <a:p>
            <a:pPr marL="342900" indent="-342900">
              <a:buFont typeface="+mj-lt"/>
              <a:buAutoNum type="arabicParenR" startAt="166"/>
            </a:pPr>
            <a:r>
              <a:rPr lang="es-AR" dirty="0" smtClean="0"/>
              <a:t> Hacer convenios de investigación de nuevos usos alimenticios de nuestros productos con INTI, </a:t>
            </a:r>
            <a:r>
              <a:rPr lang="es-AR" dirty="0" err="1" smtClean="0"/>
              <a:t>INTA</a:t>
            </a:r>
            <a:r>
              <a:rPr lang="es-AR" dirty="0" smtClean="0"/>
              <a:t>, </a:t>
            </a:r>
            <a:r>
              <a:rPr lang="es-AR" dirty="0" err="1" smtClean="0"/>
              <a:t>UBA,etc</a:t>
            </a:r>
            <a:r>
              <a:rPr lang="es-AR" dirty="0" smtClean="0"/>
              <a:t>. (1)</a:t>
            </a:r>
          </a:p>
          <a:p>
            <a:pPr marL="342900" indent="-342900">
              <a:buFont typeface="+mj-lt"/>
              <a:buAutoNum type="arabicParenR" startAt="166"/>
            </a:pPr>
            <a:r>
              <a:rPr lang="es-AR" dirty="0" smtClean="0"/>
              <a:t> Generar productos con denominación de origen (Quesos del Oeste). </a:t>
            </a:r>
            <a:r>
              <a:rPr lang="es-AR" b="1" dirty="0" smtClean="0">
                <a:solidFill>
                  <a:srgbClr val="FF0000"/>
                </a:solidFill>
              </a:rPr>
              <a:t>(21)</a:t>
            </a:r>
          </a:p>
          <a:p>
            <a:pPr marL="342900" indent="-342900">
              <a:buFont typeface="+mj-lt"/>
              <a:buAutoNum type="arabicParenR" startAt="166"/>
            </a:pPr>
            <a:r>
              <a:rPr lang="es-AR" dirty="0" smtClean="0"/>
              <a:t> Fabricar cervezas artesanales. (2)</a:t>
            </a:r>
          </a:p>
          <a:p>
            <a:pPr marL="342900" indent="-342900">
              <a:buFont typeface="+mj-lt"/>
              <a:buAutoNum type="arabicParenR" startAt="166"/>
            </a:pPr>
            <a:r>
              <a:rPr lang="es-AR" dirty="0" smtClean="0"/>
              <a:t> Fabricar alimentos balanceados. (1)</a:t>
            </a:r>
          </a:p>
          <a:p>
            <a:pPr marL="342900" indent="-342900">
              <a:buFont typeface="+mj-lt"/>
              <a:buAutoNum type="arabicParenR" startAt="166"/>
            </a:pPr>
            <a:r>
              <a:rPr lang="es-AR" dirty="0" smtClean="0"/>
              <a:t> Desarrollar obras hidráulicas. (2)</a:t>
            </a:r>
          </a:p>
          <a:p>
            <a:pPr marL="342900" indent="-342900">
              <a:buFont typeface="+mj-lt"/>
              <a:buAutoNum type="arabicParenR" startAt="166"/>
            </a:pPr>
            <a:r>
              <a:rPr lang="es-AR" dirty="0" smtClean="0"/>
              <a:t> Desarrollar especies resistentes a anegamiento .(0)</a:t>
            </a:r>
          </a:p>
          <a:p>
            <a:pPr marL="342900" indent="-342900">
              <a:buFont typeface="+mj-lt"/>
              <a:buAutoNum type="arabicParenR" startAt="166"/>
            </a:pPr>
            <a:r>
              <a:rPr lang="es-AR" dirty="0" smtClean="0"/>
              <a:t> Desarrollar floricultura. (0)</a:t>
            </a:r>
          </a:p>
          <a:p>
            <a:pPr marL="342900" indent="-342900">
              <a:buFont typeface="+mj-lt"/>
              <a:buAutoNum type="arabicParenR" startAt="166"/>
            </a:pPr>
            <a:r>
              <a:rPr lang="es-AR" dirty="0" smtClean="0"/>
              <a:t> Cultivar especies aromáticas. (0)</a:t>
            </a:r>
          </a:p>
          <a:p>
            <a:pPr marL="342900" indent="-342900">
              <a:buFont typeface="+mj-lt"/>
              <a:buAutoNum type="arabicParenR" startAt="166"/>
            </a:pPr>
            <a:r>
              <a:rPr lang="es-AR" dirty="0" smtClean="0"/>
              <a:t> Promover proyectos de educación, ej. </a:t>
            </a:r>
            <a:r>
              <a:rPr lang="es-AR" dirty="0" err="1" smtClean="0"/>
              <a:t>Educrea</a:t>
            </a:r>
            <a:r>
              <a:rPr lang="es-AR" dirty="0" smtClean="0"/>
              <a:t>. (2)</a:t>
            </a:r>
          </a:p>
          <a:p>
            <a:pPr marL="342900" indent="-342900">
              <a:buFont typeface="+mj-lt"/>
              <a:buAutoNum type="arabicParenR" startAt="166"/>
            </a:pPr>
            <a:endParaRPr lang="es-AR" dirty="0" smtClean="0"/>
          </a:p>
          <a:p>
            <a:pPr marL="342900" indent="-342900">
              <a:buFont typeface="+mj-lt"/>
              <a:buAutoNum type="arabicParenR" startAt="166"/>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63</a:t>
            </a:fld>
            <a:endParaRPr lang="es-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260648"/>
            <a:ext cx="8746236"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CASTAGNINO</a:t>
            </a:r>
            <a:endParaRPr kumimoji="0" lang="es-AR" sz="1600" b="0" i="0" u="none"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179513" y="1052736"/>
            <a:ext cx="8712968" cy="4524315"/>
          </a:xfrm>
          <a:prstGeom prst="rect">
            <a:avLst/>
          </a:prstGeom>
          <a:noFill/>
        </p:spPr>
        <p:txBody>
          <a:bodyPr wrap="square" rtlCol="0">
            <a:spAutoFit/>
          </a:bodyPr>
          <a:lstStyle/>
          <a:p>
            <a:pPr marL="342900" indent="-342900">
              <a:buFont typeface="+mj-lt"/>
              <a:buAutoNum type="arabicParenR" startAt="184"/>
            </a:pPr>
            <a:r>
              <a:rPr lang="es-AR" dirty="0" smtClean="0"/>
              <a:t> Registrar las condiciones ambientales (precipitaciones, velocidad del viento). (0)</a:t>
            </a:r>
          </a:p>
          <a:p>
            <a:pPr marL="342900" indent="-342900">
              <a:buFont typeface="+mj-lt"/>
              <a:buAutoNum type="arabicParenR" startAt="184"/>
            </a:pPr>
            <a:r>
              <a:rPr lang="es-AR" dirty="0" smtClean="0"/>
              <a:t> Generar especies resistentes a cambios climáticos extremos. (0)</a:t>
            </a:r>
          </a:p>
          <a:p>
            <a:pPr marL="342900" indent="-342900">
              <a:buFont typeface="+mj-lt"/>
              <a:buAutoNum type="arabicParenR" startAt="184"/>
            </a:pPr>
            <a:r>
              <a:rPr lang="es-AR" dirty="0" smtClean="0"/>
              <a:t> Desarrollar tecnología que permita conocer cuánto come cada animal (campos de cría). (1)</a:t>
            </a:r>
          </a:p>
          <a:p>
            <a:pPr marL="342900" indent="-342900">
              <a:buFont typeface="+mj-lt"/>
              <a:buAutoNum type="arabicParenR" startAt="184"/>
            </a:pPr>
            <a:r>
              <a:rPr lang="es-AR" dirty="0" smtClean="0"/>
              <a:t> Fomentar proyecto de ley que abra exportaciones. (3)</a:t>
            </a:r>
          </a:p>
          <a:p>
            <a:pPr marL="342900" indent="-342900">
              <a:buFont typeface="+mj-lt"/>
              <a:buAutoNum type="arabicParenR" startAt="184"/>
            </a:pPr>
            <a:r>
              <a:rPr lang="es-AR" dirty="0" smtClean="0"/>
              <a:t> Presentación y </a:t>
            </a:r>
            <a:r>
              <a:rPr lang="es-AR" dirty="0" err="1" smtClean="0"/>
              <a:t>packaging</a:t>
            </a:r>
            <a:r>
              <a:rPr lang="es-AR" dirty="0" smtClean="0"/>
              <a:t> del producto terminado. (2)</a:t>
            </a:r>
          </a:p>
          <a:p>
            <a:pPr marL="342900" indent="-342900">
              <a:buFont typeface="+mj-lt"/>
              <a:buAutoNum type="arabicParenR" startAt="184"/>
            </a:pPr>
            <a:r>
              <a:rPr lang="es-AR" dirty="0" smtClean="0"/>
              <a:t> Convenio con semilleros para producción de semillas. (0)</a:t>
            </a:r>
          </a:p>
          <a:p>
            <a:pPr marL="342900" indent="-342900">
              <a:buFont typeface="+mj-lt"/>
              <a:buAutoNum type="arabicParenR" startAt="184"/>
            </a:pPr>
            <a:r>
              <a:rPr lang="es-AR" dirty="0" smtClean="0"/>
              <a:t> Venta de reproductores con servicio de post-venta; garantía de los toros ante muerte, fallas, etc. (0)</a:t>
            </a:r>
          </a:p>
          <a:p>
            <a:pPr marL="342900" indent="-342900">
              <a:buFont typeface="+mj-lt"/>
              <a:buAutoNum type="arabicParenR" startAt="184"/>
            </a:pPr>
            <a:r>
              <a:rPr lang="es-AR" dirty="0" smtClean="0"/>
              <a:t> Servicios intermedios de homogeneización de la leche, que recibe directo del productor, procesa, y envía a la usina principal. (0)</a:t>
            </a:r>
          </a:p>
          <a:p>
            <a:pPr marL="342900" indent="-342900">
              <a:buFont typeface="+mj-lt"/>
              <a:buAutoNum type="arabicParenR" startAt="184"/>
            </a:pPr>
            <a:r>
              <a:rPr lang="es-AR" dirty="0" smtClean="0"/>
              <a:t> Cooperativa de maquinaria para aumentar la escala, ser más eficientes, adquirir mejor tecnología. </a:t>
            </a:r>
            <a:r>
              <a:rPr lang="es-AR" b="1" dirty="0" smtClean="0">
                <a:solidFill>
                  <a:srgbClr val="00B0F0"/>
                </a:solidFill>
              </a:rPr>
              <a:t>(7)</a:t>
            </a:r>
          </a:p>
          <a:p>
            <a:pPr marL="342900" indent="-342900">
              <a:buFont typeface="+mj-lt"/>
              <a:buAutoNum type="arabicParenR" startAt="184"/>
            </a:pPr>
            <a:r>
              <a:rPr lang="es-AR" dirty="0" smtClean="0"/>
              <a:t> Monitoreo por </a:t>
            </a:r>
            <a:r>
              <a:rPr lang="es-AR" dirty="0" err="1" smtClean="0"/>
              <a:t>drones</a:t>
            </a:r>
            <a:r>
              <a:rPr lang="es-AR" dirty="0" smtClean="0"/>
              <a:t>, juntando varios productores. (4)</a:t>
            </a:r>
          </a:p>
          <a:p>
            <a:pPr marL="342900" indent="-342900"/>
            <a:endParaRPr lang="es-AR" dirty="0" smtClean="0"/>
          </a:p>
          <a:p>
            <a:pPr marL="342900" indent="-342900">
              <a:buFont typeface="+mj-lt"/>
              <a:buAutoNum type="arabicParenR" startAt="184"/>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64</a:t>
            </a:fld>
            <a:endParaRPr lang="es-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611560" y="2204864"/>
            <a:ext cx="8028384" cy="1296144"/>
          </a:xfrm>
          <a:prstGeom prst="rect">
            <a:avLst/>
          </a:prstGeom>
          <a:solidFill>
            <a:srgbClr val="FFCCFF"/>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afrontamos, como sector, el desafío de comunicarnos eficazmente</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con la sociedad?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GONZÁLEZ</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Marcador de número de diapositiva"/>
          <p:cNvSpPr>
            <a:spLocks noGrp="1"/>
          </p:cNvSpPr>
          <p:nvPr>
            <p:ph type="sldNum" sz="quarter" idx="12"/>
          </p:nvPr>
        </p:nvSpPr>
        <p:spPr/>
        <p:txBody>
          <a:bodyPr/>
          <a:lstStyle/>
          <a:p>
            <a:fld id="{5497BC3B-72FF-47F7-AF67-EBFAEACD4D9E}" type="slidenum">
              <a:rPr lang="es-AR" smtClean="0"/>
              <a:pPr/>
              <a:t>65</a:t>
            </a:fld>
            <a:endParaRPr lang="es-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251520" y="188640"/>
            <a:ext cx="8676456" cy="521380"/>
          </a:xfrm>
          <a:prstGeom prst="rect">
            <a:avLst/>
          </a:prstGeom>
          <a:solidFill>
            <a:srgbClr val="FFCCFF"/>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afrontamos, como sector, el desafío de comunicarnos eficazmente</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con la sociedad?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GONZÁLEZ</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95537" y="1052736"/>
            <a:ext cx="8424936" cy="5632311"/>
          </a:xfrm>
          <a:prstGeom prst="rect">
            <a:avLst/>
          </a:prstGeom>
          <a:noFill/>
        </p:spPr>
        <p:txBody>
          <a:bodyPr wrap="square" rtlCol="0">
            <a:spAutoFit/>
          </a:bodyPr>
          <a:lstStyle/>
          <a:p>
            <a:pPr marL="342900" indent="-342900">
              <a:buFont typeface="+mj-lt"/>
              <a:buAutoNum type="arabicParenR"/>
            </a:pPr>
            <a:r>
              <a:rPr lang="es-AR" dirty="0" smtClean="0"/>
              <a:t>Salir en medios de comunicación una vez por mes, por medio de un representante de </a:t>
            </a:r>
            <a:r>
              <a:rPr lang="es-AR" dirty="0" err="1" smtClean="0"/>
              <a:t>AACREA</a:t>
            </a:r>
            <a:r>
              <a:rPr lang="es-AR" dirty="0" smtClean="0"/>
              <a:t>. (1)</a:t>
            </a:r>
          </a:p>
          <a:p>
            <a:pPr marL="342900" indent="-342900">
              <a:buFont typeface="+mj-lt"/>
              <a:buAutoNum type="arabicParenR"/>
            </a:pPr>
            <a:r>
              <a:rPr lang="es-AR" dirty="0" smtClean="0"/>
              <a:t>Organizar seminarios con periodistas y líderes de opinión en </a:t>
            </a:r>
            <a:r>
              <a:rPr lang="es-AR" dirty="0" err="1" smtClean="0"/>
              <a:t>AACREA</a:t>
            </a:r>
            <a:r>
              <a:rPr lang="es-AR" dirty="0" smtClean="0"/>
              <a:t> para dar información “masticada” del sector. </a:t>
            </a:r>
            <a:r>
              <a:rPr lang="es-AR" b="1" dirty="0" smtClean="0">
                <a:solidFill>
                  <a:srgbClr val="FF0000"/>
                </a:solidFill>
              </a:rPr>
              <a:t>(13)</a:t>
            </a:r>
            <a:r>
              <a:rPr lang="es-AR" dirty="0" smtClean="0"/>
              <a:t> </a:t>
            </a:r>
          </a:p>
          <a:p>
            <a:pPr marL="342900" indent="-342900">
              <a:buFont typeface="+mj-lt"/>
              <a:buAutoNum type="arabicParenR"/>
            </a:pPr>
            <a:r>
              <a:rPr lang="es-AR" dirty="0" smtClean="0"/>
              <a:t>Relanzar el programa Embajador Agropecuario. Ej. </a:t>
            </a:r>
            <a:r>
              <a:rPr lang="es-AR" dirty="0" err="1" smtClean="0"/>
              <a:t>Messi</a:t>
            </a:r>
            <a:r>
              <a:rPr lang="es-AR" dirty="0" smtClean="0"/>
              <a:t>, Vilas, </a:t>
            </a:r>
            <a:r>
              <a:rPr lang="es-AR" dirty="0" err="1" smtClean="0"/>
              <a:t>Batistutta</a:t>
            </a:r>
            <a:r>
              <a:rPr lang="es-AR" dirty="0" smtClean="0"/>
              <a:t>, </a:t>
            </a:r>
            <a:r>
              <a:rPr lang="es-AR" dirty="0" err="1" smtClean="0"/>
              <a:t>Tévez</a:t>
            </a:r>
            <a:r>
              <a:rPr lang="es-AR" dirty="0" smtClean="0"/>
              <a:t>. </a:t>
            </a:r>
            <a:r>
              <a:rPr lang="es-AR" b="1" dirty="0" smtClean="0">
                <a:solidFill>
                  <a:srgbClr val="00B0F0"/>
                </a:solidFill>
              </a:rPr>
              <a:t>(6)</a:t>
            </a:r>
          </a:p>
          <a:p>
            <a:pPr marL="342900" indent="-342900">
              <a:buFont typeface="+mj-lt"/>
              <a:buAutoNum type="arabicParenR"/>
            </a:pPr>
            <a:r>
              <a:rPr lang="es-AR" dirty="0" smtClean="0"/>
              <a:t>Repartir </a:t>
            </a:r>
            <a:r>
              <a:rPr lang="es-AR" dirty="0" err="1" smtClean="0"/>
              <a:t>folletería</a:t>
            </a:r>
            <a:r>
              <a:rPr lang="es-AR" dirty="0" smtClean="0"/>
              <a:t> con características productivas de la zona en lugares públicos. (0)</a:t>
            </a:r>
          </a:p>
          <a:p>
            <a:pPr marL="342900" indent="-342900">
              <a:buFont typeface="+mj-lt"/>
              <a:buAutoNum type="arabicParenR"/>
            </a:pPr>
            <a:r>
              <a:rPr lang="es-AR" dirty="0" smtClean="0"/>
              <a:t>Crear una correcta imagen del sector al consumidor. Prensa y marketing de </a:t>
            </a:r>
            <a:r>
              <a:rPr lang="es-AR" dirty="0" err="1" smtClean="0"/>
              <a:t>AACREA</a:t>
            </a:r>
            <a:r>
              <a:rPr lang="es-AR" dirty="0" smtClean="0"/>
              <a:t>. (3)</a:t>
            </a:r>
          </a:p>
          <a:p>
            <a:pPr marL="342900" indent="-342900">
              <a:buFont typeface="+mj-lt"/>
              <a:buAutoNum type="arabicParenR"/>
            </a:pPr>
            <a:r>
              <a:rPr lang="es-AR" dirty="0" err="1" smtClean="0"/>
              <a:t>Twitear</a:t>
            </a:r>
            <a:r>
              <a:rPr lang="es-AR" dirty="0" smtClean="0"/>
              <a:t> una vez por día desde </a:t>
            </a:r>
            <a:r>
              <a:rPr lang="es-AR" dirty="0" err="1" smtClean="0"/>
              <a:t>AACREA</a:t>
            </a:r>
            <a:r>
              <a:rPr lang="es-AR" dirty="0" smtClean="0"/>
              <a:t> estadísticas globales del sector. (2)</a:t>
            </a:r>
          </a:p>
          <a:p>
            <a:pPr marL="342900" indent="-342900">
              <a:buFont typeface="+mj-lt"/>
              <a:buAutoNum type="arabicParenR"/>
            </a:pPr>
            <a:r>
              <a:rPr lang="es-AR" dirty="0" smtClean="0"/>
              <a:t>Hacer visitas guiadas a los campos con chicos de escuelas, concejo deliberante, etc. Que cada CREA organice agenda de visitas. </a:t>
            </a:r>
            <a:r>
              <a:rPr lang="es-AR" b="1" dirty="0" smtClean="0">
                <a:solidFill>
                  <a:srgbClr val="FF0000"/>
                </a:solidFill>
              </a:rPr>
              <a:t>(13)</a:t>
            </a:r>
            <a:r>
              <a:rPr lang="es-AR" dirty="0" smtClean="0"/>
              <a:t>  </a:t>
            </a:r>
          </a:p>
          <a:p>
            <a:pPr marL="342900" indent="-342900">
              <a:buFont typeface="+mj-lt"/>
              <a:buAutoNum type="arabicParenR"/>
            </a:pPr>
            <a:r>
              <a:rPr lang="es-AR" dirty="0" smtClean="0"/>
              <a:t>Que </a:t>
            </a:r>
            <a:r>
              <a:rPr lang="es-AR" dirty="0" err="1" smtClean="0"/>
              <a:t>AACREA</a:t>
            </a:r>
            <a:r>
              <a:rPr lang="es-AR" dirty="0" smtClean="0"/>
              <a:t> emita un Boletín nivelador de conocimiento. (2)</a:t>
            </a:r>
          </a:p>
          <a:p>
            <a:pPr marL="342900" indent="-342900">
              <a:buFont typeface="+mj-lt"/>
              <a:buAutoNum type="arabicParenR"/>
            </a:pPr>
            <a:r>
              <a:rPr lang="es-AR" dirty="0" smtClean="0"/>
              <a:t>Que los grupos CREA colaboren con gremiales locales con información veraz. (0)</a:t>
            </a:r>
          </a:p>
          <a:p>
            <a:pPr marL="342900" indent="-342900">
              <a:buFont typeface="+mj-lt"/>
              <a:buAutoNum type="arabicParenR"/>
            </a:pPr>
            <a:r>
              <a:rPr lang="es-AR" dirty="0" smtClean="0"/>
              <a:t>Estampar conceptos agrícola-ganaderos claros en las bolsas de supermercados y otros negocios. (1)</a:t>
            </a:r>
          </a:p>
          <a:p>
            <a:pPr marL="342900" indent="-342900">
              <a:buFont typeface="+mj-lt"/>
              <a:buAutoNum type="arabicParenR"/>
            </a:pPr>
            <a:r>
              <a:rPr lang="es-AR" dirty="0" smtClean="0"/>
              <a:t>Poner en  cada una de las góndolas de supermercados información de la cadena de ese producto. (3)</a:t>
            </a:r>
          </a:p>
          <a:p>
            <a:pPr marL="342900" indent="-342900">
              <a:buFont typeface="+mj-lt"/>
              <a:buAutoNum type="arabicParenR"/>
            </a:pPr>
            <a:r>
              <a:rPr lang="es-AR" dirty="0" smtClean="0"/>
              <a:t>Solicitar audiencia al Concejo Deliberante para informar temas específicos: inundación, caminos, paro. </a:t>
            </a:r>
            <a:r>
              <a:rPr lang="es-AR" b="1" dirty="0" smtClean="0">
                <a:solidFill>
                  <a:srgbClr val="00B0F0"/>
                </a:solidFill>
              </a:rPr>
              <a:t>(8)</a:t>
            </a:r>
          </a:p>
          <a:p>
            <a:pPr marL="342900" indent="-342900">
              <a:buFont typeface="+mj-lt"/>
              <a:buAutoNum type="arabicParenR"/>
            </a:pPr>
            <a:r>
              <a:rPr lang="es-AR" dirty="0" smtClean="0"/>
              <a:t>Contratar u organizar espacios en radio, diarios, con temas específicos. (0)</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66</a:t>
            </a:fld>
            <a:endParaRPr lang="es-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251520" y="188640"/>
            <a:ext cx="8676456" cy="521380"/>
          </a:xfrm>
          <a:prstGeom prst="rect">
            <a:avLst/>
          </a:prstGeom>
          <a:solidFill>
            <a:srgbClr val="FFCCFF"/>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afrontamos, como sector, el desafío de comunicarnos eficazmente</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con la sociedad?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GONZÁLEZ</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4" name="3 CuadroTexto"/>
          <p:cNvSpPr txBox="1"/>
          <p:nvPr/>
        </p:nvSpPr>
        <p:spPr>
          <a:xfrm>
            <a:off x="323528" y="1052736"/>
            <a:ext cx="8424936" cy="5632311"/>
          </a:xfrm>
          <a:prstGeom prst="rect">
            <a:avLst/>
          </a:prstGeom>
          <a:noFill/>
        </p:spPr>
        <p:txBody>
          <a:bodyPr wrap="square" rtlCol="0">
            <a:spAutoFit/>
          </a:bodyPr>
          <a:lstStyle/>
          <a:p>
            <a:pPr marL="342900" indent="-342900">
              <a:buFont typeface="+mj-lt"/>
              <a:buAutoNum type="arabicParenR" startAt="14"/>
            </a:pPr>
            <a:r>
              <a:rPr lang="es-AR" dirty="0" smtClean="0"/>
              <a:t>Concursar en cuentos abuelo-nieto, ej. siembra antigua y siembra de hoy. (0)</a:t>
            </a:r>
          </a:p>
          <a:p>
            <a:pPr marL="342900" indent="-342900">
              <a:buFont typeface="+mj-lt"/>
              <a:buAutoNum type="arabicParenR" startAt="14"/>
            </a:pPr>
            <a:r>
              <a:rPr lang="es-AR" dirty="0" smtClean="0"/>
              <a:t>Que </a:t>
            </a:r>
            <a:r>
              <a:rPr lang="es-AR" dirty="0" err="1" smtClean="0"/>
              <a:t>AACREA</a:t>
            </a:r>
            <a:r>
              <a:rPr lang="es-AR" dirty="0" smtClean="0"/>
              <a:t> emita comunicados objetivos, veraces. (0)</a:t>
            </a:r>
          </a:p>
          <a:p>
            <a:pPr marL="342900" indent="-342900">
              <a:buFont typeface="+mj-lt"/>
              <a:buAutoNum type="arabicParenR" startAt="14"/>
            </a:pPr>
            <a:r>
              <a:rPr lang="es-AR" dirty="0" smtClean="0"/>
              <a:t>Utilizar redes sociales. Postear desde </a:t>
            </a:r>
            <a:r>
              <a:rPr lang="es-AR" dirty="0" err="1" smtClean="0"/>
              <a:t>AACREA</a:t>
            </a:r>
            <a:r>
              <a:rPr lang="es-AR" dirty="0" smtClean="0"/>
              <a:t> las actividades que se hacen en el campo. Ej. Qué se está sembrando, comienzo de la cosecha de trigo, etc. (1)</a:t>
            </a:r>
          </a:p>
          <a:p>
            <a:pPr marL="342900" indent="-342900">
              <a:buFont typeface="+mj-lt"/>
              <a:buAutoNum type="arabicParenR" startAt="14"/>
            </a:pPr>
            <a:r>
              <a:rPr lang="es-AR" dirty="0" smtClean="0"/>
              <a:t>Integrar asociaciones intermedias: Sociedad Rural, </a:t>
            </a:r>
            <a:r>
              <a:rPr lang="es-AR" dirty="0" err="1" smtClean="0"/>
              <a:t>FAA</a:t>
            </a:r>
            <a:r>
              <a:rPr lang="es-AR" dirty="0" smtClean="0"/>
              <a:t>, </a:t>
            </a:r>
            <a:r>
              <a:rPr lang="es-AR" dirty="0" err="1" smtClean="0"/>
              <a:t>Camara</a:t>
            </a:r>
            <a:r>
              <a:rPr lang="es-AR" dirty="0" smtClean="0"/>
              <a:t> Comercio, </a:t>
            </a:r>
            <a:r>
              <a:rPr lang="es-AR" dirty="0" err="1" smtClean="0"/>
              <a:t>Asoc</a:t>
            </a:r>
            <a:r>
              <a:rPr lang="es-AR" dirty="0" smtClean="0"/>
              <a:t>. Aftosa, políticas, etc. (2)</a:t>
            </a:r>
          </a:p>
          <a:p>
            <a:pPr marL="342900" indent="-342900">
              <a:buFont typeface="+mj-lt"/>
              <a:buAutoNum type="arabicParenR" startAt="14"/>
            </a:pPr>
            <a:r>
              <a:rPr lang="es-AR" dirty="0" smtClean="0"/>
              <a:t>Comunicar las actividades CREA en medios de comunicación masivos. Ej. </a:t>
            </a:r>
            <a:r>
              <a:rPr lang="es-AR" dirty="0" err="1" smtClean="0"/>
              <a:t>Educrea</a:t>
            </a:r>
            <a:r>
              <a:rPr lang="es-AR" dirty="0" smtClean="0"/>
              <a:t> en Canal 13. (2)</a:t>
            </a:r>
          </a:p>
          <a:p>
            <a:pPr marL="342900" indent="-342900">
              <a:buFont typeface="+mj-lt"/>
              <a:buAutoNum type="arabicParenR" startAt="14"/>
            </a:pPr>
            <a:r>
              <a:rPr lang="es-AR" dirty="0" smtClean="0"/>
              <a:t>Proveer información/materia gris a instituciones intermedias, colegios. (0)</a:t>
            </a:r>
          </a:p>
          <a:p>
            <a:pPr marL="342900" indent="-342900">
              <a:buFont typeface="+mj-lt"/>
              <a:buAutoNum type="arabicParenR" startAt="14"/>
            </a:pPr>
            <a:r>
              <a:rPr lang="es-AR" dirty="0" smtClean="0"/>
              <a:t>Comunicación a nivel colegio de las actividades del campo. Ej. Mostrar cadena de valor del maíz en 5° grado. </a:t>
            </a:r>
            <a:r>
              <a:rPr lang="es-AR" b="1" dirty="0" smtClean="0">
                <a:solidFill>
                  <a:srgbClr val="00B0F0"/>
                </a:solidFill>
              </a:rPr>
              <a:t>(8)</a:t>
            </a:r>
          </a:p>
          <a:p>
            <a:pPr marL="342900" indent="-342900">
              <a:buFont typeface="+mj-lt"/>
              <a:buAutoNum type="arabicParenR" startAt="14"/>
            </a:pPr>
            <a:r>
              <a:rPr lang="es-AR" dirty="0" smtClean="0"/>
              <a:t>Organizar fiesta rural/urbana por localidad. (0)</a:t>
            </a:r>
          </a:p>
          <a:p>
            <a:pPr marL="342900" indent="-342900">
              <a:buFont typeface="+mj-lt"/>
              <a:buAutoNum type="arabicParenR" startAt="14"/>
            </a:pPr>
            <a:r>
              <a:rPr lang="es-AR" dirty="0" smtClean="0"/>
              <a:t>Asignar una persona por empresa que participe en educación rural. (0)</a:t>
            </a:r>
          </a:p>
          <a:p>
            <a:pPr marL="342900" indent="-342900">
              <a:buFont typeface="+mj-lt"/>
              <a:buAutoNum type="arabicParenR" startAt="14"/>
            </a:pPr>
            <a:r>
              <a:rPr lang="es-AR" dirty="0" smtClean="0"/>
              <a:t>Organizar en colegios y facultades actividades relacionadas con el sector. Ej. Chocleada solidaria. (2)</a:t>
            </a:r>
          </a:p>
          <a:p>
            <a:pPr marL="342900" indent="-342900">
              <a:buFont typeface="+mj-lt"/>
              <a:buAutoNum type="arabicParenR" startAt="14"/>
            </a:pPr>
            <a:r>
              <a:rPr lang="es-AR" dirty="0" smtClean="0"/>
              <a:t>Entrevistar autoridades municipales para interiorizarlos de los problemas del sector. (2)</a:t>
            </a:r>
          </a:p>
          <a:p>
            <a:pPr marL="342900" indent="-342900">
              <a:buFont typeface="+mj-lt"/>
              <a:buAutoNum type="arabicParenR" startAt="14"/>
            </a:pPr>
            <a:r>
              <a:rPr lang="es-AR" dirty="0" smtClean="0"/>
              <a:t>Mostrar establecimientos a </a:t>
            </a:r>
            <a:r>
              <a:rPr lang="es-AR" dirty="0" err="1" smtClean="0"/>
              <a:t>HCD</a:t>
            </a:r>
            <a:r>
              <a:rPr lang="es-AR" dirty="0" smtClean="0"/>
              <a:t> locales una vez por año, organizado por Sociedades Rurales. (4)</a:t>
            </a:r>
          </a:p>
          <a:p>
            <a:pPr marL="342900" indent="-342900">
              <a:buFont typeface="+mj-lt"/>
              <a:buAutoNum type="arabicParenR" startAt="14"/>
            </a:pPr>
            <a:r>
              <a:rPr lang="es-AR" dirty="0" smtClean="0"/>
              <a:t>Invitar a referentes sociales (ej. </a:t>
            </a:r>
            <a:r>
              <a:rPr lang="es-AR" dirty="0" err="1" smtClean="0"/>
              <a:t>Tinelli</a:t>
            </a:r>
            <a:r>
              <a:rPr lang="es-AR" dirty="0" smtClean="0"/>
              <a:t>) a Congreso Nacional CREA. (0)</a:t>
            </a:r>
            <a:endParaRPr lang="es-AR" dirty="0"/>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67</a:t>
            </a:fld>
            <a:endParaRPr lang="es-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251520" y="188640"/>
            <a:ext cx="8676456" cy="521380"/>
          </a:xfrm>
          <a:prstGeom prst="rect">
            <a:avLst/>
          </a:prstGeom>
          <a:solidFill>
            <a:srgbClr val="FFCCFF"/>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afrontamos, como sector, el desafío de comunicarnos eficazmente</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con la sociedad?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GONZÁLEZ</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95537" y="980728"/>
            <a:ext cx="8424936" cy="6463308"/>
          </a:xfrm>
          <a:prstGeom prst="rect">
            <a:avLst/>
          </a:prstGeom>
          <a:noFill/>
        </p:spPr>
        <p:txBody>
          <a:bodyPr wrap="square" rtlCol="0">
            <a:spAutoFit/>
          </a:bodyPr>
          <a:lstStyle/>
          <a:p>
            <a:pPr marL="342900" indent="-342900">
              <a:buFont typeface="+mj-lt"/>
              <a:buAutoNum type="arabicParenR" startAt="27"/>
            </a:pPr>
            <a:r>
              <a:rPr lang="es-AR" dirty="0" smtClean="0"/>
              <a:t>Invitar a referentes de la Iglesia a reuniones para analizar problemas del campo. (2)</a:t>
            </a:r>
          </a:p>
          <a:p>
            <a:pPr marL="342900" indent="-342900">
              <a:buFont typeface="+mj-lt"/>
              <a:buAutoNum type="arabicParenR" startAt="27"/>
            </a:pPr>
            <a:r>
              <a:rPr lang="es-AR" dirty="0" smtClean="0"/>
              <a:t>Promover un evento local anual con participación de un personaje emblemático de cada localidad. (3)</a:t>
            </a:r>
          </a:p>
          <a:p>
            <a:pPr marL="342900" indent="-342900">
              <a:buFont typeface="+mj-lt"/>
              <a:buAutoNum type="arabicParenR" startAt="27"/>
            </a:pPr>
            <a:r>
              <a:rPr lang="es-AR" dirty="0" smtClean="0"/>
              <a:t>Que los CREA generen encuestas de opinión extra-sector en su comunidad. (5)</a:t>
            </a:r>
          </a:p>
          <a:p>
            <a:pPr marL="342900" indent="-342900">
              <a:buFont typeface="+mj-lt"/>
              <a:buAutoNum type="arabicParenR" startAt="27"/>
            </a:pPr>
            <a:r>
              <a:rPr lang="es-AR" dirty="0" smtClean="0"/>
              <a:t>Organizar en escuelas visitas guiadas. Ej. A Monsanto (Campana). (1)</a:t>
            </a:r>
          </a:p>
          <a:p>
            <a:pPr marL="342900" indent="-342900">
              <a:buFont typeface="+mj-lt"/>
              <a:buAutoNum type="arabicParenR" startAt="27"/>
            </a:pPr>
            <a:r>
              <a:rPr lang="es-AR" dirty="0" smtClean="0"/>
              <a:t>Comprometernos en el grupo CREA a que algún Concejal asista a la Ronda de Novedades. (1)</a:t>
            </a:r>
          </a:p>
          <a:p>
            <a:pPr marL="342900" indent="-342900">
              <a:buFont typeface="+mj-lt"/>
              <a:buAutoNum type="arabicParenR" startAt="27"/>
            </a:pPr>
            <a:r>
              <a:rPr lang="es-AR" dirty="0" smtClean="0"/>
              <a:t>Distribuir novedades de CREA a todas las fuerzas políticas. (5)</a:t>
            </a:r>
          </a:p>
          <a:p>
            <a:pPr marL="342900" indent="-342900">
              <a:buFont typeface="+mj-lt"/>
              <a:buAutoNum type="arabicParenR" startAt="27"/>
            </a:pPr>
            <a:r>
              <a:rPr lang="es-AR" dirty="0" smtClean="0"/>
              <a:t>Que cada CREA se comprometa a conocer la realidad presupuestaria-administrativa de su municipio. (4)</a:t>
            </a:r>
          </a:p>
          <a:p>
            <a:pPr marL="342900" indent="-342900">
              <a:buFont typeface="+mj-lt"/>
              <a:buAutoNum type="arabicParenR" startAt="27"/>
            </a:pPr>
            <a:r>
              <a:rPr lang="es-AR" dirty="0" smtClean="0"/>
              <a:t>Que miembros CREA asistan, participen o intervengan en sociedades intermedias para conocer lo que necesitan. (1)</a:t>
            </a:r>
          </a:p>
          <a:p>
            <a:pPr marL="342900" indent="-342900">
              <a:buFont typeface="+mj-lt"/>
              <a:buAutoNum type="arabicParenR" startAt="27"/>
            </a:pPr>
            <a:r>
              <a:rPr lang="es-AR" dirty="0" smtClean="0"/>
              <a:t>Llegar a la sociedad sin identificación partidaria. (0)</a:t>
            </a:r>
          </a:p>
          <a:p>
            <a:pPr marL="342900" indent="-342900">
              <a:buFont typeface="+mj-lt"/>
              <a:buAutoNum type="arabicParenR" startAt="27"/>
            </a:pPr>
            <a:r>
              <a:rPr lang="es-AR" dirty="0" smtClean="0"/>
              <a:t>Realizar jornadas de capacitación en comunicación para miembros CREA. (1)</a:t>
            </a:r>
          </a:p>
          <a:p>
            <a:pPr marL="342900" indent="-342900">
              <a:buFont typeface="+mj-lt"/>
              <a:buAutoNum type="arabicParenR" startAt="27"/>
            </a:pPr>
            <a:r>
              <a:rPr lang="es-AR" dirty="0" smtClean="0"/>
              <a:t>Hacer “Justas del saber” entre escuelas en todas las regiones. (0)</a:t>
            </a:r>
          </a:p>
          <a:p>
            <a:pPr marL="342900" indent="-342900">
              <a:buFont typeface="+mj-lt"/>
              <a:buAutoNum type="arabicParenR" startAt="27"/>
            </a:pPr>
            <a:r>
              <a:rPr lang="es-AR" dirty="0" smtClean="0"/>
              <a:t>Recaudar, aportar fondos para estar presentes en programas de mucha audiencia. (5)</a:t>
            </a:r>
          </a:p>
          <a:p>
            <a:pPr marL="342900" indent="-342900">
              <a:buFont typeface="+mj-lt"/>
              <a:buAutoNum type="arabicParenR" startAt="27"/>
            </a:pPr>
            <a:r>
              <a:rPr lang="es-AR" dirty="0" smtClean="0"/>
              <a:t>Emitir un Manual Básico para comunicadores. (4)</a:t>
            </a:r>
          </a:p>
          <a:p>
            <a:pPr marL="342900" indent="-342900">
              <a:buFont typeface="+mj-lt"/>
              <a:buAutoNum type="arabicParenR" startAt="27"/>
            </a:pPr>
            <a:r>
              <a:rPr lang="es-AR" dirty="0" smtClean="0"/>
              <a:t>Priorizar la comunicación positiva del agro, tanto gremiales, empresas, cámaras y demás integrantes de la cadena. (5)</a:t>
            </a:r>
          </a:p>
          <a:p>
            <a:pPr marL="342900" indent="-342900">
              <a:buFont typeface="+mj-lt"/>
              <a:buAutoNum type="arabicParenR" startAt="27"/>
            </a:pPr>
            <a:endParaRPr lang="es-AR" dirty="0" smtClean="0"/>
          </a:p>
          <a:p>
            <a:pPr marL="342900" indent="-342900"/>
            <a:r>
              <a:rPr lang="es-AR" dirty="0" smtClean="0"/>
              <a:t> </a:t>
            </a:r>
          </a:p>
          <a:p>
            <a:pPr marL="342900" indent="-342900">
              <a:buFont typeface="+mj-lt"/>
              <a:buAutoNum type="arabicParenR" startAt="27"/>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68</a:t>
            </a:fld>
            <a:endParaRPr lang="es-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251520" y="188640"/>
            <a:ext cx="8676456" cy="521380"/>
          </a:xfrm>
          <a:prstGeom prst="rect">
            <a:avLst/>
          </a:prstGeom>
          <a:solidFill>
            <a:srgbClr val="FFCCFF"/>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afrontamos, como sector, el desafío de comunicarnos eficazmente</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con la sociedad?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GONZÁLEZ</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23528" y="980728"/>
            <a:ext cx="8496944" cy="5632311"/>
          </a:xfrm>
          <a:prstGeom prst="rect">
            <a:avLst/>
          </a:prstGeom>
          <a:noFill/>
        </p:spPr>
        <p:txBody>
          <a:bodyPr wrap="square" rtlCol="0">
            <a:spAutoFit/>
          </a:bodyPr>
          <a:lstStyle/>
          <a:p>
            <a:pPr marL="342900" indent="-342900">
              <a:buFont typeface="+mj-lt"/>
              <a:buAutoNum type="arabicParenR" startAt="41"/>
            </a:pPr>
            <a:r>
              <a:rPr lang="es-AR" dirty="0" smtClean="0"/>
              <a:t>Generar vínculos fluidos con editores y medios de comunicación (ej. Desayunos mensuales con periodistas. (2)</a:t>
            </a:r>
          </a:p>
          <a:p>
            <a:pPr marL="342900" indent="-342900">
              <a:buFont typeface="+mj-lt"/>
              <a:buAutoNum type="arabicParenR" startAt="41"/>
            </a:pPr>
            <a:r>
              <a:rPr lang="es-AR" dirty="0" smtClean="0"/>
              <a:t>Hacer lobby interviniendo en políticas públicas o proyectos de ley en el Congreso. (ejemplo Fundación FADA o “</a:t>
            </a:r>
            <a:r>
              <a:rPr lang="es-AR" dirty="0" err="1" smtClean="0"/>
              <a:t>Agrolimpio</a:t>
            </a:r>
            <a:r>
              <a:rPr lang="es-AR" dirty="0" smtClean="0"/>
              <a:t>”). </a:t>
            </a:r>
            <a:r>
              <a:rPr lang="es-AR" b="1" dirty="0" smtClean="0">
                <a:solidFill>
                  <a:srgbClr val="00B0F0"/>
                </a:solidFill>
              </a:rPr>
              <a:t>(6)</a:t>
            </a:r>
          </a:p>
          <a:p>
            <a:pPr marL="342900" indent="-342900">
              <a:buFont typeface="+mj-lt"/>
              <a:buAutoNum type="arabicParenR" startAt="41"/>
            </a:pPr>
            <a:r>
              <a:rPr lang="es-AR" dirty="0" smtClean="0"/>
              <a:t>Capacitar y formar voceros que dialoguen en foros de opinión (ej. “</a:t>
            </a:r>
            <a:r>
              <a:rPr lang="es-AR" dirty="0" err="1" smtClean="0"/>
              <a:t>choripaneros</a:t>
            </a:r>
            <a:r>
              <a:rPr lang="es-AR" dirty="0" smtClean="0"/>
              <a:t>” del sector). (5)</a:t>
            </a:r>
          </a:p>
          <a:p>
            <a:pPr marL="342900" indent="-342900">
              <a:buFont typeface="+mj-lt"/>
              <a:buAutoNum type="arabicParenR" startAt="41"/>
            </a:pPr>
            <a:r>
              <a:rPr lang="es-AR" dirty="0" smtClean="0"/>
              <a:t>Profesionalizar la comunicación., convocando consultoras y periodistas. (5)</a:t>
            </a:r>
          </a:p>
          <a:p>
            <a:pPr marL="342900" indent="-342900">
              <a:buFont typeface="+mj-lt"/>
              <a:buAutoNum type="arabicParenR" startAt="41"/>
            </a:pPr>
            <a:r>
              <a:rPr lang="es-AR" dirty="0" smtClean="0"/>
              <a:t>Invertir económicamente en comunicación. Ej. Que todos los productores aporten un porcentaje de sus ventas; apoyar programas de radio/TV. </a:t>
            </a:r>
            <a:r>
              <a:rPr lang="es-AR" b="1" dirty="0" smtClean="0">
                <a:solidFill>
                  <a:srgbClr val="00B0F0"/>
                </a:solidFill>
              </a:rPr>
              <a:t>(7)</a:t>
            </a:r>
          </a:p>
          <a:p>
            <a:pPr marL="342900" indent="-342900">
              <a:buFont typeface="+mj-lt"/>
              <a:buAutoNum type="arabicParenR" startAt="41"/>
            </a:pPr>
            <a:r>
              <a:rPr lang="es-AR" dirty="0" smtClean="0"/>
              <a:t>Detectar líderes a tal efecto (arengadores). Identificarlos en “Proyecto Líderes”, grupos CREA, </a:t>
            </a:r>
            <a:r>
              <a:rPr lang="es-AR" dirty="0" err="1" smtClean="0"/>
              <a:t>Educrea</a:t>
            </a:r>
            <a:r>
              <a:rPr lang="es-AR" dirty="0" smtClean="0"/>
              <a:t>. (0)</a:t>
            </a:r>
          </a:p>
          <a:p>
            <a:pPr marL="342900" indent="-342900">
              <a:buFont typeface="+mj-lt"/>
              <a:buAutoNum type="arabicParenR" startAt="41"/>
            </a:pPr>
            <a:r>
              <a:rPr lang="es-AR" dirty="0" smtClean="0"/>
              <a:t>Unificar discursos mediante una gacetilla y conferencias de prensa periódicas de </a:t>
            </a:r>
            <a:r>
              <a:rPr lang="es-AR" dirty="0" err="1" smtClean="0"/>
              <a:t>AACREA</a:t>
            </a:r>
            <a:r>
              <a:rPr lang="es-AR" dirty="0" smtClean="0"/>
              <a:t>. (1)</a:t>
            </a:r>
          </a:p>
          <a:p>
            <a:pPr marL="342900" indent="-342900">
              <a:buFont typeface="+mj-lt"/>
              <a:buAutoNum type="arabicParenR" startAt="41"/>
            </a:pPr>
            <a:r>
              <a:rPr lang="es-AR" dirty="0" smtClean="0"/>
              <a:t>Generar interés en los medios. (0)</a:t>
            </a:r>
          </a:p>
          <a:p>
            <a:pPr marL="342900" indent="-342900">
              <a:buFont typeface="+mj-lt"/>
              <a:buAutoNum type="arabicParenR" startAt="41"/>
            </a:pPr>
            <a:r>
              <a:rPr lang="es-AR" dirty="0" smtClean="0"/>
              <a:t> Que </a:t>
            </a:r>
            <a:r>
              <a:rPr lang="es-AR" dirty="0" err="1" smtClean="0"/>
              <a:t>AACREA</a:t>
            </a:r>
            <a:r>
              <a:rPr lang="es-AR" dirty="0" smtClean="0"/>
              <a:t> arme un proyecto, financiado por empresas del sector, para hacer lobby. (2)</a:t>
            </a:r>
          </a:p>
          <a:p>
            <a:pPr marL="342900" indent="-342900">
              <a:buFont typeface="+mj-lt"/>
              <a:buAutoNum type="arabicParenR" startAt="41"/>
            </a:pPr>
            <a:r>
              <a:rPr lang="es-AR" dirty="0" smtClean="0"/>
              <a:t>Comunicación formal en nuestras familias de las actividades del sector. Ej. Una reunión anual, con una presentación (</a:t>
            </a:r>
            <a:r>
              <a:rPr lang="es-AR" dirty="0" err="1" smtClean="0"/>
              <a:t>ppt</a:t>
            </a:r>
            <a:r>
              <a:rPr lang="es-AR" dirty="0" smtClean="0"/>
              <a:t>), contando las actividades de un miembro de la familia relacionadas con el campo. (3)</a:t>
            </a:r>
          </a:p>
          <a:p>
            <a:pPr marL="342900" indent="-342900">
              <a:buFont typeface="+mj-lt"/>
              <a:buAutoNum type="arabicParenR" startAt="41"/>
            </a:pPr>
            <a:r>
              <a:rPr lang="es-AR" dirty="0" smtClean="0"/>
              <a:t>Meterse en instituciones intermedias (Rural, Cámara de Comercio, Políticas). (4) </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69</a:t>
            </a:fld>
            <a:endParaRPr lang="es-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539552" y="404664"/>
            <a:ext cx="8214142" cy="378679"/>
          </a:xfrm>
          <a:prstGeom prst="rect">
            <a:avLst/>
          </a:prstGeom>
          <a:solidFill>
            <a:schemeClr val="bg1"/>
          </a:solidFill>
          <a:ln>
            <a:solidFill>
              <a:schemeClr val="accent1"/>
            </a:solidFill>
          </a:ln>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¿Cómo nos adaptamos a los cambios? </a:t>
            </a:r>
            <a:r>
              <a:rPr kumimoji="0" lang="es-AR" sz="1600" b="1" i="0" u="sng"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SALA 11</a:t>
            </a:r>
          </a:p>
        </p:txBody>
      </p:sp>
      <p:sp>
        <p:nvSpPr>
          <p:cNvPr id="4" name="3 CuadroTexto"/>
          <p:cNvSpPr txBox="1"/>
          <p:nvPr/>
        </p:nvSpPr>
        <p:spPr>
          <a:xfrm>
            <a:off x="539552" y="1340768"/>
            <a:ext cx="8208912" cy="5355312"/>
          </a:xfrm>
          <a:prstGeom prst="rect">
            <a:avLst/>
          </a:prstGeom>
          <a:noFill/>
        </p:spPr>
        <p:txBody>
          <a:bodyPr wrap="square" rtlCol="0">
            <a:spAutoFit/>
          </a:bodyPr>
          <a:lstStyle/>
          <a:p>
            <a:pPr marL="342900" indent="-342900">
              <a:buFont typeface="+mj-lt"/>
              <a:buAutoNum type="arabicParenR" startAt="26"/>
            </a:pPr>
            <a:r>
              <a:rPr lang="es-AR" dirty="0" smtClean="0"/>
              <a:t>Definir tiempos y parámetros de evolución de las nuevas tecnologías. Por ejemplo, la adopción de soja Intacta. (1)</a:t>
            </a:r>
          </a:p>
          <a:p>
            <a:pPr marL="342900" indent="-342900">
              <a:buFont typeface="+mj-lt"/>
              <a:buAutoNum type="arabicParenR" startAt="26"/>
            </a:pPr>
            <a:r>
              <a:rPr lang="es-AR" dirty="0" smtClean="0"/>
              <a:t>Desarrollar vínculos extra-laborales con las personas de la empresa. (0)</a:t>
            </a:r>
          </a:p>
          <a:p>
            <a:pPr marL="342900" indent="-342900">
              <a:buFont typeface="+mj-lt"/>
              <a:buAutoNum type="arabicParenR" startAt="26"/>
            </a:pPr>
            <a:r>
              <a:rPr lang="es-AR" dirty="0" smtClean="0"/>
              <a:t>Generar espacios lúdicos durante el trabajo, al estilo de Google. (0)</a:t>
            </a:r>
          </a:p>
          <a:p>
            <a:pPr marL="342900" indent="-342900">
              <a:buFont typeface="+mj-lt"/>
              <a:buAutoNum type="arabicParenR" startAt="26"/>
            </a:pPr>
            <a:r>
              <a:rPr lang="es-AR" dirty="0" smtClean="0"/>
              <a:t>Hacer reuniones mensuales con las nuevas generaciones. (0)</a:t>
            </a:r>
          </a:p>
          <a:p>
            <a:pPr marL="342900" indent="-342900">
              <a:buFont typeface="+mj-lt"/>
              <a:buAutoNum type="arabicParenR" startAt="26"/>
            </a:pPr>
            <a:r>
              <a:rPr lang="es-AR" dirty="0" smtClean="0"/>
              <a:t>Incorporar a las nuevas generaciones en las reuniones CREA. (1)</a:t>
            </a:r>
          </a:p>
          <a:p>
            <a:pPr marL="342900" indent="-342900">
              <a:buFont typeface="+mj-lt"/>
              <a:buAutoNum type="arabicParenR" startAt="26"/>
            </a:pPr>
            <a:r>
              <a:rPr lang="es-AR" dirty="0" smtClean="0"/>
              <a:t>Incorporar a las nuevas generaciones en las reuniones internas de la empresa. (0)</a:t>
            </a:r>
          </a:p>
          <a:p>
            <a:pPr marL="342900" indent="-342900">
              <a:buFont typeface="+mj-lt"/>
              <a:buAutoNum type="arabicParenR" startAt="26"/>
            </a:pPr>
            <a:r>
              <a:rPr lang="es-AR" dirty="0" smtClean="0"/>
              <a:t>Disponer cuartos con camas para que la gente de la empresa duerma la siesta. (0)</a:t>
            </a:r>
          </a:p>
          <a:p>
            <a:pPr marL="342900" indent="-342900">
              <a:buFont typeface="+mj-lt"/>
              <a:buAutoNum type="arabicParenR" startAt="26"/>
            </a:pPr>
            <a:r>
              <a:rPr lang="es-AR" dirty="0" smtClean="0"/>
              <a:t>Generar un espacio para hacer yoga. (0)</a:t>
            </a:r>
          </a:p>
          <a:p>
            <a:pPr marL="342900" indent="-342900">
              <a:buFont typeface="+mj-lt"/>
              <a:buAutoNum type="arabicParenR" startAt="26"/>
            </a:pPr>
            <a:r>
              <a:rPr lang="es-AR" dirty="0" smtClean="0"/>
              <a:t>Generar un espacio para meditar. (0)</a:t>
            </a:r>
          </a:p>
          <a:p>
            <a:pPr marL="342900" indent="-342900">
              <a:buFont typeface="+mj-lt"/>
              <a:buAutoNum type="arabicParenR" startAt="26"/>
            </a:pPr>
            <a:r>
              <a:rPr lang="es-AR" dirty="0" smtClean="0"/>
              <a:t>Contratar un profesor de gimnasia 3 veces por semana. (0)</a:t>
            </a:r>
          </a:p>
          <a:p>
            <a:pPr marL="342900" indent="-342900">
              <a:buFont typeface="+mj-lt"/>
              <a:buAutoNum type="arabicParenR" startAt="26"/>
            </a:pPr>
            <a:r>
              <a:rPr lang="es-AR" dirty="0" smtClean="0"/>
              <a:t>Tener bicicletas para que la gente de la empresa se traslade y haga ejercicio. (0)</a:t>
            </a:r>
          </a:p>
          <a:p>
            <a:pPr marL="342900" indent="-342900">
              <a:buFont typeface="+mj-lt"/>
              <a:buAutoNum type="arabicParenR" startAt="26"/>
            </a:pPr>
            <a:r>
              <a:rPr lang="es-AR" dirty="0" smtClean="0"/>
              <a:t>Limitar los horarios de trabajo. (0)</a:t>
            </a:r>
          </a:p>
          <a:p>
            <a:pPr marL="342900" indent="-342900">
              <a:buFont typeface="+mj-lt"/>
              <a:buAutoNum type="arabicParenR" startAt="26"/>
            </a:pPr>
            <a:r>
              <a:rPr lang="es-AR" dirty="0" smtClean="0"/>
              <a:t>Disponer de lugares – escritorios para trabajar parados. (1)</a:t>
            </a:r>
          </a:p>
          <a:p>
            <a:pPr marL="342900" indent="-342900">
              <a:buFont typeface="+mj-lt"/>
              <a:buAutoNum type="arabicParenR" startAt="26"/>
            </a:pPr>
            <a:r>
              <a:rPr lang="es-AR" dirty="0" smtClean="0"/>
              <a:t>Hacer caminando las charlas con los empleados. (0)</a:t>
            </a:r>
          </a:p>
          <a:p>
            <a:pPr marL="342900" indent="-342900">
              <a:buFont typeface="+mj-lt"/>
              <a:buAutoNum type="arabicParenR" startAt="26"/>
            </a:pPr>
            <a:r>
              <a:rPr lang="es-AR" dirty="0" smtClean="0"/>
              <a:t>Disponer computadoras / tabletas a disposición de todos. (0)</a:t>
            </a:r>
          </a:p>
          <a:p>
            <a:pPr marL="342900" indent="-342900">
              <a:buFont typeface="+mj-lt"/>
              <a:buAutoNum type="arabicParenR" startAt="26"/>
            </a:pPr>
            <a:r>
              <a:rPr lang="es-AR" dirty="0" smtClean="0"/>
              <a:t>Hacer chequeos médicos periódicos. (2)</a:t>
            </a:r>
          </a:p>
          <a:p>
            <a:pPr marL="342900" indent="-342900">
              <a:buFont typeface="+mj-lt"/>
              <a:buAutoNum type="arabicParenR" startAt="26"/>
            </a:pPr>
            <a:r>
              <a:rPr lang="es-AR" dirty="0" smtClean="0"/>
              <a:t>Contratar jóvenes (de los que no me gusta como piensan) para generar diversidad. </a:t>
            </a:r>
            <a:r>
              <a:rPr lang="es-AR" b="1" dirty="0" smtClean="0">
                <a:solidFill>
                  <a:srgbClr val="00B0F0"/>
                </a:solidFill>
              </a:rPr>
              <a:t>(6)</a:t>
            </a:r>
            <a:r>
              <a:rPr lang="es-AR" dirty="0" smtClean="0"/>
              <a:t>.</a:t>
            </a:r>
            <a:endParaRPr lang="es-AR" dirty="0"/>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7</a:t>
            </a:fld>
            <a:endParaRPr lang="es-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251520" y="188640"/>
            <a:ext cx="8676456" cy="521380"/>
          </a:xfrm>
          <a:prstGeom prst="rect">
            <a:avLst/>
          </a:prstGeom>
          <a:solidFill>
            <a:srgbClr val="FFCCFF"/>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afrontamos, como sector, el desafío de comunicarnos eficazmente</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con la sociedad?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GONZÁLEZ</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95536" y="908720"/>
            <a:ext cx="8424936" cy="5632311"/>
          </a:xfrm>
          <a:prstGeom prst="rect">
            <a:avLst/>
          </a:prstGeom>
          <a:noFill/>
        </p:spPr>
        <p:txBody>
          <a:bodyPr wrap="square" rtlCol="0">
            <a:spAutoFit/>
          </a:bodyPr>
          <a:lstStyle/>
          <a:p>
            <a:pPr marL="342900" indent="-342900">
              <a:buFont typeface="+mj-lt"/>
              <a:buAutoNum type="arabicParenR" startAt="52"/>
            </a:pPr>
            <a:r>
              <a:rPr lang="es-AR" dirty="0" smtClean="0"/>
              <a:t>Realizar charlas en colegios. (0)</a:t>
            </a:r>
          </a:p>
          <a:p>
            <a:pPr marL="342900" indent="-342900">
              <a:buFont typeface="+mj-lt"/>
              <a:buAutoNum type="arabicParenR" startAt="52"/>
            </a:pPr>
            <a:r>
              <a:rPr lang="es-AR" dirty="0" smtClean="0"/>
              <a:t>Solidarizarse con la comunidad desde CREA, Rural o una ONG, pintando una escuela, ayudando en un asilo. (0)</a:t>
            </a:r>
          </a:p>
          <a:p>
            <a:pPr marL="342900" indent="-342900">
              <a:buFont typeface="+mj-lt"/>
              <a:buAutoNum type="arabicParenR" startAt="52"/>
            </a:pPr>
            <a:r>
              <a:rPr lang="es-AR" dirty="0" smtClean="0"/>
              <a:t>Rehacer una escuela, aprovechando una fiesta local (pintar, revocar, reparar, etc.). (1)</a:t>
            </a:r>
          </a:p>
          <a:p>
            <a:pPr marL="342900" indent="-342900">
              <a:buFont typeface="+mj-lt"/>
              <a:buAutoNum type="arabicParenR" startAt="52"/>
            </a:pPr>
            <a:r>
              <a:rPr lang="es-AR" dirty="0" smtClean="0"/>
              <a:t>Producir clips de contenido “vaca </a:t>
            </a:r>
            <a:r>
              <a:rPr lang="es-AR" dirty="0" smtClean="0">
                <a:sym typeface="Wingdings" pitchFamily="2" charset="2"/>
              </a:rPr>
              <a:t> </a:t>
            </a:r>
            <a:r>
              <a:rPr lang="es-AR" dirty="0" err="1" smtClean="0">
                <a:sym typeface="Wingdings" pitchFamily="2" charset="2"/>
              </a:rPr>
              <a:t>sachet</a:t>
            </a:r>
            <a:r>
              <a:rPr lang="es-AR" dirty="0" smtClean="0">
                <a:sym typeface="Wingdings" pitchFamily="2" charset="2"/>
              </a:rPr>
              <a:t>”. </a:t>
            </a:r>
            <a:r>
              <a:rPr lang="es-AR" b="1" dirty="0" smtClean="0">
                <a:solidFill>
                  <a:srgbClr val="FF0000"/>
                </a:solidFill>
                <a:sym typeface="Wingdings" pitchFamily="2" charset="2"/>
              </a:rPr>
              <a:t>(11)</a:t>
            </a:r>
          </a:p>
          <a:p>
            <a:pPr marL="342900" indent="-342900">
              <a:buFont typeface="+mj-lt"/>
              <a:buAutoNum type="arabicParenR" startAt="52"/>
            </a:pPr>
            <a:r>
              <a:rPr lang="es-AR" dirty="0" smtClean="0">
                <a:sym typeface="Wingdings" pitchFamily="2" charset="2"/>
              </a:rPr>
              <a:t>Proponer al gobierno nacional una deducción en impuesto a las ganancias por fondos invertidos en escuelas cercanas al establecimiento. (0)</a:t>
            </a:r>
          </a:p>
          <a:p>
            <a:pPr marL="342900" indent="-342900">
              <a:buFont typeface="+mj-lt"/>
              <a:buAutoNum type="arabicParenR" startAt="52"/>
            </a:pPr>
            <a:r>
              <a:rPr lang="es-AR" dirty="0" smtClean="0">
                <a:sym typeface="Wingdings" pitchFamily="2" charset="2"/>
              </a:rPr>
              <a:t>Acordar ciudades mellizas, productor y consumidor, doméstico o exportación. (1)</a:t>
            </a:r>
          </a:p>
          <a:p>
            <a:pPr marL="342900" indent="-342900">
              <a:buFont typeface="+mj-lt"/>
              <a:buAutoNum type="arabicParenR" startAt="52"/>
            </a:pPr>
            <a:r>
              <a:rPr lang="es-AR" dirty="0" smtClean="0">
                <a:sym typeface="Wingdings" pitchFamily="2" charset="2"/>
              </a:rPr>
              <a:t>Hacer calcomanías para pegar en el auto con frases como: “Estoy con el campo”, “</a:t>
            </a:r>
            <a:r>
              <a:rPr lang="es-AR" dirty="0" err="1" smtClean="0">
                <a:sym typeface="Wingdings" pitchFamily="2" charset="2"/>
              </a:rPr>
              <a:t>Have</a:t>
            </a:r>
            <a:r>
              <a:rPr lang="es-AR" dirty="0" smtClean="0">
                <a:sym typeface="Wingdings" pitchFamily="2" charset="2"/>
              </a:rPr>
              <a:t> a Rice </a:t>
            </a:r>
            <a:r>
              <a:rPr lang="es-AR" dirty="0" err="1" smtClean="0">
                <a:sym typeface="Wingdings" pitchFamily="2" charset="2"/>
              </a:rPr>
              <a:t>day</a:t>
            </a:r>
            <a:r>
              <a:rPr lang="es-AR" dirty="0" smtClean="0">
                <a:sym typeface="Wingdings" pitchFamily="2" charset="2"/>
              </a:rPr>
              <a:t>”. (1)</a:t>
            </a:r>
          </a:p>
          <a:p>
            <a:pPr marL="342900" indent="-342900">
              <a:buFont typeface="+mj-lt"/>
              <a:buAutoNum type="arabicParenR" startAt="52"/>
            </a:pPr>
            <a:r>
              <a:rPr lang="es-AR" dirty="0" smtClean="0">
                <a:sym typeface="Wingdings" pitchFamily="2" charset="2"/>
              </a:rPr>
              <a:t>Proponer premio “Innovación Agro” en todas las escuelas secundarias. (2)</a:t>
            </a:r>
          </a:p>
          <a:p>
            <a:pPr marL="342900" indent="-342900">
              <a:buFont typeface="+mj-lt"/>
              <a:buAutoNum type="arabicParenR" startAt="52"/>
            </a:pPr>
            <a:r>
              <a:rPr lang="es-AR" dirty="0" smtClean="0">
                <a:sym typeface="Wingdings" pitchFamily="2" charset="2"/>
              </a:rPr>
              <a:t>Hacer “Ciudad Agro” en Bs. As. Auspiciado por buenas Universidades. (0)</a:t>
            </a:r>
          </a:p>
          <a:p>
            <a:pPr marL="342900" indent="-342900">
              <a:buFont typeface="+mj-lt"/>
              <a:buAutoNum type="arabicParenR" startAt="52"/>
            </a:pPr>
            <a:r>
              <a:rPr lang="es-AR" dirty="0" smtClean="0">
                <a:sym typeface="Wingdings" pitchFamily="2" charset="2"/>
              </a:rPr>
              <a:t>Simplificar vocabulario para la sociedad “no agropecuaria” (medidas, monedas). (4)</a:t>
            </a:r>
          </a:p>
          <a:p>
            <a:pPr marL="342900" indent="-342900">
              <a:buFont typeface="+mj-lt"/>
              <a:buAutoNum type="arabicParenR" startAt="52"/>
            </a:pPr>
            <a:r>
              <a:rPr lang="es-AR" dirty="0" smtClean="0">
                <a:sym typeface="Wingdings" pitchFamily="2" charset="2"/>
              </a:rPr>
              <a:t>Contratar creativos que simplifiquen con métodos audiovisuales. Videos en canales locales con aportes del agro a nivel de comunidad. (1)</a:t>
            </a:r>
          </a:p>
          <a:p>
            <a:pPr marL="342900" indent="-342900">
              <a:buFont typeface="+mj-lt"/>
              <a:buAutoNum type="arabicParenR" startAt="52"/>
            </a:pPr>
            <a:r>
              <a:rPr lang="es-AR" dirty="0" smtClean="0">
                <a:sym typeface="Wingdings" pitchFamily="2" charset="2"/>
              </a:rPr>
              <a:t>Comunicar con interlocutores que conozcan el sector. Aprovechar el tiempo en los medios. (5)</a:t>
            </a:r>
          </a:p>
          <a:p>
            <a:pPr marL="342900" indent="-342900">
              <a:buFont typeface="+mj-lt"/>
              <a:buAutoNum type="arabicParenR" startAt="52"/>
            </a:pPr>
            <a:r>
              <a:rPr lang="es-AR" dirty="0" smtClean="0">
                <a:sym typeface="Wingdings" pitchFamily="2" charset="2"/>
              </a:rPr>
              <a:t>Seleccionar comunicadores carismáticos, que “lleguen”. </a:t>
            </a:r>
            <a:r>
              <a:rPr lang="es-AR" dirty="0" err="1" smtClean="0">
                <a:sym typeface="Wingdings" pitchFamily="2" charset="2"/>
              </a:rPr>
              <a:t>Ej</a:t>
            </a:r>
            <a:r>
              <a:rPr lang="es-AR" dirty="0" smtClean="0">
                <a:sym typeface="Wingdings" pitchFamily="2" charset="2"/>
              </a:rPr>
              <a:t>, De </a:t>
            </a:r>
            <a:r>
              <a:rPr lang="es-AR" dirty="0" err="1" smtClean="0">
                <a:sym typeface="Wingdings" pitchFamily="2" charset="2"/>
              </a:rPr>
              <a:t>Angelis</a:t>
            </a:r>
            <a:r>
              <a:rPr lang="es-AR" dirty="0" smtClean="0">
                <a:sym typeface="Wingdings" pitchFamily="2" charset="2"/>
              </a:rPr>
              <a:t>, actores, periodistas. (3)</a:t>
            </a:r>
          </a:p>
          <a:p>
            <a:pPr marL="342900" indent="-342900">
              <a:buFont typeface="+mj-lt"/>
              <a:buAutoNum type="arabicParenR" startAt="52"/>
            </a:pPr>
            <a:r>
              <a:rPr lang="es-AR" dirty="0" smtClean="0">
                <a:sym typeface="Wingdings" pitchFamily="2" charset="2"/>
              </a:rPr>
              <a:t>Apelar a la verdad en la comunicación.</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70</a:t>
            </a:fld>
            <a:endParaRPr lang="es-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251520" y="188640"/>
            <a:ext cx="8676456" cy="521380"/>
          </a:xfrm>
          <a:prstGeom prst="rect">
            <a:avLst/>
          </a:prstGeom>
          <a:solidFill>
            <a:srgbClr val="FFCCFF"/>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afrontamos, como sector, el desafío de comunicarnos eficazmente</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con la sociedad?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GONZÁLEZ</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95536" y="836712"/>
            <a:ext cx="8424936" cy="6186309"/>
          </a:xfrm>
          <a:prstGeom prst="rect">
            <a:avLst/>
          </a:prstGeom>
          <a:noFill/>
        </p:spPr>
        <p:txBody>
          <a:bodyPr wrap="square" rtlCol="0">
            <a:spAutoFit/>
          </a:bodyPr>
          <a:lstStyle/>
          <a:p>
            <a:pPr marL="342900" indent="-342900">
              <a:buFont typeface="+mj-lt"/>
              <a:buAutoNum type="arabicParenR" startAt="66"/>
            </a:pPr>
            <a:r>
              <a:rPr lang="es-AR" dirty="0" smtClean="0"/>
              <a:t>Potenciar los “micros” de </a:t>
            </a:r>
            <a:r>
              <a:rPr lang="es-AR" dirty="0" err="1" smtClean="0"/>
              <a:t>AACREA</a:t>
            </a:r>
            <a:r>
              <a:rPr lang="es-AR" dirty="0" smtClean="0"/>
              <a:t> que hoy se hacen, difundiéndolos en mayor cantidad de medios y por más tiempo. (1)</a:t>
            </a:r>
          </a:p>
          <a:p>
            <a:pPr marL="342900" indent="-342900">
              <a:buFont typeface="+mj-lt"/>
              <a:buAutoNum type="arabicParenR" startAt="66"/>
            </a:pPr>
            <a:r>
              <a:rPr lang="es-AR" dirty="0" smtClean="0"/>
              <a:t>Formalizar que un grupo de profesionales multidisciplinario, de </a:t>
            </a:r>
            <a:r>
              <a:rPr lang="es-AR" dirty="0" err="1" smtClean="0"/>
              <a:t>AACREA</a:t>
            </a:r>
            <a:r>
              <a:rPr lang="es-AR" dirty="0" smtClean="0"/>
              <a:t> y otros,  se vincule con el gobierno de Nueva Zelanda para conocer como hicieron. (0)</a:t>
            </a:r>
          </a:p>
          <a:p>
            <a:pPr marL="342900" indent="-342900">
              <a:buFont typeface="+mj-lt"/>
              <a:buAutoNum type="arabicParenR" startAt="66"/>
            </a:pPr>
            <a:r>
              <a:rPr lang="es-AR" dirty="0" smtClean="0"/>
              <a:t>Realizar encuestas “</a:t>
            </a:r>
            <a:r>
              <a:rPr lang="es-AR" dirty="0" err="1" smtClean="0"/>
              <a:t>Focus</a:t>
            </a:r>
            <a:r>
              <a:rPr lang="es-AR" dirty="0" smtClean="0"/>
              <a:t> </a:t>
            </a:r>
            <a:r>
              <a:rPr lang="es-AR" dirty="0" err="1" smtClean="0"/>
              <a:t>Group</a:t>
            </a:r>
            <a:r>
              <a:rPr lang="es-AR" dirty="0" smtClean="0"/>
              <a:t>”, por ejemplo con estudiantes o empleados municipales, sobre la visión que tienen del agro (lo pueden hacer las Soc. Rurales o F.A.A. locales). </a:t>
            </a:r>
            <a:r>
              <a:rPr lang="es-AR" b="1" dirty="0" smtClean="0">
                <a:solidFill>
                  <a:srgbClr val="00B0F0"/>
                </a:solidFill>
              </a:rPr>
              <a:t>(7)</a:t>
            </a:r>
            <a:r>
              <a:rPr lang="es-AR" dirty="0" smtClean="0"/>
              <a:t> </a:t>
            </a:r>
          </a:p>
          <a:p>
            <a:pPr marL="342900" indent="-342900">
              <a:buFont typeface="+mj-lt"/>
              <a:buAutoNum type="arabicParenR" startAt="66"/>
            </a:pPr>
            <a:r>
              <a:rPr lang="es-AR" dirty="0" smtClean="0"/>
              <a:t>Propiciar un mensaje único del sector, sobre todo en puntos comunes sensibles, para comunicadores locales. Por ejemplo, escribir 5 puntos básicos acordados entre las 4 entidades gremiales, </a:t>
            </a:r>
            <a:r>
              <a:rPr lang="es-AR" dirty="0" err="1" smtClean="0"/>
              <a:t>AACREA</a:t>
            </a:r>
            <a:r>
              <a:rPr lang="es-AR" dirty="0" smtClean="0"/>
              <a:t> y </a:t>
            </a:r>
            <a:r>
              <a:rPr lang="es-AR" dirty="0" err="1" smtClean="0"/>
              <a:t>AAPRESID</a:t>
            </a:r>
            <a:r>
              <a:rPr lang="es-AR" dirty="0" smtClean="0"/>
              <a:t>). (5)</a:t>
            </a:r>
          </a:p>
          <a:p>
            <a:pPr marL="342900" indent="-342900">
              <a:buFont typeface="+mj-lt"/>
              <a:buAutoNum type="arabicParenR" startAt="66"/>
            </a:pPr>
            <a:r>
              <a:rPr lang="es-AR" dirty="0" smtClean="0"/>
              <a:t>Difundir la encuesta de </a:t>
            </a:r>
            <a:r>
              <a:rPr lang="es-AR" dirty="0" err="1" smtClean="0"/>
              <a:t>AACREA</a:t>
            </a:r>
            <a:r>
              <a:rPr lang="es-AR" dirty="0" smtClean="0"/>
              <a:t> masivamente. (1)</a:t>
            </a:r>
          </a:p>
          <a:p>
            <a:pPr marL="342900" indent="-342900">
              <a:buFont typeface="+mj-lt"/>
              <a:buAutoNum type="arabicParenR" startAt="66"/>
            </a:pPr>
            <a:r>
              <a:rPr lang="es-AR" dirty="0" smtClean="0"/>
              <a:t>Crear un Posgrado de Periodismo Agropecuario (que </a:t>
            </a:r>
            <a:r>
              <a:rPr lang="es-AR" dirty="0" err="1" smtClean="0"/>
              <a:t>AACREA</a:t>
            </a:r>
            <a:r>
              <a:rPr lang="es-AR" dirty="0" smtClean="0"/>
              <a:t> lo banque). </a:t>
            </a:r>
            <a:r>
              <a:rPr lang="es-AR" b="1" dirty="0" smtClean="0">
                <a:solidFill>
                  <a:srgbClr val="00B0F0"/>
                </a:solidFill>
              </a:rPr>
              <a:t>(9)</a:t>
            </a:r>
          </a:p>
          <a:p>
            <a:pPr marL="342900" indent="-342900">
              <a:buFont typeface="+mj-lt"/>
              <a:buAutoNum type="arabicParenR" startAt="66"/>
            </a:pPr>
            <a:r>
              <a:rPr lang="es-AR" dirty="0" smtClean="0"/>
              <a:t>Crear materias en el secundario sobre producción agropecuaria. (0)</a:t>
            </a:r>
          </a:p>
          <a:p>
            <a:pPr marL="342900" indent="-342900">
              <a:buFont typeface="+mj-lt"/>
              <a:buAutoNum type="arabicParenR" startAt="66"/>
            </a:pPr>
            <a:r>
              <a:rPr lang="es-AR" dirty="0" smtClean="0"/>
              <a:t>Comisión revisora de textos escolares. (0)</a:t>
            </a:r>
          </a:p>
          <a:p>
            <a:pPr marL="342900" indent="-342900">
              <a:buFont typeface="+mj-lt"/>
              <a:buAutoNum type="arabicParenR" startAt="66"/>
            </a:pPr>
            <a:r>
              <a:rPr lang="es-AR" dirty="0" smtClean="0"/>
              <a:t>Crear en las Municipalidades una secretaría de información agropecuaria. (1)</a:t>
            </a:r>
          </a:p>
          <a:p>
            <a:pPr marL="342900" indent="-342900">
              <a:buFont typeface="+mj-lt"/>
              <a:buAutoNum type="arabicParenR" startAt="66"/>
            </a:pPr>
            <a:r>
              <a:rPr lang="es-AR" dirty="0" smtClean="0"/>
              <a:t>Crear una revista al estilo “</a:t>
            </a:r>
            <a:r>
              <a:rPr lang="es-AR" dirty="0" err="1" smtClean="0"/>
              <a:t>Intercole</a:t>
            </a:r>
            <a:r>
              <a:rPr lang="es-AR" dirty="0" smtClean="0"/>
              <a:t>” CREA, o potenciar la existente. (2)</a:t>
            </a:r>
          </a:p>
          <a:p>
            <a:pPr marL="342900" indent="-342900">
              <a:buFont typeface="+mj-lt"/>
              <a:buAutoNum type="arabicParenR" startAt="66"/>
            </a:pPr>
            <a:r>
              <a:rPr lang="es-AR" dirty="0" smtClean="0"/>
              <a:t> Impulsar acciones como la “chocleada”. (4)</a:t>
            </a:r>
          </a:p>
          <a:p>
            <a:pPr marL="342900" indent="-342900">
              <a:buFont typeface="+mj-lt"/>
              <a:buAutoNum type="arabicParenR" startAt="66"/>
            </a:pPr>
            <a:r>
              <a:rPr lang="es-AR" dirty="0" smtClean="0"/>
              <a:t>Protocolizar el uso y contenidos en redes sociales, dándole dinamismo. (2)</a:t>
            </a:r>
          </a:p>
          <a:p>
            <a:pPr marL="342900" indent="-342900">
              <a:buFont typeface="+mj-lt"/>
              <a:buAutoNum type="arabicParenR" startAt="66"/>
            </a:pPr>
            <a:r>
              <a:rPr lang="es-AR" dirty="0" smtClean="0"/>
              <a:t>Crear una campaña de conciencia desde los medios de comunicación y redes sociales (al estilo </a:t>
            </a:r>
            <a:r>
              <a:rPr lang="es-AR" dirty="0" err="1" smtClean="0"/>
              <a:t>Think</a:t>
            </a:r>
            <a:r>
              <a:rPr lang="es-AR" dirty="0" smtClean="0"/>
              <a:t> </a:t>
            </a:r>
            <a:r>
              <a:rPr lang="es-AR" dirty="0" err="1" smtClean="0"/>
              <a:t>Lemon</a:t>
            </a:r>
            <a:r>
              <a:rPr lang="es-AR" dirty="0" smtClean="0"/>
              <a:t>), informando que no somos productores agropecuarios, sino generadores de alimentos para la población. </a:t>
            </a:r>
            <a:r>
              <a:rPr lang="es-AR" b="1" dirty="0" smtClean="0">
                <a:solidFill>
                  <a:srgbClr val="00B0F0"/>
                </a:solidFill>
              </a:rPr>
              <a:t>(10)</a:t>
            </a:r>
          </a:p>
          <a:p>
            <a:pPr marL="342900" indent="-342900">
              <a:buFont typeface="+mj-lt"/>
              <a:buAutoNum type="arabicParenR" startAt="66"/>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71</a:t>
            </a:fld>
            <a:endParaRPr lang="es-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251520" y="188640"/>
            <a:ext cx="8676456" cy="521380"/>
          </a:xfrm>
          <a:prstGeom prst="rect">
            <a:avLst/>
          </a:prstGeom>
          <a:solidFill>
            <a:srgbClr val="FFCCFF"/>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afrontamos, como sector, el desafío de comunicarnos eficazmente</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con la sociedad?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GONZÁLEZ</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4" name="3 CuadroTexto"/>
          <p:cNvSpPr txBox="1"/>
          <p:nvPr/>
        </p:nvSpPr>
        <p:spPr>
          <a:xfrm>
            <a:off x="323528" y="980728"/>
            <a:ext cx="8568952" cy="5632311"/>
          </a:xfrm>
          <a:prstGeom prst="rect">
            <a:avLst/>
          </a:prstGeom>
          <a:noFill/>
        </p:spPr>
        <p:txBody>
          <a:bodyPr wrap="square" rtlCol="0">
            <a:spAutoFit/>
          </a:bodyPr>
          <a:lstStyle/>
          <a:p>
            <a:pPr marL="342900" indent="-342900">
              <a:buFont typeface="+mj-lt"/>
              <a:buAutoNum type="arabicParenR" startAt="79"/>
            </a:pPr>
            <a:r>
              <a:rPr lang="es-AR" dirty="0" smtClean="0"/>
              <a:t>Convocar a empresas relacionadas al campo (Bayer, Monsanto, etc.) para trabajar en conjunto para cambiar la imagen. Ej. Campaña radial diaria. (1)</a:t>
            </a:r>
          </a:p>
          <a:p>
            <a:pPr marL="342900" indent="-342900">
              <a:buFont typeface="+mj-lt"/>
              <a:buAutoNum type="arabicParenR" startAt="79"/>
            </a:pPr>
            <a:r>
              <a:rPr lang="es-AR" dirty="0" smtClean="0"/>
              <a:t>Comprométete y métete (ej. María Teresa de Calcuta). </a:t>
            </a:r>
            <a:r>
              <a:rPr lang="es-AR" b="1" dirty="0" smtClean="0">
                <a:solidFill>
                  <a:srgbClr val="00B0F0"/>
                </a:solidFill>
              </a:rPr>
              <a:t>(6)</a:t>
            </a:r>
          </a:p>
          <a:p>
            <a:pPr marL="342900" indent="-342900">
              <a:buFont typeface="+mj-lt"/>
              <a:buAutoNum type="arabicParenR" startAt="79"/>
            </a:pPr>
            <a:r>
              <a:rPr lang="es-AR" dirty="0" smtClean="0"/>
              <a:t>Unificar los comunicados de prensa de la Mesa de Enlace. (3)</a:t>
            </a:r>
          </a:p>
          <a:p>
            <a:pPr marL="342900" indent="-342900">
              <a:buFont typeface="+mj-lt"/>
              <a:buAutoNum type="arabicParenR" startAt="79"/>
            </a:pPr>
            <a:r>
              <a:rPr lang="es-AR" dirty="0" smtClean="0"/>
              <a:t>Auspiciar deportes masivos (TC, fútbol, </a:t>
            </a:r>
            <a:r>
              <a:rPr lang="es-AR" dirty="0" err="1" smtClean="0"/>
              <a:t>básket</a:t>
            </a:r>
            <a:r>
              <a:rPr lang="es-AR" dirty="0" smtClean="0"/>
              <a:t>, etc.) y campeonatos locales. (0)</a:t>
            </a:r>
          </a:p>
          <a:p>
            <a:pPr marL="342900" indent="-342900">
              <a:buFont typeface="+mj-lt"/>
              <a:buAutoNum type="arabicParenR" startAt="79"/>
            </a:pPr>
            <a:r>
              <a:rPr lang="es-AR" dirty="0" smtClean="0"/>
              <a:t>Planificar una integración de los departamentos de comunicación y técnicos de la mesa de enlace. (0)</a:t>
            </a:r>
          </a:p>
          <a:p>
            <a:pPr marL="342900" indent="-342900">
              <a:buFont typeface="+mj-lt"/>
              <a:buAutoNum type="arabicParenR" startAt="79"/>
            </a:pPr>
            <a:r>
              <a:rPr lang="es-AR" dirty="0" smtClean="0"/>
              <a:t>Crear una ONG de productores, o hacerla más visible si es que existe,  que muestre presencia solidaria en desastres climáticos u otro tipo de catástrofes. Designar un miembro CREA zonal para trabajar en esa ONG. (5)</a:t>
            </a:r>
          </a:p>
          <a:p>
            <a:pPr marL="342900" indent="-342900">
              <a:buFont typeface="+mj-lt"/>
              <a:buAutoNum type="arabicParenR" startAt="79"/>
            </a:pPr>
            <a:r>
              <a:rPr lang="es-AR" dirty="0" smtClean="0"/>
              <a:t>Crear videojuegos relacionados al agro. (3)</a:t>
            </a:r>
          </a:p>
          <a:p>
            <a:pPr marL="342900" indent="-342900">
              <a:buFont typeface="+mj-lt"/>
              <a:buAutoNum type="arabicParenR" startAt="79"/>
            </a:pPr>
            <a:r>
              <a:rPr lang="es-AR" dirty="0" smtClean="0"/>
              <a:t>Hacer un clip Marca País “Argentina”, para ser utilizado por todas las empresas. (4)</a:t>
            </a:r>
          </a:p>
          <a:p>
            <a:pPr marL="342900" indent="-342900">
              <a:buFont typeface="+mj-lt"/>
              <a:buAutoNum type="arabicParenR" startAt="79"/>
            </a:pPr>
            <a:r>
              <a:rPr lang="es-AR" dirty="0" smtClean="0"/>
              <a:t>Escribir guiones de telenovela con escenario en el campo. (0)</a:t>
            </a:r>
          </a:p>
          <a:p>
            <a:pPr marL="342900" indent="-342900">
              <a:buFont typeface="+mj-lt"/>
              <a:buAutoNum type="arabicParenR" startAt="79"/>
            </a:pPr>
            <a:r>
              <a:rPr lang="es-AR" dirty="0" smtClean="0"/>
              <a:t>Stand Up del agro, bilingüe! (0)</a:t>
            </a:r>
          </a:p>
          <a:p>
            <a:pPr marL="342900" indent="-342900">
              <a:buFont typeface="+mj-lt"/>
              <a:buAutoNum type="arabicParenR" startAt="79"/>
            </a:pPr>
            <a:r>
              <a:rPr lang="es-AR" dirty="0" smtClean="0"/>
              <a:t>Parque temático en las diferentes ciudades, por todo el país. (0)</a:t>
            </a:r>
          </a:p>
          <a:p>
            <a:pPr marL="342900" indent="-342900">
              <a:buFont typeface="+mj-lt"/>
              <a:buAutoNum type="arabicParenR" startAt="79"/>
            </a:pPr>
            <a:r>
              <a:rPr lang="es-AR" dirty="0" smtClean="0"/>
              <a:t>Lograr que los </a:t>
            </a:r>
            <a:r>
              <a:rPr lang="es-AR" dirty="0" err="1" smtClean="0"/>
              <a:t>packagings</a:t>
            </a:r>
            <a:r>
              <a:rPr lang="es-AR" dirty="0" smtClean="0"/>
              <a:t> de nuestros productos transmitan la información del origen y elaboración del producto (ej. que el balde o bolsita del pochoclo instruya sobre la cadena de producción del maíz).  </a:t>
            </a:r>
            <a:r>
              <a:rPr lang="es-AR" b="1" dirty="0" smtClean="0">
                <a:solidFill>
                  <a:srgbClr val="FF0000"/>
                </a:solidFill>
              </a:rPr>
              <a:t>(19)</a:t>
            </a:r>
          </a:p>
          <a:p>
            <a:pPr marL="342900" indent="-342900">
              <a:buFont typeface="+mj-lt"/>
              <a:buAutoNum type="arabicParenR" startAt="79"/>
            </a:pPr>
            <a:r>
              <a:rPr lang="es-AR" dirty="0" smtClean="0"/>
              <a:t>Aliarse o comprometer a los peajes de las rutas para sumarse a la movida. (0)</a:t>
            </a:r>
          </a:p>
          <a:p>
            <a:pPr marL="342900" indent="-342900">
              <a:buFont typeface="+mj-lt"/>
              <a:buAutoNum type="arabicParenR" startAt="79"/>
            </a:pPr>
            <a:r>
              <a:rPr lang="es-AR" dirty="0" smtClean="0"/>
              <a:t>Involucrar el mensaje en las fiestas regionales varias. (0)</a:t>
            </a:r>
            <a:endParaRPr lang="es-AR" dirty="0"/>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72</a:t>
            </a:fld>
            <a:endParaRPr lang="es-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251520" y="188640"/>
            <a:ext cx="8676456" cy="521380"/>
          </a:xfrm>
          <a:prstGeom prst="rect">
            <a:avLst/>
          </a:prstGeom>
          <a:solidFill>
            <a:srgbClr val="FFCCFF"/>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afrontamos, como sector, el desafío de comunicarnos eficazmente</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con la sociedad?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GONZÁLEZ</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23528" y="1052736"/>
            <a:ext cx="8496944" cy="5632311"/>
          </a:xfrm>
          <a:prstGeom prst="rect">
            <a:avLst/>
          </a:prstGeom>
          <a:noFill/>
        </p:spPr>
        <p:txBody>
          <a:bodyPr wrap="square" rtlCol="0">
            <a:spAutoFit/>
          </a:bodyPr>
          <a:lstStyle/>
          <a:p>
            <a:pPr marL="342900" indent="-342900">
              <a:buFont typeface="+mj-lt"/>
              <a:buAutoNum type="arabicParenR" startAt="93"/>
            </a:pPr>
            <a:r>
              <a:rPr lang="es-AR" dirty="0" smtClean="0"/>
              <a:t>La semana de “…………” (todos los años, misma semana, mismo mes, “todos juntos y a la vez”. </a:t>
            </a:r>
            <a:r>
              <a:rPr lang="es-AR" b="1" dirty="0" smtClean="0">
                <a:solidFill>
                  <a:srgbClr val="00B0F0"/>
                </a:solidFill>
              </a:rPr>
              <a:t>(6)</a:t>
            </a:r>
          </a:p>
          <a:p>
            <a:pPr marL="342900" indent="-342900">
              <a:buFont typeface="+mj-lt"/>
              <a:buAutoNum type="arabicParenR" startAt="93"/>
            </a:pPr>
            <a:r>
              <a:rPr lang="es-AR" dirty="0" smtClean="0"/>
              <a:t>Acciones en campaña verde. Promocionar visitas de escuelas al campo y a las industrias. (4)</a:t>
            </a:r>
          </a:p>
          <a:p>
            <a:pPr marL="342900" indent="-342900">
              <a:buFont typeface="+mj-lt"/>
              <a:buAutoNum type="arabicParenR" startAt="93"/>
            </a:pPr>
            <a:r>
              <a:rPr lang="es-AR" dirty="0" smtClean="0"/>
              <a:t>Promover un proyecto de reasignación de parte de las retenciones para comunicar una imagen positiva del sector. (2)</a:t>
            </a:r>
          </a:p>
          <a:p>
            <a:pPr marL="342900" indent="-342900">
              <a:buFont typeface="+mj-lt"/>
              <a:buAutoNum type="arabicParenR" startAt="93"/>
            </a:pPr>
            <a:r>
              <a:rPr lang="es-AR" dirty="0" smtClean="0"/>
              <a:t>Promover que una parte de las ventas vaya a acción directa (clip, Proyecto Salud). (0)</a:t>
            </a:r>
          </a:p>
          <a:p>
            <a:pPr marL="342900" indent="-342900">
              <a:buFont typeface="+mj-lt"/>
              <a:buAutoNum type="arabicParenR" startAt="93"/>
            </a:pPr>
            <a:r>
              <a:rPr lang="es-AR" dirty="0" smtClean="0"/>
              <a:t>Promover agricultura familiar a nivel local-zonal. Ej. Pro-huerta. (0)</a:t>
            </a:r>
          </a:p>
          <a:p>
            <a:pPr marL="342900" indent="-342900">
              <a:buFont typeface="+mj-lt"/>
              <a:buAutoNum type="arabicParenR" startAt="93"/>
            </a:pPr>
            <a:r>
              <a:rPr lang="es-AR" dirty="0" smtClean="0"/>
              <a:t>Designar embajador zonal para reordenar basurales en cada comunidad (huerta, hospital, pueblo, escuela </a:t>
            </a:r>
            <a:r>
              <a:rPr lang="es-AR" dirty="0" smtClean="0">
                <a:sym typeface="Wingdings" pitchFamily="2" charset="2"/>
              </a:rPr>
              <a:t> basural). (4)</a:t>
            </a:r>
          </a:p>
          <a:p>
            <a:pPr marL="342900" indent="-342900">
              <a:buFont typeface="+mj-lt"/>
              <a:buAutoNum type="arabicParenR" startAt="93"/>
            </a:pPr>
            <a:r>
              <a:rPr lang="es-AR" dirty="0" smtClean="0"/>
              <a:t>Participar más en escuelas rurales con tiempo personal de los miembros. (0)</a:t>
            </a:r>
          </a:p>
          <a:p>
            <a:pPr marL="342900" indent="-342900">
              <a:buFont typeface="+mj-lt"/>
              <a:buAutoNum type="arabicParenR" startAt="93"/>
            </a:pPr>
            <a:r>
              <a:rPr lang="es-AR" dirty="0" smtClean="0"/>
              <a:t> Recopilar información por encuestas y difundirlas en forma oral y  por otros medios. (0)</a:t>
            </a:r>
          </a:p>
          <a:p>
            <a:pPr marL="342900" indent="-342900">
              <a:buFont typeface="+mj-lt"/>
              <a:buAutoNum type="arabicParenR" startAt="93"/>
            </a:pPr>
            <a:r>
              <a:rPr lang="es-AR" dirty="0" smtClean="0"/>
              <a:t> Reflotar reuniones de Tranqueras Abiertas como forma de abrirse a la comunidad. (2)</a:t>
            </a:r>
          </a:p>
          <a:p>
            <a:pPr marL="342900" indent="-342900">
              <a:buFont typeface="+mj-lt"/>
              <a:buAutoNum type="arabicParenR" startAt="93"/>
            </a:pPr>
            <a:r>
              <a:rPr lang="es-AR" dirty="0" smtClean="0"/>
              <a:t> Generar contactos frecuentes y regulares con asesores políticos, preguntando qué información necesitan. Hacerlo a nivel Nacional o Provincial mediante </a:t>
            </a:r>
            <a:r>
              <a:rPr lang="es-AR" dirty="0" err="1" smtClean="0"/>
              <a:t>AACREA</a:t>
            </a:r>
            <a:r>
              <a:rPr lang="es-AR" dirty="0" smtClean="0"/>
              <a:t>, y a nivel Municipal por intermedio de los grupos CREA. (5)</a:t>
            </a:r>
          </a:p>
          <a:p>
            <a:pPr marL="342900" indent="-342900">
              <a:buFont typeface="+mj-lt"/>
              <a:buAutoNum type="arabicParenR" startAt="93"/>
            </a:pPr>
            <a:r>
              <a:rPr lang="es-AR" dirty="0" smtClean="0"/>
              <a:t>Hacer encuesta de opinión en nuestra comunidad para diagnosticar como nos ven, y de allí armar un plan de acción. </a:t>
            </a:r>
            <a:r>
              <a:rPr lang="es-AR" b="1" dirty="0" smtClean="0">
                <a:solidFill>
                  <a:srgbClr val="FF0000"/>
                </a:solidFill>
              </a:rPr>
              <a:t>(17)</a:t>
            </a:r>
            <a:r>
              <a:rPr lang="es-AR" dirty="0" smtClean="0"/>
              <a:t> </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73</a:t>
            </a:fld>
            <a:endParaRPr lang="es-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251520" y="188640"/>
            <a:ext cx="8676456" cy="521380"/>
          </a:xfrm>
          <a:prstGeom prst="rect">
            <a:avLst/>
          </a:prstGeom>
          <a:solidFill>
            <a:srgbClr val="FFCCFF"/>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afrontamos, como sector, el desafío de comunicarnos eficazmente</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con la sociedad? </a:t>
            </a:r>
            <a:r>
              <a:rPr lang="es-AR" sz="1600" b="1" u="sng" dirty="0">
                <a:latin typeface="Neo Sans Std Medium TR" panose="020B0704030504040204" pitchFamily="34" charset="0"/>
              </a:rPr>
              <a:t>SALA </a:t>
            </a:r>
            <a:r>
              <a:rPr lang="es-AR" sz="1600" b="1" u="sng" dirty="0" smtClean="0">
                <a:latin typeface="Neo Sans Std Medium TR" panose="020B0704030504040204" pitchFamily="34" charset="0"/>
              </a:rPr>
              <a:t>GONZÁLEZ</a:t>
            </a: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95536" y="908720"/>
            <a:ext cx="8496944" cy="4524315"/>
          </a:xfrm>
          <a:prstGeom prst="rect">
            <a:avLst/>
          </a:prstGeom>
          <a:noFill/>
        </p:spPr>
        <p:txBody>
          <a:bodyPr wrap="square" rtlCol="0">
            <a:spAutoFit/>
          </a:bodyPr>
          <a:lstStyle/>
          <a:p>
            <a:pPr marL="342900" indent="-342900">
              <a:buFont typeface="+mj-lt"/>
              <a:buAutoNum type="arabicParenR" startAt="104"/>
            </a:pPr>
            <a:r>
              <a:rPr lang="es-AR" dirty="0" smtClean="0"/>
              <a:t> Mostrar in-situ lo que hacemos. Ej. Organizar con los CREA visitas de concejales, intendentes, educadores, chicos de escuela, etc. </a:t>
            </a:r>
            <a:r>
              <a:rPr lang="es-AR" b="1" dirty="0" smtClean="0">
                <a:solidFill>
                  <a:srgbClr val="FF0000"/>
                </a:solidFill>
              </a:rPr>
              <a:t>(14)</a:t>
            </a:r>
          </a:p>
          <a:p>
            <a:pPr marL="342900" indent="-342900">
              <a:buFont typeface="+mj-lt"/>
              <a:buAutoNum type="arabicParenR" startAt="104"/>
            </a:pPr>
            <a:r>
              <a:rPr lang="es-AR" dirty="0" smtClean="0"/>
              <a:t> Instruir con micros de radio/TV cómo generan otros países crecimiento  y desarrollo a partir del sector. Procurar y colaborar para que lo hagan Universidades, </a:t>
            </a:r>
            <a:r>
              <a:rPr lang="es-AR" dirty="0" err="1" smtClean="0"/>
              <a:t>INTA</a:t>
            </a:r>
            <a:r>
              <a:rPr lang="es-AR" dirty="0" smtClean="0"/>
              <a:t>, junto a </a:t>
            </a:r>
            <a:r>
              <a:rPr lang="es-AR" dirty="0" err="1" smtClean="0"/>
              <a:t>AACREA</a:t>
            </a:r>
            <a:r>
              <a:rPr lang="es-AR" dirty="0" smtClean="0"/>
              <a:t> y gremiales. (1)</a:t>
            </a:r>
          </a:p>
          <a:p>
            <a:pPr marL="342900" indent="-342900">
              <a:buFont typeface="+mj-lt"/>
              <a:buAutoNum type="arabicParenR" startAt="104"/>
            </a:pPr>
            <a:r>
              <a:rPr lang="es-AR" dirty="0" smtClean="0"/>
              <a:t> Trabajar en mesas comunitarias con los tomadores de decisión, generando puentes sostenibles. Ej. Nodos regionales, mesas consultivas gremiales, etc. (0)</a:t>
            </a:r>
          </a:p>
          <a:p>
            <a:pPr marL="342900" indent="-342900">
              <a:buFont typeface="+mj-lt"/>
              <a:buAutoNum type="arabicParenR" startAt="104"/>
            </a:pPr>
            <a:r>
              <a:rPr lang="es-AR" dirty="0" smtClean="0"/>
              <a:t> Promover la formación de una Institución única como representante del sector, con capacidad profesional y económica para comunicarse con la sociedad. (5)</a:t>
            </a:r>
          </a:p>
          <a:p>
            <a:pPr marL="342900" indent="-342900">
              <a:buFont typeface="+mj-lt"/>
              <a:buAutoNum type="arabicParenR" startAt="104"/>
            </a:pPr>
            <a:r>
              <a:rPr lang="es-AR" dirty="0" smtClean="0"/>
              <a:t> Contratar a periodista de llegada masiva (ej. </a:t>
            </a:r>
            <a:r>
              <a:rPr lang="es-AR" dirty="0" err="1" smtClean="0"/>
              <a:t>Fantino</a:t>
            </a:r>
            <a:r>
              <a:rPr lang="es-AR" dirty="0" smtClean="0"/>
              <a:t>, Julián </a:t>
            </a:r>
            <a:r>
              <a:rPr lang="es-AR" dirty="0" err="1" smtClean="0"/>
              <a:t>Weich</a:t>
            </a:r>
            <a:r>
              <a:rPr lang="es-AR" dirty="0" smtClean="0"/>
              <a:t>), para que difundan el aporte del agro a la comunidad. </a:t>
            </a:r>
            <a:r>
              <a:rPr lang="es-AR" b="1" dirty="0" smtClean="0">
                <a:solidFill>
                  <a:srgbClr val="FF0000"/>
                </a:solidFill>
              </a:rPr>
              <a:t>(11)</a:t>
            </a:r>
          </a:p>
          <a:p>
            <a:pPr marL="342900" indent="-342900">
              <a:buFont typeface="+mj-lt"/>
              <a:buAutoNum type="arabicParenR" startAt="104"/>
            </a:pPr>
            <a:r>
              <a:rPr lang="es-AR" dirty="0" smtClean="0"/>
              <a:t> Fomentar pasantías rurales en estudiantes secundarios, mediante la red </a:t>
            </a:r>
            <a:r>
              <a:rPr lang="es-AR" dirty="0" err="1" smtClean="0"/>
              <a:t>Educrea</a:t>
            </a:r>
            <a:r>
              <a:rPr lang="es-AR" dirty="0" smtClean="0"/>
              <a:t>, Soc. Rural, etc. (1)</a:t>
            </a:r>
          </a:p>
          <a:p>
            <a:pPr marL="342900" indent="-342900">
              <a:buFont typeface="+mj-lt"/>
              <a:buAutoNum type="arabicParenR" startAt="104"/>
            </a:pPr>
            <a:r>
              <a:rPr lang="es-AR" dirty="0" smtClean="0"/>
              <a:t> Impulsar proyecto productivo a nivel local (pollos, cerdos, huerta). (0)</a:t>
            </a:r>
          </a:p>
          <a:p>
            <a:pPr marL="342900" indent="-342900">
              <a:buFont typeface="+mj-lt"/>
              <a:buAutoNum type="arabicParenR" startAt="104"/>
            </a:pPr>
            <a:r>
              <a:rPr lang="es-AR" dirty="0" smtClean="0"/>
              <a:t> Formar a los dirigentes y futuros dirigentes políticos creando un espacio en </a:t>
            </a:r>
            <a:r>
              <a:rPr lang="es-AR" dirty="0" err="1" smtClean="0"/>
              <a:t>AACREA</a:t>
            </a:r>
            <a:r>
              <a:rPr lang="es-AR" dirty="0" smtClean="0"/>
              <a:t> para que adquieran conocimientos de la actividad. </a:t>
            </a:r>
            <a:r>
              <a:rPr lang="es-AR" b="1" dirty="0" smtClean="0">
                <a:solidFill>
                  <a:srgbClr val="FF0000"/>
                </a:solidFill>
              </a:rPr>
              <a:t>(11)</a:t>
            </a:r>
            <a:endParaRPr lang="es-AR" b="1" dirty="0">
              <a:solidFill>
                <a:srgbClr val="FF0000"/>
              </a:solidFill>
            </a:endParaRPr>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74</a:t>
            </a:fld>
            <a:endParaRPr lang="es-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95536" y="1844824"/>
            <a:ext cx="8496944" cy="1800200"/>
          </a:xfrm>
          <a:prstGeom prst="rect">
            <a:avLst/>
          </a:prstGeom>
          <a:solidFill>
            <a:srgbClr val="FF0000"/>
          </a:solidFill>
        </p:spPr>
        <p:txBody>
          <a:bodyPr vert="horz" lIns="91440" tIns="45720" rIns="91440" bIns="45720" rtlCol="0">
            <a:noAutofit/>
          </a:bodyPr>
          <a:lstStyle/>
          <a:p>
            <a:pPr lvl="0" algn="ctr">
              <a:lnSpc>
                <a:spcPct val="90000"/>
              </a:lnSpc>
              <a:spcBef>
                <a:spcPts val="1000"/>
              </a:spcBef>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lvl="0" algn="ctr">
              <a:lnSpc>
                <a:spcPct val="90000"/>
              </a:lnSpc>
              <a:spcBef>
                <a:spcPts val="1000"/>
              </a:spcBef>
              <a:defRPr/>
            </a:pPr>
            <a:r>
              <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rPr>
              <a:t>¿Cómo transformamos</a:t>
            </a:r>
            <a:r>
              <a:rPr kumimoji="0" lang="es-AR" sz="1600" b="1" i="0" u="none" strike="noStrike" kern="1200" cap="none" spc="0" normalizeH="0" noProof="0" dirty="0" smtClean="0">
                <a:ln>
                  <a:noFill/>
                </a:ln>
                <a:solidFill>
                  <a:schemeClr val="tx1"/>
                </a:solidFill>
                <a:effectLst/>
                <a:uLnTx/>
                <a:uFillTx/>
                <a:latin typeface="Neo Sans Std Medium TR" panose="020B0704030504040204" pitchFamily="34" charset="0"/>
              </a:rPr>
              <a:t> a las nuevas tecnologías en un aliado de nuestro negocio</a:t>
            </a:r>
            <a:r>
              <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 </a:t>
            </a:r>
            <a:r>
              <a:rPr lang="es-AR" sz="1600" b="1" u="sng" dirty="0">
                <a:latin typeface="Neo Sans Std Medium TR" panose="020B0704030504040204" pitchFamily="34" charset="0"/>
              </a:rPr>
              <a:t>SALA</a:t>
            </a:r>
            <a:r>
              <a:rPr lang="es-AR" sz="1600" u="sng" dirty="0">
                <a:latin typeface="Neo Sans Std Medium TR" panose="020B0704030504040204" pitchFamily="34" charset="0"/>
              </a:rPr>
              <a:t> </a:t>
            </a:r>
            <a:r>
              <a:rPr lang="es-AR" sz="1600" b="1" u="sng" dirty="0" smtClean="0">
                <a:latin typeface="Neo Sans Std Medium TR" panose="020B0704030504040204" pitchFamily="34" charset="0"/>
              </a:rPr>
              <a:t>TEJEDOR</a:t>
            </a:r>
            <a:endPar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Marcador de número de diapositiva"/>
          <p:cNvSpPr>
            <a:spLocks noGrp="1"/>
          </p:cNvSpPr>
          <p:nvPr>
            <p:ph type="sldNum" sz="quarter" idx="12"/>
          </p:nvPr>
        </p:nvSpPr>
        <p:spPr/>
        <p:txBody>
          <a:bodyPr/>
          <a:lstStyle/>
          <a:p>
            <a:fld id="{5497BC3B-72FF-47F7-AF67-EBFAEACD4D9E}" type="slidenum">
              <a:rPr lang="es-AR" smtClean="0"/>
              <a:pPr/>
              <a:t>75</a:t>
            </a:fld>
            <a:endParaRPr lang="es-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9" y="260648"/>
            <a:ext cx="8496944" cy="521380"/>
          </a:xfrm>
          <a:prstGeom prst="rect">
            <a:avLst/>
          </a:prstGeom>
          <a:solidFill>
            <a:srgbClr val="FF0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transformamos</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 las nuevas tecnologías en un aliado de nuestro negocio</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 </a:t>
            </a:r>
            <a:r>
              <a:rPr lang="es-AR" sz="1600" b="1" u="sng" dirty="0">
                <a:latin typeface="Neo Sans Std Medium TR" panose="020B0704030504040204" pitchFamily="34" charset="0"/>
              </a:rPr>
              <a:t>SALA</a:t>
            </a:r>
            <a:r>
              <a:rPr lang="es-AR" sz="1600" u="sng" dirty="0">
                <a:latin typeface="Neo Sans Std Medium TR" panose="020B0704030504040204" pitchFamily="34" charset="0"/>
              </a:rPr>
              <a:t> </a:t>
            </a:r>
            <a:r>
              <a:rPr lang="es-AR" sz="1600" b="1" u="sng" dirty="0" smtClean="0">
                <a:latin typeface="Neo Sans Std Medium TR" panose="020B0704030504040204" pitchFamily="34" charset="0"/>
              </a:rPr>
              <a:t>TEJEDOR</a:t>
            </a:r>
            <a:endPar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23528" y="1052736"/>
            <a:ext cx="8496944" cy="5632311"/>
          </a:xfrm>
          <a:prstGeom prst="rect">
            <a:avLst/>
          </a:prstGeom>
          <a:noFill/>
        </p:spPr>
        <p:txBody>
          <a:bodyPr wrap="square" rtlCol="0">
            <a:spAutoFit/>
          </a:bodyPr>
          <a:lstStyle/>
          <a:p>
            <a:pPr marL="342900" indent="-342900">
              <a:buFont typeface="+mj-lt"/>
              <a:buAutoNum type="arabicParenR"/>
            </a:pPr>
            <a:r>
              <a:rPr lang="es-AR" dirty="0" smtClean="0"/>
              <a:t>Generar </a:t>
            </a:r>
            <a:r>
              <a:rPr lang="es-AR" dirty="0" err="1" smtClean="0"/>
              <a:t>bio</a:t>
            </a:r>
            <a:r>
              <a:rPr lang="es-AR" dirty="0" smtClean="0"/>
              <a:t>-digestores a costos razonables. </a:t>
            </a:r>
            <a:r>
              <a:rPr lang="es-AR" b="1" dirty="0" smtClean="0">
                <a:solidFill>
                  <a:srgbClr val="00B0F0"/>
                </a:solidFill>
              </a:rPr>
              <a:t>(7)</a:t>
            </a:r>
          </a:p>
          <a:p>
            <a:pPr marL="342900" indent="-342900">
              <a:buFont typeface="+mj-lt"/>
              <a:buAutoNum type="arabicParenR"/>
            </a:pPr>
            <a:r>
              <a:rPr lang="es-AR" dirty="0" smtClean="0"/>
              <a:t>Desarrollar un sistema de mezcla de caldo para fumigaciones digitando la formula para que se haga en el momento. (4)</a:t>
            </a:r>
          </a:p>
          <a:p>
            <a:pPr marL="342900" indent="-342900">
              <a:buFont typeface="+mj-lt"/>
              <a:buAutoNum type="arabicParenR"/>
            </a:pPr>
            <a:r>
              <a:rPr lang="es-AR" dirty="0" smtClean="0"/>
              <a:t>Adaptar la fumigadora con un scanner de malezas. (3)</a:t>
            </a:r>
          </a:p>
          <a:p>
            <a:pPr marL="342900" indent="-342900">
              <a:buFont typeface="+mj-lt"/>
              <a:buAutoNum type="arabicParenR"/>
            </a:pPr>
            <a:r>
              <a:rPr lang="es-AR" dirty="0" smtClean="0"/>
              <a:t>Generar una aplicación que detecte la ubicación instantánea del insumo que se necesita. (2)</a:t>
            </a:r>
          </a:p>
          <a:p>
            <a:pPr marL="342900" indent="-342900">
              <a:buFont typeface="+mj-lt"/>
              <a:buAutoNum type="arabicParenR"/>
            </a:pPr>
            <a:r>
              <a:rPr lang="es-AR" dirty="0" smtClean="0"/>
              <a:t>Acceder a comunicación satelital. (3)</a:t>
            </a:r>
          </a:p>
          <a:p>
            <a:pPr marL="342900" indent="-342900">
              <a:buFont typeface="+mj-lt"/>
              <a:buAutoNum type="arabicParenR"/>
            </a:pPr>
            <a:r>
              <a:rPr lang="es-AR" dirty="0" smtClean="0"/>
              <a:t>Realizar los trámites vía web de organismos relacionados al campo (</a:t>
            </a:r>
            <a:r>
              <a:rPr lang="es-AR" dirty="0" err="1" smtClean="0"/>
              <a:t>AFIP</a:t>
            </a:r>
            <a:r>
              <a:rPr lang="es-AR" dirty="0" smtClean="0"/>
              <a:t>, </a:t>
            </a:r>
            <a:r>
              <a:rPr lang="es-AR" dirty="0" err="1" smtClean="0"/>
              <a:t>SENASA</a:t>
            </a:r>
            <a:r>
              <a:rPr lang="es-AR" dirty="0" smtClean="0"/>
              <a:t>) de manera sencilla. (4)</a:t>
            </a:r>
          </a:p>
          <a:p>
            <a:pPr marL="342900" indent="-342900">
              <a:buFont typeface="+mj-lt"/>
              <a:buAutoNum type="arabicParenR"/>
            </a:pPr>
            <a:r>
              <a:rPr lang="es-AR" dirty="0" smtClean="0"/>
              <a:t>Derrotar al laborismo (populismo). (0)</a:t>
            </a:r>
          </a:p>
          <a:p>
            <a:pPr marL="342900" indent="-342900">
              <a:buFont typeface="+mj-lt"/>
              <a:buAutoNum type="arabicParenR"/>
            </a:pPr>
            <a:r>
              <a:rPr lang="es-AR" dirty="0" smtClean="0"/>
              <a:t>Explotar el marketing para publicitar nuestro sector a través  de las tecnologías de comunicación. </a:t>
            </a:r>
            <a:r>
              <a:rPr lang="es-AR" b="1" dirty="0" smtClean="0">
                <a:solidFill>
                  <a:srgbClr val="00B0F0"/>
                </a:solidFill>
              </a:rPr>
              <a:t>(9)</a:t>
            </a:r>
            <a:r>
              <a:rPr lang="es-AR" dirty="0" smtClean="0"/>
              <a:t> </a:t>
            </a:r>
          </a:p>
          <a:p>
            <a:pPr marL="342900" indent="-342900">
              <a:buFont typeface="+mj-lt"/>
              <a:buAutoNum type="arabicParenR"/>
            </a:pPr>
            <a:r>
              <a:rPr lang="es-AR" dirty="0" smtClean="0"/>
              <a:t>Aprovechar gases emanados de la bosta en </a:t>
            </a:r>
            <a:r>
              <a:rPr lang="es-AR" dirty="0" err="1" smtClean="0"/>
              <a:t>feed-lots</a:t>
            </a:r>
            <a:r>
              <a:rPr lang="es-AR" dirty="0" smtClean="0"/>
              <a:t> para crear energía. </a:t>
            </a:r>
            <a:r>
              <a:rPr lang="es-AR" b="1" dirty="0" smtClean="0">
                <a:solidFill>
                  <a:srgbClr val="00B0F0"/>
                </a:solidFill>
              </a:rPr>
              <a:t>(6)</a:t>
            </a:r>
          </a:p>
          <a:p>
            <a:pPr marL="342900" indent="-342900">
              <a:buFont typeface="+mj-lt"/>
              <a:buAutoNum type="arabicParenR"/>
            </a:pPr>
            <a:r>
              <a:rPr lang="es-AR" dirty="0" smtClean="0"/>
              <a:t>Mejorar preparación de la tierra previo a la siembra. (0)</a:t>
            </a:r>
          </a:p>
          <a:p>
            <a:pPr marL="342900" indent="-342900">
              <a:buFont typeface="+mj-lt"/>
              <a:buAutoNum type="arabicParenR"/>
            </a:pPr>
            <a:r>
              <a:rPr lang="es-AR" dirty="0" smtClean="0"/>
              <a:t>Promover la colecta de datos de siembra/cosecha para genética. (1)</a:t>
            </a:r>
          </a:p>
          <a:p>
            <a:pPr marL="342900" indent="-342900">
              <a:buFont typeface="+mj-lt"/>
              <a:buAutoNum type="arabicParenR"/>
            </a:pPr>
            <a:r>
              <a:rPr lang="es-AR" dirty="0" smtClean="0"/>
              <a:t>Usar tecnología para evaluar disponibilidad hídrica. </a:t>
            </a:r>
            <a:r>
              <a:rPr lang="es-AR" b="1" dirty="0" smtClean="0">
                <a:solidFill>
                  <a:srgbClr val="00B0F0"/>
                </a:solidFill>
              </a:rPr>
              <a:t>(7)</a:t>
            </a:r>
          </a:p>
          <a:p>
            <a:pPr marL="342900" indent="-342900">
              <a:buFont typeface="+mj-lt"/>
              <a:buAutoNum type="arabicParenR"/>
            </a:pPr>
            <a:r>
              <a:rPr lang="es-AR" dirty="0" smtClean="0"/>
              <a:t>Optimizar suministro dietario en </a:t>
            </a:r>
            <a:r>
              <a:rPr lang="es-AR" dirty="0" err="1" smtClean="0"/>
              <a:t>feed-lot</a:t>
            </a:r>
            <a:r>
              <a:rPr lang="es-AR" dirty="0" smtClean="0"/>
              <a:t> según objetivo de engorde. (1)</a:t>
            </a:r>
          </a:p>
          <a:p>
            <a:pPr marL="342900" indent="-342900">
              <a:buFont typeface="+mj-lt"/>
              <a:buAutoNum type="arabicParenR"/>
            </a:pPr>
            <a:r>
              <a:rPr lang="es-AR" dirty="0" smtClean="0"/>
              <a:t>Medir humedad del suelo. (0)</a:t>
            </a:r>
          </a:p>
          <a:p>
            <a:pPr marL="342900" indent="-342900">
              <a:buFont typeface="+mj-lt"/>
              <a:buAutoNum type="arabicParenR"/>
            </a:pPr>
            <a:r>
              <a:rPr lang="es-AR" dirty="0" smtClean="0"/>
              <a:t>Tener una herramienta que defina qué semilla usar, sin tener que pasar por la “prueba y error”. (0)</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76</a:t>
            </a:fld>
            <a:endParaRPr lang="es-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9" y="260648"/>
            <a:ext cx="8496944" cy="521380"/>
          </a:xfrm>
          <a:prstGeom prst="rect">
            <a:avLst/>
          </a:prstGeom>
          <a:solidFill>
            <a:srgbClr val="FF0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transformamos</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 las nuevas tecnologías en un aliado de nuestro negocio</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 </a:t>
            </a:r>
            <a:r>
              <a:rPr lang="es-AR" sz="1600" b="1" u="sng" dirty="0">
                <a:latin typeface="Neo Sans Std Medium TR" panose="020B0704030504040204" pitchFamily="34" charset="0"/>
              </a:rPr>
              <a:t>SALA</a:t>
            </a:r>
            <a:r>
              <a:rPr lang="es-AR" sz="1600" u="sng" dirty="0">
                <a:latin typeface="Neo Sans Std Medium TR" panose="020B0704030504040204" pitchFamily="34" charset="0"/>
              </a:rPr>
              <a:t> </a:t>
            </a:r>
            <a:r>
              <a:rPr lang="es-AR" sz="1600" b="1" u="sng" dirty="0" smtClean="0">
                <a:latin typeface="Neo Sans Std Medium TR" panose="020B0704030504040204" pitchFamily="34" charset="0"/>
              </a:rPr>
              <a:t>TEJEDOR</a:t>
            </a:r>
            <a:endPar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4" name="3 CuadroTexto"/>
          <p:cNvSpPr txBox="1"/>
          <p:nvPr/>
        </p:nvSpPr>
        <p:spPr>
          <a:xfrm>
            <a:off x="395536" y="1124744"/>
            <a:ext cx="8352928" cy="6463308"/>
          </a:xfrm>
          <a:prstGeom prst="rect">
            <a:avLst/>
          </a:prstGeom>
          <a:noFill/>
        </p:spPr>
        <p:txBody>
          <a:bodyPr wrap="square" rtlCol="0">
            <a:spAutoFit/>
          </a:bodyPr>
          <a:lstStyle/>
          <a:p>
            <a:pPr marL="342900" indent="-342900">
              <a:buFont typeface="+mj-lt"/>
              <a:buAutoNum type="arabicParenR" startAt="16"/>
            </a:pPr>
            <a:r>
              <a:rPr lang="es-AR" dirty="0" smtClean="0"/>
              <a:t>Mejorar herbicidas para no contaminar napas/medio ambiente. </a:t>
            </a:r>
            <a:r>
              <a:rPr lang="es-AR" b="1" dirty="0" smtClean="0">
                <a:solidFill>
                  <a:srgbClr val="00B0F0"/>
                </a:solidFill>
              </a:rPr>
              <a:t>(7)</a:t>
            </a:r>
          </a:p>
          <a:p>
            <a:pPr marL="342900" indent="-342900">
              <a:buFont typeface="+mj-lt"/>
              <a:buAutoNum type="arabicParenR" startAt="16"/>
            </a:pPr>
            <a:r>
              <a:rPr lang="es-AR" dirty="0" smtClean="0"/>
              <a:t>Coordinar comisiones que dentro de cada CREA recopilen las necesidades tecnológicas de la zona y trabajen en conjunto con universidades y sector público o privado. (4)</a:t>
            </a:r>
          </a:p>
          <a:p>
            <a:pPr marL="342900" indent="-342900">
              <a:buFont typeface="+mj-lt"/>
              <a:buAutoNum type="arabicParenR" startAt="16"/>
            </a:pPr>
            <a:r>
              <a:rPr lang="es-AR" dirty="0" smtClean="0"/>
              <a:t>Bajar los niveles de contaminación e impacto ambiental. (0)</a:t>
            </a:r>
          </a:p>
          <a:p>
            <a:pPr marL="342900" indent="-342900">
              <a:buFont typeface="+mj-lt"/>
              <a:buAutoNum type="arabicParenR" startAt="16"/>
            </a:pPr>
            <a:r>
              <a:rPr lang="es-AR" dirty="0" smtClean="0"/>
              <a:t>Facilitar la implementación de tecnologías para la re-utilización de la bosta y generación de energía. (4)</a:t>
            </a:r>
          </a:p>
          <a:p>
            <a:pPr marL="342900" indent="-342900">
              <a:buFont typeface="+mj-lt"/>
              <a:buAutoNum type="arabicParenR" startAt="16"/>
            </a:pPr>
            <a:r>
              <a:rPr lang="es-AR" dirty="0" smtClean="0"/>
              <a:t>Generar tecnologías de aplicación de herbicidas e insecticidas para reducir el volumen de productos aplicados sin perder eficiencia de aplicación y disminuir la contaminación. (4)</a:t>
            </a:r>
          </a:p>
          <a:p>
            <a:pPr marL="342900" indent="-342900">
              <a:buFont typeface="+mj-lt"/>
              <a:buAutoNum type="arabicParenR" startAt="16"/>
            </a:pPr>
            <a:r>
              <a:rPr lang="es-AR" dirty="0" smtClean="0"/>
              <a:t>Generar acuerdos entre productores y empresas proveedoras de equipos (ej.: de </a:t>
            </a:r>
            <a:r>
              <a:rPr lang="es-AR" dirty="0" err="1" smtClean="0"/>
              <a:t>Biogas</a:t>
            </a:r>
            <a:r>
              <a:rPr lang="es-AR" dirty="0" smtClean="0"/>
              <a:t>) donde los productores aporten materia prima y las empresas los equipos y el asesoramiento. </a:t>
            </a:r>
            <a:r>
              <a:rPr lang="es-AR" b="1" dirty="0" smtClean="0">
                <a:solidFill>
                  <a:srgbClr val="00B0F0"/>
                </a:solidFill>
              </a:rPr>
              <a:t>(6)</a:t>
            </a:r>
          </a:p>
          <a:p>
            <a:pPr marL="342900" indent="-342900">
              <a:buFont typeface="+mj-lt"/>
              <a:buAutoNum type="arabicParenR" startAt="16"/>
            </a:pPr>
            <a:r>
              <a:rPr lang="es-AR" dirty="0" smtClean="0"/>
              <a:t>Comunicar muy bien las nuevas tecnologías y su impacto en el medio. (0)</a:t>
            </a:r>
          </a:p>
          <a:p>
            <a:pPr marL="342900" indent="-342900">
              <a:buFont typeface="+mj-lt"/>
              <a:buAutoNum type="arabicParenR" startAt="16"/>
            </a:pPr>
            <a:r>
              <a:rPr lang="es-AR" dirty="0" smtClean="0"/>
              <a:t>Interactuar con el Estado y sus instituciones (</a:t>
            </a:r>
            <a:r>
              <a:rPr lang="es-AR" dirty="0" err="1" smtClean="0"/>
              <a:t>INTA</a:t>
            </a:r>
            <a:r>
              <a:rPr lang="es-AR" dirty="0" smtClean="0"/>
              <a:t>, INTI, Universidades) para facilitar el desarrollo de tecnología. (2)</a:t>
            </a:r>
          </a:p>
          <a:p>
            <a:pPr marL="342900" indent="-342900">
              <a:buFont typeface="+mj-lt"/>
              <a:buAutoNum type="arabicParenR" startAt="16"/>
            </a:pPr>
            <a:r>
              <a:rPr lang="es-AR" dirty="0" smtClean="0"/>
              <a:t>Pensar en forma “global”, mirar al mundo. (0)</a:t>
            </a:r>
          </a:p>
          <a:p>
            <a:pPr marL="342900" indent="-342900">
              <a:buFont typeface="+mj-lt"/>
              <a:buAutoNum type="arabicParenR" startAt="16"/>
            </a:pPr>
            <a:r>
              <a:rPr lang="es-AR" dirty="0" smtClean="0"/>
              <a:t>Producir tecnología de exportación. (0)</a:t>
            </a:r>
          </a:p>
          <a:p>
            <a:pPr marL="342900" indent="-342900">
              <a:buFont typeface="+mj-lt"/>
              <a:buAutoNum type="arabicParenR" startAt="16"/>
            </a:pPr>
            <a:r>
              <a:rPr lang="es-AR" dirty="0" smtClean="0"/>
              <a:t>Pensar junto al resto de la cadena para establecer tecnología. (1)</a:t>
            </a:r>
          </a:p>
          <a:p>
            <a:pPr marL="342900" indent="-342900">
              <a:buFont typeface="+mj-lt"/>
              <a:buAutoNum type="arabicParenR" startAt="16"/>
            </a:pPr>
            <a:r>
              <a:rPr lang="es-AR" dirty="0" smtClean="0"/>
              <a:t>Capacitarnos para aplicar tecnología. (1) </a:t>
            </a:r>
          </a:p>
          <a:p>
            <a:pPr marL="342900" indent="-342900">
              <a:buFont typeface="+mj-lt"/>
              <a:buAutoNum type="arabicParenR" startAt="16"/>
            </a:pPr>
            <a:endParaRPr lang="es-AR" dirty="0" smtClean="0"/>
          </a:p>
          <a:p>
            <a:pPr marL="342900" indent="-342900">
              <a:buFont typeface="+mj-lt"/>
              <a:buAutoNum type="arabicParenR" startAt="16"/>
            </a:pPr>
            <a:endParaRPr lang="es-AR" dirty="0" smtClean="0"/>
          </a:p>
          <a:p>
            <a:pPr marL="342900" indent="-342900">
              <a:buFont typeface="+mj-lt"/>
              <a:buAutoNum type="arabicParenR" startAt="16"/>
            </a:pPr>
            <a:endParaRPr lang="es-AR" dirty="0"/>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77</a:t>
            </a:fld>
            <a:endParaRPr lang="es-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9" y="260648"/>
            <a:ext cx="8496944" cy="521380"/>
          </a:xfrm>
          <a:prstGeom prst="rect">
            <a:avLst/>
          </a:prstGeom>
          <a:solidFill>
            <a:srgbClr val="FF0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transformamos</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 las nuevas tecnologías en un aliado de nuestro negocio</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 </a:t>
            </a:r>
            <a:r>
              <a:rPr lang="es-AR" sz="1600" b="1" u="sng" dirty="0">
                <a:latin typeface="Neo Sans Std Medium TR" panose="020B0704030504040204" pitchFamily="34" charset="0"/>
              </a:rPr>
              <a:t>SALA</a:t>
            </a:r>
            <a:r>
              <a:rPr lang="es-AR" sz="1600" u="sng" dirty="0">
                <a:latin typeface="Neo Sans Std Medium TR" panose="020B0704030504040204" pitchFamily="34" charset="0"/>
              </a:rPr>
              <a:t> </a:t>
            </a:r>
            <a:r>
              <a:rPr lang="es-AR" sz="1600" b="1" u="sng" dirty="0" smtClean="0">
                <a:latin typeface="Neo Sans Std Medium TR" panose="020B0704030504040204" pitchFamily="34" charset="0"/>
              </a:rPr>
              <a:t>TEJEDOR</a:t>
            </a:r>
            <a:endPar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4" name="3 CuadroTexto"/>
          <p:cNvSpPr txBox="1"/>
          <p:nvPr/>
        </p:nvSpPr>
        <p:spPr>
          <a:xfrm>
            <a:off x="395536" y="1124744"/>
            <a:ext cx="8352928" cy="5909310"/>
          </a:xfrm>
          <a:prstGeom prst="rect">
            <a:avLst/>
          </a:prstGeom>
          <a:noFill/>
        </p:spPr>
        <p:txBody>
          <a:bodyPr wrap="square" rtlCol="0">
            <a:spAutoFit/>
          </a:bodyPr>
          <a:lstStyle/>
          <a:p>
            <a:pPr marL="342900" indent="-342900">
              <a:buFont typeface="+mj-lt"/>
              <a:buAutoNum type="arabicParenR" startAt="28"/>
            </a:pPr>
            <a:r>
              <a:rPr lang="es-AR" dirty="0" smtClean="0"/>
              <a:t>Promover zonas de “prueba tecnológica” para poder verlas allí. (0)</a:t>
            </a:r>
          </a:p>
          <a:p>
            <a:pPr marL="342900" indent="-342900">
              <a:buFont typeface="+mj-lt"/>
              <a:buAutoNum type="arabicParenR" startAt="28"/>
            </a:pPr>
            <a:r>
              <a:rPr lang="es-AR" dirty="0" smtClean="0"/>
              <a:t>Dividir tecnologías por tema y proponer que cada CREA lo desarrolle. Ganar tiempo abordando temas en forma orgánica. (0)</a:t>
            </a:r>
          </a:p>
          <a:p>
            <a:pPr marL="342900" indent="-342900">
              <a:buFont typeface="+mj-lt"/>
              <a:buAutoNum type="arabicParenR" startAt="28"/>
            </a:pPr>
            <a:r>
              <a:rPr lang="es-AR" dirty="0" smtClean="0"/>
              <a:t>Juntar la información ya disponible y sintetizarla para no duplicar esfuerzos. (0)</a:t>
            </a:r>
          </a:p>
          <a:p>
            <a:pPr marL="342900" indent="-342900">
              <a:buFont typeface="+mj-lt"/>
              <a:buAutoNum type="arabicParenR" startAt="28"/>
            </a:pPr>
            <a:r>
              <a:rPr lang="es-AR" dirty="0" smtClean="0"/>
              <a:t>Poner cobertura global de Internet – Web – </a:t>
            </a:r>
            <a:r>
              <a:rPr lang="es-AR" dirty="0" err="1" smtClean="0"/>
              <a:t>Wi</a:t>
            </a:r>
            <a:r>
              <a:rPr lang="es-AR" dirty="0" smtClean="0"/>
              <a:t>-Fi. (0)</a:t>
            </a:r>
          </a:p>
          <a:p>
            <a:pPr marL="342900" indent="-342900">
              <a:buFont typeface="+mj-lt"/>
              <a:buAutoNum type="arabicParenR" startAt="28"/>
            </a:pPr>
            <a:r>
              <a:rPr lang="es-AR" dirty="0" smtClean="0"/>
              <a:t>Desarrollar lectura de índice verde. (0)</a:t>
            </a:r>
          </a:p>
          <a:p>
            <a:pPr marL="342900" indent="-342900">
              <a:buFont typeface="+mj-lt"/>
              <a:buAutoNum type="arabicParenR" startAt="28"/>
            </a:pPr>
            <a:r>
              <a:rPr lang="es-AR" dirty="0" smtClean="0"/>
              <a:t>Juntarnos con oferentes de tecnología y demandar las necesidades. Red CREA. (0)</a:t>
            </a:r>
          </a:p>
          <a:p>
            <a:pPr marL="342900" indent="-342900">
              <a:buFont typeface="+mj-lt"/>
              <a:buAutoNum type="arabicParenR" startAt="28"/>
            </a:pPr>
            <a:r>
              <a:rPr lang="es-AR" dirty="0" smtClean="0"/>
              <a:t>Generar ámbito de intercambio entre productores/oferentes. (2)</a:t>
            </a:r>
          </a:p>
          <a:p>
            <a:pPr marL="342900" indent="-342900">
              <a:buFont typeface="+mj-lt"/>
              <a:buAutoNum type="arabicParenR" startAt="28"/>
            </a:pPr>
            <a:r>
              <a:rPr lang="es-AR" dirty="0" smtClean="0"/>
              <a:t>Ir con necesidades puntuales de nuestra zona a las empresas. (0)</a:t>
            </a:r>
          </a:p>
          <a:p>
            <a:pPr marL="342900" indent="-342900">
              <a:buFont typeface="+mj-lt"/>
              <a:buAutoNum type="arabicParenR" startAt="28"/>
            </a:pPr>
            <a:r>
              <a:rPr lang="es-AR" dirty="0" smtClean="0"/>
              <a:t>Presentar problemas en los procesos. (0)</a:t>
            </a:r>
          </a:p>
          <a:p>
            <a:pPr marL="342900" indent="-342900">
              <a:buFont typeface="+mj-lt"/>
              <a:buAutoNum type="arabicParenR" startAt="28"/>
            </a:pPr>
            <a:r>
              <a:rPr lang="es-AR" dirty="0" smtClean="0"/>
              <a:t>Capacitar y buscar formas de aplicar la tecnología según las realidades de nuestra zona y nuestras empresas. (3)</a:t>
            </a:r>
          </a:p>
          <a:p>
            <a:pPr marL="342900" indent="-342900">
              <a:buFont typeface="+mj-lt"/>
              <a:buAutoNum type="arabicParenR" startAt="28"/>
            </a:pPr>
            <a:r>
              <a:rPr lang="es-AR" dirty="0" smtClean="0"/>
              <a:t>Primero “demanda” de tecnología, luego “oferta”. Así se debería iniciar. (0)</a:t>
            </a:r>
          </a:p>
          <a:p>
            <a:pPr marL="342900" indent="-342900">
              <a:buFont typeface="+mj-lt"/>
              <a:buAutoNum type="arabicParenR" startAt="28"/>
            </a:pPr>
            <a:r>
              <a:rPr lang="es-AR" dirty="0" smtClean="0"/>
              <a:t>Realizar desarrollo en conjunto de los productos y procesos. (0)</a:t>
            </a:r>
          </a:p>
          <a:p>
            <a:pPr marL="342900" indent="-342900">
              <a:buFont typeface="+mj-lt"/>
              <a:buAutoNum type="arabicParenR" startAt="28"/>
            </a:pPr>
            <a:r>
              <a:rPr lang="es-AR" dirty="0" smtClean="0"/>
              <a:t>Compartir información con colegas, vecinos, etc. (2)</a:t>
            </a:r>
          </a:p>
          <a:p>
            <a:pPr marL="342900" indent="-342900">
              <a:buFont typeface="+mj-lt"/>
              <a:buAutoNum type="arabicParenR" startAt="28"/>
            </a:pPr>
            <a:r>
              <a:rPr lang="es-AR" dirty="0" smtClean="0"/>
              <a:t>Estar más abiertos a nuevas tecnologías, cambiar paradigmas. (1)</a:t>
            </a:r>
          </a:p>
          <a:p>
            <a:pPr marL="342900" indent="-342900">
              <a:buFont typeface="+mj-lt"/>
              <a:buAutoNum type="arabicParenR" startAt="28"/>
            </a:pPr>
            <a:r>
              <a:rPr lang="es-AR" dirty="0" smtClean="0"/>
              <a:t>Tener cuidado con la nueva tecnología en cuanto a su impacto en el ambiente y la sociedad. (1)</a:t>
            </a:r>
          </a:p>
          <a:p>
            <a:pPr marL="342900" indent="-342900">
              <a:buFont typeface="+mj-lt"/>
              <a:buAutoNum type="arabicParenR" startAt="28"/>
            </a:pPr>
            <a:r>
              <a:rPr lang="es-AR" dirty="0" smtClean="0"/>
              <a:t>Utilizar </a:t>
            </a:r>
            <a:r>
              <a:rPr lang="es-AR" dirty="0" err="1" smtClean="0"/>
              <a:t>drones</a:t>
            </a:r>
            <a:r>
              <a:rPr lang="es-AR" dirty="0" smtClean="0"/>
              <a:t> para monitorear en forma remota plagas, malezas, etc. o efectuar recuentos de hacienda. (4)</a:t>
            </a:r>
          </a:p>
          <a:p>
            <a:pPr marL="342900" indent="-342900">
              <a:buFont typeface="+mj-lt"/>
              <a:buAutoNum type="arabicParenR" startAt="28"/>
            </a:pPr>
            <a:endParaRPr lang="es-AR" dirty="0"/>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78</a:t>
            </a:fld>
            <a:endParaRPr lang="es-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9" y="260648"/>
            <a:ext cx="8496944" cy="521380"/>
          </a:xfrm>
          <a:prstGeom prst="rect">
            <a:avLst/>
          </a:prstGeom>
          <a:solidFill>
            <a:srgbClr val="FF0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transformamos</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 las nuevas tecnologías en un aliado de nuestro negocio</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 </a:t>
            </a:r>
            <a:r>
              <a:rPr lang="es-AR" sz="1600" b="1" u="sng" dirty="0">
                <a:latin typeface="Neo Sans Std Medium TR" panose="020B0704030504040204" pitchFamily="34" charset="0"/>
              </a:rPr>
              <a:t>SALA</a:t>
            </a:r>
            <a:r>
              <a:rPr lang="es-AR" sz="1600" u="sng" dirty="0">
                <a:latin typeface="Neo Sans Std Medium TR" panose="020B0704030504040204" pitchFamily="34" charset="0"/>
              </a:rPr>
              <a:t> </a:t>
            </a:r>
            <a:r>
              <a:rPr lang="es-AR" sz="1600" b="1" u="sng" dirty="0" smtClean="0">
                <a:latin typeface="Neo Sans Std Medium TR" panose="020B0704030504040204" pitchFamily="34" charset="0"/>
              </a:rPr>
              <a:t>TEJEDOR</a:t>
            </a:r>
            <a:endPar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23528" y="1124744"/>
            <a:ext cx="8496944" cy="6186309"/>
          </a:xfrm>
          <a:prstGeom prst="rect">
            <a:avLst/>
          </a:prstGeom>
          <a:noFill/>
        </p:spPr>
        <p:txBody>
          <a:bodyPr wrap="square" rtlCol="0">
            <a:spAutoFit/>
          </a:bodyPr>
          <a:lstStyle/>
          <a:p>
            <a:pPr marL="342900" indent="-342900">
              <a:buFont typeface="+mj-lt"/>
              <a:buAutoNum type="arabicParenR" startAt="44"/>
            </a:pPr>
            <a:r>
              <a:rPr lang="es-AR" dirty="0" smtClean="0"/>
              <a:t> Reunirnos con una empresa proveedora de </a:t>
            </a:r>
            <a:r>
              <a:rPr lang="es-AR" dirty="0" err="1" smtClean="0"/>
              <a:t>drones</a:t>
            </a:r>
            <a:r>
              <a:rPr lang="es-AR" dirty="0" smtClean="0"/>
              <a:t>. (0)</a:t>
            </a:r>
          </a:p>
          <a:p>
            <a:pPr marL="342900" indent="-342900">
              <a:buFont typeface="+mj-lt"/>
              <a:buAutoNum type="arabicParenR" startAt="44"/>
            </a:pPr>
            <a:r>
              <a:rPr lang="es-AR" dirty="0" smtClean="0"/>
              <a:t>Generar </a:t>
            </a:r>
            <a:r>
              <a:rPr lang="es-AR" dirty="0" err="1" smtClean="0"/>
              <a:t>workshops</a:t>
            </a:r>
            <a:r>
              <a:rPr lang="es-AR" dirty="0" smtClean="0"/>
              <a:t> con empresas proveedoras de tecnología: biotecnología, maquinaria, imágenes satelitales, </a:t>
            </a:r>
            <a:r>
              <a:rPr lang="es-AR" dirty="0" err="1" smtClean="0"/>
              <a:t>drones</a:t>
            </a:r>
            <a:r>
              <a:rPr lang="es-AR" dirty="0" smtClean="0"/>
              <a:t>, comunicaciones, etc. </a:t>
            </a:r>
            <a:r>
              <a:rPr lang="es-AR" b="1" dirty="0" smtClean="0">
                <a:solidFill>
                  <a:srgbClr val="00B0F0"/>
                </a:solidFill>
              </a:rPr>
              <a:t>(9)</a:t>
            </a:r>
          </a:p>
          <a:p>
            <a:pPr marL="342900" indent="-342900">
              <a:buFont typeface="+mj-lt"/>
              <a:buAutoNum type="arabicParenR" startAt="44"/>
            </a:pPr>
            <a:r>
              <a:rPr lang="es-AR" dirty="0" smtClean="0"/>
              <a:t>Reunirnos con empresas proveedoras de la misma manera que lo realizan los grupos CREA. (0)</a:t>
            </a:r>
          </a:p>
          <a:p>
            <a:pPr marL="342900" indent="-342900">
              <a:buFont typeface="+mj-lt"/>
              <a:buAutoNum type="arabicParenR" startAt="44"/>
            </a:pPr>
            <a:r>
              <a:rPr lang="es-AR" dirty="0" smtClean="0"/>
              <a:t>Desarrollar tecnologías que nos permitan localizar hacienda en terrenos de difícil acceso para poder cruzar la información de carga animal con la dotación de materia seca de forraje presente en determinada superficie. (2)</a:t>
            </a:r>
          </a:p>
          <a:p>
            <a:pPr marL="342900" indent="-342900">
              <a:buFont typeface="+mj-lt"/>
              <a:buAutoNum type="arabicParenR" startAt="44"/>
            </a:pPr>
            <a:r>
              <a:rPr lang="es-AR" dirty="0" smtClean="0"/>
              <a:t>Interactuar entre empresas y productores para reunirlos en el campo y que conozcan personalmente la problemática.  (3)</a:t>
            </a:r>
          </a:p>
          <a:p>
            <a:pPr marL="342900" indent="-342900">
              <a:buFont typeface="+mj-lt"/>
              <a:buAutoNum type="arabicParenR" startAt="44"/>
            </a:pPr>
            <a:r>
              <a:rPr lang="es-AR" dirty="0" smtClean="0"/>
              <a:t>Nuclear en un foro las demandas de tecnología. (1)</a:t>
            </a:r>
          </a:p>
          <a:p>
            <a:pPr marL="342900" indent="-342900">
              <a:buFont typeface="+mj-lt"/>
              <a:buAutoNum type="arabicParenR" startAt="44"/>
            </a:pPr>
            <a:r>
              <a:rPr lang="es-AR" dirty="0" smtClean="0"/>
              <a:t>Presentarle al </a:t>
            </a:r>
            <a:r>
              <a:rPr lang="es-AR" dirty="0" err="1" smtClean="0"/>
              <a:t>INTA</a:t>
            </a:r>
            <a:r>
              <a:rPr lang="es-AR" dirty="0" smtClean="0"/>
              <a:t> nuestras problemáticas y posibles soluciones. (1)</a:t>
            </a:r>
          </a:p>
          <a:p>
            <a:pPr marL="342900" indent="-342900">
              <a:buFont typeface="+mj-lt"/>
              <a:buAutoNum type="arabicParenR" startAt="44"/>
            </a:pPr>
            <a:r>
              <a:rPr lang="es-AR" dirty="0" smtClean="0"/>
              <a:t>Presentar nuestras problemáticas en las universidades. (2)</a:t>
            </a:r>
          </a:p>
          <a:p>
            <a:pPr marL="342900" indent="-342900">
              <a:buFont typeface="+mj-lt"/>
              <a:buAutoNum type="arabicParenR" startAt="44"/>
            </a:pPr>
            <a:r>
              <a:rPr lang="es-AR" dirty="0" smtClean="0"/>
              <a:t>Que el foro propuesto incluya productores, </a:t>
            </a:r>
            <a:r>
              <a:rPr lang="es-AR" dirty="0" err="1" smtClean="0"/>
              <a:t>INTA</a:t>
            </a:r>
            <a:r>
              <a:rPr lang="es-AR" dirty="0" smtClean="0"/>
              <a:t>, universidades, etc. (1)</a:t>
            </a:r>
          </a:p>
          <a:p>
            <a:pPr marL="342900" indent="-342900">
              <a:buFont typeface="+mj-lt"/>
              <a:buAutoNum type="arabicParenR" startAt="44"/>
            </a:pPr>
            <a:r>
              <a:rPr lang="es-AR" dirty="0" smtClean="0"/>
              <a:t>Generar un sistema electrónico de trazabilidad para poder realizar seguimiento vía internet de movimientos, historial individual, peso, vacunaciones, genealogía, manejo, etc. (4)</a:t>
            </a:r>
          </a:p>
          <a:p>
            <a:pPr marL="342900" indent="-342900">
              <a:buFont typeface="+mj-lt"/>
              <a:buAutoNum type="arabicParenR" startAt="44"/>
            </a:pPr>
            <a:r>
              <a:rPr lang="es-AR" dirty="0" smtClean="0"/>
              <a:t>Convocar </a:t>
            </a:r>
            <a:r>
              <a:rPr lang="es-AR" dirty="0" err="1" smtClean="0"/>
              <a:t>workshops</a:t>
            </a:r>
            <a:r>
              <a:rPr lang="es-AR" dirty="0" smtClean="0"/>
              <a:t> entre empresas de sistemas, frigoríficos, exportadores, </a:t>
            </a:r>
            <a:r>
              <a:rPr lang="es-AR" dirty="0" err="1" smtClean="0"/>
              <a:t>SENASA</a:t>
            </a:r>
            <a:r>
              <a:rPr lang="es-AR" dirty="0" smtClean="0"/>
              <a:t> y productores para generar el sistema de trazabilidad. </a:t>
            </a:r>
            <a:r>
              <a:rPr lang="es-AR" b="1" dirty="0" smtClean="0">
                <a:solidFill>
                  <a:srgbClr val="00B0F0"/>
                </a:solidFill>
              </a:rPr>
              <a:t>(6)</a:t>
            </a:r>
          </a:p>
          <a:p>
            <a:pPr marL="342900" indent="-342900"/>
            <a:r>
              <a:rPr lang="es-AR" dirty="0" smtClean="0"/>
              <a:t> </a:t>
            </a:r>
          </a:p>
          <a:p>
            <a:pPr marL="342900" indent="-342900">
              <a:buFont typeface="+mj-lt"/>
              <a:buAutoNum type="arabicParenR" startAt="44"/>
            </a:pPr>
            <a:endParaRPr lang="es-AR" dirty="0" smtClean="0"/>
          </a:p>
          <a:p>
            <a:pPr marL="342900" indent="-342900"/>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79</a:t>
            </a:fld>
            <a:endParaRPr lang="es-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539552" y="404664"/>
            <a:ext cx="8214142" cy="378679"/>
          </a:xfrm>
          <a:prstGeom prst="rect">
            <a:avLst/>
          </a:prstGeom>
          <a:solidFill>
            <a:schemeClr val="bg1"/>
          </a:solidFill>
          <a:ln>
            <a:solidFill>
              <a:schemeClr val="accent1"/>
            </a:solidFill>
          </a:ln>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¿Cómo nos adaptamos a los cambios? </a:t>
            </a:r>
            <a:r>
              <a:rPr kumimoji="0" lang="es-AR" sz="1600" b="1" i="0" u="sng"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SALA 11</a:t>
            </a:r>
          </a:p>
        </p:txBody>
      </p:sp>
      <p:sp>
        <p:nvSpPr>
          <p:cNvPr id="3" name="2 CuadroTexto"/>
          <p:cNvSpPr txBox="1"/>
          <p:nvPr/>
        </p:nvSpPr>
        <p:spPr>
          <a:xfrm>
            <a:off x="611560" y="1268760"/>
            <a:ext cx="8208912" cy="5909310"/>
          </a:xfrm>
          <a:prstGeom prst="rect">
            <a:avLst/>
          </a:prstGeom>
          <a:noFill/>
        </p:spPr>
        <p:txBody>
          <a:bodyPr wrap="square" rtlCol="0">
            <a:spAutoFit/>
          </a:bodyPr>
          <a:lstStyle/>
          <a:p>
            <a:pPr marL="342900" indent="-342900">
              <a:buFont typeface="+mj-lt"/>
              <a:buAutoNum type="arabicParenR" startAt="43"/>
            </a:pPr>
            <a:r>
              <a:rPr lang="es-AR" dirty="0" smtClean="0"/>
              <a:t>Pensar en horarios de trabajo del personal acotado a un máximo de 8 horas para no desgastar a la gente. (0)</a:t>
            </a:r>
          </a:p>
          <a:p>
            <a:pPr marL="342900" indent="-342900">
              <a:buFont typeface="+mj-lt"/>
              <a:buAutoNum type="arabicParenR" startAt="43"/>
            </a:pPr>
            <a:r>
              <a:rPr lang="es-AR" dirty="0" smtClean="0"/>
              <a:t>Armar una guardería para las mujeres que trabajan, para que puedan tener su tiempo libre y no sentirse culpables. (2)</a:t>
            </a:r>
          </a:p>
          <a:p>
            <a:pPr marL="342900" indent="-342900">
              <a:buFont typeface="+mj-lt"/>
              <a:buAutoNum type="arabicParenR" startAt="43"/>
            </a:pPr>
            <a:r>
              <a:rPr lang="es-AR" dirty="0" smtClean="0"/>
              <a:t>Disponer algunas hectáreas en el campo para probar las nuevas tecnologías aunque todavía me resulten lejanas (entre 10 a 50 de acuerdo a escala). (0)</a:t>
            </a:r>
          </a:p>
          <a:p>
            <a:pPr marL="342900" indent="-342900">
              <a:buFont typeface="+mj-lt"/>
              <a:buAutoNum type="arabicParenR" startAt="43"/>
            </a:pPr>
            <a:r>
              <a:rPr lang="es-AR" dirty="0" smtClean="0"/>
              <a:t>Conocer aspiraciones / sueños del personal para ver de qué forma podemos acompañarlos. (0)</a:t>
            </a:r>
          </a:p>
          <a:p>
            <a:pPr marL="342900" indent="-342900">
              <a:buFont typeface="+mj-lt"/>
              <a:buAutoNum type="arabicParenR" startAt="43"/>
            </a:pPr>
            <a:r>
              <a:rPr lang="es-AR" dirty="0" smtClean="0"/>
              <a:t>Escuchar los cambios que sugieren los empleados. </a:t>
            </a:r>
            <a:r>
              <a:rPr lang="es-AR" b="1" dirty="0" smtClean="0">
                <a:solidFill>
                  <a:srgbClr val="FF0000"/>
                </a:solidFill>
              </a:rPr>
              <a:t>(11) </a:t>
            </a:r>
            <a:endParaRPr lang="es-AR" dirty="0" smtClean="0"/>
          </a:p>
          <a:p>
            <a:pPr marL="342900" indent="-342900">
              <a:buFont typeface="+mj-lt"/>
              <a:buAutoNum type="arabicParenR" startAt="43"/>
            </a:pPr>
            <a:r>
              <a:rPr lang="es-AR" dirty="0" smtClean="0"/>
              <a:t>Trabajar con las Municipalidad /es vecinas, para poder generar una mejor y mayor fluidez de transporte entre el campo y la ciudad. (1)</a:t>
            </a:r>
          </a:p>
          <a:p>
            <a:pPr marL="342900" indent="-342900">
              <a:buFont typeface="+mj-lt"/>
              <a:buAutoNum type="arabicParenR" startAt="43"/>
            </a:pPr>
            <a:r>
              <a:rPr lang="es-AR" dirty="0" smtClean="0"/>
              <a:t>Poner colectivos para ir y venir del pueblo a la empresa. (1)</a:t>
            </a:r>
          </a:p>
          <a:p>
            <a:pPr marL="342900" indent="-342900">
              <a:buFont typeface="+mj-lt"/>
              <a:buAutoNum type="arabicParenR" startAt="43"/>
            </a:pPr>
            <a:r>
              <a:rPr lang="es-AR" dirty="0" smtClean="0"/>
              <a:t>Abrir una vez por mes las tranqueras del campo para quien quiera visitar y conocer la unidad, por ejemplo organizadas como visitas guiadas. (3)</a:t>
            </a:r>
          </a:p>
          <a:p>
            <a:pPr marL="342900" indent="-342900">
              <a:buFont typeface="+mj-lt"/>
              <a:buAutoNum type="arabicParenR" startAt="43"/>
            </a:pPr>
            <a:r>
              <a:rPr lang="es-AR" dirty="0" smtClean="0"/>
              <a:t>Involucrarse en los partidos políticos existentes en nuestra zona de influencia para que se sepa lo que pasa en el campo, generar mejores políticas para el sector y participar de las decisiones. </a:t>
            </a:r>
            <a:r>
              <a:rPr lang="es-AR" b="1" dirty="0" smtClean="0">
                <a:solidFill>
                  <a:srgbClr val="00B0F0"/>
                </a:solidFill>
              </a:rPr>
              <a:t>(6)</a:t>
            </a:r>
          </a:p>
          <a:p>
            <a:pPr marL="342900" indent="-342900">
              <a:buFont typeface="+mj-lt"/>
              <a:buAutoNum type="arabicParenR" startAt="43"/>
            </a:pPr>
            <a:r>
              <a:rPr lang="es-AR" dirty="0" smtClean="0"/>
              <a:t>Salir de la zona de confort: decidir algunas cosas para dejar de hacer, eliminar proyectos deficitarios. (0)</a:t>
            </a:r>
          </a:p>
          <a:p>
            <a:pPr marL="342900" indent="-342900">
              <a:buFont typeface="+mj-lt"/>
              <a:buAutoNum type="arabicParenR" startAt="43"/>
            </a:pPr>
            <a:endParaRPr lang="es-AR" dirty="0" smtClean="0"/>
          </a:p>
          <a:p>
            <a:pPr marL="342900" indent="-342900">
              <a:buFont typeface="+mj-lt"/>
              <a:buAutoNum type="arabicParenR" startAt="43"/>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8</a:t>
            </a:fld>
            <a:endParaRPr lang="es-AR"/>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9" y="260648"/>
            <a:ext cx="8496944" cy="521380"/>
          </a:xfrm>
          <a:prstGeom prst="rect">
            <a:avLst/>
          </a:prstGeom>
          <a:solidFill>
            <a:srgbClr val="FF0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transformamos</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 las nuevas tecnologías en un aliado de nuestro negocio</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 </a:t>
            </a:r>
            <a:r>
              <a:rPr lang="es-AR" sz="1600" b="1" u="sng" dirty="0">
                <a:latin typeface="Neo Sans Std Medium TR" panose="020B0704030504040204" pitchFamily="34" charset="0"/>
              </a:rPr>
              <a:t>SALA</a:t>
            </a:r>
            <a:r>
              <a:rPr lang="es-AR" sz="1600" u="sng" dirty="0">
                <a:latin typeface="Neo Sans Std Medium TR" panose="020B0704030504040204" pitchFamily="34" charset="0"/>
              </a:rPr>
              <a:t> </a:t>
            </a:r>
            <a:r>
              <a:rPr lang="es-AR" sz="1600" b="1" u="sng" dirty="0" smtClean="0">
                <a:latin typeface="Neo Sans Std Medium TR" panose="020B0704030504040204" pitchFamily="34" charset="0"/>
              </a:rPr>
              <a:t>TEJEDOR</a:t>
            </a:r>
            <a:endPar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23529" y="1124744"/>
            <a:ext cx="8496944" cy="5632311"/>
          </a:xfrm>
          <a:prstGeom prst="rect">
            <a:avLst/>
          </a:prstGeom>
          <a:noFill/>
        </p:spPr>
        <p:txBody>
          <a:bodyPr wrap="square" rtlCol="0">
            <a:spAutoFit/>
          </a:bodyPr>
          <a:lstStyle/>
          <a:p>
            <a:pPr marL="342900" indent="-342900">
              <a:buFont typeface="+mj-lt"/>
              <a:buAutoNum type="arabicParenR" startAt="55"/>
            </a:pPr>
            <a:r>
              <a:rPr lang="es-AR" dirty="0" smtClean="0"/>
              <a:t> Implementar un sistema de control de bolsones de granos con monitoreo permanente para evitar pérdidas de calidad del material. (4)</a:t>
            </a:r>
          </a:p>
          <a:p>
            <a:pPr marL="342900" indent="-342900">
              <a:buFont typeface="+mj-lt"/>
              <a:buAutoNum type="arabicParenR" startAt="55"/>
            </a:pPr>
            <a:r>
              <a:rPr lang="es-AR" dirty="0" smtClean="0"/>
              <a:t>Demandamos que el bolsón ya contenga los sensores para el monitoreo cuando los compramos. (5)</a:t>
            </a:r>
          </a:p>
          <a:p>
            <a:pPr marL="342900" indent="-342900">
              <a:buFont typeface="+mj-lt"/>
              <a:buAutoNum type="arabicParenR" startAt="55"/>
            </a:pPr>
            <a:r>
              <a:rPr lang="es-AR" dirty="0" smtClean="0"/>
              <a:t>Implementar un sistema similar de monitoreo de silos aéreos, o silo puente de maíz planta entera o pasturas. (0)</a:t>
            </a:r>
          </a:p>
          <a:p>
            <a:pPr marL="342900" indent="-342900">
              <a:buFont typeface="+mj-lt"/>
              <a:buAutoNum type="arabicParenR" startAt="55"/>
            </a:pPr>
            <a:r>
              <a:rPr lang="es-AR" dirty="0" smtClean="0"/>
              <a:t>Desarrollar un programa operativo que simplifique y unifique la carga de datos en la gestión contable y administrativa de la empresa. (3)</a:t>
            </a:r>
          </a:p>
          <a:p>
            <a:pPr marL="342900" indent="-342900">
              <a:buFont typeface="+mj-lt"/>
              <a:buAutoNum type="arabicParenR" startAt="55"/>
            </a:pPr>
            <a:r>
              <a:rPr lang="es-AR" dirty="0" smtClean="0"/>
              <a:t>Promover encuentros entre entidades como </a:t>
            </a:r>
            <a:r>
              <a:rPr lang="es-AR" dirty="0" err="1" smtClean="0"/>
              <a:t>AACREA</a:t>
            </a:r>
            <a:r>
              <a:rPr lang="es-AR" dirty="0" smtClean="0"/>
              <a:t>, </a:t>
            </a:r>
            <a:r>
              <a:rPr lang="es-AR" dirty="0" err="1" smtClean="0"/>
              <a:t>INTA</a:t>
            </a:r>
            <a:r>
              <a:rPr lang="es-AR" dirty="0" smtClean="0"/>
              <a:t>, CONICET, etc., para transformar tecnologías existentes en aplicables al sector. (1)</a:t>
            </a:r>
          </a:p>
          <a:p>
            <a:pPr marL="342900" indent="-342900">
              <a:buFont typeface="+mj-lt"/>
              <a:buAutoNum type="arabicParenR" startAt="55"/>
            </a:pPr>
            <a:r>
              <a:rPr lang="es-AR" dirty="0" smtClean="0"/>
              <a:t>Generar el canal de comunicación adecuado para tener conocimiento de las tecnologías existentes y poder transformarlas en herramientas concretas. (3)</a:t>
            </a:r>
          </a:p>
          <a:p>
            <a:pPr marL="342900" indent="-342900">
              <a:buFont typeface="+mj-lt"/>
              <a:buAutoNum type="arabicParenR" startAt="55"/>
            </a:pPr>
            <a:r>
              <a:rPr lang="es-AR" dirty="0" smtClean="0"/>
              <a:t>Desarrollar un sistema a través del cual se unifique o estandarice la información que brindan los distintos proveedores. (3)</a:t>
            </a:r>
          </a:p>
          <a:p>
            <a:pPr marL="342900" indent="-342900">
              <a:buFont typeface="+mj-lt"/>
              <a:buAutoNum type="arabicParenR" startAt="55"/>
            </a:pPr>
            <a:r>
              <a:rPr lang="es-AR" dirty="0" smtClean="0"/>
              <a:t>Generar la legislación acorde a las tecnologías existentes, ej.: Trazabilidad ganadera. </a:t>
            </a:r>
            <a:r>
              <a:rPr lang="es-AR" b="1" dirty="0" smtClean="0">
                <a:solidFill>
                  <a:srgbClr val="00B0F0"/>
                </a:solidFill>
              </a:rPr>
              <a:t>(6)</a:t>
            </a:r>
          </a:p>
          <a:p>
            <a:pPr marL="342900" indent="-342900">
              <a:buFont typeface="+mj-lt"/>
              <a:buAutoNum type="arabicParenR" startAt="55"/>
            </a:pPr>
            <a:r>
              <a:rPr lang="es-AR" dirty="0" smtClean="0"/>
              <a:t>Demandar a </a:t>
            </a:r>
            <a:r>
              <a:rPr lang="es-AR" dirty="0" err="1" smtClean="0"/>
              <a:t>AACREA</a:t>
            </a:r>
            <a:r>
              <a:rPr lang="es-AR" dirty="0" smtClean="0"/>
              <a:t> que actúe como nuestro interlocutor para canalizar los requerimientos. (1)</a:t>
            </a:r>
          </a:p>
          <a:p>
            <a:pPr marL="342900" indent="-342900">
              <a:buFont typeface="+mj-lt"/>
              <a:buAutoNum type="arabicParenR" startAt="55"/>
            </a:pPr>
            <a:r>
              <a:rPr lang="es-AR" dirty="0" smtClean="0"/>
              <a:t>Capacitar e informar a los asesores y miembros CREA para el uso de nuevas tecnologías, por ej.: una vez por año. (3)</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80</a:t>
            </a:fld>
            <a:endParaRPr lang="es-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txBox="1">
            <a:spLocks/>
          </p:cNvSpPr>
          <p:nvPr/>
        </p:nvSpPr>
        <p:spPr>
          <a:xfrm>
            <a:off x="323529" y="260648"/>
            <a:ext cx="8496944" cy="521380"/>
          </a:xfrm>
          <a:prstGeom prst="rect">
            <a:avLst/>
          </a:prstGeom>
          <a:solidFill>
            <a:srgbClr val="FF0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transformamos</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 las nuevas tecnologías en un aliado de nuestro negocio</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 </a:t>
            </a:r>
            <a:r>
              <a:rPr lang="es-AR" sz="1600" b="1" u="sng" dirty="0">
                <a:latin typeface="Neo Sans Std Medium TR" panose="020B0704030504040204" pitchFamily="34" charset="0"/>
              </a:rPr>
              <a:t>SALA</a:t>
            </a:r>
            <a:r>
              <a:rPr lang="es-AR" sz="1600" u="sng" dirty="0">
                <a:latin typeface="Neo Sans Std Medium TR" panose="020B0704030504040204" pitchFamily="34" charset="0"/>
              </a:rPr>
              <a:t> </a:t>
            </a:r>
            <a:r>
              <a:rPr lang="es-AR" sz="1600" b="1" u="sng" dirty="0" smtClean="0">
                <a:latin typeface="Neo Sans Std Medium TR" panose="020B0704030504040204" pitchFamily="34" charset="0"/>
              </a:rPr>
              <a:t>TEJEDOR</a:t>
            </a:r>
            <a:endPar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4" name="3 CuadroTexto"/>
          <p:cNvSpPr txBox="1"/>
          <p:nvPr/>
        </p:nvSpPr>
        <p:spPr>
          <a:xfrm>
            <a:off x="395537" y="1340768"/>
            <a:ext cx="8424936" cy="5355312"/>
          </a:xfrm>
          <a:prstGeom prst="rect">
            <a:avLst/>
          </a:prstGeom>
          <a:noFill/>
        </p:spPr>
        <p:txBody>
          <a:bodyPr wrap="square" rtlCol="0">
            <a:spAutoFit/>
          </a:bodyPr>
          <a:lstStyle/>
          <a:p>
            <a:pPr marL="342900" indent="-342900">
              <a:buFont typeface="+mj-lt"/>
              <a:buAutoNum type="arabicParenR" startAt="65"/>
            </a:pPr>
            <a:r>
              <a:rPr lang="es-AR" dirty="0" smtClean="0"/>
              <a:t> Requerir a las empresas que producen semillas forrajeras que nos informen acerca de las tecnologías de proceso de siembra para lograr mayor eficiencia. (2)</a:t>
            </a:r>
          </a:p>
          <a:p>
            <a:pPr marL="342900" indent="-342900">
              <a:buFont typeface="+mj-lt"/>
              <a:buAutoNum type="arabicParenR" startAt="65"/>
            </a:pPr>
            <a:r>
              <a:rPr lang="es-AR" dirty="0" smtClean="0"/>
              <a:t> Masificar el ingreso de productores a CREA, para que todos puedan tener acceso a información de herramientas y nuevas tecnologías. (4)</a:t>
            </a:r>
          </a:p>
          <a:p>
            <a:pPr marL="342900" indent="-342900">
              <a:buFont typeface="+mj-lt"/>
              <a:buAutoNum type="arabicParenR" startAt="65"/>
            </a:pPr>
            <a:r>
              <a:rPr lang="es-AR" dirty="0" smtClean="0"/>
              <a:t>Demandar una hoja de ruta para la participación ciudadana. (2)</a:t>
            </a:r>
          </a:p>
          <a:p>
            <a:pPr marL="342900" indent="-342900">
              <a:buFont typeface="+mj-lt"/>
              <a:buAutoNum type="arabicParenR" startAt="65"/>
            </a:pPr>
            <a:r>
              <a:rPr lang="es-AR" dirty="0" smtClean="0"/>
              <a:t>Generar una aplicación que eduque en la metodología CREA. (2)</a:t>
            </a:r>
          </a:p>
          <a:p>
            <a:pPr marL="342900" indent="-342900">
              <a:buFont typeface="+mj-lt"/>
              <a:buAutoNum type="arabicParenR" startAt="65"/>
            </a:pPr>
            <a:r>
              <a:rPr lang="es-AR" dirty="0" smtClean="0"/>
              <a:t>Crear una red social CREA. (3)</a:t>
            </a:r>
          </a:p>
          <a:p>
            <a:pPr marL="342900" indent="-342900">
              <a:buFont typeface="+mj-lt"/>
              <a:buAutoNum type="arabicParenR" startAt="65"/>
            </a:pPr>
            <a:r>
              <a:rPr lang="es-AR" dirty="0" smtClean="0"/>
              <a:t>Expandir el  método CREA al resto del universo (industrias, organismos). (2)</a:t>
            </a:r>
          </a:p>
          <a:p>
            <a:pPr marL="342900" indent="-342900">
              <a:buFont typeface="+mj-lt"/>
              <a:buAutoNum type="arabicParenR" startAt="65"/>
            </a:pPr>
            <a:r>
              <a:rPr lang="es-AR" dirty="0" smtClean="0"/>
              <a:t>Desarrollar la tecnología de pasturas para potenciar la ganadería pastoril. (3)</a:t>
            </a:r>
          </a:p>
          <a:p>
            <a:pPr marL="342900" indent="-342900">
              <a:buFont typeface="+mj-lt"/>
              <a:buAutoNum type="arabicParenR" startAt="65"/>
            </a:pPr>
            <a:r>
              <a:rPr lang="es-AR" dirty="0" smtClean="0"/>
              <a:t>Demandar agroquímicos banda verde, amigables con el medio ambiente. (5)</a:t>
            </a:r>
          </a:p>
          <a:p>
            <a:pPr marL="342900" indent="-342900">
              <a:buFont typeface="+mj-lt"/>
              <a:buAutoNum type="arabicParenR" startAt="65"/>
            </a:pPr>
            <a:r>
              <a:rPr lang="es-AR" dirty="0" smtClean="0"/>
              <a:t>Promover la vinculación con las universidades para el desarrollo de nuevas tecnologías, y que sean más accesibles. </a:t>
            </a:r>
            <a:r>
              <a:rPr lang="es-AR" b="1" dirty="0" smtClean="0">
                <a:solidFill>
                  <a:srgbClr val="00B0F0"/>
                </a:solidFill>
              </a:rPr>
              <a:t>(6) </a:t>
            </a:r>
          </a:p>
          <a:p>
            <a:pPr marL="342900" indent="-342900">
              <a:buFont typeface="+mj-lt"/>
              <a:buAutoNum type="arabicParenR" startAt="65"/>
            </a:pPr>
            <a:r>
              <a:rPr lang="es-AR" dirty="0" smtClean="0"/>
              <a:t>Rol de asesores: armar un grupo de asesores para bajar y analizar nuevas tecnologías y su implementación. (5)</a:t>
            </a:r>
          </a:p>
          <a:p>
            <a:pPr marL="342900" indent="-342900">
              <a:buFont typeface="+mj-lt"/>
              <a:buAutoNum type="arabicParenR" startAt="65"/>
            </a:pPr>
            <a:r>
              <a:rPr lang="es-AR" dirty="0" smtClean="0"/>
              <a:t>Armar canales de información para las tecnologías top en proceso, para enterarnos de lo que está ocurriendo en el mundo. (2)</a:t>
            </a:r>
          </a:p>
          <a:p>
            <a:pPr marL="342900" indent="-342900">
              <a:buFont typeface="+mj-lt"/>
              <a:buAutoNum type="arabicParenR" startAt="65"/>
            </a:pPr>
            <a:r>
              <a:rPr lang="es-AR" dirty="0" smtClean="0"/>
              <a:t>Interactuar con instituciones del mundo para bajar información.  </a:t>
            </a:r>
            <a:r>
              <a:rPr lang="es-AR" b="1" dirty="0" smtClean="0">
                <a:solidFill>
                  <a:srgbClr val="00B0F0"/>
                </a:solidFill>
              </a:rPr>
              <a:t>(7)</a:t>
            </a:r>
          </a:p>
          <a:p>
            <a:pPr marL="342900" indent="-342900">
              <a:buFont typeface="+mj-lt"/>
              <a:buAutoNum type="arabicParenR" startAt="65"/>
            </a:pPr>
            <a:r>
              <a:rPr lang="es-AR" dirty="0" smtClean="0"/>
              <a:t>Ampliar las relaciones hacia la robótica, comunicación satelital,  manejo de información, conectividad. (5)</a:t>
            </a:r>
            <a:endParaRPr lang="es-AR" dirty="0"/>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81</a:t>
            </a:fld>
            <a:endParaRPr lang="es-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323529" y="260648"/>
            <a:ext cx="8496944" cy="521380"/>
          </a:xfrm>
          <a:prstGeom prst="rect">
            <a:avLst/>
          </a:prstGeom>
          <a:solidFill>
            <a:srgbClr val="FF0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transformamos</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 las nuevas tecnologías en un aliado de nuestro negocio</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 </a:t>
            </a:r>
            <a:r>
              <a:rPr lang="es-AR" sz="1600" b="1" u="sng" dirty="0">
                <a:latin typeface="Neo Sans Std Medium TR" panose="020B0704030504040204" pitchFamily="34" charset="0"/>
              </a:rPr>
              <a:t>SALA</a:t>
            </a:r>
            <a:r>
              <a:rPr lang="es-AR" sz="1600" u="sng" dirty="0">
                <a:latin typeface="Neo Sans Std Medium TR" panose="020B0704030504040204" pitchFamily="34" charset="0"/>
              </a:rPr>
              <a:t> </a:t>
            </a:r>
            <a:r>
              <a:rPr lang="es-AR" sz="1600" b="1" u="sng" dirty="0" smtClean="0">
                <a:latin typeface="Neo Sans Std Medium TR" panose="020B0704030504040204" pitchFamily="34" charset="0"/>
              </a:rPr>
              <a:t>TEJEDOR</a:t>
            </a:r>
            <a:endParaRPr kumimoji="0" lang="es-AR" sz="1600" b="1"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3" name="2 CuadroTexto"/>
          <p:cNvSpPr txBox="1"/>
          <p:nvPr/>
        </p:nvSpPr>
        <p:spPr>
          <a:xfrm>
            <a:off x="323528" y="1052736"/>
            <a:ext cx="8424936" cy="2862322"/>
          </a:xfrm>
          <a:prstGeom prst="rect">
            <a:avLst/>
          </a:prstGeom>
          <a:noFill/>
        </p:spPr>
        <p:txBody>
          <a:bodyPr wrap="square" rtlCol="0">
            <a:spAutoFit/>
          </a:bodyPr>
          <a:lstStyle/>
          <a:p>
            <a:pPr marL="342900" indent="-342900">
              <a:buFont typeface="+mj-lt"/>
              <a:buAutoNum type="arabicParenR" startAt="78"/>
            </a:pPr>
            <a:r>
              <a:rPr lang="es-AR" dirty="0" smtClean="0"/>
              <a:t> Congresos de asesores para generar nuevas demandas. (2)</a:t>
            </a:r>
          </a:p>
          <a:p>
            <a:pPr marL="342900" indent="-342900">
              <a:buFont typeface="+mj-lt"/>
              <a:buAutoNum type="arabicParenR" startAt="78"/>
            </a:pPr>
            <a:r>
              <a:rPr lang="es-AR" dirty="0" smtClean="0"/>
              <a:t>Instalar dentro del movimiento un concurso sobre ideas tecnológicas. </a:t>
            </a:r>
            <a:r>
              <a:rPr lang="es-AR" b="1" dirty="0" smtClean="0">
                <a:solidFill>
                  <a:srgbClr val="00B0F0"/>
                </a:solidFill>
              </a:rPr>
              <a:t>(7)</a:t>
            </a:r>
          </a:p>
          <a:p>
            <a:pPr marL="342900" indent="-342900">
              <a:buFont typeface="+mj-lt"/>
              <a:buAutoNum type="arabicParenR" startAt="78"/>
            </a:pPr>
            <a:r>
              <a:rPr lang="es-AR" dirty="0" smtClean="0"/>
              <a:t>Capacitar a quienes deben implementar las tecnologías: grupos de empleados, equipo. (0)</a:t>
            </a:r>
          </a:p>
          <a:p>
            <a:pPr marL="342900" indent="-342900">
              <a:buFont typeface="+mj-lt"/>
              <a:buAutoNum type="arabicParenR" startAt="78"/>
            </a:pPr>
            <a:r>
              <a:rPr lang="es-AR" dirty="0" smtClean="0"/>
              <a:t>Desarrollar </a:t>
            </a:r>
            <a:r>
              <a:rPr lang="es-AR" dirty="0" err="1" smtClean="0"/>
              <a:t>scanners</a:t>
            </a:r>
            <a:r>
              <a:rPr lang="es-AR" dirty="0" smtClean="0"/>
              <a:t> en frigoríficos para tener el dato de rendimiento exacto y generar la liquidación al productor. (4)</a:t>
            </a:r>
          </a:p>
          <a:p>
            <a:pPr marL="342900" indent="-342900">
              <a:buFont typeface="+mj-lt"/>
              <a:buAutoNum type="arabicParenR" startAt="78"/>
            </a:pPr>
            <a:r>
              <a:rPr lang="es-AR" dirty="0" smtClean="0"/>
              <a:t>Incorporar tecnología tipo Lo-Jack en hacienda para evitar el robo de animales. (3)</a:t>
            </a:r>
          </a:p>
          <a:p>
            <a:pPr marL="342900" indent="-342900">
              <a:buFont typeface="+mj-lt"/>
              <a:buAutoNum type="arabicParenR" startAt="78"/>
            </a:pPr>
            <a:r>
              <a:rPr lang="es-AR" dirty="0" smtClean="0"/>
              <a:t>Reemplazar el alambrado eléctrico por una solución más flexible, económica y de comando remoto. (2)</a:t>
            </a:r>
          </a:p>
          <a:p>
            <a:pPr marL="342900" indent="-342900">
              <a:buFont typeface="+mj-lt"/>
              <a:buAutoNum type="arabicParenR" startAt="78"/>
            </a:pPr>
            <a:r>
              <a:rPr lang="es-AR" dirty="0" smtClean="0"/>
              <a:t>Disminuir la vulnerabilidad de los silo bolsa. (4) </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82</a:t>
            </a:fld>
            <a:endParaRPr lang="es-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700808"/>
            <a:ext cx="8753693" cy="1584176"/>
          </a:xfrm>
          <a:prstGeom prst="rect">
            <a:avLst/>
          </a:prstGeom>
          <a:solidFill>
            <a:srgbClr val="0070C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profundizar nuestras acciones a favor del medio ambiente? </a:t>
            </a:r>
            <a:r>
              <a:rPr lang="es-AR" sz="1600" b="1" u="sng" dirty="0" smtClean="0">
                <a:solidFill>
                  <a:schemeClr val="bg1"/>
                </a:solidFill>
                <a:latin typeface="Neo Sans Std Medium TR" panose="020B0704030504040204" pitchFamily="34" charset="0"/>
              </a:rPr>
              <a:t>SALA VELEZ</a:t>
            </a: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3" name="2 Marcador de número de diapositiva"/>
          <p:cNvSpPr>
            <a:spLocks noGrp="1"/>
          </p:cNvSpPr>
          <p:nvPr>
            <p:ph type="sldNum" sz="quarter" idx="12"/>
          </p:nvPr>
        </p:nvSpPr>
        <p:spPr/>
        <p:txBody>
          <a:bodyPr/>
          <a:lstStyle/>
          <a:p>
            <a:fld id="{5497BC3B-72FF-47F7-AF67-EBFAEACD4D9E}" type="slidenum">
              <a:rPr lang="es-AR" smtClean="0"/>
              <a:pPr/>
              <a:t>83</a:t>
            </a:fld>
            <a:endParaRPr lang="es-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84804"/>
          </a:xfrm>
          <a:prstGeom prst="rect">
            <a:avLst/>
          </a:prstGeom>
          <a:solidFill>
            <a:srgbClr val="0070C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profundizar nuestras acciones a favor del medio ambiente? </a:t>
            </a:r>
            <a:r>
              <a:rPr lang="es-AR" sz="1600" b="1" u="sng" dirty="0" smtClean="0">
                <a:solidFill>
                  <a:schemeClr val="bg1"/>
                </a:solidFill>
                <a:latin typeface="Neo Sans Std Medium TR" panose="020B0704030504040204" pitchFamily="34" charset="0"/>
              </a:rPr>
              <a:t>SALA VELEZ</a:t>
            </a: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3" name="2 CuadroTexto"/>
          <p:cNvSpPr txBox="1"/>
          <p:nvPr/>
        </p:nvSpPr>
        <p:spPr>
          <a:xfrm>
            <a:off x="251521" y="980728"/>
            <a:ext cx="8712968" cy="5632311"/>
          </a:xfrm>
          <a:prstGeom prst="rect">
            <a:avLst/>
          </a:prstGeom>
          <a:noFill/>
        </p:spPr>
        <p:txBody>
          <a:bodyPr wrap="square" rtlCol="0">
            <a:spAutoFit/>
          </a:bodyPr>
          <a:lstStyle/>
          <a:p>
            <a:pPr marL="342900" indent="-342900">
              <a:buFont typeface="+mj-lt"/>
              <a:buAutoNum type="arabicParenR"/>
            </a:pPr>
            <a:r>
              <a:rPr lang="es-AR" dirty="0" smtClean="0"/>
              <a:t>Invitar a los legisladores locales a ver la problemática de los bidones de agroquímicos, con  participación de apoyo técnico. (5)</a:t>
            </a:r>
          </a:p>
          <a:p>
            <a:pPr marL="342900" indent="-342900">
              <a:buFont typeface="+mj-lt"/>
              <a:buAutoNum type="arabicParenR"/>
            </a:pPr>
            <a:r>
              <a:rPr lang="es-AR" dirty="0" smtClean="0"/>
              <a:t>Comprometerse como productor, por escrito, a llevar adelante prácticas. Y también en forma pública en el pueblo local Ej.: no pulverizar con más de “x” km/h de viento. (5)</a:t>
            </a:r>
          </a:p>
          <a:p>
            <a:pPr marL="342900" indent="-342900">
              <a:buFont typeface="+mj-lt"/>
              <a:buAutoNum type="arabicParenR"/>
            </a:pPr>
            <a:r>
              <a:rPr lang="es-AR" dirty="0" smtClean="0"/>
              <a:t>Proveer equipamiento adecuado, capacitar y exigir al personal que manipule agroquímicos su utilización. </a:t>
            </a:r>
            <a:r>
              <a:rPr lang="es-AR" b="1" dirty="0" smtClean="0">
                <a:solidFill>
                  <a:srgbClr val="00B0F0"/>
                </a:solidFill>
              </a:rPr>
              <a:t>(6)</a:t>
            </a:r>
          </a:p>
          <a:p>
            <a:pPr marL="342900" indent="-342900">
              <a:buFont typeface="+mj-lt"/>
              <a:buAutoNum type="arabicParenR"/>
            </a:pPr>
            <a:r>
              <a:rPr lang="es-AR" dirty="0" smtClean="0"/>
              <a:t>Educar al personal y sus familias en el manejo de la basura. </a:t>
            </a:r>
            <a:r>
              <a:rPr lang="es-AR" b="1" dirty="0" smtClean="0">
                <a:solidFill>
                  <a:srgbClr val="00B0F0"/>
                </a:solidFill>
              </a:rPr>
              <a:t>(9)</a:t>
            </a:r>
          </a:p>
          <a:p>
            <a:pPr marL="342900" indent="-342900">
              <a:buFont typeface="+mj-lt"/>
              <a:buAutoNum type="arabicParenR"/>
            </a:pPr>
            <a:r>
              <a:rPr lang="es-AR" dirty="0" smtClean="0"/>
              <a:t>Ofrecer a las autoridades locales nuestro tiempo y trabajo para colaborar en un manejo integral de la basura (campo + ciudad). </a:t>
            </a:r>
            <a:r>
              <a:rPr lang="es-AR" b="1" dirty="0" smtClean="0">
                <a:solidFill>
                  <a:srgbClr val="00B0F0"/>
                </a:solidFill>
              </a:rPr>
              <a:t>(6)</a:t>
            </a:r>
          </a:p>
          <a:p>
            <a:pPr marL="342900" indent="-342900">
              <a:buFont typeface="+mj-lt"/>
              <a:buAutoNum type="arabicParenR"/>
            </a:pPr>
            <a:r>
              <a:rPr lang="es-AR" dirty="0" smtClean="0"/>
              <a:t>Armar el plan de fitosanitarios teniendo en cuenta no sólo su costo y eficacia, sino también considerando su impacto ambiental. </a:t>
            </a:r>
            <a:r>
              <a:rPr lang="es-AR" b="1" dirty="0" smtClean="0">
                <a:solidFill>
                  <a:srgbClr val="00B0F0"/>
                </a:solidFill>
              </a:rPr>
              <a:t>(7)</a:t>
            </a:r>
          </a:p>
          <a:p>
            <a:pPr marL="342900" indent="-342900">
              <a:buFont typeface="+mj-lt"/>
              <a:buAutoNum type="arabicParenR"/>
            </a:pPr>
            <a:r>
              <a:rPr lang="es-AR" dirty="0" smtClean="0"/>
              <a:t>Monitoreo de plagas y malezas más eficaz y consciente para evitar aplicaciones innecesarias. </a:t>
            </a:r>
            <a:r>
              <a:rPr lang="es-AR" b="1" dirty="0" smtClean="0">
                <a:solidFill>
                  <a:srgbClr val="FF0000"/>
                </a:solidFill>
              </a:rPr>
              <a:t>(15)</a:t>
            </a:r>
          </a:p>
          <a:p>
            <a:pPr marL="342900" indent="-342900">
              <a:buFont typeface="+mj-lt"/>
              <a:buAutoNum type="arabicParenR"/>
            </a:pPr>
            <a:r>
              <a:rPr lang="es-AR" dirty="0" smtClean="0"/>
              <a:t>Controlar adecuadamente, desde la cuna a la tumba, el uso de los plásticos de silo-bolsa. (1)</a:t>
            </a:r>
          </a:p>
          <a:p>
            <a:pPr marL="342900" indent="-342900">
              <a:buFont typeface="+mj-lt"/>
              <a:buAutoNum type="arabicParenR"/>
            </a:pPr>
            <a:r>
              <a:rPr lang="es-AR" dirty="0" smtClean="0"/>
              <a:t>Generar conciencia de la separación de la basura. (5)</a:t>
            </a:r>
          </a:p>
          <a:p>
            <a:pPr marL="342900" indent="-342900">
              <a:buFont typeface="+mj-lt"/>
              <a:buAutoNum type="arabicParenR"/>
            </a:pPr>
            <a:r>
              <a:rPr lang="es-AR" dirty="0" smtClean="0"/>
              <a:t>Cumplir con las buenas prácticas agrícolas. (2)</a:t>
            </a:r>
          </a:p>
          <a:p>
            <a:pPr marL="342900" indent="-342900">
              <a:buFont typeface="+mj-lt"/>
              <a:buAutoNum type="arabicParenR"/>
            </a:pPr>
            <a:r>
              <a:rPr lang="es-AR" dirty="0" smtClean="0"/>
              <a:t>Educar y exigir dentro de nuestro ámbito/empresa. </a:t>
            </a:r>
            <a:r>
              <a:rPr lang="es-AR" b="1" dirty="0" smtClean="0">
                <a:solidFill>
                  <a:srgbClr val="00B0F0"/>
                </a:solidFill>
              </a:rPr>
              <a:t>(6)</a:t>
            </a:r>
          </a:p>
          <a:p>
            <a:pPr marL="342900" indent="-342900">
              <a:buFont typeface="+mj-lt"/>
              <a:buAutoNum type="arabicParenR"/>
            </a:pPr>
            <a:r>
              <a:rPr lang="es-AR" dirty="0" smtClean="0"/>
              <a:t>Estudiar a fondo las normas de control. (0)</a:t>
            </a:r>
          </a:p>
          <a:p>
            <a:pPr marL="342900" indent="-342900">
              <a:buFont typeface="+mj-lt"/>
              <a:buAutoNum type="arabicParenR"/>
            </a:pPr>
            <a:r>
              <a:rPr lang="es-AR" dirty="0" smtClean="0"/>
              <a:t>Colocar recipientes para cada tipo de residuo en todas las casas o lugares de trabajo. (5)</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84</a:t>
            </a:fld>
            <a:endParaRPr lang="es-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84804"/>
          </a:xfrm>
          <a:prstGeom prst="rect">
            <a:avLst/>
          </a:prstGeom>
          <a:solidFill>
            <a:srgbClr val="0070C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profundizar nuestras acciones a favor del medio ambiente? </a:t>
            </a:r>
            <a:r>
              <a:rPr lang="es-AR" sz="1600" b="1" u="sng" dirty="0" smtClean="0">
                <a:solidFill>
                  <a:schemeClr val="bg1"/>
                </a:solidFill>
                <a:latin typeface="Neo Sans Std Medium TR" panose="020B0704030504040204" pitchFamily="34" charset="0"/>
              </a:rPr>
              <a:t>SALA VELEZ</a:t>
            </a: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3" name="2 CuadroTexto"/>
          <p:cNvSpPr txBox="1"/>
          <p:nvPr/>
        </p:nvSpPr>
        <p:spPr>
          <a:xfrm>
            <a:off x="179512" y="1052736"/>
            <a:ext cx="8712968" cy="5632311"/>
          </a:xfrm>
          <a:prstGeom prst="rect">
            <a:avLst/>
          </a:prstGeom>
          <a:noFill/>
        </p:spPr>
        <p:txBody>
          <a:bodyPr wrap="square" rtlCol="0">
            <a:spAutoFit/>
          </a:bodyPr>
          <a:lstStyle/>
          <a:p>
            <a:pPr marL="342900" indent="-342900">
              <a:buFont typeface="+mj-lt"/>
              <a:buAutoNum type="arabicParenR" startAt="14"/>
            </a:pPr>
            <a:r>
              <a:rPr lang="es-AR" dirty="0" smtClean="0"/>
              <a:t>Dedicar horas de alguna persona encargada del traslado de cada tipo de residuo. (0)</a:t>
            </a:r>
          </a:p>
          <a:p>
            <a:pPr marL="342900" indent="-342900">
              <a:buFont typeface="+mj-lt"/>
              <a:buAutoNum type="arabicParenR" startAt="14"/>
            </a:pPr>
            <a:r>
              <a:rPr lang="es-AR" dirty="0" smtClean="0"/>
              <a:t>Crear una organización que reúna productores para dialogar con las autoridades con el fin de resolver de manera global el tema residuos. (3)</a:t>
            </a:r>
          </a:p>
          <a:p>
            <a:pPr marL="342900" indent="-342900">
              <a:buFont typeface="+mj-lt"/>
              <a:buAutoNum type="arabicParenR" startAt="14"/>
            </a:pPr>
            <a:r>
              <a:rPr lang="es-AR" dirty="0" smtClean="0"/>
              <a:t>Armar un “CREA Medio ambiente”. </a:t>
            </a:r>
            <a:r>
              <a:rPr lang="es-AR" b="1" dirty="0" smtClean="0">
                <a:solidFill>
                  <a:srgbClr val="FF0000"/>
                </a:solidFill>
              </a:rPr>
              <a:t>(18)</a:t>
            </a:r>
          </a:p>
          <a:p>
            <a:pPr marL="342900" indent="-342900">
              <a:buFont typeface="+mj-lt"/>
              <a:buAutoNum type="arabicParenR" startAt="14"/>
            </a:pPr>
            <a:r>
              <a:rPr lang="es-AR" dirty="0" smtClean="0"/>
              <a:t>Participar en la elaboración y regulación de leyes, tanto municipales, provinciales o nacionales, mediante comisiones creadas a tal fin con gente idónea. </a:t>
            </a:r>
            <a:r>
              <a:rPr lang="es-AR" b="1" dirty="0" smtClean="0">
                <a:solidFill>
                  <a:srgbClr val="00B0F0"/>
                </a:solidFill>
              </a:rPr>
              <a:t>(9)</a:t>
            </a:r>
          </a:p>
          <a:p>
            <a:pPr marL="342900" indent="-342900">
              <a:buFont typeface="+mj-lt"/>
              <a:buAutoNum type="arabicParenR" startAt="14"/>
            </a:pPr>
            <a:r>
              <a:rPr lang="es-AR" dirty="0" smtClean="0"/>
              <a:t>Conocer con precisión los efectos de cada producto. (2)</a:t>
            </a:r>
          </a:p>
          <a:p>
            <a:pPr marL="342900" indent="-342900">
              <a:buFont typeface="+mj-lt"/>
              <a:buAutoNum type="arabicParenR" startAt="14"/>
            </a:pPr>
            <a:r>
              <a:rPr lang="es-AR" dirty="0" smtClean="0"/>
              <a:t>Concientizar a nuestros equipos de trabajo sobre los efectos de cada producto. (0)</a:t>
            </a:r>
          </a:p>
          <a:p>
            <a:pPr marL="342900" indent="-342900">
              <a:buFont typeface="+mj-lt"/>
              <a:buAutoNum type="arabicParenR" startAt="14"/>
            </a:pPr>
            <a:r>
              <a:rPr lang="es-AR" dirty="0" smtClean="0"/>
              <a:t>Transformar la bosta en energía (</a:t>
            </a:r>
            <a:r>
              <a:rPr lang="es-AR" dirty="0" err="1" smtClean="0"/>
              <a:t>biogas</a:t>
            </a:r>
            <a:r>
              <a:rPr lang="es-AR" dirty="0" smtClean="0"/>
              <a:t>) </a:t>
            </a:r>
            <a:r>
              <a:rPr lang="es-AR" dirty="0" err="1" smtClean="0"/>
              <a:t>ej</a:t>
            </a:r>
            <a:r>
              <a:rPr lang="es-AR" dirty="0" smtClean="0"/>
              <a:t>:  generar electricidad mediante turbinas. (4)</a:t>
            </a:r>
          </a:p>
          <a:p>
            <a:pPr marL="342900" indent="-342900">
              <a:buFont typeface="+mj-lt"/>
              <a:buAutoNum type="arabicParenR" startAt="14"/>
            </a:pPr>
            <a:r>
              <a:rPr lang="es-AR" dirty="0" smtClean="0"/>
              <a:t>Armar los proyectos para estos emprendimientos con la argumentación necesaria para obtener financiamiento bancario. </a:t>
            </a:r>
            <a:r>
              <a:rPr lang="es-AR" b="1" dirty="0" smtClean="0">
                <a:solidFill>
                  <a:srgbClr val="00B0F0"/>
                </a:solidFill>
              </a:rPr>
              <a:t>(6)</a:t>
            </a:r>
          </a:p>
          <a:p>
            <a:pPr marL="342900" indent="-342900">
              <a:buFont typeface="+mj-lt"/>
              <a:buAutoNum type="arabicParenR" startAt="14"/>
            </a:pPr>
            <a:r>
              <a:rPr lang="es-AR" dirty="0" smtClean="0"/>
              <a:t>Establecer y ejecutar normas que instalen el tratamiento de residuos orgánicos. (2)</a:t>
            </a:r>
          </a:p>
          <a:p>
            <a:pPr marL="342900" indent="-342900">
              <a:buFont typeface="+mj-lt"/>
              <a:buAutoNum type="arabicParenR" startAt="14"/>
            </a:pPr>
            <a:r>
              <a:rPr lang="es-AR" dirty="0" smtClean="0"/>
              <a:t>Identificar las experiencias existentes en cada zona, aprender de sus aciertos y errores, y difundirlo. </a:t>
            </a:r>
            <a:r>
              <a:rPr lang="es-AR" b="1" dirty="0" smtClean="0">
                <a:solidFill>
                  <a:srgbClr val="FF0000"/>
                </a:solidFill>
              </a:rPr>
              <a:t>(12)</a:t>
            </a:r>
          </a:p>
          <a:p>
            <a:pPr marL="342900" indent="-342900">
              <a:buFont typeface="+mj-lt"/>
              <a:buAutoNum type="arabicParenR" startAt="14"/>
            </a:pPr>
            <a:r>
              <a:rPr lang="es-AR" dirty="0" smtClean="0"/>
              <a:t>Instalar el tema entre productores, haciendo </a:t>
            </a:r>
            <a:r>
              <a:rPr lang="es-AR" dirty="0" err="1" smtClean="0"/>
              <a:t>JAT´s</a:t>
            </a:r>
            <a:r>
              <a:rPr lang="es-AR" dirty="0" smtClean="0"/>
              <a:t> de estos temas específicos, e invitando a alumnos y docentes. </a:t>
            </a:r>
            <a:r>
              <a:rPr lang="es-AR" b="1" dirty="0" smtClean="0">
                <a:solidFill>
                  <a:srgbClr val="FF0000"/>
                </a:solidFill>
              </a:rPr>
              <a:t>(11)</a:t>
            </a:r>
          </a:p>
          <a:p>
            <a:pPr marL="342900" indent="-342900">
              <a:buFont typeface="+mj-lt"/>
              <a:buAutoNum type="arabicParenR" startAt="14"/>
            </a:pPr>
            <a:r>
              <a:rPr lang="es-AR" dirty="0" smtClean="0"/>
              <a:t>Verificar todos los equipos pulverizadores ante un ente único, similar a la verificación técnica vehicular. </a:t>
            </a:r>
            <a:r>
              <a:rPr lang="es-AR" b="1" dirty="0" smtClean="0">
                <a:solidFill>
                  <a:srgbClr val="FF0000"/>
                </a:solidFill>
              </a:rPr>
              <a:t>(13)</a:t>
            </a:r>
          </a:p>
          <a:p>
            <a:pPr marL="342900" indent="-342900">
              <a:buFont typeface="+mj-lt"/>
              <a:buAutoNum type="arabicParenR" startAt="14"/>
            </a:pPr>
            <a:r>
              <a:rPr lang="es-AR" dirty="0" smtClean="0"/>
              <a:t>Armar un registro único de aplicadores de fitosanitarios nacional, con carnet habilitante.</a:t>
            </a:r>
            <a:r>
              <a:rPr lang="es-AR" b="1" dirty="0" smtClean="0">
                <a:solidFill>
                  <a:srgbClr val="00B0F0"/>
                </a:solidFill>
              </a:rPr>
              <a:t> </a:t>
            </a:r>
            <a:r>
              <a:rPr lang="es-AR" b="1" dirty="0" smtClean="0">
                <a:solidFill>
                  <a:srgbClr val="FF0000"/>
                </a:solidFill>
              </a:rPr>
              <a:t>(11)</a:t>
            </a:r>
            <a:endParaRPr lang="es-AR" b="1" dirty="0">
              <a:solidFill>
                <a:srgbClr val="FF0000"/>
              </a:solidFill>
            </a:endParaRPr>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85</a:t>
            </a:fld>
            <a:endParaRPr lang="es-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84804"/>
          </a:xfrm>
          <a:prstGeom prst="rect">
            <a:avLst/>
          </a:prstGeom>
          <a:solidFill>
            <a:srgbClr val="0070C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profundizar nuestras acciones a favor del medio ambiente? </a:t>
            </a:r>
            <a:r>
              <a:rPr lang="es-AR" sz="1600" b="1" u="sng" dirty="0" smtClean="0">
                <a:solidFill>
                  <a:schemeClr val="bg1"/>
                </a:solidFill>
                <a:latin typeface="Neo Sans Std Medium TR" panose="020B0704030504040204" pitchFamily="34" charset="0"/>
              </a:rPr>
              <a:t>SALA VELEZ</a:t>
            </a: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3" name="2 CuadroTexto"/>
          <p:cNvSpPr txBox="1"/>
          <p:nvPr/>
        </p:nvSpPr>
        <p:spPr>
          <a:xfrm>
            <a:off x="179512" y="1052736"/>
            <a:ext cx="8712968" cy="5909310"/>
          </a:xfrm>
          <a:prstGeom prst="rect">
            <a:avLst/>
          </a:prstGeom>
          <a:noFill/>
        </p:spPr>
        <p:txBody>
          <a:bodyPr wrap="square" rtlCol="0">
            <a:spAutoFit/>
          </a:bodyPr>
          <a:lstStyle/>
          <a:p>
            <a:pPr marL="342900" indent="-342900">
              <a:buFont typeface="+mj-lt"/>
              <a:buAutoNum type="arabicParenR" startAt="27"/>
            </a:pPr>
            <a:r>
              <a:rPr lang="es-AR" dirty="0" smtClean="0"/>
              <a:t> Comunicar eficazmente el uso responsable que hacemos de agroquímicos al resto de la sociedad.  (4)</a:t>
            </a:r>
          </a:p>
          <a:p>
            <a:pPr marL="342900" indent="-342900">
              <a:buFont typeface="+mj-lt"/>
              <a:buAutoNum type="arabicParenR" startAt="27"/>
            </a:pPr>
            <a:r>
              <a:rPr lang="es-AR" dirty="0" smtClean="0"/>
              <a:t>Crear lavaderos certificados de equipos pulverizadores. </a:t>
            </a:r>
            <a:r>
              <a:rPr lang="es-AR" b="1" dirty="0" smtClean="0">
                <a:solidFill>
                  <a:srgbClr val="FF0000"/>
                </a:solidFill>
              </a:rPr>
              <a:t>(11)</a:t>
            </a:r>
          </a:p>
          <a:p>
            <a:pPr marL="342900" indent="-342900">
              <a:buFont typeface="+mj-lt"/>
              <a:buAutoNum type="arabicParenR" startAt="27"/>
            </a:pPr>
            <a:r>
              <a:rPr lang="es-AR" dirty="0" smtClean="0"/>
              <a:t>Exigir certificado de lavado al equipo pulverizador. (3)</a:t>
            </a:r>
          </a:p>
          <a:p>
            <a:pPr marL="342900" indent="-342900">
              <a:buFont typeface="+mj-lt"/>
              <a:buAutoNum type="arabicParenR" startAt="27"/>
            </a:pPr>
            <a:r>
              <a:rPr lang="es-AR" dirty="0" smtClean="0"/>
              <a:t>Difundir e informar la situación actual. </a:t>
            </a:r>
            <a:r>
              <a:rPr lang="es-AR" b="1" dirty="0" smtClean="0">
                <a:solidFill>
                  <a:srgbClr val="00B0F0"/>
                </a:solidFill>
              </a:rPr>
              <a:t>(6)</a:t>
            </a:r>
          </a:p>
          <a:p>
            <a:pPr marL="342900" indent="-342900">
              <a:buFont typeface="+mj-lt"/>
              <a:buAutoNum type="arabicParenR" startAt="27"/>
            </a:pPr>
            <a:r>
              <a:rPr lang="es-AR" dirty="0" smtClean="0"/>
              <a:t>Comparar la dosis letal 50 de principios de los ´90 a hoy. (2)</a:t>
            </a:r>
          </a:p>
          <a:p>
            <a:pPr marL="342900" indent="-342900">
              <a:buFont typeface="+mj-lt"/>
              <a:buAutoNum type="arabicParenR" startAt="27"/>
            </a:pPr>
            <a:r>
              <a:rPr lang="es-AR" dirty="0" smtClean="0"/>
              <a:t>Conocer la </a:t>
            </a:r>
            <a:r>
              <a:rPr lang="es-AR" dirty="0" err="1" smtClean="0"/>
              <a:t>residualidad</a:t>
            </a:r>
            <a:r>
              <a:rPr lang="es-AR" dirty="0" smtClean="0"/>
              <a:t> de los diferentes agroquímicos. (2)</a:t>
            </a:r>
          </a:p>
          <a:p>
            <a:pPr marL="342900" indent="-342900">
              <a:buFont typeface="+mj-lt"/>
              <a:buAutoNum type="arabicParenR" startAt="27"/>
            </a:pPr>
            <a:r>
              <a:rPr lang="es-AR" dirty="0" smtClean="0"/>
              <a:t>Informar y difundir entre productores la legislación vigente en temas ambientales. (5)</a:t>
            </a:r>
          </a:p>
          <a:p>
            <a:pPr marL="342900" indent="-342900">
              <a:buFont typeface="+mj-lt"/>
              <a:buAutoNum type="arabicParenR" startAt="27"/>
            </a:pPr>
            <a:r>
              <a:rPr lang="es-AR" dirty="0" smtClean="0"/>
              <a:t>Capacitar a los distintos sectores. (1)</a:t>
            </a:r>
          </a:p>
          <a:p>
            <a:pPr marL="342900" indent="-342900">
              <a:buFont typeface="+mj-lt"/>
              <a:buAutoNum type="arabicParenR" startAt="27"/>
            </a:pPr>
            <a:r>
              <a:rPr lang="es-AR" dirty="0" smtClean="0"/>
              <a:t>Informar e interactuar con los políticos actuales para colaborar en las políticas ambientales. (3)</a:t>
            </a:r>
          </a:p>
          <a:p>
            <a:pPr marL="342900" indent="-342900">
              <a:buFont typeface="+mj-lt"/>
              <a:buAutoNum type="arabicParenR" startAt="27"/>
            </a:pPr>
            <a:r>
              <a:rPr lang="es-AR" dirty="0" smtClean="0"/>
              <a:t>Unificar criterios y estándares toxicológicos. (3)</a:t>
            </a:r>
          </a:p>
          <a:p>
            <a:pPr marL="342900" indent="-342900">
              <a:buFont typeface="+mj-lt"/>
              <a:buAutoNum type="arabicParenR" startAt="27"/>
            </a:pPr>
            <a:r>
              <a:rPr lang="es-AR" dirty="0" smtClean="0"/>
              <a:t>Organizar la cadena de reciclado. (1)</a:t>
            </a:r>
          </a:p>
          <a:p>
            <a:pPr marL="342900" indent="-342900">
              <a:buFont typeface="+mj-lt"/>
              <a:buAutoNum type="arabicParenR" startAt="27"/>
            </a:pPr>
            <a:r>
              <a:rPr lang="es-AR" dirty="0" smtClean="0"/>
              <a:t>Generar centros para reciclar. </a:t>
            </a:r>
            <a:r>
              <a:rPr lang="es-AR" b="1" dirty="0" smtClean="0">
                <a:solidFill>
                  <a:srgbClr val="00B0F0"/>
                </a:solidFill>
              </a:rPr>
              <a:t>(7)</a:t>
            </a:r>
          </a:p>
          <a:p>
            <a:pPr marL="342900" indent="-342900">
              <a:buFont typeface="+mj-lt"/>
              <a:buAutoNum type="arabicParenR" startAt="27"/>
            </a:pPr>
            <a:r>
              <a:rPr lang="es-AR" dirty="0" smtClean="0"/>
              <a:t>Coordinar acciones conjuntas entre productores, Estado, industria y recicladores. </a:t>
            </a:r>
            <a:r>
              <a:rPr lang="es-AR" b="1" dirty="0" smtClean="0">
                <a:solidFill>
                  <a:srgbClr val="00B0F0"/>
                </a:solidFill>
              </a:rPr>
              <a:t>(6)</a:t>
            </a:r>
          </a:p>
          <a:p>
            <a:pPr marL="342900" indent="-342900">
              <a:buFont typeface="+mj-lt"/>
              <a:buAutoNum type="arabicParenR" startAt="27"/>
            </a:pPr>
            <a:r>
              <a:rPr lang="es-AR" dirty="0" smtClean="0"/>
              <a:t>Pedir a la industria que formule los agroquímicos con envases de menor impacto ambiental. </a:t>
            </a:r>
            <a:r>
              <a:rPr lang="es-AR" b="1" dirty="0" smtClean="0">
                <a:solidFill>
                  <a:srgbClr val="FF0000"/>
                </a:solidFill>
              </a:rPr>
              <a:t>(20)</a:t>
            </a:r>
          </a:p>
          <a:p>
            <a:pPr marL="342900" indent="-342900">
              <a:buFont typeface="+mj-lt"/>
              <a:buAutoNum type="arabicParenR" startAt="27"/>
            </a:pPr>
            <a:r>
              <a:rPr lang="es-AR" dirty="0" smtClean="0"/>
              <a:t>Diseñar y distribuir manuales instructivos de manejo de residuos dentro de nuestras empresas. </a:t>
            </a:r>
            <a:r>
              <a:rPr lang="es-AR" b="1" dirty="0" smtClean="0">
                <a:solidFill>
                  <a:srgbClr val="00B0F0"/>
                </a:solidFill>
              </a:rPr>
              <a:t>(10)</a:t>
            </a:r>
          </a:p>
          <a:p>
            <a:pPr marL="342900" indent="-342900">
              <a:buFont typeface="+mj-lt"/>
              <a:buAutoNum type="arabicParenR" startAt="27"/>
            </a:pPr>
            <a:r>
              <a:rPr lang="es-AR" dirty="0" smtClean="0"/>
              <a:t>Crear un ente de contralor en cada zona, formado por los mismos productores. (4)</a:t>
            </a:r>
          </a:p>
          <a:p>
            <a:pPr marL="342900" indent="-342900">
              <a:buFont typeface="+mj-lt"/>
              <a:buAutoNum type="arabicParenR" startAt="27"/>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86</a:t>
            </a:fld>
            <a:endParaRPr lang="es-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84804"/>
          </a:xfrm>
          <a:prstGeom prst="rect">
            <a:avLst/>
          </a:prstGeom>
          <a:solidFill>
            <a:srgbClr val="0070C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profundizar nuestras acciones a favor del medio ambiente? </a:t>
            </a:r>
            <a:r>
              <a:rPr lang="es-AR" sz="1600" b="1" u="sng" dirty="0" smtClean="0">
                <a:solidFill>
                  <a:schemeClr val="bg1"/>
                </a:solidFill>
                <a:latin typeface="Neo Sans Std Medium TR" panose="020B0704030504040204" pitchFamily="34" charset="0"/>
              </a:rPr>
              <a:t>SALA VELEZ</a:t>
            </a: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3" name="2 CuadroTexto"/>
          <p:cNvSpPr txBox="1"/>
          <p:nvPr/>
        </p:nvSpPr>
        <p:spPr>
          <a:xfrm>
            <a:off x="179513" y="1052736"/>
            <a:ext cx="8712968" cy="6186309"/>
          </a:xfrm>
          <a:prstGeom prst="rect">
            <a:avLst/>
          </a:prstGeom>
          <a:noFill/>
        </p:spPr>
        <p:txBody>
          <a:bodyPr wrap="square" rtlCol="0">
            <a:spAutoFit/>
          </a:bodyPr>
          <a:lstStyle/>
          <a:p>
            <a:pPr marL="342900" indent="-342900">
              <a:buFont typeface="+mj-lt"/>
              <a:buAutoNum type="arabicParenR" startAt="43"/>
            </a:pPr>
            <a:r>
              <a:rPr lang="es-AR" dirty="0" smtClean="0"/>
              <a:t>Ser pioneros dando el primer paso en la cadena de reciclado , llevando al municipio nuestros residuos separados, y exigiendo que se cumpla con el paso siguiente. </a:t>
            </a:r>
            <a:r>
              <a:rPr lang="es-AR" b="1" dirty="0" smtClean="0">
                <a:solidFill>
                  <a:srgbClr val="00B0F0"/>
                </a:solidFill>
              </a:rPr>
              <a:t>(7)</a:t>
            </a:r>
          </a:p>
          <a:p>
            <a:pPr marL="342900" indent="-342900">
              <a:buFont typeface="+mj-lt"/>
              <a:buAutoNum type="arabicParenR" startAt="43"/>
            </a:pPr>
            <a:r>
              <a:rPr lang="es-AR" dirty="0" smtClean="0"/>
              <a:t>Crear una beca para investigación con el fin de crear envases retornables de fitosanitarios. (0)</a:t>
            </a:r>
          </a:p>
          <a:p>
            <a:pPr marL="342900" indent="-342900">
              <a:buFont typeface="+mj-lt"/>
              <a:buAutoNum type="arabicParenR" startAt="43"/>
            </a:pPr>
            <a:r>
              <a:rPr lang="es-AR" dirty="0" smtClean="0"/>
              <a:t>Multar a las empresas que no cumplan con las normas de cuidado ambiental. </a:t>
            </a:r>
            <a:endParaRPr lang="es-AR" b="1" dirty="0" smtClean="0">
              <a:solidFill>
                <a:srgbClr val="00B0F0"/>
              </a:solidFill>
            </a:endParaRPr>
          </a:p>
          <a:p>
            <a:pPr marL="342900" indent="-342900">
              <a:buFont typeface="+mj-lt"/>
              <a:buAutoNum type="arabicParenR" startAt="43"/>
            </a:pPr>
            <a:r>
              <a:rPr lang="es-AR" dirty="0" smtClean="0"/>
              <a:t>Exigir a las empresas de agroquímicos que reciban los envases vacíos. </a:t>
            </a:r>
            <a:r>
              <a:rPr lang="es-AR" b="1" dirty="0" smtClean="0">
                <a:solidFill>
                  <a:srgbClr val="00B0F0"/>
                </a:solidFill>
              </a:rPr>
              <a:t>(7)</a:t>
            </a:r>
          </a:p>
          <a:p>
            <a:pPr marL="342900" indent="-342900">
              <a:buFont typeface="+mj-lt"/>
              <a:buAutoNum type="arabicParenR" startAt="43"/>
            </a:pPr>
            <a:r>
              <a:rPr lang="es-AR" dirty="0" smtClean="0"/>
              <a:t>Comunicar desde los grupos CREA la intención de aplicar buenas prácticas por parte del sector. (1)</a:t>
            </a:r>
          </a:p>
          <a:p>
            <a:pPr marL="342900" indent="-342900">
              <a:buFont typeface="+mj-lt"/>
              <a:buAutoNum type="arabicParenR" startAt="43"/>
            </a:pPr>
            <a:r>
              <a:rPr lang="es-AR" dirty="0" smtClean="0"/>
              <a:t>Pedir, como integrantes de un municipio que, al igual que las zonas urbanas, las zonas rurales cuenten con el servicio de recolección de materiales separados. </a:t>
            </a:r>
            <a:r>
              <a:rPr lang="es-AR" b="1" dirty="0" smtClean="0">
                <a:solidFill>
                  <a:srgbClr val="00B0F0"/>
                </a:solidFill>
              </a:rPr>
              <a:t>(9)</a:t>
            </a:r>
            <a:r>
              <a:rPr lang="es-AR" dirty="0" smtClean="0"/>
              <a:t> </a:t>
            </a:r>
          </a:p>
          <a:p>
            <a:pPr marL="342900" indent="-342900">
              <a:buFont typeface="+mj-lt"/>
              <a:buAutoNum type="arabicParenR" startAt="43"/>
            </a:pPr>
            <a:r>
              <a:rPr lang="es-AR" dirty="0" smtClean="0"/>
              <a:t>Reutilizar efluentes orgánicos generados en sistemas ganaderos. (4)</a:t>
            </a:r>
          </a:p>
          <a:p>
            <a:pPr marL="342900" indent="-342900">
              <a:buFont typeface="+mj-lt"/>
              <a:buAutoNum type="arabicParenR" startAt="43"/>
            </a:pPr>
            <a:r>
              <a:rPr lang="es-AR" dirty="0" smtClean="0"/>
              <a:t>Diseñar sistemas de reutilización del agua </a:t>
            </a:r>
            <a:r>
              <a:rPr lang="es-AR" dirty="0" smtClean="0">
                <a:sym typeface="Wingdings" pitchFamily="2" charset="2"/>
              </a:rPr>
              <a:t> lavado de pisos con agua servida recuperada. (4)</a:t>
            </a:r>
          </a:p>
          <a:p>
            <a:pPr marL="342900" indent="-342900">
              <a:buFont typeface="+mj-lt"/>
              <a:buAutoNum type="arabicParenR" startAt="43"/>
            </a:pPr>
            <a:r>
              <a:rPr lang="es-AR" dirty="0" smtClean="0">
                <a:sym typeface="Wingdings" pitchFamily="2" charset="2"/>
              </a:rPr>
              <a:t>Almacenar agua de lluvia. (4)</a:t>
            </a:r>
          </a:p>
          <a:p>
            <a:pPr marL="342900" indent="-342900">
              <a:buFont typeface="+mj-lt"/>
              <a:buAutoNum type="arabicParenR" startAt="43"/>
            </a:pPr>
            <a:r>
              <a:rPr lang="es-AR" dirty="0" smtClean="0">
                <a:sym typeface="Wingdings" pitchFamily="2" charset="2"/>
              </a:rPr>
              <a:t>Solicitar a las legislaturas locales y provinciales beneficios impositivos. </a:t>
            </a:r>
            <a:r>
              <a:rPr lang="es-AR" b="1" dirty="0" smtClean="0">
                <a:solidFill>
                  <a:srgbClr val="00B0F0"/>
                </a:solidFill>
                <a:sym typeface="Wingdings" pitchFamily="2" charset="2"/>
              </a:rPr>
              <a:t>(8)</a:t>
            </a:r>
          </a:p>
          <a:p>
            <a:pPr marL="342900" indent="-342900">
              <a:buFont typeface="+mj-lt"/>
              <a:buAutoNum type="arabicParenR" startAt="43"/>
            </a:pPr>
            <a:r>
              <a:rPr lang="es-AR" dirty="0" smtClean="0">
                <a:sym typeface="Wingdings" pitchFamily="2" charset="2"/>
              </a:rPr>
              <a:t>Planificar una adecuada rotación de cultivos según zona, eliminando el monocultivo. (1)</a:t>
            </a:r>
          </a:p>
          <a:p>
            <a:pPr marL="342900" indent="-342900">
              <a:buFont typeface="+mj-lt"/>
              <a:buAutoNum type="arabicParenR" startAt="43"/>
            </a:pPr>
            <a:r>
              <a:rPr lang="es-AR" dirty="0" smtClean="0">
                <a:sym typeface="Wingdings" pitchFamily="2" charset="2"/>
              </a:rPr>
              <a:t>Eliminar legislaciones nefastas. (1)</a:t>
            </a:r>
          </a:p>
          <a:p>
            <a:pPr marL="342900" indent="-342900">
              <a:buFont typeface="+mj-lt"/>
              <a:buAutoNum type="arabicParenR" startAt="43"/>
            </a:pPr>
            <a:r>
              <a:rPr lang="es-AR" dirty="0" smtClean="0">
                <a:sym typeface="Wingdings" pitchFamily="2" charset="2"/>
              </a:rPr>
              <a:t>Concretar reuniones entre productores y autoridades ambientales locales. </a:t>
            </a:r>
            <a:r>
              <a:rPr lang="es-AR" b="1" dirty="0" smtClean="0">
                <a:solidFill>
                  <a:srgbClr val="00B0F0"/>
                </a:solidFill>
                <a:sym typeface="Wingdings" pitchFamily="2" charset="2"/>
              </a:rPr>
              <a:t>(10)</a:t>
            </a:r>
          </a:p>
          <a:p>
            <a:pPr marL="342900" indent="-342900">
              <a:buFont typeface="+mj-lt"/>
              <a:buAutoNum type="arabicParenR" startAt="43"/>
            </a:pPr>
            <a:r>
              <a:rPr lang="es-AR" dirty="0" smtClean="0">
                <a:sym typeface="Wingdings" pitchFamily="2" charset="2"/>
              </a:rPr>
              <a:t>Reflotar la medición de residuos agropecuarios en napa. (3)</a:t>
            </a:r>
          </a:p>
          <a:p>
            <a:pPr marL="342900" indent="-342900">
              <a:buFont typeface="+mj-lt"/>
              <a:buAutoNum type="arabicParenR" startAt="43"/>
            </a:pPr>
            <a:r>
              <a:rPr lang="es-AR" dirty="0" smtClean="0">
                <a:sym typeface="Wingdings" pitchFamily="2" charset="2"/>
              </a:rPr>
              <a:t>Medir los valores de nitratos y otros. (3)</a:t>
            </a:r>
          </a:p>
          <a:p>
            <a:pPr marL="342900" indent="-342900"/>
            <a:endParaRPr lang="es-AR" dirty="0" smtClean="0">
              <a:sym typeface="Wingdings" pitchFamily="2" charset="2"/>
            </a:endParaRPr>
          </a:p>
          <a:p>
            <a:pPr marL="342900" indent="-342900">
              <a:buFont typeface="+mj-lt"/>
              <a:buAutoNum type="arabicParenR" startAt="43"/>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87</a:t>
            </a:fld>
            <a:endParaRPr lang="es-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84804"/>
          </a:xfrm>
          <a:prstGeom prst="rect">
            <a:avLst/>
          </a:prstGeom>
          <a:solidFill>
            <a:srgbClr val="0070C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profundizar nuestras acciones a favor del medio ambiente? </a:t>
            </a:r>
            <a:r>
              <a:rPr lang="es-AR" sz="1600" b="1" u="sng" dirty="0" smtClean="0">
                <a:solidFill>
                  <a:schemeClr val="bg1"/>
                </a:solidFill>
                <a:latin typeface="Neo Sans Std Medium TR" panose="020B0704030504040204" pitchFamily="34" charset="0"/>
              </a:rPr>
              <a:t>SALA VELEZ</a:t>
            </a: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3" name="2 CuadroTexto"/>
          <p:cNvSpPr txBox="1"/>
          <p:nvPr/>
        </p:nvSpPr>
        <p:spPr>
          <a:xfrm>
            <a:off x="251520" y="908720"/>
            <a:ext cx="8640960" cy="6186309"/>
          </a:xfrm>
          <a:prstGeom prst="rect">
            <a:avLst/>
          </a:prstGeom>
          <a:noFill/>
        </p:spPr>
        <p:txBody>
          <a:bodyPr wrap="square" rtlCol="0">
            <a:spAutoFit/>
          </a:bodyPr>
          <a:lstStyle/>
          <a:p>
            <a:pPr marL="342900" indent="-342900">
              <a:buFont typeface="+mj-lt"/>
              <a:buAutoNum type="arabicParenR" startAt="58"/>
            </a:pPr>
            <a:r>
              <a:rPr lang="es-AR" dirty="0" smtClean="0"/>
              <a:t>Transformarnos individualmente y colectivamente en pedagogos de prácticas sustentables, con presencia en las escuelas de nuestros hijos. No dejar espacios vacíos, explicar lo que sabemos. </a:t>
            </a:r>
            <a:r>
              <a:rPr lang="es-AR" b="1" dirty="0" smtClean="0">
                <a:solidFill>
                  <a:srgbClr val="FF0000"/>
                </a:solidFill>
              </a:rPr>
              <a:t>(14)</a:t>
            </a:r>
          </a:p>
          <a:p>
            <a:pPr marL="342900" indent="-342900">
              <a:buFont typeface="+mj-lt"/>
              <a:buAutoNum type="arabicParenR" startAt="58"/>
            </a:pPr>
            <a:r>
              <a:rPr lang="es-AR" dirty="0" smtClean="0"/>
              <a:t>Estar presentes en las radios locales contratando un especialista. Aprender la forma de conseguir financiamiento para </a:t>
            </a:r>
            <a:r>
              <a:rPr lang="es-AR" dirty="0" err="1" smtClean="0"/>
              <a:t>sponsorear</a:t>
            </a:r>
            <a:r>
              <a:rPr lang="es-AR" dirty="0" smtClean="0"/>
              <a:t> estos mensajes. (4)</a:t>
            </a:r>
          </a:p>
          <a:p>
            <a:pPr marL="342900" indent="-342900">
              <a:buFont typeface="+mj-lt"/>
              <a:buAutoNum type="arabicParenR" startAt="58"/>
            </a:pPr>
            <a:r>
              <a:rPr lang="es-AR" dirty="0" smtClean="0"/>
              <a:t>Identificar lo que se está haciendo, visitando otras organizaciones como </a:t>
            </a:r>
            <a:r>
              <a:rPr lang="es-AR" dirty="0" err="1" smtClean="0"/>
              <a:t>CASAFE</a:t>
            </a:r>
            <a:r>
              <a:rPr lang="es-AR" dirty="0" smtClean="0"/>
              <a:t> o </a:t>
            </a:r>
            <a:r>
              <a:rPr lang="es-AR" dirty="0" err="1" smtClean="0"/>
              <a:t>AAPRESID</a:t>
            </a:r>
            <a:r>
              <a:rPr lang="es-AR" dirty="0" smtClean="0"/>
              <a:t>. (1)</a:t>
            </a:r>
          </a:p>
          <a:p>
            <a:pPr marL="342900" indent="-342900">
              <a:buFont typeface="+mj-lt"/>
              <a:buAutoNum type="arabicParenR" startAt="58"/>
            </a:pPr>
            <a:r>
              <a:rPr lang="es-AR" dirty="0" smtClean="0"/>
              <a:t>Aprovechar nuestra bosta como fertilizante orgánico en el mismo tambo. (0)</a:t>
            </a:r>
          </a:p>
          <a:p>
            <a:pPr marL="342900" indent="-342900">
              <a:buFont typeface="+mj-lt"/>
              <a:buAutoNum type="arabicParenR" startAt="58"/>
            </a:pPr>
            <a:r>
              <a:rPr lang="es-AR" dirty="0" smtClean="0"/>
              <a:t>Desarrollar el uso a granel de agroquímicos. (1)</a:t>
            </a:r>
          </a:p>
          <a:p>
            <a:pPr marL="342900" indent="-342900">
              <a:buFont typeface="+mj-lt"/>
              <a:buAutoNum type="arabicParenR" startAt="58"/>
            </a:pPr>
            <a:r>
              <a:rPr lang="es-AR" dirty="0" smtClean="0"/>
              <a:t>Crear un acopio municipal de plásticos residuales (bidones, silo-bolsas). (4)</a:t>
            </a:r>
          </a:p>
          <a:p>
            <a:pPr marL="342900" indent="-342900">
              <a:buFont typeface="+mj-lt"/>
              <a:buAutoNum type="arabicParenR" startAt="58"/>
            </a:pPr>
            <a:r>
              <a:rPr lang="es-AR" dirty="0" smtClean="0"/>
              <a:t>Exigir a los laboratorios el desarrollo de formulaciones granuladas (concentradas). </a:t>
            </a:r>
            <a:r>
              <a:rPr lang="es-AR" b="1" dirty="0" smtClean="0">
                <a:solidFill>
                  <a:srgbClr val="00B0F0"/>
                </a:solidFill>
              </a:rPr>
              <a:t>(7)</a:t>
            </a:r>
            <a:r>
              <a:rPr lang="es-AR" dirty="0" smtClean="0"/>
              <a:t> </a:t>
            </a:r>
          </a:p>
          <a:p>
            <a:pPr marL="342900" indent="-342900">
              <a:buFont typeface="+mj-lt"/>
              <a:buAutoNum type="arabicParenR" startAt="58"/>
            </a:pPr>
            <a:r>
              <a:rPr lang="es-AR" dirty="0" smtClean="0"/>
              <a:t>Exigir a </a:t>
            </a:r>
            <a:r>
              <a:rPr lang="es-AR" dirty="0" err="1" smtClean="0"/>
              <a:t>SENASA</a:t>
            </a:r>
            <a:r>
              <a:rPr lang="es-AR" dirty="0" smtClean="0"/>
              <a:t> una ley que obligue a los laboratorios a reutilizar sus plásticos residuales. </a:t>
            </a:r>
            <a:r>
              <a:rPr lang="es-AR" b="1" dirty="0" smtClean="0">
                <a:solidFill>
                  <a:srgbClr val="FF0000"/>
                </a:solidFill>
              </a:rPr>
              <a:t>(11)</a:t>
            </a:r>
          </a:p>
          <a:p>
            <a:pPr marL="342900" indent="-342900">
              <a:buFont typeface="+mj-lt"/>
              <a:buAutoNum type="arabicParenR" startAt="58"/>
            </a:pPr>
            <a:r>
              <a:rPr lang="es-AR" dirty="0" smtClean="0"/>
              <a:t>Instalar en los pueblos sensores de deriva de agroquímicos. (2)</a:t>
            </a:r>
          </a:p>
          <a:p>
            <a:pPr marL="342900" indent="-342900">
              <a:buFont typeface="+mj-lt"/>
              <a:buAutoNum type="arabicParenR" startAt="58"/>
            </a:pPr>
            <a:r>
              <a:rPr lang="es-AR" dirty="0" smtClean="0"/>
              <a:t>Difundir un alerta radial local diario de condiciones para la aplicación de agroquímicos (similar a alerta de heladas o </a:t>
            </a:r>
            <a:r>
              <a:rPr lang="es-AR" dirty="0" err="1" smtClean="0"/>
              <a:t>Carpocapsa</a:t>
            </a:r>
            <a:r>
              <a:rPr lang="es-AR" dirty="0" smtClean="0"/>
              <a:t> en el Valle de Río Negro). </a:t>
            </a:r>
            <a:r>
              <a:rPr lang="es-AR" b="1" dirty="0" smtClean="0">
                <a:solidFill>
                  <a:srgbClr val="00B0F0"/>
                </a:solidFill>
              </a:rPr>
              <a:t>(10)</a:t>
            </a:r>
            <a:r>
              <a:rPr lang="es-AR" dirty="0" smtClean="0"/>
              <a:t> </a:t>
            </a:r>
          </a:p>
          <a:p>
            <a:pPr marL="342900" indent="-342900">
              <a:buFont typeface="+mj-lt"/>
              <a:buAutoNum type="arabicParenR" startAt="58"/>
            </a:pPr>
            <a:r>
              <a:rPr lang="es-AR" dirty="0" smtClean="0"/>
              <a:t>Exigir a las empresas vendedoras de silo-bolsa que asuman la responsabilidad del reciclado de las mismas. </a:t>
            </a:r>
            <a:r>
              <a:rPr lang="es-AR" b="1" dirty="0" smtClean="0">
                <a:solidFill>
                  <a:srgbClr val="00B0F0"/>
                </a:solidFill>
              </a:rPr>
              <a:t>(8)</a:t>
            </a:r>
          </a:p>
          <a:p>
            <a:pPr marL="342900" indent="-342900">
              <a:buFont typeface="+mj-lt"/>
              <a:buAutoNum type="arabicParenR" startAt="58"/>
            </a:pPr>
            <a:r>
              <a:rPr lang="es-AR" dirty="0" smtClean="0"/>
              <a:t>Hacer conocer mediante reuniones con políticos locales, el perjuicio que ocasiona en la conservación de suelos y control de malezas la imposibilidad de vender el trigo y el maíz , con el consiguiente impacto en la rotación de cultivos. (0)</a:t>
            </a:r>
          </a:p>
          <a:p>
            <a:pPr marL="342900" indent="-342900">
              <a:buFont typeface="+mj-lt"/>
              <a:buAutoNum type="arabicParenR" startAt="58"/>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88</a:t>
            </a:fld>
            <a:endParaRPr lang="es-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84804"/>
          </a:xfrm>
          <a:prstGeom prst="rect">
            <a:avLst/>
          </a:prstGeom>
          <a:solidFill>
            <a:srgbClr val="0070C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profundizar nuestras acciones a favor del medio ambiente? </a:t>
            </a:r>
            <a:r>
              <a:rPr lang="es-AR" sz="1600" b="1" u="sng" dirty="0" smtClean="0">
                <a:solidFill>
                  <a:schemeClr val="bg1"/>
                </a:solidFill>
                <a:latin typeface="Neo Sans Std Medium TR" panose="020B0704030504040204" pitchFamily="34" charset="0"/>
              </a:rPr>
              <a:t>SALA VELEZ</a:t>
            </a: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3" name="2 CuadroTexto"/>
          <p:cNvSpPr txBox="1"/>
          <p:nvPr/>
        </p:nvSpPr>
        <p:spPr>
          <a:xfrm>
            <a:off x="179513" y="1052736"/>
            <a:ext cx="8712968" cy="5632311"/>
          </a:xfrm>
          <a:prstGeom prst="rect">
            <a:avLst/>
          </a:prstGeom>
          <a:noFill/>
        </p:spPr>
        <p:txBody>
          <a:bodyPr wrap="square" rtlCol="0">
            <a:spAutoFit/>
          </a:bodyPr>
          <a:lstStyle/>
          <a:p>
            <a:pPr marL="342900" indent="-342900">
              <a:buFont typeface="+mj-lt"/>
              <a:buAutoNum type="arabicParenR" startAt="70"/>
            </a:pPr>
            <a:r>
              <a:rPr lang="es-AR" dirty="0" smtClean="0"/>
              <a:t>Pedir la desclasificación en la categoría de “residuo peligroso” de los bidones de agroquímicos con triple lavado y perforado, para permitir su transporte a centros de reciclado. (5)</a:t>
            </a:r>
          </a:p>
          <a:p>
            <a:pPr marL="342900" indent="-342900">
              <a:buFont typeface="+mj-lt"/>
              <a:buAutoNum type="arabicParenR" startAt="70"/>
            </a:pPr>
            <a:r>
              <a:rPr lang="es-AR" dirty="0" smtClean="0"/>
              <a:t>Proponer una legislación, o actualizarla si la hubiera,  para el tratamiento de efluentes de tambo con sus especificaciones técnicas (número de </a:t>
            </a:r>
            <a:r>
              <a:rPr lang="es-AR" dirty="0" err="1" smtClean="0"/>
              <a:t>piletones</a:t>
            </a:r>
            <a:r>
              <a:rPr lang="es-AR" dirty="0" smtClean="0"/>
              <a:t>, aprovechamiento del agua, reciclado). (1)</a:t>
            </a:r>
          </a:p>
          <a:p>
            <a:pPr marL="342900" indent="-342900">
              <a:buFont typeface="+mj-lt"/>
              <a:buAutoNum type="arabicParenR" startAt="70"/>
            </a:pPr>
            <a:r>
              <a:rPr lang="es-AR" dirty="0" smtClean="0"/>
              <a:t>Juntarse con la Cámara de la lechería para proponer un precio diferencial de la leche que provenga de tambos con manejo de efluentes. </a:t>
            </a:r>
            <a:r>
              <a:rPr lang="es-AR" b="1" dirty="0" smtClean="0">
                <a:solidFill>
                  <a:srgbClr val="FF0000"/>
                </a:solidFill>
              </a:rPr>
              <a:t>(11)</a:t>
            </a:r>
          </a:p>
          <a:p>
            <a:pPr marL="342900" indent="-342900">
              <a:buFont typeface="+mj-lt"/>
              <a:buAutoNum type="arabicParenR" startAt="70"/>
            </a:pPr>
            <a:r>
              <a:rPr lang="es-AR" dirty="0" smtClean="0"/>
              <a:t>Crear un nodo regional, formado por CREA, colegios, ONG, y público en general, para acercarse al Municipio y bloques de Concejales, con propuestas concretas en lo concerniente a medio ambiente: manejo de residuos plásticos agropecuarios, efluentes de tambo e industria y basura domiciliaria. </a:t>
            </a:r>
            <a:r>
              <a:rPr lang="es-AR" b="1" dirty="0" smtClean="0">
                <a:solidFill>
                  <a:srgbClr val="FF0000"/>
                </a:solidFill>
              </a:rPr>
              <a:t>(18)</a:t>
            </a:r>
            <a:r>
              <a:rPr lang="es-AR" dirty="0" smtClean="0"/>
              <a:t>  </a:t>
            </a:r>
          </a:p>
          <a:p>
            <a:pPr marL="342900" indent="-342900">
              <a:buFont typeface="+mj-lt"/>
              <a:buAutoNum type="arabicParenR" startAt="70"/>
            </a:pPr>
            <a:r>
              <a:rPr lang="es-AR" dirty="0" smtClean="0"/>
              <a:t>Evaluar y medir calidad de agua para consumo humano. (2)</a:t>
            </a:r>
          </a:p>
          <a:p>
            <a:pPr marL="342900" indent="-342900">
              <a:buFont typeface="+mj-lt"/>
              <a:buAutoNum type="arabicParenR" startAt="70"/>
            </a:pPr>
            <a:r>
              <a:rPr lang="es-AR" dirty="0" smtClean="0"/>
              <a:t>Incentivar el uso de aljibes para la recolección de agua de lluvia. (2)</a:t>
            </a:r>
          </a:p>
          <a:p>
            <a:pPr marL="342900" indent="-342900">
              <a:buFont typeface="+mj-lt"/>
              <a:buAutoNum type="arabicParenR" startAt="70"/>
            </a:pPr>
            <a:r>
              <a:rPr lang="es-AR" dirty="0" smtClean="0"/>
              <a:t>Convocar productores, vecinos y agro-aplicadores que tengan el problema de qué hacer con los plásticos. </a:t>
            </a:r>
            <a:r>
              <a:rPr lang="es-AR" b="1" dirty="0" smtClean="0">
                <a:solidFill>
                  <a:srgbClr val="FF0000"/>
                </a:solidFill>
              </a:rPr>
              <a:t>(21)</a:t>
            </a:r>
          </a:p>
          <a:p>
            <a:pPr marL="342900" indent="-342900">
              <a:buFont typeface="+mj-lt"/>
              <a:buAutoNum type="arabicParenR" startAt="70"/>
            </a:pPr>
            <a:r>
              <a:rPr lang="es-AR" dirty="0" smtClean="0"/>
              <a:t>Solicitar personal que se interese en recolectar los envases (generación de empleo / cooperativas). (2)</a:t>
            </a:r>
          </a:p>
          <a:p>
            <a:pPr marL="342900" indent="-342900">
              <a:buFont typeface="+mj-lt"/>
              <a:buAutoNum type="arabicParenR" startAt="70"/>
            </a:pPr>
            <a:r>
              <a:rPr lang="es-AR" dirty="0" smtClean="0"/>
              <a:t>Armar un protocolo de manejo y reutilización de envases. </a:t>
            </a:r>
            <a:r>
              <a:rPr lang="es-AR" b="1" dirty="0" smtClean="0">
                <a:solidFill>
                  <a:srgbClr val="FF0000"/>
                </a:solidFill>
              </a:rPr>
              <a:t>(11)</a:t>
            </a:r>
          </a:p>
          <a:p>
            <a:pPr marL="342900" indent="-342900">
              <a:buFont typeface="+mj-lt"/>
              <a:buAutoNum type="arabicParenR" startAt="70"/>
            </a:pPr>
            <a:r>
              <a:rPr lang="es-AR" dirty="0" smtClean="0"/>
              <a:t>Buscar clientes para el producto final del reciclado. (2)</a:t>
            </a:r>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89</a:t>
            </a:fld>
            <a:endParaRPr lang="es-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539552" y="404664"/>
            <a:ext cx="8214142" cy="378679"/>
          </a:xfrm>
          <a:prstGeom prst="rect">
            <a:avLst/>
          </a:prstGeom>
          <a:solidFill>
            <a:schemeClr val="bg1"/>
          </a:solidFill>
          <a:ln>
            <a:solidFill>
              <a:schemeClr val="accent1"/>
            </a:solidFill>
          </a:ln>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¿Cómo nos adaptamos a los cambios? </a:t>
            </a:r>
            <a:r>
              <a:rPr kumimoji="0" lang="es-AR" sz="1600" b="1" i="0" u="sng"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SALA 11</a:t>
            </a:r>
          </a:p>
        </p:txBody>
      </p:sp>
      <p:sp>
        <p:nvSpPr>
          <p:cNvPr id="3" name="2 CuadroTexto"/>
          <p:cNvSpPr txBox="1"/>
          <p:nvPr/>
        </p:nvSpPr>
        <p:spPr>
          <a:xfrm>
            <a:off x="611560" y="1196752"/>
            <a:ext cx="8136904" cy="5632311"/>
          </a:xfrm>
          <a:prstGeom prst="rect">
            <a:avLst/>
          </a:prstGeom>
          <a:noFill/>
        </p:spPr>
        <p:txBody>
          <a:bodyPr wrap="square" rtlCol="0">
            <a:spAutoFit/>
          </a:bodyPr>
          <a:lstStyle/>
          <a:p>
            <a:pPr marL="342900" indent="-342900">
              <a:buFont typeface="+mj-lt"/>
              <a:buAutoNum type="arabicParenR" startAt="53"/>
            </a:pPr>
            <a:r>
              <a:rPr lang="es-AR" dirty="0" smtClean="0"/>
              <a:t>Salir de la zona de confort: generar espacios formales de intercambio (Directorio –Gerencia) para la preparación de la reunión CREA. (0)</a:t>
            </a:r>
          </a:p>
          <a:p>
            <a:pPr marL="342900" indent="-342900">
              <a:buFont typeface="+mj-lt"/>
              <a:buAutoNum type="arabicParenR" startAt="53"/>
            </a:pPr>
            <a:r>
              <a:rPr lang="es-AR" dirty="0" smtClean="0"/>
              <a:t>Capacitación para tomar roles institucionales – gremiales. (0)</a:t>
            </a:r>
          </a:p>
          <a:p>
            <a:pPr marL="342900" indent="-342900">
              <a:buFont typeface="+mj-lt"/>
              <a:buAutoNum type="arabicParenR" startAt="53"/>
            </a:pPr>
            <a:r>
              <a:rPr lang="es-AR" dirty="0" smtClean="0"/>
              <a:t>Capacitación en programas de desarrollo empresario (</a:t>
            </a:r>
            <a:r>
              <a:rPr lang="es-AR" dirty="0" err="1" smtClean="0"/>
              <a:t>MBA</a:t>
            </a:r>
            <a:r>
              <a:rPr lang="es-AR" dirty="0" smtClean="0"/>
              <a:t> – </a:t>
            </a:r>
            <a:r>
              <a:rPr lang="es-AR" dirty="0"/>
              <a:t>I</a:t>
            </a:r>
            <a:r>
              <a:rPr lang="es-AR" dirty="0" smtClean="0"/>
              <a:t>DEA). (0)</a:t>
            </a:r>
          </a:p>
          <a:p>
            <a:pPr marL="342900" indent="-342900">
              <a:buFont typeface="+mj-lt"/>
              <a:buAutoNum type="arabicParenR" startAt="53"/>
            </a:pPr>
            <a:r>
              <a:rPr lang="es-AR" dirty="0" smtClean="0"/>
              <a:t>Analizar en detalle la empresa y sus negocios: reunión CREA, dentro del equipo, consultor externo, con otros grupos, con gente de otros sectores. </a:t>
            </a:r>
            <a:r>
              <a:rPr lang="es-AR" b="1" dirty="0" smtClean="0">
                <a:solidFill>
                  <a:srgbClr val="00B0F0"/>
                </a:solidFill>
              </a:rPr>
              <a:t>(7)</a:t>
            </a:r>
          </a:p>
          <a:p>
            <a:pPr marL="342900" indent="-342900">
              <a:buFont typeface="+mj-lt"/>
              <a:buAutoNum type="arabicParenR" startAt="53"/>
            </a:pPr>
            <a:r>
              <a:rPr lang="es-AR" dirty="0" smtClean="0"/>
              <a:t>Emprender nuevos negocios, que no comprometan a la empresa, pero que generen nuevas capacidades. </a:t>
            </a:r>
            <a:r>
              <a:rPr lang="es-AR" b="1" dirty="0" smtClean="0">
                <a:solidFill>
                  <a:srgbClr val="FF0000"/>
                </a:solidFill>
              </a:rPr>
              <a:t>(13)</a:t>
            </a:r>
          </a:p>
          <a:p>
            <a:pPr marL="342900" indent="-342900">
              <a:buFont typeface="+mj-lt"/>
              <a:buAutoNum type="arabicParenR" startAt="53"/>
            </a:pPr>
            <a:r>
              <a:rPr lang="es-AR" dirty="0" smtClean="0"/>
              <a:t>Hacer un análisis cruzado dentro de la empresa (cambiar roles). </a:t>
            </a:r>
            <a:r>
              <a:rPr lang="es-AR" dirty="0"/>
              <a:t>(</a:t>
            </a:r>
            <a:r>
              <a:rPr lang="es-AR" dirty="0" smtClean="0"/>
              <a:t>4)</a:t>
            </a:r>
          </a:p>
          <a:p>
            <a:pPr marL="342900" indent="-342900">
              <a:buFont typeface="+mj-lt"/>
              <a:buAutoNum type="arabicParenR" startAt="53"/>
            </a:pPr>
            <a:r>
              <a:rPr lang="es-AR" dirty="0" smtClean="0"/>
              <a:t>Hacer un proceso de revisión estratégica (</a:t>
            </a:r>
            <a:r>
              <a:rPr lang="es-AR" dirty="0" err="1" smtClean="0"/>
              <a:t>AACREA</a:t>
            </a:r>
            <a:r>
              <a:rPr lang="es-AR" dirty="0" smtClean="0"/>
              <a:t> 2025). (0)</a:t>
            </a:r>
          </a:p>
          <a:p>
            <a:pPr marL="342900" indent="-342900">
              <a:buFont typeface="+mj-lt"/>
              <a:buAutoNum type="arabicParenR" startAt="53"/>
            </a:pPr>
            <a:r>
              <a:rPr lang="es-AR" dirty="0" smtClean="0"/>
              <a:t>Profundizar los vínculos para la toma de decisiones (</a:t>
            </a:r>
            <a:r>
              <a:rPr lang="es-AR" dirty="0" err="1" smtClean="0"/>
              <a:t>ej</a:t>
            </a:r>
            <a:r>
              <a:rPr lang="es-AR" dirty="0" smtClean="0"/>
              <a:t>: </a:t>
            </a:r>
            <a:r>
              <a:rPr lang="es-AR" dirty="0" err="1" smtClean="0"/>
              <a:t>AACREA</a:t>
            </a:r>
            <a:r>
              <a:rPr lang="es-AR" dirty="0" smtClean="0"/>
              <a:t> intercambiando en congresos y mesas de presidentes). (1)</a:t>
            </a:r>
          </a:p>
          <a:p>
            <a:pPr marL="342900" indent="-342900">
              <a:buFont typeface="+mj-lt"/>
              <a:buAutoNum type="arabicParenR" startAt="53"/>
            </a:pPr>
            <a:r>
              <a:rPr lang="es-AR" dirty="0" smtClean="0"/>
              <a:t>Compra de hacienda para comer el maíz que no pude vender por bajo precio. (1)</a:t>
            </a:r>
          </a:p>
          <a:p>
            <a:pPr marL="342900" indent="-342900">
              <a:buFont typeface="+mj-lt"/>
              <a:buAutoNum type="arabicParenR" startAt="53"/>
            </a:pPr>
            <a:r>
              <a:rPr lang="es-AR" dirty="0" smtClean="0"/>
              <a:t>Contratar gente joven. (4)</a:t>
            </a:r>
          </a:p>
          <a:p>
            <a:pPr marL="342900" indent="-342900">
              <a:buFont typeface="+mj-lt"/>
              <a:buAutoNum type="arabicParenR" startAt="53"/>
            </a:pPr>
            <a:r>
              <a:rPr lang="es-AR" dirty="0" smtClean="0"/>
              <a:t>Aprender a comprender los “códigos” de la gente joven. (2)</a:t>
            </a:r>
          </a:p>
          <a:p>
            <a:pPr marL="342900" indent="-342900">
              <a:buFont typeface="+mj-lt"/>
              <a:buAutoNum type="arabicParenR" startAt="53"/>
            </a:pPr>
            <a:r>
              <a:rPr lang="es-AR" dirty="0" smtClean="0"/>
              <a:t>Promover la inserción de la familia en el campo. (0)</a:t>
            </a:r>
          </a:p>
          <a:p>
            <a:pPr marL="342900" indent="-342900">
              <a:buFont typeface="+mj-lt"/>
              <a:buAutoNum type="arabicParenR" startAt="53"/>
            </a:pPr>
            <a:r>
              <a:rPr lang="es-AR" dirty="0" smtClean="0"/>
              <a:t>Tomarse un tiempo para actualizarse. (1)</a:t>
            </a:r>
          </a:p>
          <a:p>
            <a:pPr marL="342900" indent="-342900">
              <a:buFont typeface="+mj-lt"/>
              <a:buAutoNum type="arabicParenR" startAt="53"/>
            </a:pPr>
            <a:r>
              <a:rPr lang="es-AR" dirty="0" smtClean="0"/>
              <a:t>Aprender a manejar nuevas tecnologías. (4)</a:t>
            </a:r>
          </a:p>
          <a:p>
            <a:pPr marL="342900" indent="-342900">
              <a:buFont typeface="+mj-lt"/>
              <a:buAutoNum type="arabicParenR" startAt="53"/>
            </a:pPr>
            <a:r>
              <a:rPr lang="es-AR" dirty="0" smtClean="0"/>
              <a:t>Promover el armado de cooperativas de los trabajadores rurales (gallinero, huerta, etc.). (2)</a:t>
            </a: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9</a:t>
            </a:fld>
            <a:endParaRPr lang="es-AR"/>
          </a:p>
        </p:txBody>
      </p:sp>
    </p:spTree>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693" cy="484804"/>
          </a:xfrm>
          <a:prstGeom prst="rect">
            <a:avLst/>
          </a:prstGeom>
          <a:solidFill>
            <a:srgbClr val="0070C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profundizar nuestras acciones a favor del medio ambiente? </a:t>
            </a:r>
            <a:r>
              <a:rPr lang="es-AR" sz="1600" b="1" u="sng" dirty="0" smtClean="0">
                <a:solidFill>
                  <a:schemeClr val="bg1"/>
                </a:solidFill>
                <a:latin typeface="Neo Sans Std Medium TR" panose="020B0704030504040204" pitchFamily="34" charset="0"/>
              </a:rPr>
              <a:t>SALA VELEZ</a:t>
            </a: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3" name="2 CuadroTexto"/>
          <p:cNvSpPr txBox="1"/>
          <p:nvPr/>
        </p:nvSpPr>
        <p:spPr>
          <a:xfrm>
            <a:off x="251520" y="1052736"/>
            <a:ext cx="8640960" cy="4524315"/>
          </a:xfrm>
          <a:prstGeom prst="rect">
            <a:avLst/>
          </a:prstGeom>
          <a:noFill/>
        </p:spPr>
        <p:txBody>
          <a:bodyPr wrap="square" rtlCol="0">
            <a:spAutoFit/>
          </a:bodyPr>
          <a:lstStyle/>
          <a:p>
            <a:pPr marL="342900" indent="-342900">
              <a:buFont typeface="+mj-lt"/>
              <a:buAutoNum type="arabicParenR" startAt="80"/>
            </a:pPr>
            <a:r>
              <a:rPr lang="es-AR" dirty="0" smtClean="0"/>
              <a:t>Formar y capacitar a los “CREA Ambiente” desde </a:t>
            </a:r>
            <a:r>
              <a:rPr lang="es-AR" dirty="0" err="1" smtClean="0"/>
              <a:t>AACREA</a:t>
            </a:r>
            <a:r>
              <a:rPr lang="es-AR" dirty="0" smtClean="0"/>
              <a:t>. (5)</a:t>
            </a:r>
          </a:p>
          <a:p>
            <a:pPr marL="342900" indent="-342900">
              <a:buFont typeface="+mj-lt"/>
              <a:buAutoNum type="arabicParenR" startAt="80"/>
            </a:pPr>
            <a:r>
              <a:rPr lang="es-AR" dirty="0" smtClean="0"/>
              <a:t>Que los CREA Ambiente trabajen conjuntamente con las Sociedades Rurales locales para tener mayor peso en el municipio. </a:t>
            </a:r>
            <a:r>
              <a:rPr lang="es-AR" b="1" dirty="0" smtClean="0">
                <a:solidFill>
                  <a:srgbClr val="FF0000"/>
                </a:solidFill>
              </a:rPr>
              <a:t>(11)</a:t>
            </a:r>
          </a:p>
          <a:p>
            <a:pPr marL="342900" indent="-342900">
              <a:buFont typeface="+mj-lt"/>
              <a:buAutoNum type="arabicParenR" startAt="80"/>
            </a:pPr>
            <a:r>
              <a:rPr lang="es-AR" dirty="0" smtClean="0"/>
              <a:t>Invitar a las autoridades del municipio y concejales a dialogar sobre la problemática del productor agropecuario (CREA Ambiente). </a:t>
            </a:r>
            <a:r>
              <a:rPr lang="es-AR" b="1" dirty="0" smtClean="0">
                <a:solidFill>
                  <a:srgbClr val="00B0F0"/>
                </a:solidFill>
              </a:rPr>
              <a:t>(8)</a:t>
            </a:r>
          </a:p>
          <a:p>
            <a:pPr marL="342900" indent="-342900">
              <a:buFont typeface="+mj-lt"/>
              <a:buAutoNum type="arabicParenR" startAt="80"/>
            </a:pPr>
            <a:r>
              <a:rPr lang="es-AR" dirty="0" smtClean="0"/>
              <a:t>Generar una campaña de concientización entre CREA y semilleros sobre la obligatoriedad de la utilización de refugios en soja y maíz genéticamente modificados.</a:t>
            </a:r>
            <a:r>
              <a:rPr lang="es-AR" b="1" dirty="0" smtClean="0">
                <a:solidFill>
                  <a:srgbClr val="FF0000"/>
                </a:solidFill>
              </a:rPr>
              <a:t> (11)</a:t>
            </a:r>
          </a:p>
          <a:p>
            <a:pPr marL="342900" indent="-342900">
              <a:buFont typeface="+mj-lt"/>
              <a:buAutoNum type="arabicParenR" startAt="80"/>
            </a:pPr>
            <a:r>
              <a:rPr lang="es-AR" dirty="0" smtClean="0"/>
              <a:t>Desarrollar una ISO 9000 de buenas prácticas ganaderas. (5)</a:t>
            </a:r>
          </a:p>
          <a:p>
            <a:pPr marL="342900" indent="-342900">
              <a:buFont typeface="+mj-lt"/>
              <a:buAutoNum type="arabicParenR" startAt="80"/>
            </a:pPr>
            <a:r>
              <a:rPr lang="es-AR" dirty="0" smtClean="0"/>
              <a:t>Exigir una receta agronómica </a:t>
            </a:r>
            <a:r>
              <a:rPr lang="es-AR" dirty="0" err="1" smtClean="0"/>
              <a:t>geo</a:t>
            </a:r>
            <a:r>
              <a:rPr lang="es-AR" dirty="0" smtClean="0"/>
              <a:t>-referenciada al aplicador. </a:t>
            </a:r>
            <a:r>
              <a:rPr lang="es-AR" b="1" dirty="0" smtClean="0">
                <a:solidFill>
                  <a:srgbClr val="00B0F0"/>
                </a:solidFill>
              </a:rPr>
              <a:t>(8)</a:t>
            </a:r>
          </a:p>
          <a:p>
            <a:pPr marL="342900" indent="-342900">
              <a:buFont typeface="+mj-lt"/>
              <a:buAutoNum type="arabicParenR" startAt="80"/>
            </a:pPr>
            <a:r>
              <a:rPr lang="es-AR" dirty="0" smtClean="0"/>
              <a:t>Exigir tarjetas </a:t>
            </a:r>
            <a:r>
              <a:rPr lang="es-AR" dirty="0" err="1" smtClean="0"/>
              <a:t>hidro</a:t>
            </a:r>
            <a:r>
              <a:rPr lang="es-AR" dirty="0" smtClean="0"/>
              <a:t>-sensibles de cada aplicación al pulverizador. (1)</a:t>
            </a:r>
          </a:p>
          <a:p>
            <a:pPr marL="342900" indent="-342900">
              <a:buFont typeface="+mj-lt"/>
              <a:buAutoNum type="arabicParenR" startAt="80"/>
            </a:pPr>
            <a:r>
              <a:rPr lang="es-AR" dirty="0" smtClean="0"/>
              <a:t>Proponer </a:t>
            </a:r>
            <a:r>
              <a:rPr lang="es-AR" dirty="0" err="1" smtClean="0"/>
              <a:t>desgravamiento</a:t>
            </a:r>
            <a:r>
              <a:rPr lang="es-AR" dirty="0" smtClean="0"/>
              <a:t> impositivo para el que cumpla con prácticas sustentables. </a:t>
            </a:r>
            <a:r>
              <a:rPr lang="es-AR" b="1" dirty="0" smtClean="0">
                <a:solidFill>
                  <a:srgbClr val="FF0000"/>
                </a:solidFill>
              </a:rPr>
              <a:t>(16)</a:t>
            </a:r>
          </a:p>
          <a:p>
            <a:pPr marL="342900" indent="-342900">
              <a:buFont typeface="+mj-lt"/>
              <a:buAutoNum type="arabicParenR" startAt="80"/>
            </a:pPr>
            <a:r>
              <a:rPr lang="es-AR" dirty="0" smtClean="0"/>
              <a:t>Obtener créditos para proyectos productivos sustentables. (4)</a:t>
            </a:r>
          </a:p>
          <a:p>
            <a:pPr marL="342900" indent="-342900">
              <a:buFont typeface="+mj-lt"/>
              <a:buAutoNum type="arabicParenR" startAt="80"/>
            </a:pPr>
            <a:endParaRPr lang="es-AR" dirty="0" smtClean="0"/>
          </a:p>
          <a:p>
            <a:pPr marL="342900" indent="-342900">
              <a:buFont typeface="+mj-lt"/>
              <a:buAutoNum type="arabicParenR" startAt="80"/>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90</a:t>
            </a:fld>
            <a:endParaRPr lang="es-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988840"/>
            <a:ext cx="8753255" cy="1872208"/>
          </a:xfrm>
          <a:prstGeom prst="rect">
            <a:avLst/>
          </a:prstGeom>
          <a:solidFill>
            <a:schemeClr val="tx1"/>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absorber y adaptar a nuestro negocio ideas de organizaciones extra-sector? </a:t>
            </a:r>
            <a:r>
              <a:rPr lang="es-AR" sz="1600" b="1" u="sng" dirty="0">
                <a:solidFill>
                  <a:schemeClr val="bg1"/>
                </a:solidFill>
                <a:latin typeface="Neo Sans Std Medium TR" panose="020B0704030504040204" pitchFamily="34" charset="0"/>
              </a:rPr>
              <a:t>SALA </a:t>
            </a:r>
            <a:r>
              <a:rPr lang="es-AR" sz="1600" b="1" u="sng" dirty="0" smtClean="0">
                <a:solidFill>
                  <a:schemeClr val="bg1"/>
                </a:solidFill>
                <a:latin typeface="Neo Sans Std Medium TR" panose="020B0704030504040204" pitchFamily="34" charset="0"/>
              </a:rPr>
              <a:t>VELEZ</a:t>
            </a: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3" name="2 Marcador de número de diapositiva"/>
          <p:cNvSpPr>
            <a:spLocks noGrp="1"/>
          </p:cNvSpPr>
          <p:nvPr>
            <p:ph type="sldNum" sz="quarter" idx="12"/>
          </p:nvPr>
        </p:nvSpPr>
        <p:spPr/>
        <p:txBody>
          <a:bodyPr/>
          <a:lstStyle/>
          <a:p>
            <a:fld id="{5497BC3B-72FF-47F7-AF67-EBFAEACD4D9E}" type="slidenum">
              <a:rPr lang="es-AR" smtClean="0"/>
              <a:pPr/>
              <a:t>91</a:t>
            </a:fld>
            <a:endParaRPr lang="es-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ítulo 2"/>
          <p:cNvSpPr txBox="1">
            <a:spLocks/>
          </p:cNvSpPr>
          <p:nvPr/>
        </p:nvSpPr>
        <p:spPr>
          <a:xfrm>
            <a:off x="179512" y="188640"/>
            <a:ext cx="8753255" cy="551860"/>
          </a:xfrm>
          <a:prstGeom prst="rect">
            <a:avLst/>
          </a:prstGeom>
          <a:solidFill>
            <a:schemeClr val="tx1"/>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absorber y adaptar a nuestro negocio ideas de organizaciones extra-sector? </a:t>
            </a:r>
            <a:r>
              <a:rPr lang="es-AR" sz="1600" b="1" u="sng" dirty="0">
                <a:solidFill>
                  <a:schemeClr val="bg1"/>
                </a:solidFill>
                <a:latin typeface="Neo Sans Std Medium TR" panose="020B0704030504040204" pitchFamily="34" charset="0"/>
              </a:rPr>
              <a:t>SALA </a:t>
            </a:r>
            <a:r>
              <a:rPr lang="es-AR" sz="1600" b="1" u="sng" dirty="0" smtClean="0">
                <a:solidFill>
                  <a:schemeClr val="bg1"/>
                </a:solidFill>
                <a:latin typeface="Neo Sans Std Medium TR" panose="020B0704030504040204" pitchFamily="34" charset="0"/>
              </a:rPr>
              <a:t>VELEZ</a:t>
            </a: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5" name="4 CuadroTexto"/>
          <p:cNvSpPr txBox="1"/>
          <p:nvPr/>
        </p:nvSpPr>
        <p:spPr>
          <a:xfrm>
            <a:off x="251520" y="1196752"/>
            <a:ext cx="8640960" cy="5909310"/>
          </a:xfrm>
          <a:prstGeom prst="rect">
            <a:avLst/>
          </a:prstGeom>
          <a:noFill/>
        </p:spPr>
        <p:txBody>
          <a:bodyPr wrap="square" rtlCol="0">
            <a:spAutoFit/>
          </a:bodyPr>
          <a:lstStyle/>
          <a:p>
            <a:pPr marL="342900" indent="-342900">
              <a:buFont typeface="+mj-lt"/>
              <a:buAutoNum type="arabicParenR"/>
            </a:pPr>
            <a:r>
              <a:rPr lang="es-AR" dirty="0" smtClean="0"/>
              <a:t>Intercambiar </a:t>
            </a:r>
            <a:r>
              <a:rPr lang="es-AR" dirty="0" err="1" smtClean="0"/>
              <a:t>CEO´s</a:t>
            </a:r>
            <a:r>
              <a:rPr lang="es-AR" dirty="0" smtClean="0"/>
              <a:t> de diferentes empresas por un tiempo determinado (15 días) para tener nuevas miradas. (5)</a:t>
            </a:r>
          </a:p>
          <a:p>
            <a:pPr marL="342900" indent="-342900">
              <a:buFont typeface="+mj-lt"/>
              <a:buAutoNum type="arabicParenR"/>
            </a:pPr>
            <a:r>
              <a:rPr lang="es-AR" dirty="0" smtClean="0"/>
              <a:t>Utilización de asesores externos dentro de la empresa agropecuaria para detectar puntos críticos. (0)</a:t>
            </a:r>
          </a:p>
          <a:p>
            <a:pPr marL="342900" indent="-342900">
              <a:buFont typeface="+mj-lt"/>
              <a:buAutoNum type="arabicParenR"/>
            </a:pPr>
            <a:r>
              <a:rPr lang="es-AR" dirty="0" smtClean="0"/>
              <a:t>Crear protocolos para la producción primaria con el fin de mejorar la eficiencia y la productividad. (1)</a:t>
            </a:r>
          </a:p>
          <a:p>
            <a:pPr marL="342900" indent="-342900">
              <a:buFont typeface="+mj-lt"/>
              <a:buAutoNum type="arabicParenR"/>
            </a:pPr>
            <a:r>
              <a:rPr lang="es-AR" dirty="0" smtClean="0"/>
              <a:t>Asignar objetivos a cada persona, y retribuir en consecuencia. (0)</a:t>
            </a:r>
          </a:p>
          <a:p>
            <a:pPr marL="342900" indent="-342900">
              <a:buFont typeface="+mj-lt"/>
              <a:buAutoNum type="arabicParenR"/>
            </a:pPr>
            <a:r>
              <a:rPr lang="es-AR" dirty="0" smtClean="0"/>
              <a:t>Crear ámbito de recreación en la empresa, y que esté bien visto (ej.: ping </a:t>
            </a:r>
            <a:r>
              <a:rPr lang="es-AR" dirty="0" err="1" smtClean="0"/>
              <a:t>pong</a:t>
            </a:r>
            <a:r>
              <a:rPr lang="es-AR" dirty="0" smtClean="0"/>
              <a:t>). (1)</a:t>
            </a:r>
          </a:p>
          <a:p>
            <a:pPr marL="342900" indent="-342900">
              <a:buFont typeface="+mj-lt"/>
              <a:buAutoNum type="arabicParenR"/>
            </a:pPr>
            <a:r>
              <a:rPr lang="es-AR" dirty="0" smtClean="0"/>
              <a:t>Identificar dentro de dos empresas extra-sectoriales diez indicadores que utilicen para la toma de decisiones, y evaluar factibilidad de aplicación. (3)</a:t>
            </a:r>
          </a:p>
          <a:p>
            <a:pPr marL="342900" indent="-342900">
              <a:buFont typeface="+mj-lt"/>
              <a:buAutoNum type="arabicParenR"/>
            </a:pPr>
            <a:r>
              <a:rPr lang="es-AR" dirty="0" smtClean="0"/>
              <a:t>Armar en </a:t>
            </a:r>
            <a:r>
              <a:rPr lang="es-AR" dirty="0" err="1" smtClean="0"/>
              <a:t>AACREA</a:t>
            </a:r>
            <a:r>
              <a:rPr lang="es-AR" dirty="0" smtClean="0"/>
              <a:t> un curso de capacitación con foco en el análisis y discusión de casos de éxito de organizaciones extra-sector. (2)</a:t>
            </a:r>
          </a:p>
          <a:p>
            <a:pPr marL="342900" indent="-342900">
              <a:buFont typeface="+mj-lt"/>
              <a:buAutoNum type="arabicParenR"/>
            </a:pPr>
            <a:r>
              <a:rPr lang="es-AR" dirty="0" smtClean="0"/>
              <a:t>Realizar una encuesta a empresas de los sectores alimenticio, farmacéutico y automotriz para conocer que necesitan de nuestro sector.  </a:t>
            </a:r>
            <a:r>
              <a:rPr lang="es-AR" b="1" dirty="0" smtClean="0">
                <a:solidFill>
                  <a:srgbClr val="00B0F0"/>
                </a:solidFill>
              </a:rPr>
              <a:t>(8)</a:t>
            </a:r>
          </a:p>
          <a:p>
            <a:pPr marL="342900" indent="-342900">
              <a:buFont typeface="+mj-lt"/>
              <a:buAutoNum type="arabicParenR"/>
            </a:pPr>
            <a:r>
              <a:rPr lang="es-AR" dirty="0" smtClean="0"/>
              <a:t>Encuestar a la sociedad en general para saber que quieren o esperan del sector agropecuario, y desarrollar en base a esto estrategias de marketing. (2)</a:t>
            </a:r>
          </a:p>
          <a:p>
            <a:pPr marL="342900" indent="-342900">
              <a:buFont typeface="+mj-lt"/>
              <a:buAutoNum type="arabicParenR"/>
            </a:pPr>
            <a:r>
              <a:rPr lang="es-AR" dirty="0" smtClean="0"/>
              <a:t>Consultar como implementan la estrategia de comunicación en relación al cuidado del medio ambiente las empresas mineras y petroleras. </a:t>
            </a:r>
            <a:r>
              <a:rPr lang="es-AR" b="1" dirty="0" smtClean="0">
                <a:solidFill>
                  <a:srgbClr val="00B0F0"/>
                </a:solidFill>
              </a:rPr>
              <a:t>(6)</a:t>
            </a:r>
          </a:p>
          <a:p>
            <a:pPr marL="342900" indent="-342900">
              <a:buFont typeface="+mj-lt"/>
              <a:buAutoNum type="arabicParenR"/>
            </a:pPr>
            <a:r>
              <a:rPr lang="es-AR" dirty="0" smtClean="0"/>
              <a:t>Entrevistar al CEO de YPF a fin de identificar la potencialidad del </a:t>
            </a:r>
            <a:r>
              <a:rPr lang="es-AR" dirty="0" err="1" smtClean="0"/>
              <a:t>bio</a:t>
            </a:r>
            <a:r>
              <a:rPr lang="es-AR" dirty="0" smtClean="0"/>
              <a:t>-combustible. (5)</a:t>
            </a:r>
          </a:p>
          <a:p>
            <a:pPr marL="342900" indent="-342900">
              <a:buFont typeface="+mj-lt"/>
              <a:buAutoNum type="arabicParenR"/>
            </a:pPr>
            <a:endParaRPr lang="es-AR" dirty="0" smtClean="0"/>
          </a:p>
          <a:p>
            <a:pPr marL="342900" indent="-342900">
              <a:buFont typeface="+mj-lt"/>
              <a:buAutoNum type="arabicParenR"/>
            </a:pPr>
            <a:endParaRPr lang="es-AR" b="1" dirty="0">
              <a:solidFill>
                <a:srgbClr val="00B0F0"/>
              </a:solidFill>
            </a:endParaRPr>
          </a:p>
        </p:txBody>
      </p:sp>
      <p:sp>
        <p:nvSpPr>
          <p:cNvPr id="6" name="5 Marcador de número de diapositiva"/>
          <p:cNvSpPr>
            <a:spLocks noGrp="1"/>
          </p:cNvSpPr>
          <p:nvPr>
            <p:ph type="sldNum" sz="quarter" idx="12"/>
          </p:nvPr>
        </p:nvSpPr>
        <p:spPr/>
        <p:txBody>
          <a:bodyPr/>
          <a:lstStyle/>
          <a:p>
            <a:fld id="{5497BC3B-72FF-47F7-AF67-EBFAEACD4D9E}" type="slidenum">
              <a:rPr lang="es-AR" smtClean="0"/>
              <a:pPr/>
              <a:t>92</a:t>
            </a:fld>
            <a:endParaRPr lang="es-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255" cy="551860"/>
          </a:xfrm>
          <a:prstGeom prst="rect">
            <a:avLst/>
          </a:prstGeom>
          <a:solidFill>
            <a:schemeClr val="tx1"/>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absorber y adaptar a nuestro negocio ideas de organizaciones extra-sector? </a:t>
            </a:r>
            <a:r>
              <a:rPr lang="es-AR" sz="1600" b="1" u="sng" dirty="0">
                <a:solidFill>
                  <a:schemeClr val="bg1"/>
                </a:solidFill>
                <a:latin typeface="Neo Sans Std Medium TR" panose="020B0704030504040204" pitchFamily="34" charset="0"/>
              </a:rPr>
              <a:t>SALA </a:t>
            </a:r>
            <a:r>
              <a:rPr lang="es-AR" sz="1600" b="1" u="sng" dirty="0" smtClean="0">
                <a:solidFill>
                  <a:schemeClr val="bg1"/>
                </a:solidFill>
                <a:latin typeface="Neo Sans Std Medium TR" panose="020B0704030504040204" pitchFamily="34" charset="0"/>
              </a:rPr>
              <a:t>VELEZ</a:t>
            </a: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3" name="2 CuadroTexto"/>
          <p:cNvSpPr txBox="1"/>
          <p:nvPr/>
        </p:nvSpPr>
        <p:spPr>
          <a:xfrm>
            <a:off x="251520" y="1124744"/>
            <a:ext cx="8640960" cy="5632311"/>
          </a:xfrm>
          <a:prstGeom prst="rect">
            <a:avLst/>
          </a:prstGeom>
          <a:noFill/>
        </p:spPr>
        <p:txBody>
          <a:bodyPr wrap="square" rtlCol="0">
            <a:spAutoFit/>
          </a:bodyPr>
          <a:lstStyle/>
          <a:p>
            <a:pPr marL="342900" indent="-342900">
              <a:buFont typeface="+mj-lt"/>
              <a:buAutoNum type="arabicParenR" startAt="12"/>
            </a:pPr>
            <a:r>
              <a:rPr lang="es-AR" dirty="0" smtClean="0"/>
              <a:t> Consultar como implementan la estrategia de comunicación en la industria farmacéutica, con respecto a la venta de productos con desarrollo biotecnológico. </a:t>
            </a:r>
            <a:r>
              <a:rPr lang="es-AR" b="1" dirty="0" smtClean="0">
                <a:solidFill>
                  <a:srgbClr val="FF0000"/>
                </a:solidFill>
              </a:rPr>
              <a:t>(11)</a:t>
            </a:r>
          </a:p>
          <a:p>
            <a:pPr marL="342900" indent="-342900">
              <a:buFont typeface="+mj-lt"/>
              <a:buAutoNum type="arabicParenR" startAt="12"/>
            </a:pPr>
            <a:r>
              <a:rPr lang="es-AR" dirty="0" smtClean="0"/>
              <a:t>Organizar un taller de intercambio con Bayer para conocer la experiencia y el proceso de negocio al incorporar la unidad “agro” al negocio farmacéutico. </a:t>
            </a:r>
            <a:r>
              <a:rPr lang="es-AR" b="1" dirty="0" smtClean="0">
                <a:solidFill>
                  <a:srgbClr val="00B0F0"/>
                </a:solidFill>
              </a:rPr>
              <a:t>(6)</a:t>
            </a:r>
          </a:p>
          <a:p>
            <a:pPr marL="342900" indent="-342900">
              <a:buFont typeface="+mj-lt"/>
              <a:buAutoNum type="arabicParenR" startAt="12"/>
            </a:pPr>
            <a:r>
              <a:rPr lang="es-AR" dirty="0" smtClean="0"/>
              <a:t>Armar un listado de errores recurrentes de nuestro sector y presentárselo a directivos extra-sector para ver como los solucionarían. (5)</a:t>
            </a:r>
          </a:p>
          <a:p>
            <a:pPr marL="342900" indent="-342900">
              <a:buFont typeface="+mj-lt"/>
              <a:buAutoNum type="arabicParenR" startAt="12"/>
            </a:pPr>
            <a:r>
              <a:rPr lang="es-AR" dirty="0" smtClean="0"/>
              <a:t>Encuestar a empresas de alimentos (</a:t>
            </a:r>
            <a:r>
              <a:rPr lang="es-AR" dirty="0" err="1" smtClean="0"/>
              <a:t>Arcor</a:t>
            </a:r>
            <a:r>
              <a:rPr lang="es-AR" dirty="0" smtClean="0"/>
              <a:t>, Molinos, etc.) para analizar las tendencias de consumo futuras. </a:t>
            </a:r>
            <a:r>
              <a:rPr lang="es-AR" b="1" dirty="0" smtClean="0">
                <a:solidFill>
                  <a:srgbClr val="FF0000"/>
                </a:solidFill>
              </a:rPr>
              <a:t>(11)</a:t>
            </a:r>
          </a:p>
          <a:p>
            <a:pPr marL="342900" indent="-342900">
              <a:buFont typeface="+mj-lt"/>
              <a:buAutoNum type="arabicParenR" startAt="12"/>
            </a:pPr>
            <a:r>
              <a:rPr lang="es-AR" dirty="0" smtClean="0"/>
              <a:t>Armar grupos CREA con empresas extra-sector de distintas actividades para intercambiar conocimiento. (1)</a:t>
            </a:r>
          </a:p>
          <a:p>
            <a:pPr marL="342900" indent="-342900">
              <a:buFont typeface="+mj-lt"/>
              <a:buAutoNum type="arabicParenR" startAt="12"/>
            </a:pPr>
            <a:r>
              <a:rPr lang="es-AR" dirty="0" smtClean="0"/>
              <a:t>Analizar con el gerente de Recursos Humanos de una empresa pionera (Galicia, Tarjeta Naranja) nuestra problemática de motivación del personal. </a:t>
            </a:r>
            <a:r>
              <a:rPr lang="es-AR" b="1" dirty="0" smtClean="0">
                <a:solidFill>
                  <a:srgbClr val="FF0000"/>
                </a:solidFill>
              </a:rPr>
              <a:t>(13)</a:t>
            </a:r>
          </a:p>
          <a:p>
            <a:pPr marL="342900" indent="-342900">
              <a:buFont typeface="+mj-lt"/>
              <a:buAutoNum type="arabicParenR" startAt="12"/>
            </a:pPr>
            <a:r>
              <a:rPr lang="es-AR" dirty="0" smtClean="0"/>
              <a:t>Contratar especialista de marketing en minería que planteen el tema de impacto y retribución en el sector agropecuario. (5)</a:t>
            </a:r>
          </a:p>
          <a:p>
            <a:pPr marL="342900" indent="-342900">
              <a:buFont typeface="+mj-lt"/>
              <a:buAutoNum type="arabicParenR" startAt="12"/>
            </a:pPr>
            <a:r>
              <a:rPr lang="es-AR" dirty="0" smtClean="0"/>
              <a:t>Realizar talleres-debate con agentes financieros de los que surjan herramientas concretas para hacer más eficientes los flujos financieros de las empresas. (5)</a:t>
            </a:r>
          </a:p>
          <a:p>
            <a:pPr marL="342900" indent="-342900">
              <a:buFont typeface="+mj-lt"/>
              <a:buAutoNum type="arabicParenR" startAt="12"/>
            </a:pPr>
            <a:r>
              <a:rPr lang="es-AR" dirty="0" smtClean="0"/>
              <a:t>Enviar un pequeño grupo de empleados, por tiempo limitado, a una zona de indigencia extrema de nuestro país para ayudar con planteos productivos. (1)</a:t>
            </a:r>
          </a:p>
          <a:p>
            <a:pPr marL="342900" indent="-342900">
              <a:buFont typeface="+mj-lt"/>
              <a:buAutoNum type="arabicParenR" startAt="12"/>
            </a:pPr>
            <a:r>
              <a:rPr lang="es-AR" dirty="0" smtClean="0"/>
              <a:t>Participar de congresos extra-sector. Por ej. Idea. (2)</a:t>
            </a:r>
          </a:p>
          <a:p>
            <a:pPr marL="342900" indent="-342900">
              <a:buFont typeface="+mj-lt"/>
              <a:buAutoNum type="arabicParenR" startAt="12"/>
            </a:pPr>
            <a:endParaRPr lang="es-AR" b="1" dirty="0">
              <a:solidFill>
                <a:srgbClr val="FF0000"/>
              </a:solidFill>
            </a:endParaRPr>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93</a:t>
            </a:fld>
            <a:endParaRPr lang="es-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255" cy="551860"/>
          </a:xfrm>
          <a:prstGeom prst="rect">
            <a:avLst/>
          </a:prstGeom>
          <a:solidFill>
            <a:schemeClr val="tx1"/>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absorber y adaptar a nuestro negocio ideas de organizaciones extra-sector? </a:t>
            </a:r>
            <a:r>
              <a:rPr lang="es-AR" sz="1600" b="1" u="sng" dirty="0">
                <a:solidFill>
                  <a:schemeClr val="bg1"/>
                </a:solidFill>
                <a:latin typeface="Neo Sans Std Medium TR" panose="020B0704030504040204" pitchFamily="34" charset="0"/>
              </a:rPr>
              <a:t>SALA </a:t>
            </a:r>
            <a:r>
              <a:rPr lang="es-AR" sz="1600" b="1" u="sng" dirty="0" smtClean="0">
                <a:solidFill>
                  <a:schemeClr val="bg1"/>
                </a:solidFill>
                <a:latin typeface="Neo Sans Std Medium TR" panose="020B0704030504040204" pitchFamily="34" charset="0"/>
              </a:rPr>
              <a:t>VELEZ</a:t>
            </a: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3" name="2 CuadroTexto"/>
          <p:cNvSpPr txBox="1"/>
          <p:nvPr/>
        </p:nvSpPr>
        <p:spPr>
          <a:xfrm>
            <a:off x="251521" y="1052736"/>
            <a:ext cx="8640960" cy="6186309"/>
          </a:xfrm>
          <a:prstGeom prst="rect">
            <a:avLst/>
          </a:prstGeom>
          <a:noFill/>
        </p:spPr>
        <p:txBody>
          <a:bodyPr wrap="square" rtlCol="0">
            <a:spAutoFit/>
          </a:bodyPr>
          <a:lstStyle/>
          <a:p>
            <a:pPr marL="342900" indent="-342900">
              <a:buFont typeface="+mj-lt"/>
              <a:buAutoNum type="arabicParenR" startAt="22"/>
            </a:pPr>
            <a:r>
              <a:rPr lang="es-AR" dirty="0" smtClean="0"/>
              <a:t>Generar lobistas (institución) como en la industria (</a:t>
            </a:r>
            <a:r>
              <a:rPr lang="es-AR" dirty="0" err="1" smtClean="0"/>
              <a:t>UIA</a:t>
            </a:r>
            <a:r>
              <a:rPr lang="es-AR" dirty="0" smtClean="0"/>
              <a:t>, </a:t>
            </a:r>
            <a:r>
              <a:rPr lang="es-AR" dirty="0" err="1" smtClean="0"/>
              <a:t>ADEBA</a:t>
            </a:r>
            <a:r>
              <a:rPr lang="es-AR" dirty="0" smtClean="0"/>
              <a:t>), para defender y comunicar qué esta haciendo el sector. </a:t>
            </a:r>
            <a:r>
              <a:rPr lang="es-AR" b="1" dirty="0" smtClean="0">
                <a:solidFill>
                  <a:srgbClr val="FF0000"/>
                </a:solidFill>
              </a:rPr>
              <a:t>(11)</a:t>
            </a:r>
          </a:p>
          <a:p>
            <a:pPr marL="342900" indent="-342900">
              <a:buFont typeface="+mj-lt"/>
              <a:buAutoNum type="arabicParenR" startAt="22"/>
            </a:pPr>
            <a:r>
              <a:rPr lang="es-AR" dirty="0" smtClean="0"/>
              <a:t>Armar y participar en talleres de capacitación sobre diferentes formas de trabajo en empresas extra-sector. ( 1)</a:t>
            </a:r>
          </a:p>
          <a:p>
            <a:pPr marL="342900" indent="-342900">
              <a:buFont typeface="+mj-lt"/>
              <a:buAutoNum type="arabicParenR" startAt="22"/>
            </a:pPr>
            <a:r>
              <a:rPr lang="es-AR" dirty="0" smtClean="0"/>
              <a:t>Acercarnos a diferentes partidos políticos para hacer conocer el sector. (1)</a:t>
            </a:r>
          </a:p>
          <a:p>
            <a:pPr marL="342900" indent="-342900">
              <a:buFont typeface="+mj-lt"/>
              <a:buAutoNum type="arabicParenR" startAt="22"/>
            </a:pPr>
            <a:r>
              <a:rPr lang="es-AR" dirty="0" smtClean="0"/>
              <a:t>Conocer las necesidades de empresas extra-sector, que sean producidas por el sector agropecuario, con el fin de agregar valor. Ejemplo: un queso “X”. (4)</a:t>
            </a:r>
          </a:p>
          <a:p>
            <a:pPr marL="342900" indent="-342900">
              <a:buFont typeface="+mj-lt"/>
              <a:buAutoNum type="arabicParenR" startAt="22"/>
            </a:pPr>
            <a:r>
              <a:rPr lang="es-AR" dirty="0" smtClean="0"/>
              <a:t>Viajar a </a:t>
            </a:r>
            <a:r>
              <a:rPr lang="es-AR" dirty="0" err="1" smtClean="0"/>
              <a:t>Silicon</a:t>
            </a:r>
            <a:r>
              <a:rPr lang="es-AR" dirty="0" smtClean="0"/>
              <a:t> Valley y tomar conocimiento de la estrategia de venta de productos. (1)</a:t>
            </a:r>
          </a:p>
          <a:p>
            <a:pPr marL="342900" indent="-342900">
              <a:buFont typeface="+mj-lt"/>
              <a:buAutoNum type="arabicParenR" startAt="22"/>
            </a:pPr>
            <a:r>
              <a:rPr lang="es-AR" dirty="0" smtClean="0"/>
              <a:t>Organizar viajes a países con políticas agropecuarias exitosas. Ejemplo: N. Zelanda. (5)</a:t>
            </a:r>
          </a:p>
          <a:p>
            <a:pPr marL="342900" indent="-342900">
              <a:buFont typeface="+mj-lt"/>
              <a:buAutoNum type="arabicParenR" startAt="22"/>
            </a:pPr>
            <a:r>
              <a:rPr lang="es-AR" dirty="0" smtClean="0"/>
              <a:t>Incorporar gente extra-sector a nuestra empresa. </a:t>
            </a:r>
            <a:r>
              <a:rPr lang="es-AR" b="1" dirty="0" smtClean="0">
                <a:solidFill>
                  <a:srgbClr val="00B0F0"/>
                </a:solidFill>
              </a:rPr>
              <a:t>(6)</a:t>
            </a:r>
          </a:p>
          <a:p>
            <a:pPr marL="342900" indent="-342900">
              <a:buFont typeface="+mj-lt"/>
              <a:buAutoNum type="arabicParenR" startAt="22"/>
            </a:pPr>
            <a:r>
              <a:rPr lang="es-AR" dirty="0" smtClean="0"/>
              <a:t>Visitar con los grupos otras organizaciones, desde fábricas de autos a </a:t>
            </a:r>
            <a:r>
              <a:rPr lang="es-AR" dirty="0" err="1" smtClean="0"/>
              <a:t>ONG’s</a:t>
            </a:r>
            <a:r>
              <a:rPr lang="es-AR" dirty="0" smtClean="0"/>
              <a:t>, con el fin de incorporar ideas. (2)</a:t>
            </a:r>
          </a:p>
          <a:p>
            <a:pPr marL="342900" indent="-342900">
              <a:buFont typeface="+mj-lt"/>
              <a:buAutoNum type="arabicParenR" startAt="22"/>
            </a:pPr>
            <a:r>
              <a:rPr lang="es-AR" dirty="0" smtClean="0"/>
              <a:t>Intercambiar personal entre diversas empresas. </a:t>
            </a:r>
            <a:r>
              <a:rPr lang="es-AR" b="1" dirty="0" smtClean="0">
                <a:solidFill>
                  <a:srgbClr val="00B0F0"/>
                </a:solidFill>
              </a:rPr>
              <a:t>(7)</a:t>
            </a:r>
          </a:p>
          <a:p>
            <a:pPr marL="342900" indent="-342900">
              <a:buFont typeface="+mj-lt"/>
              <a:buAutoNum type="arabicParenR" startAt="22"/>
            </a:pPr>
            <a:r>
              <a:rPr lang="es-AR" dirty="0" smtClean="0"/>
              <a:t>Consulta a otras empresas qué ideas y visiones podríamos aplicar en nuestro sector. (2)</a:t>
            </a:r>
          </a:p>
          <a:p>
            <a:pPr marL="342900" indent="-342900">
              <a:buFont typeface="+mj-lt"/>
              <a:buAutoNum type="arabicParenR" startAt="22"/>
            </a:pPr>
            <a:r>
              <a:rPr lang="es-AR" dirty="0" smtClean="0"/>
              <a:t>Participar en congresos  y capacitaciones para incorporar distintas visiones. (1)</a:t>
            </a:r>
          </a:p>
          <a:p>
            <a:pPr marL="342900" indent="-342900">
              <a:buFont typeface="+mj-lt"/>
              <a:buAutoNum type="arabicParenR" startAt="22"/>
            </a:pPr>
            <a:r>
              <a:rPr lang="es-AR" dirty="0" smtClean="0"/>
              <a:t>Desarrollar estrategias para el uso del agua como bien escaso. (2)</a:t>
            </a:r>
          </a:p>
          <a:p>
            <a:pPr marL="342900" indent="-342900">
              <a:buFont typeface="+mj-lt"/>
              <a:buAutoNum type="arabicParenR" startAt="22"/>
            </a:pPr>
            <a:r>
              <a:rPr lang="es-AR" dirty="0" smtClean="0"/>
              <a:t>Diferenciar el producto. (0)</a:t>
            </a:r>
          </a:p>
          <a:p>
            <a:pPr marL="342900" indent="-342900">
              <a:buFont typeface="+mj-lt"/>
              <a:buAutoNum type="arabicParenR" startAt="22"/>
            </a:pPr>
            <a:r>
              <a:rPr lang="es-AR" dirty="0" smtClean="0"/>
              <a:t>Entrevistar a CEO de tabacalera para analizar políticas de comunicación. (1)</a:t>
            </a:r>
          </a:p>
          <a:p>
            <a:pPr marL="342900" indent="-342900">
              <a:buFont typeface="+mj-lt"/>
              <a:buAutoNum type="arabicParenR" startAt="22"/>
            </a:pPr>
            <a:r>
              <a:rPr lang="es-AR" dirty="0" smtClean="0"/>
              <a:t>Establecer la Marca País de </a:t>
            </a:r>
            <a:r>
              <a:rPr lang="es-AR" dirty="0" err="1" smtClean="0"/>
              <a:t>commodities</a:t>
            </a:r>
            <a:r>
              <a:rPr lang="es-AR" dirty="0" smtClean="0"/>
              <a:t>. Por ej. Recuperar el prestigio del Bife Argentino. (2)</a:t>
            </a:r>
          </a:p>
          <a:p>
            <a:pPr marL="342900" indent="-342900">
              <a:buFont typeface="+mj-lt"/>
              <a:buAutoNum type="arabicParenR" startAt="22"/>
            </a:pPr>
            <a:endParaRPr lang="es-AR" dirty="0" smtClean="0"/>
          </a:p>
          <a:p>
            <a:pPr marL="342900" indent="-342900">
              <a:buFont typeface="+mj-lt"/>
              <a:buAutoNum type="arabicParenR" startAt="22"/>
            </a:pPr>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94</a:t>
            </a:fld>
            <a:endParaRPr lang="es-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255" cy="551860"/>
          </a:xfrm>
          <a:prstGeom prst="rect">
            <a:avLst/>
          </a:prstGeom>
          <a:solidFill>
            <a:schemeClr val="tx1"/>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absorber y adaptar a nuestro negocio ideas de organizaciones extra-sector? </a:t>
            </a:r>
            <a:r>
              <a:rPr lang="es-AR" sz="1600" b="1" u="sng" dirty="0">
                <a:solidFill>
                  <a:schemeClr val="bg1"/>
                </a:solidFill>
                <a:latin typeface="Neo Sans Std Medium TR" panose="020B0704030504040204" pitchFamily="34" charset="0"/>
              </a:rPr>
              <a:t>SALA </a:t>
            </a:r>
            <a:r>
              <a:rPr lang="es-AR" sz="1600" b="1" u="sng" dirty="0" smtClean="0">
                <a:solidFill>
                  <a:schemeClr val="bg1"/>
                </a:solidFill>
                <a:latin typeface="Neo Sans Std Medium TR" panose="020B0704030504040204" pitchFamily="34" charset="0"/>
              </a:rPr>
              <a:t>VELEZ</a:t>
            </a: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4" name="3 CuadroTexto"/>
          <p:cNvSpPr txBox="1"/>
          <p:nvPr/>
        </p:nvSpPr>
        <p:spPr>
          <a:xfrm>
            <a:off x="251520" y="980728"/>
            <a:ext cx="8640960" cy="5909310"/>
          </a:xfrm>
          <a:prstGeom prst="rect">
            <a:avLst/>
          </a:prstGeom>
          <a:noFill/>
        </p:spPr>
        <p:txBody>
          <a:bodyPr wrap="square" rtlCol="0">
            <a:spAutoFit/>
          </a:bodyPr>
          <a:lstStyle/>
          <a:p>
            <a:pPr marL="342900" indent="-342900">
              <a:buFont typeface="+mj-lt"/>
              <a:buAutoNum type="arabicParenR" startAt="37"/>
            </a:pPr>
            <a:r>
              <a:rPr lang="es-AR" dirty="0" smtClean="0"/>
              <a:t>Realizar recorridas en empresas de distintos rubros. (0)</a:t>
            </a:r>
          </a:p>
          <a:p>
            <a:pPr marL="342900" indent="-342900">
              <a:buFont typeface="+mj-lt"/>
              <a:buAutoNum type="arabicParenR" startAt="37"/>
            </a:pPr>
            <a:r>
              <a:rPr lang="es-AR" dirty="0" smtClean="0"/>
              <a:t>Estudiar modelos de negocio como el de las mandarinas “Halos”, que reformularon el marketing de un producto primario llegando directamente al consumidor. (Arvejas </a:t>
            </a:r>
            <a:r>
              <a:rPr lang="es-AR" dirty="0" err="1" smtClean="0"/>
              <a:t>INTA</a:t>
            </a:r>
            <a:r>
              <a:rPr lang="es-AR" dirty="0" smtClean="0"/>
              <a:t>). (3)</a:t>
            </a:r>
          </a:p>
          <a:p>
            <a:pPr marL="342900" indent="-342900">
              <a:buFont typeface="+mj-lt"/>
              <a:buAutoNum type="arabicParenR" startAt="37"/>
            </a:pPr>
            <a:r>
              <a:rPr lang="es-AR" dirty="0" smtClean="0"/>
              <a:t>  Buscar o detectar empresas líderes en captar fuentes de financiamiento. (5)</a:t>
            </a:r>
          </a:p>
          <a:p>
            <a:pPr marL="342900" indent="-342900">
              <a:buFont typeface="+mj-lt"/>
              <a:buAutoNum type="arabicParenR" startAt="37"/>
            </a:pPr>
            <a:r>
              <a:rPr lang="es-AR" dirty="0" smtClean="0"/>
              <a:t>Aprender a relacionar nuestros productos con la salud: productos “saludables”.  (1)</a:t>
            </a:r>
          </a:p>
          <a:p>
            <a:pPr marL="342900" indent="-342900">
              <a:buFont typeface="+mj-lt"/>
              <a:buAutoNum type="arabicParenR" startAt="37"/>
            </a:pPr>
            <a:r>
              <a:rPr lang="es-AR" dirty="0" smtClean="0"/>
              <a:t>Entrevistar a un nutricionista y un comunicador para explicar las bondades de los productos. (0)</a:t>
            </a:r>
          </a:p>
          <a:p>
            <a:pPr marL="342900" indent="-342900">
              <a:buFont typeface="+mj-lt"/>
              <a:buAutoNum type="arabicParenR" startAt="37"/>
            </a:pPr>
            <a:r>
              <a:rPr lang="es-AR" dirty="0" smtClean="0"/>
              <a:t>Vincularnos como sector a la política para defender nuestros intereses. (3)</a:t>
            </a:r>
          </a:p>
          <a:p>
            <a:pPr marL="342900" indent="-342900">
              <a:buFont typeface="+mj-lt"/>
              <a:buAutoNum type="arabicParenR" startAt="37"/>
            </a:pPr>
            <a:r>
              <a:rPr lang="es-AR" dirty="0" smtClean="0"/>
              <a:t>Agregar valor a nuestros productos a través del marketing. (2)</a:t>
            </a:r>
          </a:p>
          <a:p>
            <a:pPr marL="342900" indent="-342900">
              <a:buFont typeface="+mj-lt"/>
              <a:buAutoNum type="arabicParenR" startAt="37"/>
            </a:pPr>
            <a:r>
              <a:rPr lang="es-AR" dirty="0" smtClean="0"/>
              <a:t>Rever y ampliar el espíritu cooperativista dentro del sector. (2)</a:t>
            </a:r>
          </a:p>
          <a:p>
            <a:pPr marL="342900" indent="-342900">
              <a:buFont typeface="+mj-lt"/>
              <a:buAutoNum type="arabicParenR" startAt="37"/>
            </a:pPr>
            <a:r>
              <a:rPr lang="es-AR" dirty="0" smtClean="0"/>
              <a:t>Tomar especialistas ajenos al sector. (2)</a:t>
            </a:r>
          </a:p>
          <a:p>
            <a:pPr marL="342900" indent="-342900">
              <a:buFont typeface="+mj-lt"/>
              <a:buAutoNum type="arabicParenR" startAt="37"/>
            </a:pPr>
            <a:r>
              <a:rPr lang="es-AR" dirty="0" smtClean="0"/>
              <a:t>Mejorar relaciones con el comercio exterior en pos de aumentar la demanda. (2)</a:t>
            </a:r>
          </a:p>
          <a:p>
            <a:pPr marL="342900" indent="-342900">
              <a:buFont typeface="+mj-lt"/>
              <a:buAutoNum type="arabicParenR" startAt="37"/>
            </a:pPr>
            <a:r>
              <a:rPr lang="es-AR" dirty="0" smtClean="0"/>
              <a:t>Armar giras de intercambio con diferentes países. (2)</a:t>
            </a:r>
          </a:p>
          <a:p>
            <a:pPr marL="342900" indent="-342900">
              <a:buFont typeface="+mj-lt"/>
              <a:buAutoNum type="arabicParenR" startAt="37"/>
            </a:pPr>
            <a:r>
              <a:rPr lang="es-AR" dirty="0" smtClean="0"/>
              <a:t>Generar encuestas para conocer la respuesta del cliente sobre nuestro producto, imagen, qué vende y adónde quiere llegar. </a:t>
            </a:r>
            <a:r>
              <a:rPr lang="es-AR" b="1" dirty="0" smtClean="0">
                <a:solidFill>
                  <a:srgbClr val="00B0F0"/>
                </a:solidFill>
              </a:rPr>
              <a:t>(7)</a:t>
            </a:r>
          </a:p>
          <a:p>
            <a:pPr marL="342900" indent="-342900">
              <a:buFont typeface="+mj-lt"/>
              <a:buAutoNum type="arabicParenR" startAt="37"/>
            </a:pPr>
            <a:r>
              <a:rPr lang="es-AR" dirty="0" smtClean="0"/>
              <a:t>Investigar métodos de motivación de recursos humanos en empresas para copiar en el sector. Por ejemplo: premios. (1)</a:t>
            </a:r>
          </a:p>
          <a:p>
            <a:pPr marL="342900" indent="-342900">
              <a:buFont typeface="+mj-lt"/>
              <a:buAutoNum type="arabicParenR" startAt="37"/>
            </a:pPr>
            <a:r>
              <a:rPr lang="es-AR" dirty="0" smtClean="0"/>
              <a:t>Organizar grupos de personas de distintos sectores de la empresa para pasar una semana de aventura en zonas inhóspitas con un guía profesional. (5)  </a:t>
            </a:r>
          </a:p>
          <a:p>
            <a:pPr marL="342900" indent="-342900">
              <a:buFont typeface="+mj-lt"/>
              <a:buAutoNum type="arabicParenR" startAt="37"/>
            </a:pPr>
            <a:endParaRPr lang="es-AR" dirty="0"/>
          </a:p>
        </p:txBody>
      </p:sp>
      <p:sp>
        <p:nvSpPr>
          <p:cNvPr id="5" name="4 Marcador de número de diapositiva"/>
          <p:cNvSpPr>
            <a:spLocks noGrp="1"/>
          </p:cNvSpPr>
          <p:nvPr>
            <p:ph type="sldNum" sz="quarter" idx="12"/>
          </p:nvPr>
        </p:nvSpPr>
        <p:spPr/>
        <p:txBody>
          <a:bodyPr/>
          <a:lstStyle/>
          <a:p>
            <a:fld id="{5497BC3B-72FF-47F7-AF67-EBFAEACD4D9E}" type="slidenum">
              <a:rPr lang="es-AR" smtClean="0"/>
              <a:pPr/>
              <a:t>95</a:t>
            </a:fld>
            <a:endParaRPr lang="es-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ítulo 2"/>
          <p:cNvSpPr txBox="1">
            <a:spLocks/>
          </p:cNvSpPr>
          <p:nvPr/>
        </p:nvSpPr>
        <p:spPr>
          <a:xfrm>
            <a:off x="179512" y="188640"/>
            <a:ext cx="8753255" cy="551860"/>
          </a:xfrm>
          <a:prstGeom prst="rect">
            <a:avLst/>
          </a:prstGeom>
          <a:solidFill>
            <a:schemeClr val="tx1"/>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absorber y adaptar a nuestro negocio ideas de organizaciones extra-sector? </a:t>
            </a:r>
            <a:r>
              <a:rPr lang="es-AR" sz="1600" b="1" u="sng" dirty="0">
                <a:solidFill>
                  <a:schemeClr val="bg1"/>
                </a:solidFill>
                <a:latin typeface="Neo Sans Std Medium TR" panose="020B0704030504040204" pitchFamily="34" charset="0"/>
              </a:rPr>
              <a:t>SALA </a:t>
            </a:r>
            <a:r>
              <a:rPr lang="es-AR" sz="1600" b="1" u="sng" dirty="0" smtClean="0">
                <a:solidFill>
                  <a:schemeClr val="bg1"/>
                </a:solidFill>
                <a:latin typeface="Neo Sans Std Medium TR" panose="020B0704030504040204" pitchFamily="34" charset="0"/>
              </a:rPr>
              <a:t>VELEZ</a:t>
            </a: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3" name="2 CuadroTexto"/>
          <p:cNvSpPr txBox="1"/>
          <p:nvPr/>
        </p:nvSpPr>
        <p:spPr>
          <a:xfrm>
            <a:off x="179512" y="1052736"/>
            <a:ext cx="8712968" cy="3693319"/>
          </a:xfrm>
          <a:prstGeom prst="rect">
            <a:avLst/>
          </a:prstGeom>
          <a:noFill/>
        </p:spPr>
        <p:txBody>
          <a:bodyPr wrap="square" rtlCol="0">
            <a:spAutoFit/>
          </a:bodyPr>
          <a:lstStyle/>
          <a:p>
            <a:pPr marL="342900" indent="-342900">
              <a:buFont typeface="+mj-lt"/>
              <a:buAutoNum type="arabicParenR" startAt="51"/>
            </a:pPr>
            <a:r>
              <a:rPr lang="es-AR" dirty="0" smtClean="0"/>
              <a:t>Replicar acciones solidarias, al estilo de la “chocleada”, en otros sectores. (4)</a:t>
            </a:r>
          </a:p>
          <a:p>
            <a:pPr marL="342900" indent="-342900">
              <a:buFont typeface="+mj-lt"/>
              <a:buAutoNum type="arabicParenR" startAt="51"/>
            </a:pPr>
            <a:r>
              <a:rPr lang="es-AR" dirty="0" smtClean="0"/>
              <a:t>Evaluar y replicar los modelos de toma de decisión de las industrias petroleras y mineras y su adaptabilidad al sector. </a:t>
            </a:r>
            <a:r>
              <a:rPr lang="es-AR" b="1" dirty="0" smtClean="0">
                <a:solidFill>
                  <a:srgbClr val="00B0F0"/>
                </a:solidFill>
              </a:rPr>
              <a:t>(7)</a:t>
            </a:r>
          </a:p>
          <a:p>
            <a:pPr marL="342900" indent="-342900">
              <a:buFont typeface="+mj-lt"/>
              <a:buAutoNum type="arabicParenR" startAt="51"/>
            </a:pPr>
            <a:r>
              <a:rPr lang="es-AR" dirty="0" smtClean="0"/>
              <a:t>Generar pasantías de jóvenes del sector en distintas empresas extra-sector. (5)</a:t>
            </a:r>
          </a:p>
          <a:p>
            <a:pPr marL="342900" indent="-342900">
              <a:buFont typeface="+mj-lt"/>
              <a:buAutoNum type="arabicParenR" startAt="51"/>
            </a:pPr>
            <a:r>
              <a:rPr lang="es-AR" dirty="0" smtClean="0"/>
              <a:t>Recibir jóvenes extra-sector a realizar pasantías en empresas agropecuarias. (3)</a:t>
            </a:r>
          </a:p>
          <a:p>
            <a:pPr marL="342900" indent="-342900">
              <a:buFont typeface="+mj-lt"/>
              <a:buAutoNum type="arabicParenR" startAt="51"/>
            </a:pPr>
            <a:r>
              <a:rPr lang="es-AR" dirty="0" smtClean="0"/>
              <a:t>Recibir profesionales de diferentes rubros extra-sector en empresas agropecuarias. (5)</a:t>
            </a:r>
          </a:p>
          <a:p>
            <a:pPr marL="342900" indent="-342900">
              <a:buFont typeface="+mj-lt"/>
              <a:buAutoNum type="arabicParenR" startAt="51"/>
            </a:pPr>
            <a:r>
              <a:rPr lang="es-AR" dirty="0" smtClean="0"/>
              <a:t>Armar un plan de marketing sobre el sector para presentar en escuelas. </a:t>
            </a:r>
            <a:r>
              <a:rPr lang="es-AR" b="1" dirty="0" smtClean="0">
                <a:solidFill>
                  <a:srgbClr val="00B0F0"/>
                </a:solidFill>
              </a:rPr>
              <a:t>(8)</a:t>
            </a:r>
          </a:p>
          <a:p>
            <a:pPr marL="342900" indent="-342900">
              <a:buFont typeface="+mj-lt"/>
              <a:buAutoNum type="arabicParenR" startAt="51"/>
            </a:pPr>
            <a:r>
              <a:rPr lang="es-AR" dirty="0" smtClean="0"/>
              <a:t>Desarrollar contenidos vinculados al agro en la escuela. Ejemplo: vagón móvil Toyota. (1)</a:t>
            </a:r>
          </a:p>
          <a:p>
            <a:pPr marL="342900" indent="-342900">
              <a:buFont typeface="+mj-lt"/>
              <a:buAutoNum type="arabicParenR" startAt="51"/>
            </a:pPr>
            <a:r>
              <a:rPr lang="es-AR" dirty="0" smtClean="0"/>
              <a:t>Contratar motivadores de equipos de trabajo. Ejemplo: </a:t>
            </a:r>
            <a:r>
              <a:rPr lang="es-AR" dirty="0" err="1" smtClean="0"/>
              <a:t>Loffreda</a:t>
            </a:r>
            <a:r>
              <a:rPr lang="es-AR" dirty="0" smtClean="0"/>
              <a:t>, </a:t>
            </a:r>
            <a:r>
              <a:rPr lang="es-AR" dirty="0" err="1" smtClean="0"/>
              <a:t>Vigil</a:t>
            </a:r>
            <a:r>
              <a:rPr lang="es-AR" dirty="0" smtClean="0"/>
              <a:t>. (3)</a:t>
            </a:r>
          </a:p>
          <a:p>
            <a:pPr marL="342900" indent="-342900">
              <a:buFont typeface="+mj-lt"/>
              <a:buAutoNum type="arabicParenR" startAt="51"/>
            </a:pPr>
            <a:r>
              <a:rPr lang="es-AR" dirty="0" smtClean="0"/>
              <a:t>Contratar expertos en marketing para vender mejor nuestros productos y </a:t>
            </a:r>
            <a:r>
              <a:rPr lang="es-AR" dirty="0" err="1" smtClean="0"/>
              <a:t>fidelizar</a:t>
            </a:r>
            <a:r>
              <a:rPr lang="es-AR" dirty="0" smtClean="0"/>
              <a:t> clientes. </a:t>
            </a:r>
            <a:r>
              <a:rPr lang="es-AR" b="1" dirty="0" smtClean="0">
                <a:solidFill>
                  <a:srgbClr val="00B0F0"/>
                </a:solidFill>
              </a:rPr>
              <a:t>(8)</a:t>
            </a:r>
          </a:p>
          <a:p>
            <a:pPr marL="342900" indent="-342900"/>
            <a:endParaRPr lang="es-AR" dirty="0"/>
          </a:p>
        </p:txBody>
      </p:sp>
      <p:sp>
        <p:nvSpPr>
          <p:cNvPr id="4" name="3 Marcador de número de diapositiva"/>
          <p:cNvSpPr>
            <a:spLocks noGrp="1"/>
          </p:cNvSpPr>
          <p:nvPr>
            <p:ph type="sldNum" sz="quarter" idx="12"/>
          </p:nvPr>
        </p:nvSpPr>
        <p:spPr/>
        <p:txBody>
          <a:bodyPr/>
          <a:lstStyle/>
          <a:p>
            <a:fld id="{5497BC3B-72FF-47F7-AF67-EBFAEACD4D9E}" type="slidenum">
              <a:rPr lang="es-AR" smtClean="0"/>
              <a:pPr/>
              <a:t>96</a:t>
            </a:fld>
            <a:endParaRPr lang="es-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0" y="-49707"/>
            <a:ext cx="9144000" cy="670395"/>
          </a:xfrm>
        </p:spPr>
        <p:txBody>
          <a:bodyPr>
            <a:normAutofit/>
          </a:bodyPr>
          <a:lstStyle/>
          <a:p>
            <a:r>
              <a:rPr lang="es-AR" sz="2400" dirty="0" smtClean="0">
                <a:latin typeface="Neo Sans Std Medium TR" panose="020B0704030504040204" pitchFamily="34" charset="0"/>
              </a:rPr>
              <a:t>TEMAS DE TRABAJO EN GRUPOS - ÍNDICE</a:t>
            </a:r>
            <a:endParaRPr lang="es-AR" sz="2400" dirty="0">
              <a:latin typeface="Neo Sans Std Medium TR" panose="020B0704030504040204" pitchFamily="34" charset="0"/>
            </a:endParaRPr>
          </a:p>
        </p:txBody>
      </p:sp>
      <p:sp>
        <p:nvSpPr>
          <p:cNvPr id="5" name="Subtítulo 2"/>
          <p:cNvSpPr txBox="1">
            <a:spLocks/>
          </p:cNvSpPr>
          <p:nvPr/>
        </p:nvSpPr>
        <p:spPr>
          <a:xfrm>
            <a:off x="0" y="692696"/>
            <a:ext cx="9144000" cy="378679"/>
          </a:xfrm>
          <a:prstGeom prst="rect">
            <a:avLst/>
          </a:prstGeom>
          <a:solidFill>
            <a:schemeClr val="bg1"/>
          </a:solidFill>
          <a:ln>
            <a:solidFill>
              <a:schemeClr val="accent1"/>
            </a:solidFill>
          </a:ln>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¿Cómo nos adaptamos a los cambios? </a:t>
            </a:r>
            <a:r>
              <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a typeface="+mn-ea"/>
                <a:cs typeface="+mn-cs"/>
              </a:rPr>
              <a:t>SALA 11 – Diapositiva 4 a 14.</a:t>
            </a:r>
          </a:p>
        </p:txBody>
      </p:sp>
      <p:sp>
        <p:nvSpPr>
          <p:cNvPr id="6" name="Subtítulo 2"/>
          <p:cNvSpPr txBox="1">
            <a:spLocks/>
          </p:cNvSpPr>
          <p:nvPr/>
        </p:nvSpPr>
        <p:spPr>
          <a:xfrm>
            <a:off x="0" y="1196752"/>
            <a:ext cx="9144000" cy="360040"/>
          </a:xfrm>
          <a:prstGeom prst="rect">
            <a:avLst/>
          </a:prstGeom>
          <a:solidFill>
            <a:schemeClr val="bg1">
              <a:lumMod val="75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capitalizamos el hecho de ser empresas familiares? </a:t>
            </a:r>
            <a:r>
              <a:rPr lang="es-AR" sz="1600" dirty="0">
                <a:latin typeface="Neo Sans Std Medium TR" panose="020B0704030504040204" pitchFamily="34" charset="0"/>
              </a:rPr>
              <a:t>SALA </a:t>
            </a:r>
            <a:r>
              <a:rPr lang="es-AR" sz="1600" dirty="0" smtClean="0">
                <a:latin typeface="Neo Sans Std Medium TR" panose="020B0704030504040204" pitchFamily="34" charset="0"/>
              </a:rPr>
              <a:t>11  - Diapositiva 15 a </a:t>
            </a:r>
            <a:r>
              <a:rPr lang="es-AR" sz="1600" dirty="0" smtClean="0">
                <a:latin typeface="Neo Sans Std Medium TR" panose="020B0704030504040204" pitchFamily="34" charset="0"/>
              </a:rPr>
              <a:t>23.</a:t>
            </a:r>
            <a:endPar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7" name="Subtítulo 2"/>
          <p:cNvSpPr txBox="1">
            <a:spLocks/>
          </p:cNvSpPr>
          <p:nvPr/>
        </p:nvSpPr>
        <p:spPr>
          <a:xfrm>
            <a:off x="1037493" y="2158922"/>
            <a:ext cx="8008034" cy="4937760"/>
          </a:xfrm>
          <a:prstGeom prst="rect">
            <a:avLst/>
          </a:prstGeom>
        </p:spPr>
        <p:txBody>
          <a:bodyPr vert="horz" lIns="91440" tIns="45720" rIns="91440" bIns="45720" rtlCol="0">
            <a:noAutofit/>
          </a:body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b="0" i="0" u="none" strike="noStrike" kern="1200" cap="none" spc="0" normalizeH="0" baseline="0" noProof="0" dirty="0">
              <a:ln>
                <a:noFill/>
              </a:ln>
              <a:solidFill>
                <a:schemeClr val="tx1"/>
              </a:solidFill>
              <a:effectLst/>
              <a:uLnTx/>
              <a:uFillTx/>
              <a:latin typeface="Neo Sans Std Medium TR" panose="020B0704030504040204" pitchFamily="34" charset="0"/>
              <a:ea typeface="+mn-ea"/>
              <a:cs typeface="+mn-cs"/>
            </a:endParaRPr>
          </a:p>
        </p:txBody>
      </p:sp>
      <p:sp>
        <p:nvSpPr>
          <p:cNvPr id="9" name="Subtítulo 2"/>
          <p:cNvSpPr txBox="1">
            <a:spLocks/>
          </p:cNvSpPr>
          <p:nvPr/>
        </p:nvSpPr>
        <p:spPr>
          <a:xfrm>
            <a:off x="0" y="1628800"/>
            <a:ext cx="9144000" cy="473787"/>
          </a:xfrm>
          <a:prstGeom prst="rect">
            <a:avLst/>
          </a:prstGeom>
          <a:solidFill>
            <a:srgbClr val="FFFF00"/>
          </a:solidFill>
        </p:spPr>
        <p:txBody>
          <a:bodyPr vert="horz" lIns="91440" tIns="45720" rIns="91440" bIns="45720" rtlCol="0">
            <a:noAutofit/>
          </a:bodyPr>
          <a:lstStyle/>
          <a:p>
            <a:pPr lvl="0" algn="ctr">
              <a:lnSpc>
                <a:spcPct val="90000"/>
              </a:lnSpc>
              <a:spcBef>
                <a:spcPts val="1000"/>
              </a:spcBef>
              <a:defRPr/>
            </a:pPr>
            <a:r>
              <a:rPr lang="es-AR" sz="1600" dirty="0" smtClean="0">
                <a:latin typeface="Neo Sans Std Medium TR" panose="020B0704030504040204" pitchFamily="34" charset="0"/>
              </a:rPr>
              <a:t>¿</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generamos oportunidades de crecimiento y desarrollo para nuestros recursos humanos? </a:t>
            </a:r>
            <a:r>
              <a:rPr lang="es-AR" sz="1600" dirty="0">
                <a:latin typeface="Neo Sans Std Medium TR" panose="020B0704030504040204" pitchFamily="34" charset="0"/>
              </a:rPr>
              <a:t>SALA </a:t>
            </a:r>
            <a:r>
              <a:rPr lang="es-AR" sz="1600" dirty="0" smtClean="0">
                <a:latin typeface="Neo Sans Std Medium TR" panose="020B0704030504040204" pitchFamily="34" charset="0"/>
              </a:rPr>
              <a:t>11  - Diapositiva </a:t>
            </a:r>
            <a:r>
              <a:rPr lang="es-AR" sz="1600" dirty="0" smtClean="0">
                <a:latin typeface="Neo Sans Std Medium TR" panose="020B0704030504040204" pitchFamily="34" charset="0"/>
              </a:rPr>
              <a:t>24 </a:t>
            </a:r>
            <a:r>
              <a:rPr lang="es-AR" sz="1600" dirty="0" smtClean="0">
                <a:latin typeface="Neo Sans Std Medium TR" panose="020B0704030504040204" pitchFamily="34" charset="0"/>
              </a:rPr>
              <a:t>a </a:t>
            </a:r>
            <a:r>
              <a:rPr lang="es-AR" sz="1600" dirty="0" smtClean="0">
                <a:latin typeface="Neo Sans Std Medium TR" panose="020B0704030504040204" pitchFamily="34" charset="0"/>
              </a:rPr>
              <a:t>35</a:t>
            </a:r>
            <a:r>
              <a:rPr lang="es-AR" sz="1600" dirty="0" smtClean="0">
                <a:latin typeface="Neo Sans Std Medium TR" panose="020B0704030504040204" pitchFamily="34" charset="0"/>
              </a:rPr>
              <a:t>.</a:t>
            </a:r>
            <a:endPar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11" name="Subtítulo 2"/>
          <p:cNvSpPr txBox="1">
            <a:spLocks/>
          </p:cNvSpPr>
          <p:nvPr/>
        </p:nvSpPr>
        <p:spPr>
          <a:xfrm>
            <a:off x="0" y="2780928"/>
            <a:ext cx="9144000" cy="534540"/>
          </a:xfrm>
          <a:prstGeom prst="rect">
            <a:avLst/>
          </a:prstGeom>
          <a:solidFill>
            <a:srgbClr val="FFFF99">
              <a:alpha val="72157"/>
            </a:srgb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potenciamos nuestra capacidad para asociarnos con todo tipo de organizaciones? </a:t>
            </a:r>
            <a:r>
              <a:rPr lang="es-AR" sz="1600" dirty="0">
                <a:latin typeface="Neo Sans Std Medium TR" panose="020B0704030504040204" pitchFamily="34" charset="0"/>
              </a:rPr>
              <a:t>SALA </a:t>
            </a:r>
            <a:r>
              <a:rPr lang="es-AR" sz="1600" dirty="0" smtClean="0">
                <a:latin typeface="Neo Sans Std Medium TR" panose="020B0704030504040204" pitchFamily="34" charset="0"/>
              </a:rPr>
              <a:t>M.E. </a:t>
            </a:r>
            <a:r>
              <a:rPr lang="es-AR" sz="1600" dirty="0" err="1" smtClean="0">
                <a:latin typeface="Neo Sans Std Medium TR" panose="020B0704030504040204" pitchFamily="34" charset="0"/>
              </a:rPr>
              <a:t>WALSH</a:t>
            </a:r>
            <a:r>
              <a:rPr lang="es-AR" sz="1600" dirty="0" smtClean="0">
                <a:latin typeface="Neo Sans Std Medium TR" panose="020B0704030504040204" pitchFamily="34" charset="0"/>
              </a:rPr>
              <a:t> – Diapositiva </a:t>
            </a:r>
            <a:r>
              <a:rPr lang="es-AR" sz="1600" dirty="0" smtClean="0">
                <a:latin typeface="Neo Sans Std Medium TR" panose="020B0704030504040204" pitchFamily="34" charset="0"/>
              </a:rPr>
              <a:t>45 a 51</a:t>
            </a:r>
            <a:r>
              <a:rPr lang="es-AR" sz="1600" dirty="0" smtClean="0">
                <a:latin typeface="Neo Sans Std Medium TR" panose="020B0704030504040204" pitchFamily="34" charset="0"/>
              </a:rPr>
              <a:t>.</a:t>
            </a:r>
            <a:endPar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10" name="Subtítulo 2"/>
          <p:cNvSpPr txBox="1">
            <a:spLocks/>
          </p:cNvSpPr>
          <p:nvPr/>
        </p:nvSpPr>
        <p:spPr>
          <a:xfrm>
            <a:off x="0" y="3501008"/>
            <a:ext cx="9144000" cy="512064"/>
          </a:xfrm>
          <a:prstGeom prst="rect">
            <a:avLst/>
          </a:prstGeom>
          <a:solidFill>
            <a:srgbClr val="FFC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logramos una mayor diferenciación y creación de valor en nuestros productos y servicios? </a:t>
            </a:r>
            <a:r>
              <a:rPr lang="es-AR" sz="1600" dirty="0">
                <a:latin typeface="Neo Sans Std Medium TR" panose="020B0704030504040204" pitchFamily="34" charset="0"/>
              </a:rPr>
              <a:t>SALA </a:t>
            </a:r>
            <a:r>
              <a:rPr lang="es-AR" sz="1600" dirty="0" err="1" smtClean="0">
                <a:latin typeface="Neo Sans Std Medium TR" panose="020B0704030504040204" pitchFamily="34" charset="0"/>
              </a:rPr>
              <a:t>CASTAGNINO</a:t>
            </a:r>
            <a:r>
              <a:rPr lang="es-AR" sz="1600" dirty="0" smtClean="0">
                <a:latin typeface="Neo Sans Std Medium TR" panose="020B0704030504040204" pitchFamily="34" charset="0"/>
              </a:rPr>
              <a:t> – Diapositiva </a:t>
            </a:r>
            <a:r>
              <a:rPr lang="es-AR" sz="1600" dirty="0" smtClean="0">
                <a:latin typeface="Neo Sans Std Medium TR" panose="020B0704030504040204" pitchFamily="34" charset="0"/>
              </a:rPr>
              <a:t>52</a:t>
            </a:r>
            <a:r>
              <a:rPr lang="es-AR" sz="1600" dirty="0" smtClean="0">
                <a:latin typeface="Neo Sans Std Medium TR" panose="020B0704030504040204" pitchFamily="34" charset="0"/>
              </a:rPr>
              <a:t> </a:t>
            </a:r>
            <a:r>
              <a:rPr lang="es-AR" sz="1600" dirty="0" smtClean="0">
                <a:latin typeface="Neo Sans Std Medium TR" panose="020B0704030504040204" pitchFamily="34" charset="0"/>
              </a:rPr>
              <a:t>a </a:t>
            </a:r>
            <a:r>
              <a:rPr lang="es-AR" sz="1600" dirty="0" smtClean="0">
                <a:latin typeface="Neo Sans Std Medium TR" panose="020B0704030504040204" pitchFamily="34" charset="0"/>
              </a:rPr>
              <a:t>64</a:t>
            </a:r>
            <a:r>
              <a:rPr lang="es-AR" sz="1600" dirty="0" smtClean="0">
                <a:latin typeface="Neo Sans Std Medium TR" panose="020B0704030504040204" pitchFamily="34" charset="0"/>
              </a:rPr>
              <a:t>.</a:t>
            </a:r>
            <a:endParaRPr kumimoji="0" lang="es-AR" sz="1600" i="0" strike="noStrike" kern="1200" cap="none" spc="0" normalizeH="0" baseline="0" noProof="0" dirty="0">
              <a:ln>
                <a:noFill/>
              </a:ln>
              <a:solidFill>
                <a:schemeClr val="tx1"/>
              </a:solidFill>
              <a:effectLst/>
              <a:uLnTx/>
              <a:uFillTx/>
              <a:latin typeface="Neo Sans Std Medium TR" panose="020B0704030504040204" pitchFamily="34" charset="0"/>
            </a:endParaRPr>
          </a:p>
        </p:txBody>
      </p:sp>
      <p:sp>
        <p:nvSpPr>
          <p:cNvPr id="19" name="Subtítulo 2"/>
          <p:cNvSpPr txBox="1">
            <a:spLocks/>
          </p:cNvSpPr>
          <p:nvPr/>
        </p:nvSpPr>
        <p:spPr>
          <a:xfrm>
            <a:off x="0" y="4149080"/>
            <a:ext cx="9144000" cy="521380"/>
          </a:xfrm>
          <a:prstGeom prst="rect">
            <a:avLst/>
          </a:prstGeom>
          <a:solidFill>
            <a:srgbClr val="FFCCFF"/>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afrontamos, como sector, el desafío de comunicarnos eficazmente</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con la sociedad? </a:t>
            </a:r>
            <a:r>
              <a:rPr lang="es-AR" sz="1600" dirty="0">
                <a:latin typeface="Neo Sans Std Medium TR" panose="020B0704030504040204" pitchFamily="34" charset="0"/>
              </a:rPr>
              <a:t>SALA </a:t>
            </a:r>
            <a:r>
              <a:rPr lang="es-AR" sz="1600" dirty="0" smtClean="0">
                <a:latin typeface="Neo Sans Std Medium TR" panose="020B0704030504040204" pitchFamily="34" charset="0"/>
              </a:rPr>
              <a:t>GONZÁLEZ – Diapositiva </a:t>
            </a:r>
            <a:r>
              <a:rPr lang="es-AR" sz="1600" dirty="0" smtClean="0">
                <a:latin typeface="Neo Sans Std Medium TR" panose="020B0704030504040204" pitchFamily="34" charset="0"/>
              </a:rPr>
              <a:t>65</a:t>
            </a:r>
            <a:r>
              <a:rPr lang="es-AR" sz="1600" dirty="0" smtClean="0">
                <a:latin typeface="Neo Sans Std Medium TR" panose="020B0704030504040204" pitchFamily="34" charset="0"/>
              </a:rPr>
              <a:t> </a:t>
            </a:r>
            <a:r>
              <a:rPr lang="es-AR" sz="1600" dirty="0" smtClean="0">
                <a:latin typeface="Neo Sans Std Medium TR" panose="020B0704030504040204" pitchFamily="34" charset="0"/>
              </a:rPr>
              <a:t>a </a:t>
            </a:r>
            <a:r>
              <a:rPr lang="es-AR" sz="1600" dirty="0" smtClean="0">
                <a:latin typeface="Neo Sans Std Medium TR" panose="020B0704030504040204" pitchFamily="34" charset="0"/>
              </a:rPr>
              <a:t>74</a:t>
            </a:r>
            <a:r>
              <a:rPr lang="es-AR" sz="1600" dirty="0" smtClean="0">
                <a:latin typeface="Neo Sans Std Medium TR" panose="020B0704030504040204" pitchFamily="34" charset="0"/>
              </a:rPr>
              <a:t>.</a:t>
            </a:r>
            <a:endPar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20" name="Subtítulo 2"/>
          <p:cNvSpPr txBox="1">
            <a:spLocks/>
          </p:cNvSpPr>
          <p:nvPr/>
        </p:nvSpPr>
        <p:spPr>
          <a:xfrm>
            <a:off x="0" y="5445224"/>
            <a:ext cx="9144000" cy="484804"/>
          </a:xfrm>
          <a:prstGeom prst="rect">
            <a:avLst/>
          </a:prstGeom>
          <a:solidFill>
            <a:srgbClr val="0070C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profundizar nuestras acciones a favor del medio ambiente? </a:t>
            </a:r>
            <a:r>
              <a:rPr lang="es-AR" sz="1600" dirty="0" smtClean="0">
                <a:solidFill>
                  <a:schemeClr val="bg1"/>
                </a:solidFill>
                <a:latin typeface="Neo Sans Std Medium TR" panose="020B0704030504040204" pitchFamily="34" charset="0"/>
              </a:rPr>
              <a:t>SALA VÉLEZ – Diapositiva </a:t>
            </a:r>
            <a:r>
              <a:rPr lang="es-AR" sz="1600" dirty="0" smtClean="0">
                <a:solidFill>
                  <a:schemeClr val="bg1"/>
                </a:solidFill>
                <a:latin typeface="Neo Sans Std Medium TR" panose="020B0704030504040204" pitchFamily="34" charset="0"/>
              </a:rPr>
              <a:t>83</a:t>
            </a:r>
            <a:r>
              <a:rPr lang="es-AR" sz="1600" dirty="0" smtClean="0">
                <a:solidFill>
                  <a:schemeClr val="bg1"/>
                </a:solidFill>
                <a:latin typeface="Neo Sans Std Medium TR" panose="020B0704030504040204" pitchFamily="34" charset="0"/>
              </a:rPr>
              <a:t> </a:t>
            </a:r>
            <a:r>
              <a:rPr lang="es-AR" sz="1600" dirty="0" smtClean="0">
                <a:solidFill>
                  <a:schemeClr val="bg1"/>
                </a:solidFill>
                <a:latin typeface="Neo Sans Std Medium TR" panose="020B0704030504040204" pitchFamily="34" charset="0"/>
              </a:rPr>
              <a:t>a </a:t>
            </a:r>
            <a:r>
              <a:rPr lang="es-AR" sz="1600" dirty="0" smtClean="0">
                <a:solidFill>
                  <a:schemeClr val="bg1"/>
                </a:solidFill>
                <a:latin typeface="Neo Sans Std Medium TR" panose="020B0704030504040204" pitchFamily="34" charset="0"/>
              </a:rPr>
              <a:t>90</a:t>
            </a:r>
            <a:r>
              <a:rPr lang="es-AR" sz="1600" dirty="0" smtClean="0">
                <a:solidFill>
                  <a:schemeClr val="bg1"/>
                </a:solidFill>
                <a:latin typeface="Neo Sans Std Medium TR" panose="020B0704030504040204" pitchFamily="34" charset="0"/>
              </a:rPr>
              <a:t>.</a:t>
            </a:r>
            <a:endParaRPr kumimoji="0" lang="es-AR" sz="1600" i="0"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21" name="Subtítulo 2"/>
          <p:cNvSpPr txBox="1">
            <a:spLocks/>
          </p:cNvSpPr>
          <p:nvPr/>
        </p:nvSpPr>
        <p:spPr>
          <a:xfrm>
            <a:off x="0" y="2204864"/>
            <a:ext cx="9144000" cy="491678"/>
          </a:xfrm>
          <a:prstGeom prst="rect">
            <a:avLst/>
          </a:prstGeom>
          <a:solidFill>
            <a:schemeClr val="accent1">
              <a:lumMod val="60000"/>
              <a:lumOff val="40000"/>
            </a:schemeClr>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hacemos para ser más innovadores y emprendedores? </a:t>
            </a:r>
            <a:r>
              <a:rPr lang="es-AR" sz="1600" dirty="0">
                <a:latin typeface="Neo Sans Std Medium TR" panose="020B0704030504040204" pitchFamily="34" charset="0"/>
              </a:rPr>
              <a:t>SALA </a:t>
            </a:r>
            <a:r>
              <a:rPr lang="es-AR" sz="1600" dirty="0" smtClean="0">
                <a:latin typeface="Neo Sans Std Medium TR" panose="020B0704030504040204" pitchFamily="34" charset="0"/>
              </a:rPr>
              <a:t>11 – Diapositiva </a:t>
            </a:r>
            <a:r>
              <a:rPr lang="es-AR" sz="1600" dirty="0" smtClean="0">
                <a:latin typeface="Neo Sans Std Medium TR" panose="020B0704030504040204" pitchFamily="34" charset="0"/>
              </a:rPr>
              <a:t>36</a:t>
            </a:r>
            <a:r>
              <a:rPr lang="es-AR" sz="1600" dirty="0" smtClean="0">
                <a:latin typeface="Neo Sans Std Medium TR" panose="020B0704030504040204" pitchFamily="34" charset="0"/>
              </a:rPr>
              <a:t> </a:t>
            </a:r>
            <a:r>
              <a:rPr lang="es-AR" sz="1600" dirty="0" smtClean="0">
                <a:latin typeface="Neo Sans Std Medium TR" panose="020B0704030504040204" pitchFamily="34" charset="0"/>
              </a:rPr>
              <a:t>a </a:t>
            </a:r>
            <a:r>
              <a:rPr lang="es-AR" sz="1600" dirty="0" smtClean="0">
                <a:latin typeface="Neo Sans Std Medium TR" panose="020B0704030504040204" pitchFamily="34" charset="0"/>
              </a:rPr>
              <a:t>44</a:t>
            </a:r>
            <a:r>
              <a:rPr lang="es-AR" sz="1600" dirty="0" smtClean="0">
                <a:latin typeface="Neo Sans Std Medium TR" panose="020B0704030504040204" pitchFamily="34" charset="0"/>
              </a:rPr>
              <a:t>.</a:t>
            </a:r>
            <a:endPar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
        <p:nvSpPr>
          <p:cNvPr id="22" name="Subtítulo 2"/>
          <p:cNvSpPr txBox="1">
            <a:spLocks/>
          </p:cNvSpPr>
          <p:nvPr/>
        </p:nvSpPr>
        <p:spPr>
          <a:xfrm>
            <a:off x="0" y="6093296"/>
            <a:ext cx="9144000" cy="551860"/>
          </a:xfrm>
          <a:prstGeom prst="rect">
            <a:avLst/>
          </a:prstGeom>
          <a:solidFill>
            <a:schemeClr val="tx1"/>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bg1"/>
                </a:solidFill>
                <a:effectLst/>
                <a:uLnTx/>
                <a:uFillTx/>
                <a:latin typeface="Neo Sans Std Medium TR" panose="020B0704030504040204" pitchFamily="34" charset="0"/>
              </a:rPr>
              <a:t>¿Cómo hacemos para absorber y adaptar a nuestro negocio ideas de organizaciones extra-sector? </a:t>
            </a:r>
            <a:r>
              <a:rPr lang="es-AR" sz="1600" dirty="0">
                <a:solidFill>
                  <a:schemeClr val="bg1"/>
                </a:solidFill>
                <a:latin typeface="Neo Sans Std Medium TR" panose="020B0704030504040204" pitchFamily="34" charset="0"/>
              </a:rPr>
              <a:t>SALA </a:t>
            </a:r>
            <a:r>
              <a:rPr lang="es-AR" sz="1600" dirty="0" smtClean="0">
                <a:solidFill>
                  <a:schemeClr val="bg1"/>
                </a:solidFill>
                <a:latin typeface="Neo Sans Std Medium TR" panose="020B0704030504040204" pitchFamily="34" charset="0"/>
              </a:rPr>
              <a:t>VÉLEZ – </a:t>
            </a:r>
            <a:r>
              <a:rPr lang="es-AR" sz="1600" dirty="0" smtClean="0">
                <a:solidFill>
                  <a:schemeClr val="bg1"/>
                </a:solidFill>
                <a:latin typeface="Neo Sans Std Medium TR" panose="020B0704030504040204" pitchFamily="34" charset="0"/>
              </a:rPr>
              <a:t>Diapositiva 91 </a:t>
            </a:r>
            <a:r>
              <a:rPr lang="es-AR" sz="1600" dirty="0" smtClean="0">
                <a:solidFill>
                  <a:schemeClr val="bg1"/>
                </a:solidFill>
                <a:latin typeface="Neo Sans Std Medium TR" panose="020B0704030504040204" pitchFamily="34" charset="0"/>
              </a:rPr>
              <a:t>a </a:t>
            </a:r>
            <a:r>
              <a:rPr lang="es-AR" sz="1600" dirty="0" smtClean="0">
                <a:solidFill>
                  <a:schemeClr val="bg1"/>
                </a:solidFill>
                <a:latin typeface="Neo Sans Std Medium TR" panose="020B0704030504040204" pitchFamily="34" charset="0"/>
              </a:rPr>
              <a:t>96</a:t>
            </a:r>
            <a:r>
              <a:rPr lang="es-AR" sz="1600" dirty="0" smtClean="0">
                <a:solidFill>
                  <a:schemeClr val="bg1"/>
                </a:solidFill>
                <a:latin typeface="Neo Sans Std Medium TR" panose="020B0704030504040204" pitchFamily="34" charset="0"/>
              </a:rPr>
              <a:t>.</a:t>
            </a:r>
            <a:endParaRPr kumimoji="0" lang="es-AR" sz="1600" i="0" strike="noStrike" kern="1200" cap="none" spc="0" normalizeH="0" baseline="0" noProof="0" dirty="0">
              <a:ln>
                <a:noFill/>
              </a:ln>
              <a:solidFill>
                <a:schemeClr val="bg1"/>
              </a:solidFill>
              <a:effectLst/>
              <a:uLnTx/>
              <a:uFillTx/>
              <a:latin typeface="Neo Sans Std Medium TR" panose="020B0704030504040204" pitchFamily="34" charset="0"/>
            </a:endParaRPr>
          </a:p>
        </p:txBody>
      </p:sp>
      <p:sp>
        <p:nvSpPr>
          <p:cNvPr id="14" name="Subtítulo 2"/>
          <p:cNvSpPr txBox="1">
            <a:spLocks/>
          </p:cNvSpPr>
          <p:nvPr/>
        </p:nvSpPr>
        <p:spPr>
          <a:xfrm>
            <a:off x="0" y="4797152"/>
            <a:ext cx="9144000" cy="521380"/>
          </a:xfrm>
          <a:prstGeom prst="rect">
            <a:avLst/>
          </a:prstGeom>
          <a:solidFill>
            <a:srgbClr val="FF0000"/>
          </a:solidFill>
        </p:spPr>
        <p:txBody>
          <a:bodyPr vert="horz" lIns="91440" tIns="45720" rIns="91440" bIns="45720" rtlCol="0">
            <a:noAutofit/>
          </a:bodyPr>
          <a:lstStyle/>
          <a:p>
            <a:pPr lvl="0" algn="ctr">
              <a:lnSpc>
                <a:spcPct val="90000"/>
              </a:lnSpc>
              <a:spcBef>
                <a:spcPts val="1000"/>
              </a:spcBef>
              <a:defRPr/>
            </a:pP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¿Cómo transformamos</a:t>
            </a:r>
            <a:r>
              <a:rPr kumimoji="0" lang="es-AR" sz="1600" b="0" i="0" u="none" strike="noStrike" kern="1200" cap="none" spc="0" normalizeH="0" noProof="0" dirty="0" smtClean="0">
                <a:ln>
                  <a:noFill/>
                </a:ln>
                <a:solidFill>
                  <a:schemeClr val="tx1"/>
                </a:solidFill>
                <a:effectLst/>
                <a:uLnTx/>
                <a:uFillTx/>
                <a:latin typeface="Neo Sans Std Medium TR" panose="020B0704030504040204" pitchFamily="34" charset="0"/>
              </a:rPr>
              <a:t> a las nuevas tecnologías en un aliado de nuestro negocio</a:t>
            </a:r>
            <a:r>
              <a:rPr kumimoji="0" lang="es-AR" sz="1600" b="0" i="0" u="none" strike="noStrike" kern="1200" cap="none" spc="0" normalizeH="0" baseline="0" noProof="0" dirty="0" smtClean="0">
                <a:ln>
                  <a:noFill/>
                </a:ln>
                <a:solidFill>
                  <a:schemeClr val="tx1"/>
                </a:solidFill>
                <a:effectLst/>
                <a:uLnTx/>
                <a:uFillTx/>
                <a:latin typeface="Neo Sans Std Medium TR" panose="020B0704030504040204" pitchFamily="34" charset="0"/>
              </a:rPr>
              <a:t>? </a:t>
            </a:r>
            <a:r>
              <a:rPr lang="es-AR" sz="1600" dirty="0">
                <a:latin typeface="Neo Sans Std Medium TR" panose="020B0704030504040204" pitchFamily="34" charset="0"/>
              </a:rPr>
              <a:t>SALA </a:t>
            </a:r>
            <a:r>
              <a:rPr lang="es-AR" sz="1600" dirty="0" smtClean="0">
                <a:latin typeface="Neo Sans Std Medium TR" panose="020B0704030504040204" pitchFamily="34" charset="0"/>
              </a:rPr>
              <a:t>TEJEDOR – Diapositiva </a:t>
            </a:r>
            <a:r>
              <a:rPr lang="es-AR" sz="1600" dirty="0" smtClean="0">
                <a:latin typeface="Neo Sans Std Medium TR" panose="020B0704030504040204" pitchFamily="34" charset="0"/>
              </a:rPr>
              <a:t>75</a:t>
            </a:r>
            <a:r>
              <a:rPr lang="es-AR" sz="1600" dirty="0" smtClean="0">
                <a:latin typeface="Neo Sans Std Medium TR" panose="020B0704030504040204" pitchFamily="34" charset="0"/>
              </a:rPr>
              <a:t> </a:t>
            </a:r>
            <a:r>
              <a:rPr lang="es-AR" sz="1600" dirty="0" smtClean="0">
                <a:latin typeface="Neo Sans Std Medium TR" panose="020B0704030504040204" pitchFamily="34" charset="0"/>
              </a:rPr>
              <a:t>a </a:t>
            </a:r>
            <a:r>
              <a:rPr lang="es-AR" sz="1600" dirty="0" smtClean="0">
                <a:latin typeface="Neo Sans Std Medium TR" panose="020B0704030504040204" pitchFamily="34" charset="0"/>
              </a:rPr>
              <a:t>82</a:t>
            </a:r>
            <a:r>
              <a:rPr lang="es-AR" sz="1600" dirty="0" smtClean="0">
                <a:latin typeface="Neo Sans Std Medium TR" panose="020B0704030504040204" pitchFamily="34" charset="0"/>
              </a:rPr>
              <a:t>.</a:t>
            </a:r>
            <a:endParaRPr kumimoji="0" lang="es-AR" sz="1600" i="0" strike="noStrike" kern="1200" cap="none" spc="0" normalizeH="0" baseline="0" noProof="0" dirty="0" smtClean="0">
              <a:ln>
                <a:noFill/>
              </a:ln>
              <a:solidFill>
                <a:schemeClr val="tx1"/>
              </a:solidFill>
              <a:effectLst/>
              <a:uLnTx/>
              <a:uFillTx/>
              <a:latin typeface="Neo Sans Std Medium TR" panose="020B0704030504040204" pitchFamily="34" charset="0"/>
            </a:endParaRPr>
          </a:p>
        </p:txBody>
      </p:sp>
    </p:spTree>
    <p:extLst>
      <p:ext uri="{BB962C8B-B14F-4D97-AF65-F5344CB8AC3E}">
        <p14:creationId xmlns="" xmlns:p14="http://schemas.microsoft.com/office/powerpoint/2010/main" val="3377467188"/>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4073</TotalTime>
  <Words>20155</Words>
  <Application>Microsoft Office PowerPoint</Application>
  <PresentationFormat>Presentación en pantalla (4:3)</PresentationFormat>
  <Paragraphs>1402</Paragraphs>
  <Slides>97</Slides>
  <Notes>0</Notes>
  <HiddenSlides>0</HiddenSlides>
  <MMClips>0</MMClips>
  <ScaleCrop>false</ScaleCrop>
  <HeadingPairs>
    <vt:vector size="4" baseType="variant">
      <vt:variant>
        <vt:lpstr>Tema</vt:lpstr>
      </vt:variant>
      <vt:variant>
        <vt:i4>1</vt:i4>
      </vt:variant>
      <vt:variant>
        <vt:lpstr>Títulos de diapositiva</vt:lpstr>
      </vt:variant>
      <vt:variant>
        <vt:i4>97</vt:i4>
      </vt:variant>
    </vt:vector>
  </HeadingPairs>
  <TitlesOfParts>
    <vt:vector size="98" baseType="lpstr">
      <vt:lpstr>Tema de Office</vt:lpstr>
      <vt:lpstr>Diapositiva 1</vt:lpstr>
      <vt:lpstr>Diapositiva 2</vt:lpstr>
      <vt:lpstr>TEMAS DE TRABAJO EN GRUPOS - ÍNDICE</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lpstr>Diapositiva 45</vt:lpstr>
      <vt:lpstr>Diapositiva 46</vt:lpstr>
      <vt:lpstr>Diapositiva 47</vt:lpstr>
      <vt:lpstr>Diapositiva 48</vt:lpstr>
      <vt:lpstr>Diapositiva 49</vt:lpstr>
      <vt:lpstr>Diapositiva 50</vt:lpstr>
      <vt:lpstr>Diapositiva 51</vt:lpstr>
      <vt:lpstr>Diapositiva 52</vt:lpstr>
      <vt:lpstr>Diapositiva 53</vt:lpstr>
      <vt:lpstr>Diapositiva 54</vt:lpstr>
      <vt:lpstr>Diapositiva 55</vt:lpstr>
      <vt:lpstr>Diapositiva 56</vt:lpstr>
      <vt:lpstr>Diapositiva 57</vt:lpstr>
      <vt:lpstr>Diapositiva 58</vt:lpstr>
      <vt:lpstr>Diapositiva 59</vt:lpstr>
      <vt:lpstr>Diapositiva 60</vt:lpstr>
      <vt:lpstr>Diapositiva 61</vt:lpstr>
      <vt:lpstr>Diapositiva 62</vt:lpstr>
      <vt:lpstr>Diapositiva 63</vt:lpstr>
      <vt:lpstr>Diapositiva 64</vt:lpstr>
      <vt:lpstr>Diapositiva 65</vt:lpstr>
      <vt:lpstr>Diapositiva 66</vt:lpstr>
      <vt:lpstr>Diapositiva 67</vt:lpstr>
      <vt:lpstr>Diapositiva 68</vt:lpstr>
      <vt:lpstr>Diapositiva 69</vt:lpstr>
      <vt:lpstr>Diapositiva 70</vt:lpstr>
      <vt:lpstr>Diapositiva 71</vt:lpstr>
      <vt:lpstr>Diapositiva 72</vt:lpstr>
      <vt:lpstr>Diapositiva 73</vt:lpstr>
      <vt:lpstr>Diapositiva 74</vt:lpstr>
      <vt:lpstr>Diapositiva 75</vt:lpstr>
      <vt:lpstr>Diapositiva 76</vt:lpstr>
      <vt:lpstr>Diapositiva 77</vt:lpstr>
      <vt:lpstr>Diapositiva 78</vt:lpstr>
      <vt:lpstr>Diapositiva 79</vt:lpstr>
      <vt:lpstr>Diapositiva 80</vt:lpstr>
      <vt:lpstr>Diapositiva 81</vt:lpstr>
      <vt:lpstr>Diapositiva 82</vt:lpstr>
      <vt:lpstr>Diapositiva 83</vt:lpstr>
      <vt:lpstr>Diapositiva 84</vt:lpstr>
      <vt:lpstr>Diapositiva 85</vt:lpstr>
      <vt:lpstr>Diapositiva 86</vt:lpstr>
      <vt:lpstr>Diapositiva 87</vt:lpstr>
      <vt:lpstr>Diapositiva 88</vt:lpstr>
      <vt:lpstr>Diapositiva 89</vt:lpstr>
      <vt:lpstr>Diapositiva 90</vt:lpstr>
      <vt:lpstr>Diapositiva 91</vt:lpstr>
      <vt:lpstr>Diapositiva 92</vt:lpstr>
      <vt:lpstr>Diapositiva 93</vt:lpstr>
      <vt:lpstr>Diapositiva 94</vt:lpstr>
      <vt:lpstr>Diapositiva 95</vt:lpstr>
      <vt:lpstr>Diapositiva 96</vt:lpstr>
      <vt:lpstr>TEMAS DE TRABAJO EN GRUPOS - ÍNDICE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Tato</dc:creator>
  <cp:lastModifiedBy>Tato</cp:lastModifiedBy>
  <cp:revision>414</cp:revision>
  <dcterms:created xsi:type="dcterms:W3CDTF">2015-09-16T11:24:41Z</dcterms:created>
  <dcterms:modified xsi:type="dcterms:W3CDTF">2015-10-06T13:43:00Z</dcterms:modified>
</cp:coreProperties>
</file>