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3.xml" ContentType="application/vnd.openxmlformats-officedocument.presentationml.notesSlide+xml"/>
  <Override PartName="/ppt/charts/chart1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53"/>
  </p:notesMasterIdLst>
  <p:sldIdLst>
    <p:sldId id="258" r:id="rId3"/>
    <p:sldId id="334" r:id="rId4"/>
    <p:sldId id="365" r:id="rId5"/>
    <p:sldId id="335" r:id="rId6"/>
    <p:sldId id="426" r:id="rId7"/>
    <p:sldId id="433" r:id="rId8"/>
    <p:sldId id="401" r:id="rId9"/>
    <p:sldId id="338" r:id="rId10"/>
    <p:sldId id="400" r:id="rId11"/>
    <p:sldId id="402" r:id="rId12"/>
    <p:sldId id="403" r:id="rId13"/>
    <p:sldId id="404" r:id="rId14"/>
    <p:sldId id="406" r:id="rId15"/>
    <p:sldId id="439" r:id="rId16"/>
    <p:sldId id="440" r:id="rId17"/>
    <p:sldId id="336" r:id="rId18"/>
    <p:sldId id="441" r:id="rId19"/>
    <p:sldId id="276" r:id="rId20"/>
    <p:sldId id="374" r:id="rId21"/>
    <p:sldId id="377" r:id="rId22"/>
    <p:sldId id="409" r:id="rId23"/>
    <p:sldId id="383" r:id="rId24"/>
    <p:sldId id="436" r:id="rId25"/>
    <p:sldId id="411" r:id="rId26"/>
    <p:sldId id="385" r:id="rId27"/>
    <p:sldId id="388" r:id="rId28"/>
    <p:sldId id="412" r:id="rId29"/>
    <p:sldId id="410" r:id="rId30"/>
    <p:sldId id="430" r:id="rId31"/>
    <p:sldId id="427" r:id="rId32"/>
    <p:sldId id="437" r:id="rId33"/>
    <p:sldId id="428" r:id="rId34"/>
    <p:sldId id="413" r:id="rId35"/>
    <p:sldId id="415" r:id="rId36"/>
    <p:sldId id="418" r:id="rId37"/>
    <p:sldId id="419" r:id="rId38"/>
    <p:sldId id="414" r:id="rId39"/>
    <p:sldId id="423" r:id="rId40"/>
    <p:sldId id="420" r:id="rId41"/>
    <p:sldId id="421" r:id="rId42"/>
    <p:sldId id="442" r:id="rId43"/>
    <p:sldId id="369" r:id="rId44"/>
    <p:sldId id="422" r:id="rId45"/>
    <p:sldId id="431" r:id="rId46"/>
    <p:sldId id="443" r:id="rId47"/>
    <p:sldId id="432" r:id="rId48"/>
    <p:sldId id="370" r:id="rId49"/>
    <p:sldId id="434" r:id="rId50"/>
    <p:sldId id="435" r:id="rId51"/>
    <p:sldId id="363" r:id="rId5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86559" autoAdjust="0"/>
  </p:normalViewPr>
  <p:slideViewPr>
    <p:cSldViewPr>
      <p:cViewPr>
        <p:scale>
          <a:sx n="70" d="100"/>
          <a:sy n="70" d="100"/>
        </p:scale>
        <p:origin x="-132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Segunda%20etapa%202014\Base%20Historica%20Tambos%20Zona%20Oeste%202005-2013%20Fabricio%20ANALISI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Fabricio\Google%20Drive\CREA%20An&#225;lisis%20datos%20zonales\Tercera%20etapa%202015\Base%20Historica%20Tambos%20Zona%20Oeste%202005-2014%20Fabricio%20ANALISI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N°VT y prod leche 3.5% GB/ha VT</a:t>
            </a:r>
          </a:p>
        </c:rich>
      </c:tx>
      <c:layout>
        <c:manualLayout>
          <c:xMode val="edge"/>
          <c:yMode val="edge"/>
          <c:x val="0.27613760318263908"/>
          <c:y val="3.5746201966041141E-2"/>
        </c:manualLayout>
      </c:layout>
      <c:overlay val="0"/>
    </c:title>
    <c:autoTitleDeleted val="0"/>
    <c:plotArea>
      <c:layout/>
      <c:barChart>
        <c:barDir val="col"/>
        <c:grouping val="clustered"/>
        <c:varyColors val="0"/>
        <c:ser>
          <c:idx val="0"/>
          <c:order val="0"/>
          <c:tx>
            <c:v>lts/ha VT</c:v>
          </c:tx>
          <c:spPr>
            <a:solidFill>
              <a:schemeClr val="tx1"/>
            </a:solidFill>
          </c:spPr>
          <c:invertIfNegative val="0"/>
          <c:cat>
            <c:strLit>
              <c:ptCount val="9"/>
              <c:pt idx="0">
                <c:v>2005-06</c:v>
              </c:pt>
              <c:pt idx="1">
                <c:v>2006-07</c:v>
              </c:pt>
              <c:pt idx="2">
                <c:v>2007-08</c:v>
              </c:pt>
              <c:pt idx="3">
                <c:v>2008-09</c:v>
              </c:pt>
              <c:pt idx="4">
                <c:v>2009-10</c:v>
              </c:pt>
              <c:pt idx="5">
                <c:v>2010-11</c:v>
              </c:pt>
              <c:pt idx="6">
                <c:v>2011-12</c:v>
              </c:pt>
              <c:pt idx="7">
                <c:v>2012-13</c:v>
              </c:pt>
              <c:pt idx="8">
                <c:v>2013-14</c:v>
              </c:pt>
            </c:strLit>
          </c:cat>
          <c:val>
            <c:numRef>
              <c:f>fisico!$E$5:$E$13</c:f>
              <c:numCache>
                <c:formatCode>0</c:formatCode>
                <c:ptCount val="9"/>
                <c:pt idx="0">
                  <c:v>9301.712498819963</c:v>
                </c:pt>
                <c:pt idx="1">
                  <c:v>9718.0010217368999</c:v>
                </c:pt>
                <c:pt idx="2">
                  <c:v>9129.7903362570451</c:v>
                </c:pt>
                <c:pt idx="3">
                  <c:v>10381.588943518909</c:v>
                </c:pt>
                <c:pt idx="4">
                  <c:v>11353.665296595213</c:v>
                </c:pt>
                <c:pt idx="5">
                  <c:v>12748.600126599362</c:v>
                </c:pt>
                <c:pt idx="6">
                  <c:v>12798.406769189793</c:v>
                </c:pt>
                <c:pt idx="7">
                  <c:v>12104.821407049612</c:v>
                </c:pt>
                <c:pt idx="8">
                  <c:v>12430.044643888912</c:v>
                </c:pt>
              </c:numCache>
            </c:numRef>
          </c:val>
        </c:ser>
        <c:dLbls>
          <c:showLegendKey val="0"/>
          <c:showVal val="0"/>
          <c:showCatName val="0"/>
          <c:showSerName val="0"/>
          <c:showPercent val="0"/>
          <c:showBubbleSize val="0"/>
        </c:dLbls>
        <c:gapWidth val="150"/>
        <c:axId val="115688448"/>
        <c:axId val="84503360"/>
      </c:barChart>
      <c:lineChart>
        <c:grouping val="standard"/>
        <c:varyColors val="0"/>
        <c:ser>
          <c:idx val="1"/>
          <c:order val="1"/>
          <c:tx>
            <c:v>VT</c:v>
          </c:tx>
          <c:spPr>
            <a:ln w="53975"/>
          </c:spPr>
          <c:marker>
            <c:symbol val="none"/>
          </c:marker>
          <c:cat>
            <c:strRef>
              <c:f>fisico!$A$5:$A$13</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fisico!$B$5:$B$13</c:f>
              <c:numCache>
                <c:formatCode>0</c:formatCode>
                <c:ptCount val="9"/>
                <c:pt idx="0">
                  <c:v>704.96578947368425</c:v>
                </c:pt>
                <c:pt idx="1">
                  <c:v>707.73410479604058</c:v>
                </c:pt>
                <c:pt idx="2">
                  <c:v>653.10658914728685</c:v>
                </c:pt>
                <c:pt idx="3">
                  <c:v>778.44391723356011</c:v>
                </c:pt>
                <c:pt idx="4">
                  <c:v>838.91303538764635</c:v>
                </c:pt>
                <c:pt idx="5">
                  <c:v>932.37962962962979</c:v>
                </c:pt>
                <c:pt idx="6">
                  <c:v>955.95652173913038</c:v>
                </c:pt>
                <c:pt idx="7">
                  <c:v>1012.6531265136105</c:v>
                </c:pt>
                <c:pt idx="8">
                  <c:v>892.03139924560674</c:v>
                </c:pt>
              </c:numCache>
            </c:numRef>
          </c:val>
          <c:smooth val="0"/>
        </c:ser>
        <c:dLbls>
          <c:showLegendKey val="0"/>
          <c:showVal val="0"/>
          <c:showCatName val="0"/>
          <c:showSerName val="0"/>
          <c:showPercent val="0"/>
          <c:showBubbleSize val="0"/>
        </c:dLbls>
        <c:marker val="1"/>
        <c:smooth val="0"/>
        <c:axId val="115688960"/>
        <c:axId val="84503936"/>
      </c:lineChart>
      <c:catAx>
        <c:axId val="115688448"/>
        <c:scaling>
          <c:orientation val="minMax"/>
        </c:scaling>
        <c:delete val="0"/>
        <c:axPos val="b"/>
        <c:numFmt formatCode="General" sourceLinked="1"/>
        <c:majorTickMark val="out"/>
        <c:minorTickMark val="none"/>
        <c:tickLblPos val="nextTo"/>
        <c:txPr>
          <a:bodyPr rot="-5400000" vert="horz"/>
          <a:lstStyle/>
          <a:p>
            <a:pPr>
              <a:defRPr/>
            </a:pPr>
            <a:endParaRPr lang="es-AR"/>
          </a:p>
        </c:txPr>
        <c:crossAx val="84503360"/>
        <c:crosses val="autoZero"/>
        <c:auto val="1"/>
        <c:lblAlgn val="ctr"/>
        <c:lblOffset val="100"/>
        <c:noMultiLvlLbl val="0"/>
      </c:catAx>
      <c:valAx>
        <c:axId val="84503360"/>
        <c:scaling>
          <c:orientation val="minMax"/>
        </c:scaling>
        <c:delete val="0"/>
        <c:axPos val="l"/>
        <c:title>
          <c:tx>
            <c:rich>
              <a:bodyPr rot="-5400000" vert="horz"/>
              <a:lstStyle/>
              <a:p>
                <a:pPr>
                  <a:defRPr/>
                </a:pPr>
                <a:r>
                  <a:rPr lang="en-US"/>
                  <a:t>lts/ha VT</a:t>
                </a:r>
              </a:p>
            </c:rich>
          </c:tx>
          <c:layout/>
          <c:overlay val="0"/>
        </c:title>
        <c:numFmt formatCode="0" sourceLinked="1"/>
        <c:majorTickMark val="out"/>
        <c:minorTickMark val="none"/>
        <c:tickLblPos val="nextTo"/>
        <c:crossAx val="115688448"/>
        <c:crosses val="autoZero"/>
        <c:crossBetween val="between"/>
      </c:valAx>
      <c:valAx>
        <c:axId val="84503936"/>
        <c:scaling>
          <c:orientation val="minMax"/>
        </c:scaling>
        <c:delete val="0"/>
        <c:axPos val="r"/>
        <c:title>
          <c:tx>
            <c:rich>
              <a:bodyPr rot="-5400000" vert="horz"/>
              <a:lstStyle/>
              <a:p>
                <a:pPr>
                  <a:defRPr/>
                </a:pPr>
                <a:r>
                  <a:rPr lang="en-US"/>
                  <a:t>VT</a:t>
                </a:r>
              </a:p>
            </c:rich>
          </c:tx>
          <c:layout/>
          <c:overlay val="0"/>
        </c:title>
        <c:numFmt formatCode="0" sourceLinked="1"/>
        <c:majorTickMark val="out"/>
        <c:minorTickMark val="none"/>
        <c:tickLblPos val="nextTo"/>
        <c:crossAx val="115688960"/>
        <c:crosses val="max"/>
        <c:crossBetween val="between"/>
      </c:valAx>
      <c:catAx>
        <c:axId val="115688960"/>
        <c:scaling>
          <c:orientation val="minMax"/>
        </c:scaling>
        <c:delete val="1"/>
        <c:axPos val="b"/>
        <c:majorTickMark val="out"/>
        <c:minorTickMark val="none"/>
        <c:tickLblPos val="none"/>
        <c:crossAx val="84503936"/>
        <c:crosses val="autoZero"/>
        <c:auto val="1"/>
        <c:lblAlgn val="ctr"/>
        <c:lblOffset val="100"/>
        <c:noMultiLvlLbl val="0"/>
      </c:catAx>
    </c:plotArea>
    <c:legend>
      <c:legendPos val="b"/>
      <c:layout/>
      <c:overlay val="0"/>
    </c:legend>
    <c:plotVisOnly val="1"/>
    <c:dispBlanksAs val="gap"/>
    <c:showDLblsOverMax val="0"/>
  </c:chart>
  <c:txPr>
    <a:bodyPr/>
    <a:lstStyle/>
    <a:p>
      <a:pPr>
        <a:defRPr sz="1600"/>
      </a:pPr>
      <a:endParaRPr lang="es-A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pPr>
            <a:r>
              <a:rPr lang="en-US" sz="2000" b="1"/>
              <a:t>ROA y RPP c/alq/ha TT</a:t>
            </a:r>
          </a:p>
        </c:rich>
      </c:tx>
      <c:overlay val="0"/>
    </c:title>
    <c:autoTitleDeleted val="0"/>
    <c:plotArea>
      <c:layout/>
      <c:scatterChart>
        <c:scatterStyle val="lineMarker"/>
        <c:varyColors val="0"/>
        <c:ser>
          <c:idx val="0"/>
          <c:order val="0"/>
          <c:tx>
            <c:v>Renta</c:v>
          </c:tx>
          <c:spPr>
            <a:ln w="28575">
              <a:noFill/>
            </a:ln>
          </c:spPr>
          <c:marker>
            <c:spPr>
              <a:solidFill>
                <a:schemeClr val="tx1"/>
              </a:solidFill>
              <a:ln>
                <a:noFill/>
              </a:ln>
            </c:spPr>
          </c:marker>
          <c:xVal>
            <c:numRef>
              <c:f>'renta y res'!$F$3:$F$383</c:f>
              <c:numCache>
                <c:formatCode>General</c:formatCode>
                <c:ptCount val="381"/>
                <c:pt idx="0">
                  <c:v>758.1478773714025</c:v>
                </c:pt>
                <c:pt idx="1">
                  <c:v>442.09992756361504</c:v>
                </c:pt>
                <c:pt idx="2">
                  <c:v>1257.7362558187601</c:v>
                </c:pt>
                <c:pt idx="3">
                  <c:v>1105.2677978688534</c:v>
                </c:pt>
                <c:pt idx="4">
                  <c:v>613.69170393764182</c:v>
                </c:pt>
                <c:pt idx="5">
                  <c:v>1270.7098230347549</c:v>
                </c:pt>
                <c:pt idx="6">
                  <c:v>856.92534400804254</c:v>
                </c:pt>
                <c:pt idx="7">
                  <c:v>351.26538103535387</c:v>
                </c:pt>
                <c:pt idx="8">
                  <c:v>501.60753276627196</c:v>
                </c:pt>
                <c:pt idx="9">
                  <c:v>967.41365918688268</c:v>
                </c:pt>
                <c:pt idx="10">
                  <c:v>596.91363196409804</c:v>
                </c:pt>
                <c:pt idx="11">
                  <c:v>720.27316057768292</c:v>
                </c:pt>
                <c:pt idx="12">
                  <c:v>890.05589318184241</c:v>
                </c:pt>
                <c:pt idx="13">
                  <c:v>1101.6565023082935</c:v>
                </c:pt>
                <c:pt idx="14">
                  <c:v>1964.0990043551574</c:v>
                </c:pt>
                <c:pt idx="15">
                  <c:v>741.9759500591905</c:v>
                </c:pt>
                <c:pt idx="16">
                  <c:v>441.72676001478033</c:v>
                </c:pt>
                <c:pt idx="17">
                  <c:v>1214.7910788055979</c:v>
                </c:pt>
                <c:pt idx="18">
                  <c:v>1579.4669568268014</c:v>
                </c:pt>
                <c:pt idx="19">
                  <c:v>535.95795840413132</c:v>
                </c:pt>
                <c:pt idx="20">
                  <c:v>746.41294063544126</c:v>
                </c:pt>
                <c:pt idx="21">
                  <c:v>390.21228393829165</c:v>
                </c:pt>
                <c:pt idx="22">
                  <c:v>589.53133473390233</c:v>
                </c:pt>
                <c:pt idx="23">
                  <c:v>648.30486206553849</c:v>
                </c:pt>
                <c:pt idx="24">
                  <c:v>1691.4255787997117</c:v>
                </c:pt>
                <c:pt idx="25">
                  <c:v>1153.6749365258456</c:v>
                </c:pt>
                <c:pt idx="26">
                  <c:v>469.83193027284199</c:v>
                </c:pt>
                <c:pt idx="27">
                  <c:v>1368.4870104546051</c:v>
                </c:pt>
                <c:pt idx="28">
                  <c:v>517.83303246981575</c:v>
                </c:pt>
                <c:pt idx="29">
                  <c:v>596.68011599058366</c:v>
                </c:pt>
                <c:pt idx="30">
                  <c:v>2159.2927949438781</c:v>
                </c:pt>
                <c:pt idx="31">
                  <c:v>330.52825734529983</c:v>
                </c:pt>
                <c:pt idx="32">
                  <c:v>1147.3948196289898</c:v>
                </c:pt>
                <c:pt idx="33">
                  <c:v>779.1841395076658</c:v>
                </c:pt>
                <c:pt idx="34">
                  <c:v>1397.392773613939</c:v>
                </c:pt>
                <c:pt idx="35">
                  <c:v>788.77968932269005</c:v>
                </c:pt>
                <c:pt idx="36">
                  <c:v>1543.4991537050669</c:v>
                </c:pt>
                <c:pt idx="37">
                  <c:v>1456.1521724251779</c:v>
                </c:pt>
                <c:pt idx="38">
                  <c:v>34.390255382042938</c:v>
                </c:pt>
                <c:pt idx="39">
                  <c:v>262.76294865196832</c:v>
                </c:pt>
                <c:pt idx="40">
                  <c:v>753.0338692293584</c:v>
                </c:pt>
                <c:pt idx="41">
                  <c:v>429.06168102253071</c:v>
                </c:pt>
                <c:pt idx="42">
                  <c:v>94.011620458670208</c:v>
                </c:pt>
                <c:pt idx="43">
                  <c:v>1018.6261135857457</c:v>
                </c:pt>
                <c:pt idx="44">
                  <c:v>502.67495548174588</c:v>
                </c:pt>
                <c:pt idx="45">
                  <c:v>245.97200127266981</c:v>
                </c:pt>
              </c:numCache>
            </c:numRef>
          </c:xVal>
          <c:yVal>
            <c:numRef>
              <c:f>'renta y res'!$E$3:$E$383</c:f>
              <c:numCache>
                <c:formatCode>0%</c:formatCode>
                <c:ptCount val="381"/>
                <c:pt idx="0">
                  <c:v>4.9809041274003374E-2</c:v>
                </c:pt>
                <c:pt idx="1">
                  <c:v>9.3405596267773173E-4</c:v>
                </c:pt>
                <c:pt idx="2">
                  <c:v>8.5472737534950369E-2</c:v>
                </c:pt>
                <c:pt idx="3">
                  <c:v>5.6343868250849409E-2</c:v>
                </c:pt>
                <c:pt idx="4">
                  <c:v>1.5378574848005441E-2</c:v>
                </c:pt>
                <c:pt idx="5">
                  <c:v>0.12292416038183661</c:v>
                </c:pt>
                <c:pt idx="6">
                  <c:v>4.8852813309124832E-2</c:v>
                </c:pt>
                <c:pt idx="7">
                  <c:v>-6.2635591129402571E-3</c:v>
                </c:pt>
                <c:pt idx="8">
                  <c:v>2.672517264770962E-2</c:v>
                </c:pt>
                <c:pt idx="9">
                  <c:v>5.7055747070281784E-2</c:v>
                </c:pt>
                <c:pt idx="10">
                  <c:v>2.9123406021944541E-2</c:v>
                </c:pt>
                <c:pt idx="11">
                  <c:v>3.2281551639302686E-2</c:v>
                </c:pt>
                <c:pt idx="12">
                  <c:v>5.8059434779893136E-2</c:v>
                </c:pt>
                <c:pt idx="13">
                  <c:v>8.7006386113696182E-2</c:v>
                </c:pt>
                <c:pt idx="14">
                  <c:v>0.13794110345999344</c:v>
                </c:pt>
                <c:pt idx="15">
                  <c:v>5.0890847507227853E-2</c:v>
                </c:pt>
                <c:pt idx="16">
                  <c:v>4.3941838404718695E-3</c:v>
                </c:pt>
                <c:pt idx="17">
                  <c:v>5.7970556276797564E-2</c:v>
                </c:pt>
                <c:pt idx="18">
                  <c:v>7.466988479003428E-2</c:v>
                </c:pt>
                <c:pt idx="19">
                  <c:v>5.3226324385405397E-3</c:v>
                </c:pt>
                <c:pt idx="20">
                  <c:v>3.8873402830381432E-2</c:v>
                </c:pt>
                <c:pt idx="21">
                  <c:v>-1.42635620561981E-2</c:v>
                </c:pt>
                <c:pt idx="22">
                  <c:v>7.2227265402245834E-3</c:v>
                </c:pt>
                <c:pt idx="23">
                  <c:v>1.1529607232482983E-2</c:v>
                </c:pt>
                <c:pt idx="24">
                  <c:v>0.10859079909222492</c:v>
                </c:pt>
                <c:pt idx="25">
                  <c:v>6.9789435536636718E-2</c:v>
                </c:pt>
                <c:pt idx="26">
                  <c:v>2.0465904694398331E-2</c:v>
                </c:pt>
                <c:pt idx="27">
                  <c:v>0.12438828045605205</c:v>
                </c:pt>
                <c:pt idx="28">
                  <c:v>2.4598142665007698E-2</c:v>
                </c:pt>
                <c:pt idx="29">
                  <c:v>1.9780973582001479E-2</c:v>
                </c:pt>
                <c:pt idx="30">
                  <c:v>0.1571710356051087</c:v>
                </c:pt>
                <c:pt idx="31">
                  <c:v>-5.262729628317332E-3</c:v>
                </c:pt>
                <c:pt idx="32">
                  <c:v>0.11699343881591762</c:v>
                </c:pt>
                <c:pt idx="33">
                  <c:v>6.8637275412664525E-2</c:v>
                </c:pt>
                <c:pt idx="34">
                  <c:v>0.10803548538178535</c:v>
                </c:pt>
                <c:pt idx="35">
                  <c:v>4.3734784804723523E-2</c:v>
                </c:pt>
                <c:pt idx="36">
                  <c:v>0.1629238010283397</c:v>
                </c:pt>
                <c:pt idx="37">
                  <c:v>0.15399115040396194</c:v>
                </c:pt>
                <c:pt idx="38">
                  <c:v>-5.272585815319477E-2</c:v>
                </c:pt>
                <c:pt idx="39">
                  <c:v>-1.428149063159578E-2</c:v>
                </c:pt>
                <c:pt idx="40">
                  <c:v>3.6117351817324297E-2</c:v>
                </c:pt>
                <c:pt idx="41">
                  <c:v>-4.003392360058834E-3</c:v>
                </c:pt>
                <c:pt idx="42">
                  <c:v>-4.5992499130400447E-2</c:v>
                </c:pt>
                <c:pt idx="43">
                  <c:v>4.9918542644158015E-2</c:v>
                </c:pt>
                <c:pt idx="44">
                  <c:v>8.9878182546906191E-3</c:v>
                </c:pt>
                <c:pt idx="45">
                  <c:v>-2.1826559199090777E-2</c:v>
                </c:pt>
              </c:numCache>
            </c:numRef>
          </c:yVal>
          <c:smooth val="0"/>
        </c:ser>
        <c:dLbls>
          <c:showLegendKey val="0"/>
          <c:showVal val="0"/>
          <c:showCatName val="0"/>
          <c:showSerName val="0"/>
          <c:showPercent val="0"/>
          <c:showBubbleSize val="0"/>
        </c:dLbls>
        <c:axId val="117361472"/>
        <c:axId val="117362048"/>
      </c:scatterChart>
      <c:valAx>
        <c:axId val="117361472"/>
        <c:scaling>
          <c:orientation val="minMax"/>
        </c:scaling>
        <c:delete val="0"/>
        <c:axPos val="b"/>
        <c:title>
          <c:tx>
            <c:rich>
              <a:bodyPr/>
              <a:lstStyle/>
              <a:p>
                <a:pPr>
                  <a:defRPr/>
                </a:pPr>
                <a:r>
                  <a:rPr lang="en-US"/>
                  <a:t>RPP (u$s/ha TT)</a:t>
                </a:r>
              </a:p>
            </c:rich>
          </c:tx>
          <c:overlay val="0"/>
        </c:title>
        <c:numFmt formatCode="General" sourceLinked="1"/>
        <c:majorTickMark val="out"/>
        <c:minorTickMark val="none"/>
        <c:tickLblPos val="nextTo"/>
        <c:txPr>
          <a:bodyPr rot="0" vert="horz"/>
          <a:lstStyle/>
          <a:p>
            <a:pPr>
              <a:defRPr/>
            </a:pPr>
            <a:endParaRPr lang="es-AR"/>
          </a:p>
        </c:txPr>
        <c:crossAx val="117362048"/>
        <c:crosses val="autoZero"/>
        <c:crossBetween val="midCat"/>
      </c:valAx>
      <c:valAx>
        <c:axId val="117362048"/>
        <c:scaling>
          <c:orientation val="minMax"/>
        </c:scaling>
        <c:delete val="0"/>
        <c:axPos val="l"/>
        <c:title>
          <c:tx>
            <c:rich>
              <a:bodyPr rot="-5400000" vert="horz"/>
              <a:lstStyle/>
              <a:p>
                <a:pPr>
                  <a:defRPr/>
                </a:pPr>
                <a:r>
                  <a:rPr lang="en-US"/>
                  <a:t>ROA (%)</a:t>
                </a:r>
              </a:p>
            </c:rich>
          </c:tx>
          <c:overlay val="0"/>
        </c:title>
        <c:numFmt formatCode="0%" sourceLinked="1"/>
        <c:majorTickMark val="out"/>
        <c:minorTickMark val="none"/>
        <c:tickLblPos val="nextTo"/>
        <c:txPr>
          <a:bodyPr rot="0" vert="horz"/>
          <a:lstStyle/>
          <a:p>
            <a:pPr>
              <a:defRPr/>
            </a:pPr>
            <a:endParaRPr lang="es-AR"/>
          </a:p>
        </c:txPr>
        <c:crossAx val="117361472"/>
        <c:crosses val="autoZero"/>
        <c:crossBetween val="midCat"/>
      </c:valAx>
    </c:plotArea>
    <c:plotVisOnly val="1"/>
    <c:dispBlanksAs val="gap"/>
    <c:showDLblsOverMax val="0"/>
  </c:chart>
  <c:txPr>
    <a:bodyPr/>
    <a:lstStyle/>
    <a:p>
      <a:pPr>
        <a:defRPr sz="1400" b="0" i="0" u="none" strike="noStrike" baseline="0">
          <a:solidFill>
            <a:srgbClr val="000000"/>
          </a:solidFill>
          <a:latin typeface="Calibri"/>
          <a:ea typeface="Calibri"/>
          <a:cs typeface="Calibri"/>
        </a:defRPr>
      </a:pPr>
      <a:endParaRPr lang="es-A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Costo por litro 3.5% GB y Margen neto tambo (u$s/ha TT) Ej 13/14</a:t>
            </a:r>
          </a:p>
        </c:rich>
      </c:tx>
      <c:overlay val="0"/>
    </c:title>
    <c:autoTitleDeleted val="0"/>
    <c:plotArea>
      <c:layout/>
      <c:scatterChart>
        <c:scatterStyle val="lineMarker"/>
        <c:varyColors val="0"/>
        <c:ser>
          <c:idx val="0"/>
          <c:order val="0"/>
          <c:spPr>
            <a:ln w="28575">
              <a:noFill/>
            </a:ln>
          </c:spPr>
          <c:marker>
            <c:spPr>
              <a:solidFill>
                <a:schemeClr val="tx1"/>
              </a:solidFill>
            </c:spPr>
          </c:marker>
          <c:xVal>
            <c:numRef>
              <c:f>'Evol costo'!$AC$4:$AC$45</c:f>
              <c:numCache>
                <c:formatCode>_-* #,##0.00\ _€_-;\-* #,##0.00\ _€_-;_-* "-"??\ _€_-;_-@_-</c:formatCode>
                <c:ptCount val="42"/>
                <c:pt idx="0">
                  <c:v>0.33480478109131051</c:v>
                </c:pt>
                <c:pt idx="1">
                  <c:v>0.32138504366804127</c:v>
                </c:pt>
                <c:pt idx="2">
                  <c:v>0.3207022366895268</c:v>
                </c:pt>
                <c:pt idx="3">
                  <c:v>0.37859110877298741</c:v>
                </c:pt>
                <c:pt idx="4">
                  <c:v>0.34392046112875696</c:v>
                </c:pt>
                <c:pt idx="5">
                  <c:v>0.37892203750503339</c:v>
                </c:pt>
                <c:pt idx="6">
                  <c:v>0.28775828415149596</c:v>
                </c:pt>
                <c:pt idx="7">
                  <c:v>0.30798301420659147</c:v>
                </c:pt>
                <c:pt idx="8">
                  <c:v>0.38867927975857886</c:v>
                </c:pt>
                <c:pt idx="9">
                  <c:v>0.30140308144374989</c:v>
                </c:pt>
                <c:pt idx="10">
                  <c:v>0.32762756383218106</c:v>
                </c:pt>
                <c:pt idx="11">
                  <c:v>0.36765811130153481</c:v>
                </c:pt>
                <c:pt idx="12">
                  <c:v>0.31651889285668883</c:v>
                </c:pt>
                <c:pt idx="13">
                  <c:v>0.29540465211947992</c:v>
                </c:pt>
                <c:pt idx="14">
                  <c:v>0.34414225463938675</c:v>
                </c:pt>
                <c:pt idx="15">
                  <c:v>0.35956161094353772</c:v>
                </c:pt>
                <c:pt idx="16">
                  <c:v>0.26088234005637984</c:v>
                </c:pt>
                <c:pt idx="17">
                  <c:v>0.46946196550525954</c:v>
                </c:pt>
                <c:pt idx="18">
                  <c:v>0.42932180846735457</c:v>
                </c:pt>
                <c:pt idx="19">
                  <c:v>1.1621774104962153</c:v>
                </c:pt>
                <c:pt idx="20">
                  <c:v>0.61476338785031359</c:v>
                </c:pt>
                <c:pt idx="21">
                  <c:v>0.68131462399393738</c:v>
                </c:pt>
                <c:pt idx="22">
                  <c:v>0.510694131833627</c:v>
                </c:pt>
                <c:pt idx="23">
                  <c:v>0.5357761891067202</c:v>
                </c:pt>
                <c:pt idx="24">
                  <c:v>0.69621487610618094</c:v>
                </c:pt>
                <c:pt idx="25">
                  <c:v>0.29991498014165113</c:v>
                </c:pt>
                <c:pt idx="26">
                  <c:v>0.32466206988290408</c:v>
                </c:pt>
                <c:pt idx="27">
                  <c:v>0.32273328306575338</c:v>
                </c:pt>
                <c:pt idx="28">
                  <c:v>0.26244774763593043</c:v>
                </c:pt>
                <c:pt idx="29">
                  <c:v>0.31929650832327111</c:v>
                </c:pt>
                <c:pt idx="30">
                  <c:v>0.31024517099078797</c:v>
                </c:pt>
                <c:pt idx="31">
                  <c:v>0.37084522405192805</c:v>
                </c:pt>
                <c:pt idx="32">
                  <c:v>0.28399959832612476</c:v>
                </c:pt>
                <c:pt idx="33">
                  <c:v>0.31191367375539392</c:v>
                </c:pt>
                <c:pt idx="34">
                  <c:v>0.31253502239141551</c:v>
                </c:pt>
                <c:pt idx="35">
                  <c:v>0.28448369352070202</c:v>
                </c:pt>
                <c:pt idx="36">
                  <c:v>0.27145631526784669</c:v>
                </c:pt>
                <c:pt idx="37">
                  <c:v>0.24687305574219942</c:v>
                </c:pt>
                <c:pt idx="38">
                  <c:v>0.27362563019739805</c:v>
                </c:pt>
                <c:pt idx="39">
                  <c:v>0.28636622281695195</c:v>
                </c:pt>
                <c:pt idx="40">
                  <c:v>0.27492059061534052</c:v>
                </c:pt>
                <c:pt idx="41">
                  <c:v>0.29756474291523483</c:v>
                </c:pt>
              </c:numCache>
            </c:numRef>
          </c:xVal>
          <c:yVal>
            <c:numRef>
              <c:f>'Evol costo'!$AD$4:$AD$45</c:f>
              <c:numCache>
                <c:formatCode>General</c:formatCode>
                <c:ptCount val="42"/>
                <c:pt idx="0">
                  <c:v>1057.3813085503762</c:v>
                </c:pt>
                <c:pt idx="1">
                  <c:v>1075.7244596154578</c:v>
                </c:pt>
                <c:pt idx="2">
                  <c:v>1007.4917396258385</c:v>
                </c:pt>
                <c:pt idx="3">
                  <c:v>648.68391933028954</c:v>
                </c:pt>
                <c:pt idx="4">
                  <c:v>661.09400091330167</c:v>
                </c:pt>
                <c:pt idx="5">
                  <c:v>308.20023599608254</c:v>
                </c:pt>
                <c:pt idx="6">
                  <c:v>1160.0235341857531</c:v>
                </c:pt>
                <c:pt idx="7">
                  <c:v>1412.9956682979887</c:v>
                </c:pt>
                <c:pt idx="8">
                  <c:v>554.06687332655054</c:v>
                </c:pt>
                <c:pt idx="9">
                  <c:v>1250.6551386123663</c:v>
                </c:pt>
                <c:pt idx="10">
                  <c:v>357.862055794284</c:v>
                </c:pt>
                <c:pt idx="11">
                  <c:v>-37.695476613828845</c:v>
                </c:pt>
                <c:pt idx="12">
                  <c:v>186.84792422170688</c:v>
                </c:pt>
                <c:pt idx="13">
                  <c:v>743.19670781893058</c:v>
                </c:pt>
                <c:pt idx="14">
                  <c:v>827.47878787878813</c:v>
                </c:pt>
                <c:pt idx="15">
                  <c:v>-40.908230452675099</c:v>
                </c:pt>
                <c:pt idx="16">
                  <c:v>1008.5665763324295</c:v>
                </c:pt>
                <c:pt idx="17">
                  <c:v>-1449.4633815028899</c:v>
                </c:pt>
                <c:pt idx="18">
                  <c:v>-1069.0795904044253</c:v>
                </c:pt>
                <c:pt idx="19">
                  <c:v>-1608.8411899291539</c:v>
                </c:pt>
                <c:pt idx="20">
                  <c:v>-1439.5137637607145</c:v>
                </c:pt>
                <c:pt idx="21">
                  <c:v>-2458.2295091551237</c:v>
                </c:pt>
                <c:pt idx="22">
                  <c:v>-1691.2277960917111</c:v>
                </c:pt>
                <c:pt idx="23">
                  <c:v>-1202.940536844573</c:v>
                </c:pt>
                <c:pt idx="24">
                  <c:v>-2671.3578562885891</c:v>
                </c:pt>
                <c:pt idx="25">
                  <c:v>402.98540353639396</c:v>
                </c:pt>
                <c:pt idx="26">
                  <c:v>84.238321100671058</c:v>
                </c:pt>
                <c:pt idx="27">
                  <c:v>-132.49852007756991</c:v>
                </c:pt>
                <c:pt idx="28">
                  <c:v>468.95355995264646</c:v>
                </c:pt>
                <c:pt idx="29">
                  <c:v>544.97242900905451</c:v>
                </c:pt>
                <c:pt idx="30">
                  <c:v>200.95595851117537</c:v>
                </c:pt>
                <c:pt idx="31">
                  <c:v>-359.64586111649578</c:v>
                </c:pt>
                <c:pt idx="32">
                  <c:v>690.38539089575079</c:v>
                </c:pt>
                <c:pt idx="33">
                  <c:v>299.49071564789659</c:v>
                </c:pt>
                <c:pt idx="34">
                  <c:v>591.80396668858191</c:v>
                </c:pt>
                <c:pt idx="35">
                  <c:v>855.2009530960338</c:v>
                </c:pt>
                <c:pt idx="36">
                  <c:v>586.11028305486059</c:v>
                </c:pt>
                <c:pt idx="37">
                  <c:v>513.92812071330547</c:v>
                </c:pt>
                <c:pt idx="38">
                  <c:v>347.32257211641701</c:v>
                </c:pt>
                <c:pt idx="39">
                  <c:v>130.26303353691026</c:v>
                </c:pt>
                <c:pt idx="40">
                  <c:v>399.00415404922728</c:v>
                </c:pt>
                <c:pt idx="41">
                  <c:v>375.94390878111665</c:v>
                </c:pt>
              </c:numCache>
            </c:numRef>
          </c:yVal>
          <c:smooth val="0"/>
        </c:ser>
        <c:dLbls>
          <c:showLegendKey val="0"/>
          <c:showVal val="0"/>
          <c:showCatName val="0"/>
          <c:showSerName val="0"/>
          <c:showPercent val="0"/>
          <c:showBubbleSize val="0"/>
        </c:dLbls>
        <c:axId val="117364352"/>
        <c:axId val="117364928"/>
      </c:scatterChart>
      <c:valAx>
        <c:axId val="117364352"/>
        <c:scaling>
          <c:orientation val="minMax"/>
        </c:scaling>
        <c:delete val="0"/>
        <c:axPos val="b"/>
        <c:title>
          <c:tx>
            <c:rich>
              <a:bodyPr/>
              <a:lstStyle/>
              <a:p>
                <a:pPr>
                  <a:defRPr/>
                </a:pPr>
                <a:r>
                  <a:rPr lang="en-US"/>
                  <a:t>u$s/Litro 3.5% GB</a:t>
                </a:r>
              </a:p>
            </c:rich>
          </c:tx>
          <c:overlay val="0"/>
        </c:title>
        <c:numFmt formatCode="_-* #,##0.00\ _€_-;\-* #,##0.00\ _€_-;_-* &quot;-&quot;??\ _€_-;_-@_-" sourceLinked="1"/>
        <c:majorTickMark val="out"/>
        <c:minorTickMark val="none"/>
        <c:tickLblPos val="nextTo"/>
        <c:txPr>
          <a:bodyPr rot="0" vert="horz"/>
          <a:lstStyle/>
          <a:p>
            <a:pPr>
              <a:defRPr/>
            </a:pPr>
            <a:endParaRPr lang="es-AR"/>
          </a:p>
        </c:txPr>
        <c:crossAx val="117364928"/>
        <c:crosses val="autoZero"/>
        <c:crossBetween val="midCat"/>
      </c:valAx>
      <c:valAx>
        <c:axId val="117364928"/>
        <c:scaling>
          <c:orientation val="minMax"/>
        </c:scaling>
        <c:delete val="0"/>
        <c:axPos val="l"/>
        <c:title>
          <c:tx>
            <c:rich>
              <a:bodyPr rot="-5400000" vert="horz"/>
              <a:lstStyle/>
              <a:p>
                <a:pPr>
                  <a:defRPr/>
                </a:pPr>
                <a:r>
                  <a:rPr lang="en-US"/>
                  <a:t>u$s/ha TT</a:t>
                </a:r>
              </a:p>
            </c:rich>
          </c:tx>
          <c:overlay val="0"/>
        </c:title>
        <c:numFmt formatCode="General" sourceLinked="1"/>
        <c:majorTickMark val="out"/>
        <c:minorTickMark val="none"/>
        <c:tickLblPos val="nextTo"/>
        <c:crossAx val="117364352"/>
        <c:crosses val="autoZero"/>
        <c:crossBetween val="midCat"/>
      </c:valAx>
    </c:plotArea>
    <c:plotVisOnly val="1"/>
    <c:dispBlanksAs val="gap"/>
    <c:showDLblsOverMax val="0"/>
  </c:chart>
  <c:txPr>
    <a:bodyPr/>
    <a:lstStyle/>
    <a:p>
      <a:pPr>
        <a:defRPr sz="1600"/>
      </a:pPr>
      <a:endParaRPr lang="es-A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ROTA y Resultado por producción</a:t>
            </a:r>
          </a:p>
        </c:rich>
      </c:tx>
      <c:overlay val="0"/>
    </c:title>
    <c:autoTitleDeleted val="0"/>
    <c:plotArea>
      <c:layout/>
      <c:scatterChart>
        <c:scatterStyle val="lineMarker"/>
        <c:varyColors val="0"/>
        <c:ser>
          <c:idx val="0"/>
          <c:order val="0"/>
          <c:spPr>
            <a:ln w="28575">
              <a:noFill/>
            </a:ln>
          </c:spPr>
          <c:trendline>
            <c:trendlineType val="linear"/>
            <c:dispRSqr val="1"/>
            <c:dispEq val="0"/>
            <c:trendlineLbl>
              <c:layout>
                <c:manualLayout>
                  <c:x val="0.10540157480314979"/>
                  <c:y val="0.15435854917967209"/>
                </c:manualLayout>
              </c:layout>
              <c:numFmt formatCode="General" sourceLinked="0"/>
            </c:trendlineLbl>
          </c:trendline>
          <c:xVal>
            <c:numRef>
              <c:f>Dupont!$V$6:$V$73</c:f>
              <c:numCache>
                <c:formatCode>_-* #,##0\ _€_-;\-* #,##0\ _€_-;_-* "-"??\ _€_-;_-@_-</c:formatCode>
                <c:ptCount val="68"/>
                <c:pt idx="0">
                  <c:v>2431.2300486377935</c:v>
                </c:pt>
                <c:pt idx="1">
                  <c:v>1759.4362134663261</c:v>
                </c:pt>
                <c:pt idx="2">
                  <c:v>2265.5872944738194</c:v>
                </c:pt>
                <c:pt idx="3">
                  <c:v>1576.5531374957159</c:v>
                </c:pt>
                <c:pt idx="4">
                  <c:v>2491.1355765783665</c:v>
                </c:pt>
                <c:pt idx="5">
                  <c:v>2731.0538031110013</c:v>
                </c:pt>
                <c:pt idx="6">
                  <c:v>2100.2399438118068</c:v>
                </c:pt>
                <c:pt idx="7">
                  <c:v>2602.4205173044793</c:v>
                </c:pt>
                <c:pt idx="8">
                  <c:v>1549.2163389435095</c:v>
                </c:pt>
                <c:pt idx="9">
                  <c:v>1730.4944545610492</c:v>
                </c:pt>
                <c:pt idx="10">
                  <c:v>1885.4335662608275</c:v>
                </c:pt>
                <c:pt idx="11">
                  <c:v>1694.1237680035304</c:v>
                </c:pt>
                <c:pt idx="12">
                  <c:v>1764.9407398224521</c:v>
                </c:pt>
                <c:pt idx="13">
                  <c:v>2324.1807037015578</c:v>
                </c:pt>
                <c:pt idx="14">
                  <c:v>1478.8088999140866</c:v>
                </c:pt>
                <c:pt idx="15">
                  <c:v>2078.8697239476323</c:v>
                </c:pt>
                <c:pt idx="16">
                  <c:v>2176.0223743982642</c:v>
                </c:pt>
                <c:pt idx="17">
                  <c:v>2147.4363113860927</c:v>
                </c:pt>
                <c:pt idx="18">
                  <c:v>2359.0184397163107</c:v>
                </c:pt>
                <c:pt idx="19">
                  <c:v>2633.903366780175</c:v>
                </c:pt>
                <c:pt idx="20">
                  <c:v>1895.7207280675107</c:v>
                </c:pt>
                <c:pt idx="21">
                  <c:v>2745.8349881334402</c:v>
                </c:pt>
                <c:pt idx="22">
                  <c:v>2309.2198450294304</c:v>
                </c:pt>
                <c:pt idx="23">
                  <c:v>2318.7459546712362</c:v>
                </c:pt>
                <c:pt idx="24">
                  <c:v>1989.9692367428447</c:v>
                </c:pt>
                <c:pt idx="25">
                  <c:v>2491.0066149386248</c:v>
                </c:pt>
                <c:pt idx="26">
                  <c:v>1798.8950131353306</c:v>
                </c:pt>
                <c:pt idx="27">
                  <c:v>1231.9233657241261</c:v>
                </c:pt>
                <c:pt idx="28">
                  <c:v>1861.9028702920587</c:v>
                </c:pt>
                <c:pt idx="29">
                  <c:v>1400.8652599839861</c:v>
                </c:pt>
                <c:pt idx="30">
                  <c:v>1865.8565342770999</c:v>
                </c:pt>
                <c:pt idx="31">
                  <c:v>2205.9712227049772</c:v>
                </c:pt>
                <c:pt idx="32">
                  <c:v>2492.9330993186045</c:v>
                </c:pt>
                <c:pt idx="33">
                  <c:v>2414.3411074843698</c:v>
                </c:pt>
                <c:pt idx="34">
                  <c:v>2364.9683915065912</c:v>
                </c:pt>
                <c:pt idx="35">
                  <c:v>1742.7830675227451</c:v>
                </c:pt>
                <c:pt idx="36">
                  <c:v>1941.3458318044779</c:v>
                </c:pt>
                <c:pt idx="37">
                  <c:v>2634.2182030179797</c:v>
                </c:pt>
                <c:pt idx="38">
                  <c:v>2641.463261449449</c:v>
                </c:pt>
                <c:pt idx="39">
                  <c:v>1939.58461673326</c:v>
                </c:pt>
                <c:pt idx="40">
                  <c:v>1867.3898663676375</c:v>
                </c:pt>
                <c:pt idx="41">
                  <c:v>1791.633619208425</c:v>
                </c:pt>
                <c:pt idx="42">
                  <c:v>2222.538670006003</c:v>
                </c:pt>
                <c:pt idx="43">
                  <c:v>1999.4667441599909</c:v>
                </c:pt>
                <c:pt idx="44">
                  <c:v>2837.7491435691927</c:v>
                </c:pt>
                <c:pt idx="45">
                  <c:v>2669.592280329874</c:v>
                </c:pt>
                <c:pt idx="46">
                  <c:v>2702.4543054167657</c:v>
                </c:pt>
                <c:pt idx="47">
                  <c:v>1645.6059981401115</c:v>
                </c:pt>
                <c:pt idx="48">
                  <c:v>3117.2538355731672</c:v>
                </c:pt>
                <c:pt idx="49">
                  <c:v>1758.975321338721</c:v>
                </c:pt>
                <c:pt idx="50">
                  <c:v>2431.9390636631392</c:v>
                </c:pt>
                <c:pt idx="51">
                  <c:v>2802.7005309097731</c:v>
                </c:pt>
                <c:pt idx="52">
                  <c:v>1457.9056200554151</c:v>
                </c:pt>
                <c:pt idx="53">
                  <c:v>1859.6524266161962</c:v>
                </c:pt>
                <c:pt idx="54">
                  <c:v>2522.9258465984572</c:v>
                </c:pt>
                <c:pt idx="55">
                  <c:v>2621.2937039830222</c:v>
                </c:pt>
                <c:pt idx="56">
                  <c:v>2772.4595092576751</c:v>
                </c:pt>
                <c:pt idx="57">
                  <c:v>2003.5832346052102</c:v>
                </c:pt>
                <c:pt idx="58">
                  <c:v>1879.9566546347135</c:v>
                </c:pt>
                <c:pt idx="59">
                  <c:v>1196.4533292213098</c:v>
                </c:pt>
                <c:pt idx="60">
                  <c:v>2629.4206794963998</c:v>
                </c:pt>
                <c:pt idx="61">
                  <c:v>993.76112930673742</c:v>
                </c:pt>
                <c:pt idx="62">
                  <c:v>1641.786570316815</c:v>
                </c:pt>
                <c:pt idx="63">
                  <c:v>1791.2221526279666</c:v>
                </c:pt>
                <c:pt idx="64">
                  <c:v>1402.1389326230328</c:v>
                </c:pt>
                <c:pt idx="65">
                  <c:v>1167.6363819528656</c:v>
                </c:pt>
                <c:pt idx="66">
                  <c:v>1624.3322745676178</c:v>
                </c:pt>
                <c:pt idx="67">
                  <c:v>1355.6463813921332</c:v>
                </c:pt>
              </c:numCache>
            </c:numRef>
          </c:xVal>
          <c:yVal>
            <c:numRef>
              <c:f>Dupont!$W$6:$W$73</c:f>
              <c:numCache>
                <c:formatCode>_-* #,##0\ _€_-;\-* #,##0\ _€_-;_-* "-"??\ _€_-;_-@_-</c:formatCode>
                <c:ptCount val="68"/>
                <c:pt idx="0">
                  <c:v>3156.4168765743166</c:v>
                </c:pt>
                <c:pt idx="1">
                  <c:v>411.03620539950504</c:v>
                </c:pt>
                <c:pt idx="2">
                  <c:v>3386.3464935283428</c:v>
                </c:pt>
                <c:pt idx="3">
                  <c:v>1200.1694286263689</c:v>
                </c:pt>
                <c:pt idx="4">
                  <c:v>5656.4780093106865</c:v>
                </c:pt>
                <c:pt idx="5">
                  <c:v>5042.4331516652774</c:v>
                </c:pt>
                <c:pt idx="6">
                  <c:v>3205.8118415708595</c:v>
                </c:pt>
                <c:pt idx="7">
                  <c:v>4960.8527848771591</c:v>
                </c:pt>
                <c:pt idx="8">
                  <c:v>1090.9916451612951</c:v>
                </c:pt>
                <c:pt idx="9">
                  <c:v>1382.1408616187998</c:v>
                </c:pt>
                <c:pt idx="10">
                  <c:v>1953.1836139630391</c:v>
                </c:pt>
                <c:pt idx="11">
                  <c:v>3095.0438063660467</c:v>
                </c:pt>
                <c:pt idx="12">
                  <c:v>1553.2365856481529</c:v>
                </c:pt>
                <c:pt idx="13">
                  <c:v>4111.2904041452284</c:v>
                </c:pt>
                <c:pt idx="14">
                  <c:v>1139.8056453558497</c:v>
                </c:pt>
                <c:pt idx="15">
                  <c:v>1591.407380977153</c:v>
                </c:pt>
                <c:pt idx="16">
                  <c:v>2803.7831418918918</c:v>
                </c:pt>
                <c:pt idx="17">
                  <c:v>3188.8514285714414</c:v>
                </c:pt>
                <c:pt idx="18">
                  <c:v>2848.1756935483872</c:v>
                </c:pt>
                <c:pt idx="19">
                  <c:v>1844.6240697674414</c:v>
                </c:pt>
                <c:pt idx="20">
                  <c:v>2785.0033557951469</c:v>
                </c:pt>
                <c:pt idx="21">
                  <c:v>1891.9328300064399</c:v>
                </c:pt>
                <c:pt idx="22">
                  <c:v>2264.8275074626863</c:v>
                </c:pt>
                <c:pt idx="23">
                  <c:v>2894.5264424242387</c:v>
                </c:pt>
                <c:pt idx="24">
                  <c:v>1480.8699014084523</c:v>
                </c:pt>
                <c:pt idx="25">
                  <c:v>4189.9245973900315</c:v>
                </c:pt>
                <c:pt idx="26">
                  <c:v>2225.5770462036812</c:v>
                </c:pt>
                <c:pt idx="27">
                  <c:v>1612.8598112064844</c:v>
                </c:pt>
                <c:pt idx="28">
                  <c:v>413.27147914247359</c:v>
                </c:pt>
                <c:pt idx="29">
                  <c:v>75.382500000000718</c:v>
                </c:pt>
                <c:pt idx="30">
                  <c:v>1327.2900332889478</c:v>
                </c:pt>
                <c:pt idx="31">
                  <c:v>2094.1666962036743</c:v>
                </c:pt>
                <c:pt idx="32">
                  <c:v>3826.3699040767392</c:v>
                </c:pt>
                <c:pt idx="33">
                  <c:v>2853.0858546994245</c:v>
                </c:pt>
                <c:pt idx="34">
                  <c:v>5074.9753080661385</c:v>
                </c:pt>
                <c:pt idx="35">
                  <c:v>3233.1822217333738</c:v>
                </c:pt>
                <c:pt idx="36">
                  <c:v>2101.6977439031812</c:v>
                </c:pt>
                <c:pt idx="37">
                  <c:v>4259.9772956909246</c:v>
                </c:pt>
                <c:pt idx="38">
                  <c:v>2822.2101524159552</c:v>
                </c:pt>
                <c:pt idx="39">
                  <c:v>449.21689075475473</c:v>
                </c:pt>
                <c:pt idx="40">
                  <c:v>1664.1516159061205</c:v>
                </c:pt>
                <c:pt idx="41">
                  <c:v>-1850.4772268408549</c:v>
                </c:pt>
                <c:pt idx="42">
                  <c:v>4051.0602279199047</c:v>
                </c:pt>
                <c:pt idx="43">
                  <c:v>2166.4781656976747</c:v>
                </c:pt>
                <c:pt idx="44">
                  <c:v>2891.4348321064062</c:v>
                </c:pt>
                <c:pt idx="45">
                  <c:v>3531.282608956983</c:v>
                </c:pt>
                <c:pt idx="46">
                  <c:v>4727.531551563312</c:v>
                </c:pt>
                <c:pt idx="47">
                  <c:v>762.84592499999769</c:v>
                </c:pt>
                <c:pt idx="48">
                  <c:v>4517.2712539682525</c:v>
                </c:pt>
                <c:pt idx="49">
                  <c:v>3014.000769045439</c:v>
                </c:pt>
                <c:pt idx="50">
                  <c:v>2007.61753543343</c:v>
                </c:pt>
                <c:pt idx="51">
                  <c:v>4188.1067367085734</c:v>
                </c:pt>
                <c:pt idx="52">
                  <c:v>-1211.3126743063929</c:v>
                </c:pt>
                <c:pt idx="53">
                  <c:v>1558.1365374790391</c:v>
                </c:pt>
                <c:pt idx="54">
                  <c:v>-5338.0264224422544</c:v>
                </c:pt>
                <c:pt idx="55">
                  <c:v>252.76659186046618</c:v>
                </c:pt>
                <c:pt idx="56">
                  <c:v>1993.6994399015048</c:v>
                </c:pt>
                <c:pt idx="57">
                  <c:v>1218.4438484615391</c:v>
                </c:pt>
                <c:pt idx="58">
                  <c:v>547.3696499999977</c:v>
                </c:pt>
                <c:pt idx="59">
                  <c:v>488.9607282520326</c:v>
                </c:pt>
                <c:pt idx="60">
                  <c:v>3026.7455917265638</c:v>
                </c:pt>
                <c:pt idx="61">
                  <c:v>374.6639910526315</c:v>
                </c:pt>
                <c:pt idx="62">
                  <c:v>1001.773372346279</c:v>
                </c:pt>
                <c:pt idx="63">
                  <c:v>2005.3326506265669</c:v>
                </c:pt>
                <c:pt idx="64">
                  <c:v>1411.4557065033043</c:v>
                </c:pt>
                <c:pt idx="65">
                  <c:v>-4137.6869551247373</c:v>
                </c:pt>
                <c:pt idx="66">
                  <c:v>298.73056017316031</c:v>
                </c:pt>
                <c:pt idx="67">
                  <c:v>-686.4290233644864</c:v>
                </c:pt>
              </c:numCache>
            </c:numRef>
          </c:yVal>
          <c:smooth val="0"/>
        </c:ser>
        <c:dLbls>
          <c:showLegendKey val="0"/>
          <c:showVal val="0"/>
          <c:showCatName val="0"/>
          <c:showSerName val="0"/>
          <c:showPercent val="0"/>
          <c:showBubbleSize val="0"/>
        </c:dLbls>
        <c:axId val="117401280"/>
        <c:axId val="117401856"/>
      </c:scatterChart>
      <c:valAx>
        <c:axId val="117401280"/>
        <c:scaling>
          <c:orientation val="minMax"/>
        </c:scaling>
        <c:delete val="0"/>
        <c:axPos val="b"/>
        <c:title>
          <c:tx>
            <c:rich>
              <a:bodyPr/>
              <a:lstStyle/>
              <a:p>
                <a:pPr>
                  <a:defRPr/>
                </a:pPr>
                <a:r>
                  <a:rPr lang="en-US"/>
                  <a:t>ROTA</a:t>
                </a:r>
              </a:p>
            </c:rich>
          </c:tx>
          <c:overlay val="0"/>
        </c:title>
        <c:numFmt formatCode="_-* #,##0\ _€_-;\-* #,##0\ _€_-;_-* &quot;-&quot;??\ _€_-;_-@_-" sourceLinked="1"/>
        <c:majorTickMark val="out"/>
        <c:minorTickMark val="none"/>
        <c:tickLblPos val="nextTo"/>
        <c:txPr>
          <a:bodyPr rot="0" vert="horz"/>
          <a:lstStyle/>
          <a:p>
            <a:pPr>
              <a:defRPr/>
            </a:pPr>
            <a:endParaRPr lang="es-AR"/>
          </a:p>
        </c:txPr>
        <c:crossAx val="117401856"/>
        <c:crosses val="autoZero"/>
        <c:crossBetween val="midCat"/>
      </c:valAx>
      <c:valAx>
        <c:axId val="117401856"/>
        <c:scaling>
          <c:orientation val="minMax"/>
        </c:scaling>
        <c:delete val="0"/>
        <c:axPos val="l"/>
        <c:title>
          <c:tx>
            <c:rich>
              <a:bodyPr rot="-5400000" vert="horz"/>
              <a:lstStyle/>
              <a:p>
                <a:pPr>
                  <a:defRPr/>
                </a:pPr>
                <a:r>
                  <a:rPr lang="en-US"/>
                  <a:t>$/ha TT</a:t>
                </a:r>
              </a:p>
            </c:rich>
          </c:tx>
          <c:overlay val="0"/>
        </c:title>
        <c:numFmt formatCode="_-* #,##0\ _€_-;\-* #,##0\ _€_-;_-* &quot;-&quot;??\ _€_-;_-@_-" sourceLinked="1"/>
        <c:majorTickMark val="out"/>
        <c:minorTickMark val="none"/>
        <c:tickLblPos val="nextTo"/>
        <c:txPr>
          <a:bodyPr rot="0" vert="horz"/>
          <a:lstStyle/>
          <a:p>
            <a:pPr>
              <a:defRPr/>
            </a:pPr>
            <a:endParaRPr lang="es-AR"/>
          </a:p>
        </c:txPr>
        <c:crossAx val="117401280"/>
        <c:crosses val="autoZero"/>
        <c:crossBetween val="midCat"/>
      </c:valAx>
    </c:plotArea>
    <c:plotVisOnly val="1"/>
    <c:dispBlanksAs val="gap"/>
    <c:showDLblsOverMax val="0"/>
  </c:chart>
  <c:txPr>
    <a:bodyPr/>
    <a:lstStyle/>
    <a:p>
      <a:pPr>
        <a:defRPr sz="1400"/>
      </a:pPr>
      <a:endParaRPr lang="es-A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pPr>
            <a:r>
              <a:rPr lang="en-US" sz="1800" b="1"/>
              <a:t>ROS y Resultado</a:t>
            </a:r>
            <a:r>
              <a:rPr lang="en-US" sz="1800" b="1" baseline="0"/>
              <a:t> por producción</a:t>
            </a:r>
            <a:endParaRPr lang="en-US" sz="1800" b="1"/>
          </a:p>
        </c:rich>
      </c:tx>
      <c:overlay val="0"/>
    </c:title>
    <c:autoTitleDeleted val="0"/>
    <c:plotArea>
      <c:layout>
        <c:manualLayout>
          <c:layoutTarget val="inner"/>
          <c:xMode val="edge"/>
          <c:yMode val="edge"/>
          <c:x val="0.11498347137745506"/>
          <c:y val="0.16956739398774284"/>
          <c:w val="0.83274102713208875"/>
          <c:h val="0.71831457085720685"/>
        </c:manualLayout>
      </c:layout>
      <c:scatterChart>
        <c:scatterStyle val="lineMarker"/>
        <c:varyColors val="0"/>
        <c:ser>
          <c:idx val="0"/>
          <c:order val="0"/>
          <c:spPr>
            <a:ln w="28575">
              <a:noFill/>
            </a:ln>
          </c:spPr>
          <c:marker>
            <c:spPr>
              <a:solidFill>
                <a:schemeClr val="accent3">
                  <a:lumMod val="50000"/>
                </a:schemeClr>
              </a:solidFill>
            </c:spPr>
          </c:marker>
          <c:trendline>
            <c:trendlineType val="linear"/>
            <c:dispRSqr val="1"/>
            <c:dispEq val="0"/>
            <c:trendlineLbl>
              <c:layout>
                <c:manualLayout>
                  <c:x val="9.1813984527773188E-2"/>
                  <c:y val="0.5933013341293073"/>
                </c:manualLayout>
              </c:layout>
              <c:numFmt formatCode="General" sourceLinked="0"/>
            </c:trendlineLbl>
          </c:trendline>
          <c:xVal>
            <c:numRef>
              <c:f>Dupont!$AA$6:$AA$388</c:f>
              <c:numCache>
                <c:formatCode>0%</c:formatCode>
                <c:ptCount val="383"/>
                <c:pt idx="0">
                  <c:v>0.2131686401335352</c:v>
                </c:pt>
                <c:pt idx="1">
                  <c:v>-0.15755913502764898</c:v>
                </c:pt>
                <c:pt idx="2">
                  <c:v>0.25161370273112121</c:v>
                </c:pt>
                <c:pt idx="3">
                  <c:v>1.0906233263149866E-2</c:v>
                </c:pt>
                <c:pt idx="4">
                  <c:v>0.43356990370370346</c:v>
                </c:pt>
                <c:pt idx="5">
                  <c:v>0.33387611223573266</c:v>
                </c:pt>
                <c:pt idx="6">
                  <c:v>0.23784878779981194</c:v>
                </c:pt>
                <c:pt idx="7">
                  <c:v>0.33869086371357388</c:v>
                </c:pt>
                <c:pt idx="8">
                  <c:v>-7.1729908222379806E-3</c:v>
                </c:pt>
                <c:pt idx="9">
                  <c:v>3.6232542059422577E-2</c:v>
                </c:pt>
                <c:pt idx="10">
                  <c:v>0.14830344209870749</c:v>
                </c:pt>
                <c:pt idx="11">
                  <c:v>0.3255458123626635</c:v>
                </c:pt>
                <c:pt idx="12">
                  <c:v>7.8837462277266401E-2</c:v>
                </c:pt>
                <c:pt idx="13">
                  <c:v>0.32459415199370095</c:v>
                </c:pt>
                <c:pt idx="14">
                  <c:v>1.0644601607494538E-3</c:v>
                </c:pt>
                <c:pt idx="15">
                  <c:v>1.8925155507390209E-2</c:v>
                </c:pt>
                <c:pt idx="16">
                  <c:v>0.15327979902508104</c:v>
                </c:pt>
                <c:pt idx="17">
                  <c:v>0.28816651435459351</c:v>
                </c:pt>
                <c:pt idx="18">
                  <c:v>0.17365006511904219</c:v>
                </c:pt>
                <c:pt idx="19">
                  <c:v>6.4368899839941526E-2</c:v>
                </c:pt>
                <c:pt idx="20">
                  <c:v>0.21335224872728281</c:v>
                </c:pt>
                <c:pt idx="21">
                  <c:v>5.4003674802820735E-2</c:v>
                </c:pt>
                <c:pt idx="22">
                  <c:v>0.13328155245311385</c:v>
                </c:pt>
                <c:pt idx="23">
                  <c:v>0.16507643232222408</c:v>
                </c:pt>
                <c:pt idx="24">
                  <c:v>4.5763687731086175E-2</c:v>
                </c:pt>
                <c:pt idx="25">
                  <c:v>0.30704330625610993</c:v>
                </c:pt>
                <c:pt idx="26">
                  <c:v>0.11173315403386928</c:v>
                </c:pt>
                <c:pt idx="27">
                  <c:v>1.2467182063096049E-2</c:v>
                </c:pt>
                <c:pt idx="28">
                  <c:v>-0.13540777402044191</c:v>
                </c:pt>
                <c:pt idx="29">
                  <c:v>-0.20233158548984176</c:v>
                </c:pt>
                <c:pt idx="30">
                  <c:v>5.8323079868766413E-2</c:v>
                </c:pt>
                <c:pt idx="31">
                  <c:v>5.0770650195916311E-2</c:v>
                </c:pt>
                <c:pt idx="32">
                  <c:v>0.25502181263990092</c:v>
                </c:pt>
                <c:pt idx="33">
                  <c:v>0.16191036443699969</c:v>
                </c:pt>
                <c:pt idx="34">
                  <c:v>0.41235527803273031</c:v>
                </c:pt>
                <c:pt idx="35">
                  <c:v>0.25707290437087127</c:v>
                </c:pt>
                <c:pt idx="36">
                  <c:v>8.7578755348202711E-2</c:v>
                </c:pt>
                <c:pt idx="37">
                  <c:v>0.27891703169654158</c:v>
                </c:pt>
                <c:pt idx="38">
                  <c:v>0.16044025735582787</c:v>
                </c:pt>
                <c:pt idx="39">
                  <c:v>-8.9438188594462786E-2</c:v>
                </c:pt>
                <c:pt idx="40">
                  <c:v>5.9951151581194705E-2</c:v>
                </c:pt>
                <c:pt idx="41">
                  <c:v>-0.34522983922139194</c:v>
                </c:pt>
                <c:pt idx="42">
                  <c:v>0.30148248411143053</c:v>
                </c:pt>
                <c:pt idx="43">
                  <c:v>9.3843104562455787E-2</c:v>
                </c:pt>
                <c:pt idx="44">
                  <c:v>0.13806856134279871</c:v>
                </c:pt>
                <c:pt idx="45">
                  <c:v>0.23493291085081941</c:v>
                </c:pt>
                <c:pt idx="46">
                  <c:v>0.30667832842782233</c:v>
                </c:pt>
                <c:pt idx="47">
                  <c:v>-3.6202907818759955E-2</c:v>
                </c:pt>
                <c:pt idx="48">
                  <c:v>0.28317935230575231</c:v>
                </c:pt>
                <c:pt idx="49">
                  <c:v>0.28203468672348092</c:v>
                </c:pt>
                <c:pt idx="50">
                  <c:v>9.3396527058550227E-2</c:v>
                </c:pt>
                <c:pt idx="51">
                  <c:v>0.24866582902956788</c:v>
                </c:pt>
                <c:pt idx="52">
                  <c:v>-0.37282468136364949</c:v>
                </c:pt>
                <c:pt idx="53">
                  <c:v>1.0336350811537653E-3</c:v>
                </c:pt>
                <c:pt idx="54">
                  <c:v>-0.53172412860109464</c:v>
                </c:pt>
                <c:pt idx="55">
                  <c:v>-5.5368452366639329E-2</c:v>
                </c:pt>
                <c:pt idx="56">
                  <c:v>6.6910761355951309E-2</c:v>
                </c:pt>
                <c:pt idx="57">
                  <c:v>2.375753372147581E-2</c:v>
                </c:pt>
                <c:pt idx="58">
                  <c:v>-5.2917376653931945E-2</c:v>
                </c:pt>
                <c:pt idx="59">
                  <c:v>-0.22368305044412229</c:v>
                </c:pt>
                <c:pt idx="60">
                  <c:v>0.16937890751158038</c:v>
                </c:pt>
                <c:pt idx="61">
                  <c:v>-0.23409183156327379</c:v>
                </c:pt>
                <c:pt idx="62">
                  <c:v>-4.8307376471155093E-2</c:v>
                </c:pt>
                <c:pt idx="63">
                  <c:v>7.2950122510669388E-2</c:v>
                </c:pt>
                <c:pt idx="64">
                  <c:v>-4.4730673813803308E-2</c:v>
                </c:pt>
                <c:pt idx="65">
                  <c:v>-0.29807573712583657</c:v>
                </c:pt>
                <c:pt idx="66">
                  <c:v>-0.17990629011379672</c:v>
                </c:pt>
                <c:pt idx="67">
                  <c:v>-0.31298831677118066</c:v>
                </c:pt>
                <c:pt idx="68">
                  <c:v>-7.1662683163600402E-2</c:v>
                </c:pt>
                <c:pt idx="69">
                  <c:v>0.27336815310742046</c:v>
                </c:pt>
                <c:pt idx="70">
                  <c:v>-5.1798082350550563E-2</c:v>
                </c:pt>
                <c:pt idx="71">
                  <c:v>-0.38364460950801471</c:v>
                </c:pt>
                <c:pt idx="72">
                  <c:v>-0.28418413722907593</c:v>
                </c:pt>
                <c:pt idx="73">
                  <c:v>-0.13691329944285208</c:v>
                </c:pt>
                <c:pt idx="74">
                  <c:v>9.7200794068428506E-2</c:v>
                </c:pt>
                <c:pt idx="75">
                  <c:v>8.2101840198192721E-2</c:v>
                </c:pt>
                <c:pt idx="76">
                  <c:v>-0.12100943981639749</c:v>
                </c:pt>
                <c:pt idx="77">
                  <c:v>-7.0632864489605068E-2</c:v>
                </c:pt>
                <c:pt idx="78">
                  <c:v>0.25269869325907185</c:v>
                </c:pt>
                <c:pt idx="79">
                  <c:v>0.2053322814297403</c:v>
                </c:pt>
                <c:pt idx="80">
                  <c:v>-1.0997068209437293E-2</c:v>
                </c:pt>
                <c:pt idx="81">
                  <c:v>0.13795480954955908</c:v>
                </c:pt>
                <c:pt idx="82">
                  <c:v>-0.25577781921857606</c:v>
                </c:pt>
                <c:pt idx="83">
                  <c:v>8.583531296318046E-4</c:v>
                </c:pt>
                <c:pt idx="84">
                  <c:v>9.9302166250928741E-4</c:v>
                </c:pt>
                <c:pt idx="85">
                  <c:v>-8.2323283236864719E-2</c:v>
                </c:pt>
                <c:pt idx="86">
                  <c:v>0.20014537322455253</c:v>
                </c:pt>
                <c:pt idx="87">
                  <c:v>0.14280208925535892</c:v>
                </c:pt>
                <c:pt idx="88">
                  <c:v>0.10256877880994521</c:v>
                </c:pt>
                <c:pt idx="89">
                  <c:v>-7.8122814047183728E-2</c:v>
                </c:pt>
                <c:pt idx="90">
                  <c:v>0.18409782522106274</c:v>
                </c:pt>
                <c:pt idx="91">
                  <c:v>0.30529080621466653</c:v>
                </c:pt>
                <c:pt idx="92">
                  <c:v>0.18417694391792766</c:v>
                </c:pt>
                <c:pt idx="93">
                  <c:v>-0.30547316017627396</c:v>
                </c:pt>
                <c:pt idx="94">
                  <c:v>0.22926561022722144</c:v>
                </c:pt>
                <c:pt idx="95">
                  <c:v>-9.9343823696113956E-2</c:v>
                </c:pt>
                <c:pt idx="96">
                  <c:v>-0.32005675326359889</c:v>
                </c:pt>
                <c:pt idx="97">
                  <c:v>-4.9696787011565699E-2</c:v>
                </c:pt>
                <c:pt idx="98">
                  <c:v>0.34232054683786811</c:v>
                </c:pt>
                <c:pt idx="99">
                  <c:v>-1.4251528930613482E-2</c:v>
                </c:pt>
                <c:pt idx="100">
                  <c:v>0.28586568711560562</c:v>
                </c:pt>
                <c:pt idx="101">
                  <c:v>-7.2319139693660273E-2</c:v>
                </c:pt>
                <c:pt idx="102">
                  <c:v>3.7586988576127717E-2</c:v>
                </c:pt>
                <c:pt idx="103">
                  <c:v>0.13341234407247715</c:v>
                </c:pt>
                <c:pt idx="104">
                  <c:v>-1.6792783834779754E-2</c:v>
                </c:pt>
                <c:pt idx="105">
                  <c:v>-0.12155229479297797</c:v>
                </c:pt>
                <c:pt idx="106">
                  <c:v>2.8298420796039627E-3</c:v>
                </c:pt>
                <c:pt idx="107">
                  <c:v>-5.7209748616138097E-2</c:v>
                </c:pt>
                <c:pt idx="108">
                  <c:v>-4.6069555584858389E-2</c:v>
                </c:pt>
                <c:pt idx="109">
                  <c:v>-0.28563532155355814</c:v>
                </c:pt>
                <c:pt idx="110">
                  <c:v>-0.42293543689392155</c:v>
                </c:pt>
                <c:pt idx="111">
                  <c:v>-1.3388397269640483E-2</c:v>
                </c:pt>
                <c:pt idx="112">
                  <c:v>0.28122987067729588</c:v>
                </c:pt>
                <c:pt idx="113">
                  <c:v>-0.14113336825230571</c:v>
                </c:pt>
                <c:pt idx="114">
                  <c:v>-0.30316489168332406</c:v>
                </c:pt>
                <c:pt idx="115">
                  <c:v>-0.70300228137634879</c:v>
                </c:pt>
                <c:pt idx="116">
                  <c:v>-0.25577837827819622</c:v>
                </c:pt>
                <c:pt idx="117">
                  <c:v>1.3439402618581188E-3</c:v>
                </c:pt>
                <c:pt idx="118">
                  <c:v>-0.11942204445588808</c:v>
                </c:pt>
                <c:pt idx="119">
                  <c:v>9.9765503452482487E-2</c:v>
                </c:pt>
                <c:pt idx="120">
                  <c:v>-5.4146624071548057E-2</c:v>
                </c:pt>
                <c:pt idx="121">
                  <c:v>5.5548979565396867E-2</c:v>
                </c:pt>
                <c:pt idx="122">
                  <c:v>0.21258617866364302</c:v>
                </c:pt>
                <c:pt idx="123">
                  <c:v>0.19362956303841267</c:v>
                </c:pt>
                <c:pt idx="124">
                  <c:v>-4.626793702707338E-2</c:v>
                </c:pt>
                <c:pt idx="125">
                  <c:v>-0.16512931936154907</c:v>
                </c:pt>
                <c:pt idx="126">
                  <c:v>9.0706599417419622E-3</c:v>
                </c:pt>
                <c:pt idx="127">
                  <c:v>3.3015525967475048E-2</c:v>
                </c:pt>
                <c:pt idx="128">
                  <c:v>2.9156194153660196E-2</c:v>
                </c:pt>
                <c:pt idx="129">
                  <c:v>0.26711187117730401</c:v>
                </c:pt>
                <c:pt idx="130">
                  <c:v>-9.4803485295257228E-2</c:v>
                </c:pt>
                <c:pt idx="131">
                  <c:v>3.4254070600168621E-2</c:v>
                </c:pt>
                <c:pt idx="132">
                  <c:v>-0.10327649311352699</c:v>
                </c:pt>
                <c:pt idx="133">
                  <c:v>2.2671416661767262E-2</c:v>
                </c:pt>
                <c:pt idx="134">
                  <c:v>-0.13254873729169242</c:v>
                </c:pt>
                <c:pt idx="135">
                  <c:v>9.250243862854414E-2</c:v>
                </c:pt>
                <c:pt idx="136">
                  <c:v>5.612010681477049E-2</c:v>
                </c:pt>
                <c:pt idx="137">
                  <c:v>-8.2058891078195979E-3</c:v>
                </c:pt>
                <c:pt idx="138">
                  <c:v>8.394959926041351E-2</c:v>
                </c:pt>
                <c:pt idx="139">
                  <c:v>-0.37179209335289265</c:v>
                </c:pt>
                <c:pt idx="140">
                  <c:v>-4.8873284343433826E-2</c:v>
                </c:pt>
                <c:pt idx="141">
                  <c:v>2.3624745891747765E-2</c:v>
                </c:pt>
                <c:pt idx="142">
                  <c:v>-0.11379455089262892</c:v>
                </c:pt>
                <c:pt idx="143">
                  <c:v>-0.17297704189528074</c:v>
                </c:pt>
                <c:pt idx="144">
                  <c:v>3.9150388075766651E-2</c:v>
                </c:pt>
                <c:pt idx="145">
                  <c:v>-0.2111667150129152</c:v>
                </c:pt>
                <c:pt idx="146">
                  <c:v>-7.1045394306956139E-2</c:v>
                </c:pt>
                <c:pt idx="147">
                  <c:v>0.12485787779702917</c:v>
                </c:pt>
                <c:pt idx="148">
                  <c:v>-4.8893117594292108E-2</c:v>
                </c:pt>
                <c:pt idx="149">
                  <c:v>-0.13146225381702056</c:v>
                </c:pt>
                <c:pt idx="150">
                  <c:v>0.1130310916444693</c:v>
                </c:pt>
                <c:pt idx="151">
                  <c:v>-0.18181345369663582</c:v>
                </c:pt>
                <c:pt idx="152">
                  <c:v>-6.2685154401981483E-2</c:v>
                </c:pt>
                <c:pt idx="153">
                  <c:v>-7.9182968660473738E-2</c:v>
                </c:pt>
                <c:pt idx="154">
                  <c:v>-8.78058269512587E-2</c:v>
                </c:pt>
                <c:pt idx="155">
                  <c:v>-0.26952272866351301</c:v>
                </c:pt>
                <c:pt idx="156">
                  <c:v>0.10851651168013551</c:v>
                </c:pt>
                <c:pt idx="157">
                  <c:v>-0.12887005519894112</c:v>
                </c:pt>
                <c:pt idx="158">
                  <c:v>-0.13657251889462507</c:v>
                </c:pt>
                <c:pt idx="159">
                  <c:v>-0.11853519363096311</c:v>
                </c:pt>
                <c:pt idx="160">
                  <c:v>0.24035101600298478</c:v>
                </c:pt>
                <c:pt idx="161">
                  <c:v>-0.21308553868839339</c:v>
                </c:pt>
                <c:pt idx="162">
                  <c:v>-0.16110597990129819</c:v>
                </c:pt>
                <c:pt idx="163">
                  <c:v>-0.17459717943554134</c:v>
                </c:pt>
                <c:pt idx="164">
                  <c:v>-0.14691253269323262</c:v>
                </c:pt>
                <c:pt idx="165">
                  <c:v>-0.26613349223043969</c:v>
                </c:pt>
                <c:pt idx="166">
                  <c:v>1.6812352048045882E-2</c:v>
                </c:pt>
                <c:pt idx="167">
                  <c:v>0.10369942659446188</c:v>
                </c:pt>
                <c:pt idx="168">
                  <c:v>-0.11188646791126436</c:v>
                </c:pt>
                <c:pt idx="169">
                  <c:v>3.7651925338469151E-2</c:v>
                </c:pt>
                <c:pt idx="170">
                  <c:v>0.22813009171781234</c:v>
                </c:pt>
                <c:pt idx="171">
                  <c:v>1.7828604875979677E-3</c:v>
                </c:pt>
                <c:pt idx="172">
                  <c:v>8.9576984173701524E-2</c:v>
                </c:pt>
                <c:pt idx="173">
                  <c:v>8.1250714706206303E-2</c:v>
                </c:pt>
                <c:pt idx="174">
                  <c:v>-0.20004222311339179</c:v>
                </c:pt>
                <c:pt idx="175">
                  <c:v>4.47665236630055E-2</c:v>
                </c:pt>
                <c:pt idx="176">
                  <c:v>0.18026947502607382</c:v>
                </c:pt>
                <c:pt idx="177">
                  <c:v>0.33973382102000138</c:v>
                </c:pt>
                <c:pt idx="178">
                  <c:v>0.23959628525814924</c:v>
                </c:pt>
                <c:pt idx="179">
                  <c:v>0.10670628080718042</c:v>
                </c:pt>
                <c:pt idx="180">
                  <c:v>0.14160841913433542</c:v>
                </c:pt>
                <c:pt idx="181">
                  <c:v>0.20471674401927406</c:v>
                </c:pt>
                <c:pt idx="182">
                  <c:v>0.30410823305166163</c:v>
                </c:pt>
                <c:pt idx="183">
                  <c:v>0.18773811090315284</c:v>
                </c:pt>
                <c:pt idx="184">
                  <c:v>0.28996723150998671</c:v>
                </c:pt>
                <c:pt idx="185">
                  <c:v>0.29534723056821666</c:v>
                </c:pt>
                <c:pt idx="186">
                  <c:v>4.6369146934604401E-2</c:v>
                </c:pt>
                <c:pt idx="187">
                  <c:v>0.21409709390422829</c:v>
                </c:pt>
                <c:pt idx="188">
                  <c:v>-1.8827888726910161E-2</c:v>
                </c:pt>
                <c:pt idx="189">
                  <c:v>0.20181247874568958</c:v>
                </c:pt>
                <c:pt idx="190">
                  <c:v>9.6953075365788677E-2</c:v>
                </c:pt>
                <c:pt idx="191">
                  <c:v>0.23485839723075316</c:v>
                </c:pt>
                <c:pt idx="192">
                  <c:v>0.20616291876033543</c:v>
                </c:pt>
                <c:pt idx="193">
                  <c:v>8.4871809387766714E-2</c:v>
                </c:pt>
                <c:pt idx="194">
                  <c:v>0.15067304601888318</c:v>
                </c:pt>
                <c:pt idx="195">
                  <c:v>8.0387716437365586E-2</c:v>
                </c:pt>
                <c:pt idx="196">
                  <c:v>0.3006949436281553</c:v>
                </c:pt>
                <c:pt idx="197">
                  <c:v>0.10126421839189589</c:v>
                </c:pt>
                <c:pt idx="198">
                  <c:v>0.19056662912243616</c:v>
                </c:pt>
                <c:pt idx="199">
                  <c:v>0.18441650358516787</c:v>
                </c:pt>
                <c:pt idx="200">
                  <c:v>5.7524335381107697E-2</c:v>
                </c:pt>
                <c:pt idx="201">
                  <c:v>2.033912856932809E-2</c:v>
                </c:pt>
                <c:pt idx="202">
                  <c:v>0.21183369711743325</c:v>
                </c:pt>
                <c:pt idx="203">
                  <c:v>8.7110136085461309E-2</c:v>
                </c:pt>
                <c:pt idx="204">
                  <c:v>0.25073436115142628</c:v>
                </c:pt>
                <c:pt idx="205">
                  <c:v>0.20340290810373549</c:v>
                </c:pt>
                <c:pt idx="206">
                  <c:v>0.28744337028483252</c:v>
                </c:pt>
                <c:pt idx="207">
                  <c:v>-2.93833781039856E-2</c:v>
                </c:pt>
                <c:pt idx="208">
                  <c:v>6.9589425398163193E-3</c:v>
                </c:pt>
                <c:pt idx="209">
                  <c:v>6.1545785545936683E-2</c:v>
                </c:pt>
                <c:pt idx="210">
                  <c:v>6.521577870371055E-2</c:v>
                </c:pt>
                <c:pt idx="211">
                  <c:v>-6.5104858737608559E-2</c:v>
                </c:pt>
                <c:pt idx="212">
                  <c:v>-5.8859224276365842E-2</c:v>
                </c:pt>
                <c:pt idx="213">
                  <c:v>-1.8447000993978269E-2</c:v>
                </c:pt>
                <c:pt idx="214">
                  <c:v>0.1639823600457638</c:v>
                </c:pt>
                <c:pt idx="215">
                  <c:v>-7.3075208929237523E-2</c:v>
                </c:pt>
                <c:pt idx="216">
                  <c:v>6.3006424698611313E-2</c:v>
                </c:pt>
                <c:pt idx="217">
                  <c:v>8.9184960898495591E-2</c:v>
                </c:pt>
                <c:pt idx="218">
                  <c:v>0.18823725488273654</c:v>
                </c:pt>
                <c:pt idx="219">
                  <c:v>0.17241861343461501</c:v>
                </c:pt>
                <c:pt idx="220">
                  <c:v>9.3590617266655504E-2</c:v>
                </c:pt>
                <c:pt idx="221">
                  <c:v>0.19323452919581988</c:v>
                </c:pt>
                <c:pt idx="222">
                  <c:v>0.32334330249520271</c:v>
                </c:pt>
                <c:pt idx="223">
                  <c:v>0.44927934804577579</c:v>
                </c:pt>
                <c:pt idx="224">
                  <c:v>0.31526789766685903</c:v>
                </c:pt>
                <c:pt idx="225">
                  <c:v>0.15471489096052676</c:v>
                </c:pt>
                <c:pt idx="226">
                  <c:v>0.11963662860468263</c:v>
                </c:pt>
                <c:pt idx="227">
                  <c:v>0.3606673143985949</c:v>
                </c:pt>
                <c:pt idx="228">
                  <c:v>0.4177335034693711</c:v>
                </c:pt>
                <c:pt idx="229">
                  <c:v>0.27632651466691832</c:v>
                </c:pt>
                <c:pt idx="230">
                  <c:v>-1.8925072792914464E-2</c:v>
                </c:pt>
                <c:pt idx="231">
                  <c:v>0.31248608062837002</c:v>
                </c:pt>
                <c:pt idx="232">
                  <c:v>0.20247918497516182</c:v>
                </c:pt>
                <c:pt idx="233">
                  <c:v>0.27354832923587313</c:v>
                </c:pt>
                <c:pt idx="234">
                  <c:v>0.35401689958616833</c:v>
                </c:pt>
                <c:pt idx="235">
                  <c:v>-0.18408420858442656</c:v>
                </c:pt>
                <c:pt idx="236">
                  <c:v>0.20790072082359271</c:v>
                </c:pt>
                <c:pt idx="237">
                  <c:v>0.17107840662637441</c:v>
                </c:pt>
                <c:pt idx="238">
                  <c:v>0.1905277016147188</c:v>
                </c:pt>
                <c:pt idx="239">
                  <c:v>8.7750470517866899E-2</c:v>
                </c:pt>
                <c:pt idx="240">
                  <c:v>0.33266414101073616</c:v>
                </c:pt>
                <c:pt idx="241">
                  <c:v>0.18263072120524318</c:v>
                </c:pt>
                <c:pt idx="242">
                  <c:v>0.23892186477240832</c:v>
                </c:pt>
                <c:pt idx="243">
                  <c:v>5.3537210455818815E-2</c:v>
                </c:pt>
                <c:pt idx="244">
                  <c:v>0.33958343418624537</c:v>
                </c:pt>
                <c:pt idx="245">
                  <c:v>2.6936017984896955E-2</c:v>
                </c:pt>
                <c:pt idx="246">
                  <c:v>-4.0900969671061965E-2</c:v>
                </c:pt>
                <c:pt idx="247">
                  <c:v>0.1728618784570414</c:v>
                </c:pt>
                <c:pt idx="248">
                  <c:v>0.10622069857404012</c:v>
                </c:pt>
                <c:pt idx="249">
                  <c:v>0.11645259250031866</c:v>
                </c:pt>
                <c:pt idx="250">
                  <c:v>0.25757782224408082</c:v>
                </c:pt>
                <c:pt idx="251">
                  <c:v>0.15757754353526449</c:v>
                </c:pt>
                <c:pt idx="252">
                  <c:v>-3.3218797577261115E-2</c:v>
                </c:pt>
                <c:pt idx="253">
                  <c:v>3.0252610895460781E-2</c:v>
                </c:pt>
                <c:pt idx="254">
                  <c:v>0.25714957663305105</c:v>
                </c:pt>
                <c:pt idx="255">
                  <c:v>0.22192713406548775</c:v>
                </c:pt>
                <c:pt idx="256">
                  <c:v>0.1397371243491482</c:v>
                </c:pt>
                <c:pt idx="257">
                  <c:v>4.6017662539324891E-2</c:v>
                </c:pt>
                <c:pt idx="258">
                  <c:v>0.12583223681297231</c:v>
                </c:pt>
                <c:pt idx="259">
                  <c:v>0.12239110132395029</c:v>
                </c:pt>
                <c:pt idx="260">
                  <c:v>0.13588444932901231</c:v>
                </c:pt>
                <c:pt idx="261">
                  <c:v>0.16511907261619418</c:v>
                </c:pt>
                <c:pt idx="262">
                  <c:v>2.3580481488180136E-3</c:v>
                </c:pt>
                <c:pt idx="263">
                  <c:v>0.35979338314755532</c:v>
                </c:pt>
                <c:pt idx="264">
                  <c:v>6.3222143711379269E-2</c:v>
                </c:pt>
                <c:pt idx="265">
                  <c:v>0.1281075990604372</c:v>
                </c:pt>
                <c:pt idx="266">
                  <c:v>6.0449819236524718E-2</c:v>
                </c:pt>
                <c:pt idx="267">
                  <c:v>5.0858861106653851E-2</c:v>
                </c:pt>
                <c:pt idx="268">
                  <c:v>7.282435840080366E-2</c:v>
                </c:pt>
                <c:pt idx="269">
                  <c:v>0.13903466944979742</c:v>
                </c:pt>
                <c:pt idx="270">
                  <c:v>0.33890558465721465</c:v>
                </c:pt>
                <c:pt idx="271">
                  <c:v>-1.1580069256525672E-2</c:v>
                </c:pt>
                <c:pt idx="272">
                  <c:v>0.2042857550309429</c:v>
                </c:pt>
                <c:pt idx="273">
                  <c:v>0.26938775893839978</c:v>
                </c:pt>
                <c:pt idx="274">
                  <c:v>0.1184180438213267</c:v>
                </c:pt>
                <c:pt idx="275">
                  <c:v>3.6239495456103298E-2</c:v>
                </c:pt>
                <c:pt idx="276">
                  <c:v>8.9942510921679666E-2</c:v>
                </c:pt>
                <c:pt idx="277">
                  <c:v>0.32366174722015617</c:v>
                </c:pt>
                <c:pt idx="278">
                  <c:v>-3.543076451845039E-2</c:v>
                </c:pt>
                <c:pt idx="279">
                  <c:v>0.30470227772866426</c:v>
                </c:pt>
                <c:pt idx="280">
                  <c:v>0.29521784123563372</c:v>
                </c:pt>
                <c:pt idx="281">
                  <c:v>0.11914441265566567</c:v>
                </c:pt>
                <c:pt idx="282">
                  <c:v>0.14792087135782078</c:v>
                </c:pt>
                <c:pt idx="283">
                  <c:v>-0.1575066160160872</c:v>
                </c:pt>
                <c:pt idx="284">
                  <c:v>-3.5201155762384896E-2</c:v>
                </c:pt>
                <c:pt idx="285">
                  <c:v>0.23030451310965422</c:v>
                </c:pt>
                <c:pt idx="286">
                  <c:v>1.6296474673269966E-2</c:v>
                </c:pt>
                <c:pt idx="287">
                  <c:v>8.14247126914147E-2</c:v>
                </c:pt>
                <c:pt idx="288">
                  <c:v>1.1408832301597201E-2</c:v>
                </c:pt>
                <c:pt idx="289">
                  <c:v>0.15518415271670771</c:v>
                </c:pt>
                <c:pt idx="290">
                  <c:v>-1.6849093982834466E-2</c:v>
                </c:pt>
                <c:pt idx="291">
                  <c:v>-1.0039645556021472E-2</c:v>
                </c:pt>
                <c:pt idx="292">
                  <c:v>3.3917019129314399E-2</c:v>
                </c:pt>
                <c:pt idx="293">
                  <c:v>7.8132447077461101E-2</c:v>
                </c:pt>
                <c:pt idx="294">
                  <c:v>0.23921947239467994</c:v>
                </c:pt>
                <c:pt idx="295">
                  <c:v>0.16869745616453374</c:v>
                </c:pt>
                <c:pt idx="296">
                  <c:v>0.24415857416134334</c:v>
                </c:pt>
                <c:pt idx="297">
                  <c:v>-0.115346863716704</c:v>
                </c:pt>
                <c:pt idx="298">
                  <c:v>0.21866261724567287</c:v>
                </c:pt>
                <c:pt idx="299">
                  <c:v>1.110503586288592E-2</c:v>
                </c:pt>
                <c:pt idx="300">
                  <c:v>0.10808140374446691</c:v>
                </c:pt>
                <c:pt idx="301">
                  <c:v>2.1796600160244865E-2</c:v>
                </c:pt>
                <c:pt idx="302">
                  <c:v>-5.2503354208838469E-2</c:v>
                </c:pt>
                <c:pt idx="303">
                  <c:v>1.915325250798974E-2</c:v>
                </c:pt>
                <c:pt idx="304">
                  <c:v>0.11984427358604355</c:v>
                </c:pt>
                <c:pt idx="305">
                  <c:v>-6.2532590366350393E-2</c:v>
                </c:pt>
                <c:pt idx="306">
                  <c:v>2.7505427782902953E-2</c:v>
                </c:pt>
                <c:pt idx="307">
                  <c:v>-0.10721597168871572</c:v>
                </c:pt>
                <c:pt idx="308">
                  <c:v>-5.9645860972218995E-2</c:v>
                </c:pt>
                <c:pt idx="309">
                  <c:v>-5.1330855347223293E-2</c:v>
                </c:pt>
                <c:pt idx="310">
                  <c:v>6.4739062325629163E-2</c:v>
                </c:pt>
                <c:pt idx="311">
                  <c:v>-0.15314496866379859</c:v>
                </c:pt>
                <c:pt idx="312">
                  <c:v>-0.13473419839029688</c:v>
                </c:pt>
                <c:pt idx="313">
                  <c:v>-0.15198824812492179</c:v>
                </c:pt>
                <c:pt idx="314">
                  <c:v>0.16922248952754526</c:v>
                </c:pt>
                <c:pt idx="315">
                  <c:v>1.2145022592316227E-2</c:v>
                </c:pt>
                <c:pt idx="316">
                  <c:v>0.18039712686390419</c:v>
                </c:pt>
                <c:pt idx="317">
                  <c:v>-7.3495528405061973E-3</c:v>
                </c:pt>
                <c:pt idx="318">
                  <c:v>-6.2916758019184393E-2</c:v>
                </c:pt>
                <c:pt idx="319">
                  <c:v>0.21021291289853741</c:v>
                </c:pt>
                <c:pt idx="320">
                  <c:v>0.25686841985584641</c:v>
                </c:pt>
                <c:pt idx="321">
                  <c:v>0.10438023448043396</c:v>
                </c:pt>
                <c:pt idx="322">
                  <c:v>-0.16985923570669798</c:v>
                </c:pt>
                <c:pt idx="323">
                  <c:v>0.12610386596540618</c:v>
                </c:pt>
                <c:pt idx="324">
                  <c:v>-7.107189954769344E-2</c:v>
                </c:pt>
                <c:pt idx="325">
                  <c:v>5.7974193896655403E-2</c:v>
                </c:pt>
                <c:pt idx="326">
                  <c:v>0.12353986637157342</c:v>
                </c:pt>
                <c:pt idx="327">
                  <c:v>-0.10683516970809392</c:v>
                </c:pt>
                <c:pt idx="328">
                  <c:v>-0.12954751916305535</c:v>
                </c:pt>
                <c:pt idx="329">
                  <c:v>-0.22163969816132142</c:v>
                </c:pt>
                <c:pt idx="330">
                  <c:v>-4.2474884875043674E-3</c:v>
                </c:pt>
                <c:pt idx="331">
                  <c:v>2.8247863019769975E-2</c:v>
                </c:pt>
                <c:pt idx="332">
                  <c:v>0.1513613212710169</c:v>
                </c:pt>
                <c:pt idx="333">
                  <c:v>0.12236536042964349</c:v>
                </c:pt>
                <c:pt idx="334">
                  <c:v>-2.3877070623046236E-2</c:v>
                </c:pt>
                <c:pt idx="335">
                  <c:v>0.15370464540418313</c:v>
                </c:pt>
                <c:pt idx="336">
                  <c:v>-7.4797664623477893E-4</c:v>
                </c:pt>
                <c:pt idx="337">
                  <c:v>0.2213762806020407</c:v>
                </c:pt>
                <c:pt idx="338">
                  <c:v>0.10852788425952049</c:v>
                </c:pt>
                <c:pt idx="339">
                  <c:v>0.23787209325456618</c:v>
                </c:pt>
                <c:pt idx="340">
                  <c:v>8.0480450532597739E-2</c:v>
                </c:pt>
                <c:pt idx="341">
                  <c:v>-0.21934172683266487</c:v>
                </c:pt>
                <c:pt idx="342">
                  <c:v>7.8681963309053679E-2</c:v>
                </c:pt>
                <c:pt idx="343">
                  <c:v>-0.21455327038526248</c:v>
                </c:pt>
                <c:pt idx="344">
                  <c:v>0.18912729298656611</c:v>
                </c:pt>
                <c:pt idx="345">
                  <c:v>3.2662612160021164E-2</c:v>
                </c:pt>
                <c:pt idx="346">
                  <c:v>0.16345453162825885</c:v>
                </c:pt>
                <c:pt idx="347">
                  <c:v>-1.8354203070047696E-2</c:v>
                </c:pt>
                <c:pt idx="348">
                  <c:v>-6.0747938139771404E-2</c:v>
                </c:pt>
                <c:pt idx="349">
                  <c:v>6.6542994793236193E-2</c:v>
                </c:pt>
                <c:pt idx="350">
                  <c:v>0.16193457963573338</c:v>
                </c:pt>
                <c:pt idx="351">
                  <c:v>0.1028062365922716</c:v>
                </c:pt>
                <c:pt idx="352">
                  <c:v>0.23336264742981142</c:v>
                </c:pt>
                <c:pt idx="353">
                  <c:v>0.22351792541162488</c:v>
                </c:pt>
                <c:pt idx="354">
                  <c:v>0.11324110071910763</c:v>
                </c:pt>
                <c:pt idx="355">
                  <c:v>-0.34587816408544036</c:v>
                </c:pt>
                <c:pt idx="356">
                  <c:v>7.297580410562983E-2</c:v>
                </c:pt>
                <c:pt idx="357">
                  <c:v>-0.46318057311915045</c:v>
                </c:pt>
                <c:pt idx="358">
                  <c:v>0.23137811156308619</c:v>
                </c:pt>
                <c:pt idx="359">
                  <c:v>0.30797881047897446</c:v>
                </c:pt>
                <c:pt idx="360">
                  <c:v>0.16987090267550337</c:v>
                </c:pt>
                <c:pt idx="361">
                  <c:v>-1.7596974029252997E-2</c:v>
                </c:pt>
                <c:pt idx="362">
                  <c:v>0.3275177212460324</c:v>
                </c:pt>
                <c:pt idx="363">
                  <c:v>0.28948847804044547</c:v>
                </c:pt>
                <c:pt idx="364">
                  <c:v>0.11848770544119352</c:v>
                </c:pt>
                <c:pt idx="365">
                  <c:v>9.5954509408809216E-2</c:v>
                </c:pt>
                <c:pt idx="366">
                  <c:v>-0.63889507322220052</c:v>
                </c:pt>
                <c:pt idx="367">
                  <c:v>4.8083725431805092E-2</c:v>
                </c:pt>
                <c:pt idx="368">
                  <c:v>-0.16316415469690079</c:v>
                </c:pt>
                <c:pt idx="369">
                  <c:v>0.10890125246011849</c:v>
                </c:pt>
                <c:pt idx="370">
                  <c:v>0.13911855140704329</c:v>
                </c:pt>
                <c:pt idx="371">
                  <c:v>-0.89138659995346547</c:v>
                </c:pt>
                <c:pt idx="372">
                  <c:v>0.37757037626715589</c:v>
                </c:pt>
                <c:pt idx="373">
                  <c:v>-0.2313055668650128</c:v>
                </c:pt>
                <c:pt idx="374">
                  <c:v>-0.96098179516704929</c:v>
                </c:pt>
                <c:pt idx="375">
                  <c:v>0.17104711158709646</c:v>
                </c:pt>
                <c:pt idx="376">
                  <c:v>0.20020843752150524</c:v>
                </c:pt>
                <c:pt idx="377">
                  <c:v>0.14538398236418654</c:v>
                </c:pt>
                <c:pt idx="378">
                  <c:v>0.26154730575281548</c:v>
                </c:pt>
                <c:pt idx="379">
                  <c:v>0.21981268442994606</c:v>
                </c:pt>
                <c:pt idx="380">
                  <c:v>0.31997576668427102</c:v>
                </c:pt>
                <c:pt idx="381">
                  <c:v>0.15819994385062489</c:v>
                </c:pt>
              </c:numCache>
            </c:numRef>
          </c:xVal>
          <c:yVal>
            <c:numRef>
              <c:f>Dupont!$AB$6:$AB$388</c:f>
              <c:numCache>
                <c:formatCode>_-* #,##0\ _€_-;\-* #,##0\ _€_-;_-* "-"??\ _€_-;_-@_-</c:formatCode>
                <c:ptCount val="383"/>
                <c:pt idx="0">
                  <c:v>340.85575591772749</c:v>
                </c:pt>
                <c:pt idx="1">
                  <c:v>-159.94746499023907</c:v>
                </c:pt>
                <c:pt idx="2">
                  <c:v>361.78333973138365</c:v>
                </c:pt>
                <c:pt idx="3">
                  <c:v>10.025372971399435</c:v>
                </c:pt>
                <c:pt idx="4">
                  <c:v>678.20589200767904</c:v>
                </c:pt>
                <c:pt idx="5">
                  <c:v>593.65953128531032</c:v>
                </c:pt>
                <c:pt idx="6">
                  <c:v>303.01221918703266</c:v>
                </c:pt>
                <c:pt idx="7">
                  <c:v>593.00192358803849</c:v>
                </c:pt>
                <c:pt idx="8">
                  <c:v>-6.5199743644518859</c:v>
                </c:pt>
                <c:pt idx="9">
                  <c:v>37.602234018639813</c:v>
                </c:pt>
                <c:pt idx="10">
                  <c:v>158.51176958537872</c:v>
                </c:pt>
                <c:pt idx="11">
                  <c:v>331.5549739139604</c:v>
                </c:pt>
                <c:pt idx="12">
                  <c:v>80.716366200637623</c:v>
                </c:pt>
                <c:pt idx="13">
                  <c:v>466.35309956341371</c:v>
                </c:pt>
                <c:pt idx="14">
                  <c:v>0.87754335791145421</c:v>
                </c:pt>
                <c:pt idx="15">
                  <c:v>22.662132559444842</c:v>
                </c:pt>
                <c:pt idx="16">
                  <c:v>201.48872382316094</c:v>
                </c:pt>
                <c:pt idx="17">
                  <c:v>362.95648060548734</c:v>
                </c:pt>
                <c:pt idx="18">
                  <c:v>259.77248451185676</c:v>
                </c:pt>
                <c:pt idx="19">
                  <c:v>107.68925239326565</c:v>
                </c:pt>
                <c:pt idx="20">
                  <c:v>250.19903250566753</c:v>
                </c:pt>
                <c:pt idx="21">
                  <c:v>97.673228061048263</c:v>
                </c:pt>
                <c:pt idx="22">
                  <c:v>205.73984382722145</c:v>
                </c:pt>
                <c:pt idx="23">
                  <c:v>266.79670880995383</c:v>
                </c:pt>
                <c:pt idx="24">
                  <c:v>52.564126480738629</c:v>
                </c:pt>
                <c:pt idx="25">
                  <c:v>465.06318226416403</c:v>
                </c:pt>
                <c:pt idx="26">
                  <c:v>117.94100944635773</c:v>
                </c:pt>
                <c:pt idx="27">
                  <c:v>8.1407465281467211</c:v>
                </c:pt>
                <c:pt idx="28">
                  <c:v>-160.7813691874957</c:v>
                </c:pt>
                <c:pt idx="29">
                  <c:v>-160.43046357615876</c:v>
                </c:pt>
                <c:pt idx="30">
                  <c:v>63.660726095889814</c:v>
                </c:pt>
                <c:pt idx="31">
                  <c:v>69.200640223564548</c:v>
                </c:pt>
                <c:pt idx="32">
                  <c:v>425.19835786999516</c:v>
                </c:pt>
                <c:pt idx="33">
                  <c:v>252.50892399271194</c:v>
                </c:pt>
                <c:pt idx="34">
                  <c:v>588.77288944255451</c:v>
                </c:pt>
                <c:pt idx="35">
                  <c:v>266.56200793086145</c:v>
                </c:pt>
                <c:pt idx="36">
                  <c:v>107.01896949505765</c:v>
                </c:pt>
                <c:pt idx="37">
                  <c:v>456.53852966356015</c:v>
                </c:pt>
                <c:pt idx="38">
                  <c:v>320.31941380231962</c:v>
                </c:pt>
                <c:pt idx="39">
                  <c:v>-113.39934608176478</c:v>
                </c:pt>
                <c:pt idx="40">
                  <c:v>76.314176071514851</c:v>
                </c:pt>
                <c:pt idx="41">
                  <c:v>-399.16634740632895</c:v>
                </c:pt>
                <c:pt idx="42">
                  <c:v>455.47072389574032</c:v>
                </c:pt>
                <c:pt idx="43">
                  <c:v>125.82614403600897</c:v>
                </c:pt>
                <c:pt idx="44">
                  <c:v>285.98128672324725</c:v>
                </c:pt>
                <c:pt idx="45">
                  <c:v>452.30886221449231</c:v>
                </c:pt>
                <c:pt idx="46">
                  <c:v>584.18053771356551</c:v>
                </c:pt>
                <c:pt idx="47">
                  <c:v>-38.806451612903352</c:v>
                </c:pt>
                <c:pt idx="48">
                  <c:v>573.18057689025443</c:v>
                </c:pt>
                <c:pt idx="49">
                  <c:v>339.07466134108302</c:v>
                </c:pt>
                <c:pt idx="50">
                  <c:v>159.66202072861304</c:v>
                </c:pt>
                <c:pt idx="51">
                  <c:v>477.99062778840198</c:v>
                </c:pt>
                <c:pt idx="52">
                  <c:v>-327.58492548348204</c:v>
                </c:pt>
                <c:pt idx="53">
                  <c:v>1.232436000241288</c:v>
                </c:pt>
                <c:pt idx="54">
                  <c:v>-920.5722346428189</c:v>
                </c:pt>
                <c:pt idx="55">
                  <c:v>-97.599399849962097</c:v>
                </c:pt>
                <c:pt idx="56">
                  <c:v>131.52755329726358</c:v>
                </c:pt>
                <c:pt idx="57">
                  <c:v>31.31191066997523</c:v>
                </c:pt>
                <c:pt idx="58">
                  <c:v>-61.832437275985981</c:v>
                </c:pt>
                <c:pt idx="59">
                  <c:v>-173.79492525570416</c:v>
                </c:pt>
                <c:pt idx="60">
                  <c:v>308.13132129722175</c:v>
                </c:pt>
                <c:pt idx="61">
                  <c:v>-141.78604414261468</c:v>
                </c:pt>
                <c:pt idx="62">
                  <c:v>-50.031570929791279</c:v>
                </c:pt>
                <c:pt idx="63">
                  <c:v>86.317293233082836</c:v>
                </c:pt>
                <c:pt idx="64">
                  <c:v>-36.949927579192035</c:v>
                </c:pt>
                <c:pt idx="65">
                  <c:v>-223.70636854838713</c:v>
                </c:pt>
                <c:pt idx="66">
                  <c:v>-185.73559558720848</c:v>
                </c:pt>
                <c:pt idx="67">
                  <c:v>-259.41513415737086</c:v>
                </c:pt>
                <c:pt idx="68" formatCode="General">
                  <c:v>-137.33364368529141</c:v>
                </c:pt>
                <c:pt idx="69" formatCode="General">
                  <c:v>455.95501512682887</c:v>
                </c:pt>
                <c:pt idx="70" formatCode="General">
                  <c:v>-42.288559139785008</c:v>
                </c:pt>
                <c:pt idx="71" formatCode="General">
                  <c:v>-257.87951850094879</c:v>
                </c:pt>
                <c:pt idx="72" formatCode="General">
                  <c:v>-260.7193541130203</c:v>
                </c:pt>
                <c:pt idx="73" formatCode="General">
                  <c:v>-138.32312432040587</c:v>
                </c:pt>
                <c:pt idx="74" formatCode="General">
                  <c:v>169.9425760642801</c:v>
                </c:pt>
                <c:pt idx="75" formatCode="General">
                  <c:v>144.09329354749701</c:v>
                </c:pt>
                <c:pt idx="76" formatCode="General">
                  <c:v>-156.45554718118768</c:v>
                </c:pt>
                <c:pt idx="77" formatCode="General">
                  <c:v>-111.50505626185958</c:v>
                </c:pt>
                <c:pt idx="78" formatCode="General">
                  <c:v>395.83569642641334</c:v>
                </c:pt>
                <c:pt idx="79" formatCode="General">
                  <c:v>396.59421909932956</c:v>
                </c:pt>
                <c:pt idx="80" formatCode="General">
                  <c:v>-18.479309708737858</c:v>
                </c:pt>
                <c:pt idx="81" formatCode="General">
                  <c:v>218.55308372444389</c:v>
                </c:pt>
                <c:pt idx="82" formatCode="General">
                  <c:v>-179.57025239573491</c:v>
                </c:pt>
                <c:pt idx="83" formatCode="General">
                  <c:v>2.1631516021230319</c:v>
                </c:pt>
                <c:pt idx="84" formatCode="General">
                  <c:v>2.0665194164783798</c:v>
                </c:pt>
                <c:pt idx="85" formatCode="General">
                  <c:v>-171.75633267954754</c:v>
                </c:pt>
                <c:pt idx="86" formatCode="General">
                  <c:v>444.6318536803779</c:v>
                </c:pt>
                <c:pt idx="87" formatCode="General">
                  <c:v>286.91954323143273</c:v>
                </c:pt>
                <c:pt idx="88" formatCode="General">
                  <c:v>408.6634821499714</c:v>
                </c:pt>
                <c:pt idx="89" formatCode="General">
                  <c:v>-201.98893787794481</c:v>
                </c:pt>
                <c:pt idx="90" formatCode="General">
                  <c:v>364.99636259213139</c:v>
                </c:pt>
                <c:pt idx="91" formatCode="General">
                  <c:v>360.03622769491648</c:v>
                </c:pt>
                <c:pt idx="92" formatCode="General">
                  <c:v>483.27040575474871</c:v>
                </c:pt>
                <c:pt idx="93" formatCode="General">
                  <c:v>-526.28101035342058</c:v>
                </c:pt>
                <c:pt idx="94" formatCode="General">
                  <c:v>644.27507958541912</c:v>
                </c:pt>
                <c:pt idx="95" formatCode="General">
                  <c:v>-153.31668746469063</c:v>
                </c:pt>
                <c:pt idx="96" formatCode="General">
                  <c:v>-282.48779658757644</c:v>
                </c:pt>
                <c:pt idx="97" formatCode="General">
                  <c:v>-85.774231057764339</c:v>
                </c:pt>
                <c:pt idx="98" formatCode="General">
                  <c:v>998.92850796339951</c:v>
                </c:pt>
                <c:pt idx="99" formatCode="General">
                  <c:v>-31.192459288455616</c:v>
                </c:pt>
                <c:pt idx="100" formatCode="General">
                  <c:v>918.30004418912938</c:v>
                </c:pt>
                <c:pt idx="101" formatCode="General">
                  <c:v>-95.618686073957619</c:v>
                </c:pt>
                <c:pt idx="102" formatCode="General">
                  <c:v>94.029414778694459</c:v>
                </c:pt>
                <c:pt idx="103" formatCode="General">
                  <c:v>363.87264248681771</c:v>
                </c:pt>
                <c:pt idx="104" formatCode="General">
                  <c:v>-17.767151103565137</c:v>
                </c:pt>
                <c:pt idx="105" formatCode="General">
                  <c:v>-174.8272944928658</c:v>
                </c:pt>
                <c:pt idx="106" formatCode="General">
                  <c:v>3.70555680878268</c:v>
                </c:pt>
                <c:pt idx="107" formatCode="General">
                  <c:v>-75.203217947068097</c:v>
                </c:pt>
                <c:pt idx="108" formatCode="General">
                  <c:v>-55.495271121164521</c:v>
                </c:pt>
                <c:pt idx="109" formatCode="General">
                  <c:v>-348.34012096774188</c:v>
                </c:pt>
                <c:pt idx="110" formatCode="General">
                  <c:v>-431.20862526379256</c:v>
                </c:pt>
                <c:pt idx="111" formatCode="General">
                  <c:v>-36.119931478672754</c:v>
                </c:pt>
                <c:pt idx="112" formatCode="General">
                  <c:v>698.61084725298304</c:v>
                </c:pt>
                <c:pt idx="113" formatCode="General">
                  <c:v>-126.46961369972148</c:v>
                </c:pt>
                <c:pt idx="114" formatCode="General">
                  <c:v>-351.11945847907725</c:v>
                </c:pt>
                <c:pt idx="115" formatCode="General">
                  <c:v>-585.63353387752954</c:v>
                </c:pt>
                <c:pt idx="116" formatCode="General">
                  <c:v>-470.16368779928337</c:v>
                </c:pt>
                <c:pt idx="117" formatCode="General">
                  <c:v>2.2853622421998252</c:v>
                </c:pt>
                <c:pt idx="118" formatCode="General">
                  <c:v>-164.99506451612874</c:v>
                </c:pt>
                <c:pt idx="119" formatCode="General">
                  <c:v>255.24420812640653</c:v>
                </c:pt>
                <c:pt idx="120" formatCode="General">
                  <c:v>-99.989930396070719</c:v>
                </c:pt>
                <c:pt idx="121" formatCode="General">
                  <c:v>149.17277474312965</c:v>
                </c:pt>
                <c:pt idx="122" formatCode="General">
                  <c:v>648.6240758920344</c:v>
                </c:pt>
                <c:pt idx="123" formatCode="General">
                  <c:v>617.17385650903111</c:v>
                </c:pt>
                <c:pt idx="124" formatCode="General">
                  <c:v>-64.097862889803196</c:v>
                </c:pt>
                <c:pt idx="125" formatCode="General">
                  <c:v>-147.62508342602877</c:v>
                </c:pt>
                <c:pt idx="126" formatCode="General">
                  <c:v>32.099396114667712</c:v>
                </c:pt>
                <c:pt idx="127" formatCode="General">
                  <c:v>96.282718125715348</c:v>
                </c:pt>
                <c:pt idx="128" formatCode="General">
                  <c:v>65.184369055167593</c:v>
                </c:pt>
                <c:pt idx="129" formatCode="General">
                  <c:v>626.2500124358163</c:v>
                </c:pt>
                <c:pt idx="130" formatCode="General">
                  <c:v>-219.75517445298661</c:v>
                </c:pt>
                <c:pt idx="131" formatCode="General">
                  <c:v>150.5692385788154</c:v>
                </c:pt>
                <c:pt idx="132" formatCode="General">
                  <c:v>-261.45224171540008</c:v>
                </c:pt>
                <c:pt idx="133" formatCode="General">
                  <c:v>58.698053360369734</c:v>
                </c:pt>
                <c:pt idx="134" formatCode="General">
                  <c:v>-304.26846277642039</c:v>
                </c:pt>
                <c:pt idx="135" formatCode="General">
                  <c:v>209.09987318329357</c:v>
                </c:pt>
                <c:pt idx="136" formatCode="General">
                  <c:v>77.788691891704389</c:v>
                </c:pt>
                <c:pt idx="137" formatCode="General">
                  <c:v>-21.06513669226095</c:v>
                </c:pt>
                <c:pt idx="138" formatCode="General">
                  <c:v>255.42536752659674</c:v>
                </c:pt>
                <c:pt idx="139" formatCode="General">
                  <c:v>-716.94529474459296</c:v>
                </c:pt>
                <c:pt idx="140" formatCode="General">
                  <c:v>-81.202939761803762</c:v>
                </c:pt>
                <c:pt idx="141" formatCode="General">
                  <c:v>60.06280791057241</c:v>
                </c:pt>
                <c:pt idx="142" formatCode="General">
                  <c:v>-291.74717990556866</c:v>
                </c:pt>
                <c:pt idx="143" formatCode="General">
                  <c:v>-333.56687917852065</c:v>
                </c:pt>
                <c:pt idx="144" formatCode="General">
                  <c:v>128.22620148309647</c:v>
                </c:pt>
                <c:pt idx="145" formatCode="General">
                  <c:v>-578.69838838562032</c:v>
                </c:pt>
                <c:pt idx="146" formatCode="General">
                  <c:v>-168.81859048777144</c:v>
                </c:pt>
                <c:pt idx="147" formatCode="General">
                  <c:v>487.90894336384474</c:v>
                </c:pt>
                <c:pt idx="148" formatCode="General">
                  <c:v>-87.095769148481068</c:v>
                </c:pt>
                <c:pt idx="149" formatCode="General">
                  <c:v>-333.7109525576289</c:v>
                </c:pt>
                <c:pt idx="150" formatCode="General">
                  <c:v>382.34412743976026</c:v>
                </c:pt>
                <c:pt idx="151" formatCode="General">
                  <c:v>-232.04641390325546</c:v>
                </c:pt>
                <c:pt idx="152" formatCode="General">
                  <c:v>-110.63833721966337</c:v>
                </c:pt>
                <c:pt idx="153" formatCode="General">
                  <c:v>-143.59882297244374</c:v>
                </c:pt>
                <c:pt idx="154" formatCode="General">
                  <c:v>-149.56479189326132</c:v>
                </c:pt>
                <c:pt idx="155" formatCode="General">
                  <c:v>-346.57372950397416</c:v>
                </c:pt>
                <c:pt idx="156" formatCode="General">
                  <c:v>218.7721565538929</c:v>
                </c:pt>
                <c:pt idx="157" formatCode="General">
                  <c:v>-264.36559272011834</c:v>
                </c:pt>
                <c:pt idx="158" formatCode="General">
                  <c:v>-226.82298819478601</c:v>
                </c:pt>
                <c:pt idx="159" formatCode="General">
                  <c:v>-331.32231705911693</c:v>
                </c:pt>
                <c:pt idx="160" formatCode="General">
                  <c:v>776.65986008567006</c:v>
                </c:pt>
                <c:pt idx="161" formatCode="General">
                  <c:v>-280.82565789473705</c:v>
                </c:pt>
                <c:pt idx="162" formatCode="General">
                  <c:v>-269.51597085587775</c:v>
                </c:pt>
                <c:pt idx="163" formatCode="General">
                  <c:v>-251.72738592868143</c:v>
                </c:pt>
                <c:pt idx="164" formatCode="General">
                  <c:v>-260.85142044656317</c:v>
                </c:pt>
                <c:pt idx="165" formatCode="General">
                  <c:v>-413.93057436790497</c:v>
                </c:pt>
                <c:pt idx="166" formatCode="General">
                  <c:v>45.358937746625521</c:v>
                </c:pt>
                <c:pt idx="167" formatCode="General">
                  <c:v>368.09016719434482</c:v>
                </c:pt>
                <c:pt idx="168" formatCode="General">
                  <c:v>-232.87038597389997</c:v>
                </c:pt>
                <c:pt idx="169" formatCode="General">
                  <c:v>84.845427769081013</c:v>
                </c:pt>
                <c:pt idx="170" formatCode="General">
                  <c:v>635.013796123926</c:v>
                </c:pt>
                <c:pt idx="171" formatCode="General">
                  <c:v>4.6219657236843927</c:v>
                </c:pt>
                <c:pt idx="172" formatCode="General">
                  <c:v>276.75329503769723</c:v>
                </c:pt>
                <c:pt idx="173" formatCode="General">
                  <c:v>244.21762942405763</c:v>
                </c:pt>
                <c:pt idx="174" formatCode="General">
                  <c:v>-249.03084309005374</c:v>
                </c:pt>
                <c:pt idx="175" formatCode="General">
                  <c:v>183.61974999541178</c:v>
                </c:pt>
                <c:pt idx="176" formatCode="General">
                  <c:v>545.86511567355842</c:v>
                </c:pt>
                <c:pt idx="177" formatCode="General">
                  <c:v>843.42007560383558</c:v>
                </c:pt>
                <c:pt idx="178" formatCode="General">
                  <c:v>808.66349871282443</c:v>
                </c:pt>
                <c:pt idx="179" formatCode="General">
                  <c:v>513.18950120555235</c:v>
                </c:pt>
                <c:pt idx="180" formatCode="General">
                  <c:v>425.43601591916968</c:v>
                </c:pt>
                <c:pt idx="181" formatCode="General">
                  <c:v>673.22493436387515</c:v>
                </c:pt>
                <c:pt idx="182" formatCode="General">
                  <c:v>1076.3124200989826</c:v>
                </c:pt>
                <c:pt idx="183" formatCode="General">
                  <c:v>531.42335883705357</c:v>
                </c:pt>
                <c:pt idx="184" formatCode="General">
                  <c:v>829.07041708153531</c:v>
                </c:pt>
                <c:pt idx="185" formatCode="General">
                  <c:v>630.83234202689152</c:v>
                </c:pt>
                <c:pt idx="186" formatCode="General">
                  <c:v>106.55638152470335</c:v>
                </c:pt>
                <c:pt idx="187" formatCode="General">
                  <c:v>787.87024370780307</c:v>
                </c:pt>
                <c:pt idx="188" formatCode="General">
                  <c:v>-35.659004688037655</c:v>
                </c:pt>
                <c:pt idx="189" formatCode="General">
                  <c:v>479.90369240485688</c:v>
                </c:pt>
                <c:pt idx="190" formatCode="General">
                  <c:v>238.69655202229202</c:v>
                </c:pt>
                <c:pt idx="191" formatCode="General">
                  <c:v>613.96617353552347</c:v>
                </c:pt>
                <c:pt idx="192" formatCode="General">
                  <c:v>480.42924234256395</c:v>
                </c:pt>
                <c:pt idx="193" formatCode="General">
                  <c:v>230.42893899654987</c:v>
                </c:pt>
                <c:pt idx="194" formatCode="General">
                  <c:v>492.06366910554533</c:v>
                </c:pt>
                <c:pt idx="195" formatCode="General">
                  <c:v>137.05716373164017</c:v>
                </c:pt>
                <c:pt idx="196" formatCode="General">
                  <c:v>1100.6593840484327</c:v>
                </c:pt>
                <c:pt idx="197" formatCode="General">
                  <c:v>516.79417641181954</c:v>
                </c:pt>
                <c:pt idx="198" formatCode="General">
                  <c:v>758.67523197716002</c:v>
                </c:pt>
                <c:pt idx="199" formatCode="General">
                  <c:v>395.01366274402244</c:v>
                </c:pt>
                <c:pt idx="200" formatCode="General">
                  <c:v>100.62636281637985</c:v>
                </c:pt>
                <c:pt idx="201" formatCode="General">
                  <c:v>25.526649445759123</c:v>
                </c:pt>
                <c:pt idx="202" formatCode="General">
                  <c:v>440.74336410685908</c:v>
                </c:pt>
                <c:pt idx="203" formatCode="General">
                  <c:v>167.37209495237911</c:v>
                </c:pt>
                <c:pt idx="204" formatCode="General">
                  <c:v>476.97843095289011</c:v>
                </c:pt>
                <c:pt idx="205" formatCode="General">
                  <c:v>632.93877563548278</c:v>
                </c:pt>
                <c:pt idx="206" formatCode="General">
                  <c:v>927.58904316625262</c:v>
                </c:pt>
                <c:pt idx="207" formatCode="General">
                  <c:v>-35.131501618010546</c:v>
                </c:pt>
                <c:pt idx="208" formatCode="General">
                  <c:v>13.854040667583718</c:v>
                </c:pt>
                <c:pt idx="209" formatCode="General">
                  <c:v>124.72628218268969</c:v>
                </c:pt>
                <c:pt idx="210" formatCode="General">
                  <c:v>153.43099413164379</c:v>
                </c:pt>
                <c:pt idx="211" formatCode="General">
                  <c:v>-106.56573098322521</c:v>
                </c:pt>
                <c:pt idx="212" formatCode="General">
                  <c:v>-177.47001090512549</c:v>
                </c:pt>
                <c:pt idx="213" formatCode="General">
                  <c:v>-40.98910712655168</c:v>
                </c:pt>
                <c:pt idx="214" formatCode="General">
                  <c:v>633.54320694483988</c:v>
                </c:pt>
                <c:pt idx="215" formatCode="General">
                  <c:v>-147.0076640763769</c:v>
                </c:pt>
                <c:pt idx="216" formatCode="General">
                  <c:v>144.97367276147332</c:v>
                </c:pt>
                <c:pt idx="217" formatCode="General">
                  <c:v>253.8679473632198</c:v>
                </c:pt>
                <c:pt idx="218" formatCode="General">
                  <c:v>525.54434067221155</c:v>
                </c:pt>
                <c:pt idx="219" formatCode="General">
                  <c:v>609.02258192504041</c:v>
                </c:pt>
                <c:pt idx="220" formatCode="General">
                  <c:v>118.69332153548046</c:v>
                </c:pt>
                <c:pt idx="221" formatCode="General">
                  <c:v>539.96330652425752</c:v>
                </c:pt>
                <c:pt idx="222" formatCode="General">
                  <c:v>1591.7930863162057</c:v>
                </c:pt>
                <c:pt idx="223" formatCode="General">
                  <c:v>1652.4591959889901</c:v>
                </c:pt>
                <c:pt idx="224" formatCode="General">
                  <c:v>919.18813377514005</c:v>
                </c:pt>
                <c:pt idx="225" formatCode="General">
                  <c:v>1053.8231947837801</c:v>
                </c:pt>
                <c:pt idx="226" formatCode="General">
                  <c:v>441.36166421001542</c:v>
                </c:pt>
                <c:pt idx="227" formatCode="General">
                  <c:v>1962.2502503979688</c:v>
                </c:pt>
                <c:pt idx="228" formatCode="General">
                  <c:v>1904.0115906458057</c:v>
                </c:pt>
                <c:pt idx="229" formatCode="General">
                  <c:v>1545.9324032791608</c:v>
                </c:pt>
                <c:pt idx="230" formatCode="General">
                  <c:v>-56.905143765215563</c:v>
                </c:pt>
                <c:pt idx="231" formatCode="General">
                  <c:v>1536.76719600876</c:v>
                </c:pt>
                <c:pt idx="232" formatCode="General">
                  <c:v>741.027261336469</c:v>
                </c:pt>
                <c:pt idx="233" formatCode="General">
                  <c:v>1011.6203360373935</c:v>
                </c:pt>
                <c:pt idx="234" formatCode="General">
                  <c:v>1666.2722944280008</c:v>
                </c:pt>
                <c:pt idx="235" formatCode="General">
                  <c:v>-255.57679459426629</c:v>
                </c:pt>
                <c:pt idx="236" formatCode="General">
                  <c:v>595.00647767793862</c:v>
                </c:pt>
                <c:pt idx="237" formatCode="General">
                  <c:v>863.43725101625546</c:v>
                </c:pt>
                <c:pt idx="238" formatCode="General">
                  <c:v>341.35102334360039</c:v>
                </c:pt>
                <c:pt idx="239" formatCode="General">
                  <c:v>137.82293283447351</c:v>
                </c:pt>
                <c:pt idx="240" formatCode="General">
                  <c:v>1110.1724392914414</c:v>
                </c:pt>
                <c:pt idx="241" formatCode="General">
                  <c:v>270.5666927256604</c:v>
                </c:pt>
                <c:pt idx="242" formatCode="General">
                  <c:v>717.97233419238285</c:v>
                </c:pt>
                <c:pt idx="243" formatCode="General">
                  <c:v>140.09116219989392</c:v>
                </c:pt>
                <c:pt idx="244" formatCode="General">
                  <c:v>1264.7244788754019</c:v>
                </c:pt>
                <c:pt idx="245" formatCode="General">
                  <c:v>29.863147670563006</c:v>
                </c:pt>
                <c:pt idx="246" formatCode="General">
                  <c:v>-55.367885476027553</c:v>
                </c:pt>
                <c:pt idx="247" formatCode="General">
                  <c:v>799.31417124568304</c:v>
                </c:pt>
                <c:pt idx="248" formatCode="General">
                  <c:v>217.51404395737922</c:v>
                </c:pt>
                <c:pt idx="249" formatCode="General">
                  <c:v>210.25392533986209</c:v>
                </c:pt>
                <c:pt idx="250" formatCode="General">
                  <c:v>1408.2772794728151</c:v>
                </c:pt>
                <c:pt idx="251" formatCode="General">
                  <c:v>887.70477637584099</c:v>
                </c:pt>
                <c:pt idx="252" formatCode="General">
                  <c:v>-59.697181758274155</c:v>
                </c:pt>
                <c:pt idx="253" formatCode="General">
                  <c:v>47.230941380317624</c:v>
                </c:pt>
                <c:pt idx="254" formatCode="General">
                  <c:v>657.11906179724133</c:v>
                </c:pt>
                <c:pt idx="255" formatCode="General">
                  <c:v>511.30166239634866</c:v>
                </c:pt>
                <c:pt idx="256" formatCode="General">
                  <c:v>186.66706110120018</c:v>
                </c:pt>
                <c:pt idx="257" formatCode="General">
                  <c:v>220.62034898108277</c:v>
                </c:pt>
                <c:pt idx="258" formatCode="General">
                  <c:v>723.38796076550886</c:v>
                </c:pt>
                <c:pt idx="259" formatCode="General">
                  <c:v>581.3112092982409</c:v>
                </c:pt>
                <c:pt idx="260" formatCode="General">
                  <c:v>322.94787737140246</c:v>
                </c:pt>
                <c:pt idx="261" formatCode="General">
                  <c:v>877.46250248381625</c:v>
                </c:pt>
                <c:pt idx="262" formatCode="General">
                  <c:v>14.29612958381702</c:v>
                </c:pt>
                <c:pt idx="263" formatCode="General">
                  <c:v>1017.4847832831134</c:v>
                </c:pt>
                <c:pt idx="264" formatCode="General">
                  <c:v>201.93102801547309</c:v>
                </c:pt>
                <c:pt idx="265" formatCode="General">
                  <c:v>673.73924726156645</c:v>
                </c:pt>
                <c:pt idx="266" formatCode="General">
                  <c:v>210.81118207545626</c:v>
                </c:pt>
                <c:pt idx="267" formatCode="General">
                  <c:v>140.37722066764397</c:v>
                </c:pt>
                <c:pt idx="268" formatCode="General">
                  <c:v>334.17071068904039</c:v>
                </c:pt>
                <c:pt idx="269" formatCode="General">
                  <c:v>503.95344329320136</c:v>
                </c:pt>
                <c:pt idx="270" formatCode="General">
                  <c:v>1843.390790489535</c:v>
                </c:pt>
                <c:pt idx="271" formatCode="General">
                  <c:v>-55.574192543341276</c:v>
                </c:pt>
                <c:pt idx="272" formatCode="General">
                  <c:v>715.55405241965252</c:v>
                </c:pt>
                <c:pt idx="273" formatCode="General">
                  <c:v>1577.996554466517</c:v>
                </c:pt>
                <c:pt idx="274" formatCode="General">
                  <c:v>402.67723943404832</c:v>
                </c:pt>
                <c:pt idx="275" formatCode="General">
                  <c:v>171.23837060430739</c:v>
                </c:pt>
                <c:pt idx="276" formatCode="General">
                  <c:v>255.00982259535198</c:v>
                </c:pt>
                <c:pt idx="277" formatCode="General">
                  <c:v>1157.3967038164246</c:v>
                </c:pt>
                <c:pt idx="278" formatCode="General">
                  <c:v>-101.19083410179725</c:v>
                </c:pt>
                <c:pt idx="279" formatCode="General">
                  <c:v>983.70982303475409</c:v>
                </c:pt>
                <c:pt idx="280" formatCode="General">
                  <c:v>1070.0497225365355</c:v>
                </c:pt>
                <c:pt idx="281" formatCode="General">
                  <c:v>355.87350017054871</c:v>
                </c:pt>
                <c:pt idx="282" formatCode="General">
                  <c:v>472.2933943225072</c:v>
                </c:pt>
                <c:pt idx="283" formatCode="General">
                  <c:v>-246.41152635515081</c:v>
                </c:pt>
                <c:pt idx="284" formatCode="General">
                  <c:v>-123.33950123667299</c:v>
                </c:pt>
                <c:pt idx="285" formatCode="General">
                  <c:v>866.59303789179694</c:v>
                </c:pt>
                <c:pt idx="286" formatCode="General">
                  <c:v>63.027993976664028</c:v>
                </c:pt>
                <c:pt idx="287" formatCode="General">
                  <c:v>261.63075118926901</c:v>
                </c:pt>
                <c:pt idx="288" formatCode="General">
                  <c:v>55.624310126138965</c:v>
                </c:pt>
                <c:pt idx="289" formatCode="General">
                  <c:v>463.28213505332184</c:v>
                </c:pt>
                <c:pt idx="290" formatCode="General">
                  <c:v>-77.379807032091151</c:v>
                </c:pt>
                <c:pt idx="291" formatCode="General">
                  <c:v>-27.241214300409087</c:v>
                </c:pt>
                <c:pt idx="292" formatCode="General">
                  <c:v>107.76143222144098</c:v>
                </c:pt>
                <c:pt idx="293" formatCode="General">
                  <c:v>214.52512742106077</c:v>
                </c:pt>
                <c:pt idx="294" formatCode="General">
                  <c:v>1200.0224607596208</c:v>
                </c:pt>
                <c:pt idx="295" formatCode="General">
                  <c:v>718.43217483319722</c:v>
                </c:pt>
                <c:pt idx="296" formatCode="General">
                  <c:v>1011.2903237252975</c:v>
                </c:pt>
                <c:pt idx="297" formatCode="General">
                  <c:v>-186.79016127852358</c:v>
                </c:pt>
                <c:pt idx="298" formatCode="General">
                  <c:v>937.34887571570789</c:v>
                </c:pt>
                <c:pt idx="299" formatCode="General">
                  <c:v>44.554840364042775</c:v>
                </c:pt>
                <c:pt idx="300" formatCode="General">
                  <c:v>597.4234409799559</c:v>
                </c:pt>
                <c:pt idx="301" formatCode="General">
                  <c:v>81.472282875955159</c:v>
                </c:pt>
                <c:pt idx="302" formatCode="General">
                  <c:v>-175.23067133312068</c:v>
                </c:pt>
                <c:pt idx="303" formatCode="General">
                  <c:v>81.746661190785971</c:v>
                </c:pt>
                <c:pt idx="304" formatCode="General">
                  <c:v>646.30246399238206</c:v>
                </c:pt>
                <c:pt idx="305" formatCode="General">
                  <c:v>-353.63041659368139</c:v>
                </c:pt>
                <c:pt idx="306" formatCode="General">
                  <c:v>46.757081842256405</c:v>
                </c:pt>
                <c:pt idx="307" formatCode="General">
                  <c:v>-346.5372670008104</c:v>
                </c:pt>
                <c:pt idx="308" formatCode="General">
                  <c:v>-215.66092600843032</c:v>
                </c:pt>
                <c:pt idx="309" formatCode="General">
                  <c:v>-124.92301065867801</c:v>
                </c:pt>
                <c:pt idx="310" formatCode="General">
                  <c:v>175.65997466428303</c:v>
                </c:pt>
                <c:pt idx="311" formatCode="General">
                  <c:v>-387.57272161438431</c:v>
                </c:pt>
                <c:pt idx="312" formatCode="General">
                  <c:v>-484.77408774087729</c:v>
                </c:pt>
                <c:pt idx="313" formatCode="General">
                  <c:v>-434.13226352904144</c:v>
                </c:pt>
                <c:pt idx="314" formatCode="General">
                  <c:v>489.99820683727307</c:v>
                </c:pt>
                <c:pt idx="315" formatCode="General">
                  <c:v>63.07700930357133</c:v>
                </c:pt>
                <c:pt idx="316" formatCode="General">
                  <c:v>660.74903602968709</c:v>
                </c:pt>
                <c:pt idx="317" formatCode="General">
                  <c:v>-18.19482598600181</c:v>
                </c:pt>
                <c:pt idx="318" formatCode="General">
                  <c:v>-271.12951222609769</c:v>
                </c:pt>
                <c:pt idx="319" formatCode="General">
                  <c:v>742.98615228306676</c:v>
                </c:pt>
                <c:pt idx="320" formatCode="General">
                  <c:v>768.483525703027</c:v>
                </c:pt>
                <c:pt idx="321" formatCode="General">
                  <c:v>325.38573824118953</c:v>
                </c:pt>
                <c:pt idx="322" formatCode="General">
                  <c:v>-362.01706642066381</c:v>
                </c:pt>
                <c:pt idx="323" formatCode="General">
                  <c:v>399.48487052999985</c:v>
                </c:pt>
                <c:pt idx="324" formatCode="General">
                  <c:v>-195.17693785653083</c:v>
                </c:pt>
                <c:pt idx="325" formatCode="General">
                  <c:v>171.14912583280571</c:v>
                </c:pt>
                <c:pt idx="326" formatCode="General">
                  <c:v>367.86975002635347</c:v>
                </c:pt>
                <c:pt idx="327" formatCode="General">
                  <c:v>-251.05681016297683</c:v>
                </c:pt>
                <c:pt idx="328" formatCode="General">
                  <c:v>-447.48404749353631</c:v>
                </c:pt>
                <c:pt idx="329" formatCode="General">
                  <c:v>-689.36028951990318</c:v>
                </c:pt>
                <c:pt idx="330" formatCode="General">
                  <c:v>-12.581474151875675</c:v>
                </c:pt>
                <c:pt idx="331" formatCode="General">
                  <c:v>76.082010150037448</c:v>
                </c:pt>
                <c:pt idx="332" formatCode="General">
                  <c:v>389.63636965808257</c:v>
                </c:pt>
                <c:pt idx="333" formatCode="General">
                  <c:v>478.55950322189688</c:v>
                </c:pt>
                <c:pt idx="334" formatCode="General">
                  <c:v>-43.087552188750912</c:v>
                </c:pt>
                <c:pt idx="335" formatCode="General">
                  <c:v>577.97697242984304</c:v>
                </c:pt>
                <c:pt idx="336" formatCode="General">
                  <c:v>-2.2122454557877727</c:v>
                </c:pt>
                <c:pt idx="337" formatCode="General">
                  <c:v>866.33383483282262</c:v>
                </c:pt>
                <c:pt idx="338" formatCode="General">
                  <c:v>608.30461937122288</c:v>
                </c:pt>
                <c:pt idx="339" formatCode="General">
                  <c:v>613.47216086210642</c:v>
                </c:pt>
                <c:pt idx="340" formatCode="General">
                  <c:v>402.98540353639396</c:v>
                </c:pt>
                <c:pt idx="341" formatCode="General">
                  <c:v>-178.94609648183828</c:v>
                </c:pt>
                <c:pt idx="342" formatCode="General">
                  <c:v>357.86205579428395</c:v>
                </c:pt>
                <c:pt idx="343" formatCode="General">
                  <c:v>-131.9851346178304</c:v>
                </c:pt>
                <c:pt idx="344" formatCode="General">
                  <c:v>1007.4917396258385</c:v>
                </c:pt>
                <c:pt idx="345" formatCode="General">
                  <c:v>84.238321100671058</c:v>
                </c:pt>
                <c:pt idx="346" formatCode="General">
                  <c:v>661.09400091330178</c:v>
                </c:pt>
                <c:pt idx="347" formatCode="General">
                  <c:v>-37.695476613828859</c:v>
                </c:pt>
                <c:pt idx="348" formatCode="General">
                  <c:v>-132.49852007756994</c:v>
                </c:pt>
                <c:pt idx="349" formatCode="General">
                  <c:v>186.84792422170685</c:v>
                </c:pt>
                <c:pt idx="350" formatCode="General">
                  <c:v>468.95355995264634</c:v>
                </c:pt>
                <c:pt idx="351" formatCode="General">
                  <c:v>544.97242900905439</c:v>
                </c:pt>
                <c:pt idx="352" formatCode="General">
                  <c:v>743.19670781893058</c:v>
                </c:pt>
                <c:pt idx="353" formatCode="General">
                  <c:v>827.47878787878824</c:v>
                </c:pt>
                <c:pt idx="354" formatCode="General">
                  <c:v>299.49071564789654</c:v>
                </c:pt>
                <c:pt idx="355" formatCode="General">
                  <c:v>-198.622369127056</c:v>
                </c:pt>
                <c:pt idx="356" formatCode="General">
                  <c:v>308.20023599608248</c:v>
                </c:pt>
                <c:pt idx="357" formatCode="General">
                  <c:v>-177.71774861243392</c:v>
                </c:pt>
                <c:pt idx="358" formatCode="General">
                  <c:v>855.2009530960338</c:v>
                </c:pt>
                <c:pt idx="359" formatCode="General">
                  <c:v>1160.0235341857531</c:v>
                </c:pt>
                <c:pt idx="360" formatCode="General">
                  <c:v>586.11028305486059</c:v>
                </c:pt>
                <c:pt idx="361" formatCode="General">
                  <c:v>-40.908230452675099</c:v>
                </c:pt>
                <c:pt idx="362" formatCode="General">
                  <c:v>1412.9956682979887</c:v>
                </c:pt>
                <c:pt idx="363" formatCode="General">
                  <c:v>513.92812071330547</c:v>
                </c:pt>
                <c:pt idx="364" formatCode="General">
                  <c:v>347.32257211641701</c:v>
                </c:pt>
                <c:pt idx="365" formatCode="General">
                  <c:v>200.95595851117537</c:v>
                </c:pt>
                <c:pt idx="366" formatCode="General">
                  <c:v>-303.48512458705204</c:v>
                </c:pt>
                <c:pt idx="367" formatCode="General">
                  <c:v>130.26303353691023</c:v>
                </c:pt>
                <c:pt idx="368" formatCode="General">
                  <c:v>-359.64586111649584</c:v>
                </c:pt>
                <c:pt idx="369" formatCode="General">
                  <c:v>554.06687332655054</c:v>
                </c:pt>
                <c:pt idx="370" formatCode="General">
                  <c:v>399.00415404922722</c:v>
                </c:pt>
                <c:pt idx="371" formatCode="General">
                  <c:v>-208.79355507305053</c:v>
                </c:pt>
                <c:pt idx="372" formatCode="General">
                  <c:v>1250.6551386123658</c:v>
                </c:pt>
                <c:pt idx="373" formatCode="General">
                  <c:v>-148.51117738821904</c:v>
                </c:pt>
                <c:pt idx="374" formatCode="General">
                  <c:v>-329.79726620846725</c:v>
                </c:pt>
                <c:pt idx="375" formatCode="General">
                  <c:v>690.38539089575067</c:v>
                </c:pt>
                <c:pt idx="376" formatCode="General">
                  <c:v>375.94390878111665</c:v>
                </c:pt>
                <c:pt idx="377" formatCode="General">
                  <c:v>648.68391933028954</c:v>
                </c:pt>
                <c:pt idx="378" formatCode="General">
                  <c:v>1008.5665763324293</c:v>
                </c:pt>
                <c:pt idx="379" formatCode="General">
                  <c:v>1075.7244596154578</c:v>
                </c:pt>
                <c:pt idx="380" formatCode="General">
                  <c:v>1057.3813085503757</c:v>
                </c:pt>
                <c:pt idx="381" formatCode="General">
                  <c:v>591.80396668858191</c:v>
                </c:pt>
              </c:numCache>
            </c:numRef>
          </c:yVal>
          <c:smooth val="0"/>
        </c:ser>
        <c:dLbls>
          <c:showLegendKey val="0"/>
          <c:showVal val="0"/>
          <c:showCatName val="0"/>
          <c:showSerName val="0"/>
          <c:showPercent val="0"/>
          <c:showBubbleSize val="0"/>
        </c:dLbls>
        <c:axId val="117404160"/>
        <c:axId val="117404736"/>
      </c:scatterChart>
      <c:valAx>
        <c:axId val="117404160"/>
        <c:scaling>
          <c:orientation val="minMax"/>
        </c:scaling>
        <c:delete val="0"/>
        <c:axPos val="b"/>
        <c:title>
          <c:tx>
            <c:rich>
              <a:bodyPr/>
              <a:lstStyle/>
              <a:p>
                <a:pPr>
                  <a:defRPr/>
                </a:pPr>
                <a:r>
                  <a:rPr lang="en-US"/>
                  <a:t>ROS</a:t>
                </a:r>
              </a:p>
            </c:rich>
          </c:tx>
          <c:overlay val="0"/>
        </c:title>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AR"/>
          </a:p>
        </c:txPr>
        <c:crossAx val="117404736"/>
        <c:crosses val="autoZero"/>
        <c:crossBetween val="midCat"/>
      </c:valAx>
      <c:valAx>
        <c:axId val="117404736"/>
        <c:scaling>
          <c:orientation val="minMax"/>
        </c:scaling>
        <c:delete val="0"/>
        <c:axPos val="l"/>
        <c:title>
          <c:tx>
            <c:rich>
              <a:bodyPr rot="-5400000" vert="horz"/>
              <a:lstStyle/>
              <a:p>
                <a:pPr>
                  <a:defRPr/>
                </a:pPr>
                <a:r>
                  <a:rPr lang="en-US"/>
                  <a:t>$/haTT</a:t>
                </a:r>
              </a:p>
            </c:rich>
          </c:tx>
          <c:overlay val="0"/>
        </c:title>
        <c:numFmt formatCode="_-* #,##0\ _€_-;\-* #,##0\ _€_-;_-* &quot;-&quot;??\ _€_-;_-@_-"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AR"/>
          </a:p>
        </c:txPr>
        <c:crossAx val="117404160"/>
        <c:crosses val="autoZero"/>
        <c:crossBetween val="midCat"/>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A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600"/>
            </a:pPr>
            <a:r>
              <a:rPr lang="en-US" sz="1600"/>
              <a:t>ROTA y Resultado por producción</a:t>
            </a:r>
          </a:p>
        </c:rich>
      </c:tx>
      <c:overlay val="0"/>
    </c:title>
    <c:autoTitleDeleted val="0"/>
    <c:plotArea>
      <c:layout/>
      <c:scatterChart>
        <c:scatterStyle val="lineMarker"/>
        <c:varyColors val="0"/>
        <c:ser>
          <c:idx val="0"/>
          <c:order val="0"/>
          <c:spPr>
            <a:ln w="28575">
              <a:noFill/>
            </a:ln>
          </c:spPr>
          <c:trendline>
            <c:trendlineType val="linear"/>
            <c:dispRSqr val="1"/>
            <c:dispEq val="0"/>
            <c:trendlineLbl>
              <c:layout>
                <c:manualLayout>
                  <c:x val="0.10540157480314968"/>
                  <c:y val="0.15435854917967209"/>
                </c:manualLayout>
              </c:layout>
              <c:numFmt formatCode="General" sourceLinked="0"/>
            </c:trendlineLbl>
          </c:trendline>
          <c:xVal>
            <c:numRef>
              <c:f>Dupont!$AG$6:$AG$388</c:f>
              <c:numCache>
                <c:formatCode>_-* #,##0.00\ _€_-;\-* #,##0.00\ _€_-;_-* "-"??\ _€_-;_-@_-</c:formatCode>
                <c:ptCount val="383"/>
                <c:pt idx="0" formatCode="_-* #,##0\ _€_-;\-* #,##0\ _€_-;_-* &quot;-&quot;??\ _€_-;_-@_-">
                  <c:v>0.66796701015778204</c:v>
                </c:pt>
                <c:pt idx="1">
                  <c:v>0.6710322600002816</c:v>
                </c:pt>
                <c:pt idx="2">
                  <c:v>0.68123803771756852</c:v>
                </c:pt>
                <c:pt idx="3">
                  <c:v>0.6028433447096001</c:v>
                </c:pt>
                <c:pt idx="4">
                  <c:v>0.78188904321444952</c:v>
                </c:pt>
                <c:pt idx="5">
                  <c:v>0.77037037098891481</c:v>
                </c:pt>
                <c:pt idx="6">
                  <c:v>0.71209369656631316</c:v>
                </c:pt>
                <c:pt idx="7">
                  <c:v>0.69056415024257045</c:v>
                </c:pt>
                <c:pt idx="8">
                  <c:v>0.58070824391293907</c:v>
                </c:pt>
                <c:pt idx="9">
                  <c:v>0.60290480593761553</c:v>
                </c:pt>
                <c:pt idx="10">
                  <c:v>0.7906605368319557</c:v>
                </c:pt>
                <c:pt idx="11">
                  <c:v>0.60829655445890285</c:v>
                </c:pt>
                <c:pt idx="12">
                  <c:v>0.68264753252446186</c:v>
                </c:pt>
                <c:pt idx="13">
                  <c:v>0.75104573718753909</c:v>
                </c:pt>
                <c:pt idx="14">
                  <c:v>0.66826101612059285</c:v>
                </c:pt>
                <c:pt idx="15">
                  <c:v>0.79700786015748093</c:v>
                </c:pt>
                <c:pt idx="16">
                  <c:v>0.73404884655196256</c:v>
                </c:pt>
                <c:pt idx="17">
                  <c:v>0.80769694560120442</c:v>
                </c:pt>
                <c:pt idx="18">
                  <c:v>0.69994464362417774</c:v>
                </c:pt>
                <c:pt idx="19">
                  <c:v>0.75558590820803362</c:v>
                </c:pt>
                <c:pt idx="20">
                  <c:v>0.61458664383447592</c:v>
                </c:pt>
                <c:pt idx="21">
                  <c:v>0.72489261403253391</c:v>
                </c:pt>
                <c:pt idx="22">
                  <c:v>0.611285981568227</c:v>
                </c:pt>
                <c:pt idx="23">
                  <c:v>0.5704432589191557</c:v>
                </c:pt>
                <c:pt idx="24">
                  <c:v>0.76608014106575451</c:v>
                </c:pt>
                <c:pt idx="25">
                  <c:v>0.83201654576836426</c:v>
                </c:pt>
                <c:pt idx="26">
                  <c:v>0.67219409832918853</c:v>
                </c:pt>
                <c:pt idx="27">
                  <c:v>0.72222235321945283</c:v>
                </c:pt>
                <c:pt idx="28">
                  <c:v>0.54020321307963171</c:v>
                </c:pt>
                <c:pt idx="29">
                  <c:v>0.58688892874975629</c:v>
                </c:pt>
                <c:pt idx="30">
                  <c:v>0.69557265613012564</c:v>
                </c:pt>
                <c:pt idx="31">
                  <c:v>0.69030248600927502</c:v>
                </c:pt>
                <c:pt idx="32">
                  <c:v>0.66433706267403414</c:v>
                </c:pt>
                <c:pt idx="33">
                  <c:v>0.68463400411185671</c:v>
                </c:pt>
                <c:pt idx="34">
                  <c:v>0.82427047340820903</c:v>
                </c:pt>
                <c:pt idx="35">
                  <c:v>0.63825436178283479</c:v>
                </c:pt>
                <c:pt idx="36">
                  <c:v>0.59241136499772307</c:v>
                </c:pt>
                <c:pt idx="37">
                  <c:v>0.82282176787872052</c:v>
                </c:pt>
                <c:pt idx="38">
                  <c:v>0.60454795822250063</c:v>
                </c:pt>
                <c:pt idx="39">
                  <c:v>0.61027560725481977</c:v>
                </c:pt>
                <c:pt idx="40">
                  <c:v>0.5393981901484427</c:v>
                </c:pt>
                <c:pt idx="41">
                  <c:v>0.57321340097274498</c:v>
                </c:pt>
                <c:pt idx="42">
                  <c:v>0.65407938938524313</c:v>
                </c:pt>
                <c:pt idx="43">
                  <c:v>0.59935612906827951</c:v>
                </c:pt>
                <c:pt idx="44">
                  <c:v>0.683964626673502</c:v>
                </c:pt>
                <c:pt idx="45">
                  <c:v>0.6716909404840079</c:v>
                </c:pt>
                <c:pt idx="46">
                  <c:v>0.71894043746774361</c:v>
                </c:pt>
                <c:pt idx="47">
                  <c:v>0.53676432283516351</c:v>
                </c:pt>
                <c:pt idx="48">
                  <c:v>0.99147495793452012</c:v>
                </c:pt>
                <c:pt idx="49">
                  <c:v>0.51954054877472466</c:v>
                </c:pt>
                <c:pt idx="50">
                  <c:v>0.63944918305394705</c:v>
                </c:pt>
                <c:pt idx="51">
                  <c:v>0.78229884459031451</c:v>
                </c:pt>
                <c:pt idx="52">
                  <c:v>0.6017367344892286</c:v>
                </c:pt>
                <c:pt idx="53">
                  <c:v>0.62874079085691692</c:v>
                </c:pt>
                <c:pt idx="54">
                  <c:v>0.64050756086735361</c:v>
                </c:pt>
                <c:pt idx="55">
                  <c:v>0.73828357423216928</c:v>
                </c:pt>
                <c:pt idx="56">
                  <c:v>0.70213474710871571</c:v>
                </c:pt>
                <c:pt idx="57">
                  <c:v>0.62594285593879007</c:v>
                </c:pt>
                <c:pt idx="58">
                  <c:v>0.69540151487114032</c:v>
                </c:pt>
                <c:pt idx="59">
                  <c:v>0.40001982097041588</c:v>
                </c:pt>
                <c:pt idx="60">
                  <c:v>0.71645931743803903</c:v>
                </c:pt>
                <c:pt idx="61">
                  <c:v>0.41883565957691365</c:v>
                </c:pt>
                <c:pt idx="62">
                  <c:v>0.5893229697817417</c:v>
                </c:pt>
                <c:pt idx="63">
                  <c:v>0.56366070710352378</c:v>
                </c:pt>
                <c:pt idx="64">
                  <c:v>0.66783343429676023</c:v>
                </c:pt>
                <c:pt idx="65">
                  <c:v>0.40107933915873645</c:v>
                </c:pt>
                <c:pt idx="66">
                  <c:v>0.56164700311997084</c:v>
                </c:pt>
                <c:pt idx="67">
                  <c:v>0.5395967411123469</c:v>
                </c:pt>
                <c:pt idx="68">
                  <c:v>0.64390417417025392</c:v>
                </c:pt>
                <c:pt idx="69">
                  <c:v>0.73558232426716641</c:v>
                </c:pt>
                <c:pt idx="70">
                  <c:v>0.51388886474159834</c:v>
                </c:pt>
                <c:pt idx="71">
                  <c:v>0.45425457300769306</c:v>
                </c:pt>
                <c:pt idx="72">
                  <c:v>0.60346408663359796</c:v>
                </c:pt>
                <c:pt idx="73">
                  <c:v>0.53313223031933576</c:v>
                </c:pt>
                <c:pt idx="74">
                  <c:v>0.68646164598433557</c:v>
                </c:pt>
                <c:pt idx="75">
                  <c:v>0.61752875214284653</c:v>
                </c:pt>
                <c:pt idx="76">
                  <c:v>0.52853475050932441</c:v>
                </c:pt>
                <c:pt idx="77">
                  <c:v>0.48866029535090544</c:v>
                </c:pt>
                <c:pt idx="78">
                  <c:v>0.67771159173773299</c:v>
                </c:pt>
                <c:pt idx="79">
                  <c:v>0.573973465070727</c:v>
                </c:pt>
                <c:pt idx="80">
                  <c:v>0.65494173452121818</c:v>
                </c:pt>
                <c:pt idx="81">
                  <c:v>0.69804164965284354</c:v>
                </c:pt>
                <c:pt idx="82">
                  <c:v>0.46788278669650396</c:v>
                </c:pt>
                <c:pt idx="83">
                  <c:v>0.6926827211408163</c:v>
                </c:pt>
                <c:pt idx="84">
                  <c:v>0.72372300920549748</c:v>
                </c:pt>
                <c:pt idx="85">
                  <c:v>0.76570998688874292</c:v>
                </c:pt>
                <c:pt idx="86">
                  <c:v>0.78929450559632031</c:v>
                </c:pt>
                <c:pt idx="87">
                  <c:v>0.71055858408710049</c:v>
                </c:pt>
                <c:pt idx="88">
                  <c:v>0.83389534194255877</c:v>
                </c:pt>
                <c:pt idx="89">
                  <c:v>0.59654261249317631</c:v>
                </c:pt>
                <c:pt idx="90">
                  <c:v>0.70828266741937962</c:v>
                </c:pt>
                <c:pt idx="91">
                  <c:v>0.64468529416201914</c:v>
                </c:pt>
                <c:pt idx="92">
                  <c:v>0.8370841965128587</c:v>
                </c:pt>
                <c:pt idx="93">
                  <c:v>0.65872329400584584</c:v>
                </c:pt>
                <c:pt idx="94">
                  <c:v>0.89448397948200542</c:v>
                </c:pt>
                <c:pt idx="95">
                  <c:v>0.67725835585540695</c:v>
                </c:pt>
                <c:pt idx="96">
                  <c:v>0.69497516619641064</c:v>
                </c:pt>
                <c:pt idx="97">
                  <c:v>0.71673231525155112</c:v>
                </c:pt>
                <c:pt idx="98">
                  <c:v>0.83028555721925068</c:v>
                </c:pt>
                <c:pt idx="99">
                  <c:v>0.84237015092576806</c:v>
                </c:pt>
                <c:pt idx="100">
                  <c:v>0.86998516687822469</c:v>
                </c:pt>
                <c:pt idx="101">
                  <c:v>0.51491107322692731</c:v>
                </c:pt>
                <c:pt idx="102">
                  <c:v>0.75923699712305492</c:v>
                </c:pt>
                <c:pt idx="103">
                  <c:v>0.88085951635162962</c:v>
                </c:pt>
                <c:pt idx="104">
                  <c:v>0.58653305437117542</c:v>
                </c:pt>
                <c:pt idx="105">
                  <c:v>0.62300021235351588</c:v>
                </c:pt>
                <c:pt idx="106">
                  <c:v>0.57155993110884673</c:v>
                </c:pt>
                <c:pt idx="107">
                  <c:v>0.72983897626773464</c:v>
                </c:pt>
                <c:pt idx="108">
                  <c:v>0.53239289297719283</c:v>
                </c:pt>
                <c:pt idx="109">
                  <c:v>0.57322512564583261</c:v>
                </c:pt>
                <c:pt idx="110">
                  <c:v>0.54453694838796352</c:v>
                </c:pt>
                <c:pt idx="111">
                  <c:v>0.76434558890961568</c:v>
                </c:pt>
                <c:pt idx="112">
                  <c:v>0.87419437097338104</c:v>
                </c:pt>
                <c:pt idx="113">
                  <c:v>0.5026853136742595</c:v>
                </c:pt>
                <c:pt idx="114">
                  <c:v>0.57018672788598457</c:v>
                </c:pt>
                <c:pt idx="115">
                  <c:v>0.66728076996020269</c:v>
                </c:pt>
                <c:pt idx="116">
                  <c:v>0.75555371351005363</c:v>
                </c:pt>
                <c:pt idx="117">
                  <c:v>0.55848702864151489</c:v>
                </c:pt>
                <c:pt idx="118">
                  <c:v>0.69431232058087511</c:v>
                </c:pt>
                <c:pt idx="119">
                  <c:v>0.73146994329651283</c:v>
                </c:pt>
                <c:pt idx="120">
                  <c:v>0.658692569020078</c:v>
                </c:pt>
                <c:pt idx="121">
                  <c:v>0.76392743639376293</c:v>
                </c:pt>
                <c:pt idx="122">
                  <c:v>0.72533823678693032</c:v>
                </c:pt>
                <c:pt idx="123">
                  <c:v>0.89588562055663068</c:v>
                </c:pt>
                <c:pt idx="124">
                  <c:v>0.7546721608085466</c:v>
                </c:pt>
                <c:pt idx="125">
                  <c:v>0.50968847553807306</c:v>
                </c:pt>
                <c:pt idx="126">
                  <c:v>0.58824799158335717</c:v>
                </c:pt>
                <c:pt idx="127">
                  <c:v>0.6904344736827227</c:v>
                </c:pt>
                <c:pt idx="128">
                  <c:v>0.65967773497062954</c:v>
                </c:pt>
                <c:pt idx="129">
                  <c:v>0.67617408285377001</c:v>
                </c:pt>
                <c:pt idx="130">
                  <c:v>0.5328915294586466</c:v>
                </c:pt>
                <c:pt idx="131">
                  <c:v>0.69810666095719232</c:v>
                </c:pt>
                <c:pt idx="132">
                  <c:v>0.54833737270644856</c:v>
                </c:pt>
                <c:pt idx="133">
                  <c:v>0.51968591126654173</c:v>
                </c:pt>
                <c:pt idx="134">
                  <c:v>0.67849159585985763</c:v>
                </c:pt>
                <c:pt idx="135">
                  <c:v>0.63649671871323477</c:v>
                </c:pt>
                <c:pt idx="136">
                  <c:v>0.461073537549542</c:v>
                </c:pt>
                <c:pt idx="137">
                  <c:v>0.63748246269536968</c:v>
                </c:pt>
                <c:pt idx="138">
                  <c:v>0.65245126447479806</c:v>
                </c:pt>
                <c:pt idx="139">
                  <c:v>0.57729580705913708</c:v>
                </c:pt>
                <c:pt idx="140">
                  <c:v>0.65084985986587729</c:v>
                </c:pt>
                <c:pt idx="141">
                  <c:v>0.7134165942608115</c:v>
                </c:pt>
                <c:pt idx="142">
                  <c:v>0.74836403911297045</c:v>
                </c:pt>
                <c:pt idx="143">
                  <c:v>0.59863653754907553</c:v>
                </c:pt>
                <c:pt idx="144">
                  <c:v>0.49936126218279547</c:v>
                </c:pt>
                <c:pt idx="145">
                  <c:v>0.58011093429055449</c:v>
                </c:pt>
                <c:pt idx="146">
                  <c:v>0.70908164905955673</c:v>
                </c:pt>
                <c:pt idx="147">
                  <c:v>0.82402682208290878</c:v>
                </c:pt>
                <c:pt idx="148">
                  <c:v>0.54511490192203693</c:v>
                </c:pt>
                <c:pt idx="149">
                  <c:v>0.64211949796822265</c:v>
                </c:pt>
                <c:pt idx="150">
                  <c:v>0.73351767664627165</c:v>
                </c:pt>
                <c:pt idx="151">
                  <c:v>0.56018126900541843</c:v>
                </c:pt>
                <c:pt idx="152">
                  <c:v>0.64044673172827271</c:v>
                </c:pt>
                <c:pt idx="153">
                  <c:v>0.57019352706503801</c:v>
                </c:pt>
                <c:pt idx="154">
                  <c:v>0.66931209084715526</c:v>
                </c:pt>
                <c:pt idx="155">
                  <c:v>0.49392037872366229</c:v>
                </c:pt>
                <c:pt idx="156">
                  <c:v>0.6698913553176078</c:v>
                </c:pt>
                <c:pt idx="157">
                  <c:v>0.60386502138036613</c:v>
                </c:pt>
                <c:pt idx="158">
                  <c:v>0.64096939305255285</c:v>
                </c:pt>
                <c:pt idx="159">
                  <c:v>0.57509046507069794</c:v>
                </c:pt>
                <c:pt idx="160">
                  <c:v>0.73566788099380065</c:v>
                </c:pt>
                <c:pt idx="161">
                  <c:v>0.54657145675571295</c:v>
                </c:pt>
                <c:pt idx="162">
                  <c:v>0.59223587689236157</c:v>
                </c:pt>
                <c:pt idx="163">
                  <c:v>0.61616927477328765</c:v>
                </c:pt>
                <c:pt idx="164">
                  <c:v>0.6473670206633203</c:v>
                </c:pt>
                <c:pt idx="165">
                  <c:v>0.54378641346061463</c:v>
                </c:pt>
                <c:pt idx="166">
                  <c:v>0.68461449917947881</c:v>
                </c:pt>
                <c:pt idx="167">
                  <c:v>0.74870919813990788</c:v>
                </c:pt>
                <c:pt idx="168">
                  <c:v>0.65162335310431296</c:v>
                </c:pt>
                <c:pt idx="169">
                  <c:v>0.56211497068543181</c:v>
                </c:pt>
                <c:pt idx="170">
                  <c:v>0.75391653909201251</c:v>
                </c:pt>
                <c:pt idx="171">
                  <c:v>0.56170848464423573</c:v>
                </c:pt>
                <c:pt idx="172">
                  <c:v>0.67947314515797419</c:v>
                </c:pt>
                <c:pt idx="173">
                  <c:v>0.71063513966171132</c:v>
                </c:pt>
                <c:pt idx="174">
                  <c:v>0.57538864600854878</c:v>
                </c:pt>
                <c:pt idx="175">
                  <c:v>0.76565291166677119</c:v>
                </c:pt>
                <c:pt idx="176">
                  <c:v>0.86940180835699921</c:v>
                </c:pt>
                <c:pt idx="177">
                  <c:v>0.92331551350416763</c:v>
                </c:pt>
                <c:pt idx="178">
                  <c:v>0.7788986562569794</c:v>
                </c:pt>
                <c:pt idx="179">
                  <c:v>0.79967898371530721</c:v>
                </c:pt>
                <c:pt idx="180">
                  <c:v>0.85249016995481486</c:v>
                </c:pt>
                <c:pt idx="181">
                  <c:v>0.84871966164036361</c:v>
                </c:pt>
                <c:pt idx="182">
                  <c:v>0.82039062127587215</c:v>
                </c:pt>
                <c:pt idx="183">
                  <c:v>0.95878913302198621</c:v>
                </c:pt>
                <c:pt idx="184">
                  <c:v>0.9331461584404086</c:v>
                </c:pt>
                <c:pt idx="185">
                  <c:v>0.65820986063952291</c:v>
                </c:pt>
                <c:pt idx="186">
                  <c:v>0.68477772898222344</c:v>
                </c:pt>
                <c:pt idx="187">
                  <c:v>0.83029044341430214</c:v>
                </c:pt>
                <c:pt idx="188">
                  <c:v>0.73838919864603425</c:v>
                </c:pt>
                <c:pt idx="189">
                  <c:v>0.80004472264321325</c:v>
                </c:pt>
                <c:pt idx="190">
                  <c:v>0.83759790461178285</c:v>
                </c:pt>
                <c:pt idx="191">
                  <c:v>0.892464493108313</c:v>
                </c:pt>
                <c:pt idx="192">
                  <c:v>0.85251891399894353</c:v>
                </c:pt>
                <c:pt idx="193">
                  <c:v>0.51901269305809372</c:v>
                </c:pt>
                <c:pt idx="194">
                  <c:v>0.87466633627534163</c:v>
                </c:pt>
                <c:pt idx="195">
                  <c:v>0.72607931061686826</c:v>
                </c:pt>
                <c:pt idx="196">
                  <c:v>0.9459337015576138</c:v>
                </c:pt>
                <c:pt idx="197">
                  <c:v>0.9449372951577395</c:v>
                </c:pt>
                <c:pt idx="198">
                  <c:v>0.96123701794473315</c:v>
                </c:pt>
                <c:pt idx="199">
                  <c:v>0.7280853682926236</c:v>
                </c:pt>
                <c:pt idx="200">
                  <c:v>0.82988498625952578</c:v>
                </c:pt>
                <c:pt idx="201">
                  <c:v>0.62765021839487101</c:v>
                </c:pt>
                <c:pt idx="202">
                  <c:v>0.75901062216874982</c:v>
                </c:pt>
                <c:pt idx="203">
                  <c:v>0.75751856691878561</c:v>
                </c:pt>
                <c:pt idx="204">
                  <c:v>0.84165375909498064</c:v>
                </c:pt>
                <c:pt idx="205">
                  <c:v>0.65593482319939656</c:v>
                </c:pt>
                <c:pt idx="206">
                  <c:v>0.94256539940633366</c:v>
                </c:pt>
                <c:pt idx="207">
                  <c:v>0.66508553316508756</c:v>
                </c:pt>
                <c:pt idx="208">
                  <c:v>0.70997437137925723</c:v>
                </c:pt>
                <c:pt idx="209">
                  <c:v>0.77345949903623767</c:v>
                </c:pt>
                <c:pt idx="210">
                  <c:v>0.86729207403638564</c:v>
                </c:pt>
                <c:pt idx="211">
                  <c:v>0.68881697154621946</c:v>
                </c:pt>
                <c:pt idx="212">
                  <c:v>0.72510325372168871</c:v>
                </c:pt>
                <c:pt idx="213">
                  <c:v>0.73015317372648203</c:v>
                </c:pt>
                <c:pt idx="214">
                  <c:v>0.91070752289085333</c:v>
                </c:pt>
                <c:pt idx="215">
                  <c:v>0.74841017410355382</c:v>
                </c:pt>
                <c:pt idx="216">
                  <c:v>0.66902556149094661</c:v>
                </c:pt>
                <c:pt idx="217">
                  <c:v>0.75408757467977239</c:v>
                </c:pt>
                <c:pt idx="218">
                  <c:v>0.79825685158694559</c:v>
                </c:pt>
                <c:pt idx="219">
                  <c:v>0.86111685585514297</c:v>
                </c:pt>
                <c:pt idx="220">
                  <c:v>0.73674924051259605</c:v>
                </c:pt>
                <c:pt idx="221">
                  <c:v>0.64255494092170551</c:v>
                </c:pt>
                <c:pt idx="222">
                  <c:v>0.72217917627554773</c:v>
                </c:pt>
                <c:pt idx="223">
                  <c:v>0.67815347313849506</c:v>
                </c:pt>
                <c:pt idx="224">
                  <c:v>0.59371525587700458</c:v>
                </c:pt>
                <c:pt idx="225">
                  <c:v>0.56576702096600318</c:v>
                </c:pt>
                <c:pt idx="226">
                  <c:v>0.51351671592023851</c:v>
                </c:pt>
                <c:pt idx="227">
                  <c:v>0.63049309129327991</c:v>
                </c:pt>
                <c:pt idx="228">
                  <c:v>0.61312223807368005</c:v>
                </c:pt>
                <c:pt idx="229">
                  <c:v>0.67124851178902611</c:v>
                </c:pt>
                <c:pt idx="230">
                  <c:v>0.49092432332184494</c:v>
                </c:pt>
                <c:pt idx="231">
                  <c:v>0.68241929917407573</c:v>
                </c:pt>
                <c:pt idx="232">
                  <c:v>0.61200890925723428</c:v>
                </c:pt>
                <c:pt idx="233">
                  <c:v>0.63641259980522136</c:v>
                </c:pt>
                <c:pt idx="234">
                  <c:v>0.73536132107683549</c:v>
                </c:pt>
                <c:pt idx="235">
                  <c:v>0.49478384102408707</c:v>
                </c:pt>
                <c:pt idx="236">
                  <c:v>0.7119083265137498</c:v>
                </c:pt>
                <c:pt idx="237">
                  <c:v>0.70193887274922284</c:v>
                </c:pt>
                <c:pt idx="238">
                  <c:v>0.60496056625590344</c:v>
                </c:pt>
                <c:pt idx="239">
                  <c:v>0.5953305066393707</c:v>
                </c:pt>
                <c:pt idx="240">
                  <c:v>0.58588392940822687</c:v>
                </c:pt>
                <c:pt idx="241">
                  <c:v>0.54974719654348525</c:v>
                </c:pt>
                <c:pt idx="242">
                  <c:v>0.6197009591461764</c:v>
                </c:pt>
                <c:pt idx="243">
                  <c:v>0.50685178816974052</c:v>
                </c:pt>
                <c:pt idx="244">
                  <c:v>0.55408306875347413</c:v>
                </c:pt>
                <c:pt idx="245">
                  <c:v>0.51338510099050649</c:v>
                </c:pt>
                <c:pt idx="246">
                  <c:v>0.51869680660754114</c:v>
                </c:pt>
                <c:pt idx="247">
                  <c:v>0.55063635356636331</c:v>
                </c:pt>
                <c:pt idx="248">
                  <c:v>0.64058031399558379</c:v>
                </c:pt>
                <c:pt idx="249">
                  <c:v>0.5834418001927717</c:v>
                </c:pt>
                <c:pt idx="250">
                  <c:v>0.70986794038219081</c:v>
                </c:pt>
                <c:pt idx="251">
                  <c:v>0.64683412419380326</c:v>
                </c:pt>
                <c:pt idx="252">
                  <c:v>0.53815090655132325</c:v>
                </c:pt>
                <c:pt idx="253">
                  <c:v>0.51106341394459065</c:v>
                </c:pt>
                <c:pt idx="254">
                  <c:v>0.59815452286526605</c:v>
                </c:pt>
                <c:pt idx="255">
                  <c:v>0.60542923171151564</c:v>
                </c:pt>
                <c:pt idx="256">
                  <c:v>0.5881205544367365</c:v>
                </c:pt>
                <c:pt idx="257">
                  <c:v>0.4447402055006372</c:v>
                </c:pt>
                <c:pt idx="258">
                  <c:v>0.46069717701164908</c:v>
                </c:pt>
                <c:pt idx="259">
                  <c:v>0.4661756161443803</c:v>
                </c:pt>
                <c:pt idx="260">
                  <c:v>0.36655438882047875</c:v>
                </c:pt>
                <c:pt idx="261">
                  <c:v>0.45221841188266854</c:v>
                </c:pt>
                <c:pt idx="262">
                  <c:v>0.39611403318712235</c:v>
                </c:pt>
                <c:pt idx="263">
                  <c:v>0.34572142313422982</c:v>
                </c:pt>
                <c:pt idx="264">
                  <c:v>0.38907479596552058</c:v>
                </c:pt>
                <c:pt idx="265">
                  <c:v>0.43981675298018941</c:v>
                </c:pt>
                <c:pt idx="266">
                  <c:v>0.48177821521669234</c:v>
                </c:pt>
                <c:pt idx="267">
                  <c:v>0.38893858713272583</c:v>
                </c:pt>
                <c:pt idx="268">
                  <c:v>0.44327958870072826</c:v>
                </c:pt>
                <c:pt idx="269">
                  <c:v>0.41758961998221072</c:v>
                </c:pt>
                <c:pt idx="270">
                  <c:v>0.46376053603270995</c:v>
                </c:pt>
                <c:pt idx="271">
                  <c:v>0.45446443468821646</c:v>
                </c:pt>
                <c:pt idx="272">
                  <c:v>0.42590530162280488</c:v>
                </c:pt>
                <c:pt idx="273">
                  <c:v>0.51205408888507042</c:v>
                </c:pt>
                <c:pt idx="274">
                  <c:v>0.36932534429222658</c:v>
                </c:pt>
                <c:pt idx="275">
                  <c:v>0.4243595186537138</c:v>
                </c:pt>
                <c:pt idx="276">
                  <c:v>0.43220277521751366</c:v>
                </c:pt>
                <c:pt idx="277">
                  <c:v>0.50337675807428151</c:v>
                </c:pt>
                <c:pt idx="278">
                  <c:v>0.40257562178119066</c:v>
                </c:pt>
                <c:pt idx="279">
                  <c:v>0.40342383161080292</c:v>
                </c:pt>
                <c:pt idx="280">
                  <c:v>0.52161871301352358</c:v>
                </c:pt>
                <c:pt idx="281">
                  <c:v>0.42713582930913752</c:v>
                </c:pt>
                <c:pt idx="282">
                  <c:v>0.33026315259426681</c:v>
                </c:pt>
                <c:pt idx="283">
                  <c:v>0.33475329155576283</c:v>
                </c:pt>
                <c:pt idx="284">
                  <c:v>0.40571084449609535</c:v>
                </c:pt>
                <c:pt idx="285">
                  <c:v>0.50799455571334728</c:v>
                </c:pt>
                <c:pt idx="286">
                  <c:v>0.44320791367666484</c:v>
                </c:pt>
                <c:pt idx="287">
                  <c:v>0.44356744560097694</c:v>
                </c:pt>
                <c:pt idx="288">
                  <c:v>0.38515631786933197</c:v>
                </c:pt>
                <c:pt idx="289">
                  <c:v>0.44229564817719158</c:v>
                </c:pt>
                <c:pt idx="290">
                  <c:v>0.37174456497906977</c:v>
                </c:pt>
                <c:pt idx="291">
                  <c:v>0.39875833640936781</c:v>
                </c:pt>
                <c:pt idx="292">
                  <c:v>0.33993574696303336</c:v>
                </c:pt>
                <c:pt idx="293">
                  <c:v>0.34204960483592783</c:v>
                </c:pt>
                <c:pt idx="294">
                  <c:v>0.45393795916857765</c:v>
                </c:pt>
                <c:pt idx="295">
                  <c:v>0.41369583823818729</c:v>
                </c:pt>
                <c:pt idx="296">
                  <c:v>0.44248081703816788</c:v>
                </c:pt>
                <c:pt idx="297">
                  <c:v>0.39873211675143239</c:v>
                </c:pt>
                <c:pt idx="298">
                  <c:v>0.39088866040105902</c:v>
                </c:pt>
                <c:pt idx="299">
                  <c:v>0.47929898689740286</c:v>
                </c:pt>
                <c:pt idx="300">
                  <c:v>0.46186060612405377</c:v>
                </c:pt>
                <c:pt idx="301">
                  <c:v>0.4123495494074173</c:v>
                </c:pt>
                <c:pt idx="302">
                  <c:v>0.41571742468629724</c:v>
                </c:pt>
                <c:pt idx="303">
                  <c:v>0.38320726137986649</c:v>
                </c:pt>
                <c:pt idx="304">
                  <c:v>0.39443421387290623</c:v>
                </c:pt>
                <c:pt idx="305">
                  <c:v>0.3255227936692246</c:v>
                </c:pt>
                <c:pt idx="306">
                  <c:v>0.22342733122219846</c:v>
                </c:pt>
                <c:pt idx="307">
                  <c:v>0.28594600304782797</c:v>
                </c:pt>
                <c:pt idx="308">
                  <c:v>0.28330175950992526</c:v>
                </c:pt>
                <c:pt idx="309">
                  <c:v>0.31543145896904246</c:v>
                </c:pt>
                <c:pt idx="310">
                  <c:v>0.30666002887438892</c:v>
                </c:pt>
                <c:pt idx="311">
                  <c:v>0.3279061803875607</c:v>
                </c:pt>
                <c:pt idx="312">
                  <c:v>0.35707662974996757</c:v>
                </c:pt>
                <c:pt idx="313">
                  <c:v>0.27067596044724518</c:v>
                </c:pt>
                <c:pt idx="314">
                  <c:v>0.28745025651664857</c:v>
                </c:pt>
                <c:pt idx="315">
                  <c:v>0.33779294017170158</c:v>
                </c:pt>
                <c:pt idx="316">
                  <c:v>0.37036407587106912</c:v>
                </c:pt>
                <c:pt idx="317">
                  <c:v>0.27794785262518873</c:v>
                </c:pt>
                <c:pt idx="318">
                  <c:v>0.34428677841815258</c:v>
                </c:pt>
                <c:pt idx="319">
                  <c:v>0.34415495915562488</c:v>
                </c:pt>
                <c:pt idx="320">
                  <c:v>0.31740312072767846</c:v>
                </c:pt>
                <c:pt idx="321">
                  <c:v>0.31531159335062525</c:v>
                </c:pt>
                <c:pt idx="322">
                  <c:v>0.28751612556580547</c:v>
                </c:pt>
                <c:pt idx="323">
                  <c:v>0.32939748458830581</c:v>
                </c:pt>
                <c:pt idx="324">
                  <c:v>0.31807696460308238</c:v>
                </c:pt>
                <c:pt idx="325">
                  <c:v>0.32001147262206292</c:v>
                </c:pt>
                <c:pt idx="326">
                  <c:v>0.28779381791246555</c:v>
                </c:pt>
                <c:pt idx="327">
                  <c:v>0.35879629768194132</c:v>
                </c:pt>
                <c:pt idx="328">
                  <c:v>0.30457330367098762</c:v>
                </c:pt>
                <c:pt idx="329">
                  <c:v>0.28088960330223278</c:v>
                </c:pt>
                <c:pt idx="330">
                  <c:v>0.2990091451005093</c:v>
                </c:pt>
                <c:pt idx="331">
                  <c:v>0.35241613057914922</c:v>
                </c:pt>
                <c:pt idx="332">
                  <c:v>0.27928219114698288</c:v>
                </c:pt>
                <c:pt idx="333">
                  <c:v>0.35268406565346655</c:v>
                </c:pt>
                <c:pt idx="334">
                  <c:v>0.33426546137635965</c:v>
                </c:pt>
                <c:pt idx="335">
                  <c:v>0.30621451470241207</c:v>
                </c:pt>
                <c:pt idx="336">
                  <c:v>0.31234033791209254</c:v>
                </c:pt>
                <c:pt idx="337">
                  <c:v>0.2855703735287094</c:v>
                </c:pt>
                <c:pt idx="338">
                  <c:v>0.36013065951815143</c:v>
                </c:pt>
                <c:pt idx="339">
                  <c:v>0.32030945828004237</c:v>
                </c:pt>
                <c:pt idx="340">
                  <c:v>0.36671844252871239</c:v>
                </c:pt>
                <c:pt idx="341">
                  <c:v>4.6235095122444662E-2</c:v>
                </c:pt>
                <c:pt idx="342">
                  <c:v>0.35017247465697521</c:v>
                </c:pt>
                <c:pt idx="343">
                  <c:v>4.5398593447311071E-2</c:v>
                </c:pt>
                <c:pt idx="344">
                  <c:v>0.35182198378498608</c:v>
                </c:pt>
                <c:pt idx="345">
                  <c:v>0.28249668711698406</c:v>
                </c:pt>
                <c:pt idx="346">
                  <c:v>0.32949961285534624</c:v>
                </c:pt>
                <c:pt idx="347">
                  <c:v>0.31535220738849951</c:v>
                </c:pt>
                <c:pt idx="348">
                  <c:v>0.28384923778061738</c:v>
                </c:pt>
                <c:pt idx="349">
                  <c:v>0.30360129911112377</c:v>
                </c:pt>
                <c:pt idx="350">
                  <c:v>0.20084681042546376</c:v>
                </c:pt>
                <c:pt idx="351">
                  <c:v>0.38888449877263342</c:v>
                </c:pt>
                <c:pt idx="352">
                  <c:v>0.3584836878742122</c:v>
                </c:pt>
                <c:pt idx="353">
                  <c:v>0.36190255949979788</c:v>
                </c:pt>
                <c:pt idx="354">
                  <c:v>0.30144674271656097</c:v>
                </c:pt>
                <c:pt idx="355">
                  <c:v>9.5197171433666544E-2</c:v>
                </c:pt>
                <c:pt idx="356">
                  <c:v>0.35510156245332375</c:v>
                </c:pt>
                <c:pt idx="357">
                  <c:v>4.9540116650113014E-2</c:v>
                </c:pt>
                <c:pt idx="358">
                  <c:v>0.36916598884470703</c:v>
                </c:pt>
                <c:pt idx="359">
                  <c:v>0.3790180913470525</c:v>
                </c:pt>
                <c:pt idx="360">
                  <c:v>0.33445600820314397</c:v>
                </c:pt>
                <c:pt idx="361">
                  <c:v>0.34481950317398102</c:v>
                </c:pt>
                <c:pt idx="362">
                  <c:v>0.36932174787594807</c:v>
                </c:pt>
                <c:pt idx="363">
                  <c:v>0.2639499988143385</c:v>
                </c:pt>
                <c:pt idx="364">
                  <c:v>0.31645938462755008</c:v>
                </c:pt>
                <c:pt idx="365">
                  <c:v>0.3007004653608234</c:v>
                </c:pt>
                <c:pt idx="366">
                  <c:v>4.9427071699247586E-2</c:v>
                </c:pt>
                <c:pt idx="367">
                  <c:v>0.32302018938844967</c:v>
                </c:pt>
                <c:pt idx="368">
                  <c:v>0.25843830724491867</c:v>
                </c:pt>
                <c:pt idx="369">
                  <c:v>0.38503352751477382</c:v>
                </c:pt>
                <c:pt idx="370">
                  <c:v>0.35103774575387736</c:v>
                </c:pt>
                <c:pt idx="371">
                  <c:v>2.3325063454712049E-2</c:v>
                </c:pt>
                <c:pt idx="372">
                  <c:v>0.37515976240311827</c:v>
                </c:pt>
                <c:pt idx="373">
                  <c:v>5.2457269450914112E-2</c:v>
                </c:pt>
                <c:pt idx="374">
                  <c:v>3.6907887910935598E-2</c:v>
                </c:pt>
                <c:pt idx="375">
                  <c:v>0.37663462486691268</c:v>
                </c:pt>
                <c:pt idx="376">
                  <c:v>0.38245671836540346</c:v>
                </c:pt>
                <c:pt idx="377">
                  <c:v>0.34739378263874182</c:v>
                </c:pt>
                <c:pt idx="378">
                  <c:v>0.31449048526529011</c:v>
                </c:pt>
                <c:pt idx="379">
                  <c:v>0.3260051274107475</c:v>
                </c:pt>
                <c:pt idx="380">
                  <c:v>0.41522734506106335</c:v>
                </c:pt>
                <c:pt idx="381">
                  <c:v>0.37802368677185305</c:v>
                </c:pt>
              </c:numCache>
            </c:numRef>
          </c:xVal>
          <c:yVal>
            <c:numRef>
              <c:f>Dupont!$AH$6:$AH$388</c:f>
              <c:numCache>
                <c:formatCode>_-* #,##0.00\ _€_-;\-* #,##0.00\ _€_-;_-* "-"??\ _€_-;_-@_-</c:formatCode>
                <c:ptCount val="383"/>
                <c:pt idx="0">
                  <c:v>340.85575591772749</c:v>
                </c:pt>
                <c:pt idx="1">
                  <c:v>-159.94746499023907</c:v>
                </c:pt>
                <c:pt idx="2">
                  <c:v>361.78333973138365</c:v>
                </c:pt>
                <c:pt idx="3">
                  <c:v>10.025372971399435</c:v>
                </c:pt>
                <c:pt idx="4">
                  <c:v>678.20589200767904</c:v>
                </c:pt>
                <c:pt idx="5">
                  <c:v>593.65953128531032</c:v>
                </c:pt>
                <c:pt idx="6">
                  <c:v>303.01221918703266</c:v>
                </c:pt>
                <c:pt idx="7">
                  <c:v>593.00192358803849</c:v>
                </c:pt>
                <c:pt idx="8">
                  <c:v>-6.5199743644518859</c:v>
                </c:pt>
                <c:pt idx="9">
                  <c:v>37.602234018639813</c:v>
                </c:pt>
                <c:pt idx="10">
                  <c:v>158.51176958537872</c:v>
                </c:pt>
                <c:pt idx="11">
                  <c:v>331.5549739139604</c:v>
                </c:pt>
                <c:pt idx="12">
                  <c:v>80.716366200637623</c:v>
                </c:pt>
                <c:pt idx="13">
                  <c:v>466.35309956341371</c:v>
                </c:pt>
                <c:pt idx="14">
                  <c:v>0.87754335791145421</c:v>
                </c:pt>
                <c:pt idx="15">
                  <c:v>22.662132559444842</c:v>
                </c:pt>
                <c:pt idx="16">
                  <c:v>201.48872382316094</c:v>
                </c:pt>
                <c:pt idx="17">
                  <c:v>362.95648060548734</c:v>
                </c:pt>
                <c:pt idx="18">
                  <c:v>259.77248451185676</c:v>
                </c:pt>
                <c:pt idx="19">
                  <c:v>107.68925239326565</c:v>
                </c:pt>
                <c:pt idx="20">
                  <c:v>250.19903250566753</c:v>
                </c:pt>
                <c:pt idx="21">
                  <c:v>97.673228061048263</c:v>
                </c:pt>
                <c:pt idx="22">
                  <c:v>205.73984382722145</c:v>
                </c:pt>
                <c:pt idx="23">
                  <c:v>266.79670880995383</c:v>
                </c:pt>
                <c:pt idx="24">
                  <c:v>52.564126480738629</c:v>
                </c:pt>
                <c:pt idx="25">
                  <c:v>465.06318226416403</c:v>
                </c:pt>
                <c:pt idx="26">
                  <c:v>117.94100944635773</c:v>
                </c:pt>
                <c:pt idx="27">
                  <c:v>8.1407465281467211</c:v>
                </c:pt>
                <c:pt idx="28">
                  <c:v>-160.7813691874957</c:v>
                </c:pt>
                <c:pt idx="29">
                  <c:v>-160.43046357615876</c:v>
                </c:pt>
                <c:pt idx="30">
                  <c:v>63.660726095889814</c:v>
                </c:pt>
                <c:pt idx="31">
                  <c:v>69.200640223564548</c:v>
                </c:pt>
                <c:pt idx="32">
                  <c:v>425.19835786999516</c:v>
                </c:pt>
                <c:pt idx="33">
                  <c:v>252.50892399271194</c:v>
                </c:pt>
                <c:pt idx="34">
                  <c:v>588.77288944255451</c:v>
                </c:pt>
                <c:pt idx="35">
                  <c:v>266.56200793086145</c:v>
                </c:pt>
                <c:pt idx="36">
                  <c:v>107.01896949505765</c:v>
                </c:pt>
                <c:pt idx="37">
                  <c:v>456.53852966356015</c:v>
                </c:pt>
                <c:pt idx="38">
                  <c:v>320.31941380231962</c:v>
                </c:pt>
                <c:pt idx="39">
                  <c:v>-113.39934608176478</c:v>
                </c:pt>
                <c:pt idx="40">
                  <c:v>76.314176071514851</c:v>
                </c:pt>
                <c:pt idx="41">
                  <c:v>-399.16634740632895</c:v>
                </c:pt>
                <c:pt idx="42">
                  <c:v>455.47072389574032</c:v>
                </c:pt>
                <c:pt idx="43">
                  <c:v>125.82614403600897</c:v>
                </c:pt>
                <c:pt idx="44">
                  <c:v>285.98128672324725</c:v>
                </c:pt>
                <c:pt idx="45">
                  <c:v>452.30886221449231</c:v>
                </c:pt>
                <c:pt idx="46">
                  <c:v>584.18053771356551</c:v>
                </c:pt>
                <c:pt idx="47">
                  <c:v>-38.806451612903352</c:v>
                </c:pt>
                <c:pt idx="48">
                  <c:v>573.18057689025443</c:v>
                </c:pt>
                <c:pt idx="49">
                  <c:v>339.07466134108302</c:v>
                </c:pt>
                <c:pt idx="50">
                  <c:v>159.66202072861304</c:v>
                </c:pt>
                <c:pt idx="51">
                  <c:v>477.99062778840198</c:v>
                </c:pt>
                <c:pt idx="52">
                  <c:v>-327.58492548348204</c:v>
                </c:pt>
                <c:pt idx="53">
                  <c:v>1.232436000241288</c:v>
                </c:pt>
                <c:pt idx="54">
                  <c:v>-920.5722346428189</c:v>
                </c:pt>
                <c:pt idx="55">
                  <c:v>-97.599399849962097</c:v>
                </c:pt>
                <c:pt idx="56">
                  <c:v>131.52755329726358</c:v>
                </c:pt>
                <c:pt idx="57">
                  <c:v>31.31191066997523</c:v>
                </c:pt>
                <c:pt idx="58">
                  <c:v>-61.832437275985981</c:v>
                </c:pt>
                <c:pt idx="59">
                  <c:v>-173.79492525570416</c:v>
                </c:pt>
                <c:pt idx="60">
                  <c:v>308.13132129722175</c:v>
                </c:pt>
                <c:pt idx="61">
                  <c:v>-141.78604414261468</c:v>
                </c:pt>
                <c:pt idx="62">
                  <c:v>-50.031570929791279</c:v>
                </c:pt>
                <c:pt idx="63">
                  <c:v>86.317293233082836</c:v>
                </c:pt>
                <c:pt idx="64">
                  <c:v>-36.949927579192035</c:v>
                </c:pt>
                <c:pt idx="65">
                  <c:v>-223.70636854838713</c:v>
                </c:pt>
                <c:pt idx="66">
                  <c:v>-185.73559558720848</c:v>
                </c:pt>
                <c:pt idx="67">
                  <c:v>-259.41513415737086</c:v>
                </c:pt>
                <c:pt idx="68">
                  <c:v>-137.33364368529141</c:v>
                </c:pt>
                <c:pt idx="69">
                  <c:v>455.95501512682887</c:v>
                </c:pt>
                <c:pt idx="70">
                  <c:v>-42.288559139785008</c:v>
                </c:pt>
                <c:pt idx="71">
                  <c:v>-257.87951850094879</c:v>
                </c:pt>
                <c:pt idx="72">
                  <c:v>-260.7193541130203</c:v>
                </c:pt>
                <c:pt idx="73">
                  <c:v>-138.32312432040587</c:v>
                </c:pt>
                <c:pt idx="74">
                  <c:v>169.9425760642801</c:v>
                </c:pt>
                <c:pt idx="75">
                  <c:v>144.09329354749701</c:v>
                </c:pt>
                <c:pt idx="76">
                  <c:v>-156.45554718118768</c:v>
                </c:pt>
                <c:pt idx="77">
                  <c:v>-111.50505626185958</c:v>
                </c:pt>
                <c:pt idx="78">
                  <c:v>395.83569642641334</c:v>
                </c:pt>
                <c:pt idx="79">
                  <c:v>396.59421909932956</c:v>
                </c:pt>
                <c:pt idx="80">
                  <c:v>-18.479309708737858</c:v>
                </c:pt>
                <c:pt idx="81">
                  <c:v>218.55308372444389</c:v>
                </c:pt>
                <c:pt idx="82">
                  <c:v>-179.57025239573491</c:v>
                </c:pt>
                <c:pt idx="83">
                  <c:v>2.1631516021230319</c:v>
                </c:pt>
                <c:pt idx="84">
                  <c:v>2.0665194164783798</c:v>
                </c:pt>
                <c:pt idx="85">
                  <c:v>-171.75633267954754</c:v>
                </c:pt>
                <c:pt idx="86">
                  <c:v>444.6318536803779</c:v>
                </c:pt>
                <c:pt idx="87">
                  <c:v>286.91954323143273</c:v>
                </c:pt>
                <c:pt idx="88">
                  <c:v>408.6634821499714</c:v>
                </c:pt>
                <c:pt idx="89">
                  <c:v>-201.98893787794481</c:v>
                </c:pt>
                <c:pt idx="90">
                  <c:v>364.99636259213139</c:v>
                </c:pt>
                <c:pt idx="91">
                  <c:v>360.03622769491648</c:v>
                </c:pt>
                <c:pt idx="92">
                  <c:v>483.27040575474871</c:v>
                </c:pt>
                <c:pt idx="93">
                  <c:v>-526.28101035342058</c:v>
                </c:pt>
                <c:pt idx="94">
                  <c:v>644.27507958541912</c:v>
                </c:pt>
                <c:pt idx="95">
                  <c:v>-153.31668746469063</c:v>
                </c:pt>
                <c:pt idx="96">
                  <c:v>-282.48779658757644</c:v>
                </c:pt>
                <c:pt idx="97">
                  <c:v>-85.774231057764339</c:v>
                </c:pt>
                <c:pt idx="98">
                  <c:v>998.92850796339951</c:v>
                </c:pt>
                <c:pt idx="99">
                  <c:v>-31.192459288455616</c:v>
                </c:pt>
                <c:pt idx="100">
                  <c:v>918.30004418912938</c:v>
                </c:pt>
                <c:pt idx="101">
                  <c:v>-95.618686073957619</c:v>
                </c:pt>
                <c:pt idx="102">
                  <c:v>94.029414778694459</c:v>
                </c:pt>
                <c:pt idx="103">
                  <c:v>363.87264248681771</c:v>
                </c:pt>
                <c:pt idx="104">
                  <c:v>-17.767151103565137</c:v>
                </c:pt>
                <c:pt idx="105">
                  <c:v>-174.8272944928658</c:v>
                </c:pt>
                <c:pt idx="106">
                  <c:v>3.70555680878268</c:v>
                </c:pt>
                <c:pt idx="107">
                  <c:v>-75.203217947068097</c:v>
                </c:pt>
                <c:pt idx="108">
                  <c:v>-55.495271121164521</c:v>
                </c:pt>
                <c:pt idx="109">
                  <c:v>-348.34012096774188</c:v>
                </c:pt>
                <c:pt idx="110">
                  <c:v>-431.20862526379256</c:v>
                </c:pt>
                <c:pt idx="111">
                  <c:v>-36.119931478672754</c:v>
                </c:pt>
                <c:pt idx="112">
                  <c:v>698.61084725298304</c:v>
                </c:pt>
                <c:pt idx="113">
                  <c:v>-126.46961369972148</c:v>
                </c:pt>
                <c:pt idx="114">
                  <c:v>-351.11945847907725</c:v>
                </c:pt>
                <c:pt idx="115">
                  <c:v>-585.63353387752954</c:v>
                </c:pt>
                <c:pt idx="116">
                  <c:v>-470.16368779928337</c:v>
                </c:pt>
                <c:pt idx="117">
                  <c:v>2.2853622421998252</c:v>
                </c:pt>
                <c:pt idx="118">
                  <c:v>-164.99506451612874</c:v>
                </c:pt>
                <c:pt idx="119">
                  <c:v>255.24420812640653</c:v>
                </c:pt>
                <c:pt idx="120">
                  <c:v>-99.989930396070719</c:v>
                </c:pt>
                <c:pt idx="121">
                  <c:v>149.17277474312965</c:v>
                </c:pt>
                <c:pt idx="122">
                  <c:v>648.6240758920344</c:v>
                </c:pt>
                <c:pt idx="123">
                  <c:v>617.17385650903111</c:v>
                </c:pt>
                <c:pt idx="124">
                  <c:v>-64.097862889803196</c:v>
                </c:pt>
                <c:pt idx="125">
                  <c:v>-147.62508342602877</c:v>
                </c:pt>
                <c:pt idx="126">
                  <c:v>32.099396114667712</c:v>
                </c:pt>
                <c:pt idx="127">
                  <c:v>96.282718125715348</c:v>
                </c:pt>
                <c:pt idx="128">
                  <c:v>65.184369055167593</c:v>
                </c:pt>
                <c:pt idx="129">
                  <c:v>626.2500124358163</c:v>
                </c:pt>
                <c:pt idx="130">
                  <c:v>-219.75517445298661</c:v>
                </c:pt>
                <c:pt idx="131">
                  <c:v>150.5692385788154</c:v>
                </c:pt>
                <c:pt idx="132">
                  <c:v>-261.45224171540008</c:v>
                </c:pt>
                <c:pt idx="133">
                  <c:v>58.698053360369734</c:v>
                </c:pt>
                <c:pt idx="134">
                  <c:v>-304.26846277642039</c:v>
                </c:pt>
                <c:pt idx="135">
                  <c:v>209.09987318329357</c:v>
                </c:pt>
                <c:pt idx="136">
                  <c:v>77.788691891704389</c:v>
                </c:pt>
                <c:pt idx="137">
                  <c:v>-21.06513669226095</c:v>
                </c:pt>
                <c:pt idx="138">
                  <c:v>255.42536752659674</c:v>
                </c:pt>
                <c:pt idx="139">
                  <c:v>-716.94529474459296</c:v>
                </c:pt>
                <c:pt idx="140">
                  <c:v>-81.202939761803762</c:v>
                </c:pt>
                <c:pt idx="141">
                  <c:v>60.06280791057241</c:v>
                </c:pt>
                <c:pt idx="142">
                  <c:v>-291.74717990556866</c:v>
                </c:pt>
                <c:pt idx="143">
                  <c:v>-333.56687917852065</c:v>
                </c:pt>
                <c:pt idx="144">
                  <c:v>128.22620148309647</c:v>
                </c:pt>
                <c:pt idx="145">
                  <c:v>-578.69838838562032</c:v>
                </c:pt>
                <c:pt idx="146">
                  <c:v>-168.81859048777144</c:v>
                </c:pt>
                <c:pt idx="147">
                  <c:v>487.90894336384474</c:v>
                </c:pt>
                <c:pt idx="148">
                  <c:v>-87.095769148481068</c:v>
                </c:pt>
                <c:pt idx="149">
                  <c:v>-333.7109525576289</c:v>
                </c:pt>
                <c:pt idx="150">
                  <c:v>382.34412743976026</c:v>
                </c:pt>
                <c:pt idx="151">
                  <c:v>-232.04641390325546</c:v>
                </c:pt>
                <c:pt idx="152">
                  <c:v>-110.63833721966337</c:v>
                </c:pt>
                <c:pt idx="153">
                  <c:v>-143.59882297244374</c:v>
                </c:pt>
                <c:pt idx="154">
                  <c:v>-149.56479189326132</c:v>
                </c:pt>
                <c:pt idx="155">
                  <c:v>-346.57372950397416</c:v>
                </c:pt>
                <c:pt idx="156">
                  <c:v>218.7721565538929</c:v>
                </c:pt>
                <c:pt idx="157">
                  <c:v>-264.36559272011834</c:v>
                </c:pt>
                <c:pt idx="158">
                  <c:v>-226.82298819478601</c:v>
                </c:pt>
                <c:pt idx="159">
                  <c:v>-331.32231705911693</c:v>
                </c:pt>
                <c:pt idx="160">
                  <c:v>776.65986008567006</c:v>
                </c:pt>
                <c:pt idx="161">
                  <c:v>-280.82565789473705</c:v>
                </c:pt>
                <c:pt idx="162">
                  <c:v>-269.51597085587775</c:v>
                </c:pt>
                <c:pt idx="163">
                  <c:v>-251.72738592868143</c:v>
                </c:pt>
                <c:pt idx="164">
                  <c:v>-260.85142044656317</c:v>
                </c:pt>
                <c:pt idx="165">
                  <c:v>-413.93057436790497</c:v>
                </c:pt>
                <c:pt idx="166">
                  <c:v>45.358937746625521</c:v>
                </c:pt>
                <c:pt idx="167">
                  <c:v>368.09016719434482</c:v>
                </c:pt>
                <c:pt idx="168">
                  <c:v>-232.87038597389997</c:v>
                </c:pt>
                <c:pt idx="169">
                  <c:v>84.845427769081013</c:v>
                </c:pt>
                <c:pt idx="170">
                  <c:v>635.013796123926</c:v>
                </c:pt>
                <c:pt idx="171">
                  <c:v>4.6219657236843927</c:v>
                </c:pt>
                <c:pt idx="172">
                  <c:v>276.75329503769723</c:v>
                </c:pt>
                <c:pt idx="173">
                  <c:v>244.21762942405763</c:v>
                </c:pt>
                <c:pt idx="174">
                  <c:v>-249.03084309005374</c:v>
                </c:pt>
                <c:pt idx="175">
                  <c:v>183.61974999541178</c:v>
                </c:pt>
                <c:pt idx="176">
                  <c:v>545.86511567355842</c:v>
                </c:pt>
                <c:pt idx="177">
                  <c:v>843.42007560383558</c:v>
                </c:pt>
                <c:pt idx="178">
                  <c:v>808.66349871282443</c:v>
                </c:pt>
                <c:pt idx="179">
                  <c:v>513.18950120555235</c:v>
                </c:pt>
                <c:pt idx="180">
                  <c:v>425.43601591916968</c:v>
                </c:pt>
                <c:pt idx="181">
                  <c:v>673.22493436387515</c:v>
                </c:pt>
                <c:pt idx="182">
                  <c:v>1076.3124200989826</c:v>
                </c:pt>
                <c:pt idx="183">
                  <c:v>531.42335883705357</c:v>
                </c:pt>
                <c:pt idx="184">
                  <c:v>829.07041708153531</c:v>
                </c:pt>
                <c:pt idx="185">
                  <c:v>630.83234202689152</c:v>
                </c:pt>
                <c:pt idx="186">
                  <c:v>106.55638152470335</c:v>
                </c:pt>
                <c:pt idx="187">
                  <c:v>787.87024370780307</c:v>
                </c:pt>
                <c:pt idx="188">
                  <c:v>-35.659004688037655</c:v>
                </c:pt>
                <c:pt idx="189">
                  <c:v>479.90369240485688</c:v>
                </c:pt>
                <c:pt idx="190">
                  <c:v>238.69655202229202</c:v>
                </c:pt>
                <c:pt idx="191">
                  <c:v>613.96617353552347</c:v>
                </c:pt>
                <c:pt idx="192">
                  <c:v>480.42924234256395</c:v>
                </c:pt>
                <c:pt idx="193">
                  <c:v>230.42893899654987</c:v>
                </c:pt>
                <c:pt idx="194">
                  <c:v>492.06366910554533</c:v>
                </c:pt>
                <c:pt idx="195">
                  <c:v>137.05716373164017</c:v>
                </c:pt>
                <c:pt idx="196">
                  <c:v>1100.6593840484327</c:v>
                </c:pt>
                <c:pt idx="197">
                  <c:v>516.79417641181954</c:v>
                </c:pt>
                <c:pt idx="198">
                  <c:v>758.67523197716002</c:v>
                </c:pt>
                <c:pt idx="199">
                  <c:v>395.01366274402244</c:v>
                </c:pt>
                <c:pt idx="200">
                  <c:v>100.62636281637985</c:v>
                </c:pt>
                <c:pt idx="201">
                  <c:v>25.526649445759123</c:v>
                </c:pt>
                <c:pt idx="202">
                  <c:v>440.74336410685908</c:v>
                </c:pt>
                <c:pt idx="203">
                  <c:v>167.37209495237911</c:v>
                </c:pt>
                <c:pt idx="204">
                  <c:v>476.97843095289011</c:v>
                </c:pt>
                <c:pt idx="205">
                  <c:v>632.93877563548278</c:v>
                </c:pt>
                <c:pt idx="206">
                  <c:v>927.58904316625262</c:v>
                </c:pt>
                <c:pt idx="207">
                  <c:v>-35.131501618010546</c:v>
                </c:pt>
                <c:pt idx="208">
                  <c:v>13.854040667583718</c:v>
                </c:pt>
                <c:pt idx="209">
                  <c:v>124.72628218268969</c:v>
                </c:pt>
                <c:pt idx="210">
                  <c:v>153.43099413164379</c:v>
                </c:pt>
                <c:pt idx="211">
                  <c:v>-106.56573098322521</c:v>
                </c:pt>
                <c:pt idx="212">
                  <c:v>-177.47001090512549</c:v>
                </c:pt>
                <c:pt idx="213">
                  <c:v>-40.98910712655168</c:v>
                </c:pt>
                <c:pt idx="214">
                  <c:v>633.54320694483988</c:v>
                </c:pt>
                <c:pt idx="215">
                  <c:v>-147.0076640763769</c:v>
                </c:pt>
                <c:pt idx="216">
                  <c:v>144.97367276147332</c:v>
                </c:pt>
                <c:pt idx="217">
                  <c:v>253.8679473632198</c:v>
                </c:pt>
                <c:pt idx="218">
                  <c:v>525.54434067221155</c:v>
                </c:pt>
                <c:pt idx="219">
                  <c:v>609.02258192504041</c:v>
                </c:pt>
                <c:pt idx="220">
                  <c:v>118.69332153548046</c:v>
                </c:pt>
                <c:pt idx="221">
                  <c:v>539.96330652425752</c:v>
                </c:pt>
                <c:pt idx="222">
                  <c:v>1591.7930863162057</c:v>
                </c:pt>
                <c:pt idx="223">
                  <c:v>1652.4591959889901</c:v>
                </c:pt>
                <c:pt idx="224">
                  <c:v>919.18813377514005</c:v>
                </c:pt>
                <c:pt idx="225">
                  <c:v>1053.8231947837801</c:v>
                </c:pt>
                <c:pt idx="226">
                  <c:v>441.36166421001542</c:v>
                </c:pt>
                <c:pt idx="227">
                  <c:v>1962.2502503979688</c:v>
                </c:pt>
                <c:pt idx="228">
                  <c:v>1904.0115906458057</c:v>
                </c:pt>
                <c:pt idx="229">
                  <c:v>1545.9324032791608</c:v>
                </c:pt>
                <c:pt idx="230">
                  <c:v>-56.905143765215563</c:v>
                </c:pt>
                <c:pt idx="231">
                  <c:v>1536.76719600876</c:v>
                </c:pt>
                <c:pt idx="232">
                  <c:v>741.027261336469</c:v>
                </c:pt>
                <c:pt idx="233">
                  <c:v>1011.6203360373935</c:v>
                </c:pt>
                <c:pt idx="234">
                  <c:v>1666.2722944280008</c:v>
                </c:pt>
                <c:pt idx="235">
                  <c:v>-255.57679459426629</c:v>
                </c:pt>
                <c:pt idx="236">
                  <c:v>595.00647767793862</c:v>
                </c:pt>
                <c:pt idx="237">
                  <c:v>863.43725101625546</c:v>
                </c:pt>
                <c:pt idx="238">
                  <c:v>341.35102334360039</c:v>
                </c:pt>
                <c:pt idx="239">
                  <c:v>137.82293283447351</c:v>
                </c:pt>
                <c:pt idx="240">
                  <c:v>1110.1724392914414</c:v>
                </c:pt>
                <c:pt idx="241">
                  <c:v>270.5666927256604</c:v>
                </c:pt>
                <c:pt idx="242">
                  <c:v>717.97233419238285</c:v>
                </c:pt>
                <c:pt idx="243">
                  <c:v>140.09116219989392</c:v>
                </c:pt>
                <c:pt idx="244">
                  <c:v>1264.7244788754019</c:v>
                </c:pt>
                <c:pt idx="245">
                  <c:v>29.863147670563006</c:v>
                </c:pt>
                <c:pt idx="246">
                  <c:v>-55.367885476027553</c:v>
                </c:pt>
                <c:pt idx="247">
                  <c:v>799.31417124568304</c:v>
                </c:pt>
                <c:pt idx="248">
                  <c:v>217.51404395737922</c:v>
                </c:pt>
                <c:pt idx="249">
                  <c:v>210.25392533986209</c:v>
                </c:pt>
                <c:pt idx="250">
                  <c:v>1408.2772794728151</c:v>
                </c:pt>
                <c:pt idx="251">
                  <c:v>887.70477637584099</c:v>
                </c:pt>
                <c:pt idx="252">
                  <c:v>-59.697181758274155</c:v>
                </c:pt>
                <c:pt idx="253">
                  <c:v>47.230941380317624</c:v>
                </c:pt>
                <c:pt idx="254">
                  <c:v>657.11906179724133</c:v>
                </c:pt>
                <c:pt idx="255">
                  <c:v>511.30166239634866</c:v>
                </c:pt>
                <c:pt idx="256">
                  <c:v>186.66706110120018</c:v>
                </c:pt>
                <c:pt idx="257">
                  <c:v>220.62034898108277</c:v>
                </c:pt>
                <c:pt idx="258">
                  <c:v>723.38796076550886</c:v>
                </c:pt>
                <c:pt idx="259">
                  <c:v>581.3112092982409</c:v>
                </c:pt>
                <c:pt idx="260">
                  <c:v>322.94787737140246</c:v>
                </c:pt>
                <c:pt idx="261">
                  <c:v>877.46250248381625</c:v>
                </c:pt>
                <c:pt idx="262">
                  <c:v>14.29612958381702</c:v>
                </c:pt>
                <c:pt idx="263">
                  <c:v>1017.4847832831134</c:v>
                </c:pt>
                <c:pt idx="264">
                  <c:v>201.93102801547309</c:v>
                </c:pt>
                <c:pt idx="265">
                  <c:v>673.73924726156645</c:v>
                </c:pt>
                <c:pt idx="266">
                  <c:v>210.81118207545626</c:v>
                </c:pt>
                <c:pt idx="267">
                  <c:v>140.37722066764397</c:v>
                </c:pt>
                <c:pt idx="268">
                  <c:v>334.17071068904039</c:v>
                </c:pt>
                <c:pt idx="269">
                  <c:v>503.95344329320136</c:v>
                </c:pt>
                <c:pt idx="270">
                  <c:v>1843.390790489535</c:v>
                </c:pt>
                <c:pt idx="271">
                  <c:v>-55.574192543341276</c:v>
                </c:pt>
                <c:pt idx="272">
                  <c:v>715.55405241965252</c:v>
                </c:pt>
                <c:pt idx="273">
                  <c:v>1577.996554466517</c:v>
                </c:pt>
                <c:pt idx="274">
                  <c:v>402.67723943404832</c:v>
                </c:pt>
                <c:pt idx="275">
                  <c:v>171.23837060430739</c:v>
                </c:pt>
                <c:pt idx="276">
                  <c:v>255.00982259535198</c:v>
                </c:pt>
                <c:pt idx="277">
                  <c:v>1157.3967038164246</c:v>
                </c:pt>
                <c:pt idx="278">
                  <c:v>-101.19083410179725</c:v>
                </c:pt>
                <c:pt idx="279">
                  <c:v>983.70982303475409</c:v>
                </c:pt>
                <c:pt idx="280">
                  <c:v>1070.0497225365355</c:v>
                </c:pt>
                <c:pt idx="281">
                  <c:v>355.87350017054871</c:v>
                </c:pt>
                <c:pt idx="282">
                  <c:v>472.2933943225072</c:v>
                </c:pt>
                <c:pt idx="283">
                  <c:v>-246.41152635515081</c:v>
                </c:pt>
                <c:pt idx="284">
                  <c:v>-123.33950123667299</c:v>
                </c:pt>
                <c:pt idx="285">
                  <c:v>866.59303789179694</c:v>
                </c:pt>
                <c:pt idx="286">
                  <c:v>63.027993976664028</c:v>
                </c:pt>
                <c:pt idx="287">
                  <c:v>261.63075118926901</c:v>
                </c:pt>
                <c:pt idx="288">
                  <c:v>55.624310126138965</c:v>
                </c:pt>
                <c:pt idx="289">
                  <c:v>463.28213505332184</c:v>
                </c:pt>
                <c:pt idx="290">
                  <c:v>-77.379807032091151</c:v>
                </c:pt>
                <c:pt idx="291">
                  <c:v>-27.241214300409087</c:v>
                </c:pt>
                <c:pt idx="292">
                  <c:v>107.76143222144098</c:v>
                </c:pt>
                <c:pt idx="293">
                  <c:v>214.52512742106077</c:v>
                </c:pt>
                <c:pt idx="294">
                  <c:v>1200.0224607596208</c:v>
                </c:pt>
                <c:pt idx="295">
                  <c:v>718.43217483319722</c:v>
                </c:pt>
                <c:pt idx="296">
                  <c:v>1011.2903237252975</c:v>
                </c:pt>
                <c:pt idx="297">
                  <c:v>-186.79016127852358</c:v>
                </c:pt>
                <c:pt idx="298">
                  <c:v>937.34887571570789</c:v>
                </c:pt>
                <c:pt idx="299">
                  <c:v>44.554840364042775</c:v>
                </c:pt>
                <c:pt idx="300">
                  <c:v>597.4234409799559</c:v>
                </c:pt>
                <c:pt idx="301">
                  <c:v>81.472282875955159</c:v>
                </c:pt>
                <c:pt idx="302">
                  <c:v>-175.23067133312068</c:v>
                </c:pt>
                <c:pt idx="303">
                  <c:v>81.746661190785971</c:v>
                </c:pt>
                <c:pt idx="304">
                  <c:v>646.30246399238206</c:v>
                </c:pt>
                <c:pt idx="305">
                  <c:v>-353.63041659368139</c:v>
                </c:pt>
                <c:pt idx="306">
                  <c:v>46.757081842256405</c:v>
                </c:pt>
                <c:pt idx="307">
                  <c:v>-346.5372670008104</c:v>
                </c:pt>
                <c:pt idx="308">
                  <c:v>-215.66092600843032</c:v>
                </c:pt>
                <c:pt idx="309">
                  <c:v>-124.92301065867801</c:v>
                </c:pt>
                <c:pt idx="310">
                  <c:v>175.65997466428303</c:v>
                </c:pt>
                <c:pt idx="311">
                  <c:v>-387.57272161438431</c:v>
                </c:pt>
                <c:pt idx="312">
                  <c:v>-484.77408774087729</c:v>
                </c:pt>
                <c:pt idx="313">
                  <c:v>-434.13226352904144</c:v>
                </c:pt>
                <c:pt idx="314">
                  <c:v>489.99820683727307</c:v>
                </c:pt>
                <c:pt idx="315">
                  <c:v>63.07700930357133</c:v>
                </c:pt>
                <c:pt idx="316">
                  <c:v>660.74903602968709</c:v>
                </c:pt>
                <c:pt idx="317">
                  <c:v>-18.19482598600181</c:v>
                </c:pt>
                <c:pt idx="318">
                  <c:v>-271.12951222609769</c:v>
                </c:pt>
                <c:pt idx="319">
                  <c:v>742.98615228306676</c:v>
                </c:pt>
                <c:pt idx="320">
                  <c:v>768.483525703027</c:v>
                </c:pt>
                <c:pt idx="321">
                  <c:v>325.38573824118953</c:v>
                </c:pt>
                <c:pt idx="322">
                  <c:v>-362.01706642066381</c:v>
                </c:pt>
                <c:pt idx="323">
                  <c:v>399.48487052999985</c:v>
                </c:pt>
                <c:pt idx="324">
                  <c:v>-195.17693785653083</c:v>
                </c:pt>
                <c:pt idx="325">
                  <c:v>171.14912583280571</c:v>
                </c:pt>
                <c:pt idx="326">
                  <c:v>367.86975002635347</c:v>
                </c:pt>
                <c:pt idx="327">
                  <c:v>-251.05681016297683</c:v>
                </c:pt>
                <c:pt idx="328">
                  <c:v>-447.48404749353631</c:v>
                </c:pt>
                <c:pt idx="329">
                  <c:v>-689.36028951990318</c:v>
                </c:pt>
                <c:pt idx="330">
                  <c:v>-12.581474151875675</c:v>
                </c:pt>
                <c:pt idx="331">
                  <c:v>76.082010150037448</c:v>
                </c:pt>
                <c:pt idx="332">
                  <c:v>389.63636965808257</c:v>
                </c:pt>
                <c:pt idx="333">
                  <c:v>478.55950322189688</c:v>
                </c:pt>
                <c:pt idx="334">
                  <c:v>-43.087552188750912</c:v>
                </c:pt>
                <c:pt idx="335">
                  <c:v>577.97697242984304</c:v>
                </c:pt>
                <c:pt idx="336">
                  <c:v>-2.2122454557877727</c:v>
                </c:pt>
                <c:pt idx="337">
                  <c:v>866.33383483282262</c:v>
                </c:pt>
                <c:pt idx="338">
                  <c:v>608.30461937122288</c:v>
                </c:pt>
                <c:pt idx="339">
                  <c:v>613.47216086210642</c:v>
                </c:pt>
                <c:pt idx="340">
                  <c:v>402.98540353639396</c:v>
                </c:pt>
                <c:pt idx="341">
                  <c:v>-178.94609648183828</c:v>
                </c:pt>
                <c:pt idx="342">
                  <c:v>357.86205579428395</c:v>
                </c:pt>
                <c:pt idx="343">
                  <c:v>-131.9851346178304</c:v>
                </c:pt>
                <c:pt idx="344">
                  <c:v>1007.4917396258385</c:v>
                </c:pt>
                <c:pt idx="345">
                  <c:v>84.238321100671058</c:v>
                </c:pt>
                <c:pt idx="346">
                  <c:v>661.09400091330178</c:v>
                </c:pt>
                <c:pt idx="347">
                  <c:v>-37.695476613828859</c:v>
                </c:pt>
                <c:pt idx="348">
                  <c:v>-132.49852007756994</c:v>
                </c:pt>
                <c:pt idx="349">
                  <c:v>186.84792422170685</c:v>
                </c:pt>
                <c:pt idx="350">
                  <c:v>468.95355995264634</c:v>
                </c:pt>
                <c:pt idx="351">
                  <c:v>544.97242900905439</c:v>
                </c:pt>
                <c:pt idx="352">
                  <c:v>743.19670781893058</c:v>
                </c:pt>
                <c:pt idx="353">
                  <c:v>827.47878787878824</c:v>
                </c:pt>
                <c:pt idx="354">
                  <c:v>299.49071564789654</c:v>
                </c:pt>
                <c:pt idx="355">
                  <c:v>-198.622369127056</c:v>
                </c:pt>
                <c:pt idx="356">
                  <c:v>308.20023599608248</c:v>
                </c:pt>
                <c:pt idx="357">
                  <c:v>-177.71774861243392</c:v>
                </c:pt>
                <c:pt idx="358">
                  <c:v>855.2009530960338</c:v>
                </c:pt>
                <c:pt idx="359">
                  <c:v>1160.0235341857531</c:v>
                </c:pt>
                <c:pt idx="360">
                  <c:v>586.11028305486059</c:v>
                </c:pt>
                <c:pt idx="361">
                  <c:v>-40.908230452675099</c:v>
                </c:pt>
                <c:pt idx="362">
                  <c:v>1412.9956682979887</c:v>
                </c:pt>
                <c:pt idx="363">
                  <c:v>513.92812071330547</c:v>
                </c:pt>
                <c:pt idx="364">
                  <c:v>347.32257211641701</c:v>
                </c:pt>
                <c:pt idx="365">
                  <c:v>200.95595851117537</c:v>
                </c:pt>
                <c:pt idx="366">
                  <c:v>-303.48512458705204</c:v>
                </c:pt>
                <c:pt idx="367">
                  <c:v>130.26303353691023</c:v>
                </c:pt>
                <c:pt idx="368">
                  <c:v>-359.64586111649584</c:v>
                </c:pt>
                <c:pt idx="369">
                  <c:v>554.06687332655054</c:v>
                </c:pt>
                <c:pt idx="370">
                  <c:v>399.00415404922722</c:v>
                </c:pt>
                <c:pt idx="371">
                  <c:v>-208.79355507305053</c:v>
                </c:pt>
                <c:pt idx="372">
                  <c:v>1250.6551386123658</c:v>
                </c:pt>
                <c:pt idx="373">
                  <c:v>-148.51117738821904</c:v>
                </c:pt>
                <c:pt idx="374">
                  <c:v>-329.79726620846725</c:v>
                </c:pt>
                <c:pt idx="375">
                  <c:v>690.38539089575067</c:v>
                </c:pt>
                <c:pt idx="376">
                  <c:v>375.94390878111665</c:v>
                </c:pt>
                <c:pt idx="377">
                  <c:v>648.68391933028954</c:v>
                </c:pt>
                <c:pt idx="378">
                  <c:v>1008.5665763324293</c:v>
                </c:pt>
                <c:pt idx="379">
                  <c:v>1075.7244596154578</c:v>
                </c:pt>
                <c:pt idx="380">
                  <c:v>1057.3813085503757</c:v>
                </c:pt>
                <c:pt idx="381">
                  <c:v>591.80396668858191</c:v>
                </c:pt>
              </c:numCache>
            </c:numRef>
          </c:yVal>
          <c:smooth val="0"/>
        </c:ser>
        <c:dLbls>
          <c:showLegendKey val="0"/>
          <c:showVal val="0"/>
          <c:showCatName val="0"/>
          <c:showSerName val="0"/>
          <c:showPercent val="0"/>
          <c:showBubbleSize val="0"/>
        </c:dLbls>
        <c:axId val="117406464"/>
        <c:axId val="117407040"/>
      </c:scatterChart>
      <c:valAx>
        <c:axId val="117406464"/>
        <c:scaling>
          <c:orientation val="minMax"/>
        </c:scaling>
        <c:delete val="0"/>
        <c:axPos val="b"/>
        <c:title>
          <c:tx>
            <c:rich>
              <a:bodyPr/>
              <a:lstStyle/>
              <a:p>
                <a:pPr>
                  <a:defRPr/>
                </a:pPr>
                <a:r>
                  <a:rPr lang="en-US"/>
                  <a:t>ROTA</a:t>
                </a:r>
              </a:p>
            </c:rich>
          </c:tx>
          <c:overlay val="0"/>
        </c:title>
        <c:numFmt formatCode="_-* #,##0\ _€_-;\-* #,##0\ _€_-;_-* &quot;-&quot;??\ _€_-;_-@_-"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AR"/>
          </a:p>
        </c:txPr>
        <c:crossAx val="117407040"/>
        <c:crosses val="autoZero"/>
        <c:crossBetween val="midCat"/>
      </c:valAx>
      <c:valAx>
        <c:axId val="117407040"/>
        <c:scaling>
          <c:orientation val="minMax"/>
        </c:scaling>
        <c:delete val="0"/>
        <c:axPos val="l"/>
        <c:title>
          <c:tx>
            <c:rich>
              <a:bodyPr rot="-5400000" vert="horz"/>
              <a:lstStyle/>
              <a:p>
                <a:pPr>
                  <a:defRPr/>
                </a:pPr>
                <a:r>
                  <a:rPr lang="en-US"/>
                  <a:t>$/ha TT</a:t>
                </a:r>
              </a:p>
            </c:rich>
          </c:tx>
          <c:overlay val="0"/>
        </c:title>
        <c:numFmt formatCode="_-* #,##0.00\ _€_-;\-* #,##0.00\ _€_-;_-* &quot;-&quot;??\ _€_-;_-@_-" sourceLinked="1"/>
        <c:majorTickMark val="out"/>
        <c:minorTickMark val="none"/>
        <c:tickLblPos val="nextTo"/>
        <c:txPr>
          <a:bodyPr rot="0" vert="horz"/>
          <a:lstStyle/>
          <a:p>
            <a:pPr>
              <a:defRPr/>
            </a:pPr>
            <a:endParaRPr lang="es-AR"/>
          </a:p>
        </c:txPr>
        <c:crossAx val="117406464"/>
        <c:crosses val="autoZero"/>
        <c:crossBetween val="midCat"/>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ROS y ROTA por cada ROA (renta sobre activo)</a:t>
            </a:r>
          </a:p>
        </c:rich>
      </c:tx>
      <c:overlay val="0"/>
    </c:title>
    <c:autoTitleDeleted val="0"/>
    <c:plotArea>
      <c:layout/>
      <c:scatterChart>
        <c:scatterStyle val="lineMarker"/>
        <c:varyColors val="0"/>
        <c:ser>
          <c:idx val="0"/>
          <c:order val="0"/>
          <c:tx>
            <c:strRef>
              <c:f>Dupont!$AN$9</c:f>
              <c:strCache>
                <c:ptCount val="1"/>
                <c:pt idx="0">
                  <c:v>ROTA</c:v>
                </c:pt>
              </c:strCache>
            </c:strRef>
          </c:tx>
          <c:spPr>
            <a:ln w="28575">
              <a:noFill/>
            </a:ln>
          </c:spPr>
          <c:marker>
            <c:spPr>
              <a:solidFill>
                <a:srgbClr val="92D050"/>
              </a:solidFill>
              <a:ln>
                <a:noFill/>
              </a:ln>
            </c:spPr>
          </c:marker>
          <c:xVal>
            <c:numRef>
              <c:f>Dupont!$AO$10:$AO$349</c:f>
              <c:numCache>
                <c:formatCode>0%</c:formatCode>
                <c:ptCount val="340"/>
                <c:pt idx="0">
                  <c:v>0.14238961920939752</c:v>
                </c:pt>
                <c:pt idx="1">
                  <c:v>-0.10572726246129281</c:v>
                </c:pt>
                <c:pt idx="2">
                  <c:v>0.17140882511140101</c:v>
                </c:pt>
                <c:pt idx="3">
                  <c:v>6.5747501385403639E-3</c:v>
                </c:pt>
                <c:pt idx="4">
                  <c:v>0.33900355717346953</c:v>
                </c:pt>
                <c:pt idx="5">
                  <c:v>0.2572082644473776</c:v>
                </c:pt>
                <c:pt idx="6">
                  <c:v>0.16937062252818438</c:v>
                </c:pt>
                <c:pt idx="7">
                  <c:v>0.23388776849528611</c:v>
                </c:pt>
                <c:pt idx="8">
                  <c:v>-4.1654149039854448E-3</c:v>
                </c:pt>
                <c:pt idx="9">
                  <c:v>2.1844773738962642E-2</c:v>
                </c:pt>
                <c:pt idx="10">
                  <c:v>0.11725767914379097</c:v>
                </c:pt>
                <c:pt idx="11">
                  <c:v>0.1980283959787324</c:v>
                </c:pt>
                <c:pt idx="12">
                  <c:v>5.3818199094066189E-2</c:v>
                </c:pt>
                <c:pt idx="13">
                  <c:v>0.24378505417087296</c:v>
                </c:pt>
                <c:pt idx="14">
                  <c:v>7.1133722864231866E-4</c:v>
                </c:pt>
                <c:pt idx="15">
                  <c:v>1.5083497694092634E-2</c:v>
                </c:pt>
                <c:pt idx="16">
                  <c:v>0.11251485967407721</c:v>
                </c:pt>
                <c:pt idx="17">
                  <c:v>0.23275121346875058</c:v>
                </c:pt>
                <c:pt idx="18">
                  <c:v>0.12154543294506306</c:v>
                </c:pt>
                <c:pt idx="19">
                  <c:v>4.8636233645914094E-2</c:v>
                </c:pt>
                <c:pt idx="20">
                  <c:v>0.13112344249983901</c:v>
                </c:pt>
                <c:pt idx="21">
                  <c:v>3.9146864995179491E-2</c:v>
                </c:pt>
                <c:pt idx="22">
                  <c:v>8.1473144616238724E-2</c:v>
                </c:pt>
                <c:pt idx="23">
                  <c:v>9.4166738024636945E-2</c:v>
                </c:pt>
                <c:pt idx="24">
                  <c:v>3.5058652352719585E-2</c:v>
                </c:pt>
                <c:pt idx="25">
                  <c:v>0.2554651110725068</c:v>
                </c:pt>
                <c:pt idx="26">
                  <c:v>7.51063667292729E-2</c:v>
                </c:pt>
                <c:pt idx="27">
                  <c:v>9.004077567624582E-3</c:v>
                </c:pt>
                <c:pt idx="28">
                  <c:v>-7.3147714601803318E-2</c:v>
                </c:pt>
                <c:pt idx="29">
                  <c:v>-0.11874616746037314</c:v>
                </c:pt>
                <c:pt idx="30">
                  <c:v>4.0567939578007313E-2</c:v>
                </c:pt>
                <c:pt idx="31">
                  <c:v>3.5047106046548274E-2</c:v>
                </c:pt>
                <c:pt idx="32">
                  <c:v>0.16942044192699973</c:v>
                </c:pt>
                <c:pt idx="33">
                  <c:v>0.11084934111171291</c:v>
                </c:pt>
                <c:pt idx="34">
                  <c:v>0.33989228023641244</c:v>
                </c:pt>
                <c:pt idx="35">
                  <c:v>0.16407790251089013</c:v>
                </c:pt>
                <c:pt idx="36">
                  <c:v>5.1882650000630512E-2</c:v>
                </c:pt>
                <c:pt idx="37">
                  <c:v>0.22949900511203347</c:v>
                </c:pt>
                <c:pt idx="38">
                  <c:v>9.6993830001158188E-2</c:v>
                </c:pt>
                <c:pt idx="39">
                  <c:v>-5.4581944856256816E-2</c:v>
                </c:pt>
                <c:pt idx="40">
                  <c:v>3.2337542660211403E-2</c:v>
                </c:pt>
                <c:pt idx="41">
                  <c:v>-0.19789037025736828</c:v>
                </c:pt>
                <c:pt idx="42">
                  <c:v>0.19719347911795071</c:v>
                </c:pt>
                <c:pt idx="43">
                  <c:v>5.6245439890303374E-2</c:v>
                </c:pt>
                <c:pt idx="44">
                  <c:v>9.4434012014174645E-2</c:v>
                </c:pt>
                <c:pt idx="45">
                  <c:v>0.15780230784003238</c:v>
                </c:pt>
                <c:pt idx="46">
                  <c:v>0.22048345160177468</c:v>
                </c:pt>
                <c:pt idx="47">
                  <c:v>-1.9432429300000539E-2</c:v>
                </c:pt>
                <c:pt idx="48">
                  <c:v>0.28076523641527029</c:v>
                </c:pt>
                <c:pt idx="49">
                  <c:v>0.14652845591382496</c:v>
                </c:pt>
                <c:pt idx="50">
                  <c:v>5.9722332927665822E-2</c:v>
                </c:pt>
                <c:pt idx="51">
                  <c:v>0.19453099073892369</c:v>
                </c:pt>
                <c:pt idx="52">
                  <c:v>-0.22434230630074914</c:v>
                </c:pt>
                <c:pt idx="53">
                  <c:v>6.4988853838207194E-4</c:v>
                </c:pt>
                <c:pt idx="54">
                  <c:v>-0.34057332466460638</c:v>
                </c:pt>
                <c:pt idx="55">
                  <c:v>-4.0877618912946161E-2</c:v>
                </c:pt>
                <c:pt idx="56">
                  <c:v>4.6980370503512447E-2</c:v>
                </c:pt>
                <c:pt idx="57">
                  <c:v>1.4870858507682676E-2</c:v>
                </c:pt>
                <c:pt idx="58">
                  <c:v>-3.6798823888150985E-2</c:v>
                </c:pt>
                <c:pt idx="59">
                  <c:v>-8.9477653792774281E-2</c:v>
                </c:pt>
                <c:pt idx="60">
                  <c:v>0.12135309646414755</c:v>
                </c:pt>
                <c:pt idx="61">
                  <c:v>-9.8046006674371508E-2</c:v>
                </c:pt>
                <c:pt idx="62">
                  <c:v>-2.8468646564345831E-2</c:v>
                </c:pt>
                <c:pt idx="63">
                  <c:v>4.1119117637652546E-2</c:v>
                </c:pt>
                <c:pt idx="64">
                  <c:v>-2.9872639511480358E-2</c:v>
                </c:pt>
                <c:pt idx="65">
                  <c:v>-0.11955201966568368</c:v>
                </c:pt>
                <c:pt idx="66">
                  <c:v>-0.10104382868484565</c:v>
                </c:pt>
                <c:pt idx="67">
                  <c:v>-0.16888747573596821</c:v>
                </c:pt>
                <c:pt idx="68">
                  <c:v>-4.6143900821282682E-2</c:v>
                </c:pt>
                <c:pt idx="69">
                  <c:v>0.20108478144337891</c:v>
                </c:pt>
                <c:pt idx="70">
                  <c:v>-2.6618457734916248E-2</c:v>
                </c:pt>
                <c:pt idx="71">
                  <c:v>-0.17427231827876616</c:v>
                </c:pt>
                <c:pt idx="72">
                  <c:v>-0.17149492080870099</c:v>
                </c:pt>
                <c:pt idx="73">
                  <c:v>-7.2992892692346753E-2</c:v>
                </c:pt>
                <c:pt idx="74">
                  <c:v>6.6724617087197943E-2</c:v>
                </c:pt>
                <c:pt idx="75">
                  <c:v>5.0700246926221312E-2</c:v>
                </c:pt>
                <c:pt idx="76">
                  <c:v>-6.3957694082632841E-2</c:v>
                </c:pt>
                <c:pt idx="77">
                  <c:v>-3.4515476422970891E-2</c:v>
                </c:pt>
                <c:pt idx="78">
                  <c:v>0.17125683363865038</c:v>
                </c:pt>
                <c:pt idx="79">
                  <c:v>0.11785528106310569</c:v>
                </c:pt>
                <c:pt idx="80">
                  <c:v>-7.2024389277369916E-3</c:v>
                </c:pt>
                <c:pt idx="81">
                  <c:v>9.6298202835517988E-2</c:v>
                </c:pt>
                <c:pt idx="82">
                  <c:v>-0.11967403883114196</c:v>
                </c:pt>
                <c:pt idx="83">
                  <c:v>5.9456638153309411E-4</c:v>
                </c:pt>
                <c:pt idx="84">
                  <c:v>7.1867262579746783E-4</c:v>
                </c:pt>
                <c:pt idx="85">
                  <c:v>-6.3035760127937907E-2</c:v>
                </c:pt>
                <c:pt idx="86">
                  <c:v>0.15797364340666437</c:v>
                </c:pt>
                <c:pt idx="87">
                  <c:v>0.10146925034596764</c:v>
                </c:pt>
                <c:pt idx="88">
                  <c:v>8.5531626878350031E-2</c:v>
                </c:pt>
                <c:pt idx="89">
                  <c:v>-4.6603587587025506E-2</c:v>
                </c:pt>
                <c:pt idx="90">
                  <c:v>0.13039329871368097</c:v>
                </c:pt>
                <c:pt idx="91">
                  <c:v>0.19681649320946201</c:v>
                </c:pt>
                <c:pt idx="92">
                  <c:v>0.15417160911573222</c:v>
                </c:pt>
                <c:pt idx="93">
                  <c:v>-0.20122228630169028</c:v>
                </c:pt>
                <c:pt idx="94">
                  <c:v>0.20507441539441543</c:v>
                </c:pt>
                <c:pt idx="95">
                  <c:v>-6.728143470081957E-2</c:v>
                </c:pt>
                <c:pt idx="96">
                  <c:v>-0.22243149529165293</c:v>
                </c:pt>
                <c:pt idx="97">
                  <c:v>-3.5619293215362655E-2</c:v>
                </c:pt>
                <c:pt idx="98">
                  <c:v>0.28422380597887786</c:v>
                </c:pt>
                <c:pt idx="99">
                  <c:v>-1.2005062576203812E-2</c:v>
                </c:pt>
                <c:pt idx="100">
                  <c:v>0.24869890751002832</c:v>
                </c:pt>
                <c:pt idx="101">
                  <c:v>-3.7237925834510723E-2</c:v>
                </c:pt>
                <c:pt idx="102">
                  <c:v>2.8537432337437735E-2</c:v>
                </c:pt>
                <c:pt idx="103">
                  <c:v>0.11751753287501916</c:v>
                </c:pt>
                <c:pt idx="104">
                  <c:v>-9.8495227940082839E-3</c:v>
                </c:pt>
                <c:pt idx="105">
                  <c:v>-7.5727105468082284E-2</c:v>
                </c:pt>
                <c:pt idx="106">
                  <c:v>1.6174243440673559E-3</c:v>
                </c:pt>
                <c:pt idx="107">
                  <c:v>-4.1753904362536731E-2</c:v>
                </c:pt>
                <c:pt idx="108">
                  <c:v>-2.4527103975996382E-2</c:v>
                </c:pt>
                <c:pt idx="109">
                  <c:v>-0.16373334308642631</c:v>
                </c:pt>
                <c:pt idx="110">
                  <c:v>-0.23030397217134671</c:v>
                </c:pt>
                <c:pt idx="111">
                  <c:v>-1.0233362395619245E-2</c:v>
                </c:pt>
                <c:pt idx="112">
                  <c:v>0.24584956989566398</c:v>
                </c:pt>
                <c:pt idx="113">
                  <c:v>-7.0945671489814982E-2</c:v>
                </c:pt>
                <c:pt idx="114">
                  <c:v>-0.17286059759882344</c:v>
                </c:pt>
                <c:pt idx="115">
                  <c:v>-0.46909990360058967</c:v>
                </c:pt>
                <c:pt idx="116">
                  <c:v>-0.1932543035436704</c:v>
                </c:pt>
                <c:pt idx="117">
                  <c:v>7.5057320351684025E-4</c:v>
                </c:pt>
                <c:pt idx="118">
                  <c:v>-8.2916196814680002E-2</c:v>
                </c:pt>
                <c:pt idx="119">
                  <c:v>7.2975467153335347E-2</c:v>
                </c:pt>
                <c:pt idx="120">
                  <c:v>-3.5665978913452343E-2</c:v>
                </c:pt>
                <c:pt idx="121">
                  <c:v>4.243538955368311E-2</c:v>
                </c:pt>
                <c:pt idx="122">
                  <c:v>0.15419688399715831</c:v>
                </c:pt>
                <c:pt idx="123">
                  <c:v>0.17346994124077764</c:v>
                </c:pt>
                <c:pt idx="124">
                  <c:v>-3.4917124012375192E-2</c:v>
                </c:pt>
                <c:pt idx="125">
                  <c:v>-8.4164511052027505E-2</c:v>
                </c:pt>
                <c:pt idx="126">
                  <c:v>5.3357974930653158E-3</c:v>
                </c:pt>
                <c:pt idx="127">
                  <c:v>2.2795057294711894E-2</c:v>
                </c:pt>
                <c:pt idx="128">
                  <c:v>1.9233692119650467E-2</c:v>
                </c:pt>
                <c:pt idx="129">
                  <c:v>0.18061412451266776</c:v>
                </c:pt>
                <c:pt idx="130">
                  <c:v>-5.0519974276999925E-2</c:v>
                </c:pt>
                <c:pt idx="131">
                  <c:v>2.3912994850875648E-2</c:v>
                </c:pt>
                <c:pt idx="132">
                  <c:v>-5.6630360896207051E-2</c:v>
                </c:pt>
                <c:pt idx="133">
                  <c:v>1.1782015827573962E-2</c:v>
                </c:pt>
                <c:pt idx="134">
                  <c:v>-8.9933204294249322E-2</c:v>
                </c:pt>
                <c:pt idx="135">
                  <c:v>5.8877498660040724E-2</c:v>
                </c:pt>
                <c:pt idx="136">
                  <c:v>2.5875496176744412E-2</c:v>
                </c:pt>
                <c:pt idx="137">
                  <c:v>-5.2311103970579418E-3</c:v>
                </c:pt>
                <c:pt idx="138">
                  <c:v>5.4773022189609298E-2</c:v>
                </c:pt>
                <c:pt idx="139">
                  <c:v>-0.21463401659036396</c:v>
                </c:pt>
                <c:pt idx="140">
                  <c:v>-3.1809170266109001E-2</c:v>
                </c:pt>
                <c:pt idx="141">
                  <c:v>1.6854285754367808E-2</c:v>
                </c:pt>
                <c:pt idx="142">
                  <c:v>-8.515974973505426E-2</c:v>
                </c:pt>
                <c:pt idx="143">
                  <c:v>-0.10355037743567209</c:v>
                </c:pt>
                <c:pt idx="144">
                  <c:v>1.9550187204461108E-2</c:v>
                </c:pt>
                <c:pt idx="145">
                  <c:v>-0.12250012033720965</c:v>
                </c:pt>
                <c:pt idx="146">
                  <c:v>-5.0376985353262904E-2</c:v>
                </c:pt>
                <c:pt idx="147">
                  <c:v>0.10288624025310227</c:v>
                </c:pt>
                <c:pt idx="148">
                  <c:v>-2.6652367002075232E-2</c:v>
                </c:pt>
                <c:pt idx="149">
                  <c:v>-8.4414476422756166E-2</c:v>
                </c:pt>
                <c:pt idx="150">
                  <c:v>8.291030373184298E-2</c:v>
                </c:pt>
                <c:pt idx="151">
                  <c:v>-0.10184849121403923</c:v>
                </c:pt>
                <c:pt idx="152">
                  <c:v>-4.0146502264631186E-2</c:v>
                </c:pt>
                <c:pt idx="153">
                  <c:v>-4.5149616183995885E-2</c:v>
                </c:pt>
                <c:pt idx="154">
                  <c:v>-5.8769501625310416E-2</c:v>
                </c:pt>
                <c:pt idx="155">
                  <c:v>-0.13312276821611693</c:v>
                </c:pt>
                <c:pt idx="156">
                  <c:v>7.2694273083744904E-2</c:v>
                </c:pt>
                <c:pt idx="157">
                  <c:v>-7.7820118637997551E-2</c:v>
                </c:pt>
                <c:pt idx="158">
                  <c:v>-8.7538804543546206E-2</c:v>
                </c:pt>
                <c:pt idx="159">
                  <c:v>-6.8168459632475809E-2</c:v>
                </c:pt>
                <c:pt idx="160">
                  <c:v>0.17681852263762279</c:v>
                </c:pt>
                <c:pt idx="161">
                  <c:v>-0.11646647329449096</c:v>
                </c:pt>
                <c:pt idx="162">
                  <c:v>-9.5412741279448612E-2</c:v>
                </c:pt>
                <c:pt idx="163">
                  <c:v>-0.1075814174302591</c:v>
                </c:pt>
                <c:pt idx="164">
                  <c:v>-9.5106328587720612E-2</c:v>
                </c:pt>
                <c:pt idx="165">
                  <c:v>-0.14471977724173901</c:v>
                </c:pt>
                <c:pt idx="166">
                  <c:v>1.1509979977402001E-2</c:v>
                </c:pt>
                <c:pt idx="167">
                  <c:v>7.764071453310778E-2</c:v>
                </c:pt>
                <c:pt idx="168">
                  <c:v>-7.2907835387336181E-2</c:v>
                </c:pt>
                <c:pt idx="169">
                  <c:v>2.1164710907883629E-2</c:v>
                </c:pt>
                <c:pt idx="170">
                  <c:v>0.17199104921063649</c:v>
                </c:pt>
                <c:pt idx="171">
                  <c:v>1.0014478628207395E-3</c:v>
                </c:pt>
                <c:pt idx="172">
                  <c:v>6.0865155170270989E-2</c:v>
                </c:pt>
                <c:pt idx="173">
                  <c:v>5.7739612992858805E-2</c:v>
                </c:pt>
                <c:pt idx="174">
                  <c:v>-0.11510202390175445</c:v>
                </c:pt>
                <c:pt idx="175">
                  <c:v>3.4275619187779563E-2</c:v>
                </c:pt>
                <c:pt idx="176">
                  <c:v>0.15672660757923543</c:v>
                </c:pt>
                <c:pt idx="177">
                  <c:v>0.31368150740981565</c:v>
                </c:pt>
                <c:pt idx="178">
                  <c:v>0.18662122463173603</c:v>
                </c:pt>
                <c:pt idx="179">
                  <c:v>8.5330770191926128E-2</c:v>
                </c:pt>
                <c:pt idx="180">
                  <c:v>0.12071978529486212</c:v>
                </c:pt>
                <c:pt idx="181">
                  <c:v>0.17374712571615525</c:v>
                </c:pt>
                <c:pt idx="182">
                  <c:v>0.24948754224836023</c:v>
                </c:pt>
                <c:pt idx="183">
                  <c:v>0.18000126058801941</c:v>
                </c:pt>
                <c:pt idx="184">
                  <c:v>0.27058180815714461</c:v>
                </c:pt>
                <c:pt idx="185">
                  <c:v>0.19440045947257478</c:v>
                </c:pt>
                <c:pt idx="186">
                  <c:v>3.1752559132721438E-2</c:v>
                </c:pt>
                <c:pt idx="187">
                  <c:v>0.17776277103145499</c:v>
                </c:pt>
                <c:pt idx="188">
                  <c:v>-1.3902309669259903E-2</c:v>
                </c:pt>
                <c:pt idx="189">
                  <c:v>0.16145900858403461</c:v>
                </c:pt>
                <c:pt idx="190">
                  <c:v>8.1207692772052906E-2</c:v>
                </c:pt>
                <c:pt idx="191">
                  <c:v>0.20960278043677499</c:v>
                </c:pt>
                <c:pt idx="192">
                  <c:v>0.17575778760841368</c:v>
                </c:pt>
                <c:pt idx="193">
                  <c:v>4.4049546355057902E-2</c:v>
                </c:pt>
                <c:pt idx="194">
                  <c:v>0.13178864113678246</c:v>
                </c:pt>
                <c:pt idx="195">
                  <c:v>5.83678577329068E-2</c:v>
                </c:pt>
                <c:pt idx="196">
                  <c:v>0.28443748106583927</c:v>
                </c:pt>
                <c:pt idx="197">
                  <c:v>9.5688336623500694E-2</c:v>
                </c:pt>
                <c:pt idx="198">
                  <c:v>0.18317969829743044</c:v>
                </c:pt>
                <c:pt idx="199">
                  <c:v>0.13427095793204477</c:v>
                </c:pt>
                <c:pt idx="200">
                  <c:v>4.7738582277338903E-2</c:v>
                </c:pt>
                <c:pt idx="201">
                  <c:v>1.276585848850011E-2</c:v>
                </c:pt>
                <c:pt idx="202">
                  <c:v>0.16078402624540922</c:v>
                </c:pt>
                <c:pt idx="203">
                  <c:v>6.5987545451559049E-2</c:v>
                </c:pt>
                <c:pt idx="204">
                  <c:v>0.21103151759737648</c:v>
                </c:pt>
                <c:pt idx="205">
                  <c:v>0.1334190505652669</c:v>
                </c:pt>
                <c:pt idx="206">
                  <c:v>0.27093417511922602</c:v>
                </c:pt>
                <c:pt idx="207">
                  <c:v>-1.9542459692480609E-2</c:v>
                </c:pt>
                <c:pt idx="208">
                  <c:v>4.9406708551704677E-3</c:v>
                </c:pt>
                <c:pt idx="209">
                  <c:v>4.7603172456151886E-2</c:v>
                </c:pt>
                <c:pt idx="210">
                  <c:v>5.6561127971839063E-2</c:v>
                </c:pt>
                <c:pt idx="211">
                  <c:v>-4.4845331628583972E-2</c:v>
                </c:pt>
                <c:pt idx="212">
                  <c:v>-4.2679015034327479E-2</c:v>
                </c:pt>
                <c:pt idx="213">
                  <c:v>-1.34691363214888E-2</c:v>
                </c:pt>
                <c:pt idx="214">
                  <c:v>0.14933996891507348</c:v>
                </c:pt>
                <c:pt idx="215">
                  <c:v>-5.4690229837384287E-2</c:v>
                </c:pt>
                <c:pt idx="216">
                  <c:v>4.21529086615254E-2</c:v>
                </c:pt>
                <c:pt idx="217">
                  <c:v>6.7253270861856784E-2</c:v>
                </c:pt>
                <c:pt idx="218">
                  <c:v>0.15026167843406249</c:v>
                </c:pt>
                <c:pt idx="219">
                  <c:v>0.1484725742917189</c:v>
                </c:pt>
                <c:pt idx="220">
                  <c:v>6.8952816190313404E-2</c:v>
                </c:pt>
                <c:pt idx="221">
                  <c:v>0.12416380149145377</c:v>
                </c:pt>
                <c:pt idx="222">
                  <c:v>0.23351179985020051</c:v>
                </c:pt>
                <c:pt idx="223">
                  <c:v>0.30468035028664148</c:v>
                </c:pt>
                <c:pt idx="224">
                  <c:v>0.18717936053308434</c:v>
                </c:pt>
                <c:pt idx="225">
                  <c:v>8.7532582957817212E-2</c:v>
                </c:pt>
                <c:pt idx="226">
                  <c:v>6.143540862484597E-2</c:v>
                </c:pt>
                <c:pt idx="227">
                  <c:v>0.22739824998361516</c:v>
                </c:pt>
                <c:pt idx="228">
                  <c:v>0.25612170056549999</c:v>
                </c:pt>
                <c:pt idx="229">
                  <c:v>0.18548376173801723</c:v>
                </c:pt>
                <c:pt idx="230">
                  <c:v>-9.290778554678171E-3</c:v>
                </c:pt>
                <c:pt idx="231">
                  <c:v>0.21324653214406603</c:v>
                </c:pt>
                <c:pt idx="232">
                  <c:v>0.12391906514394245</c:v>
                </c:pt>
                <c:pt idx="233">
                  <c:v>0.17408960338137683</c:v>
                </c:pt>
                <c:pt idx="234">
                  <c:v>0.26033033496320995</c:v>
                </c:pt>
                <c:pt idx="235">
                  <c:v>-9.10818917952817E-2</c:v>
                </c:pt>
                <c:pt idx="236">
                  <c:v>0.14800625424252611</c:v>
                </c:pt>
                <c:pt idx="237">
                  <c:v>0.1200865838990504</c:v>
                </c:pt>
                <c:pt idx="238">
                  <c:v>0.11526174625627632</c:v>
                </c:pt>
                <c:pt idx="239">
                  <c:v>5.2240532071244766E-2</c:v>
                </c:pt>
                <c:pt idx="240">
                  <c:v>0.19490257410858247</c:v>
                </c:pt>
                <c:pt idx="241">
                  <c:v>0.10040072698529721</c:v>
                </c:pt>
                <c:pt idx="242">
                  <c:v>0.14806010876045436</c:v>
                </c:pt>
                <c:pt idx="243">
                  <c:v>2.7135430853151482E-2</c:v>
                </c:pt>
                <c:pt idx="244">
                  <c:v>0.18815743131175799</c:v>
                </c:pt>
                <c:pt idx="245">
                  <c:v>1.3828550313458431E-2</c:v>
                </c:pt>
                <c:pt idx="246">
                  <c:v>-2.1215202355531745E-2</c:v>
                </c:pt>
                <c:pt idx="247">
                  <c:v>9.5184034424217162E-2</c:v>
                </c:pt>
                <c:pt idx="248">
                  <c:v>6.8042888445388819E-2</c:v>
                </c:pt>
                <c:pt idx="249">
                  <c:v>6.7943310205501234E-2</c:v>
                </c:pt>
                <c:pt idx="250">
                  <c:v>0.18284623816453588</c:v>
                </c:pt>
                <c:pt idx="251">
                  <c:v>0.10192653236524359</c:v>
                </c:pt>
                <c:pt idx="252">
                  <c:v>-1.7876726030747952E-2</c:v>
                </c:pt>
                <c:pt idx="253">
                  <c:v>1.54610026049715E-2</c:v>
                </c:pt>
                <c:pt idx="254">
                  <c:v>0.15381518231594807</c:v>
                </c:pt>
                <c:pt idx="255">
                  <c:v>0.13436117427320668</c:v>
                </c:pt>
                <c:pt idx="256">
                  <c:v>8.2182275047616229E-2</c:v>
                </c:pt>
                <c:pt idx="257">
                  <c:v>2.0465904694398331E-2</c:v>
                </c:pt>
                <c:pt idx="258">
                  <c:v>5.7970556276797564E-2</c:v>
                </c:pt>
                <c:pt idx="259">
                  <c:v>5.7055747070281784E-2</c:v>
                </c:pt>
                <c:pt idx="260">
                  <c:v>4.9809041274003374E-2</c:v>
                </c:pt>
                <c:pt idx="261">
                  <c:v>7.466988479003428E-2</c:v>
                </c:pt>
                <c:pt idx="262">
                  <c:v>9.3405596267773173E-4</c:v>
                </c:pt>
                <c:pt idx="263">
                  <c:v>0.12438828045605205</c:v>
                </c:pt>
                <c:pt idx="264">
                  <c:v>2.4598142665007698E-2</c:v>
                </c:pt>
                <c:pt idx="265">
                  <c:v>5.6343868250849409E-2</c:v>
                </c:pt>
                <c:pt idx="266">
                  <c:v>2.9123406021944541E-2</c:v>
                </c:pt>
                <c:pt idx="267">
                  <c:v>1.9780973582001479E-2</c:v>
                </c:pt>
                <c:pt idx="268">
                  <c:v>3.2281551639302686E-2</c:v>
                </c:pt>
                <c:pt idx="269">
                  <c:v>5.8059434779893136E-2</c:v>
                </c:pt>
                <c:pt idx="270">
                  <c:v>0.1571710356051087</c:v>
                </c:pt>
                <c:pt idx="271">
                  <c:v>-5.262729628317332E-3</c:v>
                </c:pt>
                <c:pt idx="272">
                  <c:v>8.7006386113696182E-2</c:v>
                </c:pt>
                <c:pt idx="273">
                  <c:v>0.13794110345999344</c:v>
                </c:pt>
                <c:pt idx="274">
                  <c:v>4.3734784804723523E-2</c:v>
                </c:pt>
                <c:pt idx="275">
                  <c:v>1.5378574848005441E-2</c:v>
                </c:pt>
                <c:pt idx="276">
                  <c:v>3.8873402830381432E-2</c:v>
                </c:pt>
                <c:pt idx="277">
                  <c:v>0.1629238010283397</c:v>
                </c:pt>
                <c:pt idx="278">
                  <c:v>-1.42635620561981E-2</c:v>
                </c:pt>
                <c:pt idx="279">
                  <c:v>0.12292416038183661</c:v>
                </c:pt>
                <c:pt idx="280">
                  <c:v>0.15399115040396194</c:v>
                </c:pt>
                <c:pt idx="281">
                  <c:v>5.0890847507227853E-2</c:v>
                </c:pt>
                <c:pt idx="282">
                  <c:v>4.8852813309124832E-2</c:v>
                </c:pt>
                <c:pt idx="283">
                  <c:v>-5.272585815319477E-2</c:v>
                </c:pt>
                <c:pt idx="284">
                  <c:v>-1.428149063159578E-2</c:v>
                </c:pt>
                <c:pt idx="285">
                  <c:v>0.11699343881591762</c:v>
                </c:pt>
                <c:pt idx="286">
                  <c:v>7.2227265402245834E-3</c:v>
                </c:pt>
                <c:pt idx="287">
                  <c:v>3.6117351817324297E-2</c:v>
                </c:pt>
                <c:pt idx="288">
                  <c:v>4.3941838404718695E-3</c:v>
                </c:pt>
                <c:pt idx="289">
                  <c:v>6.8637275412664525E-2</c:v>
                </c:pt>
                <c:pt idx="290">
                  <c:v>-6.2635591129402571E-3</c:v>
                </c:pt>
                <c:pt idx="291">
                  <c:v>-4.003392360058834E-3</c:v>
                </c:pt>
                <c:pt idx="292">
                  <c:v>1.1529607232482983E-2</c:v>
                </c:pt>
                <c:pt idx="293">
                  <c:v>2.672517264770962E-2</c:v>
                </c:pt>
                <c:pt idx="294">
                  <c:v>0.10859079909222492</c:v>
                </c:pt>
                <c:pt idx="295">
                  <c:v>6.9789435536636718E-2</c:v>
                </c:pt>
                <c:pt idx="296">
                  <c:v>0.10803548538178535</c:v>
                </c:pt>
                <c:pt idx="297">
                  <c:v>-4.5992499130400447E-2</c:v>
                </c:pt>
                <c:pt idx="298">
                  <c:v>8.5472737534950369E-2</c:v>
                </c:pt>
                <c:pt idx="299">
                  <c:v>5.3226324385405397E-3</c:v>
                </c:pt>
                <c:pt idx="300">
                  <c:v>4.9918542644158015E-2</c:v>
                </c:pt>
                <c:pt idx="301">
                  <c:v>8.9878182546906191E-3</c:v>
                </c:pt>
                <c:pt idx="302">
                  <c:v>-2.1826559199090777E-2</c:v>
                </c:pt>
                <c:pt idx="303">
                  <c:v>7.3396654401038037E-3</c:v>
                </c:pt>
                <c:pt idx="304">
                  <c:v>4.7270681839080529E-2</c:v>
                </c:pt>
                <c:pt idx="305">
                  <c:v>-2.03557835114276E-2</c:v>
                </c:pt>
                <c:pt idx="306">
                  <c:v>6.1454643236589094E-3</c:v>
                </c:pt>
                <c:pt idx="307">
                  <c:v>-3.0657978567277342E-2</c:v>
                </c:pt>
                <c:pt idx="308">
                  <c:v>-1.6897777360914031E-2</c:v>
                </c:pt>
                <c:pt idx="309">
                  <c:v>-1.6191366592303497E-2</c:v>
                </c:pt>
                <c:pt idx="310">
                  <c:v>1.9852882722078309E-2</c:v>
                </c:pt>
                <c:pt idx="311">
                  <c:v>-5.0217181720118804E-2</c:v>
                </c:pt>
                <c:pt idx="312">
                  <c:v>-4.8110433473270584E-2</c:v>
                </c:pt>
                <c:pt idx="313">
                  <c:v>-4.1139565037907305E-2</c:v>
                </c:pt>
                <c:pt idx="314">
                  <c:v>4.8643048023078686E-2</c:v>
                </c:pt>
                <c:pt idx="315">
                  <c:v>4.1025028899102393E-3</c:v>
                </c:pt>
                <c:pt idx="316">
                  <c:v>6.6812615180745827E-2</c:v>
                </c:pt>
                <c:pt idx="317">
                  <c:v>-2.0427924297740548E-3</c:v>
                </c:pt>
                <c:pt idx="318">
                  <c:v>-2.1661407926939456E-2</c:v>
                </c:pt>
                <c:pt idx="319">
                  <c:v>7.2345816452581035E-2</c:v>
                </c:pt>
                <c:pt idx="320">
                  <c:v>8.1530838078633122E-2</c:v>
                </c:pt>
                <c:pt idx="321">
                  <c:v>3.2912298048337431E-2</c:v>
                </c:pt>
                <c:pt idx="322">
                  <c:v>-4.8837269341958693E-2</c:v>
                </c:pt>
                <c:pt idx="323">
                  <c:v>4.1538296245865684E-2</c:v>
                </c:pt>
                <c:pt idx="324">
                  <c:v>-2.2606334076705509E-2</c:v>
                </c:pt>
                <c:pt idx="325">
                  <c:v>1.8552407162945688E-2</c:v>
                </c:pt>
                <c:pt idx="326">
                  <c:v>3.55540098074709E-2</c:v>
                </c:pt>
                <c:pt idx="327">
                  <c:v>-3.8332063353485969E-2</c:v>
                </c:pt>
                <c:pt idx="328">
                  <c:v>-3.9456715893872348E-2</c:v>
                </c:pt>
                <c:pt idx="329">
                  <c:v>-6.2256286892560089E-2</c:v>
                </c:pt>
                <c:pt idx="330">
                  <c:v>-1.270037901472935E-3</c:v>
                </c:pt>
                <c:pt idx="331">
                  <c:v>9.9550025825571719E-3</c:v>
                </c:pt>
                <c:pt idx="332">
                  <c:v>4.2272521459472003E-2</c:v>
                </c:pt>
                <c:pt idx="333">
                  <c:v>4.3156312811478414E-2</c:v>
                </c:pt>
                <c:pt idx="334">
                  <c:v>-7.9812800281284582E-3</c:v>
                </c:pt>
                <c:pt idx="335">
                  <c:v>4.7066593399948287E-2</c:v>
                </c:pt>
                <c:pt idx="336">
                  <c:v>-2.3362327843532397E-4</c:v>
                </c:pt>
                <c:pt idx="337">
                  <c:v>6.3218507141921135E-2</c:v>
                </c:pt>
                <c:pt idx="338">
                  <c:v>3.9084218534490726E-2</c:v>
                </c:pt>
                <c:pt idx="339">
                  <c:v>7.6192681330309805E-2</c:v>
                </c:pt>
              </c:numCache>
            </c:numRef>
          </c:xVal>
          <c:yVal>
            <c:numRef>
              <c:f>Dupont!$AN$10:$AN$349</c:f>
              <c:numCache>
                <c:formatCode>_-* #,##0.00\ _€_-;\-* #,##0.00\ _€_-;_-* "-"??\ _€_-;_-@_-</c:formatCode>
                <c:ptCount val="340"/>
                <c:pt idx="0" formatCode="_-* #,##0.0\ _€_-;\-* #,##0.0\ _€_-;_-* &quot;-&quot;??\ _€_-;_-@_-">
                  <c:v>0.66796701015778204</c:v>
                </c:pt>
                <c:pt idx="1">
                  <c:v>0.6710322600002816</c:v>
                </c:pt>
                <c:pt idx="2">
                  <c:v>0.68123803771756852</c:v>
                </c:pt>
                <c:pt idx="3">
                  <c:v>0.6028433447096001</c:v>
                </c:pt>
                <c:pt idx="4">
                  <c:v>0.78188904321444952</c:v>
                </c:pt>
                <c:pt idx="5">
                  <c:v>0.77037037098891481</c:v>
                </c:pt>
                <c:pt idx="6">
                  <c:v>0.71209369656631316</c:v>
                </c:pt>
                <c:pt idx="7">
                  <c:v>0.69056415024257045</c:v>
                </c:pt>
                <c:pt idx="8">
                  <c:v>0.58070824391293907</c:v>
                </c:pt>
                <c:pt idx="9">
                  <c:v>0.60290480593761553</c:v>
                </c:pt>
                <c:pt idx="10">
                  <c:v>0.7906605368319557</c:v>
                </c:pt>
                <c:pt idx="11">
                  <c:v>0.60829655445890285</c:v>
                </c:pt>
                <c:pt idx="12">
                  <c:v>0.68264753252446186</c:v>
                </c:pt>
                <c:pt idx="13">
                  <c:v>0.75104573718753909</c:v>
                </c:pt>
                <c:pt idx="14">
                  <c:v>0.66826101612059285</c:v>
                </c:pt>
                <c:pt idx="15">
                  <c:v>0.79700786015748093</c:v>
                </c:pt>
                <c:pt idx="16">
                  <c:v>0.73404884655196256</c:v>
                </c:pt>
                <c:pt idx="17">
                  <c:v>0.80769694560120442</c:v>
                </c:pt>
                <c:pt idx="18">
                  <c:v>0.69994464362417774</c:v>
                </c:pt>
                <c:pt idx="19">
                  <c:v>0.75558590820803362</c:v>
                </c:pt>
                <c:pt idx="20">
                  <c:v>0.61458664383447592</c:v>
                </c:pt>
                <c:pt idx="21">
                  <c:v>0.72489261403253391</c:v>
                </c:pt>
                <c:pt idx="22">
                  <c:v>0.611285981568227</c:v>
                </c:pt>
                <c:pt idx="23">
                  <c:v>0.5704432589191557</c:v>
                </c:pt>
                <c:pt idx="24">
                  <c:v>0.76608014106575451</c:v>
                </c:pt>
                <c:pt idx="25">
                  <c:v>0.83201654576836426</c:v>
                </c:pt>
                <c:pt idx="26">
                  <c:v>0.67219409832918853</c:v>
                </c:pt>
                <c:pt idx="27">
                  <c:v>0.72222235321945283</c:v>
                </c:pt>
                <c:pt idx="28">
                  <c:v>0.54020321307963171</c:v>
                </c:pt>
                <c:pt idx="29">
                  <c:v>0.58688892874975629</c:v>
                </c:pt>
                <c:pt idx="30">
                  <c:v>0.69557265613012564</c:v>
                </c:pt>
                <c:pt idx="31">
                  <c:v>0.69030248600927502</c:v>
                </c:pt>
                <c:pt idx="32">
                  <c:v>0.66433706267403414</c:v>
                </c:pt>
                <c:pt idx="33">
                  <c:v>0.68463400411185671</c:v>
                </c:pt>
                <c:pt idx="34">
                  <c:v>0.82427047340820903</c:v>
                </c:pt>
                <c:pt idx="35">
                  <c:v>0.63825436178283479</c:v>
                </c:pt>
                <c:pt idx="36">
                  <c:v>0.59241136499772307</c:v>
                </c:pt>
                <c:pt idx="37">
                  <c:v>0.82282176787872052</c:v>
                </c:pt>
                <c:pt idx="38">
                  <c:v>0.60454795822250063</c:v>
                </c:pt>
                <c:pt idx="39">
                  <c:v>0.61027560725481977</c:v>
                </c:pt>
                <c:pt idx="40">
                  <c:v>0.5393981901484427</c:v>
                </c:pt>
                <c:pt idx="41">
                  <c:v>0.57321340097274498</c:v>
                </c:pt>
                <c:pt idx="42">
                  <c:v>0.65407938938524313</c:v>
                </c:pt>
                <c:pt idx="43">
                  <c:v>0.59935612906827951</c:v>
                </c:pt>
                <c:pt idx="44">
                  <c:v>0.683964626673502</c:v>
                </c:pt>
                <c:pt idx="45">
                  <c:v>0.6716909404840079</c:v>
                </c:pt>
                <c:pt idx="46">
                  <c:v>0.71894043746774361</c:v>
                </c:pt>
                <c:pt idx="47">
                  <c:v>0.53676432283516351</c:v>
                </c:pt>
                <c:pt idx="48">
                  <c:v>0.99147495793452012</c:v>
                </c:pt>
                <c:pt idx="49">
                  <c:v>0.51954054877472466</c:v>
                </c:pt>
                <c:pt idx="50">
                  <c:v>0.63944918305394705</c:v>
                </c:pt>
                <c:pt idx="51">
                  <c:v>0.78229884459031451</c:v>
                </c:pt>
                <c:pt idx="52">
                  <c:v>0.6017367344892286</c:v>
                </c:pt>
                <c:pt idx="53">
                  <c:v>0.62874079085691692</c:v>
                </c:pt>
                <c:pt idx="54">
                  <c:v>0.64050756086735361</c:v>
                </c:pt>
                <c:pt idx="55">
                  <c:v>0.73828357423216928</c:v>
                </c:pt>
                <c:pt idx="56">
                  <c:v>0.70213474710871571</c:v>
                </c:pt>
                <c:pt idx="57">
                  <c:v>0.62594285593879007</c:v>
                </c:pt>
                <c:pt idx="58">
                  <c:v>0.69540151487114032</c:v>
                </c:pt>
                <c:pt idx="59">
                  <c:v>0.40001982097041588</c:v>
                </c:pt>
                <c:pt idx="60">
                  <c:v>0.71645931743803903</c:v>
                </c:pt>
                <c:pt idx="61">
                  <c:v>0.41883565957691365</c:v>
                </c:pt>
                <c:pt idx="62">
                  <c:v>0.5893229697817417</c:v>
                </c:pt>
                <c:pt idx="63">
                  <c:v>0.56366070710352378</c:v>
                </c:pt>
                <c:pt idx="64">
                  <c:v>0.66783343429676023</c:v>
                </c:pt>
                <c:pt idx="65">
                  <c:v>0.40107933915873645</c:v>
                </c:pt>
                <c:pt idx="66">
                  <c:v>0.56164700311997084</c:v>
                </c:pt>
                <c:pt idx="67">
                  <c:v>0.5395967411123469</c:v>
                </c:pt>
                <c:pt idx="68">
                  <c:v>0.64390417417025392</c:v>
                </c:pt>
                <c:pt idx="69">
                  <c:v>0.73558232426716641</c:v>
                </c:pt>
                <c:pt idx="70">
                  <c:v>0.51388886474159834</c:v>
                </c:pt>
                <c:pt idx="71">
                  <c:v>0.45425457300769306</c:v>
                </c:pt>
                <c:pt idx="72">
                  <c:v>0.60346408663359796</c:v>
                </c:pt>
                <c:pt idx="73">
                  <c:v>0.53313223031933576</c:v>
                </c:pt>
                <c:pt idx="74">
                  <c:v>0.68646164598433557</c:v>
                </c:pt>
                <c:pt idx="75">
                  <c:v>0.61752875214284653</c:v>
                </c:pt>
                <c:pt idx="76">
                  <c:v>0.52853475050932441</c:v>
                </c:pt>
                <c:pt idx="77">
                  <c:v>0.48866029535090544</c:v>
                </c:pt>
                <c:pt idx="78">
                  <c:v>0.67771159173773299</c:v>
                </c:pt>
                <c:pt idx="79">
                  <c:v>0.573973465070727</c:v>
                </c:pt>
                <c:pt idx="80">
                  <c:v>0.65494173452121818</c:v>
                </c:pt>
                <c:pt idx="81">
                  <c:v>0.69804164965284354</c:v>
                </c:pt>
                <c:pt idx="82">
                  <c:v>0.46788278669650396</c:v>
                </c:pt>
                <c:pt idx="83">
                  <c:v>0.6926827211408163</c:v>
                </c:pt>
                <c:pt idx="84">
                  <c:v>0.72372300920549748</c:v>
                </c:pt>
                <c:pt idx="85">
                  <c:v>0.76570998688874292</c:v>
                </c:pt>
                <c:pt idx="86">
                  <c:v>0.78929450559632031</c:v>
                </c:pt>
                <c:pt idx="87">
                  <c:v>0.71055858408710049</c:v>
                </c:pt>
                <c:pt idx="88">
                  <c:v>0.83389534194255877</c:v>
                </c:pt>
                <c:pt idx="89">
                  <c:v>0.59654261249317631</c:v>
                </c:pt>
                <c:pt idx="90">
                  <c:v>0.70828266741937962</c:v>
                </c:pt>
                <c:pt idx="91">
                  <c:v>0.64468529416201914</c:v>
                </c:pt>
                <c:pt idx="92">
                  <c:v>0.8370841965128587</c:v>
                </c:pt>
                <c:pt idx="93">
                  <c:v>0.65872329400584584</c:v>
                </c:pt>
                <c:pt idx="94">
                  <c:v>0.89448397948200542</c:v>
                </c:pt>
                <c:pt idx="95">
                  <c:v>0.67725835585540695</c:v>
                </c:pt>
                <c:pt idx="96">
                  <c:v>0.69497516619641064</c:v>
                </c:pt>
                <c:pt idx="97">
                  <c:v>0.71673231525155112</c:v>
                </c:pt>
                <c:pt idx="98">
                  <c:v>0.83028555721925068</c:v>
                </c:pt>
                <c:pt idx="99">
                  <c:v>0.84237015092576806</c:v>
                </c:pt>
                <c:pt idx="100">
                  <c:v>0.86998516687822469</c:v>
                </c:pt>
                <c:pt idx="101">
                  <c:v>0.51491107322692731</c:v>
                </c:pt>
                <c:pt idx="102">
                  <c:v>0.75923699712305492</c:v>
                </c:pt>
                <c:pt idx="103">
                  <c:v>0.88085951635162962</c:v>
                </c:pt>
                <c:pt idx="104">
                  <c:v>0.58653305437117542</c:v>
                </c:pt>
                <c:pt idx="105">
                  <c:v>0.62300021235351588</c:v>
                </c:pt>
                <c:pt idx="106">
                  <c:v>0.57155993110884673</c:v>
                </c:pt>
                <c:pt idx="107">
                  <c:v>0.72983897626773464</c:v>
                </c:pt>
                <c:pt idx="108">
                  <c:v>0.53239289297719283</c:v>
                </c:pt>
                <c:pt idx="109">
                  <c:v>0.57322512564583261</c:v>
                </c:pt>
                <c:pt idx="110">
                  <c:v>0.54453694838796352</c:v>
                </c:pt>
                <c:pt idx="111">
                  <c:v>0.76434558890961568</c:v>
                </c:pt>
                <c:pt idx="112">
                  <c:v>0.87419437097338104</c:v>
                </c:pt>
                <c:pt idx="113">
                  <c:v>0.5026853136742595</c:v>
                </c:pt>
                <c:pt idx="114">
                  <c:v>0.57018672788598457</c:v>
                </c:pt>
                <c:pt idx="115">
                  <c:v>0.66728076996020269</c:v>
                </c:pt>
                <c:pt idx="116">
                  <c:v>0.75555371351005363</c:v>
                </c:pt>
                <c:pt idx="117">
                  <c:v>0.55848702864151489</c:v>
                </c:pt>
                <c:pt idx="118">
                  <c:v>0.69431232058087511</c:v>
                </c:pt>
                <c:pt idx="119">
                  <c:v>0.73146994329651283</c:v>
                </c:pt>
                <c:pt idx="120">
                  <c:v>0.658692569020078</c:v>
                </c:pt>
                <c:pt idx="121">
                  <c:v>0.76392743639376293</c:v>
                </c:pt>
                <c:pt idx="122">
                  <c:v>0.72533823678693032</c:v>
                </c:pt>
                <c:pt idx="123">
                  <c:v>0.89588562055663068</c:v>
                </c:pt>
                <c:pt idx="124">
                  <c:v>0.7546721608085466</c:v>
                </c:pt>
                <c:pt idx="125">
                  <c:v>0.50968847553807306</c:v>
                </c:pt>
                <c:pt idx="126">
                  <c:v>0.58824799158335717</c:v>
                </c:pt>
                <c:pt idx="127">
                  <c:v>0.6904344736827227</c:v>
                </c:pt>
                <c:pt idx="128">
                  <c:v>0.65967773497062954</c:v>
                </c:pt>
                <c:pt idx="129">
                  <c:v>0.67617408285377001</c:v>
                </c:pt>
                <c:pt idx="130">
                  <c:v>0.5328915294586466</c:v>
                </c:pt>
                <c:pt idx="131">
                  <c:v>0.69810666095719232</c:v>
                </c:pt>
                <c:pt idx="132">
                  <c:v>0.54833737270644856</c:v>
                </c:pt>
                <c:pt idx="133">
                  <c:v>0.51968591126654173</c:v>
                </c:pt>
                <c:pt idx="134">
                  <c:v>0.67849159585985763</c:v>
                </c:pt>
                <c:pt idx="135">
                  <c:v>0.63649671871323477</c:v>
                </c:pt>
                <c:pt idx="136">
                  <c:v>0.461073537549542</c:v>
                </c:pt>
                <c:pt idx="137">
                  <c:v>0.63748246269536968</c:v>
                </c:pt>
                <c:pt idx="138">
                  <c:v>0.65245126447479806</c:v>
                </c:pt>
                <c:pt idx="139">
                  <c:v>0.57729580705913708</c:v>
                </c:pt>
                <c:pt idx="140">
                  <c:v>0.65084985986587729</c:v>
                </c:pt>
                <c:pt idx="141">
                  <c:v>0.7134165942608115</c:v>
                </c:pt>
                <c:pt idx="142">
                  <c:v>0.74836403911297045</c:v>
                </c:pt>
                <c:pt idx="143">
                  <c:v>0.59863653754907553</c:v>
                </c:pt>
                <c:pt idx="144">
                  <c:v>0.49936126218279547</c:v>
                </c:pt>
                <c:pt idx="145">
                  <c:v>0.58011093429055449</c:v>
                </c:pt>
                <c:pt idx="146">
                  <c:v>0.70908164905955673</c:v>
                </c:pt>
                <c:pt idx="147">
                  <c:v>0.82402682208290878</c:v>
                </c:pt>
                <c:pt idx="148">
                  <c:v>0.54511490192203693</c:v>
                </c:pt>
                <c:pt idx="149">
                  <c:v>0.64211949796822265</c:v>
                </c:pt>
                <c:pt idx="150">
                  <c:v>0.73351767664627165</c:v>
                </c:pt>
                <c:pt idx="151">
                  <c:v>0.56018126900541843</c:v>
                </c:pt>
                <c:pt idx="152">
                  <c:v>0.64044673172827271</c:v>
                </c:pt>
                <c:pt idx="153">
                  <c:v>0.57019352706503801</c:v>
                </c:pt>
                <c:pt idx="154">
                  <c:v>0.66931209084715526</c:v>
                </c:pt>
                <c:pt idx="155">
                  <c:v>0.49392037872366229</c:v>
                </c:pt>
                <c:pt idx="156">
                  <c:v>0.6698913553176078</c:v>
                </c:pt>
                <c:pt idx="157">
                  <c:v>0.60386502138036613</c:v>
                </c:pt>
                <c:pt idx="158">
                  <c:v>0.64096939305255285</c:v>
                </c:pt>
                <c:pt idx="159">
                  <c:v>0.57509046507069794</c:v>
                </c:pt>
                <c:pt idx="160">
                  <c:v>0.73566788099380065</c:v>
                </c:pt>
                <c:pt idx="161">
                  <c:v>0.54657145675571295</c:v>
                </c:pt>
                <c:pt idx="162">
                  <c:v>0.59223587689236157</c:v>
                </c:pt>
                <c:pt idx="163">
                  <c:v>0.61616927477328765</c:v>
                </c:pt>
                <c:pt idx="164">
                  <c:v>0.6473670206633203</c:v>
                </c:pt>
                <c:pt idx="165">
                  <c:v>0.54378641346061463</c:v>
                </c:pt>
                <c:pt idx="166">
                  <c:v>0.68461449917947881</c:v>
                </c:pt>
                <c:pt idx="167">
                  <c:v>0.74870919813990788</c:v>
                </c:pt>
                <c:pt idx="168">
                  <c:v>0.65162335310431296</c:v>
                </c:pt>
                <c:pt idx="169">
                  <c:v>0.56211497068543181</c:v>
                </c:pt>
                <c:pt idx="170">
                  <c:v>0.75391653909201251</c:v>
                </c:pt>
                <c:pt idx="171">
                  <c:v>0.56170848464423573</c:v>
                </c:pt>
                <c:pt idx="172">
                  <c:v>0.67947314515797419</c:v>
                </c:pt>
                <c:pt idx="173">
                  <c:v>0.71063513966171132</c:v>
                </c:pt>
                <c:pt idx="174">
                  <c:v>0.57538864600854878</c:v>
                </c:pt>
                <c:pt idx="175">
                  <c:v>0.76565291166677119</c:v>
                </c:pt>
                <c:pt idx="176">
                  <c:v>0.86940180835699921</c:v>
                </c:pt>
                <c:pt idx="177">
                  <c:v>0.92331551350416763</c:v>
                </c:pt>
                <c:pt idx="178">
                  <c:v>0.7788986562569794</c:v>
                </c:pt>
                <c:pt idx="179">
                  <c:v>0.79967898371530721</c:v>
                </c:pt>
                <c:pt idx="180">
                  <c:v>0.85249016995481486</c:v>
                </c:pt>
                <c:pt idx="181">
                  <c:v>0.84871966164036361</c:v>
                </c:pt>
                <c:pt idx="182">
                  <c:v>0.82039062127587215</c:v>
                </c:pt>
                <c:pt idx="183">
                  <c:v>0.95878913302198621</c:v>
                </c:pt>
                <c:pt idx="184">
                  <c:v>0.9331461584404086</c:v>
                </c:pt>
                <c:pt idx="185">
                  <c:v>0.65820986063952291</c:v>
                </c:pt>
                <c:pt idx="186">
                  <c:v>0.68477772898222344</c:v>
                </c:pt>
                <c:pt idx="187">
                  <c:v>0.83029044341430214</c:v>
                </c:pt>
                <c:pt idx="188">
                  <c:v>0.73838919864603425</c:v>
                </c:pt>
                <c:pt idx="189">
                  <c:v>0.80004472264321325</c:v>
                </c:pt>
                <c:pt idx="190">
                  <c:v>0.83759790461178285</c:v>
                </c:pt>
                <c:pt idx="191">
                  <c:v>0.892464493108313</c:v>
                </c:pt>
                <c:pt idx="192">
                  <c:v>0.85251891399894353</c:v>
                </c:pt>
                <c:pt idx="193">
                  <c:v>0.51901269305809372</c:v>
                </c:pt>
                <c:pt idx="194">
                  <c:v>0.87466633627534163</c:v>
                </c:pt>
                <c:pt idx="195">
                  <c:v>0.72607931061686826</c:v>
                </c:pt>
                <c:pt idx="196">
                  <c:v>0.9459337015576138</c:v>
                </c:pt>
                <c:pt idx="197">
                  <c:v>0.9449372951577395</c:v>
                </c:pt>
                <c:pt idx="198">
                  <c:v>0.96123701794473315</c:v>
                </c:pt>
                <c:pt idx="199">
                  <c:v>0.7280853682926236</c:v>
                </c:pt>
                <c:pt idx="200">
                  <c:v>0.82988498625952578</c:v>
                </c:pt>
                <c:pt idx="201">
                  <c:v>0.62765021839487101</c:v>
                </c:pt>
                <c:pt idx="202">
                  <c:v>0.75901062216874982</c:v>
                </c:pt>
                <c:pt idx="203">
                  <c:v>0.75751856691878561</c:v>
                </c:pt>
                <c:pt idx="204">
                  <c:v>0.84165375909498064</c:v>
                </c:pt>
                <c:pt idx="205">
                  <c:v>0.65593482319939656</c:v>
                </c:pt>
                <c:pt idx="206">
                  <c:v>0.94256539940633366</c:v>
                </c:pt>
                <c:pt idx="207">
                  <c:v>0.66508553316508756</c:v>
                </c:pt>
                <c:pt idx="208">
                  <c:v>0.70997437137925723</c:v>
                </c:pt>
                <c:pt idx="209">
                  <c:v>0.77345949903623767</c:v>
                </c:pt>
                <c:pt idx="210">
                  <c:v>0.86729207403638564</c:v>
                </c:pt>
                <c:pt idx="211">
                  <c:v>0.68881697154621946</c:v>
                </c:pt>
                <c:pt idx="212">
                  <c:v>0.72510325372168871</c:v>
                </c:pt>
                <c:pt idx="213">
                  <c:v>0.73015317372648203</c:v>
                </c:pt>
                <c:pt idx="214">
                  <c:v>0.91070752289085333</c:v>
                </c:pt>
                <c:pt idx="215">
                  <c:v>0.74841017410355382</c:v>
                </c:pt>
                <c:pt idx="216">
                  <c:v>0.66902556149094661</c:v>
                </c:pt>
                <c:pt idx="217">
                  <c:v>0.75408757467977239</c:v>
                </c:pt>
                <c:pt idx="218">
                  <c:v>0.79825685158694559</c:v>
                </c:pt>
                <c:pt idx="219">
                  <c:v>0.86111685585514297</c:v>
                </c:pt>
                <c:pt idx="220">
                  <c:v>0.73674924051259605</c:v>
                </c:pt>
                <c:pt idx="221">
                  <c:v>0.64255494092170551</c:v>
                </c:pt>
                <c:pt idx="222">
                  <c:v>0.72217917627554773</c:v>
                </c:pt>
                <c:pt idx="223">
                  <c:v>0.67815347313849506</c:v>
                </c:pt>
                <c:pt idx="224">
                  <c:v>0.59371525587700458</c:v>
                </c:pt>
                <c:pt idx="225">
                  <c:v>0.56576702096600318</c:v>
                </c:pt>
                <c:pt idx="226">
                  <c:v>0.51351671592023851</c:v>
                </c:pt>
                <c:pt idx="227">
                  <c:v>0.63049309129327991</c:v>
                </c:pt>
                <c:pt idx="228">
                  <c:v>0.61312223807368005</c:v>
                </c:pt>
                <c:pt idx="229">
                  <c:v>0.67124851178902611</c:v>
                </c:pt>
                <c:pt idx="230">
                  <c:v>0.49092432332184494</c:v>
                </c:pt>
                <c:pt idx="231">
                  <c:v>0.68241929917407573</c:v>
                </c:pt>
                <c:pt idx="232">
                  <c:v>0.61200890925723428</c:v>
                </c:pt>
                <c:pt idx="233">
                  <c:v>0.63641259980522136</c:v>
                </c:pt>
                <c:pt idx="234">
                  <c:v>0.73536132107683549</c:v>
                </c:pt>
                <c:pt idx="235">
                  <c:v>0.49478384102408707</c:v>
                </c:pt>
                <c:pt idx="236">
                  <c:v>0.7119083265137498</c:v>
                </c:pt>
                <c:pt idx="237">
                  <c:v>0.70193887274922284</c:v>
                </c:pt>
                <c:pt idx="238">
                  <c:v>0.60496056625590344</c:v>
                </c:pt>
                <c:pt idx="239">
                  <c:v>0.5953305066393707</c:v>
                </c:pt>
                <c:pt idx="240">
                  <c:v>0.58588392940822687</c:v>
                </c:pt>
                <c:pt idx="241">
                  <c:v>0.54974719654348525</c:v>
                </c:pt>
                <c:pt idx="242">
                  <c:v>0.6197009591461764</c:v>
                </c:pt>
                <c:pt idx="243">
                  <c:v>0.50685178816974052</c:v>
                </c:pt>
                <c:pt idx="244">
                  <c:v>0.55408306875347413</c:v>
                </c:pt>
                <c:pt idx="245">
                  <c:v>0.51338510099050649</c:v>
                </c:pt>
                <c:pt idx="246">
                  <c:v>0.51869680660754114</c:v>
                </c:pt>
                <c:pt idx="247">
                  <c:v>0.55063635356636331</c:v>
                </c:pt>
                <c:pt idx="248">
                  <c:v>0.64058031399558379</c:v>
                </c:pt>
                <c:pt idx="249">
                  <c:v>0.5834418001927717</c:v>
                </c:pt>
                <c:pt idx="250">
                  <c:v>0.70986794038219081</c:v>
                </c:pt>
                <c:pt idx="251">
                  <c:v>0.64683412419380326</c:v>
                </c:pt>
                <c:pt idx="252">
                  <c:v>0.53815090655132325</c:v>
                </c:pt>
                <c:pt idx="253">
                  <c:v>0.51106341394459065</c:v>
                </c:pt>
                <c:pt idx="254">
                  <c:v>0.59815452286526605</c:v>
                </c:pt>
                <c:pt idx="255">
                  <c:v>0.60542923171151564</c:v>
                </c:pt>
                <c:pt idx="256">
                  <c:v>0.5881205544367365</c:v>
                </c:pt>
                <c:pt idx="257">
                  <c:v>0.4447402055006372</c:v>
                </c:pt>
                <c:pt idx="258">
                  <c:v>0.46069717701164908</c:v>
                </c:pt>
                <c:pt idx="259">
                  <c:v>0.4661756161443803</c:v>
                </c:pt>
                <c:pt idx="260">
                  <c:v>0.36655438882047875</c:v>
                </c:pt>
                <c:pt idx="261">
                  <c:v>0.45221841188266854</c:v>
                </c:pt>
                <c:pt idx="262">
                  <c:v>0.39611403318712235</c:v>
                </c:pt>
                <c:pt idx="263">
                  <c:v>0.34572142313422982</c:v>
                </c:pt>
                <c:pt idx="264">
                  <c:v>0.38907479596552058</c:v>
                </c:pt>
                <c:pt idx="265">
                  <c:v>0.43981675298018941</c:v>
                </c:pt>
                <c:pt idx="266">
                  <c:v>0.48177821521669234</c:v>
                </c:pt>
                <c:pt idx="267">
                  <c:v>0.38893858713272583</c:v>
                </c:pt>
                <c:pt idx="268">
                  <c:v>0.44327958870072826</c:v>
                </c:pt>
                <c:pt idx="269">
                  <c:v>0.41758961998221072</c:v>
                </c:pt>
                <c:pt idx="270">
                  <c:v>0.46376053603270995</c:v>
                </c:pt>
                <c:pt idx="271">
                  <c:v>0.45446443468821646</c:v>
                </c:pt>
                <c:pt idx="272">
                  <c:v>0.42590530162280488</c:v>
                </c:pt>
                <c:pt idx="273">
                  <c:v>0.51205408888507042</c:v>
                </c:pt>
                <c:pt idx="274">
                  <c:v>0.36932534429222658</c:v>
                </c:pt>
                <c:pt idx="275">
                  <c:v>0.4243595186537138</c:v>
                </c:pt>
                <c:pt idx="276">
                  <c:v>0.43220277521751366</c:v>
                </c:pt>
                <c:pt idx="277">
                  <c:v>0.50337675807428151</c:v>
                </c:pt>
                <c:pt idx="278">
                  <c:v>0.40257562178119066</c:v>
                </c:pt>
                <c:pt idx="279">
                  <c:v>0.40342383161080292</c:v>
                </c:pt>
                <c:pt idx="280">
                  <c:v>0.52161871301352358</c:v>
                </c:pt>
                <c:pt idx="281">
                  <c:v>0.42713582930913752</c:v>
                </c:pt>
                <c:pt idx="282">
                  <c:v>0.33026315259426681</c:v>
                </c:pt>
                <c:pt idx="283">
                  <c:v>0.33475329155576283</c:v>
                </c:pt>
                <c:pt idx="284">
                  <c:v>0.40571084449609535</c:v>
                </c:pt>
                <c:pt idx="285">
                  <c:v>0.50799455571334728</c:v>
                </c:pt>
                <c:pt idx="286">
                  <c:v>0.44320791367666484</c:v>
                </c:pt>
                <c:pt idx="287">
                  <c:v>0.44356744560097694</c:v>
                </c:pt>
                <c:pt idx="288">
                  <c:v>0.38515631786933197</c:v>
                </c:pt>
                <c:pt idx="289">
                  <c:v>0.44229564817719158</c:v>
                </c:pt>
                <c:pt idx="290">
                  <c:v>0.37174456497906977</c:v>
                </c:pt>
                <c:pt idx="291">
                  <c:v>0.39875833640936781</c:v>
                </c:pt>
                <c:pt idx="292">
                  <c:v>0.33993574696303336</c:v>
                </c:pt>
                <c:pt idx="293">
                  <c:v>0.34204960483592783</c:v>
                </c:pt>
                <c:pt idx="294">
                  <c:v>0.45393795916857765</c:v>
                </c:pt>
                <c:pt idx="295">
                  <c:v>0.41369583823818729</c:v>
                </c:pt>
                <c:pt idx="296">
                  <c:v>0.44248081703816788</c:v>
                </c:pt>
                <c:pt idx="297">
                  <c:v>0.39873211675143239</c:v>
                </c:pt>
                <c:pt idx="298">
                  <c:v>0.39088866040105902</c:v>
                </c:pt>
                <c:pt idx="299">
                  <c:v>0.47929898689740286</c:v>
                </c:pt>
                <c:pt idx="300">
                  <c:v>0.46186060612405377</c:v>
                </c:pt>
                <c:pt idx="301">
                  <c:v>0.4123495494074173</c:v>
                </c:pt>
                <c:pt idx="302">
                  <c:v>0.41571742468629724</c:v>
                </c:pt>
                <c:pt idx="303">
                  <c:v>0.38320726137986649</c:v>
                </c:pt>
                <c:pt idx="304">
                  <c:v>0.39443421387290623</c:v>
                </c:pt>
                <c:pt idx="305">
                  <c:v>0.3255227936692246</c:v>
                </c:pt>
                <c:pt idx="306">
                  <c:v>0.22342733122219846</c:v>
                </c:pt>
                <c:pt idx="307">
                  <c:v>0.28594600304782797</c:v>
                </c:pt>
                <c:pt idx="308">
                  <c:v>0.28330175950992526</c:v>
                </c:pt>
                <c:pt idx="309">
                  <c:v>0.31543145896904246</c:v>
                </c:pt>
                <c:pt idx="310">
                  <c:v>0.30666002887438892</c:v>
                </c:pt>
                <c:pt idx="311">
                  <c:v>0.3279061803875607</c:v>
                </c:pt>
                <c:pt idx="312">
                  <c:v>0.35707662974996757</c:v>
                </c:pt>
                <c:pt idx="313">
                  <c:v>0.27067596044724518</c:v>
                </c:pt>
                <c:pt idx="314">
                  <c:v>0.28745025651664857</c:v>
                </c:pt>
                <c:pt idx="315">
                  <c:v>0.33779294017170158</c:v>
                </c:pt>
                <c:pt idx="316">
                  <c:v>0.37036407587106912</c:v>
                </c:pt>
                <c:pt idx="317">
                  <c:v>0.27794785262518873</c:v>
                </c:pt>
                <c:pt idx="318">
                  <c:v>0.34428677841815258</c:v>
                </c:pt>
                <c:pt idx="319">
                  <c:v>0.34415495915562488</c:v>
                </c:pt>
                <c:pt idx="320">
                  <c:v>0.31740312072767846</c:v>
                </c:pt>
                <c:pt idx="321">
                  <c:v>0.31531159335062525</c:v>
                </c:pt>
                <c:pt idx="322">
                  <c:v>0.28751612556580547</c:v>
                </c:pt>
                <c:pt idx="323">
                  <c:v>0.32939748458830581</c:v>
                </c:pt>
                <c:pt idx="324">
                  <c:v>0.31807696460308238</c:v>
                </c:pt>
                <c:pt idx="325">
                  <c:v>0.32001147262206292</c:v>
                </c:pt>
                <c:pt idx="326">
                  <c:v>0.28779381791246555</c:v>
                </c:pt>
                <c:pt idx="327">
                  <c:v>0.35879629768194132</c:v>
                </c:pt>
                <c:pt idx="328">
                  <c:v>0.30457330367098762</c:v>
                </c:pt>
                <c:pt idx="329">
                  <c:v>0.28088960330223278</c:v>
                </c:pt>
                <c:pt idx="330">
                  <c:v>0.2990091451005093</c:v>
                </c:pt>
                <c:pt idx="331">
                  <c:v>0.35241613057914922</c:v>
                </c:pt>
                <c:pt idx="332">
                  <c:v>0.27928219114698288</c:v>
                </c:pt>
                <c:pt idx="333">
                  <c:v>0.35268406565346655</c:v>
                </c:pt>
                <c:pt idx="334">
                  <c:v>0.33426546137635965</c:v>
                </c:pt>
                <c:pt idx="335">
                  <c:v>0.30621451470241207</c:v>
                </c:pt>
                <c:pt idx="336">
                  <c:v>0.31234033791209254</c:v>
                </c:pt>
                <c:pt idx="337">
                  <c:v>0.2855703735287094</c:v>
                </c:pt>
                <c:pt idx="338">
                  <c:v>0.36013065951815143</c:v>
                </c:pt>
                <c:pt idx="339">
                  <c:v>0.32030945828004237</c:v>
                </c:pt>
              </c:numCache>
            </c:numRef>
          </c:yVal>
          <c:smooth val="0"/>
        </c:ser>
        <c:dLbls>
          <c:showLegendKey val="0"/>
          <c:showVal val="0"/>
          <c:showCatName val="0"/>
          <c:showSerName val="0"/>
          <c:showPercent val="0"/>
          <c:showBubbleSize val="0"/>
        </c:dLbls>
        <c:axId val="117720192"/>
        <c:axId val="117720768"/>
      </c:scatterChart>
      <c:scatterChart>
        <c:scatterStyle val="lineMarker"/>
        <c:varyColors val="0"/>
        <c:ser>
          <c:idx val="1"/>
          <c:order val="1"/>
          <c:tx>
            <c:strRef>
              <c:f>Dupont!$AM$9</c:f>
              <c:strCache>
                <c:ptCount val="1"/>
                <c:pt idx="0">
                  <c:v>ROS</c:v>
                </c:pt>
              </c:strCache>
            </c:strRef>
          </c:tx>
          <c:spPr>
            <a:ln w="28575">
              <a:noFill/>
            </a:ln>
          </c:spPr>
          <c:marker>
            <c:spPr>
              <a:solidFill>
                <a:schemeClr val="tx1"/>
              </a:solidFill>
              <a:ln>
                <a:noFill/>
              </a:ln>
            </c:spPr>
          </c:marker>
          <c:xVal>
            <c:numRef>
              <c:f>Dupont!$AO$10:$AO$349</c:f>
              <c:numCache>
                <c:formatCode>0%</c:formatCode>
                <c:ptCount val="340"/>
                <c:pt idx="0">
                  <c:v>0.14238961920939752</c:v>
                </c:pt>
                <c:pt idx="1">
                  <c:v>-0.10572726246129281</c:v>
                </c:pt>
                <c:pt idx="2">
                  <c:v>0.17140882511140101</c:v>
                </c:pt>
                <c:pt idx="3">
                  <c:v>6.5747501385403639E-3</c:v>
                </c:pt>
                <c:pt idx="4">
                  <c:v>0.33900355717346953</c:v>
                </c:pt>
                <c:pt idx="5">
                  <c:v>0.2572082644473776</c:v>
                </c:pt>
                <c:pt idx="6">
                  <c:v>0.16937062252818438</c:v>
                </c:pt>
                <c:pt idx="7">
                  <c:v>0.23388776849528611</c:v>
                </c:pt>
                <c:pt idx="8">
                  <c:v>-4.1654149039854448E-3</c:v>
                </c:pt>
                <c:pt idx="9">
                  <c:v>2.1844773738962642E-2</c:v>
                </c:pt>
                <c:pt idx="10">
                  <c:v>0.11725767914379097</c:v>
                </c:pt>
                <c:pt idx="11">
                  <c:v>0.1980283959787324</c:v>
                </c:pt>
                <c:pt idx="12">
                  <c:v>5.3818199094066189E-2</c:v>
                </c:pt>
                <c:pt idx="13">
                  <c:v>0.24378505417087296</c:v>
                </c:pt>
                <c:pt idx="14">
                  <c:v>7.1133722864231866E-4</c:v>
                </c:pt>
                <c:pt idx="15">
                  <c:v>1.5083497694092634E-2</c:v>
                </c:pt>
                <c:pt idx="16">
                  <c:v>0.11251485967407721</c:v>
                </c:pt>
                <c:pt idx="17">
                  <c:v>0.23275121346875058</c:v>
                </c:pt>
                <c:pt idx="18">
                  <c:v>0.12154543294506306</c:v>
                </c:pt>
                <c:pt idx="19">
                  <c:v>4.8636233645914094E-2</c:v>
                </c:pt>
                <c:pt idx="20">
                  <c:v>0.13112344249983901</c:v>
                </c:pt>
                <c:pt idx="21">
                  <c:v>3.9146864995179491E-2</c:v>
                </c:pt>
                <c:pt idx="22">
                  <c:v>8.1473144616238724E-2</c:v>
                </c:pt>
                <c:pt idx="23">
                  <c:v>9.4166738024636945E-2</c:v>
                </c:pt>
                <c:pt idx="24">
                  <c:v>3.5058652352719585E-2</c:v>
                </c:pt>
                <c:pt idx="25">
                  <c:v>0.2554651110725068</c:v>
                </c:pt>
                <c:pt idx="26">
                  <c:v>7.51063667292729E-2</c:v>
                </c:pt>
                <c:pt idx="27">
                  <c:v>9.004077567624582E-3</c:v>
                </c:pt>
                <c:pt idx="28">
                  <c:v>-7.3147714601803318E-2</c:v>
                </c:pt>
                <c:pt idx="29">
                  <c:v>-0.11874616746037314</c:v>
                </c:pt>
                <c:pt idx="30">
                  <c:v>4.0567939578007313E-2</c:v>
                </c:pt>
                <c:pt idx="31">
                  <c:v>3.5047106046548274E-2</c:v>
                </c:pt>
                <c:pt idx="32">
                  <c:v>0.16942044192699973</c:v>
                </c:pt>
                <c:pt idx="33">
                  <c:v>0.11084934111171291</c:v>
                </c:pt>
                <c:pt idx="34">
                  <c:v>0.33989228023641244</c:v>
                </c:pt>
                <c:pt idx="35">
                  <c:v>0.16407790251089013</c:v>
                </c:pt>
                <c:pt idx="36">
                  <c:v>5.1882650000630512E-2</c:v>
                </c:pt>
                <c:pt idx="37">
                  <c:v>0.22949900511203347</c:v>
                </c:pt>
                <c:pt idx="38">
                  <c:v>9.6993830001158188E-2</c:v>
                </c:pt>
                <c:pt idx="39">
                  <c:v>-5.4581944856256816E-2</c:v>
                </c:pt>
                <c:pt idx="40">
                  <c:v>3.2337542660211403E-2</c:v>
                </c:pt>
                <c:pt idx="41">
                  <c:v>-0.19789037025736828</c:v>
                </c:pt>
                <c:pt idx="42">
                  <c:v>0.19719347911795071</c:v>
                </c:pt>
                <c:pt idx="43">
                  <c:v>5.6245439890303374E-2</c:v>
                </c:pt>
                <c:pt idx="44">
                  <c:v>9.4434012014174645E-2</c:v>
                </c:pt>
                <c:pt idx="45">
                  <c:v>0.15780230784003238</c:v>
                </c:pt>
                <c:pt idx="46">
                  <c:v>0.22048345160177468</c:v>
                </c:pt>
                <c:pt idx="47">
                  <c:v>-1.9432429300000539E-2</c:v>
                </c:pt>
                <c:pt idx="48">
                  <c:v>0.28076523641527029</c:v>
                </c:pt>
                <c:pt idx="49">
                  <c:v>0.14652845591382496</c:v>
                </c:pt>
                <c:pt idx="50">
                  <c:v>5.9722332927665822E-2</c:v>
                </c:pt>
                <c:pt idx="51">
                  <c:v>0.19453099073892369</c:v>
                </c:pt>
                <c:pt idx="52">
                  <c:v>-0.22434230630074914</c:v>
                </c:pt>
                <c:pt idx="53">
                  <c:v>6.4988853838207194E-4</c:v>
                </c:pt>
                <c:pt idx="54">
                  <c:v>-0.34057332466460638</c:v>
                </c:pt>
                <c:pt idx="55">
                  <c:v>-4.0877618912946161E-2</c:v>
                </c:pt>
                <c:pt idx="56">
                  <c:v>4.6980370503512447E-2</c:v>
                </c:pt>
                <c:pt idx="57">
                  <c:v>1.4870858507682676E-2</c:v>
                </c:pt>
                <c:pt idx="58">
                  <c:v>-3.6798823888150985E-2</c:v>
                </c:pt>
                <c:pt idx="59">
                  <c:v>-8.9477653792774281E-2</c:v>
                </c:pt>
                <c:pt idx="60">
                  <c:v>0.12135309646414755</c:v>
                </c:pt>
                <c:pt idx="61">
                  <c:v>-9.8046006674371508E-2</c:v>
                </c:pt>
                <c:pt idx="62">
                  <c:v>-2.8468646564345831E-2</c:v>
                </c:pt>
                <c:pt idx="63">
                  <c:v>4.1119117637652546E-2</c:v>
                </c:pt>
                <c:pt idx="64">
                  <c:v>-2.9872639511480358E-2</c:v>
                </c:pt>
                <c:pt idx="65">
                  <c:v>-0.11955201966568368</c:v>
                </c:pt>
                <c:pt idx="66">
                  <c:v>-0.10104382868484565</c:v>
                </c:pt>
                <c:pt idx="67">
                  <c:v>-0.16888747573596821</c:v>
                </c:pt>
                <c:pt idx="68">
                  <c:v>-4.6143900821282682E-2</c:v>
                </c:pt>
                <c:pt idx="69">
                  <c:v>0.20108478144337891</c:v>
                </c:pt>
                <c:pt idx="70">
                  <c:v>-2.6618457734916248E-2</c:v>
                </c:pt>
                <c:pt idx="71">
                  <c:v>-0.17427231827876616</c:v>
                </c:pt>
                <c:pt idx="72">
                  <c:v>-0.17149492080870099</c:v>
                </c:pt>
                <c:pt idx="73">
                  <c:v>-7.2992892692346753E-2</c:v>
                </c:pt>
                <c:pt idx="74">
                  <c:v>6.6724617087197943E-2</c:v>
                </c:pt>
                <c:pt idx="75">
                  <c:v>5.0700246926221312E-2</c:v>
                </c:pt>
                <c:pt idx="76">
                  <c:v>-6.3957694082632841E-2</c:v>
                </c:pt>
                <c:pt idx="77">
                  <c:v>-3.4515476422970891E-2</c:v>
                </c:pt>
                <c:pt idx="78">
                  <c:v>0.17125683363865038</c:v>
                </c:pt>
                <c:pt idx="79">
                  <c:v>0.11785528106310569</c:v>
                </c:pt>
                <c:pt idx="80">
                  <c:v>-7.2024389277369916E-3</c:v>
                </c:pt>
                <c:pt idx="81">
                  <c:v>9.6298202835517988E-2</c:v>
                </c:pt>
                <c:pt idx="82">
                  <c:v>-0.11967403883114196</c:v>
                </c:pt>
                <c:pt idx="83">
                  <c:v>5.9456638153309411E-4</c:v>
                </c:pt>
                <c:pt idx="84">
                  <c:v>7.1867262579746783E-4</c:v>
                </c:pt>
                <c:pt idx="85">
                  <c:v>-6.3035760127937907E-2</c:v>
                </c:pt>
                <c:pt idx="86">
                  <c:v>0.15797364340666437</c:v>
                </c:pt>
                <c:pt idx="87">
                  <c:v>0.10146925034596764</c:v>
                </c:pt>
                <c:pt idx="88">
                  <c:v>8.5531626878350031E-2</c:v>
                </c:pt>
                <c:pt idx="89">
                  <c:v>-4.6603587587025506E-2</c:v>
                </c:pt>
                <c:pt idx="90">
                  <c:v>0.13039329871368097</c:v>
                </c:pt>
                <c:pt idx="91">
                  <c:v>0.19681649320946201</c:v>
                </c:pt>
                <c:pt idx="92">
                  <c:v>0.15417160911573222</c:v>
                </c:pt>
                <c:pt idx="93">
                  <c:v>-0.20122228630169028</c:v>
                </c:pt>
                <c:pt idx="94">
                  <c:v>0.20507441539441543</c:v>
                </c:pt>
                <c:pt idx="95">
                  <c:v>-6.728143470081957E-2</c:v>
                </c:pt>
                <c:pt idx="96">
                  <c:v>-0.22243149529165293</c:v>
                </c:pt>
                <c:pt idx="97">
                  <c:v>-3.5619293215362655E-2</c:v>
                </c:pt>
                <c:pt idx="98">
                  <c:v>0.28422380597887786</c:v>
                </c:pt>
                <c:pt idx="99">
                  <c:v>-1.2005062576203812E-2</c:v>
                </c:pt>
                <c:pt idx="100">
                  <c:v>0.24869890751002832</c:v>
                </c:pt>
                <c:pt idx="101">
                  <c:v>-3.7237925834510723E-2</c:v>
                </c:pt>
                <c:pt idx="102">
                  <c:v>2.8537432337437735E-2</c:v>
                </c:pt>
                <c:pt idx="103">
                  <c:v>0.11751753287501916</c:v>
                </c:pt>
                <c:pt idx="104">
                  <c:v>-9.8495227940082839E-3</c:v>
                </c:pt>
                <c:pt idx="105">
                  <c:v>-7.5727105468082284E-2</c:v>
                </c:pt>
                <c:pt idx="106">
                  <c:v>1.6174243440673559E-3</c:v>
                </c:pt>
                <c:pt idx="107">
                  <c:v>-4.1753904362536731E-2</c:v>
                </c:pt>
                <c:pt idx="108">
                  <c:v>-2.4527103975996382E-2</c:v>
                </c:pt>
                <c:pt idx="109">
                  <c:v>-0.16373334308642631</c:v>
                </c:pt>
                <c:pt idx="110">
                  <c:v>-0.23030397217134671</c:v>
                </c:pt>
                <c:pt idx="111">
                  <c:v>-1.0233362395619245E-2</c:v>
                </c:pt>
                <c:pt idx="112">
                  <c:v>0.24584956989566398</c:v>
                </c:pt>
                <c:pt idx="113">
                  <c:v>-7.0945671489814982E-2</c:v>
                </c:pt>
                <c:pt idx="114">
                  <c:v>-0.17286059759882344</c:v>
                </c:pt>
                <c:pt idx="115">
                  <c:v>-0.46909990360058967</c:v>
                </c:pt>
                <c:pt idx="116">
                  <c:v>-0.1932543035436704</c:v>
                </c:pt>
                <c:pt idx="117">
                  <c:v>7.5057320351684025E-4</c:v>
                </c:pt>
                <c:pt idx="118">
                  <c:v>-8.2916196814680002E-2</c:v>
                </c:pt>
                <c:pt idx="119">
                  <c:v>7.2975467153335347E-2</c:v>
                </c:pt>
                <c:pt idx="120">
                  <c:v>-3.5665978913452343E-2</c:v>
                </c:pt>
                <c:pt idx="121">
                  <c:v>4.243538955368311E-2</c:v>
                </c:pt>
                <c:pt idx="122">
                  <c:v>0.15419688399715831</c:v>
                </c:pt>
                <c:pt idx="123">
                  <c:v>0.17346994124077764</c:v>
                </c:pt>
                <c:pt idx="124">
                  <c:v>-3.4917124012375192E-2</c:v>
                </c:pt>
                <c:pt idx="125">
                  <c:v>-8.4164511052027505E-2</c:v>
                </c:pt>
                <c:pt idx="126">
                  <c:v>5.3357974930653158E-3</c:v>
                </c:pt>
                <c:pt idx="127">
                  <c:v>2.2795057294711894E-2</c:v>
                </c:pt>
                <c:pt idx="128">
                  <c:v>1.9233692119650467E-2</c:v>
                </c:pt>
                <c:pt idx="129">
                  <c:v>0.18061412451266776</c:v>
                </c:pt>
                <c:pt idx="130">
                  <c:v>-5.0519974276999925E-2</c:v>
                </c:pt>
                <c:pt idx="131">
                  <c:v>2.3912994850875648E-2</c:v>
                </c:pt>
                <c:pt idx="132">
                  <c:v>-5.6630360896207051E-2</c:v>
                </c:pt>
                <c:pt idx="133">
                  <c:v>1.1782015827573962E-2</c:v>
                </c:pt>
                <c:pt idx="134">
                  <c:v>-8.9933204294249322E-2</c:v>
                </c:pt>
                <c:pt idx="135">
                  <c:v>5.8877498660040724E-2</c:v>
                </c:pt>
                <c:pt idx="136">
                  <c:v>2.5875496176744412E-2</c:v>
                </c:pt>
                <c:pt idx="137">
                  <c:v>-5.2311103970579418E-3</c:v>
                </c:pt>
                <c:pt idx="138">
                  <c:v>5.4773022189609298E-2</c:v>
                </c:pt>
                <c:pt idx="139">
                  <c:v>-0.21463401659036396</c:v>
                </c:pt>
                <c:pt idx="140">
                  <c:v>-3.1809170266109001E-2</c:v>
                </c:pt>
                <c:pt idx="141">
                  <c:v>1.6854285754367808E-2</c:v>
                </c:pt>
                <c:pt idx="142">
                  <c:v>-8.515974973505426E-2</c:v>
                </c:pt>
                <c:pt idx="143">
                  <c:v>-0.10355037743567209</c:v>
                </c:pt>
                <c:pt idx="144">
                  <c:v>1.9550187204461108E-2</c:v>
                </c:pt>
                <c:pt idx="145">
                  <c:v>-0.12250012033720965</c:v>
                </c:pt>
                <c:pt idx="146">
                  <c:v>-5.0376985353262904E-2</c:v>
                </c:pt>
                <c:pt idx="147">
                  <c:v>0.10288624025310227</c:v>
                </c:pt>
                <c:pt idx="148">
                  <c:v>-2.6652367002075232E-2</c:v>
                </c:pt>
                <c:pt idx="149">
                  <c:v>-8.4414476422756166E-2</c:v>
                </c:pt>
                <c:pt idx="150">
                  <c:v>8.291030373184298E-2</c:v>
                </c:pt>
                <c:pt idx="151">
                  <c:v>-0.10184849121403923</c:v>
                </c:pt>
                <c:pt idx="152">
                  <c:v>-4.0146502264631186E-2</c:v>
                </c:pt>
                <c:pt idx="153">
                  <c:v>-4.5149616183995885E-2</c:v>
                </c:pt>
                <c:pt idx="154">
                  <c:v>-5.8769501625310416E-2</c:v>
                </c:pt>
                <c:pt idx="155">
                  <c:v>-0.13312276821611693</c:v>
                </c:pt>
                <c:pt idx="156">
                  <c:v>7.2694273083744904E-2</c:v>
                </c:pt>
                <c:pt idx="157">
                  <c:v>-7.7820118637997551E-2</c:v>
                </c:pt>
                <c:pt idx="158">
                  <c:v>-8.7538804543546206E-2</c:v>
                </c:pt>
                <c:pt idx="159">
                  <c:v>-6.8168459632475809E-2</c:v>
                </c:pt>
                <c:pt idx="160">
                  <c:v>0.17681852263762279</c:v>
                </c:pt>
                <c:pt idx="161">
                  <c:v>-0.11646647329449096</c:v>
                </c:pt>
                <c:pt idx="162">
                  <c:v>-9.5412741279448612E-2</c:v>
                </c:pt>
                <c:pt idx="163">
                  <c:v>-0.1075814174302591</c:v>
                </c:pt>
                <c:pt idx="164">
                  <c:v>-9.5106328587720612E-2</c:v>
                </c:pt>
                <c:pt idx="165">
                  <c:v>-0.14471977724173901</c:v>
                </c:pt>
                <c:pt idx="166">
                  <c:v>1.1509979977402001E-2</c:v>
                </c:pt>
                <c:pt idx="167">
                  <c:v>7.764071453310778E-2</c:v>
                </c:pt>
                <c:pt idx="168">
                  <c:v>-7.2907835387336181E-2</c:v>
                </c:pt>
                <c:pt idx="169">
                  <c:v>2.1164710907883629E-2</c:v>
                </c:pt>
                <c:pt idx="170">
                  <c:v>0.17199104921063649</c:v>
                </c:pt>
                <c:pt idx="171">
                  <c:v>1.0014478628207395E-3</c:v>
                </c:pt>
                <c:pt idx="172">
                  <c:v>6.0865155170270989E-2</c:v>
                </c:pt>
                <c:pt idx="173">
                  <c:v>5.7739612992858805E-2</c:v>
                </c:pt>
                <c:pt idx="174">
                  <c:v>-0.11510202390175445</c:v>
                </c:pt>
                <c:pt idx="175">
                  <c:v>3.4275619187779563E-2</c:v>
                </c:pt>
                <c:pt idx="176">
                  <c:v>0.15672660757923543</c:v>
                </c:pt>
                <c:pt idx="177">
                  <c:v>0.31368150740981565</c:v>
                </c:pt>
                <c:pt idx="178">
                  <c:v>0.18662122463173603</c:v>
                </c:pt>
                <c:pt idx="179">
                  <c:v>8.5330770191926128E-2</c:v>
                </c:pt>
                <c:pt idx="180">
                  <c:v>0.12071978529486212</c:v>
                </c:pt>
                <c:pt idx="181">
                  <c:v>0.17374712571615525</c:v>
                </c:pt>
                <c:pt idx="182">
                  <c:v>0.24948754224836023</c:v>
                </c:pt>
                <c:pt idx="183">
                  <c:v>0.18000126058801941</c:v>
                </c:pt>
                <c:pt idx="184">
                  <c:v>0.27058180815714461</c:v>
                </c:pt>
                <c:pt idx="185">
                  <c:v>0.19440045947257478</c:v>
                </c:pt>
                <c:pt idx="186">
                  <c:v>3.1752559132721438E-2</c:v>
                </c:pt>
                <c:pt idx="187">
                  <c:v>0.17776277103145499</c:v>
                </c:pt>
                <c:pt idx="188">
                  <c:v>-1.3902309669259903E-2</c:v>
                </c:pt>
                <c:pt idx="189">
                  <c:v>0.16145900858403461</c:v>
                </c:pt>
                <c:pt idx="190">
                  <c:v>8.1207692772052906E-2</c:v>
                </c:pt>
                <c:pt idx="191">
                  <c:v>0.20960278043677499</c:v>
                </c:pt>
                <c:pt idx="192">
                  <c:v>0.17575778760841368</c:v>
                </c:pt>
                <c:pt idx="193">
                  <c:v>4.4049546355057902E-2</c:v>
                </c:pt>
                <c:pt idx="194">
                  <c:v>0.13178864113678246</c:v>
                </c:pt>
                <c:pt idx="195">
                  <c:v>5.83678577329068E-2</c:v>
                </c:pt>
                <c:pt idx="196">
                  <c:v>0.28443748106583927</c:v>
                </c:pt>
                <c:pt idx="197">
                  <c:v>9.5688336623500694E-2</c:v>
                </c:pt>
                <c:pt idx="198">
                  <c:v>0.18317969829743044</c:v>
                </c:pt>
                <c:pt idx="199">
                  <c:v>0.13427095793204477</c:v>
                </c:pt>
                <c:pt idx="200">
                  <c:v>4.7738582277338903E-2</c:v>
                </c:pt>
                <c:pt idx="201">
                  <c:v>1.276585848850011E-2</c:v>
                </c:pt>
                <c:pt idx="202">
                  <c:v>0.16078402624540922</c:v>
                </c:pt>
                <c:pt idx="203">
                  <c:v>6.5987545451559049E-2</c:v>
                </c:pt>
                <c:pt idx="204">
                  <c:v>0.21103151759737648</c:v>
                </c:pt>
                <c:pt idx="205">
                  <c:v>0.1334190505652669</c:v>
                </c:pt>
                <c:pt idx="206">
                  <c:v>0.27093417511922602</c:v>
                </c:pt>
                <c:pt idx="207">
                  <c:v>-1.9542459692480609E-2</c:v>
                </c:pt>
                <c:pt idx="208">
                  <c:v>4.9406708551704677E-3</c:v>
                </c:pt>
                <c:pt idx="209">
                  <c:v>4.7603172456151886E-2</c:v>
                </c:pt>
                <c:pt idx="210">
                  <c:v>5.6561127971839063E-2</c:v>
                </c:pt>
                <c:pt idx="211">
                  <c:v>-4.4845331628583972E-2</c:v>
                </c:pt>
                <c:pt idx="212">
                  <c:v>-4.2679015034327479E-2</c:v>
                </c:pt>
                <c:pt idx="213">
                  <c:v>-1.34691363214888E-2</c:v>
                </c:pt>
                <c:pt idx="214">
                  <c:v>0.14933996891507348</c:v>
                </c:pt>
                <c:pt idx="215">
                  <c:v>-5.4690229837384287E-2</c:v>
                </c:pt>
                <c:pt idx="216">
                  <c:v>4.21529086615254E-2</c:v>
                </c:pt>
                <c:pt idx="217">
                  <c:v>6.7253270861856784E-2</c:v>
                </c:pt>
                <c:pt idx="218">
                  <c:v>0.15026167843406249</c:v>
                </c:pt>
                <c:pt idx="219">
                  <c:v>0.1484725742917189</c:v>
                </c:pt>
                <c:pt idx="220">
                  <c:v>6.8952816190313404E-2</c:v>
                </c:pt>
                <c:pt idx="221">
                  <c:v>0.12416380149145377</c:v>
                </c:pt>
                <c:pt idx="222">
                  <c:v>0.23351179985020051</c:v>
                </c:pt>
                <c:pt idx="223">
                  <c:v>0.30468035028664148</c:v>
                </c:pt>
                <c:pt idx="224">
                  <c:v>0.18717936053308434</c:v>
                </c:pt>
                <c:pt idx="225">
                  <c:v>8.7532582957817212E-2</c:v>
                </c:pt>
                <c:pt idx="226">
                  <c:v>6.143540862484597E-2</c:v>
                </c:pt>
                <c:pt idx="227">
                  <c:v>0.22739824998361516</c:v>
                </c:pt>
                <c:pt idx="228">
                  <c:v>0.25612170056549999</c:v>
                </c:pt>
                <c:pt idx="229">
                  <c:v>0.18548376173801723</c:v>
                </c:pt>
                <c:pt idx="230">
                  <c:v>-9.290778554678171E-3</c:v>
                </c:pt>
                <c:pt idx="231">
                  <c:v>0.21324653214406603</c:v>
                </c:pt>
                <c:pt idx="232">
                  <c:v>0.12391906514394245</c:v>
                </c:pt>
                <c:pt idx="233">
                  <c:v>0.17408960338137683</c:v>
                </c:pt>
                <c:pt idx="234">
                  <c:v>0.26033033496320995</c:v>
                </c:pt>
                <c:pt idx="235">
                  <c:v>-9.10818917952817E-2</c:v>
                </c:pt>
                <c:pt idx="236">
                  <c:v>0.14800625424252611</c:v>
                </c:pt>
                <c:pt idx="237">
                  <c:v>0.1200865838990504</c:v>
                </c:pt>
                <c:pt idx="238">
                  <c:v>0.11526174625627632</c:v>
                </c:pt>
                <c:pt idx="239">
                  <c:v>5.2240532071244766E-2</c:v>
                </c:pt>
                <c:pt idx="240">
                  <c:v>0.19490257410858247</c:v>
                </c:pt>
                <c:pt idx="241">
                  <c:v>0.10040072698529721</c:v>
                </c:pt>
                <c:pt idx="242">
                  <c:v>0.14806010876045436</c:v>
                </c:pt>
                <c:pt idx="243">
                  <c:v>2.7135430853151482E-2</c:v>
                </c:pt>
                <c:pt idx="244">
                  <c:v>0.18815743131175799</c:v>
                </c:pt>
                <c:pt idx="245">
                  <c:v>1.3828550313458431E-2</c:v>
                </c:pt>
                <c:pt idx="246">
                  <c:v>-2.1215202355531745E-2</c:v>
                </c:pt>
                <c:pt idx="247">
                  <c:v>9.5184034424217162E-2</c:v>
                </c:pt>
                <c:pt idx="248">
                  <c:v>6.8042888445388819E-2</c:v>
                </c:pt>
                <c:pt idx="249">
                  <c:v>6.7943310205501234E-2</c:v>
                </c:pt>
                <c:pt idx="250">
                  <c:v>0.18284623816453588</c:v>
                </c:pt>
                <c:pt idx="251">
                  <c:v>0.10192653236524359</c:v>
                </c:pt>
                <c:pt idx="252">
                  <c:v>-1.7876726030747952E-2</c:v>
                </c:pt>
                <c:pt idx="253">
                  <c:v>1.54610026049715E-2</c:v>
                </c:pt>
                <c:pt idx="254">
                  <c:v>0.15381518231594807</c:v>
                </c:pt>
                <c:pt idx="255">
                  <c:v>0.13436117427320668</c:v>
                </c:pt>
                <c:pt idx="256">
                  <c:v>8.2182275047616229E-2</c:v>
                </c:pt>
                <c:pt idx="257">
                  <c:v>2.0465904694398331E-2</c:v>
                </c:pt>
                <c:pt idx="258">
                  <c:v>5.7970556276797564E-2</c:v>
                </c:pt>
                <c:pt idx="259">
                  <c:v>5.7055747070281784E-2</c:v>
                </c:pt>
                <c:pt idx="260">
                  <c:v>4.9809041274003374E-2</c:v>
                </c:pt>
                <c:pt idx="261">
                  <c:v>7.466988479003428E-2</c:v>
                </c:pt>
                <c:pt idx="262">
                  <c:v>9.3405596267773173E-4</c:v>
                </c:pt>
                <c:pt idx="263">
                  <c:v>0.12438828045605205</c:v>
                </c:pt>
                <c:pt idx="264">
                  <c:v>2.4598142665007698E-2</c:v>
                </c:pt>
                <c:pt idx="265">
                  <c:v>5.6343868250849409E-2</c:v>
                </c:pt>
                <c:pt idx="266">
                  <c:v>2.9123406021944541E-2</c:v>
                </c:pt>
                <c:pt idx="267">
                  <c:v>1.9780973582001479E-2</c:v>
                </c:pt>
                <c:pt idx="268">
                  <c:v>3.2281551639302686E-2</c:v>
                </c:pt>
                <c:pt idx="269">
                  <c:v>5.8059434779893136E-2</c:v>
                </c:pt>
                <c:pt idx="270">
                  <c:v>0.1571710356051087</c:v>
                </c:pt>
                <c:pt idx="271">
                  <c:v>-5.262729628317332E-3</c:v>
                </c:pt>
                <c:pt idx="272">
                  <c:v>8.7006386113696182E-2</c:v>
                </c:pt>
                <c:pt idx="273">
                  <c:v>0.13794110345999344</c:v>
                </c:pt>
                <c:pt idx="274">
                  <c:v>4.3734784804723523E-2</c:v>
                </c:pt>
                <c:pt idx="275">
                  <c:v>1.5378574848005441E-2</c:v>
                </c:pt>
                <c:pt idx="276">
                  <c:v>3.8873402830381432E-2</c:v>
                </c:pt>
                <c:pt idx="277">
                  <c:v>0.1629238010283397</c:v>
                </c:pt>
                <c:pt idx="278">
                  <c:v>-1.42635620561981E-2</c:v>
                </c:pt>
                <c:pt idx="279">
                  <c:v>0.12292416038183661</c:v>
                </c:pt>
                <c:pt idx="280">
                  <c:v>0.15399115040396194</c:v>
                </c:pt>
                <c:pt idx="281">
                  <c:v>5.0890847507227853E-2</c:v>
                </c:pt>
                <c:pt idx="282">
                  <c:v>4.8852813309124832E-2</c:v>
                </c:pt>
                <c:pt idx="283">
                  <c:v>-5.272585815319477E-2</c:v>
                </c:pt>
                <c:pt idx="284">
                  <c:v>-1.428149063159578E-2</c:v>
                </c:pt>
                <c:pt idx="285">
                  <c:v>0.11699343881591762</c:v>
                </c:pt>
                <c:pt idx="286">
                  <c:v>7.2227265402245834E-3</c:v>
                </c:pt>
                <c:pt idx="287">
                  <c:v>3.6117351817324297E-2</c:v>
                </c:pt>
                <c:pt idx="288">
                  <c:v>4.3941838404718695E-3</c:v>
                </c:pt>
                <c:pt idx="289">
                  <c:v>6.8637275412664525E-2</c:v>
                </c:pt>
                <c:pt idx="290">
                  <c:v>-6.2635591129402571E-3</c:v>
                </c:pt>
                <c:pt idx="291">
                  <c:v>-4.003392360058834E-3</c:v>
                </c:pt>
                <c:pt idx="292">
                  <c:v>1.1529607232482983E-2</c:v>
                </c:pt>
                <c:pt idx="293">
                  <c:v>2.672517264770962E-2</c:v>
                </c:pt>
                <c:pt idx="294">
                  <c:v>0.10859079909222492</c:v>
                </c:pt>
                <c:pt idx="295">
                  <c:v>6.9789435536636718E-2</c:v>
                </c:pt>
                <c:pt idx="296">
                  <c:v>0.10803548538178535</c:v>
                </c:pt>
                <c:pt idx="297">
                  <c:v>-4.5992499130400447E-2</c:v>
                </c:pt>
                <c:pt idx="298">
                  <c:v>8.5472737534950369E-2</c:v>
                </c:pt>
                <c:pt idx="299">
                  <c:v>5.3226324385405397E-3</c:v>
                </c:pt>
                <c:pt idx="300">
                  <c:v>4.9918542644158015E-2</c:v>
                </c:pt>
                <c:pt idx="301">
                  <c:v>8.9878182546906191E-3</c:v>
                </c:pt>
                <c:pt idx="302">
                  <c:v>-2.1826559199090777E-2</c:v>
                </c:pt>
                <c:pt idx="303">
                  <c:v>7.3396654401038037E-3</c:v>
                </c:pt>
                <c:pt idx="304">
                  <c:v>4.7270681839080529E-2</c:v>
                </c:pt>
                <c:pt idx="305">
                  <c:v>-2.03557835114276E-2</c:v>
                </c:pt>
                <c:pt idx="306">
                  <c:v>6.1454643236589094E-3</c:v>
                </c:pt>
                <c:pt idx="307">
                  <c:v>-3.0657978567277342E-2</c:v>
                </c:pt>
                <c:pt idx="308">
                  <c:v>-1.6897777360914031E-2</c:v>
                </c:pt>
                <c:pt idx="309">
                  <c:v>-1.6191366592303497E-2</c:v>
                </c:pt>
                <c:pt idx="310">
                  <c:v>1.9852882722078309E-2</c:v>
                </c:pt>
                <c:pt idx="311">
                  <c:v>-5.0217181720118804E-2</c:v>
                </c:pt>
                <c:pt idx="312">
                  <c:v>-4.8110433473270584E-2</c:v>
                </c:pt>
                <c:pt idx="313">
                  <c:v>-4.1139565037907305E-2</c:v>
                </c:pt>
                <c:pt idx="314">
                  <c:v>4.8643048023078686E-2</c:v>
                </c:pt>
                <c:pt idx="315">
                  <c:v>4.1025028899102393E-3</c:v>
                </c:pt>
                <c:pt idx="316">
                  <c:v>6.6812615180745827E-2</c:v>
                </c:pt>
                <c:pt idx="317">
                  <c:v>-2.0427924297740548E-3</c:v>
                </c:pt>
                <c:pt idx="318">
                  <c:v>-2.1661407926939456E-2</c:v>
                </c:pt>
                <c:pt idx="319">
                  <c:v>7.2345816452581035E-2</c:v>
                </c:pt>
                <c:pt idx="320">
                  <c:v>8.1530838078633122E-2</c:v>
                </c:pt>
                <c:pt idx="321">
                  <c:v>3.2912298048337431E-2</c:v>
                </c:pt>
                <c:pt idx="322">
                  <c:v>-4.8837269341958693E-2</c:v>
                </c:pt>
                <c:pt idx="323">
                  <c:v>4.1538296245865684E-2</c:v>
                </c:pt>
                <c:pt idx="324">
                  <c:v>-2.2606334076705509E-2</c:v>
                </c:pt>
                <c:pt idx="325">
                  <c:v>1.8552407162945688E-2</c:v>
                </c:pt>
                <c:pt idx="326">
                  <c:v>3.55540098074709E-2</c:v>
                </c:pt>
                <c:pt idx="327">
                  <c:v>-3.8332063353485969E-2</c:v>
                </c:pt>
                <c:pt idx="328">
                  <c:v>-3.9456715893872348E-2</c:v>
                </c:pt>
                <c:pt idx="329">
                  <c:v>-6.2256286892560089E-2</c:v>
                </c:pt>
                <c:pt idx="330">
                  <c:v>-1.270037901472935E-3</c:v>
                </c:pt>
                <c:pt idx="331">
                  <c:v>9.9550025825571719E-3</c:v>
                </c:pt>
                <c:pt idx="332">
                  <c:v>4.2272521459472003E-2</c:v>
                </c:pt>
                <c:pt idx="333">
                  <c:v>4.3156312811478414E-2</c:v>
                </c:pt>
                <c:pt idx="334">
                  <c:v>-7.9812800281284582E-3</c:v>
                </c:pt>
                <c:pt idx="335">
                  <c:v>4.7066593399948287E-2</c:v>
                </c:pt>
                <c:pt idx="336">
                  <c:v>-2.3362327843532397E-4</c:v>
                </c:pt>
                <c:pt idx="337">
                  <c:v>6.3218507141921135E-2</c:v>
                </c:pt>
                <c:pt idx="338">
                  <c:v>3.9084218534490726E-2</c:v>
                </c:pt>
                <c:pt idx="339">
                  <c:v>7.6192681330309805E-2</c:v>
                </c:pt>
              </c:numCache>
            </c:numRef>
          </c:xVal>
          <c:yVal>
            <c:numRef>
              <c:f>Dupont!$AM$10:$AM$349</c:f>
              <c:numCache>
                <c:formatCode>0%</c:formatCode>
                <c:ptCount val="340"/>
                <c:pt idx="0">
                  <c:v>0.2131686401335352</c:v>
                </c:pt>
                <c:pt idx="1">
                  <c:v>-0.15755913502764898</c:v>
                </c:pt>
                <c:pt idx="2">
                  <c:v>0.25161370273112121</c:v>
                </c:pt>
                <c:pt idx="3">
                  <c:v>1.0906233263149866E-2</c:v>
                </c:pt>
                <c:pt idx="4">
                  <c:v>0.43356990370370346</c:v>
                </c:pt>
                <c:pt idx="5">
                  <c:v>0.33387611223573266</c:v>
                </c:pt>
                <c:pt idx="6">
                  <c:v>0.23784878779981194</c:v>
                </c:pt>
                <c:pt idx="7">
                  <c:v>0.33869086371357388</c:v>
                </c:pt>
                <c:pt idx="8">
                  <c:v>-7.1729908222379806E-3</c:v>
                </c:pt>
                <c:pt idx="9">
                  <c:v>3.6232542059422577E-2</c:v>
                </c:pt>
                <c:pt idx="10">
                  <c:v>0.14830344209870749</c:v>
                </c:pt>
                <c:pt idx="11">
                  <c:v>0.3255458123626635</c:v>
                </c:pt>
                <c:pt idx="12">
                  <c:v>7.8837462277266401E-2</c:v>
                </c:pt>
                <c:pt idx="13">
                  <c:v>0.32459415199370095</c:v>
                </c:pt>
                <c:pt idx="14">
                  <c:v>1.0644601607494538E-3</c:v>
                </c:pt>
                <c:pt idx="15">
                  <c:v>1.8925155507390209E-2</c:v>
                </c:pt>
                <c:pt idx="16">
                  <c:v>0.15327979902508104</c:v>
                </c:pt>
                <c:pt idx="17">
                  <c:v>0.28816651435459351</c:v>
                </c:pt>
                <c:pt idx="18">
                  <c:v>0.17365006511904219</c:v>
                </c:pt>
                <c:pt idx="19">
                  <c:v>6.4368899839941526E-2</c:v>
                </c:pt>
                <c:pt idx="20">
                  <c:v>0.21335224872728281</c:v>
                </c:pt>
                <c:pt idx="21">
                  <c:v>5.4003674802820735E-2</c:v>
                </c:pt>
                <c:pt idx="22">
                  <c:v>0.13328155245311385</c:v>
                </c:pt>
                <c:pt idx="23">
                  <c:v>0.16507643232222408</c:v>
                </c:pt>
                <c:pt idx="24">
                  <c:v>4.5763687731086175E-2</c:v>
                </c:pt>
                <c:pt idx="25">
                  <c:v>0.30704330625610993</c:v>
                </c:pt>
                <c:pt idx="26">
                  <c:v>0.11173315403386928</c:v>
                </c:pt>
                <c:pt idx="27">
                  <c:v>1.2467182063096049E-2</c:v>
                </c:pt>
                <c:pt idx="28">
                  <c:v>-0.13540777402044191</c:v>
                </c:pt>
                <c:pt idx="29">
                  <c:v>-0.20233158548984176</c:v>
                </c:pt>
                <c:pt idx="30">
                  <c:v>5.8323079868766413E-2</c:v>
                </c:pt>
                <c:pt idx="31">
                  <c:v>5.0770650195916311E-2</c:v>
                </c:pt>
                <c:pt idx="32">
                  <c:v>0.25502181263990092</c:v>
                </c:pt>
                <c:pt idx="33">
                  <c:v>0.16191036443699969</c:v>
                </c:pt>
                <c:pt idx="34">
                  <c:v>0.41235527803273031</c:v>
                </c:pt>
                <c:pt idx="35">
                  <c:v>0.25707290437087127</c:v>
                </c:pt>
                <c:pt idx="36">
                  <c:v>8.7578755348202711E-2</c:v>
                </c:pt>
                <c:pt idx="37">
                  <c:v>0.27891703169654158</c:v>
                </c:pt>
                <c:pt idx="38">
                  <c:v>0.16044025735582787</c:v>
                </c:pt>
                <c:pt idx="39">
                  <c:v>-8.9438188594462786E-2</c:v>
                </c:pt>
                <c:pt idx="40">
                  <c:v>5.9951151581194705E-2</c:v>
                </c:pt>
                <c:pt idx="41">
                  <c:v>-0.34522983922139194</c:v>
                </c:pt>
                <c:pt idx="42">
                  <c:v>0.30148248411143053</c:v>
                </c:pt>
                <c:pt idx="43">
                  <c:v>9.3843104562455787E-2</c:v>
                </c:pt>
                <c:pt idx="44">
                  <c:v>0.13806856134279871</c:v>
                </c:pt>
                <c:pt idx="45">
                  <c:v>0.23493291085081941</c:v>
                </c:pt>
                <c:pt idx="46">
                  <c:v>0.30667832842782233</c:v>
                </c:pt>
                <c:pt idx="47">
                  <c:v>-3.6202907818759955E-2</c:v>
                </c:pt>
                <c:pt idx="48">
                  <c:v>0.28317935230575231</c:v>
                </c:pt>
                <c:pt idx="49">
                  <c:v>0.28203468672348092</c:v>
                </c:pt>
                <c:pt idx="50">
                  <c:v>9.3396527058550227E-2</c:v>
                </c:pt>
                <c:pt idx="51">
                  <c:v>0.24866582902956788</c:v>
                </c:pt>
                <c:pt idx="52">
                  <c:v>-0.37282468136364949</c:v>
                </c:pt>
                <c:pt idx="53">
                  <c:v>1.0336350811537653E-3</c:v>
                </c:pt>
                <c:pt idx="54">
                  <c:v>-0.53172412860109464</c:v>
                </c:pt>
                <c:pt idx="55">
                  <c:v>-5.5368452366639329E-2</c:v>
                </c:pt>
                <c:pt idx="56">
                  <c:v>6.6910761355951309E-2</c:v>
                </c:pt>
                <c:pt idx="57">
                  <c:v>2.375753372147581E-2</c:v>
                </c:pt>
                <c:pt idx="58">
                  <c:v>-5.2917376653931945E-2</c:v>
                </c:pt>
                <c:pt idx="59">
                  <c:v>-0.22368305044412229</c:v>
                </c:pt>
                <c:pt idx="60">
                  <c:v>0.16937890751158038</c:v>
                </c:pt>
                <c:pt idx="61">
                  <c:v>-0.23409183156327379</c:v>
                </c:pt>
                <c:pt idx="62">
                  <c:v>-4.8307376471155093E-2</c:v>
                </c:pt>
                <c:pt idx="63">
                  <c:v>7.2950122510669388E-2</c:v>
                </c:pt>
                <c:pt idx="64">
                  <c:v>-4.4730673813803308E-2</c:v>
                </c:pt>
                <c:pt idx="65">
                  <c:v>-0.29807573712583657</c:v>
                </c:pt>
                <c:pt idx="66">
                  <c:v>-0.17990629011379672</c:v>
                </c:pt>
                <c:pt idx="67">
                  <c:v>-0.31298831677118066</c:v>
                </c:pt>
                <c:pt idx="68">
                  <c:v>-7.1662683163600402E-2</c:v>
                </c:pt>
                <c:pt idx="69">
                  <c:v>0.27336815310742046</c:v>
                </c:pt>
                <c:pt idx="70">
                  <c:v>-5.1798082350550563E-2</c:v>
                </c:pt>
                <c:pt idx="71">
                  <c:v>-0.38364460950801471</c:v>
                </c:pt>
                <c:pt idx="72">
                  <c:v>-0.28418413722907593</c:v>
                </c:pt>
                <c:pt idx="73">
                  <c:v>-0.13691329944285208</c:v>
                </c:pt>
                <c:pt idx="74">
                  <c:v>9.7200794068428506E-2</c:v>
                </c:pt>
                <c:pt idx="75">
                  <c:v>8.2101840198192721E-2</c:v>
                </c:pt>
                <c:pt idx="76">
                  <c:v>-0.12100943981639749</c:v>
                </c:pt>
                <c:pt idx="77">
                  <c:v>-7.0632864489605068E-2</c:v>
                </c:pt>
                <c:pt idx="78">
                  <c:v>0.25269869325907185</c:v>
                </c:pt>
                <c:pt idx="79">
                  <c:v>0.2053322814297403</c:v>
                </c:pt>
                <c:pt idx="80">
                  <c:v>-1.0997068209437293E-2</c:v>
                </c:pt>
                <c:pt idx="81">
                  <c:v>0.13795480954955908</c:v>
                </c:pt>
                <c:pt idx="82">
                  <c:v>-0.25577781921857606</c:v>
                </c:pt>
                <c:pt idx="83">
                  <c:v>8.583531296318046E-4</c:v>
                </c:pt>
                <c:pt idx="84">
                  <c:v>9.9302166250928741E-4</c:v>
                </c:pt>
                <c:pt idx="85">
                  <c:v>-8.2323283236864719E-2</c:v>
                </c:pt>
                <c:pt idx="86">
                  <c:v>0.20014537322455253</c:v>
                </c:pt>
                <c:pt idx="87">
                  <c:v>0.14280208925535892</c:v>
                </c:pt>
                <c:pt idx="88">
                  <c:v>0.10256877880994521</c:v>
                </c:pt>
                <c:pt idx="89">
                  <c:v>-7.8122814047183728E-2</c:v>
                </c:pt>
                <c:pt idx="90">
                  <c:v>0.18409782522106274</c:v>
                </c:pt>
                <c:pt idx="91">
                  <c:v>0.30529080621466653</c:v>
                </c:pt>
                <c:pt idx="92">
                  <c:v>0.18417694391792766</c:v>
                </c:pt>
                <c:pt idx="93">
                  <c:v>-0.30547316017627396</c:v>
                </c:pt>
                <c:pt idx="94">
                  <c:v>0.22926561022722144</c:v>
                </c:pt>
                <c:pt idx="95">
                  <c:v>-9.9343823696113956E-2</c:v>
                </c:pt>
                <c:pt idx="96">
                  <c:v>-0.32005675326359889</c:v>
                </c:pt>
                <c:pt idx="97">
                  <c:v>-4.9696787011565699E-2</c:v>
                </c:pt>
                <c:pt idx="98">
                  <c:v>0.34232054683786811</c:v>
                </c:pt>
                <c:pt idx="99">
                  <c:v>-1.4251528930613482E-2</c:v>
                </c:pt>
                <c:pt idx="100">
                  <c:v>0.28586568711560562</c:v>
                </c:pt>
                <c:pt idx="101">
                  <c:v>-7.2319139693660273E-2</c:v>
                </c:pt>
                <c:pt idx="102">
                  <c:v>3.7586988576127717E-2</c:v>
                </c:pt>
                <c:pt idx="103">
                  <c:v>0.13341234407247715</c:v>
                </c:pt>
                <c:pt idx="104">
                  <c:v>-1.6792783834779754E-2</c:v>
                </c:pt>
                <c:pt idx="105">
                  <c:v>-0.12155229479297797</c:v>
                </c:pt>
                <c:pt idx="106">
                  <c:v>2.8298420796039627E-3</c:v>
                </c:pt>
                <c:pt idx="107">
                  <c:v>-5.7209748616138097E-2</c:v>
                </c:pt>
                <c:pt idx="108">
                  <c:v>-4.6069555584858389E-2</c:v>
                </c:pt>
                <c:pt idx="109">
                  <c:v>-0.28563532155355814</c:v>
                </c:pt>
                <c:pt idx="110">
                  <c:v>-0.42293543689392155</c:v>
                </c:pt>
                <c:pt idx="111">
                  <c:v>-1.3388397269640483E-2</c:v>
                </c:pt>
                <c:pt idx="112">
                  <c:v>0.28122987067729588</c:v>
                </c:pt>
                <c:pt idx="113">
                  <c:v>-0.14113336825230571</c:v>
                </c:pt>
                <c:pt idx="114">
                  <c:v>-0.30316489168332406</c:v>
                </c:pt>
                <c:pt idx="115">
                  <c:v>-0.70300228137634879</c:v>
                </c:pt>
                <c:pt idx="116">
                  <c:v>-0.25577837827819622</c:v>
                </c:pt>
                <c:pt idx="117">
                  <c:v>1.3439402618581188E-3</c:v>
                </c:pt>
                <c:pt idx="118">
                  <c:v>-0.11942204445588808</c:v>
                </c:pt>
                <c:pt idx="119">
                  <c:v>9.9765503452482487E-2</c:v>
                </c:pt>
                <c:pt idx="120">
                  <c:v>-5.4146624071548057E-2</c:v>
                </c:pt>
                <c:pt idx="121">
                  <c:v>5.5548979565396867E-2</c:v>
                </c:pt>
                <c:pt idx="122">
                  <c:v>0.21258617866364302</c:v>
                </c:pt>
                <c:pt idx="123">
                  <c:v>0.19362956303841267</c:v>
                </c:pt>
                <c:pt idx="124">
                  <c:v>-4.626793702707338E-2</c:v>
                </c:pt>
                <c:pt idx="125">
                  <c:v>-0.16512931936154907</c:v>
                </c:pt>
                <c:pt idx="126">
                  <c:v>9.0706599417419622E-3</c:v>
                </c:pt>
                <c:pt idx="127">
                  <c:v>3.3015525967475048E-2</c:v>
                </c:pt>
                <c:pt idx="128">
                  <c:v>2.9156194153660196E-2</c:v>
                </c:pt>
                <c:pt idx="129">
                  <c:v>0.26711187117730401</c:v>
                </c:pt>
                <c:pt idx="130">
                  <c:v>-9.4803485295257228E-2</c:v>
                </c:pt>
                <c:pt idx="131">
                  <c:v>3.4254070600168621E-2</c:v>
                </c:pt>
                <c:pt idx="132">
                  <c:v>-0.10327649311352699</c:v>
                </c:pt>
                <c:pt idx="133">
                  <c:v>2.2671416661767262E-2</c:v>
                </c:pt>
                <c:pt idx="134">
                  <c:v>-0.13254873729169242</c:v>
                </c:pt>
                <c:pt idx="135">
                  <c:v>9.250243862854414E-2</c:v>
                </c:pt>
                <c:pt idx="136">
                  <c:v>5.612010681477049E-2</c:v>
                </c:pt>
                <c:pt idx="137">
                  <c:v>-8.2058891078195979E-3</c:v>
                </c:pt>
                <c:pt idx="138">
                  <c:v>8.394959926041351E-2</c:v>
                </c:pt>
                <c:pt idx="139">
                  <c:v>-0.37179209335289265</c:v>
                </c:pt>
                <c:pt idx="140">
                  <c:v>-4.8873284343433826E-2</c:v>
                </c:pt>
                <c:pt idx="141">
                  <c:v>2.3624745891747765E-2</c:v>
                </c:pt>
                <c:pt idx="142">
                  <c:v>-0.11379455089262892</c:v>
                </c:pt>
                <c:pt idx="143">
                  <c:v>-0.17297704189528074</c:v>
                </c:pt>
                <c:pt idx="144">
                  <c:v>3.9150388075766651E-2</c:v>
                </c:pt>
                <c:pt idx="145">
                  <c:v>-0.2111667150129152</c:v>
                </c:pt>
                <c:pt idx="146">
                  <c:v>-7.1045394306956139E-2</c:v>
                </c:pt>
                <c:pt idx="147">
                  <c:v>0.12485787779702917</c:v>
                </c:pt>
                <c:pt idx="148">
                  <c:v>-4.8893117594292108E-2</c:v>
                </c:pt>
                <c:pt idx="149">
                  <c:v>-0.13146225381702056</c:v>
                </c:pt>
                <c:pt idx="150">
                  <c:v>0.1130310916444693</c:v>
                </c:pt>
                <c:pt idx="151">
                  <c:v>-0.18181345369663582</c:v>
                </c:pt>
                <c:pt idx="152">
                  <c:v>-6.2685154401981483E-2</c:v>
                </c:pt>
                <c:pt idx="153">
                  <c:v>-7.9182968660473738E-2</c:v>
                </c:pt>
                <c:pt idx="154">
                  <c:v>-8.78058269512587E-2</c:v>
                </c:pt>
                <c:pt idx="155">
                  <c:v>-0.26952272866351301</c:v>
                </c:pt>
                <c:pt idx="156">
                  <c:v>0.10851651168013551</c:v>
                </c:pt>
                <c:pt idx="157">
                  <c:v>-0.12887005519894112</c:v>
                </c:pt>
                <c:pt idx="158">
                  <c:v>-0.13657251889462507</c:v>
                </c:pt>
                <c:pt idx="159">
                  <c:v>-0.11853519363096311</c:v>
                </c:pt>
                <c:pt idx="160">
                  <c:v>0.24035101600298478</c:v>
                </c:pt>
                <c:pt idx="161">
                  <c:v>-0.21308553868839339</c:v>
                </c:pt>
                <c:pt idx="162">
                  <c:v>-0.16110597990129819</c:v>
                </c:pt>
                <c:pt idx="163">
                  <c:v>-0.17459717943554134</c:v>
                </c:pt>
                <c:pt idx="164">
                  <c:v>-0.14691253269323262</c:v>
                </c:pt>
                <c:pt idx="165">
                  <c:v>-0.26613349223043969</c:v>
                </c:pt>
                <c:pt idx="166">
                  <c:v>1.6812352048045882E-2</c:v>
                </c:pt>
                <c:pt idx="167">
                  <c:v>0.10369942659446188</c:v>
                </c:pt>
                <c:pt idx="168">
                  <c:v>-0.11188646791126436</c:v>
                </c:pt>
                <c:pt idx="169">
                  <c:v>3.7651925338469151E-2</c:v>
                </c:pt>
                <c:pt idx="170">
                  <c:v>0.22813009171781234</c:v>
                </c:pt>
                <c:pt idx="171">
                  <c:v>1.7828604875979677E-3</c:v>
                </c:pt>
                <c:pt idx="172">
                  <c:v>8.9576984173701524E-2</c:v>
                </c:pt>
                <c:pt idx="173">
                  <c:v>8.1250714706206303E-2</c:v>
                </c:pt>
                <c:pt idx="174">
                  <c:v>-0.20004222311339179</c:v>
                </c:pt>
                <c:pt idx="175">
                  <c:v>4.47665236630055E-2</c:v>
                </c:pt>
                <c:pt idx="176">
                  <c:v>0.18026947502607382</c:v>
                </c:pt>
                <c:pt idx="177">
                  <c:v>0.33973382102000138</c:v>
                </c:pt>
                <c:pt idx="178">
                  <c:v>0.23959628525814924</c:v>
                </c:pt>
                <c:pt idx="179">
                  <c:v>0.10670628080718042</c:v>
                </c:pt>
                <c:pt idx="180">
                  <c:v>0.14160841913433542</c:v>
                </c:pt>
                <c:pt idx="181">
                  <c:v>0.20471674401927406</c:v>
                </c:pt>
                <c:pt idx="182">
                  <c:v>0.30410823305166163</c:v>
                </c:pt>
                <c:pt idx="183">
                  <c:v>0.18773811090315284</c:v>
                </c:pt>
                <c:pt idx="184">
                  <c:v>0.28996723150998671</c:v>
                </c:pt>
                <c:pt idx="185">
                  <c:v>0.29534723056821666</c:v>
                </c:pt>
                <c:pt idx="186">
                  <c:v>4.6369146934604401E-2</c:v>
                </c:pt>
                <c:pt idx="187">
                  <c:v>0.21409709390422829</c:v>
                </c:pt>
                <c:pt idx="188">
                  <c:v>-1.8827888726910161E-2</c:v>
                </c:pt>
                <c:pt idx="189">
                  <c:v>0.20181247874568958</c:v>
                </c:pt>
                <c:pt idx="190">
                  <c:v>9.6953075365788677E-2</c:v>
                </c:pt>
                <c:pt idx="191">
                  <c:v>0.23485839723075316</c:v>
                </c:pt>
                <c:pt idx="192">
                  <c:v>0.20616291876033543</c:v>
                </c:pt>
                <c:pt idx="193">
                  <c:v>8.4871809387766714E-2</c:v>
                </c:pt>
                <c:pt idx="194">
                  <c:v>0.15067304601888318</c:v>
                </c:pt>
                <c:pt idx="195">
                  <c:v>8.0387716437365586E-2</c:v>
                </c:pt>
                <c:pt idx="196">
                  <c:v>0.3006949436281553</c:v>
                </c:pt>
                <c:pt idx="197">
                  <c:v>0.10126421839189589</c:v>
                </c:pt>
                <c:pt idx="198">
                  <c:v>0.19056662912243616</c:v>
                </c:pt>
                <c:pt idx="199">
                  <c:v>0.18441650358516787</c:v>
                </c:pt>
                <c:pt idx="200">
                  <c:v>5.7524335381107697E-2</c:v>
                </c:pt>
                <c:pt idx="201">
                  <c:v>2.033912856932809E-2</c:v>
                </c:pt>
                <c:pt idx="202">
                  <c:v>0.21183369711743325</c:v>
                </c:pt>
                <c:pt idx="203">
                  <c:v>8.7110136085461309E-2</c:v>
                </c:pt>
                <c:pt idx="204">
                  <c:v>0.25073436115142628</c:v>
                </c:pt>
                <c:pt idx="205">
                  <c:v>0.20340290810373549</c:v>
                </c:pt>
                <c:pt idx="206">
                  <c:v>0.28744337028483252</c:v>
                </c:pt>
                <c:pt idx="207">
                  <c:v>-2.93833781039856E-2</c:v>
                </c:pt>
                <c:pt idx="208">
                  <c:v>6.9589425398163193E-3</c:v>
                </c:pt>
                <c:pt idx="209">
                  <c:v>6.1545785545936683E-2</c:v>
                </c:pt>
                <c:pt idx="210">
                  <c:v>6.521577870371055E-2</c:v>
                </c:pt>
                <c:pt idx="211">
                  <c:v>-6.5104858737608559E-2</c:v>
                </c:pt>
                <c:pt idx="212">
                  <c:v>-5.8859224276365842E-2</c:v>
                </c:pt>
                <c:pt idx="213">
                  <c:v>-1.8447000993978269E-2</c:v>
                </c:pt>
                <c:pt idx="214">
                  <c:v>0.1639823600457638</c:v>
                </c:pt>
                <c:pt idx="215">
                  <c:v>-7.3075208929237523E-2</c:v>
                </c:pt>
                <c:pt idx="216">
                  <c:v>6.3006424698611313E-2</c:v>
                </c:pt>
                <c:pt idx="217">
                  <c:v>8.9184960898495591E-2</c:v>
                </c:pt>
                <c:pt idx="218">
                  <c:v>0.18823725488273654</c:v>
                </c:pt>
                <c:pt idx="219">
                  <c:v>0.17241861343461501</c:v>
                </c:pt>
                <c:pt idx="220">
                  <c:v>9.3590617266655504E-2</c:v>
                </c:pt>
                <c:pt idx="221">
                  <c:v>0.19323452919581988</c:v>
                </c:pt>
                <c:pt idx="222">
                  <c:v>0.32334330249520271</c:v>
                </c:pt>
                <c:pt idx="223">
                  <c:v>0.44927934804577579</c:v>
                </c:pt>
                <c:pt idx="224">
                  <c:v>0.31526789766685903</c:v>
                </c:pt>
                <c:pt idx="225">
                  <c:v>0.15471489096052676</c:v>
                </c:pt>
                <c:pt idx="226">
                  <c:v>0.11963662860468263</c:v>
                </c:pt>
                <c:pt idx="227">
                  <c:v>0.3606673143985949</c:v>
                </c:pt>
                <c:pt idx="228">
                  <c:v>0.4177335034693711</c:v>
                </c:pt>
                <c:pt idx="229">
                  <c:v>0.27632651466691832</c:v>
                </c:pt>
                <c:pt idx="230">
                  <c:v>-1.8925072792914464E-2</c:v>
                </c:pt>
                <c:pt idx="231">
                  <c:v>0.31248608062837002</c:v>
                </c:pt>
                <c:pt idx="232">
                  <c:v>0.20247918497516182</c:v>
                </c:pt>
                <c:pt idx="233">
                  <c:v>0.27354832923587313</c:v>
                </c:pt>
                <c:pt idx="234">
                  <c:v>0.35401689958616833</c:v>
                </c:pt>
                <c:pt idx="235">
                  <c:v>-0.18408420858442656</c:v>
                </c:pt>
                <c:pt idx="236">
                  <c:v>0.20790072082359271</c:v>
                </c:pt>
                <c:pt idx="237">
                  <c:v>0.17107840662637441</c:v>
                </c:pt>
                <c:pt idx="238">
                  <c:v>0.1905277016147188</c:v>
                </c:pt>
                <c:pt idx="239">
                  <c:v>8.7750470517866899E-2</c:v>
                </c:pt>
                <c:pt idx="240">
                  <c:v>0.33266414101073616</c:v>
                </c:pt>
                <c:pt idx="241">
                  <c:v>0.18263072120524318</c:v>
                </c:pt>
                <c:pt idx="242">
                  <c:v>0.23892186477240832</c:v>
                </c:pt>
                <c:pt idx="243">
                  <c:v>5.3537210455818815E-2</c:v>
                </c:pt>
                <c:pt idx="244">
                  <c:v>0.33958343418624537</c:v>
                </c:pt>
                <c:pt idx="245">
                  <c:v>2.6936017984896955E-2</c:v>
                </c:pt>
                <c:pt idx="246">
                  <c:v>-4.0900969671061965E-2</c:v>
                </c:pt>
                <c:pt idx="247">
                  <c:v>0.1728618784570414</c:v>
                </c:pt>
                <c:pt idx="248">
                  <c:v>0.10622069857404012</c:v>
                </c:pt>
                <c:pt idx="249">
                  <c:v>0.11645259250031866</c:v>
                </c:pt>
                <c:pt idx="250">
                  <c:v>0.25757782224408082</c:v>
                </c:pt>
                <c:pt idx="251">
                  <c:v>0.15757754353526449</c:v>
                </c:pt>
                <c:pt idx="252">
                  <c:v>-3.3218797577261115E-2</c:v>
                </c:pt>
                <c:pt idx="253">
                  <c:v>3.0252610895460781E-2</c:v>
                </c:pt>
                <c:pt idx="254">
                  <c:v>0.25714957663305105</c:v>
                </c:pt>
                <c:pt idx="255">
                  <c:v>0.22192713406548775</c:v>
                </c:pt>
                <c:pt idx="256">
                  <c:v>0.1397371243491482</c:v>
                </c:pt>
                <c:pt idx="257">
                  <c:v>4.6017662539324891E-2</c:v>
                </c:pt>
                <c:pt idx="258">
                  <c:v>0.12583223681297231</c:v>
                </c:pt>
                <c:pt idx="259">
                  <c:v>0.12239110132395029</c:v>
                </c:pt>
                <c:pt idx="260">
                  <c:v>0.13588444932901231</c:v>
                </c:pt>
                <c:pt idx="261">
                  <c:v>0.16511907261619418</c:v>
                </c:pt>
                <c:pt idx="262">
                  <c:v>2.3580481488180136E-3</c:v>
                </c:pt>
                <c:pt idx="263">
                  <c:v>0.35979338314755532</c:v>
                </c:pt>
                <c:pt idx="264">
                  <c:v>6.3222143711379269E-2</c:v>
                </c:pt>
                <c:pt idx="265">
                  <c:v>0.1281075990604372</c:v>
                </c:pt>
                <c:pt idx="266">
                  <c:v>6.0449819236524718E-2</c:v>
                </c:pt>
                <c:pt idx="267">
                  <c:v>5.0858861106653851E-2</c:v>
                </c:pt>
                <c:pt idx="268">
                  <c:v>7.282435840080366E-2</c:v>
                </c:pt>
                <c:pt idx="269">
                  <c:v>0.13903466944979742</c:v>
                </c:pt>
                <c:pt idx="270">
                  <c:v>0.33890558465721465</c:v>
                </c:pt>
                <c:pt idx="271">
                  <c:v>-1.1580069256525672E-2</c:v>
                </c:pt>
                <c:pt idx="272">
                  <c:v>0.2042857550309429</c:v>
                </c:pt>
                <c:pt idx="273">
                  <c:v>0.26938775893839978</c:v>
                </c:pt>
                <c:pt idx="274">
                  <c:v>0.1184180438213267</c:v>
                </c:pt>
                <c:pt idx="275">
                  <c:v>3.6239495456103298E-2</c:v>
                </c:pt>
                <c:pt idx="276">
                  <c:v>8.9942510921679666E-2</c:v>
                </c:pt>
                <c:pt idx="277">
                  <c:v>0.32366174722015617</c:v>
                </c:pt>
                <c:pt idx="278">
                  <c:v>-3.543076451845039E-2</c:v>
                </c:pt>
                <c:pt idx="279">
                  <c:v>0.30470227772866426</c:v>
                </c:pt>
                <c:pt idx="280">
                  <c:v>0.29521784123563372</c:v>
                </c:pt>
                <c:pt idx="281">
                  <c:v>0.11914441265566567</c:v>
                </c:pt>
                <c:pt idx="282">
                  <c:v>0.14792087135782078</c:v>
                </c:pt>
                <c:pt idx="283">
                  <c:v>-0.1575066160160872</c:v>
                </c:pt>
                <c:pt idx="284">
                  <c:v>-3.5201155762384896E-2</c:v>
                </c:pt>
                <c:pt idx="285">
                  <c:v>0.23030451310965422</c:v>
                </c:pt>
                <c:pt idx="286">
                  <c:v>1.6296474673269966E-2</c:v>
                </c:pt>
                <c:pt idx="287">
                  <c:v>8.14247126914147E-2</c:v>
                </c:pt>
                <c:pt idx="288">
                  <c:v>1.1408832301597201E-2</c:v>
                </c:pt>
                <c:pt idx="289">
                  <c:v>0.15518415271670771</c:v>
                </c:pt>
                <c:pt idx="290">
                  <c:v>-1.6849093982834466E-2</c:v>
                </c:pt>
                <c:pt idx="291">
                  <c:v>-1.0039645556021472E-2</c:v>
                </c:pt>
                <c:pt idx="292">
                  <c:v>3.3917019129314399E-2</c:v>
                </c:pt>
                <c:pt idx="293">
                  <c:v>7.8132447077461101E-2</c:v>
                </c:pt>
                <c:pt idx="294">
                  <c:v>0.23921947239467994</c:v>
                </c:pt>
                <c:pt idx="295">
                  <c:v>0.16869745616453374</c:v>
                </c:pt>
                <c:pt idx="296">
                  <c:v>0.24415857416134334</c:v>
                </c:pt>
                <c:pt idx="297">
                  <c:v>-0.115346863716704</c:v>
                </c:pt>
                <c:pt idx="298">
                  <c:v>0.21866261724567287</c:v>
                </c:pt>
                <c:pt idx="299">
                  <c:v>1.110503586288592E-2</c:v>
                </c:pt>
                <c:pt idx="300">
                  <c:v>0.10808140374446691</c:v>
                </c:pt>
                <c:pt idx="301">
                  <c:v>2.1796600160244865E-2</c:v>
                </c:pt>
                <c:pt idx="302">
                  <c:v>-5.2503354208838469E-2</c:v>
                </c:pt>
                <c:pt idx="303">
                  <c:v>1.915325250798974E-2</c:v>
                </c:pt>
                <c:pt idx="304">
                  <c:v>0.11984427358604355</c:v>
                </c:pt>
                <c:pt idx="305">
                  <c:v>-6.2532590366350393E-2</c:v>
                </c:pt>
                <c:pt idx="306">
                  <c:v>2.7505427782902953E-2</c:v>
                </c:pt>
                <c:pt idx="307">
                  <c:v>-0.10721597168871572</c:v>
                </c:pt>
                <c:pt idx="308">
                  <c:v>-5.9645860972218995E-2</c:v>
                </c:pt>
                <c:pt idx="309">
                  <c:v>-5.1330855347223293E-2</c:v>
                </c:pt>
                <c:pt idx="310">
                  <c:v>6.4739062325629163E-2</c:v>
                </c:pt>
                <c:pt idx="311">
                  <c:v>-0.15314496866379859</c:v>
                </c:pt>
                <c:pt idx="312">
                  <c:v>-0.13473419839029688</c:v>
                </c:pt>
                <c:pt idx="313">
                  <c:v>-0.15198824812492179</c:v>
                </c:pt>
                <c:pt idx="314">
                  <c:v>0.16922248952754526</c:v>
                </c:pt>
                <c:pt idx="315">
                  <c:v>1.2145022592316227E-2</c:v>
                </c:pt>
                <c:pt idx="316">
                  <c:v>0.18039712686390419</c:v>
                </c:pt>
                <c:pt idx="317">
                  <c:v>-7.3495528405061973E-3</c:v>
                </c:pt>
                <c:pt idx="318">
                  <c:v>-6.2916758019184393E-2</c:v>
                </c:pt>
                <c:pt idx="319">
                  <c:v>0.21021291289853741</c:v>
                </c:pt>
                <c:pt idx="320">
                  <c:v>0.25686841985584641</c:v>
                </c:pt>
                <c:pt idx="321">
                  <c:v>0.10438023448043396</c:v>
                </c:pt>
                <c:pt idx="322">
                  <c:v>-0.16985923570669798</c:v>
                </c:pt>
                <c:pt idx="323">
                  <c:v>0.12610386596540618</c:v>
                </c:pt>
                <c:pt idx="324">
                  <c:v>-7.107189954769344E-2</c:v>
                </c:pt>
                <c:pt idx="325">
                  <c:v>5.7974193896655403E-2</c:v>
                </c:pt>
                <c:pt idx="326">
                  <c:v>0.12353986637157342</c:v>
                </c:pt>
                <c:pt idx="327">
                  <c:v>-0.10683516970809392</c:v>
                </c:pt>
                <c:pt idx="328">
                  <c:v>-0.12954751916305535</c:v>
                </c:pt>
                <c:pt idx="329">
                  <c:v>-0.22163969816132142</c:v>
                </c:pt>
                <c:pt idx="330">
                  <c:v>-4.2474884875043674E-3</c:v>
                </c:pt>
                <c:pt idx="331">
                  <c:v>2.8247863019769975E-2</c:v>
                </c:pt>
                <c:pt idx="332">
                  <c:v>0.1513613212710169</c:v>
                </c:pt>
                <c:pt idx="333">
                  <c:v>0.12236536042964349</c:v>
                </c:pt>
                <c:pt idx="334">
                  <c:v>-2.3877070623046236E-2</c:v>
                </c:pt>
                <c:pt idx="335">
                  <c:v>0.15370464540418313</c:v>
                </c:pt>
                <c:pt idx="336">
                  <c:v>-7.4797664623477893E-4</c:v>
                </c:pt>
                <c:pt idx="337">
                  <c:v>0.2213762806020407</c:v>
                </c:pt>
                <c:pt idx="338">
                  <c:v>0.10852788425952049</c:v>
                </c:pt>
                <c:pt idx="339">
                  <c:v>0.23787209325456618</c:v>
                </c:pt>
              </c:numCache>
            </c:numRef>
          </c:yVal>
          <c:smooth val="0"/>
        </c:ser>
        <c:dLbls>
          <c:showLegendKey val="0"/>
          <c:showVal val="0"/>
          <c:showCatName val="0"/>
          <c:showSerName val="0"/>
          <c:showPercent val="0"/>
          <c:showBubbleSize val="0"/>
        </c:dLbls>
        <c:axId val="117721344"/>
        <c:axId val="117721920"/>
      </c:scatterChart>
      <c:valAx>
        <c:axId val="117720192"/>
        <c:scaling>
          <c:orientation val="minMax"/>
        </c:scaling>
        <c:delete val="0"/>
        <c:axPos val="b"/>
        <c:title>
          <c:tx>
            <c:rich>
              <a:bodyPr/>
              <a:lstStyle/>
              <a:p>
                <a:pPr>
                  <a:defRPr/>
                </a:pPr>
                <a:r>
                  <a:rPr lang="en-US"/>
                  <a:t>Renta sobre activo (ROA)</a:t>
                </a:r>
              </a:p>
            </c:rich>
          </c:tx>
          <c:overlay val="0"/>
        </c:title>
        <c:numFmt formatCode="0%" sourceLinked="1"/>
        <c:majorTickMark val="out"/>
        <c:minorTickMark val="none"/>
        <c:tickLblPos val="nextTo"/>
        <c:txPr>
          <a:bodyPr rot="0" vert="horz"/>
          <a:lstStyle/>
          <a:p>
            <a:pPr>
              <a:defRPr/>
            </a:pPr>
            <a:endParaRPr lang="es-AR"/>
          </a:p>
        </c:txPr>
        <c:crossAx val="117720768"/>
        <c:crosses val="autoZero"/>
        <c:crossBetween val="midCat"/>
      </c:valAx>
      <c:valAx>
        <c:axId val="117720768"/>
        <c:scaling>
          <c:orientation val="minMax"/>
        </c:scaling>
        <c:delete val="0"/>
        <c:axPos val="l"/>
        <c:title>
          <c:tx>
            <c:rich>
              <a:bodyPr rot="-5400000" vert="horz"/>
              <a:lstStyle/>
              <a:p>
                <a:pPr>
                  <a:defRPr/>
                </a:pPr>
                <a:r>
                  <a:rPr lang="en-US"/>
                  <a:t>ROTA</a:t>
                </a:r>
              </a:p>
            </c:rich>
          </c:tx>
          <c:overlay val="0"/>
        </c:title>
        <c:numFmt formatCode="_-* #,##0.0\ _€_-;\-* #,##0.0\ _€_-;_-* &quot;-&quot;??\ _€_-;_-@_-" sourceLinked="1"/>
        <c:majorTickMark val="out"/>
        <c:minorTickMark val="none"/>
        <c:tickLblPos val="nextTo"/>
        <c:crossAx val="117720192"/>
        <c:crosses val="autoZero"/>
        <c:crossBetween val="midCat"/>
      </c:valAx>
      <c:valAx>
        <c:axId val="117721344"/>
        <c:scaling>
          <c:orientation val="minMax"/>
        </c:scaling>
        <c:delete val="1"/>
        <c:axPos val="b"/>
        <c:numFmt formatCode="0%" sourceLinked="1"/>
        <c:majorTickMark val="out"/>
        <c:minorTickMark val="none"/>
        <c:tickLblPos val="none"/>
        <c:crossAx val="117721920"/>
        <c:crosses val="autoZero"/>
        <c:crossBetween val="midCat"/>
      </c:valAx>
      <c:valAx>
        <c:axId val="117721920"/>
        <c:scaling>
          <c:orientation val="minMax"/>
        </c:scaling>
        <c:delete val="0"/>
        <c:axPos val="r"/>
        <c:title>
          <c:tx>
            <c:rich>
              <a:bodyPr rot="-5400000" vert="horz"/>
              <a:lstStyle/>
              <a:p>
                <a:pPr>
                  <a:defRPr/>
                </a:pPr>
                <a:r>
                  <a:rPr lang="en-US"/>
                  <a:t>ROS</a:t>
                </a:r>
              </a:p>
            </c:rich>
          </c:tx>
          <c:overlay val="0"/>
        </c:title>
        <c:numFmt formatCode="0%" sourceLinked="1"/>
        <c:majorTickMark val="out"/>
        <c:minorTickMark val="none"/>
        <c:tickLblPos val="nextTo"/>
        <c:crossAx val="117721344"/>
        <c:crosses val="max"/>
        <c:crossBetween val="midCat"/>
      </c:valAx>
    </c:plotArea>
    <c:legend>
      <c:legendPos val="r"/>
      <c:overlay val="0"/>
    </c:legend>
    <c:plotVisOnly val="1"/>
    <c:dispBlanksAs val="gap"/>
    <c:showDLblsOverMax val="0"/>
  </c:chart>
  <c:txPr>
    <a:bodyPr/>
    <a:lstStyle/>
    <a:p>
      <a:pPr>
        <a:defRPr sz="1400"/>
      </a:pPr>
      <a:endParaRPr lang="es-A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ROS y CT/L 3,5% GB</a:t>
            </a:r>
          </a:p>
        </c:rich>
      </c:tx>
      <c:overlay val="0"/>
    </c:title>
    <c:autoTitleDeleted val="0"/>
    <c:plotArea>
      <c:layout/>
      <c:scatterChart>
        <c:scatterStyle val="lineMarker"/>
        <c:varyColors val="0"/>
        <c:ser>
          <c:idx val="0"/>
          <c:order val="0"/>
          <c:spPr>
            <a:ln w="28575">
              <a:noFill/>
            </a:ln>
          </c:spPr>
          <c:marker>
            <c:spPr>
              <a:solidFill>
                <a:schemeClr val="tx1"/>
              </a:solidFill>
              <a:ln>
                <a:noFill/>
              </a:ln>
            </c:spPr>
          </c:marker>
          <c:trendline>
            <c:trendlineType val="linear"/>
            <c:dispRSqr val="1"/>
            <c:dispEq val="0"/>
            <c:trendlineLbl>
              <c:layout>
                <c:manualLayout>
                  <c:x val="9.1537401574803307E-2"/>
                  <c:y val="-0.53007144940215811"/>
                </c:manualLayout>
              </c:layout>
              <c:numFmt formatCode="General" sourceLinked="0"/>
            </c:trendlineLbl>
          </c:trendline>
          <c:xVal>
            <c:numRef>
              <c:f>'Dupont (2)'!$DW$6:$DW$43</c:f>
              <c:numCache>
                <c:formatCode>_-* #,##0.00\ _€_-;\-* #,##0.00\ _€_-;_-* "-"??\ _€_-;_-@_-</c:formatCode>
                <c:ptCount val="38"/>
                <c:pt idx="0">
                  <c:v>0.13427566225637028</c:v>
                </c:pt>
                <c:pt idx="1">
                  <c:v>0.22221655924373768</c:v>
                </c:pt>
                <c:pt idx="2">
                  <c:v>0.14344280898268358</c:v>
                </c:pt>
                <c:pt idx="3">
                  <c:v>0.17194353733297812</c:v>
                </c:pt>
                <c:pt idx="4">
                  <c:v>0.12491127898874366</c:v>
                </c:pt>
                <c:pt idx="5">
                  <c:v>0.15029125485078582</c:v>
                </c:pt>
                <c:pt idx="6">
                  <c:v>0.19115624326397135</c:v>
                </c:pt>
                <c:pt idx="7">
                  <c:v>0.13536128278682782</c:v>
                </c:pt>
                <c:pt idx="8">
                  <c:v>0.17716259196906681</c:v>
                </c:pt>
                <c:pt idx="9">
                  <c:v>0.17974744487574115</c:v>
                </c:pt>
                <c:pt idx="10">
                  <c:v>0.17296356048684111</c:v>
                </c:pt>
                <c:pt idx="11">
                  <c:v>0.13269635136292302</c:v>
                </c:pt>
                <c:pt idx="12">
                  <c:v>0.15597881297859892</c:v>
                </c:pt>
                <c:pt idx="13">
                  <c:v>0.13807802006745945</c:v>
                </c:pt>
                <c:pt idx="14">
                  <c:v>0.20410318522600071</c:v>
                </c:pt>
                <c:pt idx="15">
                  <c:v>0.2148219464358429</c:v>
                </c:pt>
                <c:pt idx="16">
                  <c:v>0.1413405414455591</c:v>
                </c:pt>
                <c:pt idx="17">
                  <c:v>0.13144823522314253</c:v>
                </c:pt>
                <c:pt idx="18">
                  <c:v>0.15818713713312807</c:v>
                </c:pt>
                <c:pt idx="19">
                  <c:v>0.18362928725934691</c:v>
                </c:pt>
                <c:pt idx="20">
                  <c:v>0.15300159478201444</c:v>
                </c:pt>
                <c:pt idx="21">
                  <c:v>0.18111026514184964</c:v>
                </c:pt>
                <c:pt idx="22">
                  <c:v>0.14955984228991878</c:v>
                </c:pt>
                <c:pt idx="23">
                  <c:v>0.16209710755656917</c:v>
                </c:pt>
                <c:pt idx="24">
                  <c:v>0.20049776650741677</c:v>
                </c:pt>
                <c:pt idx="25">
                  <c:v>0.14793661737125943</c:v>
                </c:pt>
                <c:pt idx="26">
                  <c:v>0.18374957858170432</c:v>
                </c:pt>
                <c:pt idx="27">
                  <c:v>0.18957909408457491</c:v>
                </c:pt>
                <c:pt idx="28">
                  <c:v>0.20467862610101628</c:v>
                </c:pt>
                <c:pt idx="29">
                  <c:v>0.23166341539078092</c:v>
                </c:pt>
                <c:pt idx="30">
                  <c:v>0.19173605390650508</c:v>
                </c:pt>
                <c:pt idx="31">
                  <c:v>0.1962333744720488</c:v>
                </c:pt>
                <c:pt idx="32">
                  <c:v>0.13703016945702648</c:v>
                </c:pt>
                <c:pt idx="33">
                  <c:v>0.17844793657730967</c:v>
                </c:pt>
                <c:pt idx="34">
                  <c:v>0.12633914159081619</c:v>
                </c:pt>
                <c:pt idx="35">
                  <c:v>0.13511090966515218</c:v>
                </c:pt>
                <c:pt idx="36">
                  <c:v>0.16280135925107192</c:v>
                </c:pt>
                <c:pt idx="37">
                  <c:v>0.13676500715274437</c:v>
                </c:pt>
              </c:numCache>
            </c:numRef>
          </c:xVal>
          <c:yVal>
            <c:numRef>
              <c:f>'Dupont (2)'!$DV$6:$DV$43</c:f>
              <c:numCache>
                <c:formatCode>0%</c:formatCode>
                <c:ptCount val="38"/>
                <c:pt idx="0">
                  <c:v>0.2131686401335352</c:v>
                </c:pt>
                <c:pt idx="1">
                  <c:v>-0.15755913502764898</c:v>
                </c:pt>
                <c:pt idx="2">
                  <c:v>0.25161370273112121</c:v>
                </c:pt>
                <c:pt idx="3">
                  <c:v>1.0906233263149866E-2</c:v>
                </c:pt>
                <c:pt idx="4">
                  <c:v>0.43356990370370346</c:v>
                </c:pt>
                <c:pt idx="5">
                  <c:v>0.33387611223573266</c:v>
                </c:pt>
                <c:pt idx="6">
                  <c:v>0.23784878779981194</c:v>
                </c:pt>
                <c:pt idx="7">
                  <c:v>0.33869086371357388</c:v>
                </c:pt>
                <c:pt idx="8">
                  <c:v>-7.1729908222379806E-3</c:v>
                </c:pt>
                <c:pt idx="9">
                  <c:v>3.6232542059422577E-2</c:v>
                </c:pt>
                <c:pt idx="10">
                  <c:v>0.14830344209870749</c:v>
                </c:pt>
                <c:pt idx="11">
                  <c:v>0.3255458123626635</c:v>
                </c:pt>
                <c:pt idx="12">
                  <c:v>7.8837462277266401E-2</c:v>
                </c:pt>
                <c:pt idx="13">
                  <c:v>0.32459415199370095</c:v>
                </c:pt>
                <c:pt idx="14">
                  <c:v>1.0644601607494538E-3</c:v>
                </c:pt>
                <c:pt idx="15">
                  <c:v>1.8925155507390209E-2</c:v>
                </c:pt>
                <c:pt idx="16">
                  <c:v>0.15327979902508104</c:v>
                </c:pt>
                <c:pt idx="17">
                  <c:v>0.28816651435459351</c:v>
                </c:pt>
                <c:pt idx="18">
                  <c:v>0.17365006511904219</c:v>
                </c:pt>
                <c:pt idx="19">
                  <c:v>6.4368899839941526E-2</c:v>
                </c:pt>
                <c:pt idx="20">
                  <c:v>0.21335224872728281</c:v>
                </c:pt>
                <c:pt idx="21">
                  <c:v>5.4003674802820735E-2</c:v>
                </c:pt>
                <c:pt idx="22">
                  <c:v>0.13328155245311385</c:v>
                </c:pt>
                <c:pt idx="23">
                  <c:v>0.16507643232222408</c:v>
                </c:pt>
                <c:pt idx="24">
                  <c:v>4.5763687731086175E-2</c:v>
                </c:pt>
                <c:pt idx="25">
                  <c:v>0.30704330625610993</c:v>
                </c:pt>
                <c:pt idx="26">
                  <c:v>0.11173315403386928</c:v>
                </c:pt>
                <c:pt idx="27">
                  <c:v>1.2467182063096049E-2</c:v>
                </c:pt>
                <c:pt idx="28">
                  <c:v>-0.13540777402044191</c:v>
                </c:pt>
                <c:pt idx="29">
                  <c:v>-0.20233158548984176</c:v>
                </c:pt>
                <c:pt idx="30">
                  <c:v>5.8323079868766413E-2</c:v>
                </c:pt>
                <c:pt idx="31">
                  <c:v>5.0770650195916311E-2</c:v>
                </c:pt>
                <c:pt idx="32">
                  <c:v>0.25502181263990092</c:v>
                </c:pt>
                <c:pt idx="33">
                  <c:v>0.16191036443699969</c:v>
                </c:pt>
                <c:pt idx="34">
                  <c:v>0.41235527803273031</c:v>
                </c:pt>
                <c:pt idx="35">
                  <c:v>0.25707290437087127</c:v>
                </c:pt>
                <c:pt idx="36">
                  <c:v>8.7578755348202711E-2</c:v>
                </c:pt>
                <c:pt idx="37">
                  <c:v>0.27891703169654158</c:v>
                </c:pt>
              </c:numCache>
            </c:numRef>
          </c:yVal>
          <c:smooth val="0"/>
        </c:ser>
        <c:dLbls>
          <c:showLegendKey val="0"/>
          <c:showVal val="0"/>
          <c:showCatName val="0"/>
          <c:showSerName val="0"/>
          <c:showPercent val="0"/>
          <c:showBubbleSize val="0"/>
        </c:dLbls>
        <c:axId val="117724224"/>
        <c:axId val="117724800"/>
      </c:scatterChart>
      <c:valAx>
        <c:axId val="117724224"/>
        <c:scaling>
          <c:orientation val="minMax"/>
          <c:min val="0.1"/>
        </c:scaling>
        <c:delete val="0"/>
        <c:axPos val="b"/>
        <c:title>
          <c:tx>
            <c:rich>
              <a:bodyPr/>
              <a:lstStyle/>
              <a:p>
                <a:pPr>
                  <a:defRPr/>
                </a:pPr>
                <a:r>
                  <a:rPr lang="en-US"/>
                  <a:t>u$s/L</a:t>
                </a:r>
              </a:p>
            </c:rich>
          </c:tx>
          <c:overlay val="0"/>
        </c:title>
        <c:numFmt formatCode="_-* #,##0.00\ _€_-;\-* #,##0.00\ _€_-;_-* &quot;-&quot;??\ _€_-;_-@_-"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AR"/>
          </a:p>
        </c:txPr>
        <c:crossAx val="117724800"/>
        <c:crosses val="autoZero"/>
        <c:crossBetween val="midCat"/>
      </c:valAx>
      <c:valAx>
        <c:axId val="117724800"/>
        <c:scaling>
          <c:orientation val="minMax"/>
        </c:scaling>
        <c:delete val="0"/>
        <c:axPos val="l"/>
        <c:title>
          <c:tx>
            <c:rich>
              <a:bodyPr rot="-5400000" vert="horz"/>
              <a:lstStyle/>
              <a:p>
                <a:pPr>
                  <a:defRPr/>
                </a:pPr>
                <a:r>
                  <a:rPr lang="en-US"/>
                  <a:t>ROS (%)</a:t>
                </a:r>
              </a:p>
            </c:rich>
          </c:tx>
          <c:overlay val="0"/>
        </c:title>
        <c:numFmt formatCode="0%" sourceLinked="1"/>
        <c:majorTickMark val="out"/>
        <c:minorTickMark val="none"/>
        <c:tickLblPos val="nextTo"/>
        <c:crossAx val="117724224"/>
        <c:crosses val="autoZero"/>
        <c:crossBetween val="midCat"/>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ROS y CT/L 3,5% GB con recupero</a:t>
            </a:r>
          </a:p>
        </c:rich>
      </c:tx>
      <c:overlay val="0"/>
    </c:title>
    <c:autoTitleDeleted val="0"/>
    <c:plotArea>
      <c:layout/>
      <c:scatterChart>
        <c:scatterStyle val="lineMarker"/>
        <c:varyColors val="0"/>
        <c:ser>
          <c:idx val="0"/>
          <c:order val="0"/>
          <c:spPr>
            <a:ln w="28575">
              <a:noFill/>
            </a:ln>
          </c:spPr>
          <c:marker>
            <c:spPr>
              <a:solidFill>
                <a:schemeClr val="tx1"/>
              </a:solidFill>
              <a:ln>
                <a:noFill/>
              </a:ln>
            </c:spPr>
          </c:marker>
          <c:trendline>
            <c:trendlineType val="linear"/>
            <c:dispRSqr val="1"/>
            <c:dispEq val="0"/>
            <c:trendlineLbl>
              <c:layout>
                <c:manualLayout>
                  <c:x val="9.1537401574803307E-2"/>
                  <c:y val="-0.53007144940215811"/>
                </c:manualLayout>
              </c:layout>
              <c:numFmt formatCode="General" sourceLinked="0"/>
            </c:trendlineLbl>
          </c:trendline>
          <c:xVal>
            <c:numRef>
              <c:f>'Dupont (2)'!$DX$6:$DX$43</c:f>
              <c:numCache>
                <c:formatCode>_-* #,##0.00\ _€_-;\-* #,##0.00\ _€_-;_-* "-"??\ _€_-;_-@_-</c:formatCode>
                <c:ptCount val="38"/>
                <c:pt idx="0">
                  <c:v>0.14112175740080168</c:v>
                </c:pt>
                <c:pt idx="1">
                  <c:v>0.20731491660886914</c:v>
                </c:pt>
                <c:pt idx="2">
                  <c:v>0.13621898509950092</c:v>
                </c:pt>
                <c:pt idx="3">
                  <c:v>0.1021253011521365</c:v>
                </c:pt>
                <c:pt idx="4">
                  <c:v>0.1253377105255144</c:v>
                </c:pt>
                <c:pt idx="5">
                  <c:v>0.12337560386469097</c:v>
                </c:pt>
                <c:pt idx="6">
                  <c:v>0.12190281094227401</c:v>
                </c:pt>
                <c:pt idx="7">
                  <c:v>0.16547612382829266</c:v>
                </c:pt>
                <c:pt idx="8">
                  <c:v>0.17025045188472163</c:v>
                </c:pt>
                <c:pt idx="9">
                  <c:v>0.14920865541249756</c:v>
                </c:pt>
                <c:pt idx="10">
                  <c:v>9.4056973304781327E-2</c:v>
                </c:pt>
                <c:pt idx="11">
                  <c:v>0.15906376570956451</c:v>
                </c:pt>
                <c:pt idx="12">
                  <c:v>0.12402308521020722</c:v>
                </c:pt>
                <c:pt idx="13">
                  <c:v>0.18746643508615859</c:v>
                </c:pt>
                <c:pt idx="14">
                  <c:v>0.15607988986228949</c:v>
                </c:pt>
                <c:pt idx="15">
                  <c:v>0.1367856457465744</c:v>
                </c:pt>
                <c:pt idx="16">
                  <c:v>0.12107037778375641</c:v>
                </c:pt>
                <c:pt idx="17">
                  <c:v>0.14013811137064577</c:v>
                </c:pt>
                <c:pt idx="18">
                  <c:v>0.16998496776257391</c:v>
                </c:pt>
                <c:pt idx="19">
                  <c:v>0.13128435573563521</c:v>
                </c:pt>
                <c:pt idx="20">
                  <c:v>0.17321840907898706</c:v>
                </c:pt>
                <c:pt idx="21">
                  <c:v>0.14220524270455401</c:v>
                </c:pt>
                <c:pt idx="22">
                  <c:v>0.14686940171614471</c:v>
                </c:pt>
                <c:pt idx="23">
                  <c:v>0.15187821857719591</c:v>
                </c:pt>
                <c:pt idx="24">
                  <c:v>0.12276651483962595</c:v>
                </c:pt>
                <c:pt idx="25">
                  <c:v>0.15819821242515383</c:v>
                </c:pt>
                <c:pt idx="26">
                  <c:v>0.17552153590833819</c:v>
                </c:pt>
                <c:pt idx="27">
                  <c:v>0.19080652809759543</c:v>
                </c:pt>
                <c:pt idx="28">
                  <c:v>0.22257355516174193</c:v>
                </c:pt>
                <c:pt idx="29">
                  <c:v>0.1656097077677314</c:v>
                </c:pt>
                <c:pt idx="30">
                  <c:v>0.17040439156839696</c:v>
                </c:pt>
                <c:pt idx="31">
                  <c:v>0.13005212719414785</c:v>
                </c:pt>
                <c:pt idx="32">
                  <c:v>0.1563227033540287</c:v>
                </c:pt>
                <c:pt idx="33">
                  <c:v>0.10769564387524892</c:v>
                </c:pt>
                <c:pt idx="34">
                  <c:v>0.12952185503350633</c:v>
                </c:pt>
                <c:pt idx="35">
                  <c:v>0.15308610280103788</c:v>
                </c:pt>
                <c:pt idx="36">
                  <c:v>0.12146815765378459</c:v>
                </c:pt>
                <c:pt idx="37">
                  <c:v>0.17810068725341718</c:v>
                </c:pt>
              </c:numCache>
            </c:numRef>
          </c:xVal>
          <c:yVal>
            <c:numRef>
              <c:f>'Dupont (2)'!$DV$6:$DV$43</c:f>
              <c:numCache>
                <c:formatCode>_-* #,##0.00\ _€_-;\-* #,##0.00\ _€_-;_-* "-"??\ _€_-;_-@_-</c:formatCode>
                <c:ptCount val="38"/>
                <c:pt idx="0">
                  <c:v>0.21316864013353518</c:v>
                </c:pt>
                <c:pt idx="1">
                  <c:v>-0.15755913502764893</c:v>
                </c:pt>
                <c:pt idx="2">
                  <c:v>0.25161370273112138</c:v>
                </c:pt>
                <c:pt idx="3">
                  <c:v>0.43356990370370335</c:v>
                </c:pt>
                <c:pt idx="4">
                  <c:v>0.33387611223573244</c:v>
                </c:pt>
                <c:pt idx="5">
                  <c:v>0.23784878779981192</c:v>
                </c:pt>
                <c:pt idx="6">
                  <c:v>0.33869086371357371</c:v>
                </c:pt>
                <c:pt idx="7">
                  <c:v>-7.1729908222379806E-3</c:v>
                </c:pt>
                <c:pt idx="8">
                  <c:v>3.6232542059422557E-2</c:v>
                </c:pt>
                <c:pt idx="9">
                  <c:v>0.14830344209870749</c:v>
                </c:pt>
                <c:pt idx="10">
                  <c:v>0.32554581236266328</c:v>
                </c:pt>
                <c:pt idx="11">
                  <c:v>7.8837462277266401E-2</c:v>
                </c:pt>
                <c:pt idx="12">
                  <c:v>0.32459415199370084</c:v>
                </c:pt>
                <c:pt idx="13">
                  <c:v>1.0644601607494534E-3</c:v>
                </c:pt>
                <c:pt idx="14">
                  <c:v>1.8925155507390202E-2</c:v>
                </c:pt>
                <c:pt idx="15">
                  <c:v>0.15327979902508104</c:v>
                </c:pt>
                <c:pt idx="16">
                  <c:v>0.28816651435459339</c:v>
                </c:pt>
                <c:pt idx="17">
                  <c:v>0.17365006511904219</c:v>
                </c:pt>
                <c:pt idx="18">
                  <c:v>6.4368899839941471E-2</c:v>
                </c:pt>
                <c:pt idx="19">
                  <c:v>0.21335224872728276</c:v>
                </c:pt>
                <c:pt idx="20">
                  <c:v>5.400367480282068E-2</c:v>
                </c:pt>
                <c:pt idx="21">
                  <c:v>0.13328155245311385</c:v>
                </c:pt>
                <c:pt idx="22">
                  <c:v>0.16507643232222399</c:v>
                </c:pt>
                <c:pt idx="23">
                  <c:v>4.5763687731086126E-2</c:v>
                </c:pt>
                <c:pt idx="24">
                  <c:v>0.30704330625610993</c:v>
                </c:pt>
                <c:pt idx="25">
                  <c:v>0.11173315403386926</c:v>
                </c:pt>
                <c:pt idx="26">
                  <c:v>1.2467182063096049E-2</c:v>
                </c:pt>
                <c:pt idx="27">
                  <c:v>-0.13540777402044188</c:v>
                </c:pt>
                <c:pt idx="28">
                  <c:v>-0.20233158548984176</c:v>
                </c:pt>
                <c:pt idx="29">
                  <c:v>5.8323079868766413E-2</c:v>
                </c:pt>
                <c:pt idx="30">
                  <c:v>5.0770650195916277E-2</c:v>
                </c:pt>
                <c:pt idx="31">
                  <c:v>0.25502181263990092</c:v>
                </c:pt>
                <c:pt idx="32">
                  <c:v>0.16191036443699958</c:v>
                </c:pt>
                <c:pt idx="33">
                  <c:v>0.41235527803273031</c:v>
                </c:pt>
                <c:pt idx="34">
                  <c:v>0.25707290437087105</c:v>
                </c:pt>
                <c:pt idx="35">
                  <c:v>8.7578755348202669E-2</c:v>
                </c:pt>
                <c:pt idx="36">
                  <c:v>0.27891703169654158</c:v>
                </c:pt>
                <c:pt idx="37">
                  <c:v>1.0906233263149866E-2</c:v>
                </c:pt>
              </c:numCache>
            </c:numRef>
          </c:yVal>
          <c:smooth val="0"/>
        </c:ser>
        <c:dLbls>
          <c:showLegendKey val="0"/>
          <c:showVal val="0"/>
          <c:showCatName val="0"/>
          <c:showSerName val="0"/>
          <c:showPercent val="0"/>
          <c:showBubbleSize val="0"/>
        </c:dLbls>
        <c:axId val="117726528"/>
        <c:axId val="117743616"/>
      </c:scatterChart>
      <c:valAx>
        <c:axId val="117726528"/>
        <c:scaling>
          <c:orientation val="minMax"/>
          <c:min val="0.1"/>
        </c:scaling>
        <c:delete val="0"/>
        <c:axPos val="b"/>
        <c:title>
          <c:tx>
            <c:rich>
              <a:bodyPr/>
              <a:lstStyle/>
              <a:p>
                <a:pPr>
                  <a:defRPr/>
                </a:pPr>
                <a:r>
                  <a:rPr lang="en-US"/>
                  <a:t>u$s/L</a:t>
                </a:r>
              </a:p>
            </c:rich>
          </c:tx>
          <c:overlay val="0"/>
        </c:title>
        <c:numFmt formatCode="_-* #,##0.00\ _€_-;\-* #,##0.00\ _€_-;_-* &quot;-&quot;??\ _€_-;_-@_-"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AR"/>
          </a:p>
        </c:txPr>
        <c:crossAx val="117743616"/>
        <c:crosses val="autoZero"/>
        <c:crossBetween val="midCat"/>
      </c:valAx>
      <c:valAx>
        <c:axId val="117743616"/>
        <c:scaling>
          <c:orientation val="minMax"/>
        </c:scaling>
        <c:delete val="0"/>
        <c:axPos val="l"/>
        <c:title>
          <c:tx>
            <c:rich>
              <a:bodyPr rot="-5400000" vert="horz"/>
              <a:lstStyle/>
              <a:p>
                <a:pPr>
                  <a:defRPr/>
                </a:pPr>
                <a:r>
                  <a:rPr lang="en-US"/>
                  <a:t>ROS (%)</a:t>
                </a:r>
              </a:p>
            </c:rich>
          </c:tx>
          <c:overlay val="0"/>
        </c:title>
        <c:numFmt formatCode="_-* #,##0.00\ _€_-;\-* #,##0.00\ _€_-;_-* &quot;-&quot;??\ _€_-;_-@_-" sourceLinked="1"/>
        <c:majorTickMark val="out"/>
        <c:minorTickMark val="none"/>
        <c:tickLblPos val="nextTo"/>
        <c:crossAx val="117726528"/>
        <c:crosses val="autoZero"/>
        <c:crossBetween val="midCat"/>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Relación Ing/GD y litros libres</a:t>
            </a:r>
          </a:p>
        </c:rich>
      </c:tx>
      <c:overlay val="0"/>
    </c:title>
    <c:autoTitleDeleted val="0"/>
    <c:plotArea>
      <c:layout/>
      <c:scatterChart>
        <c:scatterStyle val="lineMarker"/>
        <c:varyColors val="0"/>
        <c:ser>
          <c:idx val="0"/>
          <c:order val="0"/>
          <c:spPr>
            <a:ln w="28575">
              <a:noFill/>
            </a:ln>
          </c:spPr>
          <c:marker>
            <c:spPr>
              <a:solidFill>
                <a:schemeClr val="tx1"/>
              </a:solidFill>
              <a:ln>
                <a:noFill/>
              </a:ln>
            </c:spPr>
          </c:marker>
          <c:trendline>
            <c:trendlineType val="linear"/>
            <c:dispRSqr val="1"/>
            <c:dispEq val="0"/>
            <c:trendlineLbl>
              <c:layout>
                <c:manualLayout>
                  <c:x val="4.0137551465194467E-2"/>
                  <c:y val="-0.30645377661125728"/>
                </c:manualLayout>
              </c:layout>
              <c:numFmt formatCode="General" sourceLinked="0"/>
            </c:trendlineLbl>
          </c:trendline>
          <c:xVal>
            <c:numRef>
              <c:f>'lts libres vs %'!$E$5:$E$430</c:f>
              <c:numCache>
                <c:formatCode>_-* #,##0.00\ _€_-;\-* #,##0.00\ _€_-;_-* "-"??\ _€_-;_-@_-</c:formatCode>
                <c:ptCount val="426"/>
                <c:pt idx="0">
                  <c:v>1.6912131196711271</c:v>
                </c:pt>
                <c:pt idx="1">
                  <c:v>1.2700832766666981</c:v>
                </c:pt>
                <c:pt idx="2">
                  <c:v>1.9449794695812603</c:v>
                </c:pt>
                <c:pt idx="3">
                  <c:v>1.6078863052253312</c:v>
                </c:pt>
                <c:pt idx="4">
                  <c:v>2.8971898990106797</c:v>
                </c:pt>
                <c:pt idx="5">
                  <c:v>2.2497826844454285</c:v>
                </c:pt>
                <c:pt idx="6">
                  <c:v>2.1253288569008482</c:v>
                </c:pt>
                <c:pt idx="7">
                  <c:v>2.0176858880685598</c:v>
                </c:pt>
                <c:pt idx="8">
                  <c:v>1.4294088992659528</c:v>
                </c:pt>
                <c:pt idx="9">
                  <c:v>1.5537616802167318</c:v>
                </c:pt>
                <c:pt idx="10">
                  <c:v>1.77545877983989</c:v>
                </c:pt>
                <c:pt idx="11">
                  <c:v>2.2319498927868864</c:v>
                </c:pt>
                <c:pt idx="12">
                  <c:v>1.4734830350110419</c:v>
                </c:pt>
                <c:pt idx="13">
                  <c:v>2.278874851792799</c:v>
                </c:pt>
                <c:pt idx="14">
                  <c:v>1.5542043836404522</c:v>
                </c:pt>
                <c:pt idx="15">
                  <c:v>1.5954311539849213</c:v>
                </c:pt>
                <c:pt idx="16">
                  <c:v>1.6788613588371266</c:v>
                </c:pt>
                <c:pt idx="17">
                  <c:v>1.7886391335084146</c:v>
                </c:pt>
                <c:pt idx="18">
                  <c:v>1.4650136196457637</c:v>
                </c:pt>
                <c:pt idx="19">
                  <c:v>1.3315811664044599</c:v>
                </c:pt>
                <c:pt idx="20">
                  <c:v>1.619265987207769</c:v>
                </c:pt>
                <c:pt idx="21">
                  <c:v>1.4200742896976772</c:v>
                </c:pt>
                <c:pt idx="22">
                  <c:v>1.7187456321749257</c:v>
                </c:pt>
                <c:pt idx="23">
                  <c:v>1.4284024264748401</c:v>
                </c:pt>
                <c:pt idx="24">
                  <c:v>1.6015609657125984</c:v>
                </c:pt>
                <c:pt idx="25">
                  <c:v>2.2497146770143823</c:v>
                </c:pt>
                <c:pt idx="26">
                  <c:v>2.0059685419163058</c:v>
                </c:pt>
                <c:pt idx="27">
                  <c:v>1.9327629043747949</c:v>
                </c:pt>
                <c:pt idx="28">
                  <c:v>1.3029022442217038</c:v>
                </c:pt>
                <c:pt idx="29">
                  <c:v>1.281006424518162</c:v>
                </c:pt>
                <c:pt idx="30">
                  <c:v>1.3095989661113701</c:v>
                </c:pt>
                <c:pt idx="31">
                  <c:v>1.7361412132722598</c:v>
                </c:pt>
                <c:pt idx="32">
                  <c:v>1.8990913810537666</c:v>
                </c:pt>
                <c:pt idx="33">
                  <c:v>1.72720567174545</c:v>
                </c:pt>
                <c:pt idx="34">
                  <c:v>2.4944881249789379</c:v>
                </c:pt>
                <c:pt idx="35">
                  <c:v>2.1712649608136139</c:v>
                </c:pt>
                <c:pt idx="36">
                  <c:v>1.7596013249380797</c:v>
                </c:pt>
                <c:pt idx="37">
                  <c:v>2.0207994372735207</c:v>
                </c:pt>
                <c:pt idx="38">
                  <c:v>1.3745648557711692</c:v>
                </c:pt>
                <c:pt idx="39">
                  <c:v>1.3743086186863127</c:v>
                </c:pt>
                <c:pt idx="40">
                  <c:v>1.5492879994436146</c:v>
                </c:pt>
                <c:pt idx="41">
                  <c:v>1.2298162285159158</c:v>
                </c:pt>
                <c:pt idx="42">
                  <c:v>2.2549523947371197</c:v>
                </c:pt>
                <c:pt idx="43">
                  <c:v>1.71038676901398</c:v>
                </c:pt>
                <c:pt idx="44">
                  <c:v>1.5408642246694608</c:v>
                </c:pt>
                <c:pt idx="45">
                  <c:v>1.7028432682377599</c:v>
                </c:pt>
                <c:pt idx="46">
                  <c:v>1.890808084378556</c:v>
                </c:pt>
                <c:pt idx="47">
                  <c:v>1.3856362115292886</c:v>
                </c:pt>
                <c:pt idx="48">
                  <c:v>1.9385020640977773</c:v>
                </c:pt>
                <c:pt idx="49">
                  <c:v>2.1529429798458439</c:v>
                </c:pt>
                <c:pt idx="50">
                  <c:v>1.4368650079144274</c:v>
                </c:pt>
                <c:pt idx="51">
                  <c:v>1.7638106725499214</c:v>
                </c:pt>
                <c:pt idx="52">
                  <c:v>1.3913854700823101</c:v>
                </c:pt>
                <c:pt idx="53">
                  <c:v>1.480485016738794</c:v>
                </c:pt>
                <c:pt idx="54">
                  <c:v>1.4197101575799891</c:v>
                </c:pt>
                <c:pt idx="55">
                  <c:v>1.2658133505720415</c:v>
                </c:pt>
                <c:pt idx="56">
                  <c:v>1.3738188785522711</c:v>
                </c:pt>
                <c:pt idx="57">
                  <c:v>1.3494909541494138</c:v>
                </c:pt>
                <c:pt idx="58">
                  <c:v>1.4267158426121738</c:v>
                </c:pt>
                <c:pt idx="59">
                  <c:v>1.2236802702965042</c:v>
                </c:pt>
                <c:pt idx="60">
                  <c:v>1.6763343908925488</c:v>
                </c:pt>
                <c:pt idx="61">
                  <c:v>1.2481764491840899</c:v>
                </c:pt>
                <c:pt idx="62">
                  <c:v>1.6268818992706486</c:v>
                </c:pt>
                <c:pt idx="63">
                  <c:v>1.4814898045122527</c:v>
                </c:pt>
                <c:pt idx="64">
                  <c:v>1.7604670928169694</c:v>
                </c:pt>
                <c:pt idx="65">
                  <c:v>1.2150657592303975</c:v>
                </c:pt>
                <c:pt idx="66">
                  <c:v>1.329614695662807</c:v>
                </c:pt>
                <c:pt idx="67">
                  <c:v>1.2433080231364444</c:v>
                </c:pt>
                <c:pt idx="68">
                  <c:v>1.2854937818547056</c:v>
                </c:pt>
                <c:pt idx="69">
                  <c:v>2.0009607375278367</c:v>
                </c:pt>
                <c:pt idx="70">
                  <c:v>1.5469849331065333</c:v>
                </c:pt>
                <c:pt idx="71">
                  <c:v>1.3162588277369189</c:v>
                </c:pt>
                <c:pt idx="72">
                  <c:v>1.3991978147979263</c:v>
                </c:pt>
                <c:pt idx="73">
                  <c:v>1.4932426912450296</c:v>
                </c:pt>
                <c:pt idx="74">
                  <c:v>1.4392192752541184</c:v>
                </c:pt>
                <c:pt idx="75">
                  <c:v>1.5912880399142173</c:v>
                </c:pt>
                <c:pt idx="76">
                  <c:v>1.2191937860754547</c:v>
                </c:pt>
                <c:pt idx="77">
                  <c:v>1.3271326901917475</c:v>
                </c:pt>
                <c:pt idx="78">
                  <c:v>1.799591763779677</c:v>
                </c:pt>
                <c:pt idx="79">
                  <c:v>1.7448848618744999</c:v>
                </c:pt>
                <c:pt idx="80">
                  <c:v>1.4772385225310321</c:v>
                </c:pt>
                <c:pt idx="81">
                  <c:v>1.5646861922700999</c:v>
                </c:pt>
                <c:pt idx="82">
                  <c:v>1.2383322999077595</c:v>
                </c:pt>
                <c:pt idx="83">
                  <c:v>1.4611745017953728</c:v>
                </c:pt>
                <c:pt idx="84">
                  <c:v>1.3421234361034324</c:v>
                </c:pt>
                <c:pt idx="85">
                  <c:v>1.2505572354816741</c:v>
                </c:pt>
                <c:pt idx="86">
                  <c:v>1.7403846420035538</c:v>
                </c:pt>
                <c:pt idx="87">
                  <c:v>1.7869199083234573</c:v>
                </c:pt>
                <c:pt idx="88">
                  <c:v>1.4095017627667668</c:v>
                </c:pt>
                <c:pt idx="89">
                  <c:v>1.2661722434659333</c:v>
                </c:pt>
                <c:pt idx="90">
                  <c:v>1.8620024721878863</c:v>
                </c:pt>
                <c:pt idx="91">
                  <c:v>2.1407212931409321</c:v>
                </c:pt>
                <c:pt idx="92">
                  <c:v>1.5574079991674339</c:v>
                </c:pt>
                <c:pt idx="93">
                  <c:v>1.3754210775793951</c:v>
                </c:pt>
                <c:pt idx="94">
                  <c:v>1.7081415441529839</c:v>
                </c:pt>
                <c:pt idx="95">
                  <c:v>1.3852367833152959</c:v>
                </c:pt>
                <c:pt idx="96">
                  <c:v>1.4149219391476828</c:v>
                </c:pt>
                <c:pt idx="97">
                  <c:v>1.2839548407259416</c:v>
                </c:pt>
                <c:pt idx="98">
                  <c:v>2.0174880763116048</c:v>
                </c:pt>
                <c:pt idx="99">
                  <c:v>1.2112029101449682</c:v>
                </c:pt>
                <c:pt idx="100">
                  <c:v>1.7142898691759807</c:v>
                </c:pt>
                <c:pt idx="101">
                  <c:v>1.4450681980717939</c:v>
                </c:pt>
                <c:pt idx="102">
                  <c:v>1.4590533622143744</c:v>
                </c:pt>
                <c:pt idx="103">
                  <c:v>1.5833020616850155</c:v>
                </c:pt>
                <c:pt idx="104">
                  <c:v>1.7248585682226067</c:v>
                </c:pt>
                <c:pt idx="105">
                  <c:v>1.4877865891828379</c:v>
                </c:pt>
                <c:pt idx="106">
                  <c:v>1.795646803104918</c:v>
                </c:pt>
                <c:pt idx="107">
                  <c:v>1.5823468971777639</c:v>
                </c:pt>
                <c:pt idx="108">
                  <c:v>1.6007371258636287</c:v>
                </c:pt>
                <c:pt idx="109">
                  <c:v>1.2488815364147483</c:v>
                </c:pt>
                <c:pt idx="110">
                  <c:v>0.98660655027503097</c:v>
                </c:pt>
                <c:pt idx="111">
                  <c:v>1.3749792701128678</c:v>
                </c:pt>
                <c:pt idx="112">
                  <c:v>1.9553152227476227</c:v>
                </c:pt>
                <c:pt idx="113">
                  <c:v>1.6370317402741548</c:v>
                </c:pt>
                <c:pt idx="114">
                  <c:v>1.2966072073457087</c:v>
                </c:pt>
                <c:pt idx="115">
                  <c:v>1.373802251205557</c:v>
                </c:pt>
                <c:pt idx="116">
                  <c:v>1.2201365971352578</c:v>
                </c:pt>
                <c:pt idx="117">
                  <c:v>1.6449686161968049</c:v>
                </c:pt>
                <c:pt idx="118">
                  <c:v>1.5385022978927194</c:v>
                </c:pt>
                <c:pt idx="119">
                  <c:v>1.5782048096718169</c:v>
                </c:pt>
                <c:pt idx="120">
                  <c:v>1.4028729147117385</c:v>
                </c:pt>
                <c:pt idx="121">
                  <c:v>1.4872568065180201</c:v>
                </c:pt>
                <c:pt idx="122">
                  <c:v>1.7314152747002183</c:v>
                </c:pt>
                <c:pt idx="123">
                  <c:v>1.643771558951252</c:v>
                </c:pt>
                <c:pt idx="124">
                  <c:v>1.6793418984998274</c:v>
                </c:pt>
                <c:pt idx="125">
                  <c:v>1.3458630091107471</c:v>
                </c:pt>
                <c:pt idx="126">
                  <c:v>1.1923451467304336</c:v>
                </c:pt>
                <c:pt idx="127">
                  <c:v>1.4155483006845042</c:v>
                </c:pt>
                <c:pt idx="128">
                  <c:v>1.4236955473640258</c:v>
                </c:pt>
                <c:pt idx="129">
                  <c:v>2.0182746606205413</c:v>
                </c:pt>
                <c:pt idx="130">
                  <c:v>1.3650891417308733</c:v>
                </c:pt>
                <c:pt idx="131">
                  <c:v>1.2629819247135807</c:v>
                </c:pt>
                <c:pt idx="132">
                  <c:v>1.1017364912980268</c:v>
                </c:pt>
                <c:pt idx="133">
                  <c:v>1.262654757107226</c:v>
                </c:pt>
                <c:pt idx="134">
                  <c:v>1.1907418432948722</c:v>
                </c:pt>
                <c:pt idx="135">
                  <c:v>1.480886635926596</c:v>
                </c:pt>
                <c:pt idx="136">
                  <c:v>1.7832544290755941</c:v>
                </c:pt>
                <c:pt idx="137">
                  <c:v>1.27515188397891</c:v>
                </c:pt>
                <c:pt idx="138">
                  <c:v>1.3957338669538901</c:v>
                </c:pt>
                <c:pt idx="139">
                  <c:v>1.0723676978981662</c:v>
                </c:pt>
                <c:pt idx="140">
                  <c:v>1.446295310133368</c:v>
                </c:pt>
                <c:pt idx="141">
                  <c:v>1.1935468067386201</c:v>
                </c:pt>
                <c:pt idx="142">
                  <c:v>1.2904348243949002</c:v>
                </c:pt>
                <c:pt idx="143">
                  <c:v>1.13305805911039</c:v>
                </c:pt>
                <c:pt idx="144">
                  <c:v>1.2290116882207722</c:v>
                </c:pt>
                <c:pt idx="145">
                  <c:v>1.0277621303696678</c:v>
                </c:pt>
                <c:pt idx="146">
                  <c:v>1.29768804459929</c:v>
                </c:pt>
                <c:pt idx="147">
                  <c:v>1.5344423041283153</c:v>
                </c:pt>
                <c:pt idx="148">
                  <c:v>1.3292658711350542</c:v>
                </c:pt>
                <c:pt idx="149">
                  <c:v>1.2310424906948878</c:v>
                </c:pt>
                <c:pt idx="150">
                  <c:v>1.4342203239063966</c:v>
                </c:pt>
                <c:pt idx="151">
                  <c:v>1.3013679416604085</c:v>
                </c:pt>
                <c:pt idx="152">
                  <c:v>1.5041669828174891</c:v>
                </c:pt>
                <c:pt idx="153">
                  <c:v>1.4354124699093305</c:v>
                </c:pt>
                <c:pt idx="154">
                  <c:v>1.3927898440950583</c:v>
                </c:pt>
                <c:pt idx="155">
                  <c:v>1.1936739225918622</c:v>
                </c:pt>
                <c:pt idx="156">
                  <c:v>1.6009916655598788</c:v>
                </c:pt>
                <c:pt idx="157">
                  <c:v>1.17963289572077</c:v>
                </c:pt>
                <c:pt idx="158">
                  <c:v>1.2159919509041146</c:v>
                </c:pt>
                <c:pt idx="159">
                  <c:v>1.1262573332770267</c:v>
                </c:pt>
                <c:pt idx="160">
                  <c:v>1.7134740321049966</c:v>
                </c:pt>
                <c:pt idx="161">
                  <c:v>1.2704860848544575</c:v>
                </c:pt>
                <c:pt idx="162">
                  <c:v>1.3866519039677105</c:v>
                </c:pt>
                <c:pt idx="163">
                  <c:v>1.1652223677172346</c:v>
                </c:pt>
                <c:pt idx="164">
                  <c:v>1.4155111611351918</c:v>
                </c:pt>
                <c:pt idx="165">
                  <c:v>1.1845180677395177</c:v>
                </c:pt>
                <c:pt idx="166">
                  <c:v>1.4613874202703079</c:v>
                </c:pt>
                <c:pt idx="167">
                  <c:v>1.4941038974119079</c:v>
                </c:pt>
                <c:pt idx="168">
                  <c:v>1.2279356687458598</c:v>
                </c:pt>
                <c:pt idx="169">
                  <c:v>1.5258355974589377</c:v>
                </c:pt>
                <c:pt idx="170">
                  <c:v>1.7273864307321272</c:v>
                </c:pt>
                <c:pt idx="171">
                  <c:v>1.3370094405759112</c:v>
                </c:pt>
                <c:pt idx="172">
                  <c:v>1.4987078428061371</c:v>
                </c:pt>
                <c:pt idx="173">
                  <c:v>1.5473642975106319</c:v>
                </c:pt>
                <c:pt idx="174">
                  <c:v>1.1243170394563755</c:v>
                </c:pt>
                <c:pt idx="175">
                  <c:v>1.2008618621527618</c:v>
                </c:pt>
                <c:pt idx="176">
                  <c:v>1.5729027559233806</c:v>
                </c:pt>
                <c:pt idx="177">
                  <c:v>2.1504189013096688</c:v>
                </c:pt>
                <c:pt idx="178">
                  <c:v>1.682924389820023</c:v>
                </c:pt>
                <c:pt idx="179">
                  <c:v>1.3789715181875855</c:v>
                </c:pt>
                <c:pt idx="180">
                  <c:v>1.5872555870159639</c:v>
                </c:pt>
                <c:pt idx="181">
                  <c:v>1.5314009931686048</c:v>
                </c:pt>
                <c:pt idx="182">
                  <c:v>1.774046623366184</c:v>
                </c:pt>
                <c:pt idx="183">
                  <c:v>1.4816739011359539</c:v>
                </c:pt>
                <c:pt idx="184">
                  <c:v>1.7561935033407461</c:v>
                </c:pt>
                <c:pt idx="185">
                  <c:v>2.2655111498711649</c:v>
                </c:pt>
                <c:pt idx="186">
                  <c:v>1.3634852668444324</c:v>
                </c:pt>
                <c:pt idx="187">
                  <c:v>1.5393417726926357</c:v>
                </c:pt>
                <c:pt idx="188">
                  <c:v>1.3746715154362641</c:v>
                </c:pt>
                <c:pt idx="189">
                  <c:v>1.6369350527917981</c:v>
                </c:pt>
                <c:pt idx="190">
                  <c:v>1.4838355123724023</c:v>
                </c:pt>
                <c:pt idx="191">
                  <c:v>1.5895059308646835</c:v>
                </c:pt>
                <c:pt idx="192">
                  <c:v>1.5772498266517048</c:v>
                </c:pt>
                <c:pt idx="193">
                  <c:v>1.284403917395055</c:v>
                </c:pt>
                <c:pt idx="194">
                  <c:v>1.4038128890334438</c:v>
                </c:pt>
                <c:pt idx="195">
                  <c:v>1.4096140215565185</c:v>
                </c:pt>
                <c:pt idx="196">
                  <c:v>1.6681451780186662</c:v>
                </c:pt>
                <c:pt idx="197">
                  <c:v>1.3355387896524578</c:v>
                </c:pt>
                <c:pt idx="198">
                  <c:v>1.56475272666238</c:v>
                </c:pt>
                <c:pt idx="199">
                  <c:v>1.5161749066937733</c:v>
                </c:pt>
                <c:pt idx="200">
                  <c:v>1.5153414908846812</c:v>
                </c:pt>
                <c:pt idx="201">
                  <c:v>1.415320274302333</c:v>
                </c:pt>
                <c:pt idx="202">
                  <c:v>1.7332549785903817</c:v>
                </c:pt>
                <c:pt idx="203">
                  <c:v>1.3639396019367842</c:v>
                </c:pt>
                <c:pt idx="204">
                  <c:v>1.6414405005083681</c:v>
                </c:pt>
                <c:pt idx="205">
                  <c:v>1.5007689606962702</c:v>
                </c:pt>
                <c:pt idx="206">
                  <c:v>1.7366618197815271</c:v>
                </c:pt>
                <c:pt idx="207">
                  <c:v>1.245987818761886</c:v>
                </c:pt>
                <c:pt idx="208">
                  <c:v>1.3172141068018017</c:v>
                </c:pt>
                <c:pt idx="209">
                  <c:v>1.4309001009395959</c:v>
                </c:pt>
                <c:pt idx="210">
                  <c:v>1.4826612826544294</c:v>
                </c:pt>
                <c:pt idx="211">
                  <c:v>1.3176076301397188</c:v>
                </c:pt>
                <c:pt idx="212">
                  <c:v>1.2161090172651059</c:v>
                </c:pt>
                <c:pt idx="213">
                  <c:v>1.345134123578462</c:v>
                </c:pt>
                <c:pt idx="214">
                  <c:v>1.5164101518159441</c:v>
                </c:pt>
                <c:pt idx="215">
                  <c:v>1.2698736791035452</c:v>
                </c:pt>
                <c:pt idx="216">
                  <c:v>1.3953489159577681</c:v>
                </c:pt>
                <c:pt idx="217">
                  <c:v>1.4849728355601395</c:v>
                </c:pt>
                <c:pt idx="218">
                  <c:v>1.6784500529956445</c:v>
                </c:pt>
                <c:pt idx="219">
                  <c:v>1.6053197685691478</c:v>
                </c:pt>
                <c:pt idx="220">
                  <c:v>1.4737459350023632</c:v>
                </c:pt>
                <c:pt idx="221">
                  <c:v>1.5310898309764349</c:v>
                </c:pt>
                <c:pt idx="222">
                  <c:v>1.7214261885928639</c:v>
                </c:pt>
                <c:pt idx="223">
                  <c:v>2.5062188894798725</c:v>
                </c:pt>
                <c:pt idx="224">
                  <c:v>1.8470450309229463</c:v>
                </c:pt>
                <c:pt idx="225">
                  <c:v>1.4016458905995126</c:v>
                </c:pt>
                <c:pt idx="226">
                  <c:v>1.4093958887593971</c:v>
                </c:pt>
                <c:pt idx="227">
                  <c:v>1.92312510279501</c:v>
                </c:pt>
                <c:pt idx="228">
                  <c:v>2.1379435065238943</c:v>
                </c:pt>
                <c:pt idx="229">
                  <c:v>1.6530532598264325</c:v>
                </c:pt>
                <c:pt idx="230">
                  <c:v>1.2028929004920976</c:v>
                </c:pt>
                <c:pt idx="231">
                  <c:v>1.7637665561382259</c:v>
                </c:pt>
                <c:pt idx="232">
                  <c:v>1.5650702712183155</c:v>
                </c:pt>
                <c:pt idx="233">
                  <c:v>1.7217310063548572</c:v>
                </c:pt>
                <c:pt idx="234">
                  <c:v>1.8532060501771856</c:v>
                </c:pt>
                <c:pt idx="235">
                  <c:v>1.1563343035638223</c:v>
                </c:pt>
                <c:pt idx="236">
                  <c:v>1.5569256106429386</c:v>
                </c:pt>
                <c:pt idx="237">
                  <c:v>1.56475608391035</c:v>
                </c:pt>
                <c:pt idx="238">
                  <c:v>1.6687975460774982</c:v>
                </c:pt>
                <c:pt idx="239">
                  <c:v>1.6138050987171688</c:v>
                </c:pt>
                <c:pt idx="240">
                  <c:v>1.9987468709673701</c:v>
                </c:pt>
                <c:pt idx="241">
                  <c:v>1.806551203137152</c:v>
                </c:pt>
                <c:pt idx="242">
                  <c:v>1.7853087054290813</c:v>
                </c:pt>
                <c:pt idx="243">
                  <c:v>1.2861124451570862</c:v>
                </c:pt>
                <c:pt idx="244">
                  <c:v>2.0398328681172284</c:v>
                </c:pt>
                <c:pt idx="245">
                  <c:v>1.3996484721460181</c:v>
                </c:pt>
                <c:pt idx="246">
                  <c:v>1.5072045771437759</c:v>
                </c:pt>
                <c:pt idx="247">
                  <c:v>1.5731863849564991</c:v>
                </c:pt>
                <c:pt idx="248">
                  <c:v>1.5638421803017064</c:v>
                </c:pt>
                <c:pt idx="249">
                  <c:v>1.8304608716360207</c:v>
                </c:pt>
                <c:pt idx="250">
                  <c:v>1.6557483603040832</c:v>
                </c:pt>
                <c:pt idx="251">
                  <c:v>1.4362569083582695</c:v>
                </c:pt>
                <c:pt idx="252">
                  <c:v>1.5156325814582203</c:v>
                </c:pt>
                <c:pt idx="253">
                  <c:v>1.6085000403024818</c:v>
                </c:pt>
                <c:pt idx="254">
                  <c:v>1.7137958895968897</c:v>
                </c:pt>
                <c:pt idx="255">
                  <c:v>1.7364318080100338</c:v>
                </c:pt>
                <c:pt idx="256">
                  <c:v>1.636601306134114</c:v>
                </c:pt>
                <c:pt idx="257">
                  <c:v>1.2169031350478878</c:v>
                </c:pt>
                <c:pt idx="258">
                  <c:v>1.421851292174326</c:v>
                </c:pt>
                <c:pt idx="259">
                  <c:v>1.3844619564111265</c:v>
                </c:pt>
                <c:pt idx="260">
                  <c:v>1.7046158986380568</c:v>
                </c:pt>
                <c:pt idx="261">
                  <c:v>1.6134108896946695</c:v>
                </c:pt>
                <c:pt idx="262">
                  <c:v>1.2210639729754884</c:v>
                </c:pt>
                <c:pt idx="263">
                  <c:v>2.4485794251454984</c:v>
                </c:pt>
                <c:pt idx="264">
                  <c:v>1.3882804337399821</c:v>
                </c:pt>
                <c:pt idx="265">
                  <c:v>1.4860857370335041</c:v>
                </c:pt>
                <c:pt idx="266">
                  <c:v>1.4093612328719389</c:v>
                </c:pt>
                <c:pt idx="267">
                  <c:v>1.4228418553974331</c:v>
                </c:pt>
                <c:pt idx="268">
                  <c:v>1.299614792278297</c:v>
                </c:pt>
                <c:pt idx="269">
                  <c:v>1.4776907645014818</c:v>
                </c:pt>
                <c:pt idx="270">
                  <c:v>1.8511582245543599</c:v>
                </c:pt>
                <c:pt idx="271">
                  <c:v>1.198913167189662</c:v>
                </c:pt>
                <c:pt idx="272">
                  <c:v>1.5625638017477841</c:v>
                </c:pt>
                <c:pt idx="273">
                  <c:v>1.6155066989416298</c:v>
                </c:pt>
                <c:pt idx="274">
                  <c:v>1.4087970603477784</c:v>
                </c:pt>
                <c:pt idx="275">
                  <c:v>1.3535739343101305</c:v>
                </c:pt>
                <c:pt idx="276">
                  <c:v>1.5539310467804142</c:v>
                </c:pt>
                <c:pt idx="277">
                  <c:v>1.8518276815122208</c:v>
                </c:pt>
                <c:pt idx="278">
                  <c:v>1.3208035395242981</c:v>
                </c:pt>
                <c:pt idx="279">
                  <c:v>1.8536302386456962</c:v>
                </c:pt>
                <c:pt idx="280">
                  <c:v>1.7665676697445138</c:v>
                </c:pt>
                <c:pt idx="281">
                  <c:v>1.5967295503395162</c:v>
                </c:pt>
                <c:pt idx="282">
                  <c:v>1.5003290099341902</c:v>
                </c:pt>
                <c:pt idx="283">
                  <c:v>1.0748604425624975</c:v>
                </c:pt>
                <c:pt idx="284">
                  <c:v>1.264753415873644</c:v>
                </c:pt>
                <c:pt idx="285">
                  <c:v>1.5029198627819669</c:v>
                </c:pt>
                <c:pt idx="286">
                  <c:v>1.4735468373227598</c:v>
                </c:pt>
                <c:pt idx="287">
                  <c:v>1.4872437928118738</c:v>
                </c:pt>
                <c:pt idx="288">
                  <c:v>1.3078208958617499</c:v>
                </c:pt>
                <c:pt idx="289">
                  <c:v>1.6362424910069773</c:v>
                </c:pt>
                <c:pt idx="290">
                  <c:v>1.2423099882378359</c:v>
                </c:pt>
                <c:pt idx="291">
                  <c:v>1.3167697610313067</c:v>
                </c:pt>
                <c:pt idx="292">
                  <c:v>1.4477070089898798</c:v>
                </c:pt>
                <c:pt idx="293">
                  <c:v>1.4402509086217847</c:v>
                </c:pt>
                <c:pt idx="294">
                  <c:v>1.7476609095562265</c:v>
                </c:pt>
                <c:pt idx="295">
                  <c:v>1.5520788966701951</c:v>
                </c:pt>
                <c:pt idx="296">
                  <c:v>1.8707033807264866</c:v>
                </c:pt>
                <c:pt idx="297">
                  <c:v>1.1654449656086581</c:v>
                </c:pt>
                <c:pt idx="298">
                  <c:v>1.6162780891207071</c:v>
                </c:pt>
                <c:pt idx="299">
                  <c:v>1.2876303880824951</c:v>
                </c:pt>
                <c:pt idx="300">
                  <c:v>1.3052019216249293</c:v>
                </c:pt>
                <c:pt idx="301">
                  <c:v>1.2063890986424215</c:v>
                </c:pt>
                <c:pt idx="302">
                  <c:v>1.1738090932610252</c:v>
                </c:pt>
                <c:pt idx="303">
                  <c:v>1.1453683766491698</c:v>
                </c:pt>
                <c:pt idx="304">
                  <c:v>1.2935158713064359</c:v>
                </c:pt>
                <c:pt idx="305">
                  <c:v>1.1735198315584023</c:v>
                </c:pt>
                <c:pt idx="306">
                  <c:v>1.620630592418552</c:v>
                </c:pt>
                <c:pt idx="307">
                  <c:v>1.2434036130620212</c:v>
                </c:pt>
                <c:pt idx="308">
                  <c:v>1.1655346894088259</c:v>
                </c:pt>
                <c:pt idx="309">
                  <c:v>1.2845977290238757</c:v>
                </c:pt>
                <c:pt idx="310">
                  <c:v>1.3453517721758419</c:v>
                </c:pt>
                <c:pt idx="311">
                  <c:v>1.1646034949066997</c:v>
                </c:pt>
                <c:pt idx="312">
                  <c:v>1.0480159360456309</c:v>
                </c:pt>
                <c:pt idx="313">
                  <c:v>1.0725917113807482</c:v>
                </c:pt>
                <c:pt idx="314">
                  <c:v>1.5484315175889956</c:v>
                </c:pt>
                <c:pt idx="315">
                  <c:v>1.1528336671543258</c:v>
                </c:pt>
                <c:pt idx="316">
                  <c:v>1.4178679672994985</c:v>
                </c:pt>
                <c:pt idx="317">
                  <c:v>1.20017513214089</c:v>
                </c:pt>
                <c:pt idx="318">
                  <c:v>1.1976116214354522</c:v>
                </c:pt>
                <c:pt idx="319">
                  <c:v>1.4853131438853855</c:v>
                </c:pt>
                <c:pt idx="320">
                  <c:v>1.8013930817752455</c:v>
                </c:pt>
                <c:pt idx="321">
                  <c:v>1.4075236162564515</c:v>
                </c:pt>
                <c:pt idx="322">
                  <c:v>1.1562172484734901</c:v>
                </c:pt>
                <c:pt idx="323">
                  <c:v>1.4347281602588853</c:v>
                </c:pt>
                <c:pt idx="324">
                  <c:v>1.2018982256085398</c:v>
                </c:pt>
                <c:pt idx="325">
                  <c:v>1.2585308702344602</c:v>
                </c:pt>
                <c:pt idx="326">
                  <c:v>1.4824890217532769</c:v>
                </c:pt>
                <c:pt idx="327">
                  <c:v>1.1922623128858161</c:v>
                </c:pt>
                <c:pt idx="328">
                  <c:v>1.2028756454773577</c:v>
                </c:pt>
                <c:pt idx="329">
                  <c:v>1.1423180684315974</c:v>
                </c:pt>
                <c:pt idx="330">
                  <c:v>1.2964177129798775</c:v>
                </c:pt>
                <c:pt idx="331">
                  <c:v>1.4865321137066281</c:v>
                </c:pt>
                <c:pt idx="332">
                  <c:v>1.5895305669227024</c:v>
                </c:pt>
                <c:pt idx="333">
                  <c:v>1.3987320695922747</c:v>
                </c:pt>
                <c:pt idx="334">
                  <c:v>1.2519194352833778</c:v>
                </c:pt>
                <c:pt idx="335">
                  <c:v>1.5886502469300481</c:v>
                </c:pt>
                <c:pt idx="336">
                  <c:v>1.1616308957355346</c:v>
                </c:pt>
                <c:pt idx="337">
                  <c:v>1.7055250470154868</c:v>
                </c:pt>
                <c:pt idx="338">
                  <c:v>1.2820050005583425</c:v>
                </c:pt>
                <c:pt idx="339">
                  <c:v>1.9259628805123457</c:v>
                </c:pt>
                <c:pt idx="340">
                  <c:v>1.2940294386309386</c:v>
                </c:pt>
                <c:pt idx="341">
                  <c:v>1.3114962096877802</c:v>
                </c:pt>
                <c:pt idx="342">
                  <c:v>1.241286082829546</c:v>
                </c:pt>
                <c:pt idx="343">
                  <c:v>1.3883634116608581</c:v>
                </c:pt>
                <c:pt idx="344">
                  <c:v>1.5661453287671321</c:v>
                </c:pt>
                <c:pt idx="345">
                  <c:v>1.5791148476261312</c:v>
                </c:pt>
                <c:pt idx="346">
                  <c:v>1.5472162432723577</c:v>
                </c:pt>
                <c:pt idx="347">
                  <c:v>1.3455269302230013</c:v>
                </c:pt>
                <c:pt idx="348">
                  <c:v>1.2767891701503791</c:v>
                </c:pt>
                <c:pt idx="349">
                  <c:v>1.3459391232768561</c:v>
                </c:pt>
                <c:pt idx="350">
                  <c:v>1.4606756716411544</c:v>
                </c:pt>
                <c:pt idx="351">
                  <c:v>1.3503918609980305</c:v>
                </c:pt>
                <c:pt idx="352">
                  <c:v>1.522841817189255</c:v>
                </c:pt>
                <c:pt idx="353">
                  <c:v>1.5662343138253432</c:v>
                </c:pt>
                <c:pt idx="354">
                  <c:v>1.5055257362982193</c:v>
                </c:pt>
                <c:pt idx="355">
                  <c:v>1.293783047925551</c:v>
                </c:pt>
                <c:pt idx="356">
                  <c:v>1.3814349244359236</c:v>
                </c:pt>
                <c:pt idx="357">
                  <c:v>1.6143451329619034</c:v>
                </c:pt>
                <c:pt idx="358">
                  <c:v>1.524317472095972</c:v>
                </c:pt>
                <c:pt idx="359">
                  <c:v>1.7718909295109857</c:v>
                </c:pt>
                <c:pt idx="360">
                  <c:v>1.4888079376838381</c:v>
                </c:pt>
                <c:pt idx="361">
                  <c:v>1.2365556415932237</c:v>
                </c:pt>
                <c:pt idx="362">
                  <c:v>1.9519280945476958</c:v>
                </c:pt>
                <c:pt idx="363">
                  <c:v>1.781549243280689</c:v>
                </c:pt>
                <c:pt idx="364">
                  <c:v>1.4315580117501057</c:v>
                </c:pt>
                <c:pt idx="365">
                  <c:v>1.3985040478205402</c:v>
                </c:pt>
                <c:pt idx="366">
                  <c:v>1.3495189769548714</c:v>
                </c:pt>
                <c:pt idx="367">
                  <c:v>1.4212630157979231</c:v>
                </c:pt>
                <c:pt idx="368">
                  <c:v>1.3523938367159907</c:v>
                </c:pt>
                <c:pt idx="369">
                  <c:v>1.4327237667483919</c:v>
                </c:pt>
                <c:pt idx="370">
                  <c:v>1.607569019901764</c:v>
                </c:pt>
                <c:pt idx="371">
                  <c:v>1.3127216884964268</c:v>
                </c:pt>
                <c:pt idx="372">
                  <c:v>2.0559037689726329</c:v>
                </c:pt>
                <c:pt idx="373">
                  <c:v>1.6179358565432451</c:v>
                </c:pt>
                <c:pt idx="374">
                  <c:v>1.339752902003492</c:v>
                </c:pt>
                <c:pt idx="375">
                  <c:v>1.5715064227296318</c:v>
                </c:pt>
                <c:pt idx="376">
                  <c:v>1.6822503246027483</c:v>
                </c:pt>
                <c:pt idx="377">
                  <c:v>1.4594549658535301</c:v>
                </c:pt>
                <c:pt idx="378">
                  <c:v>1.5876479631053046</c:v>
                </c:pt>
                <c:pt idx="379">
                  <c:v>1.5157118366159379</c:v>
                </c:pt>
                <c:pt idx="380">
                  <c:v>1.8674617242234839</c:v>
                </c:pt>
                <c:pt idx="381">
                  <c:v>1.3550280873902039</c:v>
                </c:pt>
              </c:numCache>
            </c:numRef>
          </c:xVal>
          <c:yVal>
            <c:numRef>
              <c:f>'lts libres vs %'!$F$5:$F$630</c:f>
              <c:numCache>
                <c:formatCode>_-* #,##0.00\ _€_-;\-* #,##0.00\ _€_-;_-* "-"??\ _€_-;_-@_-</c:formatCode>
                <c:ptCount val="626"/>
                <c:pt idx="0">
                  <c:v>0.49345206737498493</c:v>
                </c:pt>
                <c:pt idx="1">
                  <c:v>0.46558943325593682</c:v>
                </c:pt>
                <c:pt idx="2">
                  <c:v>0.56176400459716724</c:v>
                </c:pt>
                <c:pt idx="3">
                  <c:v>0.49361878355933703</c:v>
                </c:pt>
                <c:pt idx="4">
                  <c:v>0.67247855628439279</c:v>
                </c:pt>
                <c:pt idx="5">
                  <c:v>0.65161899569384896</c:v>
                </c:pt>
                <c:pt idx="6">
                  <c:v>0.46170156894390585</c:v>
                </c:pt>
                <c:pt idx="7">
                  <c:v>0.54830577070779618</c:v>
                </c:pt>
                <c:pt idx="8">
                  <c:v>0.38955605914048247</c:v>
                </c:pt>
                <c:pt idx="9">
                  <c:v>0.43686698695603526</c:v>
                </c:pt>
                <c:pt idx="10">
                  <c:v>0.49321332630056108</c:v>
                </c:pt>
                <c:pt idx="11">
                  <c:v>0.38414505235580837</c:v>
                </c:pt>
                <c:pt idx="12">
                  <c:v>0.47134099801646684</c:v>
                </c:pt>
                <c:pt idx="13">
                  <c:v>0.64395874979087453</c:v>
                </c:pt>
                <c:pt idx="14">
                  <c:v>0.46522244452143324</c:v>
                </c:pt>
                <c:pt idx="15">
                  <c:v>0.41419680077557991</c:v>
                </c:pt>
                <c:pt idx="16">
                  <c:v>0.46527439551536931</c:v>
                </c:pt>
                <c:pt idx="17">
                  <c:v>0.55654472605272753</c:v>
                </c:pt>
                <c:pt idx="18">
                  <c:v>0.4659595455821568</c:v>
                </c:pt>
                <c:pt idx="19">
                  <c:v>0.39994550913643623</c:v>
                </c:pt>
                <c:pt idx="20">
                  <c:v>0.42844626880198833</c:v>
                </c:pt>
                <c:pt idx="21">
                  <c:v>0.5134397849739577</c:v>
                </c:pt>
                <c:pt idx="22">
                  <c:v>0.40111167086331367</c:v>
                </c:pt>
                <c:pt idx="23">
                  <c:v>0.35698887527049189</c:v>
                </c:pt>
                <c:pt idx="24">
                  <c:v>0.38130052273153792</c:v>
                </c:pt>
                <c:pt idx="25">
                  <c:v>0.64565365183355505</c:v>
                </c:pt>
                <c:pt idx="26">
                  <c:v>0.57576363945490605</c:v>
                </c:pt>
                <c:pt idx="27">
                  <c:v>0.59868762737383563</c:v>
                </c:pt>
                <c:pt idx="28">
                  <c:v>0.39765137721098837</c:v>
                </c:pt>
                <c:pt idx="29">
                  <c:v>0.45301839508228614</c:v>
                </c:pt>
                <c:pt idx="30">
                  <c:v>0.43392675027088023</c:v>
                </c:pt>
                <c:pt idx="31">
                  <c:v>0.51916019488676812</c:v>
                </c:pt>
                <c:pt idx="32">
                  <c:v>0.5424224725997796</c:v>
                </c:pt>
                <c:pt idx="33">
                  <c:v>0.60178760210659332</c:v>
                </c:pt>
                <c:pt idx="34">
                  <c:v>0.69119546052638181</c:v>
                </c:pt>
                <c:pt idx="35">
                  <c:v>0.54020053586256156</c:v>
                </c:pt>
                <c:pt idx="36">
                  <c:v>0.45493573335660908</c:v>
                </c:pt>
                <c:pt idx="37">
                  <c:v>0.54231110433725416</c:v>
                </c:pt>
                <c:pt idx="38">
                  <c:v>0.40999471946119109</c:v>
                </c:pt>
                <c:pt idx="39">
                  <c:v>0.53947462294668669</c:v>
                </c:pt>
                <c:pt idx="40">
                  <c:v>0.55794242211925371</c:v>
                </c:pt>
                <c:pt idx="41">
                  <c:v>0.47657988741971813</c:v>
                </c:pt>
                <c:pt idx="42">
                  <c:v>0.64106595668524946</c:v>
                </c:pt>
                <c:pt idx="43">
                  <c:v>0.46228700835732162</c:v>
                </c:pt>
                <c:pt idx="44">
                  <c:v>0.67719848992003284</c:v>
                </c:pt>
                <c:pt idx="45">
                  <c:v>0.44287915790569982</c:v>
                </c:pt>
                <c:pt idx="46">
                  <c:v>0.46588458724029497</c:v>
                </c:pt>
                <c:pt idx="47">
                  <c:v>0.46178892351218925</c:v>
                </c:pt>
                <c:pt idx="48">
                  <c:v>1.7031917912997636</c:v>
                </c:pt>
                <c:pt idx="49">
                  <c:v>0.43474408163542361</c:v>
                </c:pt>
                <c:pt idx="50">
                  <c:v>0.50401886390765926</c:v>
                </c:pt>
                <c:pt idx="51">
                  <c:v>0.64416245151314733</c:v>
                </c:pt>
                <c:pt idx="52">
                  <c:v>0.53224025666843633</c:v>
                </c:pt>
                <c:pt idx="53">
                  <c:v>0.48901206159378374</c:v>
                </c:pt>
                <c:pt idx="54">
                  <c:v>0.68600890444554485</c:v>
                </c:pt>
                <c:pt idx="55">
                  <c:v>0.42384864770561986</c:v>
                </c:pt>
                <c:pt idx="56">
                  <c:v>0.57707243819554466</c:v>
                </c:pt>
                <c:pt idx="57">
                  <c:v>0.38666558040925947</c:v>
                </c:pt>
                <c:pt idx="58">
                  <c:v>0.72430350819287304</c:v>
                </c:pt>
                <c:pt idx="59">
                  <c:v>0.40836664206958501</c:v>
                </c:pt>
                <c:pt idx="60">
                  <c:v>0.62813026590294307</c:v>
                </c:pt>
                <c:pt idx="61">
                  <c:v>0.55146523436085015</c:v>
                </c:pt>
                <c:pt idx="62">
                  <c:v>0.5428370453161967</c:v>
                </c:pt>
                <c:pt idx="63">
                  <c:v>0.5361507020534324</c:v>
                </c:pt>
                <c:pt idx="64">
                  <c:v>0.61229469716003893</c:v>
                </c:pt>
                <c:pt idx="65">
                  <c:v>0.38590734177956215</c:v>
                </c:pt>
                <c:pt idx="66">
                  <c:v>0.57188557513705152</c:v>
                </c:pt>
                <c:pt idx="67">
                  <c:v>0.44418248898080614</c:v>
                </c:pt>
                <c:pt idx="68">
                  <c:v>0.52955694372631212</c:v>
                </c:pt>
                <c:pt idx="69">
                  <c:v>0.64394254560026443</c:v>
                </c:pt>
                <c:pt idx="70">
                  <c:v>0.58869765179999833</c:v>
                </c:pt>
                <c:pt idx="71">
                  <c:v>0.51807734021100238</c:v>
                </c:pt>
                <c:pt idx="72">
                  <c:v>0.48283158350132976</c:v>
                </c:pt>
                <c:pt idx="73">
                  <c:v>0.61586545880558008</c:v>
                </c:pt>
                <c:pt idx="74">
                  <c:v>0.48226059656283032</c:v>
                </c:pt>
                <c:pt idx="75">
                  <c:v>0.61419548177694716</c:v>
                </c:pt>
                <c:pt idx="76">
                  <c:v>0.52101410850637941</c:v>
                </c:pt>
                <c:pt idx="77">
                  <c:v>0.41393796292590357</c:v>
                </c:pt>
                <c:pt idx="78">
                  <c:v>0.50090138299722586</c:v>
                </c:pt>
                <c:pt idx="79">
                  <c:v>0.49233520680228432</c:v>
                </c:pt>
                <c:pt idx="80">
                  <c:v>0.58491584144590059</c:v>
                </c:pt>
                <c:pt idx="81">
                  <c:v>0.55728233869511734</c:v>
                </c:pt>
                <c:pt idx="82">
                  <c:v>0.57375329849401913</c:v>
                </c:pt>
                <c:pt idx="83">
                  <c:v>1.0403791460841736</c:v>
                </c:pt>
                <c:pt idx="84">
                  <c:v>1.0874448016745359</c:v>
                </c:pt>
                <c:pt idx="85">
                  <c:v>0.75204044259853586</c:v>
                </c:pt>
                <c:pt idx="86">
                  <c:v>1.2068492344460171</c:v>
                </c:pt>
                <c:pt idx="87">
                  <c:v>1.0462755356970697</c:v>
                </c:pt>
                <c:pt idx="88">
                  <c:v>1.2294055270691346</c:v>
                </c:pt>
                <c:pt idx="89">
                  <c:v>0.70700014235993491</c:v>
                </c:pt>
                <c:pt idx="90">
                  <c:v>0.95271460979938172</c:v>
                </c:pt>
                <c:pt idx="91">
                  <c:v>0.96986097762675061</c:v>
                </c:pt>
                <c:pt idx="92">
                  <c:v>1.3623648843399938</c:v>
                </c:pt>
                <c:pt idx="93">
                  <c:v>0.996541733411346</c:v>
                </c:pt>
                <c:pt idx="94">
                  <c:v>1.2604836317684149</c:v>
                </c:pt>
                <c:pt idx="95">
                  <c:v>0.93073672413582709</c:v>
                </c:pt>
                <c:pt idx="96">
                  <c:v>1.098604403873698</c:v>
                </c:pt>
                <c:pt idx="97">
                  <c:v>0.82393850035355565</c:v>
                </c:pt>
                <c:pt idx="98">
                  <c:v>1.0164656366975904</c:v>
                </c:pt>
                <c:pt idx="99">
                  <c:v>0.76083035612648353</c:v>
                </c:pt>
                <c:pt idx="100">
                  <c:v>1.2724073796001689</c:v>
                </c:pt>
                <c:pt idx="101">
                  <c:v>0.94564250515414161</c:v>
                </c:pt>
                <c:pt idx="102">
                  <c:v>0.77732213306295861</c:v>
                </c:pt>
                <c:pt idx="103">
                  <c:v>1.2940143992428579</c:v>
                </c:pt>
                <c:pt idx="104">
                  <c:v>1.0707287159716119</c:v>
                </c:pt>
                <c:pt idx="105">
                  <c:v>1.0843715554808953</c:v>
                </c:pt>
                <c:pt idx="106">
                  <c:v>0.92299451897604878</c:v>
                </c:pt>
                <c:pt idx="107">
                  <c:v>1.1136792918079896</c:v>
                </c:pt>
                <c:pt idx="108">
                  <c:v>1.0062812803082368</c:v>
                </c:pt>
                <c:pt idx="109">
                  <c:v>1.137842271004053</c:v>
                </c:pt>
                <c:pt idx="110">
                  <c:v>0.58062832212358206</c:v>
                </c:pt>
                <c:pt idx="111">
                  <c:v>1.0337978784385513</c:v>
                </c:pt>
                <c:pt idx="112">
                  <c:v>1.3372657383897555</c:v>
                </c:pt>
                <c:pt idx="113">
                  <c:v>0.90258958004390522</c:v>
                </c:pt>
                <c:pt idx="114">
                  <c:v>0.97054636777367309</c:v>
                </c:pt>
                <c:pt idx="115">
                  <c:v>0.7253878263060608</c:v>
                </c:pt>
                <c:pt idx="116">
                  <c:v>1.1934031226954023</c:v>
                </c:pt>
                <c:pt idx="117">
                  <c:v>1.1561761102147787</c:v>
                </c:pt>
                <c:pt idx="118">
                  <c:v>1.0262090786388527</c:v>
                </c:pt>
                <c:pt idx="119">
                  <c:v>1.1290542353861532</c:v>
                </c:pt>
                <c:pt idx="120">
                  <c:v>1.0321746349024836</c:v>
                </c:pt>
                <c:pt idx="121">
                  <c:v>0.86109505370735262</c:v>
                </c:pt>
                <c:pt idx="122">
                  <c:v>0.98173152163382493</c:v>
                </c:pt>
                <c:pt idx="123">
                  <c:v>1.4563178411705222</c:v>
                </c:pt>
                <c:pt idx="124">
                  <c:v>0.94158884845695956</c:v>
                </c:pt>
                <c:pt idx="125">
                  <c:v>1.0422966201687205</c:v>
                </c:pt>
                <c:pt idx="126">
                  <c:v>0.81615495701137364</c:v>
                </c:pt>
                <c:pt idx="127">
                  <c:v>1.3206034988527469</c:v>
                </c:pt>
                <c:pt idx="128">
                  <c:v>1.3897385394991402</c:v>
                </c:pt>
                <c:pt idx="129">
                  <c:v>1.5244778773397993</c:v>
                </c:pt>
                <c:pt idx="130">
                  <c:v>0.81902764121695337</c:v>
                </c:pt>
                <c:pt idx="131">
                  <c:v>1.1371349182476302</c:v>
                </c:pt>
                <c:pt idx="132">
                  <c:v>0.86262686211741235</c:v>
                </c:pt>
                <c:pt idx="133">
                  <c:v>0.95749630783322948</c:v>
                </c:pt>
                <c:pt idx="134">
                  <c:v>1.2977741725895224</c:v>
                </c:pt>
                <c:pt idx="135">
                  <c:v>1.2787654936005133</c:v>
                </c:pt>
                <c:pt idx="136">
                  <c:v>1.0106172855896318</c:v>
                </c:pt>
                <c:pt idx="137">
                  <c:v>0.91967792630328704</c:v>
                </c:pt>
                <c:pt idx="138">
                  <c:v>1.2623843901875891</c:v>
                </c:pt>
                <c:pt idx="139">
                  <c:v>1.201507347014219</c:v>
                </c:pt>
                <c:pt idx="140">
                  <c:v>1.0101352629374925</c:v>
                </c:pt>
                <c:pt idx="141">
                  <c:v>1.2283004940240458</c:v>
                </c:pt>
                <c:pt idx="142">
                  <c:v>1.5449085317790661</c:v>
                </c:pt>
                <c:pt idx="143">
                  <c:v>1.0926537065895701</c:v>
                </c:pt>
                <c:pt idx="144">
                  <c:v>0.47222621456931868</c:v>
                </c:pt>
                <c:pt idx="145">
                  <c:v>0.79610065413093734</c:v>
                </c:pt>
                <c:pt idx="146">
                  <c:v>1.5492004151076282</c:v>
                </c:pt>
                <c:pt idx="147">
                  <c:v>1.6263110428616137</c:v>
                </c:pt>
                <c:pt idx="148">
                  <c:v>1.018374356834179</c:v>
                </c:pt>
                <c:pt idx="149">
                  <c:v>1.1545895658689274</c:v>
                </c:pt>
                <c:pt idx="150">
                  <c:v>1.465927926708914</c:v>
                </c:pt>
                <c:pt idx="151">
                  <c:v>1.1274317813832802</c:v>
                </c:pt>
                <c:pt idx="152">
                  <c:v>1.2870920989466113</c:v>
                </c:pt>
                <c:pt idx="153">
                  <c:v>1.0317040562908175</c:v>
                </c:pt>
                <c:pt idx="154">
                  <c:v>1.3380601216663528</c:v>
                </c:pt>
                <c:pt idx="155">
                  <c:v>0.97903078664685672</c:v>
                </c:pt>
                <c:pt idx="156">
                  <c:v>1.2207148129900938</c:v>
                </c:pt>
                <c:pt idx="157">
                  <c:v>0.90593340194224459</c:v>
                </c:pt>
                <c:pt idx="158">
                  <c:v>1.1539075449210743</c:v>
                </c:pt>
                <c:pt idx="159">
                  <c:v>1.138855945453261</c:v>
                </c:pt>
                <c:pt idx="160">
                  <c:v>1.4172800209265026</c:v>
                </c:pt>
                <c:pt idx="161">
                  <c:v>0.94359169170756718</c:v>
                </c:pt>
                <c:pt idx="162">
                  <c:v>1.1825738360525533</c:v>
                </c:pt>
                <c:pt idx="163">
                  <c:v>0.64355483976220851</c:v>
                </c:pt>
                <c:pt idx="164">
                  <c:v>1.2811378196316325</c:v>
                </c:pt>
                <c:pt idx="165">
                  <c:v>1.116219858310076</c:v>
                </c:pt>
                <c:pt idx="166">
                  <c:v>1.1913787298012062</c:v>
                </c:pt>
                <c:pt idx="167">
                  <c:v>1.2338607348724384</c:v>
                </c:pt>
                <c:pt idx="168">
                  <c:v>1.2053437193095478</c:v>
                </c:pt>
                <c:pt idx="169">
                  <c:v>1.1777487689945199</c:v>
                </c:pt>
                <c:pt idx="170">
                  <c:v>1.4019544004290954</c:v>
                </c:pt>
                <c:pt idx="171">
                  <c:v>1.1689678119182827</c:v>
                </c:pt>
                <c:pt idx="172">
                  <c:v>1.4858062639042937</c:v>
                </c:pt>
                <c:pt idx="173">
                  <c:v>0.98491386393649449</c:v>
                </c:pt>
                <c:pt idx="174">
                  <c:v>1.2260982814735015</c:v>
                </c:pt>
                <c:pt idx="175">
                  <c:v>0.85053261870053554</c:v>
                </c:pt>
                <c:pt idx="176">
                  <c:v>1.1956298461840318</c:v>
                </c:pt>
                <c:pt idx="177">
                  <c:v>1.3716638496361853</c:v>
                </c:pt>
                <c:pt idx="178">
                  <c:v>1.5463185921526839</c:v>
                </c:pt>
                <c:pt idx="179">
                  <c:v>1.0559322993297136</c:v>
                </c:pt>
                <c:pt idx="180">
                  <c:v>1.384086612147019</c:v>
                </c:pt>
                <c:pt idx="181">
                  <c:v>1.0005804161888079</c:v>
                </c:pt>
                <c:pt idx="182">
                  <c:v>0.96030045451766533</c:v>
                </c:pt>
                <c:pt idx="183">
                  <c:v>1.1612281997204073</c:v>
                </c:pt>
                <c:pt idx="184">
                  <c:v>1.3249228910500137</c:v>
                </c:pt>
                <c:pt idx="185">
                  <c:v>0.95265282796655792</c:v>
                </c:pt>
                <c:pt idx="186">
                  <c:v>0.92471527009037902</c:v>
                </c:pt>
                <c:pt idx="187">
                  <c:v>1.3521037589196938</c:v>
                </c:pt>
                <c:pt idx="188">
                  <c:v>1.321407118492403</c:v>
                </c:pt>
                <c:pt idx="189">
                  <c:v>1.058675078222526</c:v>
                </c:pt>
                <c:pt idx="190">
                  <c:v>1.1477039818057717</c:v>
                </c:pt>
                <c:pt idx="191">
                  <c:v>1.6324137740610831</c:v>
                </c:pt>
                <c:pt idx="192">
                  <c:v>1.5554300330007929</c:v>
                </c:pt>
                <c:pt idx="193">
                  <c:v>0.53788271569030277</c:v>
                </c:pt>
                <c:pt idx="194">
                  <c:v>1.0674187653592384</c:v>
                </c:pt>
                <c:pt idx="195">
                  <c:v>1.1985379085569747</c:v>
                </c:pt>
                <c:pt idx="196">
                  <c:v>1.6396412932696347</c:v>
                </c:pt>
                <c:pt idx="197">
                  <c:v>1.3341635342347915</c:v>
                </c:pt>
                <c:pt idx="198">
                  <c:v>1.353205980385497</c:v>
                </c:pt>
                <c:pt idx="199">
                  <c:v>1.1763779770089779</c:v>
                </c:pt>
                <c:pt idx="200">
                  <c:v>1.1479982318492237</c:v>
                </c:pt>
                <c:pt idx="201">
                  <c:v>1.194466984037716</c:v>
                </c:pt>
                <c:pt idx="202">
                  <c:v>1.050912795717821</c:v>
                </c:pt>
                <c:pt idx="203">
                  <c:v>1.3133360175841706</c:v>
                </c:pt>
                <c:pt idx="204">
                  <c:v>1.5254733922903954</c:v>
                </c:pt>
                <c:pt idx="205">
                  <c:v>1.0017498844039758</c:v>
                </c:pt>
                <c:pt idx="206">
                  <c:v>1.359036657479717</c:v>
                </c:pt>
                <c:pt idx="207">
                  <c:v>0.91107656820087568</c:v>
                </c:pt>
                <c:pt idx="208">
                  <c:v>0.9922117547303968</c:v>
                </c:pt>
                <c:pt idx="209">
                  <c:v>0.98003417809909554</c:v>
                </c:pt>
                <c:pt idx="210">
                  <c:v>1.3413562541471202</c:v>
                </c:pt>
                <c:pt idx="211">
                  <c:v>1.0908865956244</c:v>
                </c:pt>
                <c:pt idx="212">
                  <c:v>1.2684208565793933</c:v>
                </c:pt>
                <c:pt idx="213">
                  <c:v>1.056724821105248</c:v>
                </c:pt>
                <c:pt idx="214">
                  <c:v>1.3277119046231349</c:v>
                </c:pt>
                <c:pt idx="215">
                  <c:v>1.1337295639998288</c:v>
                </c:pt>
                <c:pt idx="216">
                  <c:v>0.85684665832219165</c:v>
                </c:pt>
                <c:pt idx="217">
                  <c:v>1.0768640158428098</c:v>
                </c:pt>
                <c:pt idx="218">
                  <c:v>1.3742763085324388</c:v>
                </c:pt>
                <c:pt idx="219">
                  <c:v>1.0517701875961372</c:v>
                </c:pt>
                <c:pt idx="220">
                  <c:v>1.2072437892428938</c:v>
                </c:pt>
                <c:pt idx="221">
                  <c:v>2.051466669552136</c:v>
                </c:pt>
                <c:pt idx="222">
                  <c:v>2.3405976317491444</c:v>
                </c:pt>
                <c:pt idx="223">
                  <c:v>2.5820678962606629</c:v>
                </c:pt>
                <c:pt idx="224">
                  <c:v>2.1822173782458942</c:v>
                </c:pt>
                <c:pt idx="225">
                  <c:v>2.2314902101896297</c:v>
                </c:pt>
                <c:pt idx="226">
                  <c:v>1.7664801754743427</c:v>
                </c:pt>
                <c:pt idx="227">
                  <c:v>1.8683445576838544</c:v>
                </c:pt>
                <c:pt idx="228">
                  <c:v>2.4918670016653448</c:v>
                </c:pt>
                <c:pt idx="229">
                  <c:v>2.3613141085446516</c:v>
                </c:pt>
                <c:pt idx="230">
                  <c:v>1.9350664365468762</c:v>
                </c:pt>
                <c:pt idx="231">
                  <c:v>3.136400772618257</c:v>
                </c:pt>
                <c:pt idx="232">
                  <c:v>2.4663706569696271</c:v>
                </c:pt>
                <c:pt idx="233">
                  <c:v>2.2833545894455813</c:v>
                </c:pt>
                <c:pt idx="234">
                  <c:v>3.1124740737318528</c:v>
                </c:pt>
                <c:pt idx="235">
                  <c:v>1.68931039312105</c:v>
                </c:pt>
                <c:pt idx="236">
                  <c:v>1.8433830222867509</c:v>
                </c:pt>
                <c:pt idx="237">
                  <c:v>2.6724041999318033</c:v>
                </c:pt>
                <c:pt idx="238">
                  <c:v>1.9932404259504501</c:v>
                </c:pt>
                <c:pt idx="239">
                  <c:v>1.9344033710622721</c:v>
                </c:pt>
                <c:pt idx="240">
                  <c:v>1.8517891467704608</c:v>
                </c:pt>
                <c:pt idx="241">
                  <c:v>1.9160641564822725</c:v>
                </c:pt>
                <c:pt idx="242">
                  <c:v>2.4693744453115136</c:v>
                </c:pt>
                <c:pt idx="243">
                  <c:v>1.2503013662231472</c:v>
                </c:pt>
                <c:pt idx="244">
                  <c:v>2.0054648738052872</c:v>
                </c:pt>
                <c:pt idx="245">
                  <c:v>1.5836837241809081</c:v>
                </c:pt>
                <c:pt idx="246">
                  <c:v>1.826100762271164</c:v>
                </c:pt>
                <c:pt idx="247">
                  <c:v>1.8426562594503437</c:v>
                </c:pt>
                <c:pt idx="248">
                  <c:v>2.2758835562877482</c:v>
                </c:pt>
                <c:pt idx="249">
                  <c:v>2.5319717506735486</c:v>
                </c:pt>
                <c:pt idx="250">
                  <c:v>2.2726953774818077</c:v>
                </c:pt>
                <c:pt idx="251">
                  <c:v>2.3044402436063742</c:v>
                </c:pt>
                <c:pt idx="252">
                  <c:v>2.0503941344600807</c:v>
                </c:pt>
                <c:pt idx="253">
                  <c:v>1.5225034607183661</c:v>
                </c:pt>
                <c:pt idx="254">
                  <c:v>2.0546478655626776</c:v>
                </c:pt>
                <c:pt idx="255">
                  <c:v>2.0815009033858676</c:v>
                </c:pt>
                <c:pt idx="256">
                  <c:v>1.946844613583788</c:v>
                </c:pt>
                <c:pt idx="257">
                  <c:v>1.1395695043201648</c:v>
                </c:pt>
                <c:pt idx="258">
                  <c:v>1.7975914990497002</c:v>
                </c:pt>
                <c:pt idx="259">
                  <c:v>1.791533445355189</c:v>
                </c:pt>
                <c:pt idx="260">
                  <c:v>1.4767910674727078</c:v>
                </c:pt>
                <c:pt idx="261">
                  <c:v>1.8829664930031416</c:v>
                </c:pt>
                <c:pt idx="262">
                  <c:v>1.6007301308233897</c:v>
                </c:pt>
                <c:pt idx="263">
                  <c:v>1.840297530586041</c:v>
                </c:pt>
                <c:pt idx="264">
                  <c:v>1.2954224951721502</c:v>
                </c:pt>
                <c:pt idx="265">
                  <c:v>1.9611795176992999</c:v>
                </c:pt>
                <c:pt idx="266">
                  <c:v>2.0087791473950354</c:v>
                </c:pt>
                <c:pt idx="267">
                  <c:v>1.675410405461446</c:v>
                </c:pt>
                <c:pt idx="268">
                  <c:v>2.4726429678021136</c:v>
                </c:pt>
                <c:pt idx="269">
                  <c:v>2.129612748129984</c:v>
                </c:pt>
                <c:pt idx="270">
                  <c:v>1.3403910927902398</c:v>
                </c:pt>
                <c:pt idx="271">
                  <c:v>1.4499361995392794</c:v>
                </c:pt>
                <c:pt idx="272">
                  <c:v>2.1295081381967607</c:v>
                </c:pt>
                <c:pt idx="273">
                  <c:v>2.4439169363605302</c:v>
                </c:pt>
                <c:pt idx="274">
                  <c:v>1.3226286168226664</c:v>
                </c:pt>
                <c:pt idx="275">
                  <c:v>1.984725403172616</c:v>
                </c:pt>
                <c:pt idx="276">
                  <c:v>1.7184756461351742</c:v>
                </c:pt>
                <c:pt idx="277">
                  <c:v>1.9447636242854949</c:v>
                </c:pt>
                <c:pt idx="278">
                  <c:v>1.840345128239758</c:v>
                </c:pt>
                <c:pt idx="279">
                  <c:v>1.6008164654255299</c:v>
                </c:pt>
                <c:pt idx="280">
                  <c:v>1.7162219171012032</c:v>
                </c:pt>
                <c:pt idx="281">
                  <c:v>2.0908545485698662</c:v>
                </c:pt>
                <c:pt idx="282">
                  <c:v>1.6171153874197668</c:v>
                </c:pt>
                <c:pt idx="283">
                  <c:v>1.2786746194112899</c:v>
                </c:pt>
                <c:pt idx="284">
                  <c:v>1.4927209355708595</c:v>
                </c:pt>
                <c:pt idx="285">
                  <c:v>2.5486354896599437</c:v>
                </c:pt>
                <c:pt idx="286">
                  <c:v>1.9326178126853921</c:v>
                </c:pt>
                <c:pt idx="287">
                  <c:v>2.2834071349541962</c:v>
                </c:pt>
                <c:pt idx="288">
                  <c:v>2.2181482441631877</c:v>
                </c:pt>
                <c:pt idx="289">
                  <c:v>1.7842271674696613</c:v>
                </c:pt>
                <c:pt idx="290">
                  <c:v>1.6642421283558149</c:v>
                </c:pt>
                <c:pt idx="291">
                  <c:v>1.593700086535714</c:v>
                </c:pt>
                <c:pt idx="292">
                  <c:v>1.2562956715569662</c:v>
                </c:pt>
                <c:pt idx="293">
                  <c:v>1.6287523967408877</c:v>
                </c:pt>
                <c:pt idx="294">
                  <c:v>1.9368997404594326</c:v>
                </c:pt>
                <c:pt idx="295">
                  <c:v>1.6346065964972649</c:v>
                </c:pt>
                <c:pt idx="296">
                  <c:v>1.6747775279215353</c:v>
                </c:pt>
                <c:pt idx="297">
                  <c:v>1.523243473757298</c:v>
                </c:pt>
                <c:pt idx="298">
                  <c:v>1.6504180543536071</c:v>
                </c:pt>
                <c:pt idx="299">
                  <c:v>1.7901059441266367</c:v>
                </c:pt>
                <c:pt idx="300">
                  <c:v>2.1703558022974341</c:v>
                </c:pt>
                <c:pt idx="301">
                  <c:v>1.2899257863759135</c:v>
                </c:pt>
                <c:pt idx="302">
                  <c:v>1.3005813445183703</c:v>
                </c:pt>
                <c:pt idx="303">
                  <c:v>1.1305801580902171</c:v>
                </c:pt>
                <c:pt idx="304">
                  <c:v>1.6029025556497407</c:v>
                </c:pt>
                <c:pt idx="305">
                  <c:v>1.481080656232826</c:v>
                </c:pt>
                <c:pt idx="306">
                  <c:v>1.490347818933996</c:v>
                </c:pt>
                <c:pt idx="307">
                  <c:v>1.2641878945750382</c:v>
                </c:pt>
                <c:pt idx="308">
                  <c:v>1.4241912908995769</c:v>
                </c:pt>
                <c:pt idx="309">
                  <c:v>1.4281018842632249</c:v>
                </c:pt>
                <c:pt idx="310">
                  <c:v>1.0956077396412223</c:v>
                </c:pt>
                <c:pt idx="311">
                  <c:v>1.1458435487290046</c:v>
                </c:pt>
                <c:pt idx="312">
                  <c:v>2.1726459160916356</c:v>
                </c:pt>
                <c:pt idx="313">
                  <c:v>1.5398182836406735</c:v>
                </c:pt>
                <c:pt idx="314">
                  <c:v>0.8736286330178229</c:v>
                </c:pt>
                <c:pt idx="315">
                  <c:v>1.2344116252647377</c:v>
                </c:pt>
                <c:pt idx="316">
                  <c:v>1.9094481612070962</c:v>
                </c:pt>
                <c:pt idx="317">
                  <c:v>1.288812714340356</c:v>
                </c:pt>
                <c:pt idx="318">
                  <c:v>1.5072369026889099</c:v>
                </c:pt>
                <c:pt idx="319">
                  <c:v>1.6931645979783758</c:v>
                </c:pt>
                <c:pt idx="320">
                  <c:v>1.3910791203715045</c:v>
                </c:pt>
                <c:pt idx="321">
                  <c:v>1.5442453782537831</c:v>
                </c:pt>
                <c:pt idx="322">
                  <c:v>1.4812305159525838</c:v>
                </c:pt>
                <c:pt idx="323">
                  <c:v>1.7997449289756084</c:v>
                </c:pt>
                <c:pt idx="324">
                  <c:v>1.6419206396687875</c:v>
                </c:pt>
                <c:pt idx="325">
                  <c:v>1.1425650200186805</c:v>
                </c:pt>
                <c:pt idx="326">
                  <c:v>1.5154470906103159</c:v>
                </c:pt>
                <c:pt idx="327">
                  <c:v>1.713788252553603</c:v>
                </c:pt>
                <c:pt idx="328">
                  <c:v>1.8772284033898299</c:v>
                </c:pt>
                <c:pt idx="329">
                  <c:v>1.4237048863388628</c:v>
                </c:pt>
                <c:pt idx="330">
                  <c:v>1.56116336389882</c:v>
                </c:pt>
                <c:pt idx="331">
                  <c:v>1.7216131102115382</c:v>
                </c:pt>
                <c:pt idx="332">
                  <c:v>1.460376691415491</c:v>
                </c:pt>
                <c:pt idx="333">
                  <c:v>1.3419826343856165</c:v>
                </c:pt>
                <c:pt idx="334">
                  <c:v>1.7615327209267049</c:v>
                </c:pt>
                <c:pt idx="335">
                  <c:v>1.426910217443222</c:v>
                </c:pt>
                <c:pt idx="336">
                  <c:v>1.3634113934438095</c:v>
                </c:pt>
                <c:pt idx="337">
                  <c:v>1.4268002876362258</c:v>
                </c:pt>
                <c:pt idx="338">
                  <c:v>1.5874582859919337</c:v>
                </c:pt>
                <c:pt idx="339">
                  <c:v>1.6148537150723119</c:v>
                </c:pt>
                <c:pt idx="340">
                  <c:v>1.47610832453491</c:v>
                </c:pt>
                <c:pt idx="341">
                  <c:v>2.9100245673285657E-2</c:v>
                </c:pt>
                <c:pt idx="342">
                  <c:v>1.6781945458681788</c:v>
                </c:pt>
                <c:pt idx="343">
                  <c:v>2.8180653619864542E-2</c:v>
                </c:pt>
                <c:pt idx="344">
                  <c:v>1.9702842968643437</c:v>
                </c:pt>
                <c:pt idx="345">
                  <c:v>1.317947092059875</c:v>
                </c:pt>
                <c:pt idx="346">
                  <c:v>2.0020003754022828</c:v>
                </c:pt>
                <c:pt idx="347">
                  <c:v>1.1426631377386933</c:v>
                </c:pt>
                <c:pt idx="348">
                  <c:v>1.1324679875776531</c:v>
                </c:pt>
                <c:pt idx="349">
                  <c:v>1.5937641408230319</c:v>
                </c:pt>
                <c:pt idx="350">
                  <c:v>0.69681649257580203</c:v>
                </c:pt>
                <c:pt idx="351">
                  <c:v>1.7245083677406738</c:v>
                </c:pt>
                <c:pt idx="352">
                  <c:v>1.5929347540798888</c:v>
                </c:pt>
                <c:pt idx="353">
                  <c:v>1.7404388278448528</c:v>
                </c:pt>
                <c:pt idx="354">
                  <c:v>1.3013226911672102</c:v>
                </c:pt>
                <c:pt idx="355">
                  <c:v>0.13123598810430026</c:v>
                </c:pt>
                <c:pt idx="356">
                  <c:v>2.0510085378915548</c:v>
                </c:pt>
                <c:pt idx="357">
                  <c:v>4.0264154930123849E-2</c:v>
                </c:pt>
                <c:pt idx="358">
                  <c:v>1.5973090472586438</c:v>
                </c:pt>
                <c:pt idx="359">
                  <c:v>1.9871081991232531</c:v>
                </c:pt>
                <c:pt idx="360">
                  <c:v>1.4420816955045868</c:v>
                </c:pt>
                <c:pt idx="361">
                  <c:v>1.3690876154331699</c:v>
                </c:pt>
                <c:pt idx="362">
                  <c:v>2.3053350424570405</c:v>
                </c:pt>
                <c:pt idx="363">
                  <c:v>1.1920459093923041</c:v>
                </c:pt>
                <c:pt idx="364">
                  <c:v>1.4769564010755751</c:v>
                </c:pt>
                <c:pt idx="365">
                  <c:v>0.84403342745748888</c:v>
                </c:pt>
                <c:pt idx="366">
                  <c:v>2.7712801857824043E-2</c:v>
                </c:pt>
                <c:pt idx="367">
                  <c:v>1.3938114774955055</c:v>
                </c:pt>
                <c:pt idx="368">
                  <c:v>1.154110343999398</c:v>
                </c:pt>
                <c:pt idx="369">
                  <c:v>2.3537659004916933</c:v>
                </c:pt>
                <c:pt idx="370">
                  <c:v>1.555612100261178</c:v>
                </c:pt>
                <c:pt idx="371">
                  <c:v>2.6893539595377311E-2</c:v>
                </c:pt>
                <c:pt idx="372">
                  <c:v>1.8303622736105971</c:v>
                </c:pt>
                <c:pt idx="373">
                  <c:v>3.5468864909246244E-2</c:v>
                </c:pt>
                <c:pt idx="374">
                  <c:v>2.9072900608820972E-2</c:v>
                </c:pt>
                <c:pt idx="375">
                  <c:v>1.6133194000246096</c:v>
                </c:pt>
                <c:pt idx="376">
                  <c:v>1.4839571676023819</c:v>
                </c:pt>
                <c:pt idx="377">
                  <c:v>1.6614610298207881</c:v>
                </c:pt>
                <c:pt idx="378">
                  <c:v>1.4188883701083566</c:v>
                </c:pt>
                <c:pt idx="379">
                  <c:v>1.9691533025344958</c:v>
                </c:pt>
                <c:pt idx="380">
                  <c:v>1.9809404262955301</c:v>
                </c:pt>
                <c:pt idx="381">
                  <c:v>1.5280751537748904</c:v>
                </c:pt>
              </c:numCache>
            </c:numRef>
          </c:yVal>
          <c:smooth val="0"/>
        </c:ser>
        <c:dLbls>
          <c:showLegendKey val="0"/>
          <c:showVal val="0"/>
          <c:showCatName val="0"/>
          <c:showSerName val="0"/>
          <c:showPercent val="0"/>
          <c:showBubbleSize val="0"/>
        </c:dLbls>
        <c:axId val="117745920"/>
        <c:axId val="117746496"/>
      </c:scatterChart>
      <c:valAx>
        <c:axId val="117745920"/>
        <c:scaling>
          <c:orientation val="minMax"/>
          <c:min val="1"/>
        </c:scaling>
        <c:delete val="0"/>
        <c:axPos val="b"/>
        <c:title>
          <c:tx>
            <c:rich>
              <a:bodyPr/>
              <a:lstStyle/>
              <a:p>
                <a:pPr>
                  <a:defRPr/>
                </a:pPr>
                <a:r>
                  <a:rPr lang="en-US"/>
                  <a:t>rel Ing /GD</a:t>
                </a:r>
              </a:p>
            </c:rich>
          </c:tx>
          <c:overlay val="0"/>
        </c:title>
        <c:numFmt formatCode="_-* #,##0.00\ _€_-;\-* #,##0.00\ _€_-;_-* &quot;-&quot;??\ _€_-;_-@_-" sourceLinked="1"/>
        <c:majorTickMark val="out"/>
        <c:minorTickMark val="none"/>
        <c:tickLblPos val="nextTo"/>
        <c:crossAx val="117746496"/>
        <c:crosses val="autoZero"/>
        <c:crossBetween val="midCat"/>
      </c:valAx>
      <c:valAx>
        <c:axId val="117746496"/>
        <c:scaling>
          <c:orientation val="minMax"/>
        </c:scaling>
        <c:delete val="0"/>
        <c:axPos val="l"/>
        <c:title>
          <c:tx>
            <c:rich>
              <a:bodyPr rot="-5400000" vert="horz"/>
              <a:lstStyle/>
              <a:p>
                <a:pPr>
                  <a:defRPr/>
                </a:pPr>
                <a:r>
                  <a:rPr lang="en-US"/>
                  <a:t>Lts Libres</a:t>
                </a:r>
              </a:p>
            </c:rich>
          </c:tx>
          <c:overlay val="0"/>
        </c:title>
        <c:numFmt formatCode="_-* #,##0.00\ _€_-;\-* #,##0.00\ _€_-;_-* &quot;-&quot;??\ _€_-;_-@_-" sourceLinked="1"/>
        <c:majorTickMark val="out"/>
        <c:minorTickMark val="none"/>
        <c:tickLblPos val="nextTo"/>
        <c:crossAx val="117745920"/>
        <c:crosses val="autoZero"/>
        <c:crossBetween val="midCat"/>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Relación Ing/GD y % liq</a:t>
            </a:r>
          </a:p>
        </c:rich>
      </c:tx>
      <c:overlay val="0"/>
    </c:title>
    <c:autoTitleDeleted val="0"/>
    <c:plotArea>
      <c:layout/>
      <c:scatterChart>
        <c:scatterStyle val="lineMarker"/>
        <c:varyColors val="0"/>
        <c:ser>
          <c:idx val="0"/>
          <c:order val="0"/>
          <c:spPr>
            <a:ln w="28575">
              <a:noFill/>
            </a:ln>
          </c:spPr>
          <c:marker>
            <c:spPr>
              <a:solidFill>
                <a:schemeClr val="tx1"/>
              </a:solidFill>
              <a:ln>
                <a:noFill/>
              </a:ln>
            </c:spPr>
          </c:marker>
          <c:trendline>
            <c:trendlineType val="poly"/>
            <c:order val="2"/>
            <c:dispRSqr val="1"/>
            <c:dispEq val="0"/>
            <c:trendlineLbl>
              <c:layout>
                <c:manualLayout>
                  <c:x val="1.8505124045423996E-2"/>
                  <c:y val="-0.50179534849810525"/>
                </c:manualLayout>
              </c:layout>
              <c:numFmt formatCode="General" sourceLinked="0"/>
            </c:trendlineLbl>
          </c:trendline>
          <c:xVal>
            <c:numRef>
              <c:f>'lts libres vs %'!$E$5:$E$480</c:f>
              <c:numCache>
                <c:formatCode>_-* #,##0.00\ _€_-;\-* #,##0.00\ _€_-;_-* "-"??\ _€_-;_-@_-</c:formatCode>
                <c:ptCount val="476"/>
                <c:pt idx="0">
                  <c:v>1.6912131196711271</c:v>
                </c:pt>
                <c:pt idx="1">
                  <c:v>1.2700832766666981</c:v>
                </c:pt>
                <c:pt idx="2">
                  <c:v>1.9449794695812603</c:v>
                </c:pt>
                <c:pt idx="3">
                  <c:v>1.6078863052253312</c:v>
                </c:pt>
                <c:pt idx="4">
                  <c:v>2.8971898990106797</c:v>
                </c:pt>
                <c:pt idx="5">
                  <c:v>2.2497826844454285</c:v>
                </c:pt>
                <c:pt idx="6">
                  <c:v>2.1253288569008482</c:v>
                </c:pt>
                <c:pt idx="7">
                  <c:v>2.0176858880685598</c:v>
                </c:pt>
                <c:pt idx="8">
                  <c:v>1.4294088992659528</c:v>
                </c:pt>
                <c:pt idx="9">
                  <c:v>1.5537616802167318</c:v>
                </c:pt>
                <c:pt idx="10">
                  <c:v>1.77545877983989</c:v>
                </c:pt>
                <c:pt idx="11">
                  <c:v>2.2319498927868864</c:v>
                </c:pt>
                <c:pt idx="12">
                  <c:v>1.4734830350110419</c:v>
                </c:pt>
                <c:pt idx="13">
                  <c:v>2.278874851792799</c:v>
                </c:pt>
                <c:pt idx="14">
                  <c:v>1.5542043836404522</c:v>
                </c:pt>
                <c:pt idx="15">
                  <c:v>1.5954311539849213</c:v>
                </c:pt>
                <c:pt idx="16">
                  <c:v>1.6788613588371266</c:v>
                </c:pt>
                <c:pt idx="17">
                  <c:v>1.7886391335084146</c:v>
                </c:pt>
                <c:pt idx="18">
                  <c:v>1.4650136196457637</c:v>
                </c:pt>
                <c:pt idx="19">
                  <c:v>1.3315811664044599</c:v>
                </c:pt>
                <c:pt idx="20">
                  <c:v>1.619265987207769</c:v>
                </c:pt>
                <c:pt idx="21">
                  <c:v>1.4200742896976772</c:v>
                </c:pt>
                <c:pt idx="22">
                  <c:v>1.7187456321749257</c:v>
                </c:pt>
                <c:pt idx="23">
                  <c:v>1.4284024264748401</c:v>
                </c:pt>
                <c:pt idx="24">
                  <c:v>1.6015609657125984</c:v>
                </c:pt>
                <c:pt idx="25">
                  <c:v>2.2497146770143823</c:v>
                </c:pt>
                <c:pt idx="26">
                  <c:v>2.0059685419163058</c:v>
                </c:pt>
                <c:pt idx="27">
                  <c:v>1.9327629043747949</c:v>
                </c:pt>
                <c:pt idx="28">
                  <c:v>1.3029022442217038</c:v>
                </c:pt>
                <c:pt idx="29">
                  <c:v>1.281006424518162</c:v>
                </c:pt>
                <c:pt idx="30">
                  <c:v>1.3095989661113701</c:v>
                </c:pt>
                <c:pt idx="31">
                  <c:v>1.7361412132722598</c:v>
                </c:pt>
                <c:pt idx="32">
                  <c:v>1.8990913810537666</c:v>
                </c:pt>
                <c:pt idx="33">
                  <c:v>1.72720567174545</c:v>
                </c:pt>
                <c:pt idx="34">
                  <c:v>2.4944881249789379</c:v>
                </c:pt>
                <c:pt idx="35">
                  <c:v>2.1712649608136139</c:v>
                </c:pt>
                <c:pt idx="36">
                  <c:v>1.7596013249380797</c:v>
                </c:pt>
                <c:pt idx="37">
                  <c:v>2.0207994372735207</c:v>
                </c:pt>
                <c:pt idx="38">
                  <c:v>1.3745648557711692</c:v>
                </c:pt>
                <c:pt idx="39">
                  <c:v>1.3743086186863127</c:v>
                </c:pt>
                <c:pt idx="40">
                  <c:v>1.5492879994436146</c:v>
                </c:pt>
                <c:pt idx="41">
                  <c:v>1.2298162285159158</c:v>
                </c:pt>
                <c:pt idx="42">
                  <c:v>2.2549523947371197</c:v>
                </c:pt>
                <c:pt idx="43">
                  <c:v>1.71038676901398</c:v>
                </c:pt>
                <c:pt idx="44">
                  <c:v>1.5408642246694608</c:v>
                </c:pt>
                <c:pt idx="45">
                  <c:v>1.7028432682377599</c:v>
                </c:pt>
                <c:pt idx="46">
                  <c:v>1.890808084378556</c:v>
                </c:pt>
                <c:pt idx="47">
                  <c:v>1.3856362115292886</c:v>
                </c:pt>
                <c:pt idx="48">
                  <c:v>1.9385020640977773</c:v>
                </c:pt>
                <c:pt idx="49">
                  <c:v>2.1529429798458439</c:v>
                </c:pt>
                <c:pt idx="50">
                  <c:v>1.4368650079144274</c:v>
                </c:pt>
                <c:pt idx="51">
                  <c:v>1.7638106725499214</c:v>
                </c:pt>
                <c:pt idx="52">
                  <c:v>1.3913854700823101</c:v>
                </c:pt>
                <c:pt idx="53">
                  <c:v>1.480485016738794</c:v>
                </c:pt>
                <c:pt idx="54">
                  <c:v>1.4197101575799891</c:v>
                </c:pt>
                <c:pt idx="55">
                  <c:v>1.2658133505720415</c:v>
                </c:pt>
                <c:pt idx="56">
                  <c:v>1.3738188785522711</c:v>
                </c:pt>
                <c:pt idx="57">
                  <c:v>1.3494909541494138</c:v>
                </c:pt>
                <c:pt idx="58">
                  <c:v>1.4267158426121738</c:v>
                </c:pt>
                <c:pt idx="59">
                  <c:v>1.2236802702965042</c:v>
                </c:pt>
                <c:pt idx="60">
                  <c:v>1.6763343908925488</c:v>
                </c:pt>
                <c:pt idx="61">
                  <c:v>1.2481764491840899</c:v>
                </c:pt>
                <c:pt idx="62">
                  <c:v>1.6268818992706486</c:v>
                </c:pt>
                <c:pt idx="63">
                  <c:v>1.4814898045122527</c:v>
                </c:pt>
                <c:pt idx="64">
                  <c:v>1.7604670928169694</c:v>
                </c:pt>
                <c:pt idx="65">
                  <c:v>1.2150657592303975</c:v>
                </c:pt>
                <c:pt idx="66">
                  <c:v>1.329614695662807</c:v>
                </c:pt>
                <c:pt idx="67">
                  <c:v>1.2433080231364444</c:v>
                </c:pt>
                <c:pt idx="68">
                  <c:v>1.2854937818547056</c:v>
                </c:pt>
                <c:pt idx="69">
                  <c:v>2.0009607375278367</c:v>
                </c:pt>
                <c:pt idx="70">
                  <c:v>1.5469849331065333</c:v>
                </c:pt>
                <c:pt idx="71">
                  <c:v>1.3162588277369189</c:v>
                </c:pt>
                <c:pt idx="72">
                  <c:v>1.3991978147979263</c:v>
                </c:pt>
                <c:pt idx="73">
                  <c:v>1.4932426912450296</c:v>
                </c:pt>
                <c:pt idx="74">
                  <c:v>1.4392192752541184</c:v>
                </c:pt>
                <c:pt idx="75">
                  <c:v>1.5912880399142173</c:v>
                </c:pt>
                <c:pt idx="76">
                  <c:v>1.2191937860754547</c:v>
                </c:pt>
                <c:pt idx="77">
                  <c:v>1.3271326901917475</c:v>
                </c:pt>
                <c:pt idx="78">
                  <c:v>1.799591763779677</c:v>
                </c:pt>
                <c:pt idx="79">
                  <c:v>1.7448848618744999</c:v>
                </c:pt>
                <c:pt idx="80">
                  <c:v>1.4772385225310321</c:v>
                </c:pt>
                <c:pt idx="81">
                  <c:v>1.5646861922700999</c:v>
                </c:pt>
                <c:pt idx="82">
                  <c:v>1.2383322999077595</c:v>
                </c:pt>
                <c:pt idx="83">
                  <c:v>1.4611745017953728</c:v>
                </c:pt>
                <c:pt idx="84">
                  <c:v>1.3421234361034324</c:v>
                </c:pt>
                <c:pt idx="85">
                  <c:v>1.2505572354816741</c:v>
                </c:pt>
                <c:pt idx="86">
                  <c:v>1.7403846420035538</c:v>
                </c:pt>
                <c:pt idx="87">
                  <c:v>1.7869199083234573</c:v>
                </c:pt>
                <c:pt idx="88">
                  <c:v>1.4095017627667668</c:v>
                </c:pt>
                <c:pt idx="89">
                  <c:v>1.2661722434659333</c:v>
                </c:pt>
                <c:pt idx="90">
                  <c:v>1.8620024721878863</c:v>
                </c:pt>
                <c:pt idx="91">
                  <c:v>2.1407212931409321</c:v>
                </c:pt>
                <c:pt idx="92">
                  <c:v>1.5574079991674339</c:v>
                </c:pt>
                <c:pt idx="93">
                  <c:v>1.3754210775793951</c:v>
                </c:pt>
                <c:pt idx="94">
                  <c:v>1.7081415441529839</c:v>
                </c:pt>
                <c:pt idx="95">
                  <c:v>1.3852367833152959</c:v>
                </c:pt>
                <c:pt idx="96">
                  <c:v>1.4149219391476828</c:v>
                </c:pt>
                <c:pt idx="97">
                  <c:v>1.2839548407259416</c:v>
                </c:pt>
                <c:pt idx="98">
                  <c:v>2.0174880763116048</c:v>
                </c:pt>
                <c:pt idx="99">
                  <c:v>1.2112029101449682</c:v>
                </c:pt>
                <c:pt idx="100">
                  <c:v>1.7142898691759807</c:v>
                </c:pt>
                <c:pt idx="101">
                  <c:v>1.4450681980717939</c:v>
                </c:pt>
                <c:pt idx="102">
                  <c:v>1.4590533622143744</c:v>
                </c:pt>
                <c:pt idx="103">
                  <c:v>1.5833020616850155</c:v>
                </c:pt>
                <c:pt idx="104">
                  <c:v>1.7248585682226067</c:v>
                </c:pt>
                <c:pt idx="105">
                  <c:v>1.4877865891828379</c:v>
                </c:pt>
                <c:pt idx="106">
                  <c:v>1.795646803104918</c:v>
                </c:pt>
                <c:pt idx="107">
                  <c:v>1.5823468971777639</c:v>
                </c:pt>
                <c:pt idx="108">
                  <c:v>1.6007371258636287</c:v>
                </c:pt>
                <c:pt idx="109">
                  <c:v>1.2488815364147483</c:v>
                </c:pt>
                <c:pt idx="110">
                  <c:v>0.98660655027503097</c:v>
                </c:pt>
                <c:pt idx="111">
                  <c:v>1.3749792701128678</c:v>
                </c:pt>
                <c:pt idx="112">
                  <c:v>1.9553152227476227</c:v>
                </c:pt>
                <c:pt idx="113">
                  <c:v>1.6370317402741548</c:v>
                </c:pt>
                <c:pt idx="114">
                  <c:v>1.2966072073457087</c:v>
                </c:pt>
                <c:pt idx="115">
                  <c:v>1.373802251205557</c:v>
                </c:pt>
                <c:pt idx="116">
                  <c:v>1.2201365971352578</c:v>
                </c:pt>
                <c:pt idx="117">
                  <c:v>1.6449686161968049</c:v>
                </c:pt>
                <c:pt idx="118">
                  <c:v>1.5385022978927194</c:v>
                </c:pt>
                <c:pt idx="119">
                  <c:v>1.5782048096718169</c:v>
                </c:pt>
                <c:pt idx="120">
                  <c:v>1.4028729147117385</c:v>
                </c:pt>
                <c:pt idx="121">
                  <c:v>1.4872568065180201</c:v>
                </c:pt>
                <c:pt idx="122">
                  <c:v>1.7314152747002183</c:v>
                </c:pt>
                <c:pt idx="123">
                  <c:v>1.643771558951252</c:v>
                </c:pt>
                <c:pt idx="124">
                  <c:v>1.6793418984998274</c:v>
                </c:pt>
                <c:pt idx="125">
                  <c:v>1.3458630091107471</c:v>
                </c:pt>
                <c:pt idx="126">
                  <c:v>1.1923451467304336</c:v>
                </c:pt>
                <c:pt idx="127">
                  <c:v>1.4155483006845042</c:v>
                </c:pt>
                <c:pt idx="128">
                  <c:v>1.4236955473640258</c:v>
                </c:pt>
                <c:pt idx="129">
                  <c:v>2.0182746606205413</c:v>
                </c:pt>
                <c:pt idx="130">
                  <c:v>1.3650891417308733</c:v>
                </c:pt>
                <c:pt idx="131">
                  <c:v>1.2629819247135807</c:v>
                </c:pt>
                <c:pt idx="132">
                  <c:v>1.1017364912980268</c:v>
                </c:pt>
                <c:pt idx="133">
                  <c:v>1.262654757107226</c:v>
                </c:pt>
                <c:pt idx="134">
                  <c:v>1.1907418432948722</c:v>
                </c:pt>
                <c:pt idx="135">
                  <c:v>1.480886635926596</c:v>
                </c:pt>
                <c:pt idx="136">
                  <c:v>1.7832544290755941</c:v>
                </c:pt>
                <c:pt idx="137">
                  <c:v>1.27515188397891</c:v>
                </c:pt>
                <c:pt idx="138">
                  <c:v>1.3957338669538901</c:v>
                </c:pt>
                <c:pt idx="139">
                  <c:v>1.0723676978981662</c:v>
                </c:pt>
                <c:pt idx="140">
                  <c:v>1.446295310133368</c:v>
                </c:pt>
                <c:pt idx="141">
                  <c:v>1.1935468067386201</c:v>
                </c:pt>
                <c:pt idx="142">
                  <c:v>1.2904348243949002</c:v>
                </c:pt>
                <c:pt idx="143">
                  <c:v>1.13305805911039</c:v>
                </c:pt>
                <c:pt idx="144">
                  <c:v>1.2290116882207722</c:v>
                </c:pt>
                <c:pt idx="145">
                  <c:v>1.0277621303696678</c:v>
                </c:pt>
                <c:pt idx="146">
                  <c:v>1.29768804459929</c:v>
                </c:pt>
                <c:pt idx="147">
                  <c:v>1.5344423041283153</c:v>
                </c:pt>
                <c:pt idx="148">
                  <c:v>1.3292658711350542</c:v>
                </c:pt>
                <c:pt idx="149">
                  <c:v>1.2310424906948878</c:v>
                </c:pt>
                <c:pt idx="150">
                  <c:v>1.4342203239063966</c:v>
                </c:pt>
                <c:pt idx="151">
                  <c:v>1.3013679416604085</c:v>
                </c:pt>
                <c:pt idx="152">
                  <c:v>1.5041669828174891</c:v>
                </c:pt>
                <c:pt idx="153">
                  <c:v>1.4354124699093305</c:v>
                </c:pt>
                <c:pt idx="154">
                  <c:v>1.3927898440950583</c:v>
                </c:pt>
                <c:pt idx="155">
                  <c:v>1.1936739225918622</c:v>
                </c:pt>
                <c:pt idx="156">
                  <c:v>1.6009916655598788</c:v>
                </c:pt>
                <c:pt idx="157">
                  <c:v>1.17963289572077</c:v>
                </c:pt>
                <c:pt idx="158">
                  <c:v>1.2159919509041146</c:v>
                </c:pt>
                <c:pt idx="159">
                  <c:v>1.1262573332770267</c:v>
                </c:pt>
                <c:pt idx="160">
                  <c:v>1.7134740321049966</c:v>
                </c:pt>
                <c:pt idx="161">
                  <c:v>1.2704860848544575</c:v>
                </c:pt>
                <c:pt idx="162">
                  <c:v>1.3866519039677105</c:v>
                </c:pt>
                <c:pt idx="163">
                  <c:v>1.1652223677172346</c:v>
                </c:pt>
                <c:pt idx="164">
                  <c:v>1.4155111611351918</c:v>
                </c:pt>
                <c:pt idx="165">
                  <c:v>1.1845180677395177</c:v>
                </c:pt>
                <c:pt idx="166">
                  <c:v>1.4613874202703079</c:v>
                </c:pt>
                <c:pt idx="167">
                  <c:v>1.4941038974119079</c:v>
                </c:pt>
                <c:pt idx="168">
                  <c:v>1.2279356687458598</c:v>
                </c:pt>
                <c:pt idx="169">
                  <c:v>1.5258355974589377</c:v>
                </c:pt>
                <c:pt idx="170">
                  <c:v>1.7273864307321272</c:v>
                </c:pt>
                <c:pt idx="171">
                  <c:v>1.3370094405759112</c:v>
                </c:pt>
                <c:pt idx="172">
                  <c:v>1.4987078428061371</c:v>
                </c:pt>
                <c:pt idx="173">
                  <c:v>1.5473642975106319</c:v>
                </c:pt>
                <c:pt idx="174">
                  <c:v>1.1243170394563755</c:v>
                </c:pt>
                <c:pt idx="175">
                  <c:v>1.2008618621527618</c:v>
                </c:pt>
                <c:pt idx="176">
                  <c:v>1.5729027559233806</c:v>
                </c:pt>
                <c:pt idx="177">
                  <c:v>2.1504189013096688</c:v>
                </c:pt>
                <c:pt idx="178">
                  <c:v>1.682924389820023</c:v>
                </c:pt>
                <c:pt idx="179">
                  <c:v>1.3789715181875855</c:v>
                </c:pt>
                <c:pt idx="180">
                  <c:v>1.5872555870159639</c:v>
                </c:pt>
                <c:pt idx="181">
                  <c:v>1.5314009931686048</c:v>
                </c:pt>
                <c:pt idx="182">
                  <c:v>1.774046623366184</c:v>
                </c:pt>
                <c:pt idx="183">
                  <c:v>1.4816739011359539</c:v>
                </c:pt>
                <c:pt idx="184">
                  <c:v>1.7561935033407461</c:v>
                </c:pt>
                <c:pt idx="185">
                  <c:v>2.2655111498711649</c:v>
                </c:pt>
                <c:pt idx="186">
                  <c:v>1.3634852668444324</c:v>
                </c:pt>
                <c:pt idx="187">
                  <c:v>1.5393417726926357</c:v>
                </c:pt>
                <c:pt idx="188">
                  <c:v>1.3746715154362641</c:v>
                </c:pt>
                <c:pt idx="189">
                  <c:v>1.6369350527917981</c:v>
                </c:pt>
                <c:pt idx="190">
                  <c:v>1.4838355123724023</c:v>
                </c:pt>
                <c:pt idx="191">
                  <c:v>1.5895059308646835</c:v>
                </c:pt>
                <c:pt idx="192">
                  <c:v>1.5772498266517048</c:v>
                </c:pt>
                <c:pt idx="193">
                  <c:v>1.284403917395055</c:v>
                </c:pt>
                <c:pt idx="194">
                  <c:v>1.4038128890334438</c:v>
                </c:pt>
                <c:pt idx="195">
                  <c:v>1.4096140215565185</c:v>
                </c:pt>
                <c:pt idx="196">
                  <c:v>1.6681451780186662</c:v>
                </c:pt>
                <c:pt idx="197">
                  <c:v>1.3355387896524578</c:v>
                </c:pt>
                <c:pt idx="198">
                  <c:v>1.56475272666238</c:v>
                </c:pt>
                <c:pt idx="199">
                  <c:v>1.5161749066937733</c:v>
                </c:pt>
                <c:pt idx="200">
                  <c:v>1.5153414908846812</c:v>
                </c:pt>
                <c:pt idx="201">
                  <c:v>1.415320274302333</c:v>
                </c:pt>
                <c:pt idx="202">
                  <c:v>1.7332549785903817</c:v>
                </c:pt>
                <c:pt idx="203">
                  <c:v>1.3639396019367842</c:v>
                </c:pt>
                <c:pt idx="204">
                  <c:v>1.6414405005083681</c:v>
                </c:pt>
                <c:pt idx="205">
                  <c:v>1.5007689606962702</c:v>
                </c:pt>
                <c:pt idx="206">
                  <c:v>1.7366618197815271</c:v>
                </c:pt>
                <c:pt idx="207">
                  <c:v>1.245987818761886</c:v>
                </c:pt>
                <c:pt idx="208">
                  <c:v>1.3172141068018017</c:v>
                </c:pt>
                <c:pt idx="209">
                  <c:v>1.4309001009395959</c:v>
                </c:pt>
                <c:pt idx="210">
                  <c:v>1.4826612826544294</c:v>
                </c:pt>
                <c:pt idx="211">
                  <c:v>1.3176076301397188</c:v>
                </c:pt>
                <c:pt idx="212">
                  <c:v>1.2161090172651059</c:v>
                </c:pt>
                <c:pt idx="213">
                  <c:v>1.345134123578462</c:v>
                </c:pt>
                <c:pt idx="214">
                  <c:v>1.5164101518159441</c:v>
                </c:pt>
                <c:pt idx="215">
                  <c:v>1.2698736791035452</c:v>
                </c:pt>
                <c:pt idx="216">
                  <c:v>1.3953489159577681</c:v>
                </c:pt>
                <c:pt idx="217">
                  <c:v>1.4849728355601395</c:v>
                </c:pt>
                <c:pt idx="218">
                  <c:v>1.6784500529956445</c:v>
                </c:pt>
                <c:pt idx="219">
                  <c:v>1.6053197685691478</c:v>
                </c:pt>
                <c:pt idx="220">
                  <c:v>1.4737459350023632</c:v>
                </c:pt>
                <c:pt idx="221">
                  <c:v>1.5310898309764349</c:v>
                </c:pt>
                <c:pt idx="222">
                  <c:v>1.7214261885928639</c:v>
                </c:pt>
                <c:pt idx="223">
                  <c:v>2.5062188894798725</c:v>
                </c:pt>
                <c:pt idx="224">
                  <c:v>1.8470450309229463</c:v>
                </c:pt>
                <c:pt idx="225">
                  <c:v>1.4016458905995126</c:v>
                </c:pt>
                <c:pt idx="226">
                  <c:v>1.4093958887593971</c:v>
                </c:pt>
                <c:pt idx="227">
                  <c:v>1.92312510279501</c:v>
                </c:pt>
                <c:pt idx="228">
                  <c:v>2.1379435065238943</c:v>
                </c:pt>
                <c:pt idx="229">
                  <c:v>1.6530532598264325</c:v>
                </c:pt>
                <c:pt idx="230">
                  <c:v>1.2028929004920976</c:v>
                </c:pt>
                <c:pt idx="231">
                  <c:v>1.7637665561382259</c:v>
                </c:pt>
                <c:pt idx="232">
                  <c:v>1.5650702712183155</c:v>
                </c:pt>
                <c:pt idx="233">
                  <c:v>1.7217310063548572</c:v>
                </c:pt>
                <c:pt idx="234">
                  <c:v>1.8532060501771856</c:v>
                </c:pt>
                <c:pt idx="235">
                  <c:v>1.1563343035638223</c:v>
                </c:pt>
                <c:pt idx="236">
                  <c:v>1.5569256106429386</c:v>
                </c:pt>
                <c:pt idx="237">
                  <c:v>1.56475608391035</c:v>
                </c:pt>
                <c:pt idx="238">
                  <c:v>1.6687975460774982</c:v>
                </c:pt>
                <c:pt idx="239">
                  <c:v>1.6138050987171688</c:v>
                </c:pt>
                <c:pt idx="240">
                  <c:v>1.9987468709673701</c:v>
                </c:pt>
                <c:pt idx="241">
                  <c:v>1.806551203137152</c:v>
                </c:pt>
                <c:pt idx="242">
                  <c:v>1.7853087054290813</c:v>
                </c:pt>
                <c:pt idx="243">
                  <c:v>1.2861124451570862</c:v>
                </c:pt>
                <c:pt idx="244">
                  <c:v>2.0398328681172284</c:v>
                </c:pt>
                <c:pt idx="245">
                  <c:v>1.3996484721460181</c:v>
                </c:pt>
                <c:pt idx="246">
                  <c:v>1.5072045771437759</c:v>
                </c:pt>
                <c:pt idx="247">
                  <c:v>1.5731863849564991</c:v>
                </c:pt>
                <c:pt idx="248">
                  <c:v>1.5638421803017064</c:v>
                </c:pt>
                <c:pt idx="249">
                  <c:v>1.8304608716360207</c:v>
                </c:pt>
                <c:pt idx="250">
                  <c:v>1.6557483603040832</c:v>
                </c:pt>
                <c:pt idx="251">
                  <c:v>1.4362569083582695</c:v>
                </c:pt>
                <c:pt idx="252">
                  <c:v>1.5156325814582203</c:v>
                </c:pt>
                <c:pt idx="253">
                  <c:v>1.6085000403024818</c:v>
                </c:pt>
                <c:pt idx="254">
                  <c:v>1.7137958895968897</c:v>
                </c:pt>
                <c:pt idx="255">
                  <c:v>1.7364318080100338</c:v>
                </c:pt>
                <c:pt idx="256">
                  <c:v>1.636601306134114</c:v>
                </c:pt>
                <c:pt idx="257">
                  <c:v>1.2169031350478878</c:v>
                </c:pt>
                <c:pt idx="258">
                  <c:v>1.421851292174326</c:v>
                </c:pt>
                <c:pt idx="259">
                  <c:v>1.3844619564111265</c:v>
                </c:pt>
                <c:pt idx="260">
                  <c:v>1.7046158986380568</c:v>
                </c:pt>
                <c:pt idx="261">
                  <c:v>1.6134108896946695</c:v>
                </c:pt>
                <c:pt idx="262">
                  <c:v>1.2210639729754884</c:v>
                </c:pt>
                <c:pt idx="263">
                  <c:v>2.4485794251454984</c:v>
                </c:pt>
                <c:pt idx="264">
                  <c:v>1.3882804337399821</c:v>
                </c:pt>
                <c:pt idx="265">
                  <c:v>1.4860857370335041</c:v>
                </c:pt>
                <c:pt idx="266">
                  <c:v>1.4093612328719389</c:v>
                </c:pt>
                <c:pt idx="267">
                  <c:v>1.4228418553974331</c:v>
                </c:pt>
                <c:pt idx="268">
                  <c:v>1.299614792278297</c:v>
                </c:pt>
                <c:pt idx="269">
                  <c:v>1.4776907645014818</c:v>
                </c:pt>
                <c:pt idx="270">
                  <c:v>1.8511582245543599</c:v>
                </c:pt>
                <c:pt idx="271">
                  <c:v>1.198913167189662</c:v>
                </c:pt>
                <c:pt idx="272">
                  <c:v>1.5625638017477841</c:v>
                </c:pt>
                <c:pt idx="273">
                  <c:v>1.6155066989416298</c:v>
                </c:pt>
                <c:pt idx="274">
                  <c:v>1.4087970603477784</c:v>
                </c:pt>
                <c:pt idx="275">
                  <c:v>1.3535739343101305</c:v>
                </c:pt>
                <c:pt idx="276">
                  <c:v>1.5539310467804142</c:v>
                </c:pt>
                <c:pt idx="277">
                  <c:v>1.8518276815122208</c:v>
                </c:pt>
                <c:pt idx="278">
                  <c:v>1.3208035395242981</c:v>
                </c:pt>
                <c:pt idx="279">
                  <c:v>1.8536302386456962</c:v>
                </c:pt>
                <c:pt idx="280">
                  <c:v>1.7665676697445138</c:v>
                </c:pt>
                <c:pt idx="281">
                  <c:v>1.5967295503395162</c:v>
                </c:pt>
                <c:pt idx="282">
                  <c:v>1.5003290099341902</c:v>
                </c:pt>
                <c:pt idx="283">
                  <c:v>1.0748604425624975</c:v>
                </c:pt>
                <c:pt idx="284">
                  <c:v>1.264753415873644</c:v>
                </c:pt>
                <c:pt idx="285">
                  <c:v>1.5029198627819669</c:v>
                </c:pt>
                <c:pt idx="286">
                  <c:v>1.4735468373227598</c:v>
                </c:pt>
                <c:pt idx="287">
                  <c:v>1.4872437928118738</c:v>
                </c:pt>
                <c:pt idx="288">
                  <c:v>1.3078208958617499</c:v>
                </c:pt>
                <c:pt idx="289">
                  <c:v>1.6362424910069773</c:v>
                </c:pt>
                <c:pt idx="290">
                  <c:v>1.2423099882378359</c:v>
                </c:pt>
                <c:pt idx="291">
                  <c:v>1.3167697610313067</c:v>
                </c:pt>
                <c:pt idx="292">
                  <c:v>1.4477070089898798</c:v>
                </c:pt>
                <c:pt idx="293">
                  <c:v>1.4402509086217847</c:v>
                </c:pt>
                <c:pt idx="294">
                  <c:v>1.7476609095562265</c:v>
                </c:pt>
                <c:pt idx="295">
                  <c:v>1.5520788966701951</c:v>
                </c:pt>
                <c:pt idx="296">
                  <c:v>1.8707033807264866</c:v>
                </c:pt>
                <c:pt idx="297">
                  <c:v>1.1654449656086581</c:v>
                </c:pt>
                <c:pt idx="298">
                  <c:v>1.6162780891207071</c:v>
                </c:pt>
                <c:pt idx="299">
                  <c:v>1.2876303880824951</c:v>
                </c:pt>
                <c:pt idx="300">
                  <c:v>1.3052019216249293</c:v>
                </c:pt>
                <c:pt idx="301">
                  <c:v>1.2063890986424215</c:v>
                </c:pt>
                <c:pt idx="302">
                  <c:v>1.1738090932610252</c:v>
                </c:pt>
                <c:pt idx="303">
                  <c:v>1.1453683766491698</c:v>
                </c:pt>
                <c:pt idx="304">
                  <c:v>1.2935158713064359</c:v>
                </c:pt>
                <c:pt idx="305">
                  <c:v>1.1735198315584023</c:v>
                </c:pt>
                <c:pt idx="306">
                  <c:v>1.620630592418552</c:v>
                </c:pt>
                <c:pt idx="307">
                  <c:v>1.2434036130620212</c:v>
                </c:pt>
                <c:pt idx="308">
                  <c:v>1.1655346894088259</c:v>
                </c:pt>
                <c:pt idx="309">
                  <c:v>1.2845977290238757</c:v>
                </c:pt>
                <c:pt idx="310">
                  <c:v>1.3453517721758419</c:v>
                </c:pt>
                <c:pt idx="311">
                  <c:v>1.1646034949066997</c:v>
                </c:pt>
                <c:pt idx="312">
                  <c:v>1.0480159360456309</c:v>
                </c:pt>
                <c:pt idx="313">
                  <c:v>1.0725917113807482</c:v>
                </c:pt>
                <c:pt idx="314">
                  <c:v>1.5484315175889956</c:v>
                </c:pt>
                <c:pt idx="315">
                  <c:v>1.1528336671543258</c:v>
                </c:pt>
                <c:pt idx="316">
                  <c:v>1.4178679672994985</c:v>
                </c:pt>
                <c:pt idx="317">
                  <c:v>1.20017513214089</c:v>
                </c:pt>
                <c:pt idx="318">
                  <c:v>1.1976116214354522</c:v>
                </c:pt>
                <c:pt idx="319">
                  <c:v>1.4853131438853855</c:v>
                </c:pt>
                <c:pt idx="320">
                  <c:v>1.8013930817752455</c:v>
                </c:pt>
                <c:pt idx="321">
                  <c:v>1.4075236162564515</c:v>
                </c:pt>
                <c:pt idx="322">
                  <c:v>1.1562172484734901</c:v>
                </c:pt>
                <c:pt idx="323">
                  <c:v>1.4347281602588853</c:v>
                </c:pt>
                <c:pt idx="324">
                  <c:v>1.2018982256085398</c:v>
                </c:pt>
                <c:pt idx="325">
                  <c:v>1.2585308702344602</c:v>
                </c:pt>
                <c:pt idx="326">
                  <c:v>1.4824890217532769</c:v>
                </c:pt>
                <c:pt idx="327">
                  <c:v>1.1922623128858161</c:v>
                </c:pt>
                <c:pt idx="328">
                  <c:v>1.2028756454773577</c:v>
                </c:pt>
                <c:pt idx="329">
                  <c:v>1.1423180684315974</c:v>
                </c:pt>
                <c:pt idx="330">
                  <c:v>1.2964177129798775</c:v>
                </c:pt>
                <c:pt idx="331">
                  <c:v>1.4865321137066281</c:v>
                </c:pt>
                <c:pt idx="332">
                  <c:v>1.5895305669227024</c:v>
                </c:pt>
                <c:pt idx="333">
                  <c:v>1.3987320695922747</c:v>
                </c:pt>
                <c:pt idx="334">
                  <c:v>1.2519194352833778</c:v>
                </c:pt>
                <c:pt idx="335">
                  <c:v>1.5886502469300481</c:v>
                </c:pt>
                <c:pt idx="336">
                  <c:v>1.1616308957355346</c:v>
                </c:pt>
                <c:pt idx="337">
                  <c:v>1.7055250470154868</c:v>
                </c:pt>
                <c:pt idx="338">
                  <c:v>1.2820050005583425</c:v>
                </c:pt>
                <c:pt idx="339">
                  <c:v>1.9259628805123457</c:v>
                </c:pt>
                <c:pt idx="340">
                  <c:v>1.2940294386309386</c:v>
                </c:pt>
                <c:pt idx="341">
                  <c:v>1.3114962096877802</c:v>
                </c:pt>
                <c:pt idx="342">
                  <c:v>1.241286082829546</c:v>
                </c:pt>
                <c:pt idx="343">
                  <c:v>1.3883634116608581</c:v>
                </c:pt>
                <c:pt idx="344">
                  <c:v>1.5661453287671321</c:v>
                </c:pt>
                <c:pt idx="345">
                  <c:v>1.5791148476261312</c:v>
                </c:pt>
                <c:pt idx="346">
                  <c:v>1.5472162432723577</c:v>
                </c:pt>
                <c:pt idx="347">
                  <c:v>1.3455269302230013</c:v>
                </c:pt>
                <c:pt idx="348">
                  <c:v>1.2767891701503791</c:v>
                </c:pt>
                <c:pt idx="349">
                  <c:v>1.3459391232768561</c:v>
                </c:pt>
                <c:pt idx="350">
                  <c:v>1.4606756716411544</c:v>
                </c:pt>
                <c:pt idx="351">
                  <c:v>1.3503918609980305</c:v>
                </c:pt>
                <c:pt idx="352">
                  <c:v>1.522841817189255</c:v>
                </c:pt>
                <c:pt idx="353">
                  <c:v>1.5662343138253432</c:v>
                </c:pt>
                <c:pt idx="354">
                  <c:v>1.5055257362982193</c:v>
                </c:pt>
                <c:pt idx="355">
                  <c:v>1.293783047925551</c:v>
                </c:pt>
                <c:pt idx="356">
                  <c:v>1.3814349244359236</c:v>
                </c:pt>
                <c:pt idx="357">
                  <c:v>1.6143451329619034</c:v>
                </c:pt>
                <c:pt idx="358">
                  <c:v>1.524317472095972</c:v>
                </c:pt>
                <c:pt idx="359">
                  <c:v>1.7718909295109857</c:v>
                </c:pt>
                <c:pt idx="360">
                  <c:v>1.4888079376838381</c:v>
                </c:pt>
                <c:pt idx="361">
                  <c:v>1.2365556415932237</c:v>
                </c:pt>
                <c:pt idx="362">
                  <c:v>1.9519280945476958</c:v>
                </c:pt>
                <c:pt idx="363">
                  <c:v>1.781549243280689</c:v>
                </c:pt>
                <c:pt idx="364">
                  <c:v>1.4315580117501057</c:v>
                </c:pt>
                <c:pt idx="365">
                  <c:v>1.3985040478205402</c:v>
                </c:pt>
                <c:pt idx="366">
                  <c:v>1.3495189769548714</c:v>
                </c:pt>
                <c:pt idx="367">
                  <c:v>1.4212630157979231</c:v>
                </c:pt>
                <c:pt idx="368">
                  <c:v>1.3523938367159907</c:v>
                </c:pt>
                <c:pt idx="369">
                  <c:v>1.4327237667483919</c:v>
                </c:pt>
                <c:pt idx="370">
                  <c:v>1.607569019901764</c:v>
                </c:pt>
                <c:pt idx="371">
                  <c:v>1.3127216884964268</c:v>
                </c:pt>
                <c:pt idx="372">
                  <c:v>2.0559037689726329</c:v>
                </c:pt>
                <c:pt idx="373">
                  <c:v>1.6179358565432451</c:v>
                </c:pt>
                <c:pt idx="374">
                  <c:v>1.339752902003492</c:v>
                </c:pt>
                <c:pt idx="375">
                  <c:v>1.5715064227296318</c:v>
                </c:pt>
                <c:pt idx="376">
                  <c:v>1.6822503246027483</c:v>
                </c:pt>
                <c:pt idx="377">
                  <c:v>1.4594549658535301</c:v>
                </c:pt>
                <c:pt idx="378">
                  <c:v>1.5876479631053046</c:v>
                </c:pt>
                <c:pt idx="379">
                  <c:v>1.5157118366159379</c:v>
                </c:pt>
                <c:pt idx="380">
                  <c:v>1.8674617242234839</c:v>
                </c:pt>
                <c:pt idx="381">
                  <c:v>1.3550280873902039</c:v>
                </c:pt>
              </c:numCache>
            </c:numRef>
          </c:xVal>
          <c:yVal>
            <c:numRef>
              <c:f>'lts libres vs %'!$C$5:$C$405</c:f>
              <c:numCache>
                <c:formatCode>_-* #,##0.00\ _€_-;\-* #,##0.00\ _€_-;_-* "-"??\ _€_-;_-@_-</c:formatCode>
                <c:ptCount val="401"/>
                <c:pt idx="0">
                  <c:v>0.31443580577837232</c:v>
                </c:pt>
                <c:pt idx="1">
                  <c:v>0.31843836417096288</c:v>
                </c:pt>
                <c:pt idx="2">
                  <c:v>0.20191822981613672</c:v>
                </c:pt>
                <c:pt idx="3">
                  <c:v>0.28678427934782413</c:v>
                </c:pt>
                <c:pt idx="4">
                  <c:v>0.13485494677560975</c:v>
                </c:pt>
                <c:pt idx="5">
                  <c:v>0.1702718893032481</c:v>
                </c:pt>
                <c:pt idx="6">
                  <c:v>0.19699992972756389</c:v>
                </c:pt>
                <c:pt idx="7">
                  <c:v>0.19119046132209599</c:v>
                </c:pt>
                <c:pt idx="8">
                  <c:v>0.27103199403261896</c:v>
                </c:pt>
                <c:pt idx="9">
                  <c:v>0.33115287181451236</c:v>
                </c:pt>
                <c:pt idx="10">
                  <c:v>0.32489191126006511</c:v>
                </c:pt>
                <c:pt idx="11">
                  <c:v>0.16750161229022731</c:v>
                </c:pt>
                <c:pt idx="12">
                  <c:v>0.34159201486004032</c:v>
                </c:pt>
                <c:pt idx="13">
                  <c:v>0.15925757202239843</c:v>
                </c:pt>
                <c:pt idx="14">
                  <c:v>0.32259212614225352</c:v>
                </c:pt>
                <c:pt idx="15">
                  <c:v>0.26138875162231018</c:v>
                </c:pt>
                <c:pt idx="16">
                  <c:v>0.30728357534897643</c:v>
                </c:pt>
                <c:pt idx="17">
                  <c:v>0.25337559104849605</c:v>
                </c:pt>
                <c:pt idx="18">
                  <c:v>0.26865658676345416</c:v>
                </c:pt>
                <c:pt idx="19">
                  <c:v>0.45587031617054447</c:v>
                </c:pt>
                <c:pt idx="20">
                  <c:v>0.30031899514811516</c:v>
                </c:pt>
                <c:pt idx="21">
                  <c:v>0.33467298115913441</c:v>
                </c:pt>
                <c:pt idx="22">
                  <c:v>0.25534480750929922</c:v>
                </c:pt>
                <c:pt idx="23">
                  <c:v>0.37269647930501504</c:v>
                </c:pt>
                <c:pt idx="24">
                  <c:v>0.35418392577372948</c:v>
                </c:pt>
                <c:pt idx="25">
                  <c:v>0.18508981088787954</c:v>
                </c:pt>
                <c:pt idx="26">
                  <c:v>0.14081531356554031</c:v>
                </c:pt>
                <c:pt idx="27">
                  <c:v>0.18980656417743058</c:v>
                </c:pt>
                <c:pt idx="28">
                  <c:v>0.28718483895307267</c:v>
                </c:pt>
                <c:pt idx="29">
                  <c:v>0.31630775158212282</c:v>
                </c:pt>
                <c:pt idx="30">
                  <c:v>0.32669199825342132</c:v>
                </c:pt>
                <c:pt idx="31">
                  <c:v>0.22635755641685337</c:v>
                </c:pt>
                <c:pt idx="32">
                  <c:v>0.30714669937065353</c:v>
                </c:pt>
                <c:pt idx="33">
                  <c:v>0.21725096919355638</c:v>
                </c:pt>
                <c:pt idx="34">
                  <c:v>0.16741498038934968</c:v>
                </c:pt>
                <c:pt idx="35">
                  <c:v>0.22774326110724108</c:v>
                </c:pt>
                <c:pt idx="36">
                  <c:v>0.23520242432322275</c:v>
                </c:pt>
                <c:pt idx="37">
                  <c:v>0.28752794791131331</c:v>
                </c:pt>
                <c:pt idx="38">
                  <c:v>0.44135884093441086</c:v>
                </c:pt>
                <c:pt idx="39">
                  <c:v>0.31141484297036143</c:v>
                </c:pt>
                <c:pt idx="40">
                  <c:v>0.22544105418025981</c:v>
                </c:pt>
                <c:pt idx="41">
                  <c:v>0.38752818653323257</c:v>
                </c:pt>
                <c:pt idx="42">
                  <c:v>0.21675762793291911</c:v>
                </c:pt>
                <c:pt idx="43">
                  <c:v>0.32037983657326247</c:v>
                </c:pt>
                <c:pt idx="44">
                  <c:v>0.21267711229845018</c:v>
                </c:pt>
                <c:pt idx="45">
                  <c:v>0.32029673972472739</c:v>
                </c:pt>
                <c:pt idx="46">
                  <c:v>0.2611727548213123</c:v>
                </c:pt>
                <c:pt idx="47">
                  <c:v>0.25711145697941085</c:v>
                </c:pt>
                <c:pt idx="48">
                  <c:v>0.27742256146700744</c:v>
                </c:pt>
                <c:pt idx="49">
                  <c:v>0.21948558128603704</c:v>
                </c:pt>
                <c:pt idx="50">
                  <c:v>0.35735696121401228</c:v>
                </c:pt>
                <c:pt idx="51">
                  <c:v>0.25144564168503825</c:v>
                </c:pt>
                <c:pt idx="52">
                  <c:v>0.27464570720140591</c:v>
                </c:pt>
                <c:pt idx="53">
                  <c:v>0.33199997490148864</c:v>
                </c:pt>
                <c:pt idx="54">
                  <c:v>0.25693040785693499</c:v>
                </c:pt>
                <c:pt idx="55">
                  <c:v>0.48762978414460811</c:v>
                </c:pt>
                <c:pt idx="56">
                  <c:v>0.33782580248898914</c:v>
                </c:pt>
                <c:pt idx="57">
                  <c:v>0.42353153087366352</c:v>
                </c:pt>
                <c:pt idx="58">
                  <c:v>0.24279470176396961</c:v>
                </c:pt>
                <c:pt idx="59">
                  <c:v>0.2684450148286664</c:v>
                </c:pt>
                <c:pt idx="60">
                  <c:v>0.29388366899626961</c:v>
                </c:pt>
                <c:pt idx="61">
                  <c:v>0.14058125659736587</c:v>
                </c:pt>
                <c:pt idx="62">
                  <c:v>0.21801206183815633</c:v>
                </c:pt>
                <c:pt idx="63">
                  <c:v>0.24916640262639309</c:v>
                </c:pt>
                <c:pt idx="64">
                  <c:v>0.24953429382254588</c:v>
                </c:pt>
                <c:pt idx="65">
                  <c:v>0.30590357907103616</c:v>
                </c:pt>
                <c:pt idx="66">
                  <c:v>0.22138003268684886</c:v>
                </c:pt>
                <c:pt idx="67">
                  <c:v>0.29890624336742061</c:v>
                </c:pt>
                <c:pt idx="68">
                  <c:v>0.37449150070069798</c:v>
                </c:pt>
                <c:pt idx="69">
                  <c:v>0.27682556877803238</c:v>
                </c:pt>
                <c:pt idx="70">
                  <c:v>0.18903790504090612</c:v>
                </c:pt>
                <c:pt idx="71">
                  <c:v>0.20152904429842217</c:v>
                </c:pt>
                <c:pt idx="72">
                  <c:v>0.3152601460013521</c:v>
                </c:pt>
                <c:pt idx="73">
                  <c:v>0.20927407391255923</c:v>
                </c:pt>
                <c:pt idx="74">
                  <c:v>0.40856176878832334</c:v>
                </c:pt>
                <c:pt idx="75">
                  <c:v>0.2100536521895322</c:v>
                </c:pt>
                <c:pt idx="76">
                  <c:v>0.29581888434808695</c:v>
                </c:pt>
                <c:pt idx="77">
                  <c:v>0.32137608530358497</c:v>
                </c:pt>
                <c:pt idx="78">
                  <c:v>0.29584888864981779</c:v>
                </c:pt>
                <c:pt idx="79">
                  <c:v>0.32518812588154583</c:v>
                </c:pt>
                <c:pt idx="80">
                  <c:v>0.29106819643050391</c:v>
                </c:pt>
                <c:pt idx="81">
                  <c:v>0.34025172650610364</c:v>
                </c:pt>
                <c:pt idx="82">
                  <c:v>0.22963482410217351</c:v>
                </c:pt>
                <c:pt idx="83">
                  <c:v>0.32784763313609488</c:v>
                </c:pt>
                <c:pt idx="84">
                  <c:v>0.35263808771808508</c:v>
                </c:pt>
                <c:pt idx="85">
                  <c:v>0.52800386006017275</c:v>
                </c:pt>
                <c:pt idx="86">
                  <c:v>0.28387895437883187</c:v>
                </c:pt>
                <c:pt idx="87">
                  <c:v>0.24777910791187949</c:v>
                </c:pt>
                <c:pt idx="88">
                  <c:v>0.39039873283662352</c:v>
                </c:pt>
                <c:pt idx="89">
                  <c:v>0.42514148952041175</c:v>
                </c:pt>
                <c:pt idx="90">
                  <c:v>0.37880318026623722</c:v>
                </c:pt>
                <c:pt idx="91">
                  <c:v>0.18173470425698826</c:v>
                </c:pt>
                <c:pt idx="92">
                  <c:v>0.31136026345151852</c:v>
                </c:pt>
                <c:pt idx="93">
                  <c:v>0.30302168724348566</c:v>
                </c:pt>
                <c:pt idx="94">
                  <c:v>0.30687803782266709</c:v>
                </c:pt>
                <c:pt idx="95">
                  <c:v>0.37546634890666852</c:v>
                </c:pt>
                <c:pt idx="96">
                  <c:v>0.25854382030503115</c:v>
                </c:pt>
                <c:pt idx="97">
                  <c:v>0.49913167930036639</c:v>
                </c:pt>
                <c:pt idx="98">
                  <c:v>0.29152189032539366</c:v>
                </c:pt>
                <c:pt idx="99">
                  <c:v>0.61898073098551731</c:v>
                </c:pt>
                <c:pt idx="100">
                  <c:v>0.3096868621627738</c:v>
                </c:pt>
                <c:pt idx="101">
                  <c:v>0.27608854376643982</c:v>
                </c:pt>
                <c:pt idx="102">
                  <c:v>0.47159237150986744</c:v>
                </c:pt>
                <c:pt idx="103">
                  <c:v>0.33225028560890596</c:v>
                </c:pt>
                <c:pt idx="104">
                  <c:v>0.23743160754335013</c:v>
                </c:pt>
                <c:pt idx="105">
                  <c:v>0.29570670911694386</c:v>
                </c:pt>
                <c:pt idx="106">
                  <c:v>0.24206726324692254</c:v>
                </c:pt>
                <c:pt idx="107">
                  <c:v>0.29401411525646387</c:v>
                </c:pt>
                <c:pt idx="108">
                  <c:v>0.23209188432178673</c:v>
                </c:pt>
                <c:pt idx="109">
                  <c:v>0.26109929361813233</c:v>
                </c:pt>
                <c:pt idx="110">
                  <c:v>0.48617252515215537</c:v>
                </c:pt>
                <c:pt idx="111">
                  <c:v>0.38700166099216193</c:v>
                </c:pt>
                <c:pt idx="112">
                  <c:v>0.27713305433468083</c:v>
                </c:pt>
                <c:pt idx="113">
                  <c:v>0.24101204863823136</c:v>
                </c:pt>
                <c:pt idx="114">
                  <c:v>0.29217888997569269</c:v>
                </c:pt>
                <c:pt idx="115">
                  <c:v>0.41693221069078906</c:v>
                </c:pt>
                <c:pt idx="116">
                  <c:v>0.34844731935744905</c:v>
                </c:pt>
                <c:pt idx="117">
                  <c:v>0.2466830906326479</c:v>
                </c:pt>
                <c:pt idx="118">
                  <c:v>0.34676882065718756</c:v>
                </c:pt>
                <c:pt idx="119">
                  <c:v>0.32585677150646508</c:v>
                </c:pt>
                <c:pt idx="120">
                  <c:v>0.34858057756591426</c:v>
                </c:pt>
                <c:pt idx="121">
                  <c:v>0.35977135592194232</c:v>
                </c:pt>
                <c:pt idx="122">
                  <c:v>0.21607282846171511</c:v>
                </c:pt>
                <c:pt idx="123">
                  <c:v>0.27953459420434101</c:v>
                </c:pt>
                <c:pt idx="124">
                  <c:v>0.36089792319075453</c:v>
                </c:pt>
                <c:pt idx="125">
                  <c:v>0.26554728224484464</c:v>
                </c:pt>
                <c:pt idx="126">
                  <c:v>0.47675183790656017</c:v>
                </c:pt>
                <c:pt idx="127">
                  <c:v>0.32493991049629795</c:v>
                </c:pt>
                <c:pt idx="128">
                  <c:v>0.29560432370949807</c:v>
                </c:pt>
                <c:pt idx="129">
                  <c:v>0.26149653178109744</c:v>
                </c:pt>
                <c:pt idx="130">
                  <c:v>0.37667405642840435</c:v>
                </c:pt>
                <c:pt idx="131">
                  <c:v>0.44089928066351164</c:v>
                </c:pt>
                <c:pt idx="132">
                  <c:v>0.47046493760568442</c:v>
                </c:pt>
                <c:pt idx="133">
                  <c:v>0.37372728629146468</c:v>
                </c:pt>
                <c:pt idx="134">
                  <c:v>0.39324365910399117</c:v>
                </c:pt>
                <c:pt idx="135">
                  <c:v>0.32128067099865837</c:v>
                </c:pt>
                <c:pt idx="136">
                  <c:v>0.23153786547788571</c:v>
                </c:pt>
                <c:pt idx="137">
                  <c:v>0.47753610021483783</c:v>
                </c:pt>
                <c:pt idx="138">
                  <c:v>0.35859824513937832</c:v>
                </c:pt>
                <c:pt idx="139">
                  <c:v>0.3278254578234498</c:v>
                </c:pt>
                <c:pt idx="140">
                  <c:v>0.42026233872690333</c:v>
                </c:pt>
                <c:pt idx="141">
                  <c:v>0.40733270867776838</c:v>
                </c:pt>
                <c:pt idx="142">
                  <c:v>0.3178941386928899</c:v>
                </c:pt>
                <c:pt idx="143">
                  <c:v>0.46558914480571728</c:v>
                </c:pt>
                <c:pt idx="144">
                  <c:v>0.64550434311071814</c:v>
                </c:pt>
                <c:pt idx="145">
                  <c:v>0.4827062297610103</c:v>
                </c:pt>
                <c:pt idx="146">
                  <c:v>0.31446965850626296</c:v>
                </c:pt>
                <c:pt idx="147">
                  <c:v>0.28871021372382105</c:v>
                </c:pt>
                <c:pt idx="148">
                  <c:v>0.26208318021314331</c:v>
                </c:pt>
                <c:pt idx="149">
                  <c:v>0.41668545120460154</c:v>
                </c:pt>
                <c:pt idx="150">
                  <c:v>0.34716759899029431</c:v>
                </c:pt>
                <c:pt idx="151">
                  <c:v>0.30417344425660242</c:v>
                </c:pt>
                <c:pt idx="152">
                  <c:v>0.33465762962865547</c:v>
                </c:pt>
                <c:pt idx="153">
                  <c:v>0.32742138062895537</c:v>
                </c:pt>
                <c:pt idx="154">
                  <c:v>0.35216179553999732</c:v>
                </c:pt>
                <c:pt idx="155">
                  <c:v>0.3604399470717361</c:v>
                </c:pt>
                <c:pt idx="156">
                  <c:v>0.37509429817595952</c:v>
                </c:pt>
                <c:pt idx="157">
                  <c:v>0.4335076798248107</c:v>
                </c:pt>
                <c:pt idx="158">
                  <c:v>0.40135774257324058</c:v>
                </c:pt>
                <c:pt idx="159">
                  <c:v>0.33913561349121141</c:v>
                </c:pt>
                <c:pt idx="160">
                  <c:v>0.34621463826671095</c:v>
                </c:pt>
                <c:pt idx="161">
                  <c:v>0.37766281820352021</c:v>
                </c:pt>
                <c:pt idx="162">
                  <c:v>0.29711648248098782</c:v>
                </c:pt>
                <c:pt idx="163">
                  <c:v>0.59593947135661651</c:v>
                </c:pt>
                <c:pt idx="164">
                  <c:v>0.32033166519478018</c:v>
                </c:pt>
                <c:pt idx="165">
                  <c:v>0.36321702521454158</c:v>
                </c:pt>
                <c:pt idx="166">
                  <c:v>0.41583653262623377</c:v>
                </c:pt>
                <c:pt idx="167">
                  <c:v>0.361096886837805</c:v>
                </c:pt>
                <c:pt idx="168">
                  <c:v>0.34660853151708887</c:v>
                </c:pt>
                <c:pt idx="169">
                  <c:v>0.29817937574081438</c:v>
                </c:pt>
                <c:pt idx="170">
                  <c:v>0.34558965542133463</c:v>
                </c:pt>
                <c:pt idx="171">
                  <c:v>0.35876173618593193</c:v>
                </c:pt>
                <c:pt idx="172">
                  <c:v>0.25721619516689886</c:v>
                </c:pt>
                <c:pt idx="173">
                  <c:v>0.40931822871028295</c:v>
                </c:pt>
                <c:pt idx="174">
                  <c:v>0.32221022793042853</c:v>
                </c:pt>
                <c:pt idx="175">
                  <c:v>0.50749396131289859</c:v>
                </c:pt>
                <c:pt idx="176">
                  <c:v>0.29647913386310132</c:v>
                </c:pt>
                <c:pt idx="177">
                  <c:v>0.27096573029156196</c:v>
                </c:pt>
                <c:pt idx="178">
                  <c:v>0.23921698195729119</c:v>
                </c:pt>
                <c:pt idx="179">
                  <c:v>0.39915378190478767</c:v>
                </c:pt>
                <c:pt idx="180">
                  <c:v>0.38286276110584272</c:v>
                </c:pt>
                <c:pt idx="181">
                  <c:v>0.38699144339233882</c:v>
                </c:pt>
                <c:pt idx="182">
                  <c:v>0.34798932806730548</c:v>
                </c:pt>
                <c:pt idx="183">
                  <c:v>0.36071390496579236</c:v>
                </c:pt>
                <c:pt idx="184">
                  <c:v>0.31766991129177446</c:v>
                </c:pt>
                <c:pt idx="185">
                  <c:v>0.20413549329162894</c:v>
                </c:pt>
                <c:pt idx="186">
                  <c:v>0.38220355732416</c:v>
                </c:pt>
                <c:pt idx="187">
                  <c:v>0.32547585394581907</c:v>
                </c:pt>
                <c:pt idx="188">
                  <c:v>0.32928419187243185</c:v>
                </c:pt>
                <c:pt idx="189">
                  <c:v>0.33337752469183024</c:v>
                </c:pt>
                <c:pt idx="190">
                  <c:v>0.34170782604173267</c:v>
                </c:pt>
                <c:pt idx="191">
                  <c:v>0.2413413038373986</c:v>
                </c:pt>
                <c:pt idx="192">
                  <c:v>0.27051466187611239</c:v>
                </c:pt>
                <c:pt idx="193">
                  <c:v>0.49179804454225745</c:v>
                </c:pt>
                <c:pt idx="194">
                  <c:v>0.37872606157976924</c:v>
                </c:pt>
                <c:pt idx="195">
                  <c:v>0.34591788254031008</c:v>
                </c:pt>
                <c:pt idx="196">
                  <c:v>0.24104568976338578</c:v>
                </c:pt>
                <c:pt idx="197">
                  <c:v>0.44346704277114629</c:v>
                </c:pt>
                <c:pt idx="198">
                  <c:v>0.35192650461531738</c:v>
                </c:pt>
                <c:pt idx="199">
                  <c:v>0.29103877285719165</c:v>
                </c:pt>
                <c:pt idx="200">
                  <c:v>0.33289196039830343</c:v>
                </c:pt>
                <c:pt idx="201">
                  <c:v>0.30854771595686936</c:v>
                </c:pt>
                <c:pt idx="202">
                  <c:v>0.35419278550992372</c:v>
                </c:pt>
                <c:pt idx="203">
                  <c:v>0.30857366449377288</c:v>
                </c:pt>
                <c:pt idx="204">
                  <c:v>0.17836663407508316</c:v>
                </c:pt>
                <c:pt idx="205">
                  <c:v>0.31468041633375743</c:v>
                </c:pt>
                <c:pt idx="206">
                  <c:v>0.34721517042586347</c:v>
                </c:pt>
                <c:pt idx="207">
                  <c:v>0.38410478560222283</c:v>
                </c:pt>
                <c:pt idx="208">
                  <c:v>0.37252672953523314</c:v>
                </c:pt>
                <c:pt idx="209">
                  <c:v>0.4196266894254384</c:v>
                </c:pt>
                <c:pt idx="210">
                  <c:v>0.35326657404294404</c:v>
                </c:pt>
                <c:pt idx="211">
                  <c:v>0.32155976454657181</c:v>
                </c:pt>
                <c:pt idx="212">
                  <c:v>0.31491971022134424</c:v>
                </c:pt>
                <c:pt idx="213">
                  <c:v>0.42054573415741092</c:v>
                </c:pt>
                <c:pt idx="214">
                  <c:v>0.33607308888936838</c:v>
                </c:pt>
                <c:pt idx="215">
                  <c:v>0.32724401371487544</c:v>
                </c:pt>
                <c:pt idx="216">
                  <c:v>0.35604717142657272</c:v>
                </c:pt>
                <c:pt idx="217">
                  <c:v>0.32037601400800741</c:v>
                </c:pt>
                <c:pt idx="218">
                  <c:v>0.28772934185669968</c:v>
                </c:pt>
                <c:pt idx="219">
                  <c:v>0.39920077273728544</c:v>
                </c:pt>
                <c:pt idx="220">
                  <c:v>0.26073662160131961</c:v>
                </c:pt>
                <c:pt idx="221">
                  <c:v>0.32170452280705192</c:v>
                </c:pt>
                <c:pt idx="222">
                  <c:v>0.32949999989532952</c:v>
                </c:pt>
                <c:pt idx="223">
                  <c:v>0.25671050172487303</c:v>
                </c:pt>
                <c:pt idx="224">
                  <c:v>0.2494783631702204</c:v>
                </c:pt>
                <c:pt idx="225">
                  <c:v>0.35310570589614876</c:v>
                </c:pt>
                <c:pt idx="226">
                  <c:v>0.38319693744643085</c:v>
                </c:pt>
                <c:pt idx="227">
                  <c:v>0.37067665281609391</c:v>
                </c:pt>
                <c:pt idx="228">
                  <c:v>0.25380999829386686</c:v>
                </c:pt>
                <c:pt idx="229">
                  <c:v>0.3484164100642555</c:v>
                </c:pt>
                <c:pt idx="230">
                  <c:v>0.32189999803923847</c:v>
                </c:pt>
                <c:pt idx="231">
                  <c:v>0.21689999796541784</c:v>
                </c:pt>
                <c:pt idx="232">
                  <c:v>0.31659999876506356</c:v>
                </c:pt>
                <c:pt idx="233">
                  <c:v>0.29691793418948204</c:v>
                </c:pt>
                <c:pt idx="234">
                  <c:v>0.23291827688988154</c:v>
                </c:pt>
                <c:pt idx="235">
                  <c:v>0.28515832403353775</c:v>
                </c:pt>
                <c:pt idx="236">
                  <c:v>0.43504286662242897</c:v>
                </c:pt>
                <c:pt idx="237">
                  <c:v>0.33912651895788926</c:v>
                </c:pt>
                <c:pt idx="238">
                  <c:v>0.29908276281492613</c:v>
                </c:pt>
                <c:pt idx="239">
                  <c:v>0.29870752765143727</c:v>
                </c:pt>
                <c:pt idx="240">
                  <c:v>0.35532906669010472</c:v>
                </c:pt>
                <c:pt idx="241">
                  <c:v>0.25048971732034536</c:v>
                </c:pt>
                <c:pt idx="242">
                  <c:v>0.24801329336151373</c:v>
                </c:pt>
                <c:pt idx="243">
                  <c:v>0.45625951065502729</c:v>
                </c:pt>
                <c:pt idx="244">
                  <c:v>0.33565328143944639</c:v>
                </c:pt>
                <c:pt idx="245">
                  <c:v>0.36717732763605576</c:v>
                </c:pt>
                <c:pt idx="246">
                  <c:v>0.29263228244973816</c:v>
                </c:pt>
                <c:pt idx="247">
                  <c:v>0.36985814674959011</c:v>
                </c:pt>
                <c:pt idx="248">
                  <c:v>0.32587624151429068</c:v>
                </c:pt>
                <c:pt idx="249">
                  <c:v>0.22498513077011081</c:v>
                </c:pt>
                <c:pt idx="250">
                  <c:v>0.27699999574125822</c:v>
                </c:pt>
                <c:pt idx="251">
                  <c:v>0.34981843430093162</c:v>
                </c:pt>
                <c:pt idx="252">
                  <c:v>0.28549866605066904</c:v>
                </c:pt>
                <c:pt idx="253">
                  <c:v>0.36054841229395163</c:v>
                </c:pt>
                <c:pt idx="254">
                  <c:v>0.32441820961440526</c:v>
                </c:pt>
                <c:pt idx="255">
                  <c:v>0.29537711983388315</c:v>
                </c:pt>
                <c:pt idx="256">
                  <c:v>0.28543301674207872</c:v>
                </c:pt>
                <c:pt idx="257">
                  <c:v>0.62571652701759062</c:v>
                </c:pt>
                <c:pt idx="258">
                  <c:v>0.38049190817499046</c:v>
                </c:pt>
                <c:pt idx="259">
                  <c:v>0.40569999724051631</c:v>
                </c:pt>
                <c:pt idx="260">
                  <c:v>0.37390057786313552</c:v>
                </c:pt>
                <c:pt idx="261">
                  <c:v>0.32093898975251239</c:v>
                </c:pt>
                <c:pt idx="262">
                  <c:v>0.40945384056823664</c:v>
                </c:pt>
                <c:pt idx="263">
                  <c:v>0.20456053189439652</c:v>
                </c:pt>
                <c:pt idx="264">
                  <c:v>0.4913623586485063</c:v>
                </c:pt>
                <c:pt idx="265">
                  <c:v>0.34387695434309634</c:v>
                </c:pt>
                <c:pt idx="266">
                  <c:v>0.37660001418906092</c:v>
                </c:pt>
                <c:pt idx="267">
                  <c:v>0.38772408732151764</c:v>
                </c:pt>
                <c:pt idx="268">
                  <c:v>0.30340006613803128</c:v>
                </c:pt>
                <c:pt idx="269">
                  <c:v>0.37079995035193403</c:v>
                </c:pt>
                <c:pt idx="270">
                  <c:v>0.48766363952995434</c:v>
                </c:pt>
                <c:pt idx="271">
                  <c:v>0.52321671485854249</c:v>
                </c:pt>
                <c:pt idx="272">
                  <c:v>0.27040003910444538</c:v>
                </c:pt>
                <c:pt idx="273">
                  <c:v>0.29570005488794687</c:v>
                </c:pt>
                <c:pt idx="274">
                  <c:v>0.34913684325683531</c:v>
                </c:pt>
                <c:pt idx="275">
                  <c:v>0.34857549899235796</c:v>
                </c:pt>
                <c:pt idx="276">
                  <c:v>0.35360418115116427</c:v>
                </c:pt>
                <c:pt idx="277">
                  <c:v>0.29651190128724336</c:v>
                </c:pt>
                <c:pt idx="278">
                  <c:v>0.32771030952510238</c:v>
                </c:pt>
                <c:pt idx="279">
                  <c:v>0.36080467224359014</c:v>
                </c:pt>
                <c:pt idx="280">
                  <c:v>0.34542020716198846</c:v>
                </c:pt>
                <c:pt idx="281">
                  <c:v>0.28339983373997524</c:v>
                </c:pt>
                <c:pt idx="282">
                  <c:v>0.37861186751138692</c:v>
                </c:pt>
                <c:pt idx="283">
                  <c:v>0.40039236543456791</c:v>
                </c:pt>
                <c:pt idx="284">
                  <c:v>0.4101387364976069</c:v>
                </c:pt>
                <c:pt idx="285">
                  <c:v>0.42621595943987967</c:v>
                </c:pt>
                <c:pt idx="286">
                  <c:v>0.35704891553335738</c:v>
                </c:pt>
                <c:pt idx="287">
                  <c:v>0.29246038205706804</c:v>
                </c:pt>
                <c:pt idx="288">
                  <c:v>0.32579993770434168</c:v>
                </c:pt>
                <c:pt idx="289">
                  <c:v>0.42992534274378558</c:v>
                </c:pt>
                <c:pt idx="290">
                  <c:v>0.38001445518317334</c:v>
                </c:pt>
                <c:pt idx="291">
                  <c:v>0.37975824780101808</c:v>
                </c:pt>
                <c:pt idx="292">
                  <c:v>0.37434743416975502</c:v>
                </c:pt>
                <c:pt idx="293">
                  <c:v>0.32414664560967238</c:v>
                </c:pt>
                <c:pt idx="294">
                  <c:v>0.32282120346695076</c:v>
                </c:pt>
                <c:pt idx="295">
                  <c:v>0.31201822268599305</c:v>
                </c:pt>
                <c:pt idx="296">
                  <c:v>0.39307043623632548</c:v>
                </c:pt>
                <c:pt idx="297">
                  <c:v>0.42647683362461036</c:v>
                </c:pt>
                <c:pt idx="298">
                  <c:v>0.31412679853028497</c:v>
                </c:pt>
                <c:pt idx="299">
                  <c:v>0.40925464719533811</c:v>
                </c:pt>
                <c:pt idx="300">
                  <c:v>0.41788348486015453</c:v>
                </c:pt>
                <c:pt idx="301">
                  <c:v>0.54797423552098645</c:v>
                </c:pt>
                <c:pt idx="302">
                  <c:v>0.56327677258156261</c:v>
                </c:pt>
                <c:pt idx="303">
                  <c:v>0.63743212250312542</c:v>
                </c:pt>
                <c:pt idx="304">
                  <c:v>0.4227513275315703</c:v>
                </c:pt>
                <c:pt idx="305">
                  <c:v>0.40712735910098835</c:v>
                </c:pt>
                <c:pt idx="306">
                  <c:v>0.2102246150571164</c:v>
                </c:pt>
                <c:pt idx="307">
                  <c:v>0.43168810350093301</c:v>
                </c:pt>
                <c:pt idx="308">
                  <c:v>0.38329912457310666</c:v>
                </c:pt>
                <c:pt idx="309">
                  <c:v>0.42456516772599184</c:v>
                </c:pt>
                <c:pt idx="310">
                  <c:v>0.49904553206037733</c:v>
                </c:pt>
                <c:pt idx="311">
                  <c:v>0.54568571265070764</c:v>
                </c:pt>
                <c:pt idx="312">
                  <c:v>0.39070994819076182</c:v>
                </c:pt>
                <c:pt idx="313">
                  <c:v>0.39485717661240144</c:v>
                </c:pt>
                <c:pt idx="314">
                  <c:v>0.56417869387810748</c:v>
                </c:pt>
                <c:pt idx="315">
                  <c:v>0.53141413318639652</c:v>
                </c:pt>
                <c:pt idx="316">
                  <c:v>0.36521392016479332</c:v>
                </c:pt>
                <c:pt idx="317">
                  <c:v>0.31061643347787588</c:v>
                </c:pt>
                <c:pt idx="318">
                  <c:v>0.42755473420411438</c:v>
                </c:pt>
                <c:pt idx="319">
                  <c:v>0.33286022778564184</c:v>
                </c:pt>
                <c:pt idx="320">
                  <c:v>0.33792721953826393</c:v>
                </c:pt>
                <c:pt idx="321">
                  <c:v>0.33512773251106787</c:v>
                </c:pt>
                <c:pt idx="322">
                  <c:v>0.39925656502442741</c:v>
                </c:pt>
                <c:pt idx="323">
                  <c:v>0.37078138865002502</c:v>
                </c:pt>
                <c:pt idx="324">
                  <c:v>0.35663665268284184</c:v>
                </c:pt>
                <c:pt idx="325">
                  <c:v>0.47317082428753415</c:v>
                </c:pt>
                <c:pt idx="326">
                  <c:v>0.3344076608474621</c:v>
                </c:pt>
                <c:pt idx="327">
                  <c:v>0.39828897396916951</c:v>
                </c:pt>
                <c:pt idx="328">
                  <c:v>0.37230092328744568</c:v>
                </c:pt>
                <c:pt idx="329">
                  <c:v>0.42750318636659801</c:v>
                </c:pt>
                <c:pt idx="330">
                  <c:v>0.38546365667146892</c:v>
                </c:pt>
                <c:pt idx="331">
                  <c:v>0.29259053041186206</c:v>
                </c:pt>
                <c:pt idx="332">
                  <c:v>0.32605738592428818</c:v>
                </c:pt>
                <c:pt idx="333">
                  <c:v>0.45126336170617426</c:v>
                </c:pt>
                <c:pt idx="334">
                  <c:v>0.34872085718274504</c:v>
                </c:pt>
                <c:pt idx="335">
                  <c:v>0.35359461625431071</c:v>
                </c:pt>
                <c:pt idx="336">
                  <c:v>0.45358762932936247</c:v>
                </c:pt>
                <c:pt idx="337">
                  <c:v>0.32770417084943404</c:v>
                </c:pt>
                <c:pt idx="338">
                  <c:v>0.54155378668785958</c:v>
                </c:pt>
                <c:pt idx="339">
                  <c:v>0.26750759219920317</c:v>
                </c:pt>
                <c:pt idx="340">
                  <c:v>0.48705641933047727</c:v>
                </c:pt>
                <c:pt idx="341">
                  <c:v>0.399049279335079</c:v>
                </c:pt>
                <c:pt idx="342">
                  <c:v>0.38779641275387933</c:v>
                </c:pt>
                <c:pt idx="343">
                  <c:v>0.40760982500309295</c:v>
                </c:pt>
                <c:pt idx="344">
                  <c:v>0.33729181988677481</c:v>
                </c:pt>
                <c:pt idx="345">
                  <c:v>0.39316528378079957</c:v>
                </c:pt>
                <c:pt idx="346">
                  <c:v>0.34148824348254303</c:v>
                </c:pt>
                <c:pt idx="347">
                  <c:v>0.42851081457072376</c:v>
                </c:pt>
                <c:pt idx="348">
                  <c:v>0.42164669744473082</c:v>
                </c:pt>
                <c:pt idx="349">
                  <c:v>0.38864389168356894</c:v>
                </c:pt>
                <c:pt idx="350">
                  <c:v>0.53002534571481852</c:v>
                </c:pt>
                <c:pt idx="351">
                  <c:v>0.34652027642553651</c:v>
                </c:pt>
                <c:pt idx="352">
                  <c:v>0.41111089475393847</c:v>
                </c:pt>
                <c:pt idx="353">
                  <c:v>0.36865413612193726</c:v>
                </c:pt>
                <c:pt idx="354">
                  <c:v>0.32000671842063838</c:v>
                </c:pt>
                <c:pt idx="355">
                  <c:v>0.41647558498353082</c:v>
                </c:pt>
                <c:pt idx="356">
                  <c:v>0.35603395905253343</c:v>
                </c:pt>
                <c:pt idx="357">
                  <c:v>0.32195314791077395</c:v>
                </c:pt>
                <c:pt idx="358">
                  <c:v>0.40532752562423635</c:v>
                </c:pt>
                <c:pt idx="359">
                  <c:v>0.36031672809271637</c:v>
                </c:pt>
                <c:pt idx="360">
                  <c:v>0.34435301295295606</c:v>
                </c:pt>
                <c:pt idx="361">
                  <c:v>0.46330199361019547</c:v>
                </c:pt>
                <c:pt idx="362">
                  <c:v>0.3362798269708695</c:v>
                </c:pt>
                <c:pt idx="363">
                  <c:v>0.30707918217003433</c:v>
                </c:pt>
                <c:pt idx="364">
                  <c:v>0.35415009476739934</c:v>
                </c:pt>
                <c:pt idx="365">
                  <c:v>0.56371046776643152</c:v>
                </c:pt>
                <c:pt idx="366">
                  <c:v>0.41292110465357967</c:v>
                </c:pt>
                <c:pt idx="367">
                  <c:v>0.38896105718090124</c:v>
                </c:pt>
                <c:pt idx="368">
                  <c:v>0.39436957081071855</c:v>
                </c:pt>
                <c:pt idx="369">
                  <c:v>0.35304039325034386</c:v>
                </c:pt>
                <c:pt idx="370">
                  <c:v>0.32122013087516582</c:v>
                </c:pt>
                <c:pt idx="371">
                  <c:v>0.27642272365747655</c:v>
                </c:pt>
                <c:pt idx="372">
                  <c:v>0.33880960673767335</c:v>
                </c:pt>
                <c:pt idx="373">
                  <c:v>0.3776422833990552</c:v>
                </c:pt>
                <c:pt idx="374">
                  <c:v>0.31007779474974295</c:v>
                </c:pt>
                <c:pt idx="375">
                  <c:v>0.36160324847686603</c:v>
                </c:pt>
                <c:pt idx="376">
                  <c:v>0.41267333235570031</c:v>
                </c:pt>
                <c:pt idx="377">
                  <c:v>0.41343459468377908</c:v>
                </c:pt>
                <c:pt idx="378">
                  <c:v>0.34613117630554441</c:v>
                </c:pt>
                <c:pt idx="379">
                  <c:v>0.33057382658526474</c:v>
                </c:pt>
                <c:pt idx="380">
                  <c:v>0.36946140502337332</c:v>
                </c:pt>
                <c:pt idx="381">
                  <c:v>0.33921263880805635</c:v>
                </c:pt>
              </c:numCache>
            </c:numRef>
          </c:yVal>
          <c:smooth val="0"/>
        </c:ser>
        <c:dLbls>
          <c:showLegendKey val="0"/>
          <c:showVal val="0"/>
          <c:showCatName val="0"/>
          <c:showSerName val="0"/>
          <c:showPercent val="0"/>
          <c:showBubbleSize val="0"/>
        </c:dLbls>
        <c:axId val="117748224"/>
        <c:axId val="117748800"/>
      </c:scatterChart>
      <c:valAx>
        <c:axId val="117748224"/>
        <c:scaling>
          <c:orientation val="minMax"/>
          <c:min val="1"/>
        </c:scaling>
        <c:delete val="0"/>
        <c:axPos val="b"/>
        <c:title>
          <c:tx>
            <c:rich>
              <a:bodyPr/>
              <a:lstStyle/>
              <a:p>
                <a:pPr>
                  <a:defRPr/>
                </a:pPr>
                <a:r>
                  <a:rPr lang="en-US"/>
                  <a:t>rel Ing/GD</a:t>
                </a:r>
              </a:p>
            </c:rich>
          </c:tx>
          <c:overlay val="0"/>
        </c:title>
        <c:numFmt formatCode="_-* #,##0.00\ _€_-;\-* #,##0.00\ _€_-;_-* &quot;-&quot;??\ _€_-;_-@_-" sourceLinked="1"/>
        <c:majorTickMark val="out"/>
        <c:minorTickMark val="none"/>
        <c:tickLblPos val="nextTo"/>
        <c:crossAx val="117748800"/>
        <c:crosses val="autoZero"/>
        <c:crossBetween val="midCat"/>
      </c:valAx>
      <c:valAx>
        <c:axId val="117748800"/>
        <c:scaling>
          <c:orientation val="minMax"/>
        </c:scaling>
        <c:delete val="0"/>
        <c:axPos val="l"/>
        <c:title>
          <c:tx>
            <c:rich>
              <a:bodyPr rot="-5400000" vert="horz"/>
              <a:lstStyle/>
              <a:p>
                <a:pPr>
                  <a:defRPr/>
                </a:pPr>
                <a:r>
                  <a:rPr lang="en-US"/>
                  <a:t>% liq</a:t>
                </a:r>
              </a:p>
            </c:rich>
          </c:tx>
          <c:overlay val="0"/>
        </c:title>
        <c:numFmt formatCode="_-* #,##0.00\ _€_-;\-* #,##0.00\ _€_-;_-* &quot;-&quot;??\ _€_-;_-@_-" sourceLinked="1"/>
        <c:majorTickMark val="out"/>
        <c:minorTickMark val="none"/>
        <c:tickLblPos val="nextTo"/>
        <c:crossAx val="11774822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a:t>Carga y producción individual</a:t>
            </a:r>
          </a:p>
        </c:rich>
      </c:tx>
      <c:layout>
        <c:manualLayout>
          <c:xMode val="edge"/>
          <c:yMode val="edge"/>
          <c:x val="0.27613760318263908"/>
          <c:y val="3.5746201966041113E-2"/>
        </c:manualLayout>
      </c:layout>
      <c:overlay val="0"/>
    </c:title>
    <c:autoTitleDeleted val="0"/>
    <c:plotArea>
      <c:layout/>
      <c:barChart>
        <c:barDir val="col"/>
        <c:grouping val="clustered"/>
        <c:varyColors val="0"/>
        <c:ser>
          <c:idx val="0"/>
          <c:order val="0"/>
          <c:tx>
            <c:v>vt/haVT</c:v>
          </c:tx>
          <c:spPr>
            <a:solidFill>
              <a:schemeClr val="tx1"/>
            </a:solidFill>
          </c:spPr>
          <c:invertIfNegative val="0"/>
          <c:cat>
            <c:strLit>
              <c:ptCount val="9"/>
              <c:pt idx="0">
                <c:v>2005-06</c:v>
              </c:pt>
              <c:pt idx="1">
                <c:v>2006-07</c:v>
              </c:pt>
              <c:pt idx="2">
                <c:v>2007-08</c:v>
              </c:pt>
              <c:pt idx="3">
                <c:v>2008-09</c:v>
              </c:pt>
              <c:pt idx="4">
                <c:v>2009-10</c:v>
              </c:pt>
              <c:pt idx="5">
                <c:v>2010-11</c:v>
              </c:pt>
              <c:pt idx="6">
                <c:v>2011-12</c:v>
              </c:pt>
              <c:pt idx="7">
                <c:v>2012-13</c:v>
              </c:pt>
              <c:pt idx="8">
                <c:v>2013-14</c:v>
              </c:pt>
            </c:strLit>
          </c:cat>
          <c:val>
            <c:numRef>
              <c:f>fisico!$C$5:$C$13</c:f>
              <c:numCache>
                <c:formatCode>0.00</c:formatCode>
                <c:ptCount val="9"/>
                <c:pt idx="0">
                  <c:v>1.4078414651291851</c:v>
                </c:pt>
                <c:pt idx="1">
                  <c:v>1.4690998080204059</c:v>
                </c:pt>
                <c:pt idx="2">
                  <c:v>1.3882175038116822</c:v>
                </c:pt>
                <c:pt idx="3">
                  <c:v>1.5181072888274694</c:v>
                </c:pt>
                <c:pt idx="4">
                  <c:v>1.6624957121648039</c:v>
                </c:pt>
                <c:pt idx="5">
                  <c:v>1.7413136147409858</c:v>
                </c:pt>
                <c:pt idx="6">
                  <c:v>1.6980065073035275</c:v>
                </c:pt>
                <c:pt idx="7">
                  <c:v>1.7536491029982582</c:v>
                </c:pt>
                <c:pt idx="8">
                  <c:v>1.7382582725300293</c:v>
                </c:pt>
              </c:numCache>
            </c:numRef>
          </c:val>
        </c:ser>
        <c:dLbls>
          <c:showLegendKey val="0"/>
          <c:showVal val="0"/>
          <c:showCatName val="0"/>
          <c:showSerName val="0"/>
          <c:showPercent val="0"/>
          <c:showBubbleSize val="0"/>
        </c:dLbls>
        <c:gapWidth val="150"/>
        <c:axId val="115782656"/>
        <c:axId val="84506240"/>
      </c:barChart>
      <c:lineChart>
        <c:grouping val="standard"/>
        <c:varyColors val="0"/>
        <c:ser>
          <c:idx val="1"/>
          <c:order val="1"/>
          <c:tx>
            <c:v>lts/VO.día</c:v>
          </c:tx>
          <c:spPr>
            <a:ln w="47625"/>
          </c:spPr>
          <c:marker>
            <c:symbol val="none"/>
          </c:marker>
          <c:cat>
            <c:strRef>
              <c:f>fisico!$A$5:$A$13</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fisico!$D$5:$D$13</c:f>
              <c:numCache>
                <c:formatCode>0.0</c:formatCode>
                <c:ptCount val="9"/>
                <c:pt idx="0">
                  <c:v>21.959398923476673</c:v>
                </c:pt>
                <c:pt idx="1">
                  <c:v>21.730784544159</c:v>
                </c:pt>
                <c:pt idx="2">
                  <c:v>21.680464385396132</c:v>
                </c:pt>
                <c:pt idx="3">
                  <c:v>22.366993204641783</c:v>
                </c:pt>
                <c:pt idx="4">
                  <c:v>22.242688749047826</c:v>
                </c:pt>
                <c:pt idx="5">
                  <c:v>23.749124007389927</c:v>
                </c:pt>
                <c:pt idx="6">
                  <c:v>24.455668222219902</c:v>
                </c:pt>
                <c:pt idx="7">
                  <c:v>22.583566804715918</c:v>
                </c:pt>
                <c:pt idx="8">
                  <c:v>23.179171819862685</c:v>
                </c:pt>
              </c:numCache>
            </c:numRef>
          </c:val>
          <c:smooth val="0"/>
        </c:ser>
        <c:dLbls>
          <c:showLegendKey val="0"/>
          <c:showVal val="0"/>
          <c:showCatName val="0"/>
          <c:showSerName val="0"/>
          <c:showPercent val="0"/>
          <c:showBubbleSize val="0"/>
        </c:dLbls>
        <c:marker val="1"/>
        <c:smooth val="0"/>
        <c:axId val="115783680"/>
        <c:axId val="84506816"/>
      </c:lineChart>
      <c:catAx>
        <c:axId val="115782656"/>
        <c:scaling>
          <c:orientation val="minMax"/>
        </c:scaling>
        <c:delete val="0"/>
        <c:axPos val="b"/>
        <c:numFmt formatCode="General" sourceLinked="1"/>
        <c:majorTickMark val="out"/>
        <c:minorTickMark val="none"/>
        <c:tickLblPos val="nextTo"/>
        <c:txPr>
          <a:bodyPr rot="-5400000" vert="horz"/>
          <a:lstStyle/>
          <a:p>
            <a:pPr>
              <a:defRPr/>
            </a:pPr>
            <a:endParaRPr lang="es-AR"/>
          </a:p>
        </c:txPr>
        <c:crossAx val="84506240"/>
        <c:crosses val="autoZero"/>
        <c:auto val="1"/>
        <c:lblAlgn val="ctr"/>
        <c:lblOffset val="100"/>
        <c:noMultiLvlLbl val="0"/>
      </c:catAx>
      <c:valAx>
        <c:axId val="84506240"/>
        <c:scaling>
          <c:orientation val="minMax"/>
          <c:min val="1"/>
        </c:scaling>
        <c:delete val="0"/>
        <c:axPos val="l"/>
        <c:title>
          <c:tx>
            <c:rich>
              <a:bodyPr rot="-5400000" vert="horz"/>
              <a:lstStyle/>
              <a:p>
                <a:pPr>
                  <a:defRPr/>
                </a:pPr>
                <a:r>
                  <a:rPr lang="en-US"/>
                  <a:t>VT/ha VT</a:t>
                </a:r>
              </a:p>
            </c:rich>
          </c:tx>
          <c:layout/>
          <c:overlay val="0"/>
        </c:title>
        <c:numFmt formatCode="0.00" sourceLinked="1"/>
        <c:majorTickMark val="out"/>
        <c:minorTickMark val="none"/>
        <c:tickLblPos val="nextTo"/>
        <c:crossAx val="115782656"/>
        <c:crosses val="autoZero"/>
        <c:crossBetween val="between"/>
      </c:valAx>
      <c:valAx>
        <c:axId val="84506816"/>
        <c:scaling>
          <c:orientation val="minMax"/>
        </c:scaling>
        <c:delete val="0"/>
        <c:axPos val="r"/>
        <c:title>
          <c:tx>
            <c:rich>
              <a:bodyPr rot="-5400000" vert="horz"/>
              <a:lstStyle/>
              <a:p>
                <a:pPr>
                  <a:defRPr/>
                </a:pPr>
                <a:r>
                  <a:rPr lang="en-US"/>
                  <a:t>lts 3.5% GB/VO.día</a:t>
                </a:r>
              </a:p>
            </c:rich>
          </c:tx>
          <c:layout/>
          <c:overlay val="0"/>
        </c:title>
        <c:numFmt formatCode="0.0" sourceLinked="1"/>
        <c:majorTickMark val="out"/>
        <c:minorTickMark val="none"/>
        <c:tickLblPos val="nextTo"/>
        <c:crossAx val="115783680"/>
        <c:crosses val="max"/>
        <c:crossBetween val="between"/>
      </c:valAx>
      <c:catAx>
        <c:axId val="115783680"/>
        <c:scaling>
          <c:orientation val="minMax"/>
        </c:scaling>
        <c:delete val="1"/>
        <c:axPos val="b"/>
        <c:majorTickMark val="out"/>
        <c:minorTickMark val="none"/>
        <c:tickLblPos val="none"/>
        <c:crossAx val="84506816"/>
        <c:crosses val="autoZero"/>
        <c:auto val="1"/>
        <c:lblAlgn val="ctr"/>
        <c:lblOffset val="100"/>
        <c:noMultiLvlLbl val="0"/>
      </c:catAx>
    </c:plotArea>
    <c:legend>
      <c:legendPos val="b"/>
      <c:layout/>
      <c:overlay val="0"/>
    </c:legend>
    <c:plotVisOnly val="1"/>
    <c:dispBlanksAs val="gap"/>
    <c:showDLblsOverMax val="0"/>
  </c:chart>
  <c:txPr>
    <a:bodyPr/>
    <a:lstStyle/>
    <a:p>
      <a:pPr>
        <a:defRPr sz="1600"/>
      </a:pPr>
      <a:endParaRPr lang="es-A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Relación</a:t>
            </a:r>
            <a:r>
              <a:rPr lang="en-US" dirty="0"/>
              <a:t> Ing/GD y </a:t>
            </a:r>
            <a:r>
              <a:rPr lang="en-US" dirty="0" err="1"/>
              <a:t>Costo</a:t>
            </a:r>
            <a:r>
              <a:rPr lang="en-US" dirty="0"/>
              <a:t> </a:t>
            </a:r>
            <a:r>
              <a:rPr lang="en-US" dirty="0" err="1"/>
              <a:t>por</a:t>
            </a:r>
            <a:r>
              <a:rPr lang="en-US" dirty="0"/>
              <a:t> </a:t>
            </a:r>
            <a:r>
              <a:rPr lang="en-US" dirty="0" err="1"/>
              <a:t>litro</a:t>
            </a:r>
            <a:endParaRPr lang="en-US" dirty="0"/>
          </a:p>
        </c:rich>
      </c:tx>
      <c:overlay val="0"/>
    </c:title>
    <c:autoTitleDeleted val="0"/>
    <c:plotArea>
      <c:layout/>
      <c:scatterChart>
        <c:scatterStyle val="lineMarker"/>
        <c:varyColors val="0"/>
        <c:ser>
          <c:idx val="0"/>
          <c:order val="0"/>
          <c:spPr>
            <a:ln w="28575">
              <a:noFill/>
            </a:ln>
          </c:spPr>
          <c:marker>
            <c:spPr>
              <a:solidFill>
                <a:schemeClr val="tx1"/>
              </a:solidFill>
              <a:ln>
                <a:noFill/>
              </a:ln>
            </c:spPr>
          </c:marker>
          <c:trendline>
            <c:trendlineType val="poly"/>
            <c:order val="2"/>
            <c:dispRSqr val="0"/>
            <c:dispEq val="0"/>
          </c:trendline>
          <c:xVal>
            <c:numRef>
              <c:f>'lts libres vs %'!$E$5:$E$480</c:f>
              <c:numCache>
                <c:formatCode>_-* #,##0.00\ _€_-;\-* #,##0.00\ _€_-;_-* "-"??\ _€_-;_-@_-</c:formatCode>
                <c:ptCount val="476"/>
                <c:pt idx="0">
                  <c:v>1.6912131196711271</c:v>
                </c:pt>
                <c:pt idx="1">
                  <c:v>1.2700832766666981</c:v>
                </c:pt>
                <c:pt idx="2">
                  <c:v>1.9449794695812603</c:v>
                </c:pt>
                <c:pt idx="3">
                  <c:v>1.6078863052253312</c:v>
                </c:pt>
                <c:pt idx="4">
                  <c:v>2.8971898990106797</c:v>
                </c:pt>
                <c:pt idx="5">
                  <c:v>2.2497826844454285</c:v>
                </c:pt>
                <c:pt idx="6">
                  <c:v>2.1253288569008482</c:v>
                </c:pt>
                <c:pt idx="7">
                  <c:v>2.0176858880685598</c:v>
                </c:pt>
                <c:pt idx="8">
                  <c:v>1.4294088992659528</c:v>
                </c:pt>
                <c:pt idx="9">
                  <c:v>1.5537616802167318</c:v>
                </c:pt>
                <c:pt idx="10">
                  <c:v>1.77545877983989</c:v>
                </c:pt>
                <c:pt idx="11">
                  <c:v>2.2319498927868864</c:v>
                </c:pt>
                <c:pt idx="12">
                  <c:v>1.4734830350110419</c:v>
                </c:pt>
                <c:pt idx="13">
                  <c:v>2.278874851792799</c:v>
                </c:pt>
                <c:pt idx="14">
                  <c:v>1.5542043836404522</c:v>
                </c:pt>
                <c:pt idx="15">
                  <c:v>1.5954311539849213</c:v>
                </c:pt>
                <c:pt idx="16">
                  <c:v>1.6788613588371266</c:v>
                </c:pt>
                <c:pt idx="17">
                  <c:v>1.7886391335084146</c:v>
                </c:pt>
                <c:pt idx="18">
                  <c:v>1.4650136196457637</c:v>
                </c:pt>
                <c:pt idx="19">
                  <c:v>1.3315811664044599</c:v>
                </c:pt>
                <c:pt idx="20">
                  <c:v>1.619265987207769</c:v>
                </c:pt>
                <c:pt idx="21">
                  <c:v>1.4200742896976772</c:v>
                </c:pt>
                <c:pt idx="22">
                  <c:v>1.7187456321749257</c:v>
                </c:pt>
                <c:pt idx="23">
                  <c:v>1.4284024264748401</c:v>
                </c:pt>
                <c:pt idx="24">
                  <c:v>1.6015609657125984</c:v>
                </c:pt>
                <c:pt idx="25">
                  <c:v>2.2497146770143823</c:v>
                </c:pt>
                <c:pt idx="26">
                  <c:v>2.0059685419163058</c:v>
                </c:pt>
                <c:pt idx="27">
                  <c:v>1.9327629043747949</c:v>
                </c:pt>
                <c:pt idx="28">
                  <c:v>1.3029022442217038</c:v>
                </c:pt>
                <c:pt idx="29">
                  <c:v>1.281006424518162</c:v>
                </c:pt>
                <c:pt idx="30">
                  <c:v>1.3095989661113701</c:v>
                </c:pt>
                <c:pt idx="31">
                  <c:v>1.7361412132722598</c:v>
                </c:pt>
                <c:pt idx="32">
                  <c:v>1.8990913810537666</c:v>
                </c:pt>
                <c:pt idx="33">
                  <c:v>1.72720567174545</c:v>
                </c:pt>
                <c:pt idx="34">
                  <c:v>2.4944881249789379</c:v>
                </c:pt>
                <c:pt idx="35">
                  <c:v>2.1712649608136139</c:v>
                </c:pt>
                <c:pt idx="36">
                  <c:v>1.7596013249380797</c:v>
                </c:pt>
                <c:pt idx="37">
                  <c:v>2.0207994372735207</c:v>
                </c:pt>
                <c:pt idx="38">
                  <c:v>1.3745648557711692</c:v>
                </c:pt>
                <c:pt idx="39">
                  <c:v>1.3743086186863127</c:v>
                </c:pt>
                <c:pt idx="40">
                  <c:v>1.5492879994436146</c:v>
                </c:pt>
                <c:pt idx="41">
                  <c:v>1.2298162285159158</c:v>
                </c:pt>
                <c:pt idx="42">
                  <c:v>2.2549523947371197</c:v>
                </c:pt>
                <c:pt idx="43">
                  <c:v>1.71038676901398</c:v>
                </c:pt>
                <c:pt idx="44">
                  <c:v>1.5408642246694608</c:v>
                </c:pt>
                <c:pt idx="45">
                  <c:v>1.7028432682377599</c:v>
                </c:pt>
                <c:pt idx="46">
                  <c:v>1.890808084378556</c:v>
                </c:pt>
                <c:pt idx="47">
                  <c:v>1.3856362115292886</c:v>
                </c:pt>
                <c:pt idx="48">
                  <c:v>1.9385020640977773</c:v>
                </c:pt>
                <c:pt idx="49">
                  <c:v>2.1529429798458439</c:v>
                </c:pt>
                <c:pt idx="50">
                  <c:v>1.4368650079144274</c:v>
                </c:pt>
                <c:pt idx="51">
                  <c:v>1.7638106725499214</c:v>
                </c:pt>
                <c:pt idx="52">
                  <c:v>1.3913854700823101</c:v>
                </c:pt>
                <c:pt idx="53">
                  <c:v>1.480485016738794</c:v>
                </c:pt>
                <c:pt idx="54">
                  <c:v>1.4197101575799891</c:v>
                </c:pt>
                <c:pt idx="55">
                  <c:v>1.2658133505720415</c:v>
                </c:pt>
                <c:pt idx="56">
                  <c:v>1.3738188785522711</c:v>
                </c:pt>
                <c:pt idx="57">
                  <c:v>1.3494909541494138</c:v>
                </c:pt>
                <c:pt idx="58">
                  <c:v>1.4267158426121738</c:v>
                </c:pt>
                <c:pt idx="59">
                  <c:v>1.2236802702965042</c:v>
                </c:pt>
                <c:pt idx="60">
                  <c:v>1.6763343908925488</c:v>
                </c:pt>
                <c:pt idx="61">
                  <c:v>1.2481764491840899</c:v>
                </c:pt>
                <c:pt idx="62">
                  <c:v>1.6268818992706486</c:v>
                </c:pt>
                <c:pt idx="63">
                  <c:v>1.4814898045122527</c:v>
                </c:pt>
                <c:pt idx="64">
                  <c:v>1.7604670928169694</c:v>
                </c:pt>
                <c:pt idx="65">
                  <c:v>1.2150657592303975</c:v>
                </c:pt>
                <c:pt idx="66">
                  <c:v>1.329614695662807</c:v>
                </c:pt>
                <c:pt idx="67">
                  <c:v>1.2433080231364444</c:v>
                </c:pt>
                <c:pt idx="68">
                  <c:v>1.2854937818547056</c:v>
                </c:pt>
                <c:pt idx="69">
                  <c:v>2.0009607375278367</c:v>
                </c:pt>
                <c:pt idx="70">
                  <c:v>1.5469849331065333</c:v>
                </c:pt>
                <c:pt idx="71">
                  <c:v>1.3162588277369189</c:v>
                </c:pt>
                <c:pt idx="72">
                  <c:v>1.3991978147979263</c:v>
                </c:pt>
                <c:pt idx="73">
                  <c:v>1.4932426912450296</c:v>
                </c:pt>
                <c:pt idx="74">
                  <c:v>1.4392192752541184</c:v>
                </c:pt>
                <c:pt idx="75">
                  <c:v>1.5912880399142173</c:v>
                </c:pt>
                <c:pt idx="76">
                  <c:v>1.2191937860754547</c:v>
                </c:pt>
                <c:pt idx="77">
                  <c:v>1.3271326901917475</c:v>
                </c:pt>
                <c:pt idx="78">
                  <c:v>1.799591763779677</c:v>
                </c:pt>
                <c:pt idx="79">
                  <c:v>1.7448848618744999</c:v>
                </c:pt>
                <c:pt idx="80">
                  <c:v>1.4772385225310321</c:v>
                </c:pt>
                <c:pt idx="81">
                  <c:v>1.5646861922700999</c:v>
                </c:pt>
                <c:pt idx="82">
                  <c:v>1.2383322999077595</c:v>
                </c:pt>
                <c:pt idx="83">
                  <c:v>1.4611745017953728</c:v>
                </c:pt>
                <c:pt idx="84">
                  <c:v>1.3421234361034324</c:v>
                </c:pt>
                <c:pt idx="85">
                  <c:v>1.2505572354816741</c:v>
                </c:pt>
                <c:pt idx="86">
                  <c:v>1.7403846420035538</c:v>
                </c:pt>
                <c:pt idx="87">
                  <c:v>1.7869199083234573</c:v>
                </c:pt>
                <c:pt idx="88">
                  <c:v>1.4095017627667668</c:v>
                </c:pt>
                <c:pt idx="89">
                  <c:v>1.2661722434659333</c:v>
                </c:pt>
                <c:pt idx="90">
                  <c:v>1.8620024721878863</c:v>
                </c:pt>
                <c:pt idx="91">
                  <c:v>2.1407212931409321</c:v>
                </c:pt>
                <c:pt idx="92">
                  <c:v>1.5574079991674339</c:v>
                </c:pt>
                <c:pt idx="93">
                  <c:v>1.3754210775793951</c:v>
                </c:pt>
                <c:pt idx="94">
                  <c:v>1.7081415441529839</c:v>
                </c:pt>
                <c:pt idx="95">
                  <c:v>1.3852367833152959</c:v>
                </c:pt>
                <c:pt idx="96">
                  <c:v>1.4149219391476828</c:v>
                </c:pt>
                <c:pt idx="97">
                  <c:v>1.2839548407259416</c:v>
                </c:pt>
                <c:pt idx="98">
                  <c:v>2.0174880763116048</c:v>
                </c:pt>
                <c:pt idx="99">
                  <c:v>1.2112029101449682</c:v>
                </c:pt>
                <c:pt idx="100">
                  <c:v>1.7142898691759807</c:v>
                </c:pt>
                <c:pt idx="101">
                  <c:v>1.4450681980717939</c:v>
                </c:pt>
                <c:pt idx="102">
                  <c:v>1.4590533622143744</c:v>
                </c:pt>
                <c:pt idx="103">
                  <c:v>1.5833020616850155</c:v>
                </c:pt>
                <c:pt idx="104">
                  <c:v>1.7248585682226067</c:v>
                </c:pt>
                <c:pt idx="105">
                  <c:v>1.4877865891828379</c:v>
                </c:pt>
                <c:pt idx="106">
                  <c:v>1.795646803104918</c:v>
                </c:pt>
                <c:pt idx="107">
                  <c:v>1.5823468971777639</c:v>
                </c:pt>
                <c:pt idx="108">
                  <c:v>1.6007371258636287</c:v>
                </c:pt>
                <c:pt idx="109">
                  <c:v>1.2488815364147483</c:v>
                </c:pt>
                <c:pt idx="110">
                  <c:v>0.98660655027503097</c:v>
                </c:pt>
                <c:pt idx="111">
                  <c:v>1.3749792701128678</c:v>
                </c:pt>
                <c:pt idx="112">
                  <c:v>1.9553152227476227</c:v>
                </c:pt>
                <c:pt idx="113">
                  <c:v>1.6370317402741548</c:v>
                </c:pt>
                <c:pt idx="114">
                  <c:v>1.2966072073457087</c:v>
                </c:pt>
                <c:pt idx="115">
                  <c:v>1.373802251205557</c:v>
                </c:pt>
                <c:pt idx="116">
                  <c:v>1.2201365971352578</c:v>
                </c:pt>
                <c:pt idx="117">
                  <c:v>1.6449686161968049</c:v>
                </c:pt>
                <c:pt idx="118">
                  <c:v>1.5385022978927194</c:v>
                </c:pt>
                <c:pt idx="119">
                  <c:v>1.5782048096718169</c:v>
                </c:pt>
                <c:pt idx="120">
                  <c:v>1.4028729147117385</c:v>
                </c:pt>
                <c:pt idx="121">
                  <c:v>1.4872568065180201</c:v>
                </c:pt>
                <c:pt idx="122">
                  <c:v>1.7314152747002183</c:v>
                </c:pt>
                <c:pt idx="123">
                  <c:v>1.643771558951252</c:v>
                </c:pt>
                <c:pt idx="124">
                  <c:v>1.6793418984998274</c:v>
                </c:pt>
                <c:pt idx="125">
                  <c:v>1.3458630091107471</c:v>
                </c:pt>
                <c:pt idx="126">
                  <c:v>1.1923451467304336</c:v>
                </c:pt>
                <c:pt idx="127">
                  <c:v>1.4155483006845042</c:v>
                </c:pt>
                <c:pt idx="128">
                  <c:v>1.4236955473640258</c:v>
                </c:pt>
                <c:pt idx="129">
                  <c:v>2.0182746606205413</c:v>
                </c:pt>
                <c:pt idx="130">
                  <c:v>1.3650891417308733</c:v>
                </c:pt>
                <c:pt idx="131">
                  <c:v>1.2629819247135807</c:v>
                </c:pt>
                <c:pt idx="132">
                  <c:v>1.1017364912980268</c:v>
                </c:pt>
                <c:pt idx="133">
                  <c:v>1.262654757107226</c:v>
                </c:pt>
                <c:pt idx="134">
                  <c:v>1.1907418432948722</c:v>
                </c:pt>
                <c:pt idx="135">
                  <c:v>1.480886635926596</c:v>
                </c:pt>
                <c:pt idx="136">
                  <c:v>1.7832544290755941</c:v>
                </c:pt>
                <c:pt idx="137">
                  <c:v>1.27515188397891</c:v>
                </c:pt>
                <c:pt idx="138">
                  <c:v>1.3957338669538901</c:v>
                </c:pt>
                <c:pt idx="139">
                  <c:v>1.0723676978981662</c:v>
                </c:pt>
                <c:pt idx="140">
                  <c:v>1.446295310133368</c:v>
                </c:pt>
                <c:pt idx="141">
                  <c:v>1.1935468067386201</c:v>
                </c:pt>
                <c:pt idx="142">
                  <c:v>1.2904348243949002</c:v>
                </c:pt>
                <c:pt idx="143">
                  <c:v>1.13305805911039</c:v>
                </c:pt>
                <c:pt idx="144">
                  <c:v>1.2290116882207722</c:v>
                </c:pt>
                <c:pt idx="145">
                  <c:v>1.0277621303696678</c:v>
                </c:pt>
                <c:pt idx="146">
                  <c:v>1.29768804459929</c:v>
                </c:pt>
                <c:pt idx="147">
                  <c:v>1.5344423041283153</c:v>
                </c:pt>
                <c:pt idx="148">
                  <c:v>1.3292658711350542</c:v>
                </c:pt>
                <c:pt idx="149">
                  <c:v>1.2310424906948878</c:v>
                </c:pt>
                <c:pt idx="150">
                  <c:v>1.4342203239063966</c:v>
                </c:pt>
                <c:pt idx="151">
                  <c:v>1.3013679416604085</c:v>
                </c:pt>
                <c:pt idx="152">
                  <c:v>1.5041669828174891</c:v>
                </c:pt>
                <c:pt idx="153">
                  <c:v>1.4354124699093305</c:v>
                </c:pt>
                <c:pt idx="154">
                  <c:v>1.3927898440950583</c:v>
                </c:pt>
                <c:pt idx="155">
                  <c:v>1.1936739225918622</c:v>
                </c:pt>
                <c:pt idx="156">
                  <c:v>1.6009916655598788</c:v>
                </c:pt>
                <c:pt idx="157">
                  <c:v>1.17963289572077</c:v>
                </c:pt>
                <c:pt idx="158">
                  <c:v>1.2159919509041146</c:v>
                </c:pt>
                <c:pt idx="159">
                  <c:v>1.1262573332770267</c:v>
                </c:pt>
                <c:pt idx="160">
                  <c:v>1.7134740321049966</c:v>
                </c:pt>
                <c:pt idx="161">
                  <c:v>1.2704860848544575</c:v>
                </c:pt>
                <c:pt idx="162">
                  <c:v>1.3866519039677105</c:v>
                </c:pt>
                <c:pt idx="163">
                  <c:v>1.1652223677172346</c:v>
                </c:pt>
                <c:pt idx="164">
                  <c:v>1.4155111611351918</c:v>
                </c:pt>
                <c:pt idx="165">
                  <c:v>1.1845180677395177</c:v>
                </c:pt>
                <c:pt idx="166">
                  <c:v>1.4613874202703079</c:v>
                </c:pt>
                <c:pt idx="167">
                  <c:v>1.4941038974119079</c:v>
                </c:pt>
                <c:pt idx="168">
                  <c:v>1.2279356687458598</c:v>
                </c:pt>
                <c:pt idx="169">
                  <c:v>1.5258355974589377</c:v>
                </c:pt>
                <c:pt idx="170">
                  <c:v>1.7273864307321272</c:v>
                </c:pt>
                <c:pt idx="171">
                  <c:v>1.3370094405759112</c:v>
                </c:pt>
                <c:pt idx="172">
                  <c:v>1.4987078428061371</c:v>
                </c:pt>
                <c:pt idx="173">
                  <c:v>1.5473642975106319</c:v>
                </c:pt>
                <c:pt idx="174">
                  <c:v>1.1243170394563755</c:v>
                </c:pt>
                <c:pt idx="175">
                  <c:v>1.2008618621527618</c:v>
                </c:pt>
                <c:pt idx="176">
                  <c:v>1.5729027559233806</c:v>
                </c:pt>
                <c:pt idx="177">
                  <c:v>2.1504189013096688</c:v>
                </c:pt>
                <c:pt idx="178">
                  <c:v>1.682924389820023</c:v>
                </c:pt>
                <c:pt idx="179">
                  <c:v>1.3789715181875855</c:v>
                </c:pt>
                <c:pt idx="180">
                  <c:v>1.5872555870159639</c:v>
                </c:pt>
                <c:pt idx="181">
                  <c:v>1.5314009931686048</c:v>
                </c:pt>
                <c:pt idx="182">
                  <c:v>1.774046623366184</c:v>
                </c:pt>
                <c:pt idx="183">
                  <c:v>1.4816739011359539</c:v>
                </c:pt>
                <c:pt idx="184">
                  <c:v>1.7561935033407461</c:v>
                </c:pt>
                <c:pt idx="185">
                  <c:v>2.2655111498711649</c:v>
                </c:pt>
                <c:pt idx="186">
                  <c:v>1.3634852668444324</c:v>
                </c:pt>
                <c:pt idx="187">
                  <c:v>1.5393417726926357</c:v>
                </c:pt>
                <c:pt idx="188">
                  <c:v>1.3746715154362641</c:v>
                </c:pt>
                <c:pt idx="189">
                  <c:v>1.6369350527917981</c:v>
                </c:pt>
                <c:pt idx="190">
                  <c:v>1.4838355123724023</c:v>
                </c:pt>
                <c:pt idx="191">
                  <c:v>1.5895059308646835</c:v>
                </c:pt>
                <c:pt idx="192">
                  <c:v>1.5772498266517048</c:v>
                </c:pt>
                <c:pt idx="193">
                  <c:v>1.284403917395055</c:v>
                </c:pt>
                <c:pt idx="194">
                  <c:v>1.4038128890334438</c:v>
                </c:pt>
                <c:pt idx="195">
                  <c:v>1.4096140215565185</c:v>
                </c:pt>
                <c:pt idx="196">
                  <c:v>1.6681451780186662</c:v>
                </c:pt>
                <c:pt idx="197">
                  <c:v>1.3355387896524578</c:v>
                </c:pt>
                <c:pt idx="198">
                  <c:v>1.56475272666238</c:v>
                </c:pt>
                <c:pt idx="199">
                  <c:v>1.5161749066937733</c:v>
                </c:pt>
                <c:pt idx="200">
                  <c:v>1.5153414908846812</c:v>
                </c:pt>
                <c:pt idx="201">
                  <c:v>1.415320274302333</c:v>
                </c:pt>
                <c:pt idx="202">
                  <c:v>1.7332549785903817</c:v>
                </c:pt>
                <c:pt idx="203">
                  <c:v>1.3639396019367842</c:v>
                </c:pt>
                <c:pt idx="204">
                  <c:v>1.6414405005083681</c:v>
                </c:pt>
                <c:pt idx="205">
                  <c:v>1.5007689606962702</c:v>
                </c:pt>
                <c:pt idx="206">
                  <c:v>1.7366618197815271</c:v>
                </c:pt>
                <c:pt idx="207">
                  <c:v>1.245987818761886</c:v>
                </c:pt>
                <c:pt idx="208">
                  <c:v>1.3172141068018017</c:v>
                </c:pt>
                <c:pt idx="209">
                  <c:v>1.4309001009395959</c:v>
                </c:pt>
                <c:pt idx="210">
                  <c:v>1.4826612826544294</c:v>
                </c:pt>
                <c:pt idx="211">
                  <c:v>1.3176076301397188</c:v>
                </c:pt>
                <c:pt idx="212">
                  <c:v>1.2161090172651059</c:v>
                </c:pt>
                <c:pt idx="213">
                  <c:v>1.345134123578462</c:v>
                </c:pt>
                <c:pt idx="214">
                  <c:v>1.5164101518159441</c:v>
                </c:pt>
                <c:pt idx="215">
                  <c:v>1.2698736791035452</c:v>
                </c:pt>
                <c:pt idx="216">
                  <c:v>1.3953489159577681</c:v>
                </c:pt>
                <c:pt idx="217">
                  <c:v>1.4849728355601395</c:v>
                </c:pt>
                <c:pt idx="218">
                  <c:v>1.6784500529956445</c:v>
                </c:pt>
                <c:pt idx="219">
                  <c:v>1.6053197685691478</c:v>
                </c:pt>
                <c:pt idx="220">
                  <c:v>1.4737459350023632</c:v>
                </c:pt>
                <c:pt idx="221">
                  <c:v>1.5310898309764349</c:v>
                </c:pt>
                <c:pt idx="222">
                  <c:v>1.7214261885928639</c:v>
                </c:pt>
                <c:pt idx="223">
                  <c:v>2.5062188894798725</c:v>
                </c:pt>
                <c:pt idx="224">
                  <c:v>1.8470450309229463</c:v>
                </c:pt>
                <c:pt idx="225">
                  <c:v>1.4016458905995126</c:v>
                </c:pt>
                <c:pt idx="226">
                  <c:v>1.4093958887593971</c:v>
                </c:pt>
                <c:pt idx="227">
                  <c:v>1.92312510279501</c:v>
                </c:pt>
                <c:pt idx="228">
                  <c:v>2.1379435065238943</c:v>
                </c:pt>
                <c:pt idx="229">
                  <c:v>1.6530532598264325</c:v>
                </c:pt>
                <c:pt idx="230">
                  <c:v>1.2028929004920976</c:v>
                </c:pt>
                <c:pt idx="231">
                  <c:v>1.7637665561382259</c:v>
                </c:pt>
                <c:pt idx="232">
                  <c:v>1.5650702712183155</c:v>
                </c:pt>
                <c:pt idx="233">
                  <c:v>1.7217310063548572</c:v>
                </c:pt>
                <c:pt idx="234">
                  <c:v>1.8532060501771856</c:v>
                </c:pt>
                <c:pt idx="235">
                  <c:v>1.1563343035638223</c:v>
                </c:pt>
                <c:pt idx="236">
                  <c:v>1.5569256106429386</c:v>
                </c:pt>
                <c:pt idx="237">
                  <c:v>1.56475608391035</c:v>
                </c:pt>
                <c:pt idx="238">
                  <c:v>1.6687975460774982</c:v>
                </c:pt>
                <c:pt idx="239">
                  <c:v>1.6138050987171688</c:v>
                </c:pt>
                <c:pt idx="240">
                  <c:v>1.9987468709673701</c:v>
                </c:pt>
                <c:pt idx="241">
                  <c:v>1.806551203137152</c:v>
                </c:pt>
                <c:pt idx="242">
                  <c:v>1.7853087054290813</c:v>
                </c:pt>
                <c:pt idx="243">
                  <c:v>1.2861124451570862</c:v>
                </c:pt>
                <c:pt idx="244">
                  <c:v>2.0398328681172284</c:v>
                </c:pt>
                <c:pt idx="245">
                  <c:v>1.3996484721460181</c:v>
                </c:pt>
                <c:pt idx="246">
                  <c:v>1.5072045771437759</c:v>
                </c:pt>
                <c:pt idx="247">
                  <c:v>1.5731863849564991</c:v>
                </c:pt>
                <c:pt idx="248">
                  <c:v>1.5638421803017064</c:v>
                </c:pt>
                <c:pt idx="249">
                  <c:v>1.8304608716360207</c:v>
                </c:pt>
                <c:pt idx="250">
                  <c:v>1.6557483603040832</c:v>
                </c:pt>
                <c:pt idx="251">
                  <c:v>1.4362569083582695</c:v>
                </c:pt>
                <c:pt idx="252">
                  <c:v>1.5156325814582203</c:v>
                </c:pt>
                <c:pt idx="253">
                  <c:v>1.6085000403024818</c:v>
                </c:pt>
                <c:pt idx="254">
                  <c:v>1.7137958895968897</c:v>
                </c:pt>
                <c:pt idx="255">
                  <c:v>1.7364318080100338</c:v>
                </c:pt>
                <c:pt idx="256">
                  <c:v>1.636601306134114</c:v>
                </c:pt>
                <c:pt idx="257">
                  <c:v>1.2169031350478878</c:v>
                </c:pt>
                <c:pt idx="258">
                  <c:v>1.421851292174326</c:v>
                </c:pt>
                <c:pt idx="259">
                  <c:v>1.3844619564111265</c:v>
                </c:pt>
                <c:pt idx="260">
                  <c:v>1.7046158986380568</c:v>
                </c:pt>
                <c:pt idx="261">
                  <c:v>1.6134108896946695</c:v>
                </c:pt>
                <c:pt idx="262">
                  <c:v>1.2210639729754884</c:v>
                </c:pt>
                <c:pt idx="263">
                  <c:v>2.4485794251454984</c:v>
                </c:pt>
                <c:pt idx="264">
                  <c:v>1.3882804337399821</c:v>
                </c:pt>
                <c:pt idx="265">
                  <c:v>1.4860857370335041</c:v>
                </c:pt>
                <c:pt idx="266">
                  <c:v>1.4093612328719389</c:v>
                </c:pt>
                <c:pt idx="267">
                  <c:v>1.4228418553974331</c:v>
                </c:pt>
                <c:pt idx="268">
                  <c:v>1.299614792278297</c:v>
                </c:pt>
                <c:pt idx="269">
                  <c:v>1.4776907645014818</c:v>
                </c:pt>
                <c:pt idx="270">
                  <c:v>1.8511582245543599</c:v>
                </c:pt>
                <c:pt idx="271">
                  <c:v>1.198913167189662</c:v>
                </c:pt>
                <c:pt idx="272">
                  <c:v>1.5625638017477841</c:v>
                </c:pt>
                <c:pt idx="273">
                  <c:v>1.6155066989416298</c:v>
                </c:pt>
                <c:pt idx="274">
                  <c:v>1.4087970603477784</c:v>
                </c:pt>
                <c:pt idx="275">
                  <c:v>1.3535739343101305</c:v>
                </c:pt>
                <c:pt idx="276">
                  <c:v>1.5539310467804142</c:v>
                </c:pt>
                <c:pt idx="277">
                  <c:v>1.8518276815122208</c:v>
                </c:pt>
                <c:pt idx="278">
                  <c:v>1.3208035395242981</c:v>
                </c:pt>
                <c:pt idx="279">
                  <c:v>1.8536302386456962</c:v>
                </c:pt>
                <c:pt idx="280">
                  <c:v>1.7665676697445138</c:v>
                </c:pt>
                <c:pt idx="281">
                  <c:v>1.5967295503395162</c:v>
                </c:pt>
                <c:pt idx="282">
                  <c:v>1.5003290099341902</c:v>
                </c:pt>
                <c:pt idx="283">
                  <c:v>1.0748604425624975</c:v>
                </c:pt>
                <c:pt idx="284">
                  <c:v>1.264753415873644</c:v>
                </c:pt>
                <c:pt idx="285">
                  <c:v>1.5029198627819669</c:v>
                </c:pt>
                <c:pt idx="286">
                  <c:v>1.4735468373227598</c:v>
                </c:pt>
                <c:pt idx="287">
                  <c:v>1.4872437928118738</c:v>
                </c:pt>
                <c:pt idx="288">
                  <c:v>1.3078208958617499</c:v>
                </c:pt>
                <c:pt idx="289">
                  <c:v>1.6362424910069773</c:v>
                </c:pt>
                <c:pt idx="290">
                  <c:v>1.2423099882378359</c:v>
                </c:pt>
                <c:pt idx="291">
                  <c:v>1.3167697610313067</c:v>
                </c:pt>
                <c:pt idx="292">
                  <c:v>1.4477070089898798</c:v>
                </c:pt>
                <c:pt idx="293">
                  <c:v>1.4402509086217847</c:v>
                </c:pt>
                <c:pt idx="294">
                  <c:v>1.7476609095562265</c:v>
                </c:pt>
                <c:pt idx="295">
                  <c:v>1.5520788966701951</c:v>
                </c:pt>
                <c:pt idx="296">
                  <c:v>1.8707033807264866</c:v>
                </c:pt>
                <c:pt idx="297">
                  <c:v>1.1654449656086581</c:v>
                </c:pt>
                <c:pt idx="298">
                  <c:v>1.6162780891207071</c:v>
                </c:pt>
                <c:pt idx="299">
                  <c:v>1.2876303880824951</c:v>
                </c:pt>
                <c:pt idx="300">
                  <c:v>1.3052019216249293</c:v>
                </c:pt>
                <c:pt idx="301">
                  <c:v>1.2063890986424215</c:v>
                </c:pt>
                <c:pt idx="302">
                  <c:v>1.1738090932610252</c:v>
                </c:pt>
                <c:pt idx="303">
                  <c:v>1.1453683766491698</c:v>
                </c:pt>
                <c:pt idx="304">
                  <c:v>1.2935158713064359</c:v>
                </c:pt>
                <c:pt idx="305">
                  <c:v>1.1735198315584023</c:v>
                </c:pt>
                <c:pt idx="306">
                  <c:v>1.620630592418552</c:v>
                </c:pt>
                <c:pt idx="307">
                  <c:v>1.2434036130620212</c:v>
                </c:pt>
                <c:pt idx="308">
                  <c:v>1.1655346894088259</c:v>
                </c:pt>
                <c:pt idx="309">
                  <c:v>1.2845977290238757</c:v>
                </c:pt>
                <c:pt idx="310">
                  <c:v>1.3453517721758419</c:v>
                </c:pt>
                <c:pt idx="311">
                  <c:v>1.1646034949066997</c:v>
                </c:pt>
                <c:pt idx="312">
                  <c:v>1.0480159360456309</c:v>
                </c:pt>
                <c:pt idx="313">
                  <c:v>1.0725917113807482</c:v>
                </c:pt>
                <c:pt idx="314">
                  <c:v>1.5484315175889956</c:v>
                </c:pt>
                <c:pt idx="315">
                  <c:v>1.1528336671543258</c:v>
                </c:pt>
                <c:pt idx="316">
                  <c:v>1.4178679672994985</c:v>
                </c:pt>
                <c:pt idx="317">
                  <c:v>1.20017513214089</c:v>
                </c:pt>
                <c:pt idx="318">
                  <c:v>1.1976116214354522</c:v>
                </c:pt>
                <c:pt idx="319">
                  <c:v>1.4853131438853855</c:v>
                </c:pt>
                <c:pt idx="320">
                  <c:v>1.8013930817752455</c:v>
                </c:pt>
                <c:pt idx="321">
                  <c:v>1.4075236162564515</c:v>
                </c:pt>
                <c:pt idx="322">
                  <c:v>1.1562172484734901</c:v>
                </c:pt>
                <c:pt idx="323">
                  <c:v>1.4347281602588853</c:v>
                </c:pt>
                <c:pt idx="324">
                  <c:v>1.2018982256085398</c:v>
                </c:pt>
                <c:pt idx="325">
                  <c:v>1.2585308702344602</c:v>
                </c:pt>
                <c:pt idx="326">
                  <c:v>1.4824890217532769</c:v>
                </c:pt>
                <c:pt idx="327">
                  <c:v>1.1922623128858161</c:v>
                </c:pt>
                <c:pt idx="328">
                  <c:v>1.2028756454773577</c:v>
                </c:pt>
                <c:pt idx="329">
                  <c:v>1.1423180684315974</c:v>
                </c:pt>
                <c:pt idx="330">
                  <c:v>1.2964177129798775</c:v>
                </c:pt>
                <c:pt idx="331">
                  <c:v>1.4865321137066281</c:v>
                </c:pt>
                <c:pt idx="332">
                  <c:v>1.5895305669227024</c:v>
                </c:pt>
                <c:pt idx="333">
                  <c:v>1.3987320695922747</c:v>
                </c:pt>
                <c:pt idx="334">
                  <c:v>1.2519194352833778</c:v>
                </c:pt>
                <c:pt idx="335">
                  <c:v>1.5886502469300481</c:v>
                </c:pt>
                <c:pt idx="336">
                  <c:v>1.1616308957355346</c:v>
                </c:pt>
                <c:pt idx="337">
                  <c:v>1.7055250470154868</c:v>
                </c:pt>
                <c:pt idx="338">
                  <c:v>1.2820050005583425</c:v>
                </c:pt>
                <c:pt idx="339">
                  <c:v>1.9259628805123457</c:v>
                </c:pt>
                <c:pt idx="340">
                  <c:v>1.2940294386309386</c:v>
                </c:pt>
                <c:pt idx="341">
                  <c:v>1.3114962096877802</c:v>
                </c:pt>
                <c:pt idx="342">
                  <c:v>1.241286082829546</c:v>
                </c:pt>
                <c:pt idx="343">
                  <c:v>1.3883634116608581</c:v>
                </c:pt>
                <c:pt idx="344">
                  <c:v>1.5661453287671321</c:v>
                </c:pt>
                <c:pt idx="345">
                  <c:v>1.5791148476261312</c:v>
                </c:pt>
                <c:pt idx="346">
                  <c:v>1.5472162432723577</c:v>
                </c:pt>
                <c:pt idx="347">
                  <c:v>1.3455269302230013</c:v>
                </c:pt>
                <c:pt idx="348">
                  <c:v>1.2767891701503791</c:v>
                </c:pt>
                <c:pt idx="349">
                  <c:v>1.3459391232768561</c:v>
                </c:pt>
                <c:pt idx="350">
                  <c:v>1.4606756716411544</c:v>
                </c:pt>
                <c:pt idx="351">
                  <c:v>1.3503918609980305</c:v>
                </c:pt>
                <c:pt idx="352">
                  <c:v>1.522841817189255</c:v>
                </c:pt>
                <c:pt idx="353">
                  <c:v>1.5662343138253432</c:v>
                </c:pt>
                <c:pt idx="354">
                  <c:v>1.5055257362982193</c:v>
                </c:pt>
                <c:pt idx="355">
                  <c:v>1.293783047925551</c:v>
                </c:pt>
                <c:pt idx="356">
                  <c:v>1.3814349244359236</c:v>
                </c:pt>
                <c:pt idx="357">
                  <c:v>1.6143451329619034</c:v>
                </c:pt>
                <c:pt idx="358">
                  <c:v>1.524317472095972</c:v>
                </c:pt>
                <c:pt idx="359">
                  <c:v>1.7718909295109857</c:v>
                </c:pt>
                <c:pt idx="360">
                  <c:v>1.4888079376838381</c:v>
                </c:pt>
                <c:pt idx="361">
                  <c:v>1.2365556415932237</c:v>
                </c:pt>
                <c:pt idx="362">
                  <c:v>1.9519280945476958</c:v>
                </c:pt>
                <c:pt idx="363">
                  <c:v>1.781549243280689</c:v>
                </c:pt>
                <c:pt idx="364">
                  <c:v>1.4315580117501057</c:v>
                </c:pt>
                <c:pt idx="365">
                  <c:v>1.3985040478205402</c:v>
                </c:pt>
                <c:pt idx="366">
                  <c:v>1.3495189769548714</c:v>
                </c:pt>
                <c:pt idx="367">
                  <c:v>1.4212630157979231</c:v>
                </c:pt>
                <c:pt idx="368">
                  <c:v>1.3523938367159907</c:v>
                </c:pt>
                <c:pt idx="369">
                  <c:v>1.4327237667483919</c:v>
                </c:pt>
                <c:pt idx="370">
                  <c:v>1.607569019901764</c:v>
                </c:pt>
                <c:pt idx="371">
                  <c:v>1.3127216884964268</c:v>
                </c:pt>
                <c:pt idx="372">
                  <c:v>2.0559037689726329</c:v>
                </c:pt>
                <c:pt idx="373">
                  <c:v>1.6179358565432451</c:v>
                </c:pt>
                <c:pt idx="374">
                  <c:v>1.339752902003492</c:v>
                </c:pt>
                <c:pt idx="375">
                  <c:v>1.5715064227296318</c:v>
                </c:pt>
                <c:pt idx="376">
                  <c:v>1.6822503246027483</c:v>
                </c:pt>
                <c:pt idx="377">
                  <c:v>1.4594549658535301</c:v>
                </c:pt>
                <c:pt idx="378">
                  <c:v>1.5876479631053046</c:v>
                </c:pt>
                <c:pt idx="379">
                  <c:v>1.5157118366159379</c:v>
                </c:pt>
                <c:pt idx="380">
                  <c:v>1.8674617242234839</c:v>
                </c:pt>
                <c:pt idx="381">
                  <c:v>1.3550280873902039</c:v>
                </c:pt>
              </c:numCache>
            </c:numRef>
          </c:xVal>
          <c:yVal>
            <c:numRef>
              <c:f>'lts libres vs %'!$G$5:$G$386</c:f>
              <c:numCache>
                <c:formatCode>_-* #,##0.00\ _€_-;\-* #,##0.00\ _€_-;_-* "-"??\ _€_-;_-@_-</c:formatCode>
                <c:ptCount val="382"/>
                <c:pt idx="0">
                  <c:v>0.13427566225637028</c:v>
                </c:pt>
                <c:pt idx="1">
                  <c:v>0.22221655924373768</c:v>
                </c:pt>
                <c:pt idx="2">
                  <c:v>0.14344280898268358</c:v>
                </c:pt>
                <c:pt idx="3">
                  <c:v>0.17194353733297812</c:v>
                </c:pt>
                <c:pt idx="4">
                  <c:v>0.12491127898874366</c:v>
                </c:pt>
                <c:pt idx="5">
                  <c:v>0.15029125485078582</c:v>
                </c:pt>
                <c:pt idx="6">
                  <c:v>0.19115624326397135</c:v>
                </c:pt>
                <c:pt idx="7">
                  <c:v>0.13536128278682782</c:v>
                </c:pt>
                <c:pt idx="8">
                  <c:v>0.17716259196906681</c:v>
                </c:pt>
                <c:pt idx="9">
                  <c:v>0.17974744487574115</c:v>
                </c:pt>
                <c:pt idx="10">
                  <c:v>0.17296356048684111</c:v>
                </c:pt>
                <c:pt idx="11">
                  <c:v>0.13269635136292302</c:v>
                </c:pt>
                <c:pt idx="12">
                  <c:v>0.15597881297859892</c:v>
                </c:pt>
                <c:pt idx="13">
                  <c:v>0.13807802006745945</c:v>
                </c:pt>
                <c:pt idx="14">
                  <c:v>0.20410318522600071</c:v>
                </c:pt>
                <c:pt idx="15">
                  <c:v>0.2148219464358429</c:v>
                </c:pt>
                <c:pt idx="16">
                  <c:v>0.1413405414455591</c:v>
                </c:pt>
                <c:pt idx="17">
                  <c:v>0.13144823522314253</c:v>
                </c:pt>
                <c:pt idx="18">
                  <c:v>0.15818713713312807</c:v>
                </c:pt>
                <c:pt idx="19">
                  <c:v>0.18362928725934691</c:v>
                </c:pt>
                <c:pt idx="20">
                  <c:v>0.15300159478201444</c:v>
                </c:pt>
                <c:pt idx="21">
                  <c:v>0.18111026514184964</c:v>
                </c:pt>
                <c:pt idx="22">
                  <c:v>0.14955984228991878</c:v>
                </c:pt>
                <c:pt idx="23">
                  <c:v>0.16209710755656917</c:v>
                </c:pt>
                <c:pt idx="24">
                  <c:v>0.20049776650741677</c:v>
                </c:pt>
                <c:pt idx="25">
                  <c:v>0.14793661737125943</c:v>
                </c:pt>
                <c:pt idx="26">
                  <c:v>0.18374957858170432</c:v>
                </c:pt>
                <c:pt idx="27">
                  <c:v>0.18957909408457491</c:v>
                </c:pt>
                <c:pt idx="28">
                  <c:v>0.20467862610101628</c:v>
                </c:pt>
                <c:pt idx="29">
                  <c:v>0.23166341539078092</c:v>
                </c:pt>
                <c:pt idx="30">
                  <c:v>0.19173605390650508</c:v>
                </c:pt>
                <c:pt idx="31">
                  <c:v>0.1962333744720488</c:v>
                </c:pt>
                <c:pt idx="32">
                  <c:v>0.13703016945702648</c:v>
                </c:pt>
                <c:pt idx="33">
                  <c:v>0.17844793657730967</c:v>
                </c:pt>
                <c:pt idx="34">
                  <c:v>0.12633914159081619</c:v>
                </c:pt>
                <c:pt idx="35">
                  <c:v>0.13511090966515218</c:v>
                </c:pt>
                <c:pt idx="36">
                  <c:v>0.16280135925107192</c:v>
                </c:pt>
                <c:pt idx="37">
                  <c:v>0.13676500715274437</c:v>
                </c:pt>
                <c:pt idx="38">
                  <c:v>0.15519757160897382</c:v>
                </c:pt>
                <c:pt idx="39">
                  <c:v>0.20797692239319795</c:v>
                </c:pt>
                <c:pt idx="40">
                  <c:v>0.15981870269316886</c:v>
                </c:pt>
                <c:pt idx="41">
                  <c:v>0.25684053466407081</c:v>
                </c:pt>
                <c:pt idx="42">
                  <c:v>0.14832537155290448</c:v>
                </c:pt>
                <c:pt idx="43">
                  <c:v>0.18519962169476123</c:v>
                </c:pt>
                <c:pt idx="44">
                  <c:v>0.19162218591329583</c:v>
                </c:pt>
                <c:pt idx="45">
                  <c:v>0.19611268053625541</c:v>
                </c:pt>
                <c:pt idx="46">
                  <c:v>0.17259449583149566</c:v>
                </c:pt>
                <c:pt idx="47">
                  <c:v>0.2070932351480253</c:v>
                </c:pt>
                <c:pt idx="48">
                  <c:v>0.20751096915209982</c:v>
                </c:pt>
                <c:pt idx="49">
                  <c:v>0.13856160622066238</c:v>
                </c:pt>
                <c:pt idx="50">
                  <c:v>0.17396168699541728</c:v>
                </c:pt>
                <c:pt idx="51">
                  <c:v>0.17984033405982483</c:v>
                </c:pt>
                <c:pt idx="52">
                  <c:v>0.28052738256969523</c:v>
                </c:pt>
                <c:pt idx="53">
                  <c:v>0.18895980198932169</c:v>
                </c:pt>
                <c:pt idx="54">
                  <c:v>0.31865188907715064</c:v>
                </c:pt>
                <c:pt idx="55">
                  <c:v>0.22693903988456232</c:v>
                </c:pt>
                <c:pt idx="56">
                  <c:v>0.17921736594855173</c:v>
                </c:pt>
                <c:pt idx="57">
                  <c:v>0.24371619375173487</c:v>
                </c:pt>
                <c:pt idx="58">
                  <c:v>0.22045153720320093</c:v>
                </c:pt>
                <c:pt idx="59">
                  <c:v>0.1958693659498589</c:v>
                </c:pt>
                <c:pt idx="60">
                  <c:v>0.17061796572016624</c:v>
                </c:pt>
                <c:pt idx="61">
                  <c:v>0.19954145684255781</c:v>
                </c:pt>
                <c:pt idx="62">
                  <c:v>0.18395808257886695</c:v>
                </c:pt>
                <c:pt idx="63">
                  <c:v>0.16026871996800085</c:v>
                </c:pt>
                <c:pt idx="64">
                  <c:v>0.20480204420574907</c:v>
                </c:pt>
                <c:pt idx="65">
                  <c:v>0.20043339333727347</c:v>
                </c:pt>
                <c:pt idx="66">
                  <c:v>0.19710777912762897</c:v>
                </c:pt>
                <c:pt idx="67">
                  <c:v>0.25780530015989311</c:v>
                </c:pt>
                <c:pt idx="68">
                  <c:v>0.24583876572683022</c:v>
                </c:pt>
                <c:pt idx="69">
                  <c:v>0.15730707415082082</c:v>
                </c:pt>
                <c:pt idx="70">
                  <c:v>0.19077606420684537</c:v>
                </c:pt>
                <c:pt idx="71">
                  <c:v>0.19325335629639243</c:v>
                </c:pt>
                <c:pt idx="72">
                  <c:v>0.25342949153967892</c:v>
                </c:pt>
                <c:pt idx="73">
                  <c:v>0.1876334044764035</c:v>
                </c:pt>
                <c:pt idx="74">
                  <c:v>0.1723249806558094</c:v>
                </c:pt>
                <c:pt idx="75">
                  <c:v>0.18347011090838042</c:v>
                </c:pt>
                <c:pt idx="76">
                  <c:v>0.17589222827181092</c:v>
                </c:pt>
                <c:pt idx="77">
                  <c:v>0.18825829935207858</c:v>
                </c:pt>
                <c:pt idx="78">
                  <c:v>0.16179427099115171</c:v>
                </c:pt>
                <c:pt idx="79">
                  <c:v>0.14676740472111088</c:v>
                </c:pt>
                <c:pt idx="80">
                  <c:v>0.21244640743017573</c:v>
                </c:pt>
                <c:pt idx="81">
                  <c:v>0.15892296209042814</c:v>
                </c:pt>
                <c:pt idx="82">
                  <c:v>0.19611556727751239</c:v>
                </c:pt>
                <c:pt idx="83">
                  <c:v>0.28155351239959781</c:v>
                </c:pt>
                <c:pt idx="84">
                  <c:v>0.29273779760633489</c:v>
                </c:pt>
                <c:pt idx="85">
                  <c:v>0.33009034497956896</c:v>
                </c:pt>
                <c:pt idx="86">
                  <c:v>0.26250942847841113</c:v>
                </c:pt>
                <c:pt idx="87">
                  <c:v>0.2315399590565603</c:v>
                </c:pt>
                <c:pt idx="88">
                  <c:v>0.26918262510327207</c:v>
                </c:pt>
                <c:pt idx="89">
                  <c:v>0.31093249664890771</c:v>
                </c:pt>
                <c:pt idx="90">
                  <c:v>0.20684860128383326</c:v>
                </c:pt>
                <c:pt idx="91">
                  <c:v>0.19921203587752787</c:v>
                </c:pt>
                <c:pt idx="92">
                  <c:v>0.23658262264469707</c:v>
                </c:pt>
                <c:pt idx="93">
                  <c:v>0.32391403136678504</c:v>
                </c:pt>
                <c:pt idx="94">
                  <c:v>0.26643011652458876</c:v>
                </c:pt>
                <c:pt idx="95">
                  <c:v>0.33078062699915151</c:v>
                </c:pt>
                <c:pt idx="96">
                  <c:v>0.35907097027889529</c:v>
                </c:pt>
                <c:pt idx="97">
                  <c:v>0.28432065776125165</c:v>
                </c:pt>
                <c:pt idx="98">
                  <c:v>0.20971859879411567</c:v>
                </c:pt>
                <c:pt idx="99">
                  <c:v>0.33341301726663974</c:v>
                </c:pt>
                <c:pt idx="100">
                  <c:v>0.22516464002495815</c:v>
                </c:pt>
                <c:pt idx="101">
                  <c:v>0.24597287050321148</c:v>
                </c:pt>
                <c:pt idx="102">
                  <c:v>0.28669289002585596</c:v>
                </c:pt>
                <c:pt idx="103">
                  <c:v>0.26344607087176786</c:v>
                </c:pt>
                <c:pt idx="104">
                  <c:v>0.23567265191485565</c:v>
                </c:pt>
                <c:pt idx="105">
                  <c:v>0.31959554415121005</c:v>
                </c:pt>
                <c:pt idx="106">
                  <c:v>0.23865456971929472</c:v>
                </c:pt>
                <c:pt idx="107">
                  <c:v>0.29234296546698074</c:v>
                </c:pt>
                <c:pt idx="108">
                  <c:v>0.32511460251153451</c:v>
                </c:pt>
                <c:pt idx="109">
                  <c:v>0.26942818150598358</c:v>
                </c:pt>
                <c:pt idx="110">
                  <c:v>0.36087726496216493</c:v>
                </c:pt>
                <c:pt idx="111">
                  <c:v>0.35589736464925864</c:v>
                </c:pt>
                <c:pt idx="112">
                  <c:v>0.23170038043007363</c:v>
                </c:pt>
                <c:pt idx="113">
                  <c:v>0.26785975174499616</c:v>
                </c:pt>
                <c:pt idx="114">
                  <c:v>0.28780911613111176</c:v>
                </c:pt>
                <c:pt idx="115">
                  <c:v>0.48405751754103521</c:v>
                </c:pt>
                <c:pt idx="116">
                  <c:v>0.34978739498571731</c:v>
                </c:pt>
                <c:pt idx="117">
                  <c:v>0.24063282908501207</c:v>
                </c:pt>
                <c:pt idx="118">
                  <c:v>0.28524824297965173</c:v>
                </c:pt>
                <c:pt idx="119">
                  <c:v>0.26094948800448708</c:v>
                </c:pt>
                <c:pt idx="120">
                  <c:v>0.25024834745524094</c:v>
                </c:pt>
                <c:pt idx="121">
                  <c:v>0.31521922594498897</c:v>
                </c:pt>
                <c:pt idx="122">
                  <c:v>0.21381108434137203</c:v>
                </c:pt>
                <c:pt idx="123">
                  <c:v>0.23748746603676701</c:v>
                </c:pt>
                <c:pt idx="124">
                  <c:v>0.27619328989657627</c:v>
                </c:pt>
                <c:pt idx="125">
                  <c:v>0.24332701357381209</c:v>
                </c:pt>
                <c:pt idx="126">
                  <c:v>0.27339293466507086</c:v>
                </c:pt>
                <c:pt idx="127">
                  <c:v>0.31236900067618001</c:v>
                </c:pt>
                <c:pt idx="128">
                  <c:v>0.28939189837294116</c:v>
                </c:pt>
                <c:pt idx="129">
                  <c:v>0.24950198538470053</c:v>
                </c:pt>
                <c:pt idx="130">
                  <c:v>0.27428791188053187</c:v>
                </c:pt>
                <c:pt idx="131">
                  <c:v>0.29983781181758667</c:v>
                </c:pt>
                <c:pt idx="132">
                  <c:v>0.32646996381024551</c:v>
                </c:pt>
                <c:pt idx="133">
                  <c:v>0.27575994481144589</c:v>
                </c:pt>
                <c:pt idx="134">
                  <c:v>0.34224282796679745</c:v>
                </c:pt>
                <c:pt idx="135">
                  <c:v>0.25490368135050795</c:v>
                </c:pt>
                <c:pt idx="136">
                  <c:v>0.26558394147156456</c:v>
                </c:pt>
                <c:pt idx="137">
                  <c:v>0.3074492513367918</c:v>
                </c:pt>
                <c:pt idx="138">
                  <c:v>0.27387889944699562</c:v>
                </c:pt>
                <c:pt idx="139">
                  <c:v>0.4314713428136529</c:v>
                </c:pt>
                <c:pt idx="140">
                  <c:v>0.32182962766450868</c:v>
                </c:pt>
                <c:pt idx="141">
                  <c:v>0.28337121661968762</c:v>
                </c:pt>
                <c:pt idx="142">
                  <c:v>0.36466542348622094</c:v>
                </c:pt>
                <c:pt idx="143">
                  <c:v>0.33949398900056604</c:v>
                </c:pt>
                <c:pt idx="144">
                  <c:v>0.28629688083596577</c:v>
                </c:pt>
                <c:pt idx="145">
                  <c:v>0.31383376140687302</c:v>
                </c:pt>
                <c:pt idx="146">
                  <c:v>0.37240894760639681</c:v>
                </c:pt>
                <c:pt idx="147">
                  <c:v>0.26948938685434226</c:v>
                </c:pt>
                <c:pt idx="148">
                  <c:v>0.32438546300167376</c:v>
                </c:pt>
                <c:pt idx="149">
                  <c:v>0.32485746711777669</c:v>
                </c:pt>
                <c:pt idx="150">
                  <c:v>0.26713130093081539</c:v>
                </c:pt>
                <c:pt idx="151">
                  <c:v>0.33190861872996952</c:v>
                </c:pt>
                <c:pt idx="152">
                  <c:v>0.32656187619190064</c:v>
                </c:pt>
                <c:pt idx="153">
                  <c:v>0.30599874238874686</c:v>
                </c:pt>
                <c:pt idx="154">
                  <c:v>0.33761522700907115</c:v>
                </c:pt>
                <c:pt idx="155">
                  <c:v>0.34193584364958685</c:v>
                </c:pt>
                <c:pt idx="156">
                  <c:v>0.29583188743834848</c:v>
                </c:pt>
                <c:pt idx="157">
                  <c:v>0.33613031773496765</c:v>
                </c:pt>
                <c:pt idx="158">
                  <c:v>0.37591425631579045</c:v>
                </c:pt>
                <c:pt idx="159">
                  <c:v>0.32166130551698868</c:v>
                </c:pt>
                <c:pt idx="160">
                  <c:v>0.25402345718114305</c:v>
                </c:pt>
                <c:pt idx="161">
                  <c:v>0.39156348280831638</c:v>
                </c:pt>
                <c:pt idx="162">
                  <c:v>0.33737458582555419</c:v>
                </c:pt>
                <c:pt idx="163">
                  <c:v>0.37415890496694937</c:v>
                </c:pt>
                <c:pt idx="164">
                  <c:v>0.34377436749122581</c:v>
                </c:pt>
                <c:pt idx="165">
                  <c:v>0.36682191352910343</c:v>
                </c:pt>
                <c:pt idx="166">
                  <c:v>0.30962058863291303</c:v>
                </c:pt>
                <c:pt idx="167">
                  <c:v>0.28572227580306747</c:v>
                </c:pt>
                <c:pt idx="168">
                  <c:v>0.30867817906833234</c:v>
                </c:pt>
                <c:pt idx="169">
                  <c:v>0.26994280741270832</c:v>
                </c:pt>
                <c:pt idx="170">
                  <c:v>0.257411891360872</c:v>
                </c:pt>
                <c:pt idx="171">
                  <c:v>0.26146213091340892</c:v>
                </c:pt>
                <c:pt idx="172">
                  <c:v>0.28768672565998693</c:v>
                </c:pt>
                <c:pt idx="173">
                  <c:v>0.28119064067867272</c:v>
                </c:pt>
                <c:pt idx="174">
                  <c:v>0.3494054397505838</c:v>
                </c:pt>
                <c:pt idx="175">
                  <c:v>0.26347051373974101</c:v>
                </c:pt>
                <c:pt idx="176">
                  <c:v>0.27980884250137483</c:v>
                </c:pt>
                <c:pt idx="177">
                  <c:v>0.23425924680617538</c:v>
                </c:pt>
                <c:pt idx="178">
                  <c:v>0.26502981864916297</c:v>
                </c:pt>
                <c:pt idx="179">
                  <c:v>0.2585802725941288</c:v>
                </c:pt>
                <c:pt idx="180">
                  <c:v>0.24672554711147043</c:v>
                </c:pt>
                <c:pt idx="181">
                  <c:v>0.26353325429601454</c:v>
                </c:pt>
                <c:pt idx="182">
                  <c:v>0.22008921525560513</c:v>
                </c:pt>
                <c:pt idx="183">
                  <c:v>0.23790204698387618</c:v>
                </c:pt>
                <c:pt idx="184">
                  <c:v>0.25882290865334739</c:v>
                </c:pt>
                <c:pt idx="185">
                  <c:v>0.23832844151152144</c:v>
                </c:pt>
                <c:pt idx="186">
                  <c:v>0.25278208014899861</c:v>
                </c:pt>
                <c:pt idx="187">
                  <c:v>0.25060896744862482</c:v>
                </c:pt>
                <c:pt idx="188">
                  <c:v>0.41983186016842788</c:v>
                </c:pt>
                <c:pt idx="189">
                  <c:v>0.22572732987274921</c:v>
                </c:pt>
                <c:pt idx="190">
                  <c:v>0.23843189936183104</c:v>
                </c:pt>
                <c:pt idx="191">
                  <c:v>0.23076737967882954</c:v>
                </c:pt>
                <c:pt idx="192">
                  <c:v>0.25943289985830426</c:v>
                </c:pt>
                <c:pt idx="193">
                  <c:v>0.20833616888035272</c:v>
                </c:pt>
                <c:pt idx="194">
                  <c:v>0.25831319982227463</c:v>
                </c:pt>
                <c:pt idx="195">
                  <c:v>0.25622157352696118</c:v>
                </c:pt>
                <c:pt idx="196">
                  <c:v>0.21754090347314173</c:v>
                </c:pt>
                <c:pt idx="197">
                  <c:v>0.31763111230344898</c:v>
                </c:pt>
                <c:pt idx="198">
                  <c:v>0.25414454215527776</c:v>
                </c:pt>
                <c:pt idx="199">
                  <c:v>0.24208456145318802</c:v>
                </c:pt>
                <c:pt idx="200">
                  <c:v>0.27609923244028034</c:v>
                </c:pt>
                <c:pt idx="201">
                  <c:v>0.27038636905267882</c:v>
                </c:pt>
                <c:pt idx="202">
                  <c:v>0.23132442982366788</c:v>
                </c:pt>
                <c:pt idx="203">
                  <c:v>0.25713933005485512</c:v>
                </c:pt>
                <c:pt idx="204">
                  <c:v>0.24526210935389187</c:v>
                </c:pt>
                <c:pt idx="205">
                  <c:v>0.24791345173552823</c:v>
                </c:pt>
                <c:pt idx="206">
                  <c:v>0.23107619502746726</c:v>
                </c:pt>
                <c:pt idx="207">
                  <c:v>0.30168555453959944</c:v>
                </c:pt>
                <c:pt idx="208">
                  <c:v>0.26312750869214385</c:v>
                </c:pt>
                <c:pt idx="209">
                  <c:v>0.27966843175279982</c:v>
                </c:pt>
                <c:pt idx="210">
                  <c:v>0.28692569810609891</c:v>
                </c:pt>
                <c:pt idx="211">
                  <c:v>0.33510559131276868</c:v>
                </c:pt>
                <c:pt idx="212">
                  <c:v>0.32388447901212147</c:v>
                </c:pt>
                <c:pt idx="213">
                  <c:v>0.26488562766206936</c:v>
                </c:pt>
                <c:pt idx="214">
                  <c:v>0.27678584610668749</c:v>
                </c:pt>
                <c:pt idx="215">
                  <c:v>0.29594717204878512</c:v>
                </c:pt>
                <c:pt idx="216">
                  <c:v>0.25213384551530577</c:v>
                </c:pt>
                <c:pt idx="217">
                  <c:v>0.26456133652213826</c:v>
                </c:pt>
                <c:pt idx="218">
                  <c:v>0.23180870248975965</c:v>
                </c:pt>
                <c:pt idx="219">
                  <c:v>0.24764764773815784</c:v>
                </c:pt>
                <c:pt idx="220">
                  <c:v>0.29701690377560613</c:v>
                </c:pt>
                <c:pt idx="221">
                  <c:v>0.35097152250204061</c:v>
                </c:pt>
                <c:pt idx="222">
                  <c:v>0.27918575661982842</c:v>
                </c:pt>
                <c:pt idx="223">
                  <c:v>0.26936092838896902</c:v>
                </c:pt>
                <c:pt idx="224">
                  <c:v>0.28435002436164247</c:v>
                </c:pt>
                <c:pt idx="225">
                  <c:v>0.32858966337919326</c:v>
                </c:pt>
                <c:pt idx="226">
                  <c:v>0.33549387265666641</c:v>
                </c:pt>
                <c:pt idx="227">
                  <c:v>0.30620094321919988</c:v>
                </c:pt>
                <c:pt idx="228">
                  <c:v>0.23280205964660136</c:v>
                </c:pt>
                <c:pt idx="229">
                  <c:v>0.31844270729605861</c:v>
                </c:pt>
                <c:pt idx="230">
                  <c:v>0.43338079206371305</c:v>
                </c:pt>
                <c:pt idx="231">
                  <c:v>0.28346841238303871</c:v>
                </c:pt>
                <c:pt idx="232">
                  <c:v>0.31908819868928673</c:v>
                </c:pt>
                <c:pt idx="233">
                  <c:v>0.30957474246830918</c:v>
                </c:pt>
                <c:pt idx="234">
                  <c:v>0.27452826298628547</c:v>
                </c:pt>
                <c:pt idx="235">
                  <c:v>0.44469226800967382</c:v>
                </c:pt>
                <c:pt idx="236">
                  <c:v>0.35916015722229588</c:v>
                </c:pt>
                <c:pt idx="237">
                  <c:v>0.34044624785521982</c:v>
                </c:pt>
                <c:pt idx="238">
                  <c:v>0.312327746786903</c:v>
                </c:pt>
                <c:pt idx="239">
                  <c:v>0.33872832084581322</c:v>
                </c:pt>
                <c:pt idx="240">
                  <c:v>0.28154958158391258</c:v>
                </c:pt>
                <c:pt idx="241">
                  <c:v>0.31747818416255263</c:v>
                </c:pt>
                <c:pt idx="242">
                  <c:v>0.28975499927588466</c:v>
                </c:pt>
                <c:pt idx="243">
                  <c:v>0.352630473333225</c:v>
                </c:pt>
                <c:pt idx="244">
                  <c:v>0.28972048299826453</c:v>
                </c:pt>
                <c:pt idx="245">
                  <c:v>0.3696247807758607</c:v>
                </c:pt>
                <c:pt idx="246">
                  <c:v>0.36381681559327395</c:v>
                </c:pt>
                <c:pt idx="247">
                  <c:v>0.36527110390801382</c:v>
                </c:pt>
                <c:pt idx="248">
                  <c:v>0.37110349423523531</c:v>
                </c:pt>
                <c:pt idx="249">
                  <c:v>0.34156821900541362</c:v>
                </c:pt>
                <c:pt idx="250">
                  <c:v>0.36317813368723106</c:v>
                </c:pt>
                <c:pt idx="251">
                  <c:v>0.35679151158464967</c:v>
                </c:pt>
                <c:pt idx="252">
                  <c:v>0.35566444036039735</c:v>
                </c:pt>
                <c:pt idx="253">
                  <c:v>0.36912844513202642</c:v>
                </c:pt>
                <c:pt idx="254">
                  <c:v>0.30110057529872525</c:v>
                </c:pt>
                <c:pt idx="255">
                  <c:v>0.35888998403084427</c:v>
                </c:pt>
                <c:pt idx="256">
                  <c:v>0.36759522519544596</c:v>
                </c:pt>
                <c:pt idx="257">
                  <c:v>0.35410172403419493</c:v>
                </c:pt>
                <c:pt idx="258">
                  <c:v>0.35496507099807895</c:v>
                </c:pt>
                <c:pt idx="259">
                  <c:v>0.34473771772777317</c:v>
                </c:pt>
                <c:pt idx="260">
                  <c:v>0.31646941641092818</c:v>
                </c:pt>
                <c:pt idx="261">
                  <c:v>0.33503252476181061</c:v>
                </c:pt>
                <c:pt idx="262">
                  <c:v>0.37247389224736738</c:v>
                </c:pt>
                <c:pt idx="263">
                  <c:v>0.2656466566349811</c:v>
                </c:pt>
                <c:pt idx="264">
                  <c:v>0.34165134637683225</c:v>
                </c:pt>
                <c:pt idx="265">
                  <c:v>0.36286685750267023</c:v>
                </c:pt>
                <c:pt idx="266">
                  <c:v>0.44391467646882682</c:v>
                </c:pt>
                <c:pt idx="267">
                  <c:v>0.32597970196272857</c:v>
                </c:pt>
                <c:pt idx="268">
                  <c:v>0.33741093629397201</c:v>
                </c:pt>
                <c:pt idx="269">
                  <c:v>0.3330713634937929</c:v>
                </c:pt>
                <c:pt idx="270">
                  <c:v>0.26937339258170889</c:v>
                </c:pt>
                <c:pt idx="271">
                  <c:v>0.38394735263604285</c:v>
                </c:pt>
                <c:pt idx="272">
                  <c:v>0.32509255446249957</c:v>
                </c:pt>
                <c:pt idx="273">
                  <c:v>0.28783179945020282</c:v>
                </c:pt>
                <c:pt idx="274">
                  <c:v>0.34871009884713605</c:v>
                </c:pt>
                <c:pt idx="275">
                  <c:v>0.35914579750974046</c:v>
                </c:pt>
                <c:pt idx="276">
                  <c:v>0.34316756074805482</c:v>
                </c:pt>
                <c:pt idx="277">
                  <c:v>0.26898214882723082</c:v>
                </c:pt>
                <c:pt idx="278">
                  <c:v>0.37327367868580658</c:v>
                </c:pt>
                <c:pt idx="279">
                  <c:v>0.27047375783708133</c:v>
                </c:pt>
                <c:pt idx="280">
                  <c:v>0.30961231154677732</c:v>
                </c:pt>
                <c:pt idx="281">
                  <c:v>0.3186684083453255</c:v>
                </c:pt>
                <c:pt idx="282">
                  <c:v>0.31351711910238583</c:v>
                </c:pt>
                <c:pt idx="283">
                  <c:v>0.39101139141701352</c:v>
                </c:pt>
                <c:pt idx="284">
                  <c:v>0.3865254381972974</c:v>
                </c:pt>
                <c:pt idx="285">
                  <c:v>0.38331092380340126</c:v>
                </c:pt>
                <c:pt idx="286">
                  <c:v>0.38637031127792942</c:v>
                </c:pt>
                <c:pt idx="287">
                  <c:v>0.33134581798414103</c:v>
                </c:pt>
                <c:pt idx="288">
                  <c:v>0.41139617201759682</c:v>
                </c:pt>
                <c:pt idx="289">
                  <c:v>0.3407499928846574</c:v>
                </c:pt>
                <c:pt idx="290">
                  <c:v>0.37092172325319533</c:v>
                </c:pt>
                <c:pt idx="291">
                  <c:v>0.34377781226859372</c:v>
                </c:pt>
                <c:pt idx="292">
                  <c:v>0.36480389211728376</c:v>
                </c:pt>
                <c:pt idx="293">
                  <c:v>0.34953740219164547</c:v>
                </c:pt>
                <c:pt idx="294">
                  <c:v>0.31138561341885557</c:v>
                </c:pt>
                <c:pt idx="295">
                  <c:v>0.31965452949212658</c:v>
                </c:pt>
                <c:pt idx="296">
                  <c:v>0.28430136107824905</c:v>
                </c:pt>
                <c:pt idx="297">
                  <c:v>0.41994235430361021</c:v>
                </c:pt>
                <c:pt idx="298">
                  <c:v>0.30718134007916731</c:v>
                </c:pt>
                <c:pt idx="299">
                  <c:v>0.40487850310571177</c:v>
                </c:pt>
                <c:pt idx="300">
                  <c:v>0.34944000842303624</c:v>
                </c:pt>
                <c:pt idx="301">
                  <c:v>0.34297483171641108</c:v>
                </c:pt>
                <c:pt idx="302">
                  <c:v>0.38350687085529761</c:v>
                </c:pt>
                <c:pt idx="303">
                  <c:v>0.34813665707225888</c:v>
                </c:pt>
                <c:pt idx="304">
                  <c:v>0.38340300499996144</c:v>
                </c:pt>
                <c:pt idx="305">
                  <c:v>0.41830346210866937</c:v>
                </c:pt>
                <c:pt idx="306">
                  <c:v>0.33496573942225527</c:v>
                </c:pt>
                <c:pt idx="307">
                  <c:v>0.35598684563644301</c:v>
                </c:pt>
                <c:pt idx="308">
                  <c:v>0.37778070464745361</c:v>
                </c:pt>
                <c:pt idx="309">
                  <c:v>0.43036987786810954</c:v>
                </c:pt>
                <c:pt idx="310">
                  <c:v>0.3265039116013993</c:v>
                </c:pt>
                <c:pt idx="311">
                  <c:v>0.40751751130708153</c:v>
                </c:pt>
                <c:pt idx="312">
                  <c:v>0.45898619386248779</c:v>
                </c:pt>
                <c:pt idx="313">
                  <c:v>0.36050912019218262</c:v>
                </c:pt>
                <c:pt idx="314">
                  <c:v>0.31071200317845987</c:v>
                </c:pt>
                <c:pt idx="315">
                  <c:v>0.34531045023894164</c:v>
                </c:pt>
                <c:pt idx="316">
                  <c:v>0.32602273391862757</c:v>
                </c:pt>
                <c:pt idx="317">
                  <c:v>0.38780585514555138</c:v>
                </c:pt>
                <c:pt idx="318">
                  <c:v>0.41876194202996392</c:v>
                </c:pt>
                <c:pt idx="319">
                  <c:v>0.28049069370852181</c:v>
                </c:pt>
                <c:pt idx="320">
                  <c:v>0.27274091095210512</c:v>
                </c:pt>
                <c:pt idx="321">
                  <c:v>0.30518539468861244</c:v>
                </c:pt>
                <c:pt idx="322">
                  <c:v>0.3635022739420688</c:v>
                </c:pt>
                <c:pt idx="323">
                  <c:v>0.33249733664536418</c:v>
                </c:pt>
                <c:pt idx="324">
                  <c:v>0.37214928666941632</c:v>
                </c:pt>
                <c:pt idx="325">
                  <c:v>0.34701763356847531</c:v>
                </c:pt>
                <c:pt idx="326">
                  <c:v>0.33122658765159857</c:v>
                </c:pt>
                <c:pt idx="327">
                  <c:v>0.4283746330004502</c:v>
                </c:pt>
                <c:pt idx="328">
                  <c:v>0.45950199962443983</c:v>
                </c:pt>
                <c:pt idx="329">
                  <c:v>0.40411468347608576</c:v>
                </c:pt>
                <c:pt idx="330">
                  <c:v>0.37225480810484318</c:v>
                </c:pt>
                <c:pt idx="331">
                  <c:v>0.33300098536163258</c:v>
                </c:pt>
                <c:pt idx="332">
                  <c:v>0.31489969716024152</c:v>
                </c:pt>
                <c:pt idx="333">
                  <c:v>0.33132043206173667</c:v>
                </c:pt>
                <c:pt idx="334">
                  <c:v>0.39832227236669626</c:v>
                </c:pt>
                <c:pt idx="335">
                  <c:v>0.32455312591861557</c:v>
                </c:pt>
                <c:pt idx="336">
                  <c:v>0.33837678532852949</c:v>
                </c:pt>
                <c:pt idx="337">
                  <c:v>0.28972728139048015</c:v>
                </c:pt>
                <c:pt idx="338">
                  <c:v>0.35034851328916505</c:v>
                </c:pt>
                <c:pt idx="339">
                  <c:v>0.30478914202052099</c:v>
                </c:pt>
                <c:pt idx="340">
                  <c:v>0.2999149801416513</c:v>
                </c:pt>
                <c:pt idx="341">
                  <c:v>5.7958267346328377E-2</c:v>
                </c:pt>
                <c:pt idx="342">
                  <c:v>0.32762756383218117</c:v>
                </c:pt>
                <c:pt idx="343">
                  <c:v>5.3002692403377093E-2</c:v>
                </c:pt>
                <c:pt idx="344">
                  <c:v>0.3207022366895268</c:v>
                </c:pt>
                <c:pt idx="345">
                  <c:v>0.32466206988290419</c:v>
                </c:pt>
                <c:pt idx="346">
                  <c:v>0.34392046112875707</c:v>
                </c:pt>
                <c:pt idx="347">
                  <c:v>0.36765811130153481</c:v>
                </c:pt>
                <c:pt idx="348">
                  <c:v>0.32273328306575338</c:v>
                </c:pt>
                <c:pt idx="349">
                  <c:v>0.31651889285668894</c:v>
                </c:pt>
                <c:pt idx="350">
                  <c:v>0.26244774763593043</c:v>
                </c:pt>
                <c:pt idx="351">
                  <c:v>0.31929650832327117</c:v>
                </c:pt>
                <c:pt idx="352">
                  <c:v>0.29540465211947997</c:v>
                </c:pt>
                <c:pt idx="353">
                  <c:v>0.34414225463938675</c:v>
                </c:pt>
                <c:pt idx="354">
                  <c:v>0.31191367375539397</c:v>
                </c:pt>
                <c:pt idx="355">
                  <c:v>0.14347869265385357</c:v>
                </c:pt>
                <c:pt idx="356">
                  <c:v>0.37892203750503345</c:v>
                </c:pt>
                <c:pt idx="357">
                  <c:v>7.5896714549421554E-2</c:v>
                </c:pt>
                <c:pt idx="358">
                  <c:v>0.28448369352070207</c:v>
                </c:pt>
                <c:pt idx="359">
                  <c:v>0.28775828415149596</c:v>
                </c:pt>
                <c:pt idx="360">
                  <c:v>0.27145631526784686</c:v>
                </c:pt>
                <c:pt idx="361">
                  <c:v>0.35956161094353772</c:v>
                </c:pt>
                <c:pt idx="362">
                  <c:v>0.30798301420659147</c:v>
                </c:pt>
                <c:pt idx="363">
                  <c:v>0.24687305574219945</c:v>
                </c:pt>
                <c:pt idx="364">
                  <c:v>0.27362563019739805</c:v>
                </c:pt>
                <c:pt idx="365">
                  <c:v>0.31024517099078797</c:v>
                </c:pt>
                <c:pt idx="366">
                  <c:v>8.4112916542461447E-2</c:v>
                </c:pt>
                <c:pt idx="367">
                  <c:v>0.28636622281695201</c:v>
                </c:pt>
                <c:pt idx="368">
                  <c:v>0.37084522405192805</c:v>
                </c:pt>
                <c:pt idx="369">
                  <c:v>0.38867927975857891</c:v>
                </c:pt>
                <c:pt idx="370">
                  <c:v>0.27492059061534058</c:v>
                </c:pt>
                <c:pt idx="371">
                  <c:v>6.3048658251065065E-2</c:v>
                </c:pt>
                <c:pt idx="372">
                  <c:v>0.30140308144374994</c:v>
                </c:pt>
                <c:pt idx="373">
                  <c:v>6.6145208531693866E-2</c:v>
                </c:pt>
                <c:pt idx="374">
                  <c:v>8.5952453840269283E-2</c:v>
                </c:pt>
                <c:pt idx="375">
                  <c:v>0.28399959832612476</c:v>
                </c:pt>
                <c:pt idx="376">
                  <c:v>0.29756474291523488</c:v>
                </c:pt>
                <c:pt idx="377">
                  <c:v>0.37859110877298741</c:v>
                </c:pt>
                <c:pt idx="378">
                  <c:v>0.26088234005637984</c:v>
                </c:pt>
                <c:pt idx="379">
                  <c:v>0.32138504366804138</c:v>
                </c:pt>
                <c:pt idx="380">
                  <c:v>0.33480478109131062</c:v>
                </c:pt>
                <c:pt idx="381">
                  <c:v>0.31253502239141551</c:v>
                </c:pt>
              </c:numCache>
            </c:numRef>
          </c:yVal>
          <c:smooth val="0"/>
        </c:ser>
        <c:dLbls>
          <c:showLegendKey val="0"/>
          <c:showVal val="0"/>
          <c:showCatName val="0"/>
          <c:showSerName val="0"/>
          <c:showPercent val="0"/>
          <c:showBubbleSize val="0"/>
        </c:dLbls>
        <c:axId val="117750528"/>
        <c:axId val="117751104"/>
      </c:scatterChart>
      <c:valAx>
        <c:axId val="117750528"/>
        <c:scaling>
          <c:orientation val="minMax"/>
          <c:min val="1"/>
        </c:scaling>
        <c:delete val="0"/>
        <c:axPos val="b"/>
        <c:title>
          <c:tx>
            <c:rich>
              <a:bodyPr/>
              <a:lstStyle/>
              <a:p>
                <a:pPr>
                  <a:defRPr/>
                </a:pPr>
                <a:r>
                  <a:rPr lang="en-US"/>
                  <a:t>rel Ing/GD</a:t>
                </a:r>
              </a:p>
            </c:rich>
          </c:tx>
          <c:overlay val="0"/>
        </c:title>
        <c:numFmt formatCode="_-* #,##0.00\ _€_-;\-* #,##0.00\ _€_-;_-* &quot;-&quot;??\ _€_-;_-@_-" sourceLinked="1"/>
        <c:majorTickMark val="out"/>
        <c:minorTickMark val="none"/>
        <c:tickLblPos val="nextTo"/>
        <c:crossAx val="117751104"/>
        <c:crosses val="autoZero"/>
        <c:crossBetween val="midCat"/>
      </c:valAx>
      <c:valAx>
        <c:axId val="117751104"/>
        <c:scaling>
          <c:orientation val="minMax"/>
        </c:scaling>
        <c:delete val="0"/>
        <c:axPos val="l"/>
        <c:title>
          <c:tx>
            <c:rich>
              <a:bodyPr rot="-5400000" vert="horz"/>
              <a:lstStyle/>
              <a:p>
                <a:pPr>
                  <a:defRPr/>
                </a:pPr>
                <a:r>
                  <a:rPr lang="en-US"/>
                  <a:t>u$s/litro</a:t>
                </a:r>
              </a:p>
            </c:rich>
          </c:tx>
          <c:overlay val="0"/>
        </c:title>
        <c:numFmt formatCode="_-* #,##0.00\ _€_-;\-* #,##0.00\ _€_-;_-* &quot;-&quot;??\ _€_-;_-@_-" sourceLinked="1"/>
        <c:majorTickMark val="out"/>
        <c:minorTickMark val="none"/>
        <c:tickLblPos val="nextTo"/>
        <c:crossAx val="117750528"/>
        <c:crosses val="autoZero"/>
        <c:crossBetween val="midCat"/>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Lts leche/ha VT y Activo</a:t>
            </a:r>
          </a:p>
        </c:rich>
      </c:tx>
      <c:overlay val="0"/>
    </c:title>
    <c:autoTitleDeleted val="0"/>
    <c:plotArea>
      <c:layout/>
      <c:scatterChart>
        <c:scatterStyle val="lineMarker"/>
        <c:varyColors val="0"/>
        <c:ser>
          <c:idx val="0"/>
          <c:order val="0"/>
          <c:tx>
            <c:v>prod/ha y Act</c:v>
          </c:tx>
          <c:spPr>
            <a:ln w="28575">
              <a:noFill/>
            </a:ln>
          </c:spPr>
          <c:marker>
            <c:spPr>
              <a:solidFill>
                <a:schemeClr val="tx1"/>
              </a:solidFill>
              <a:ln>
                <a:noFill/>
              </a:ln>
            </c:spPr>
          </c:marker>
          <c:xVal>
            <c:numRef>
              <c:f>'terciles x ROS-ROTA'!$BA$6:$BA$387</c:f>
              <c:numCache>
                <c:formatCode>_-* #,##0\ _€_-;\-* #,##0\ _€_-;_-* "-"??\ _€_-;_-@_-</c:formatCode>
                <c:ptCount val="382"/>
                <c:pt idx="0">
                  <c:v>11145.979604916593</c:v>
                </c:pt>
                <c:pt idx="1">
                  <c:v>17913.519371311955</c:v>
                </c:pt>
                <c:pt idx="2">
                  <c:v>16610.70544114778</c:v>
                </c:pt>
                <c:pt idx="3">
                  <c:v>17351.108578064512</c:v>
                </c:pt>
                <c:pt idx="4">
                  <c:v>15985.428735727783</c:v>
                </c:pt>
                <c:pt idx="5">
                  <c:v>15448.532116494847</c:v>
                </c:pt>
                <c:pt idx="6">
                  <c:v>9019.7295837696311</c:v>
                </c:pt>
                <c:pt idx="7">
                  <c:v>12951.605363187848</c:v>
                </c:pt>
                <c:pt idx="8">
                  <c:v>12652.521497421991</c:v>
                </c:pt>
                <c:pt idx="9">
                  <c:v>9410.292074953155</c:v>
                </c:pt>
                <c:pt idx="10">
                  <c:v>9744.415580582523</c:v>
                </c:pt>
                <c:pt idx="11">
                  <c:v>5459.0901697768732</c:v>
                </c:pt>
                <c:pt idx="12">
                  <c:v>9965.8704814438224</c:v>
                </c:pt>
                <c:pt idx="13">
                  <c:v>7224.1532232196405</c:v>
                </c:pt>
                <c:pt idx="14">
                  <c:v>10093.082157983186</c:v>
                </c:pt>
                <c:pt idx="15">
                  <c:v>5650.8379823158402</c:v>
                </c:pt>
                <c:pt idx="16">
                  <c:v>10560.349990713667</c:v>
                </c:pt>
                <c:pt idx="17">
                  <c:v>11845.073838709677</c:v>
                </c:pt>
                <c:pt idx="18">
                  <c:v>10505.420750565518</c:v>
                </c:pt>
                <c:pt idx="19">
                  <c:v>14847.98815418181</c:v>
                </c:pt>
                <c:pt idx="20">
                  <c:v>9676.6521354550896</c:v>
                </c:pt>
                <c:pt idx="21">
                  <c:v>4978.3972333058864</c:v>
                </c:pt>
                <c:pt idx="22">
                  <c:v>11675.55342363387</c:v>
                </c:pt>
                <c:pt idx="23">
                  <c:v>8617.2484276595769</c:v>
                </c:pt>
                <c:pt idx="24">
                  <c:v>8700.4894014925376</c:v>
                </c:pt>
                <c:pt idx="25">
                  <c:v>13089.64514325</c:v>
                </c:pt>
                <c:pt idx="26">
                  <c:v>12115.666239274917</c:v>
                </c:pt>
                <c:pt idx="27">
                  <c:v>16072.340121428564</c:v>
                </c:pt>
                <c:pt idx="28">
                  <c:v>6407.4216787148634</c:v>
                </c:pt>
                <c:pt idx="29">
                  <c:v>8725.4098024489722</c:v>
                </c:pt>
                <c:pt idx="30">
                  <c:v>9771.875481203002</c:v>
                </c:pt>
                <c:pt idx="31">
                  <c:v>9402.8040383561729</c:v>
                </c:pt>
                <c:pt idx="32">
                  <c:v>12095.722631141874</c:v>
                </c:pt>
                <c:pt idx="33">
                  <c:v>11007.093020952389</c:v>
                </c:pt>
                <c:pt idx="34">
                  <c:v>12002.303759999999</c:v>
                </c:pt>
                <c:pt idx="35">
                  <c:v>12265.246240569402</c:v>
                </c:pt>
                <c:pt idx="36">
                  <c:v>17659.736328912466</c:v>
                </c:pt>
                <c:pt idx="37">
                  <c:v>16984.964639682541</c:v>
                </c:pt>
                <c:pt idx="38">
                  <c:v>10192.239565178956</c:v>
                </c:pt>
                <c:pt idx="39">
                  <c:v>7120.5193709685545</c:v>
                </c:pt>
                <c:pt idx="40">
                  <c:v>12680.403885685031</c:v>
                </c:pt>
                <c:pt idx="41">
                  <c:v>11589.817153614726</c:v>
                </c:pt>
                <c:pt idx="42">
                  <c:v>15003.017268206193</c:v>
                </c:pt>
                <c:pt idx="43">
                  <c:v>12862.333606772094</c:v>
                </c:pt>
                <c:pt idx="44">
                  <c:v>6822.6215489836122</c:v>
                </c:pt>
                <c:pt idx="45">
                  <c:v>10363.376799999991</c:v>
                </c:pt>
              </c:numCache>
            </c:numRef>
          </c:xVal>
          <c:yVal>
            <c:numRef>
              <c:f>'terciles x ROS-ROTA'!$AU$6:$AU$387</c:f>
              <c:numCache>
                <c:formatCode>_-* #,##0.0\ _€_-;\-* #,##0.0\ _€_-;_-* "-"??\ _€_-;_-@_-</c:formatCode>
                <c:ptCount val="382"/>
                <c:pt idx="0">
                  <c:v>2688.7784446340747</c:v>
                </c:pt>
                <c:pt idx="1">
                  <c:v>6014.1201122559378</c:v>
                </c:pt>
                <c:pt idx="2">
                  <c:v>3874.7399796627401</c:v>
                </c:pt>
                <c:pt idx="3">
                  <c:v>4314.0928416679717</c:v>
                </c:pt>
                <c:pt idx="4">
                  <c:v>4432.1442512188914</c:v>
                </c:pt>
                <c:pt idx="5">
                  <c:v>4141.6993205507561</c:v>
                </c:pt>
                <c:pt idx="6">
                  <c:v>2741.2136292329192</c:v>
                </c:pt>
                <c:pt idx="7">
                  <c:v>3423.6693940809141</c:v>
                </c:pt>
                <c:pt idx="8">
                  <c:v>4242.2883274143605</c:v>
                </c:pt>
                <c:pt idx="9">
                  <c:v>2941.9143858639995</c:v>
                </c:pt>
                <c:pt idx="10">
                  <c:v>2536.419468356276</c:v>
                </c:pt>
                <c:pt idx="11">
                  <c:v>1797.7011169954328</c:v>
                </c:pt>
                <c:pt idx="12">
                  <c:v>2804.0808776171193</c:v>
                </c:pt>
                <c:pt idx="13">
                  <c:v>2376.2948586448006</c:v>
                </c:pt>
                <c:pt idx="14">
                  <c:v>2688.0059658459882</c:v>
                </c:pt>
                <c:pt idx="15">
                  <c:v>1721.3701788173614</c:v>
                </c:pt>
                <c:pt idx="16">
                  <c:v>3524.1614693070246</c:v>
                </c:pt>
                <c:pt idx="17">
                  <c:v>3482.9128512693005</c:v>
                </c:pt>
                <c:pt idx="18">
                  <c:v>4333.1807531998511</c:v>
                </c:pt>
                <c:pt idx="19">
                  <c:v>5400.8063537066064</c:v>
                </c:pt>
                <c:pt idx="20">
                  <c:v>2107.8624042873298</c:v>
                </c:pt>
                <c:pt idx="21">
                  <c:v>1999.6030403089906</c:v>
                </c:pt>
                <c:pt idx="22">
                  <c:v>4743.9910039373117</c:v>
                </c:pt>
                <c:pt idx="23">
                  <c:v>2712.6579619846843</c:v>
                </c:pt>
                <c:pt idx="24">
                  <c:v>3439.2329584078407</c:v>
                </c:pt>
                <c:pt idx="25">
                  <c:v>3774.8044683905896</c:v>
                </c:pt>
                <c:pt idx="26">
                  <c:v>3497.5274211570113</c:v>
                </c:pt>
                <c:pt idx="27">
                  <c:v>5357.153403690485</c:v>
                </c:pt>
                <c:pt idx="28">
                  <c:v>3245.0146658006556</c:v>
                </c:pt>
                <c:pt idx="29">
                  <c:v>3355.8360155889172</c:v>
                </c:pt>
                <c:pt idx="30">
                  <c:v>2972.2943093328954</c:v>
                </c:pt>
                <c:pt idx="31">
                  <c:v>2939.3342413052565</c:v>
                </c:pt>
                <c:pt idx="32">
                  <c:v>5231.1308075501001</c:v>
                </c:pt>
                <c:pt idx="33">
                  <c:v>3733.7335362221106</c:v>
                </c:pt>
                <c:pt idx="34">
                  <c:v>2620.1254191110343</c:v>
                </c:pt>
                <c:pt idx="35">
                  <c:v>3043.1874879131797</c:v>
                </c:pt>
                <c:pt idx="36">
                  <c:v>4101.9197304980571</c:v>
                </c:pt>
                <c:pt idx="37">
                  <c:v>2952.3313175753706</c:v>
                </c:pt>
                <c:pt idx="38">
                  <c:v>3064.0286674410863</c:v>
                </c:pt>
                <c:pt idx="39">
                  <c:v>2564.9698169855333</c:v>
                </c:pt>
                <c:pt idx="40">
                  <c:v>2929.1890701837397</c:v>
                </c:pt>
                <c:pt idx="41">
                  <c:v>2733.4734288585578</c:v>
                </c:pt>
                <c:pt idx="42">
                  <c:v>2348.161626195335</c:v>
                </c:pt>
                <c:pt idx="43">
                  <c:v>3869.6003772922718</c:v>
                </c:pt>
                <c:pt idx="44">
                  <c:v>2260.2236688782668</c:v>
                </c:pt>
                <c:pt idx="45">
                  <c:v>4158.2499212407611</c:v>
                </c:pt>
              </c:numCache>
            </c:numRef>
          </c:yVal>
          <c:smooth val="0"/>
        </c:ser>
        <c:dLbls>
          <c:showLegendKey val="0"/>
          <c:showVal val="0"/>
          <c:showCatName val="0"/>
          <c:showSerName val="0"/>
          <c:showPercent val="0"/>
          <c:showBubbleSize val="0"/>
        </c:dLbls>
        <c:axId val="117958336"/>
        <c:axId val="117958912"/>
      </c:scatterChart>
      <c:valAx>
        <c:axId val="117958336"/>
        <c:scaling>
          <c:orientation val="minMax"/>
        </c:scaling>
        <c:delete val="0"/>
        <c:axPos val="b"/>
        <c:title>
          <c:tx>
            <c:rich>
              <a:bodyPr/>
              <a:lstStyle/>
              <a:p>
                <a:pPr>
                  <a:defRPr/>
                </a:pPr>
                <a:r>
                  <a:rPr lang="en-US"/>
                  <a:t>lts/ha VT</a:t>
                </a:r>
              </a:p>
            </c:rich>
          </c:tx>
          <c:overlay val="0"/>
        </c:title>
        <c:numFmt formatCode="_-* #,##0\ _€_-;\-* #,##0\ _€_-;_-* &quot;-&quot;??\ _€_-;_-@_-" sourceLinked="1"/>
        <c:majorTickMark val="out"/>
        <c:minorTickMark val="none"/>
        <c:tickLblPos val="nextTo"/>
        <c:txPr>
          <a:bodyPr rot="0" vert="horz"/>
          <a:lstStyle/>
          <a:p>
            <a:pPr>
              <a:defRPr/>
            </a:pPr>
            <a:endParaRPr lang="es-AR"/>
          </a:p>
        </c:txPr>
        <c:crossAx val="117958912"/>
        <c:crosses val="autoZero"/>
        <c:crossBetween val="midCat"/>
      </c:valAx>
      <c:valAx>
        <c:axId val="117958912"/>
        <c:scaling>
          <c:orientation val="minMax"/>
        </c:scaling>
        <c:delete val="0"/>
        <c:axPos val="l"/>
        <c:title>
          <c:tx>
            <c:rich>
              <a:bodyPr rot="-5400000" vert="horz"/>
              <a:lstStyle/>
              <a:p>
                <a:pPr>
                  <a:defRPr/>
                </a:pPr>
                <a:r>
                  <a:rPr lang="en-US"/>
                  <a:t>u$s/ha TT</a:t>
                </a:r>
              </a:p>
            </c:rich>
          </c:tx>
          <c:overlay val="0"/>
        </c:title>
        <c:numFmt formatCode="_-* #,##0.0\ _€_-;\-* #,##0.0\ _€_-;_-* &quot;-&quot;??\ _€_-;_-@_-" sourceLinked="1"/>
        <c:majorTickMark val="out"/>
        <c:minorTickMark val="none"/>
        <c:tickLblPos val="nextTo"/>
        <c:crossAx val="117958336"/>
        <c:crosses val="autoZero"/>
        <c:crossBetween val="midCat"/>
      </c:valAx>
    </c:plotArea>
    <c:plotVisOnly val="1"/>
    <c:dispBlanksAs val="gap"/>
    <c:showDLblsOverMax val="0"/>
  </c:chart>
  <c:txPr>
    <a:bodyPr/>
    <a:lstStyle/>
    <a:p>
      <a:pPr>
        <a:defRPr sz="1600"/>
      </a:pPr>
      <a:endParaRPr lang="es-A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Relación entre INT y ROTA</a:t>
            </a:r>
          </a:p>
        </c:rich>
      </c:tx>
      <c:overlay val="0"/>
    </c:title>
    <c:autoTitleDeleted val="0"/>
    <c:plotArea>
      <c:layout/>
      <c:scatterChart>
        <c:scatterStyle val="lineMarker"/>
        <c:varyColors val="0"/>
        <c:ser>
          <c:idx val="0"/>
          <c:order val="0"/>
          <c:tx>
            <c:v>INT</c:v>
          </c:tx>
          <c:spPr>
            <a:ln w="28575">
              <a:noFill/>
            </a:ln>
          </c:spPr>
          <c:marker>
            <c:spPr>
              <a:solidFill>
                <a:schemeClr val="tx1"/>
              </a:solidFill>
              <a:ln>
                <a:noFill/>
              </a:ln>
            </c:spPr>
          </c:marker>
          <c:xVal>
            <c:numRef>
              <c:f>'terciles x ROS-ROTA'!$Y$17:$Y$398</c:f>
              <c:numCache>
                <c:formatCode>0</c:formatCode>
                <c:ptCount val="382"/>
                <c:pt idx="0">
                  <c:v>4141.6993205507561</c:v>
                </c:pt>
                <c:pt idx="1">
                  <c:v>2952.3313175753706</c:v>
                </c:pt>
                <c:pt idx="2">
                  <c:v>3869.6003772922718</c:v>
                </c:pt>
                <c:pt idx="3">
                  <c:v>5400.8063537066064</c:v>
                </c:pt>
                <c:pt idx="4">
                  <c:v>3423.6693940809141</c:v>
                </c:pt>
                <c:pt idx="5">
                  <c:v>3064.0286674410863</c:v>
                </c:pt>
                <c:pt idx="6">
                  <c:v>2688.7784446340747</c:v>
                </c:pt>
                <c:pt idx="7">
                  <c:v>4242.2883274143605</c:v>
                </c:pt>
                <c:pt idx="8">
                  <c:v>2929.1890701837397</c:v>
                </c:pt>
                <c:pt idx="9">
                  <c:v>3733.7335362221106</c:v>
                </c:pt>
                <c:pt idx="10">
                  <c:v>3482.9128512693005</c:v>
                </c:pt>
                <c:pt idx="11">
                  <c:v>2712.6579619846843</c:v>
                </c:pt>
                <c:pt idx="12">
                  <c:v>4101.9197304980571</c:v>
                </c:pt>
                <c:pt idx="13">
                  <c:v>2733.4734288585578</c:v>
                </c:pt>
                <c:pt idx="14">
                  <c:v>3524.1614693070246</c:v>
                </c:pt>
                <c:pt idx="15">
                  <c:v>3874.7399796627401</c:v>
                </c:pt>
                <c:pt idx="16">
                  <c:v>2260.2236688782668</c:v>
                </c:pt>
                <c:pt idx="17">
                  <c:v>2939.3342413052565</c:v>
                </c:pt>
                <c:pt idx="18">
                  <c:v>4432.1442512188914</c:v>
                </c:pt>
                <c:pt idx="19">
                  <c:v>2107.8624042873298</c:v>
                </c:pt>
                <c:pt idx="20">
                  <c:v>4314.0928416679717</c:v>
                </c:pt>
                <c:pt idx="21">
                  <c:v>2972.2943093328954</c:v>
                </c:pt>
                <c:pt idx="22">
                  <c:v>6014.1201122559378</c:v>
                </c:pt>
                <c:pt idx="23">
                  <c:v>3497.5274211570113</c:v>
                </c:pt>
                <c:pt idx="24">
                  <c:v>4333.1807531998511</c:v>
                </c:pt>
                <c:pt idx="25">
                  <c:v>2620.1254191110343</c:v>
                </c:pt>
                <c:pt idx="26">
                  <c:v>5357.153403690485</c:v>
                </c:pt>
                <c:pt idx="27">
                  <c:v>2741.2136292329192</c:v>
                </c:pt>
                <c:pt idx="28">
                  <c:v>2536.419468356276</c:v>
                </c:pt>
                <c:pt idx="29">
                  <c:v>3774.8044683905896</c:v>
                </c:pt>
                <c:pt idx="30">
                  <c:v>2688.0059658459882</c:v>
                </c:pt>
                <c:pt idx="31">
                  <c:v>2564.9698169855333</c:v>
                </c:pt>
                <c:pt idx="32">
                  <c:v>1721.3701788173614</c:v>
                </c:pt>
                <c:pt idx="33">
                  <c:v>3043.1874879131797</c:v>
                </c:pt>
                <c:pt idx="34">
                  <c:v>2941.9143858639995</c:v>
                </c:pt>
                <c:pt idx="35">
                  <c:v>2348.161626195335</c:v>
                </c:pt>
                <c:pt idx="36">
                  <c:v>4158.2499212407611</c:v>
                </c:pt>
                <c:pt idx="37">
                  <c:v>2804.0808776171193</c:v>
                </c:pt>
                <c:pt idx="38">
                  <c:v>2376.2948586448006</c:v>
                </c:pt>
                <c:pt idx="39">
                  <c:v>3355.8360155889172</c:v>
                </c:pt>
                <c:pt idx="40">
                  <c:v>3439.2329584078407</c:v>
                </c:pt>
                <c:pt idx="41">
                  <c:v>1797.7011169954328</c:v>
                </c:pt>
                <c:pt idx="42">
                  <c:v>3245.0146658006556</c:v>
                </c:pt>
                <c:pt idx="43">
                  <c:v>4743.9910039373117</c:v>
                </c:pt>
                <c:pt idx="44">
                  <c:v>1999.6030403089906</c:v>
                </c:pt>
                <c:pt idx="45">
                  <c:v>5231.1308075501001</c:v>
                </c:pt>
              </c:numCache>
            </c:numRef>
          </c:xVal>
          <c:yVal>
            <c:numRef>
              <c:f>'terciles x ROS-ROTA'!$Z$17:$Z$398</c:f>
              <c:numCache>
                <c:formatCode>_-* #,##0\ _€_-;\-* #,##0\ _€_-;_-* "-"??\ _€_-;_-@_-</c:formatCode>
                <c:ptCount val="382"/>
                <c:pt idx="0">
                  <c:v>3981.1547041099307</c:v>
                </c:pt>
                <c:pt idx="1">
                  <c:v>2830.6631843717405</c:v>
                </c:pt>
                <c:pt idx="2">
                  <c:v>3660.3854084408167</c:v>
                </c:pt>
                <c:pt idx="3">
                  <c:v>5103.4233475422507</c:v>
                </c:pt>
                <c:pt idx="4">
                  <c:v>3227.0323098671192</c:v>
                </c:pt>
                <c:pt idx="5">
                  <c:v>2859.1865803739347</c:v>
                </c:pt>
                <c:pt idx="6">
                  <c:v>2482.5908503062478</c:v>
                </c:pt>
                <c:pt idx="7">
                  <c:v>3863.4838940483146</c:v>
                </c:pt>
                <c:pt idx="8">
                  <c:v>2614.1972387399442</c:v>
                </c:pt>
                <c:pt idx="9">
                  <c:v>3265.7710327557652</c:v>
                </c:pt>
                <c:pt idx="10">
                  <c:v>3028.0507312433624</c:v>
                </c:pt>
                <c:pt idx="11">
                  <c:v>2352.6667500010108</c:v>
                </c:pt>
                <c:pt idx="12">
                  <c:v>3532.232221296661</c:v>
                </c:pt>
                <c:pt idx="13">
                  <c:v>2330.3377990154663</c:v>
                </c:pt>
                <c:pt idx="14">
                  <c:v>3004.313009917757</c:v>
                </c:pt>
                <c:pt idx="15">
                  <c:v>3288.56800448375</c:v>
                </c:pt>
                <c:pt idx="16">
                  <c:v>1902.3257473068409</c:v>
                </c:pt>
                <c:pt idx="17">
                  <c:v>2461.9802014709467</c:v>
                </c:pt>
                <c:pt idx="18">
                  <c:v>3679.9670156206798</c:v>
                </c:pt>
                <c:pt idx="19">
                  <c:v>1749.2833624189582</c:v>
                </c:pt>
                <c:pt idx="20">
                  <c:v>3539.2413066177728</c:v>
                </c:pt>
                <c:pt idx="21">
                  <c:v>2377.968376324236</c:v>
                </c:pt>
                <c:pt idx="22">
                  <c:v>4809.3654593106139</c:v>
                </c:pt>
                <c:pt idx="23">
                  <c:v>2791.9252275518079</c:v>
                </c:pt>
                <c:pt idx="24">
                  <c:v>3375.108665985962</c:v>
                </c:pt>
                <c:pt idx="25">
                  <c:v>2026.5608940777329</c:v>
                </c:pt>
                <c:pt idx="26">
                  <c:v>4101.7201017811749</c:v>
                </c:pt>
                <c:pt idx="27">
                  <c:v>2080.6102622215326</c:v>
                </c:pt>
                <c:pt idx="28">
                  <c:v>1921.3848407741527</c:v>
                </c:pt>
                <c:pt idx="29">
                  <c:v>2846.5331464590267</c:v>
                </c:pt>
                <c:pt idx="30">
                  <c:v>2011.7310128901872</c:v>
                </c:pt>
                <c:pt idx="31">
                  <c:v>1893.9460077152123</c:v>
                </c:pt>
                <c:pt idx="32">
                  <c:v>1268.2181718847232</c:v>
                </c:pt>
                <c:pt idx="33">
                  <c:v>2221.9930025445328</c:v>
                </c:pt>
                <c:pt idx="34">
                  <c:v>2141.9648191171573</c:v>
                </c:pt>
                <c:pt idx="35">
                  <c:v>1704.9515747648927</c:v>
                </c:pt>
                <c:pt idx="36">
                  <c:v>3015.1605476796317</c:v>
                </c:pt>
                <c:pt idx="37">
                  <c:v>1990.8255583828111</c:v>
                </c:pt>
                <c:pt idx="38">
                  <c:v>1636.8322280325638</c:v>
                </c:pt>
                <c:pt idx="39">
                  <c:v>2298.0017655917331</c:v>
                </c:pt>
                <c:pt idx="40">
                  <c:v>2300.9347610969744</c:v>
                </c:pt>
                <c:pt idx="41">
                  <c:v>1195.6250058683793</c:v>
                </c:pt>
                <c:pt idx="42">
                  <c:v>2135.9006509498554</c:v>
                </c:pt>
                <c:pt idx="43">
                  <c:v>3111.7489004271411</c:v>
                </c:pt>
                <c:pt idx="44">
                  <c:v>1255.0512849529846</c:v>
                </c:pt>
                <c:pt idx="45">
                  <c:v>2715.0232881657353</c:v>
                </c:pt>
              </c:numCache>
            </c:numRef>
          </c:yVal>
          <c:smooth val="0"/>
        </c:ser>
        <c:dLbls>
          <c:showLegendKey val="0"/>
          <c:showVal val="0"/>
          <c:showCatName val="0"/>
          <c:showSerName val="0"/>
          <c:showPercent val="0"/>
          <c:showBubbleSize val="0"/>
        </c:dLbls>
        <c:axId val="117961216"/>
        <c:axId val="117961792"/>
      </c:scatterChart>
      <c:scatterChart>
        <c:scatterStyle val="lineMarker"/>
        <c:varyColors val="0"/>
        <c:ser>
          <c:idx val="1"/>
          <c:order val="1"/>
          <c:tx>
            <c:v>ROTA</c:v>
          </c:tx>
          <c:spPr>
            <a:ln w="28575">
              <a:noFill/>
            </a:ln>
          </c:spPr>
          <c:marker>
            <c:spPr>
              <a:solidFill>
                <a:srgbClr val="92D050"/>
              </a:solidFill>
              <a:ln>
                <a:noFill/>
              </a:ln>
            </c:spPr>
          </c:marker>
          <c:xVal>
            <c:numRef>
              <c:f>'terciles x ROS-ROTA'!$Y$17:$Y$398</c:f>
              <c:numCache>
                <c:formatCode>0</c:formatCode>
                <c:ptCount val="382"/>
                <c:pt idx="0">
                  <c:v>4141.6993205507561</c:v>
                </c:pt>
                <c:pt idx="1">
                  <c:v>2952.3313175753706</c:v>
                </c:pt>
                <c:pt idx="2">
                  <c:v>3869.6003772922718</c:v>
                </c:pt>
                <c:pt idx="3">
                  <c:v>5400.8063537066064</c:v>
                </c:pt>
                <c:pt idx="4">
                  <c:v>3423.6693940809141</c:v>
                </c:pt>
                <c:pt idx="5">
                  <c:v>3064.0286674410863</c:v>
                </c:pt>
                <c:pt idx="6">
                  <c:v>2688.7784446340747</c:v>
                </c:pt>
                <c:pt idx="7">
                  <c:v>4242.2883274143605</c:v>
                </c:pt>
                <c:pt idx="8">
                  <c:v>2929.1890701837397</c:v>
                </c:pt>
                <c:pt idx="9">
                  <c:v>3733.7335362221106</c:v>
                </c:pt>
                <c:pt idx="10">
                  <c:v>3482.9128512693005</c:v>
                </c:pt>
                <c:pt idx="11">
                  <c:v>2712.6579619846843</c:v>
                </c:pt>
                <c:pt idx="12">
                  <c:v>4101.9197304980571</c:v>
                </c:pt>
                <c:pt idx="13">
                  <c:v>2733.4734288585578</c:v>
                </c:pt>
                <c:pt idx="14">
                  <c:v>3524.1614693070246</c:v>
                </c:pt>
                <c:pt idx="15">
                  <c:v>3874.7399796627401</c:v>
                </c:pt>
                <c:pt idx="16">
                  <c:v>2260.2236688782668</c:v>
                </c:pt>
                <c:pt idx="17">
                  <c:v>2939.3342413052565</c:v>
                </c:pt>
                <c:pt idx="18">
                  <c:v>4432.1442512188914</c:v>
                </c:pt>
                <c:pt idx="19">
                  <c:v>2107.8624042873298</c:v>
                </c:pt>
                <c:pt idx="20">
                  <c:v>4314.0928416679717</c:v>
                </c:pt>
                <c:pt idx="21">
                  <c:v>2972.2943093328954</c:v>
                </c:pt>
                <c:pt idx="22">
                  <c:v>6014.1201122559378</c:v>
                </c:pt>
                <c:pt idx="23">
                  <c:v>3497.5274211570113</c:v>
                </c:pt>
                <c:pt idx="24">
                  <c:v>4333.1807531998511</c:v>
                </c:pt>
                <c:pt idx="25">
                  <c:v>2620.1254191110343</c:v>
                </c:pt>
                <c:pt idx="26">
                  <c:v>5357.153403690485</c:v>
                </c:pt>
                <c:pt idx="27">
                  <c:v>2741.2136292329192</c:v>
                </c:pt>
                <c:pt idx="28">
                  <c:v>2536.419468356276</c:v>
                </c:pt>
                <c:pt idx="29">
                  <c:v>3774.8044683905896</c:v>
                </c:pt>
                <c:pt idx="30">
                  <c:v>2688.0059658459882</c:v>
                </c:pt>
                <c:pt idx="31">
                  <c:v>2564.9698169855333</c:v>
                </c:pt>
                <c:pt idx="32">
                  <c:v>1721.3701788173614</c:v>
                </c:pt>
                <c:pt idx="33">
                  <c:v>3043.1874879131797</c:v>
                </c:pt>
                <c:pt idx="34">
                  <c:v>2941.9143858639995</c:v>
                </c:pt>
                <c:pt idx="35">
                  <c:v>2348.161626195335</c:v>
                </c:pt>
                <c:pt idx="36">
                  <c:v>4158.2499212407611</c:v>
                </c:pt>
                <c:pt idx="37">
                  <c:v>2804.0808776171193</c:v>
                </c:pt>
                <c:pt idx="38">
                  <c:v>2376.2948586448006</c:v>
                </c:pt>
                <c:pt idx="39">
                  <c:v>3355.8360155889172</c:v>
                </c:pt>
                <c:pt idx="40">
                  <c:v>3439.2329584078407</c:v>
                </c:pt>
                <c:pt idx="41">
                  <c:v>1797.7011169954328</c:v>
                </c:pt>
                <c:pt idx="42">
                  <c:v>3245.0146658006556</c:v>
                </c:pt>
                <c:pt idx="43">
                  <c:v>4743.9910039373117</c:v>
                </c:pt>
                <c:pt idx="44">
                  <c:v>1999.6030403089906</c:v>
                </c:pt>
                <c:pt idx="45">
                  <c:v>5231.1308075501001</c:v>
                </c:pt>
              </c:numCache>
            </c:numRef>
          </c:xVal>
          <c:yVal>
            <c:numRef>
              <c:f>'terciles x ROS-ROTA'!$AA$17:$AA$398</c:f>
              <c:numCache>
                <c:formatCode>_-* #,##0.0\ _€_-;\-* #,##0.0\ _€_-;_-* "-"??\ _€_-;_-@_-</c:formatCode>
                <c:ptCount val="382"/>
                <c:pt idx="0">
                  <c:v>0.96123701794473315</c:v>
                </c:pt>
                <c:pt idx="1">
                  <c:v>0.95878913302198621</c:v>
                </c:pt>
                <c:pt idx="2">
                  <c:v>0.9459337015576138</c:v>
                </c:pt>
                <c:pt idx="3">
                  <c:v>0.9449372951577395</c:v>
                </c:pt>
                <c:pt idx="4">
                  <c:v>0.94256539940633366</c:v>
                </c:pt>
                <c:pt idx="5">
                  <c:v>0.9331461584404086</c:v>
                </c:pt>
                <c:pt idx="6">
                  <c:v>0.92331551350416763</c:v>
                </c:pt>
                <c:pt idx="7">
                  <c:v>0.91070752289085333</c:v>
                </c:pt>
                <c:pt idx="8">
                  <c:v>0.892464493108313</c:v>
                </c:pt>
                <c:pt idx="9">
                  <c:v>0.87466633627534163</c:v>
                </c:pt>
                <c:pt idx="10">
                  <c:v>0.86940180835699921</c:v>
                </c:pt>
                <c:pt idx="11">
                  <c:v>0.86729207403638564</c:v>
                </c:pt>
                <c:pt idx="12">
                  <c:v>0.86111685585514297</c:v>
                </c:pt>
                <c:pt idx="13">
                  <c:v>0.85251891399894353</c:v>
                </c:pt>
                <c:pt idx="14">
                  <c:v>0.85249016995481486</c:v>
                </c:pt>
                <c:pt idx="15">
                  <c:v>0.84871966164036361</c:v>
                </c:pt>
                <c:pt idx="16">
                  <c:v>0.84165375909498064</c:v>
                </c:pt>
                <c:pt idx="17">
                  <c:v>0.83759790461178285</c:v>
                </c:pt>
                <c:pt idx="18">
                  <c:v>0.83029044341430214</c:v>
                </c:pt>
                <c:pt idx="19">
                  <c:v>0.82988498625952578</c:v>
                </c:pt>
                <c:pt idx="20">
                  <c:v>0.82039062127587215</c:v>
                </c:pt>
                <c:pt idx="21">
                  <c:v>0.80004472264321325</c:v>
                </c:pt>
                <c:pt idx="22">
                  <c:v>0.79967898371530721</c:v>
                </c:pt>
                <c:pt idx="23">
                  <c:v>0.79825685158694559</c:v>
                </c:pt>
                <c:pt idx="24">
                  <c:v>0.7788986562569794</c:v>
                </c:pt>
                <c:pt idx="25">
                  <c:v>0.77345949903623767</c:v>
                </c:pt>
                <c:pt idx="26">
                  <c:v>0.76565291166677119</c:v>
                </c:pt>
                <c:pt idx="27">
                  <c:v>0.75901062216874982</c:v>
                </c:pt>
                <c:pt idx="28">
                  <c:v>0.75751856691878561</c:v>
                </c:pt>
                <c:pt idx="29">
                  <c:v>0.75408757467977239</c:v>
                </c:pt>
                <c:pt idx="30">
                  <c:v>0.74841017410355382</c:v>
                </c:pt>
                <c:pt idx="31">
                  <c:v>0.73838919864603425</c:v>
                </c:pt>
                <c:pt idx="32">
                  <c:v>0.73674924051259605</c:v>
                </c:pt>
                <c:pt idx="33">
                  <c:v>0.73015317372648203</c:v>
                </c:pt>
                <c:pt idx="34">
                  <c:v>0.7280853682926236</c:v>
                </c:pt>
                <c:pt idx="35">
                  <c:v>0.72607931061686826</c:v>
                </c:pt>
                <c:pt idx="36">
                  <c:v>0.72510325372168871</c:v>
                </c:pt>
                <c:pt idx="37">
                  <c:v>0.70997437137925723</c:v>
                </c:pt>
                <c:pt idx="38">
                  <c:v>0.68881697154621946</c:v>
                </c:pt>
                <c:pt idx="39">
                  <c:v>0.68477772898222344</c:v>
                </c:pt>
                <c:pt idx="40">
                  <c:v>0.66902556149094661</c:v>
                </c:pt>
                <c:pt idx="41">
                  <c:v>0.66508553316508756</c:v>
                </c:pt>
                <c:pt idx="42">
                  <c:v>0.65820986063952291</c:v>
                </c:pt>
                <c:pt idx="43">
                  <c:v>0.65593482319939656</c:v>
                </c:pt>
                <c:pt idx="44">
                  <c:v>0.62765021839487101</c:v>
                </c:pt>
                <c:pt idx="45">
                  <c:v>0.51901269305809372</c:v>
                </c:pt>
              </c:numCache>
            </c:numRef>
          </c:yVal>
          <c:smooth val="0"/>
        </c:ser>
        <c:dLbls>
          <c:showLegendKey val="0"/>
          <c:showVal val="0"/>
          <c:showCatName val="0"/>
          <c:showSerName val="0"/>
          <c:showPercent val="0"/>
          <c:showBubbleSize val="0"/>
        </c:dLbls>
        <c:axId val="117962368"/>
        <c:axId val="117962944"/>
      </c:scatterChart>
      <c:valAx>
        <c:axId val="117961216"/>
        <c:scaling>
          <c:orientation val="minMax"/>
        </c:scaling>
        <c:delete val="0"/>
        <c:axPos val="b"/>
        <c:title>
          <c:tx>
            <c:rich>
              <a:bodyPr/>
              <a:lstStyle/>
              <a:p>
                <a:pPr>
                  <a:defRPr/>
                </a:pPr>
                <a:r>
                  <a:rPr lang="en-US"/>
                  <a:t>Activo/ha TT (u$s/haTT)</a:t>
                </a:r>
              </a:p>
            </c:rich>
          </c:tx>
          <c:overlay val="0"/>
        </c:title>
        <c:numFmt formatCode="0" sourceLinked="1"/>
        <c:majorTickMark val="out"/>
        <c:minorTickMark val="none"/>
        <c:tickLblPos val="nextTo"/>
        <c:txPr>
          <a:bodyPr rot="0" vert="horz"/>
          <a:lstStyle/>
          <a:p>
            <a:pPr>
              <a:defRPr/>
            </a:pPr>
            <a:endParaRPr lang="es-AR"/>
          </a:p>
        </c:txPr>
        <c:crossAx val="117961792"/>
        <c:crosses val="autoZero"/>
        <c:crossBetween val="midCat"/>
      </c:valAx>
      <c:valAx>
        <c:axId val="117961792"/>
        <c:scaling>
          <c:orientation val="minMax"/>
        </c:scaling>
        <c:delete val="0"/>
        <c:axPos val="l"/>
        <c:title>
          <c:tx>
            <c:rich>
              <a:bodyPr rot="-5400000" vert="horz"/>
              <a:lstStyle/>
              <a:p>
                <a:pPr>
                  <a:defRPr/>
                </a:pPr>
                <a:r>
                  <a:rPr lang="en-US"/>
                  <a:t>INT/haTT</a:t>
                </a:r>
              </a:p>
            </c:rich>
          </c:tx>
          <c:overlay val="0"/>
        </c:title>
        <c:numFmt formatCode="_-* #,##0\ _€_-;\-* #,##0\ _€_-;_-* &quot;-&quot;??\ _€_-;_-@_-" sourceLinked="1"/>
        <c:majorTickMark val="out"/>
        <c:minorTickMark val="none"/>
        <c:tickLblPos val="nextTo"/>
        <c:crossAx val="117961216"/>
        <c:crosses val="autoZero"/>
        <c:crossBetween val="midCat"/>
      </c:valAx>
      <c:valAx>
        <c:axId val="117962368"/>
        <c:scaling>
          <c:orientation val="minMax"/>
        </c:scaling>
        <c:delete val="1"/>
        <c:axPos val="b"/>
        <c:numFmt formatCode="0" sourceLinked="1"/>
        <c:majorTickMark val="out"/>
        <c:minorTickMark val="none"/>
        <c:tickLblPos val="none"/>
        <c:crossAx val="117962944"/>
        <c:crosses val="autoZero"/>
        <c:crossBetween val="midCat"/>
      </c:valAx>
      <c:valAx>
        <c:axId val="117962944"/>
        <c:scaling>
          <c:orientation val="minMax"/>
        </c:scaling>
        <c:delete val="0"/>
        <c:axPos val="r"/>
        <c:title>
          <c:tx>
            <c:rich>
              <a:bodyPr rot="-5400000" vert="horz"/>
              <a:lstStyle/>
              <a:p>
                <a:pPr>
                  <a:defRPr/>
                </a:pPr>
                <a:r>
                  <a:rPr lang="en-US"/>
                  <a:t>ROTA</a:t>
                </a:r>
              </a:p>
            </c:rich>
          </c:tx>
          <c:overlay val="0"/>
        </c:title>
        <c:numFmt formatCode="_-* #,##0.0\ _€_-;\-* #,##0.0\ _€_-;_-* &quot;-&quot;??\ _€_-;_-@_-" sourceLinked="1"/>
        <c:majorTickMark val="out"/>
        <c:minorTickMark val="none"/>
        <c:tickLblPos val="nextTo"/>
        <c:crossAx val="117962368"/>
        <c:crosses val="max"/>
        <c:crossBetween val="midCat"/>
      </c:valAx>
    </c:plotArea>
    <c:legend>
      <c:legendPos val="b"/>
      <c:overlay val="0"/>
    </c:legend>
    <c:plotVisOnly val="1"/>
    <c:dispBlanksAs val="gap"/>
    <c:showDLblsOverMax val="0"/>
  </c:chart>
  <c:txPr>
    <a:bodyPr/>
    <a:lstStyle/>
    <a:p>
      <a:pPr>
        <a:defRPr sz="1500"/>
      </a:pPr>
      <a:endParaRPr lang="es-A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ROA</c:v>
          </c:tx>
          <c:invertIfNegative val="0"/>
          <c:val>
            <c:numRef>
              <c:f>'ROA por empresa'!$AD$6:$AD$61</c:f>
              <c:numCache>
                <c:formatCode>0%</c:formatCode>
                <c:ptCount val="56"/>
                <c:pt idx="0">
                  <c:v>0.22042224331160171</c:v>
                </c:pt>
                <c:pt idx="1">
                  <c:v>0.18860780563132207</c:v>
                </c:pt>
                <c:pt idx="2">
                  <c:v>0.16976405270843328</c:v>
                </c:pt>
                <c:pt idx="3">
                  <c:v>0.16177437590419647</c:v>
                </c:pt>
                <c:pt idx="4">
                  <c:v>0.14896451164062044</c:v>
                </c:pt>
                <c:pt idx="5">
                  <c:v>0.1475076993881059</c:v>
                </c:pt>
                <c:pt idx="6">
                  <c:v>0.129021778373032</c:v>
                </c:pt>
                <c:pt idx="7">
                  <c:v>0.12830159011602141</c:v>
                </c:pt>
                <c:pt idx="8">
                  <c:v>0.12745472079014988</c:v>
                </c:pt>
                <c:pt idx="9">
                  <c:v>0.10954153824342922</c:v>
                </c:pt>
                <c:pt idx="10">
                  <c:v>0.10452768470724882</c:v>
                </c:pt>
                <c:pt idx="11">
                  <c:v>0.10001592392447332</c:v>
                </c:pt>
                <c:pt idx="12">
                  <c:v>9.5184034424217162E-2</c:v>
                </c:pt>
                <c:pt idx="13">
                  <c:v>9.2610864319021019E-2</c:v>
                </c:pt>
                <c:pt idx="14">
                  <c:v>9.0489656532549687E-2</c:v>
                </c:pt>
                <c:pt idx="15">
                  <c:v>8.9088291765024058E-2</c:v>
                </c:pt>
                <c:pt idx="16">
                  <c:v>8.1473144616238752E-2</c:v>
                </c:pt>
                <c:pt idx="17">
                  <c:v>7.9446042481870885E-2</c:v>
                </c:pt>
                <c:pt idx="18">
                  <c:v>7.6520252704330868E-2</c:v>
                </c:pt>
                <c:pt idx="19">
                  <c:v>7.5674184799798788E-2</c:v>
                </c:pt>
                <c:pt idx="20">
                  <c:v>7.0149002568763053E-2</c:v>
                </c:pt>
                <c:pt idx="21">
                  <c:v>6.8912749638137982E-2</c:v>
                </c:pt>
                <c:pt idx="22">
                  <c:v>6.7439284668002003E-2</c:v>
                </c:pt>
                <c:pt idx="23">
                  <c:v>6.642547859730856E-2</c:v>
                </c:pt>
                <c:pt idx="24">
                  <c:v>6.101494083449252E-2</c:v>
                </c:pt>
                <c:pt idx="25">
                  <c:v>5.5924683129265081E-2</c:v>
                </c:pt>
                <c:pt idx="26">
                  <c:v>5.4116501376447315E-2</c:v>
                </c:pt>
                <c:pt idx="27">
                  <c:v>5.2163214454681188E-2</c:v>
                </c:pt>
                <c:pt idx="28">
                  <c:v>4.8044871642746574E-2</c:v>
                </c:pt>
                <c:pt idx="29">
                  <c:v>4.6954386695177049E-2</c:v>
                </c:pt>
                <c:pt idx="30">
                  <c:v>2.8848768815168881E-2</c:v>
                </c:pt>
                <c:pt idx="31">
                  <c:v>2.3148208322034396E-2</c:v>
                </c:pt>
                <c:pt idx="32">
                  <c:v>1.9176468763963443E-2</c:v>
                </c:pt>
                <c:pt idx="33">
                  <c:v>1.6371357089595955E-2</c:v>
                </c:pt>
                <c:pt idx="34">
                  <c:v>1.4690398470325052E-2</c:v>
                </c:pt>
                <c:pt idx="35">
                  <c:v>1.4435353304077511E-2</c:v>
                </c:pt>
                <c:pt idx="36">
                  <c:v>7.2017517138080901E-3</c:v>
                </c:pt>
                <c:pt idx="37">
                  <c:v>5.3467114506366977E-3</c:v>
                </c:pt>
                <c:pt idx="38">
                  <c:v>1.5277757828408567E-3</c:v>
                </c:pt>
                <c:pt idx="39">
                  <c:v>-5.0966308056167491E-3</c:v>
                </c:pt>
                <c:pt idx="40">
                  <c:v>-6.0724969474809905E-3</c:v>
                </c:pt>
                <c:pt idx="41">
                  <c:v>-7.249132714846427E-3</c:v>
                </c:pt>
                <c:pt idx="42">
                  <c:v>-1.646329980677742E-2</c:v>
                </c:pt>
                <c:pt idx="43">
                  <c:v>-1.7531266026700226E-2</c:v>
                </c:pt>
                <c:pt idx="44">
                  <c:v>-2.8011261384259061E-2</c:v>
                </c:pt>
                <c:pt idx="45">
                  <c:v>-3.0541401923516769E-2</c:v>
                </c:pt>
                <c:pt idx="46">
                  <c:v>-3.1682751672217582E-2</c:v>
                </c:pt>
                <c:pt idx="47">
                  <c:v>-3.416383628986501E-2</c:v>
                </c:pt>
                <c:pt idx="48">
                  <c:v>-4.1854529133727322E-2</c:v>
                </c:pt>
                <c:pt idx="49">
                  <c:v>-4.5411728341906543E-2</c:v>
                </c:pt>
                <c:pt idx="50">
                  <c:v>-4.6301542483589662E-2</c:v>
                </c:pt>
                <c:pt idx="51">
                  <c:v>-6.4475933644698433E-2</c:v>
                </c:pt>
                <c:pt idx="52">
                  <c:v>-6.7516749594220091E-2</c:v>
                </c:pt>
                <c:pt idx="53">
                  <c:v>-7.0815430480814429E-2</c:v>
                </c:pt>
              </c:numCache>
            </c:numRef>
          </c:val>
        </c:ser>
        <c:dLbls>
          <c:showLegendKey val="0"/>
          <c:showVal val="0"/>
          <c:showCatName val="0"/>
          <c:showSerName val="0"/>
          <c:showPercent val="0"/>
          <c:showBubbleSize val="0"/>
        </c:dLbls>
        <c:gapWidth val="150"/>
        <c:axId val="118488064"/>
        <c:axId val="118112832"/>
      </c:barChart>
      <c:lineChart>
        <c:grouping val="standard"/>
        <c:varyColors val="0"/>
        <c:ser>
          <c:idx val="1"/>
          <c:order val="1"/>
          <c:tx>
            <c:v>CV</c:v>
          </c:tx>
          <c:spPr>
            <a:ln>
              <a:noFill/>
            </a:ln>
          </c:spPr>
          <c:marker>
            <c:symbol val="circle"/>
            <c:size val="6"/>
            <c:spPr>
              <a:solidFill>
                <a:schemeClr val="tx1"/>
              </a:solidFill>
              <a:ln>
                <a:noFill/>
              </a:ln>
            </c:spPr>
          </c:marker>
          <c:val>
            <c:numRef>
              <c:f>'ROA por empresa'!$AF$6:$AF$61</c:f>
              <c:numCache>
                <c:formatCode>0%</c:formatCode>
                <c:ptCount val="56"/>
                <c:pt idx="0">
                  <c:v>0.4721676605508151</c:v>
                </c:pt>
                <c:pt idx="1">
                  <c:v>0.52717482693845485</c:v>
                </c:pt>
                <c:pt idx="2">
                  <c:v>0.675071653481496</c:v>
                </c:pt>
                <c:pt idx="3">
                  <c:v>0.52412839759751995</c:v>
                </c:pt>
                <c:pt idx="4">
                  <c:v>0.75865745057670508</c:v>
                </c:pt>
                <c:pt idx="5">
                  <c:v>0.83220263716669363</c:v>
                </c:pt>
                <c:pt idx="6">
                  <c:v>0.36856800054198002</c:v>
                </c:pt>
                <c:pt idx="7">
                  <c:v>0.71083883513593393</c:v>
                </c:pt>
                <c:pt idx="8">
                  <c:v>0.63805672959902482</c:v>
                </c:pt>
                <c:pt idx="9">
                  <c:v>0.5344890867668266</c:v>
                </c:pt>
                <c:pt idx="10">
                  <c:v>0.38336012299309891</c:v>
                </c:pt>
                <c:pt idx="11">
                  <c:v>0.86587058849665466</c:v>
                </c:pt>
                <c:pt idx="14">
                  <c:v>0.70938224530114258</c:v>
                </c:pt>
                <c:pt idx="15">
                  <c:v>0.87700340782919195</c:v>
                </c:pt>
                <c:pt idx="18">
                  <c:v>1.4050500757995699</c:v>
                </c:pt>
                <c:pt idx="19">
                  <c:v>1.0572473569704968</c:v>
                </c:pt>
                <c:pt idx="20">
                  <c:v>1.7242540328945839</c:v>
                </c:pt>
                <c:pt idx="21">
                  <c:v>1.0856069990461668</c:v>
                </c:pt>
                <c:pt idx="22">
                  <c:v>8.8510440917757061E-2</c:v>
                </c:pt>
                <c:pt idx="23">
                  <c:v>0.77114575034626565</c:v>
                </c:pt>
                <c:pt idx="24">
                  <c:v>0.34828764188289235</c:v>
                </c:pt>
                <c:pt idx="25">
                  <c:v>1.3960647482983999</c:v>
                </c:pt>
                <c:pt idx="26">
                  <c:v>1.2895350686770892</c:v>
                </c:pt>
                <c:pt idx="27">
                  <c:v>0.13264301388761904</c:v>
                </c:pt>
                <c:pt idx="28">
                  <c:v>1.0772230874636894</c:v>
                </c:pt>
                <c:pt idx="29">
                  <c:v>2.1362278332175841</c:v>
                </c:pt>
                <c:pt idx="30">
                  <c:v>3.2329541109543705</c:v>
                </c:pt>
                <c:pt idx="31">
                  <c:v>4.0999680722048621</c:v>
                </c:pt>
                <c:pt idx="32">
                  <c:v>3.9932048862053651</c:v>
                </c:pt>
                <c:pt idx="33">
                  <c:v>1.7235036119461911</c:v>
                </c:pt>
                <c:pt idx="34">
                  <c:v>13.306492444888377</c:v>
                </c:pt>
                <c:pt idx="35">
                  <c:v>5.7984206951081037</c:v>
                </c:pt>
                <c:pt idx="36">
                  <c:v>11.012218621063163</c:v>
                </c:pt>
                <c:pt idx="37">
                  <c:v>21.215630565175719</c:v>
                </c:pt>
                <c:pt idx="39">
                  <c:v>-8.4772914144711251</c:v>
                </c:pt>
                <c:pt idx="40">
                  <c:v>-10.12613392265887</c:v>
                </c:pt>
                <c:pt idx="41">
                  <c:v>-11.564916693369105</c:v>
                </c:pt>
                <c:pt idx="42">
                  <c:v>-4.1641368051400072</c:v>
                </c:pt>
                <c:pt idx="43">
                  <c:v>-1.7686839339533094</c:v>
                </c:pt>
                <c:pt idx="44">
                  <c:v>-2.5319753232726878</c:v>
                </c:pt>
                <c:pt idx="45">
                  <c:v>-5.0617891522390304</c:v>
                </c:pt>
                <c:pt idx="46">
                  <c:v>-2.6191155654115041</c:v>
                </c:pt>
                <c:pt idx="47">
                  <c:v>-0.92049735968328772</c:v>
                </c:pt>
                <c:pt idx="48">
                  <c:v>-2.6290516862877946</c:v>
                </c:pt>
                <c:pt idx="49">
                  <c:v>-0.99878440194065199</c:v>
                </c:pt>
                <c:pt idx="50">
                  <c:v>-4.2778936353274917</c:v>
                </c:pt>
                <c:pt idx="51">
                  <c:v>-1.5404872054359062</c:v>
                </c:pt>
                <c:pt idx="52">
                  <c:v>-0.91712334069792267</c:v>
                </c:pt>
                <c:pt idx="53">
                  <c:v>-1.0852982876343353</c:v>
                </c:pt>
              </c:numCache>
            </c:numRef>
          </c:val>
          <c:smooth val="0"/>
        </c:ser>
        <c:dLbls>
          <c:showLegendKey val="0"/>
          <c:showVal val="0"/>
          <c:showCatName val="0"/>
          <c:showSerName val="0"/>
          <c:showPercent val="0"/>
          <c:showBubbleSize val="0"/>
        </c:dLbls>
        <c:marker val="1"/>
        <c:smooth val="0"/>
        <c:axId val="118488576"/>
        <c:axId val="118113408"/>
      </c:lineChart>
      <c:catAx>
        <c:axId val="118488064"/>
        <c:scaling>
          <c:orientation val="minMax"/>
        </c:scaling>
        <c:delete val="0"/>
        <c:axPos val="b"/>
        <c:numFmt formatCode="General" sourceLinked="1"/>
        <c:majorTickMark val="out"/>
        <c:minorTickMark val="none"/>
        <c:tickLblPos val="nextTo"/>
        <c:crossAx val="118112832"/>
        <c:crosses val="autoZero"/>
        <c:auto val="1"/>
        <c:lblAlgn val="ctr"/>
        <c:lblOffset val="100"/>
        <c:noMultiLvlLbl val="0"/>
      </c:catAx>
      <c:valAx>
        <c:axId val="118112832"/>
        <c:scaling>
          <c:orientation val="minMax"/>
        </c:scaling>
        <c:delete val="0"/>
        <c:axPos val="l"/>
        <c:title>
          <c:tx>
            <c:rich>
              <a:bodyPr rot="-5400000" vert="horz"/>
              <a:lstStyle/>
              <a:p>
                <a:pPr>
                  <a:defRPr/>
                </a:pPr>
                <a:r>
                  <a:rPr lang="en-US"/>
                  <a:t>ROA</a:t>
                </a:r>
              </a:p>
            </c:rich>
          </c:tx>
          <c:overlay val="0"/>
        </c:title>
        <c:numFmt formatCode="0%" sourceLinked="1"/>
        <c:majorTickMark val="out"/>
        <c:minorTickMark val="none"/>
        <c:tickLblPos val="nextTo"/>
        <c:crossAx val="118488064"/>
        <c:crosses val="autoZero"/>
        <c:crossBetween val="between"/>
      </c:valAx>
      <c:catAx>
        <c:axId val="118488576"/>
        <c:scaling>
          <c:orientation val="minMax"/>
        </c:scaling>
        <c:delete val="1"/>
        <c:axPos val="b"/>
        <c:majorTickMark val="out"/>
        <c:minorTickMark val="none"/>
        <c:tickLblPos val="none"/>
        <c:crossAx val="118113408"/>
        <c:crossesAt val="0"/>
        <c:auto val="1"/>
        <c:lblAlgn val="ctr"/>
        <c:lblOffset val="100"/>
        <c:noMultiLvlLbl val="0"/>
      </c:catAx>
      <c:valAx>
        <c:axId val="118113408"/>
        <c:scaling>
          <c:orientation val="minMax"/>
          <c:max val="4"/>
          <c:min val="0"/>
        </c:scaling>
        <c:delete val="0"/>
        <c:axPos val="r"/>
        <c:title>
          <c:tx>
            <c:rich>
              <a:bodyPr rot="-5400000" vert="horz"/>
              <a:lstStyle/>
              <a:p>
                <a:pPr>
                  <a:defRPr/>
                </a:pPr>
                <a:r>
                  <a:rPr lang="en-US"/>
                  <a:t>CV (%)</a:t>
                </a:r>
              </a:p>
            </c:rich>
          </c:tx>
          <c:overlay val="0"/>
        </c:title>
        <c:numFmt formatCode="0%" sourceLinked="1"/>
        <c:majorTickMark val="out"/>
        <c:minorTickMark val="none"/>
        <c:tickLblPos val="nextTo"/>
        <c:crossAx val="118488576"/>
        <c:crosses val="max"/>
        <c:crossBetween val="between"/>
      </c:valAx>
    </c:plotArea>
    <c:legend>
      <c:legendPos val="b"/>
      <c:overlay val="0"/>
    </c:legend>
    <c:plotVisOnly val="1"/>
    <c:dispBlanksAs val="gap"/>
    <c:showDLblsOverMax val="0"/>
  </c:chart>
  <c:txPr>
    <a:bodyPr/>
    <a:lstStyle/>
    <a:p>
      <a:pPr>
        <a:defRPr sz="1600"/>
      </a:pPr>
      <a:endParaRPr lang="es-A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18"/>
    </mc:Choice>
    <mc:Fallback>
      <c:style val="18"/>
    </mc:Fallback>
  </mc:AlternateContent>
  <c:pivotSource>
    <c:name>[Base Historica Tambos Zona Oeste 2005-2014 Fabricio ANALISIS.xls]Evol RPP!Tabla dinámica2</c:name>
    <c:fmtId val="0"/>
  </c:pivotSource>
  <c:chart>
    <c:title>
      <c:tx>
        <c:rich>
          <a:bodyPr/>
          <a:lstStyle/>
          <a:p>
            <a:pPr>
              <a:defRPr sz="2400"/>
            </a:pPr>
            <a:r>
              <a:rPr lang="en-US" sz="2400"/>
              <a:t>CT-INT-RPP y lts/haVT</a:t>
            </a:r>
          </a:p>
        </c:rich>
      </c:tx>
      <c:overlay val="0"/>
    </c:title>
    <c:autoTitleDeleted val="0"/>
    <c:pivotFmts>
      <c:pivotFmt>
        <c:idx val="0"/>
        <c:marker>
          <c:symbol val="none"/>
        </c:marker>
      </c:pivotFmt>
      <c:pivotFmt>
        <c:idx val="1"/>
        <c:marker>
          <c:symbol val="none"/>
        </c:marker>
      </c:pivotFmt>
      <c:pivotFmt>
        <c:idx val="2"/>
        <c:marker>
          <c:symbol val="none"/>
        </c:marker>
      </c:pivotFmt>
      <c:pivotFmt>
        <c:idx val="3"/>
      </c:pivotFmt>
      <c:pivotFmt>
        <c:idx val="4"/>
        <c:marker>
          <c:symbol val="none"/>
        </c:marker>
      </c:pivotFmt>
      <c:pivotFmt>
        <c:idx val="5"/>
        <c:marker>
          <c:symbol val="none"/>
        </c:marker>
      </c:pivotFmt>
      <c:pivotFmt>
        <c:idx val="6"/>
        <c:marker>
          <c:symbol val="none"/>
        </c:marker>
      </c:pivotFmt>
      <c:pivotFmt>
        <c:idx val="7"/>
      </c:pivotFmt>
    </c:pivotFmts>
    <c:plotArea>
      <c:layout/>
      <c:barChart>
        <c:barDir val="col"/>
        <c:grouping val="clustered"/>
        <c:varyColors val="0"/>
        <c:ser>
          <c:idx val="0"/>
          <c:order val="0"/>
          <c:tx>
            <c:strRef>
              <c:f>'Evol RPP'!$J$2:$J$3</c:f>
              <c:strCache>
                <c:ptCount val="1"/>
                <c:pt idx="0">
                  <c:v>Promedio de INT/haTT</c:v>
                </c:pt>
              </c:strCache>
            </c:strRef>
          </c:tx>
          <c:spPr>
            <a:solidFill>
              <a:schemeClr val="tx1"/>
            </a:solidFill>
          </c:spPr>
          <c:invertIfNegative val="0"/>
          <c:cat>
            <c:strRef>
              <c:f>'Evol RPP'!$I$4:$I$13</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'Evol RPP'!$J$4:$J$13</c:f>
              <c:numCache>
                <c:formatCode>_-* #,##0\ _€_-;\-* #,##0\ _€_-;_-* "-"??\ _€_-;_-@_-</c:formatCode>
                <c:ptCount val="9"/>
                <c:pt idx="0">
                  <c:v>1292.0021196306709</c:v>
                </c:pt>
                <c:pt idx="1">
                  <c:v>1379.8338966545978</c:v>
                </c:pt>
                <c:pt idx="2">
                  <c:v>1953.28415390648</c:v>
                </c:pt>
                <c:pt idx="3">
                  <c:v>2361.4004388079202</c:v>
                </c:pt>
                <c:pt idx="4">
                  <c:v>2695.3465272717417</c:v>
                </c:pt>
                <c:pt idx="5">
                  <c:v>3300.3426442661562</c:v>
                </c:pt>
                <c:pt idx="6">
                  <c:v>3864.1822527001223</c:v>
                </c:pt>
                <c:pt idx="7">
                  <c:v>3292.6116185729275</c:v>
                </c:pt>
                <c:pt idx="8">
                  <c:v>3578.146323058651</c:v>
                </c:pt>
              </c:numCache>
            </c:numRef>
          </c:val>
        </c:ser>
        <c:ser>
          <c:idx val="1"/>
          <c:order val="1"/>
          <c:tx>
            <c:strRef>
              <c:f>'Evol RPP'!$K$2:$K$3</c:f>
              <c:strCache>
                <c:ptCount val="1"/>
                <c:pt idx="0">
                  <c:v>Promedio de CT con alq/haTT</c:v>
                </c:pt>
              </c:strCache>
            </c:strRef>
          </c:tx>
          <c:invertIfNegative val="0"/>
          <c:cat>
            <c:strRef>
              <c:f>'Evol RPP'!$I$4:$I$13</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'Evol RPP'!$K$4:$K$13</c:f>
              <c:numCache>
                <c:formatCode>_-* #,##0\ _€_-;\-* #,##0\ _€_-;_-* "-"??\ _€_-;_-@_-</c:formatCode>
                <c:ptCount val="9"/>
                <c:pt idx="0">
                  <c:v>1093.4320581112033</c:v>
                </c:pt>
                <c:pt idx="1">
                  <c:v>1355.9392777333851</c:v>
                </c:pt>
                <c:pt idx="2">
                  <c:v>1906.5653499389223</c:v>
                </c:pt>
                <c:pt idx="3">
                  <c:v>2428.6776990365802</c:v>
                </c:pt>
                <c:pt idx="4">
                  <c:v>2327.1941448634798</c:v>
                </c:pt>
                <c:pt idx="5">
                  <c:v>2612.3751467049065</c:v>
                </c:pt>
                <c:pt idx="6">
                  <c:v>3480.1696024092594</c:v>
                </c:pt>
                <c:pt idx="7">
                  <c:v>3238.7531441701872</c:v>
                </c:pt>
                <c:pt idx="8">
                  <c:v>3510.7743734832911</c:v>
                </c:pt>
              </c:numCache>
            </c:numRef>
          </c:val>
        </c:ser>
        <c:ser>
          <c:idx val="2"/>
          <c:order val="2"/>
          <c:tx>
            <c:strRef>
              <c:f>'Evol RPP'!$L$2:$L$3</c:f>
              <c:strCache>
                <c:ptCount val="1"/>
                <c:pt idx="0">
                  <c:v>Promedio de Res c/alq/ha TT2</c:v>
                </c:pt>
              </c:strCache>
            </c:strRef>
          </c:tx>
          <c:spPr>
            <a:solidFill>
              <a:srgbClr val="92D050"/>
            </a:solidFill>
          </c:spPr>
          <c:invertIfNegative val="0"/>
          <c:cat>
            <c:strRef>
              <c:f>'Evol RPP'!$I$4:$I$13</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'Evol RPP'!$L$4:$L$13</c:f>
              <c:numCache>
                <c:formatCode>_-* #,##0\ _€_-;\-* #,##0\ _€_-;_-* "-"??\ _€_-;_-@_-</c:formatCode>
                <c:ptCount val="9"/>
                <c:pt idx="0">
                  <c:v>213.59549330897048</c:v>
                </c:pt>
                <c:pt idx="1">
                  <c:v>41.263741240696255</c:v>
                </c:pt>
                <c:pt idx="2">
                  <c:v>70.918556461821737</c:v>
                </c:pt>
                <c:pt idx="3">
                  <c:v>-38.321208279652915</c:v>
                </c:pt>
                <c:pt idx="4">
                  <c:v>395.77782678118393</c:v>
                </c:pt>
                <c:pt idx="5">
                  <c:v>737.09204919534636</c:v>
                </c:pt>
                <c:pt idx="6">
                  <c:v>444.7285847089542</c:v>
                </c:pt>
                <c:pt idx="7">
                  <c:v>105.68874628093687</c:v>
                </c:pt>
                <c:pt idx="8">
                  <c:v>109.29585687982015</c:v>
                </c:pt>
              </c:numCache>
            </c:numRef>
          </c:val>
        </c:ser>
        <c:dLbls>
          <c:showLegendKey val="0"/>
          <c:showVal val="0"/>
          <c:showCatName val="0"/>
          <c:showSerName val="0"/>
          <c:showPercent val="0"/>
          <c:showBubbleSize val="0"/>
        </c:dLbls>
        <c:gapWidth val="150"/>
        <c:axId val="116066816"/>
        <c:axId val="116335168"/>
      </c:barChart>
      <c:lineChart>
        <c:grouping val="standard"/>
        <c:varyColors val="0"/>
        <c:ser>
          <c:idx val="3"/>
          <c:order val="3"/>
          <c:tx>
            <c:strRef>
              <c:f>'Evol RPP'!$M$2:$M$3</c:f>
              <c:strCache>
                <c:ptCount val="1"/>
                <c:pt idx="0">
                  <c:v>Promedio de Lts/Ha VT</c:v>
                </c:pt>
              </c:strCache>
            </c:strRef>
          </c:tx>
          <c:cat>
            <c:strRef>
              <c:f>'Evol RPP'!$I$4:$I$13</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'Evol RPP'!$M$4:$M$13</c:f>
              <c:numCache>
                <c:formatCode>0</c:formatCode>
                <c:ptCount val="9"/>
                <c:pt idx="0">
                  <c:v>9301.7124988199594</c:v>
                </c:pt>
                <c:pt idx="1">
                  <c:v>9718.0010217368999</c:v>
                </c:pt>
                <c:pt idx="2">
                  <c:v>9129.7903362570451</c:v>
                </c:pt>
                <c:pt idx="3">
                  <c:v>10381.588943518909</c:v>
                </c:pt>
                <c:pt idx="4">
                  <c:v>11353.665296595213</c:v>
                </c:pt>
                <c:pt idx="5">
                  <c:v>12748.600126599362</c:v>
                </c:pt>
                <c:pt idx="6">
                  <c:v>12798.406769189793</c:v>
                </c:pt>
                <c:pt idx="7">
                  <c:v>12104.821407049612</c:v>
                </c:pt>
                <c:pt idx="8">
                  <c:v>12417.828876720308</c:v>
                </c:pt>
              </c:numCache>
            </c:numRef>
          </c:val>
          <c:smooth val="0"/>
        </c:ser>
        <c:dLbls>
          <c:showLegendKey val="0"/>
          <c:showVal val="0"/>
          <c:showCatName val="0"/>
          <c:showSerName val="0"/>
          <c:showPercent val="0"/>
          <c:showBubbleSize val="0"/>
        </c:dLbls>
        <c:marker val="1"/>
        <c:smooth val="0"/>
        <c:axId val="116067328"/>
        <c:axId val="116335744"/>
      </c:lineChart>
      <c:catAx>
        <c:axId val="116066816"/>
        <c:scaling>
          <c:orientation val="minMax"/>
        </c:scaling>
        <c:delete val="0"/>
        <c:axPos val="b"/>
        <c:numFmt formatCode="General" sourceLinked="1"/>
        <c:majorTickMark val="out"/>
        <c:minorTickMark val="none"/>
        <c:tickLblPos val="nextTo"/>
        <c:txPr>
          <a:bodyPr rot="-5400000" vert="horz"/>
          <a:lstStyle/>
          <a:p>
            <a:pPr>
              <a:defRPr/>
            </a:pPr>
            <a:endParaRPr lang="es-AR"/>
          </a:p>
        </c:txPr>
        <c:crossAx val="116335168"/>
        <c:crosses val="autoZero"/>
        <c:auto val="0"/>
        <c:lblAlgn val="ctr"/>
        <c:lblOffset val="100"/>
        <c:noMultiLvlLbl val="0"/>
      </c:catAx>
      <c:valAx>
        <c:axId val="116335168"/>
        <c:scaling>
          <c:orientation val="minMax"/>
        </c:scaling>
        <c:delete val="0"/>
        <c:axPos val="l"/>
        <c:title>
          <c:tx>
            <c:rich>
              <a:bodyPr rot="-5400000" vert="horz"/>
              <a:lstStyle/>
              <a:p>
                <a:pPr>
                  <a:defRPr/>
                </a:pPr>
                <a:r>
                  <a:rPr lang="en-US"/>
                  <a:t>u$s/ha TT</a:t>
                </a:r>
              </a:p>
            </c:rich>
          </c:tx>
          <c:overlay val="0"/>
        </c:title>
        <c:numFmt formatCode="_-* #,##0\ _€_-;\-* #,##0\ _€_-;_-* &quot;-&quot;??\ _€_-;_-@_-" sourceLinked="1"/>
        <c:majorTickMark val="out"/>
        <c:minorTickMark val="none"/>
        <c:tickLblPos val="nextTo"/>
        <c:crossAx val="116066816"/>
        <c:crosses val="autoZero"/>
        <c:crossBetween val="between"/>
      </c:valAx>
      <c:catAx>
        <c:axId val="116067328"/>
        <c:scaling>
          <c:orientation val="minMax"/>
        </c:scaling>
        <c:delete val="1"/>
        <c:axPos val="b"/>
        <c:majorTickMark val="out"/>
        <c:minorTickMark val="none"/>
        <c:tickLblPos val="none"/>
        <c:crossAx val="116335744"/>
        <c:crosses val="autoZero"/>
        <c:auto val="0"/>
        <c:lblAlgn val="ctr"/>
        <c:lblOffset val="100"/>
        <c:noMultiLvlLbl val="0"/>
      </c:catAx>
      <c:valAx>
        <c:axId val="116335744"/>
        <c:scaling>
          <c:orientation val="minMax"/>
        </c:scaling>
        <c:delete val="0"/>
        <c:axPos val="r"/>
        <c:title>
          <c:tx>
            <c:rich>
              <a:bodyPr rot="-5400000" vert="horz"/>
              <a:lstStyle/>
              <a:p>
                <a:pPr>
                  <a:defRPr/>
                </a:pPr>
                <a:r>
                  <a:rPr lang="en-US"/>
                  <a:t>Lts 3.5% GB/ha VT</a:t>
                </a:r>
              </a:p>
            </c:rich>
          </c:tx>
          <c:overlay val="0"/>
        </c:title>
        <c:numFmt formatCode="0" sourceLinked="1"/>
        <c:majorTickMark val="out"/>
        <c:minorTickMark val="none"/>
        <c:tickLblPos val="nextTo"/>
        <c:crossAx val="116067328"/>
        <c:crosses val="max"/>
        <c:crossBetween val="between"/>
      </c:valAx>
    </c:plotArea>
    <c:legend>
      <c:legendPos val="b"/>
      <c:overlay val="0"/>
    </c:legend>
    <c:plotVisOnly val="1"/>
    <c:dispBlanksAs val="gap"/>
    <c:showDLblsOverMax val="0"/>
  </c:chart>
  <c:txPr>
    <a:bodyPr/>
    <a:lstStyle/>
    <a:p>
      <a:pPr>
        <a:defRPr sz="1600"/>
      </a:pPr>
      <a:endParaRPr lang="es-A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Renta c/alq por ejercicio</a:t>
            </a:r>
          </a:p>
        </c:rich>
      </c:tx>
      <c:overlay val="0"/>
    </c:title>
    <c:autoTitleDeleted val="0"/>
    <c:plotArea>
      <c:layout/>
      <c:barChart>
        <c:barDir val="col"/>
        <c:grouping val="clustered"/>
        <c:varyColors val="0"/>
        <c:ser>
          <c:idx val="0"/>
          <c:order val="0"/>
          <c:tx>
            <c:v>ROA prom</c:v>
          </c:tx>
          <c:spPr>
            <a:solidFill>
              <a:schemeClr val="tx1"/>
            </a:solidFill>
          </c:spPr>
          <c:invertIfNegative val="0"/>
          <c:cat>
            <c:strRef>
              <c:f>'Evol Renta'!$A$4:$A$12</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'Evol Renta'!$C$4:$C$12</c:f>
              <c:numCache>
                <c:formatCode>0.0%</c:formatCode>
                <c:ptCount val="9"/>
                <c:pt idx="0">
                  <c:v>0.10646880496948474</c:v>
                </c:pt>
                <c:pt idx="1">
                  <c:v>4.4269588079265815E-3</c:v>
                </c:pt>
                <c:pt idx="2">
                  <c:v>4.0993156387245219E-4</c:v>
                </c:pt>
                <c:pt idx="3">
                  <c:v>-2.0498910000057512E-2</c:v>
                </c:pt>
                <c:pt idx="4">
                  <c:v>0.11269498459533668</c:v>
                </c:pt>
                <c:pt idx="5">
                  <c:v>0.11970751471044332</c:v>
                </c:pt>
                <c:pt idx="6">
                  <c:v>4.7136662275513691E-2</c:v>
                </c:pt>
                <c:pt idx="7">
                  <c:v>9.0621207050842062E-3</c:v>
                </c:pt>
                <c:pt idx="8">
                  <c:v>7.755331330432479E-3</c:v>
                </c:pt>
              </c:numCache>
            </c:numRef>
          </c:val>
        </c:ser>
        <c:dLbls>
          <c:showLegendKey val="0"/>
          <c:showVal val="0"/>
          <c:showCatName val="0"/>
          <c:showSerName val="0"/>
          <c:showPercent val="0"/>
          <c:showBubbleSize val="0"/>
        </c:dLbls>
        <c:gapWidth val="150"/>
        <c:axId val="116065792"/>
        <c:axId val="116338048"/>
      </c:barChart>
      <c:lineChart>
        <c:grouping val="standard"/>
        <c:varyColors val="0"/>
        <c:ser>
          <c:idx val="1"/>
          <c:order val="1"/>
          <c:tx>
            <c:v>- desv</c:v>
          </c:tx>
          <c:spPr>
            <a:ln w="60325"/>
          </c:spPr>
          <c:marker>
            <c:symbol val="none"/>
          </c:marker>
          <c:val>
            <c:numRef>
              <c:f>'Evol Renta'!$D$4:$D$12</c:f>
              <c:numCache>
                <c:formatCode>0%</c:formatCode>
                <c:ptCount val="9"/>
                <c:pt idx="0">
                  <c:v>-5.2923522374864864E-3</c:v>
                </c:pt>
                <c:pt idx="1">
                  <c:v>-0.12754842353300691</c:v>
                </c:pt>
                <c:pt idx="2">
                  <c:v>-0.14944374601205718</c:v>
                </c:pt>
                <c:pt idx="3">
                  <c:v>-0.10702556013860942</c:v>
                </c:pt>
                <c:pt idx="4">
                  <c:v>1.8846361737032812E-2</c:v>
                </c:pt>
                <c:pt idx="5">
                  <c:v>2.9844417563985797E-2</c:v>
                </c:pt>
                <c:pt idx="6">
                  <c:v>-6.1593117976393606E-3</c:v>
                </c:pt>
                <c:pt idx="7">
                  <c:v>-3.138255970286942E-2</c:v>
                </c:pt>
                <c:pt idx="8">
                  <c:v>-8.8196719010299129E-2</c:v>
                </c:pt>
              </c:numCache>
            </c:numRef>
          </c:val>
          <c:smooth val="0"/>
        </c:ser>
        <c:ser>
          <c:idx val="2"/>
          <c:order val="2"/>
          <c:tx>
            <c:v>+desv</c:v>
          </c:tx>
          <c:spPr>
            <a:ln w="60325"/>
          </c:spPr>
          <c:marker>
            <c:symbol val="none"/>
          </c:marker>
          <c:val>
            <c:numRef>
              <c:f>'Evol Renta'!$E$4:$E$12</c:f>
              <c:numCache>
                <c:formatCode>0%</c:formatCode>
                <c:ptCount val="9"/>
                <c:pt idx="0">
                  <c:v>0.21822996217645607</c:v>
                </c:pt>
                <c:pt idx="1">
                  <c:v>0.13640234114886024</c:v>
                </c:pt>
                <c:pt idx="2">
                  <c:v>0.15026360913980194</c:v>
                </c:pt>
                <c:pt idx="3">
                  <c:v>6.6027740138494301E-2</c:v>
                </c:pt>
                <c:pt idx="4">
                  <c:v>0.20654360745364056</c:v>
                </c:pt>
                <c:pt idx="5">
                  <c:v>0.2095706118569009</c:v>
                </c:pt>
                <c:pt idx="6">
                  <c:v>0.10043263634866666</c:v>
                </c:pt>
                <c:pt idx="7">
                  <c:v>4.9506801113037846E-2</c:v>
                </c:pt>
                <c:pt idx="8">
                  <c:v>0.10370738167116403</c:v>
                </c:pt>
              </c:numCache>
            </c:numRef>
          </c:val>
          <c:smooth val="0"/>
        </c:ser>
        <c:dLbls>
          <c:showLegendKey val="0"/>
          <c:showVal val="0"/>
          <c:showCatName val="0"/>
          <c:showSerName val="0"/>
          <c:showPercent val="0"/>
          <c:showBubbleSize val="0"/>
        </c:dLbls>
        <c:marker val="1"/>
        <c:smooth val="0"/>
        <c:axId val="116065792"/>
        <c:axId val="116338048"/>
      </c:lineChart>
      <c:catAx>
        <c:axId val="116065792"/>
        <c:scaling>
          <c:orientation val="minMax"/>
        </c:scaling>
        <c:delete val="0"/>
        <c:axPos val="b"/>
        <c:numFmt formatCode="General" sourceLinked="1"/>
        <c:majorTickMark val="out"/>
        <c:minorTickMark val="none"/>
        <c:tickLblPos val="nextTo"/>
        <c:txPr>
          <a:bodyPr rot="-5400000" vert="horz"/>
          <a:lstStyle/>
          <a:p>
            <a:pPr>
              <a:defRPr/>
            </a:pPr>
            <a:endParaRPr lang="es-AR"/>
          </a:p>
        </c:txPr>
        <c:crossAx val="116338048"/>
        <c:crosses val="autoZero"/>
        <c:auto val="1"/>
        <c:lblAlgn val="ctr"/>
        <c:lblOffset val="100"/>
        <c:noMultiLvlLbl val="0"/>
      </c:catAx>
      <c:valAx>
        <c:axId val="116338048"/>
        <c:scaling>
          <c:orientation val="minMax"/>
        </c:scaling>
        <c:delete val="0"/>
        <c:axPos val="l"/>
        <c:title>
          <c:tx>
            <c:rich>
              <a:bodyPr rot="-5400000" vert="horz"/>
              <a:lstStyle/>
              <a:p>
                <a:pPr>
                  <a:defRPr/>
                </a:pPr>
                <a:r>
                  <a:rPr lang="en-US"/>
                  <a:t>%</a:t>
                </a:r>
              </a:p>
            </c:rich>
          </c:tx>
          <c:overlay val="0"/>
        </c:title>
        <c:numFmt formatCode="0.0%" sourceLinked="1"/>
        <c:majorTickMark val="out"/>
        <c:minorTickMark val="none"/>
        <c:tickLblPos val="nextTo"/>
        <c:crossAx val="116065792"/>
        <c:crosses val="autoZero"/>
        <c:crossBetween val="between"/>
      </c:valAx>
    </c:plotArea>
    <c:legend>
      <c:legendPos val="b"/>
      <c:overlay val="0"/>
    </c:legend>
    <c:plotVisOnly val="1"/>
    <c:dispBlanksAs val="gap"/>
    <c:showDLblsOverMax val="0"/>
  </c:chart>
  <c:spPr>
    <a:ln>
      <a:noFill/>
    </a:ln>
  </c:spPr>
  <c:txPr>
    <a:bodyPr/>
    <a:lstStyle/>
    <a:p>
      <a:pPr>
        <a:defRPr sz="1600"/>
      </a:pPr>
      <a:endParaRPr lang="es-A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pivotSource>
    <c:name>[Base Historica Tambos Zona Oeste 2005-2014 Fabricio ANALISIS.xls]Evol Renta!Tabla dinámica3</c:name>
    <c:fmtId val="1"/>
  </c:pivotSource>
  <c:chart>
    <c:title>
      <c:tx>
        <c:rich>
          <a:bodyPr/>
          <a:lstStyle/>
          <a:p>
            <a:pPr>
              <a:defRPr sz="2400"/>
            </a:pPr>
            <a:r>
              <a:rPr lang="en-US" sz="2400"/>
              <a:t>Renta y RPP</a:t>
            </a:r>
          </a:p>
        </c:rich>
      </c:tx>
      <c:overlay val="0"/>
    </c:title>
    <c:autoTitleDeleted val="0"/>
    <c:pivotFmts>
      <c:pivotFmt>
        <c:idx val="0"/>
        <c:spPr>
          <a:solidFill>
            <a:schemeClr val="accent3">
              <a:lumMod val="75000"/>
            </a:schemeClr>
          </a:solidFill>
        </c:spPr>
        <c:marker>
          <c:symbol val="none"/>
        </c:marker>
      </c:pivotFmt>
      <c:pivotFmt>
        <c:idx val="1"/>
        <c:spPr>
          <a:ln w="34925">
            <a:prstDash val="sysDash"/>
          </a:ln>
        </c:spPr>
        <c:marker>
          <c:symbol val="none"/>
        </c:marker>
      </c:pivotFmt>
      <c:pivotFmt>
        <c:idx val="2"/>
        <c:spPr>
          <a:solidFill>
            <a:schemeClr val="accent3">
              <a:lumMod val="75000"/>
            </a:schemeClr>
          </a:solidFill>
        </c:spPr>
        <c:marker>
          <c:symbol val="none"/>
        </c:marker>
      </c:pivotFmt>
      <c:pivotFmt>
        <c:idx val="3"/>
        <c:spPr>
          <a:ln w="34925">
            <a:prstDash val="sysDash"/>
          </a:ln>
        </c:spPr>
        <c:marker>
          <c:symbol val="none"/>
        </c:marker>
      </c:pivotFmt>
    </c:pivotFmts>
    <c:plotArea>
      <c:layout/>
      <c:barChart>
        <c:barDir val="col"/>
        <c:grouping val="clustered"/>
        <c:varyColors val="0"/>
        <c:ser>
          <c:idx val="1"/>
          <c:order val="1"/>
          <c:tx>
            <c:strRef>
              <c:f>'Evol Renta'!$L$2:$L$3</c:f>
              <c:strCache>
                <c:ptCount val="1"/>
                <c:pt idx="0">
                  <c:v>Promedio de Res c/alq/ha TT</c:v>
                </c:pt>
              </c:strCache>
            </c:strRef>
          </c:tx>
          <c:spPr>
            <a:solidFill>
              <a:schemeClr val="accent3">
                <a:lumMod val="75000"/>
              </a:schemeClr>
            </a:solidFill>
          </c:spPr>
          <c:invertIfNegative val="0"/>
          <c:cat>
            <c:strRef>
              <c:f>'Evol Renta'!$J$4:$J$13</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'Evol Renta'!$L$4:$L$13</c:f>
              <c:numCache>
                <c:formatCode>_-* #,##0\ _€_-;\-* #,##0\ _€_-;_-* "-"??\ _€_-;_-@_-</c:formatCode>
                <c:ptCount val="9"/>
                <c:pt idx="0">
                  <c:v>213.59549330897048</c:v>
                </c:pt>
                <c:pt idx="1">
                  <c:v>41.263741240696255</c:v>
                </c:pt>
                <c:pt idx="2">
                  <c:v>70.918556461821737</c:v>
                </c:pt>
                <c:pt idx="3">
                  <c:v>-38.321208279652915</c:v>
                </c:pt>
                <c:pt idx="4">
                  <c:v>395.77782678118393</c:v>
                </c:pt>
                <c:pt idx="5">
                  <c:v>737.09204919534636</c:v>
                </c:pt>
                <c:pt idx="6">
                  <c:v>444.7285847089542</c:v>
                </c:pt>
                <c:pt idx="7">
                  <c:v>105.68874628093687</c:v>
                </c:pt>
                <c:pt idx="8">
                  <c:v>81.457825618050705</c:v>
                </c:pt>
              </c:numCache>
            </c:numRef>
          </c:val>
        </c:ser>
        <c:dLbls>
          <c:showLegendKey val="0"/>
          <c:showVal val="0"/>
          <c:showCatName val="0"/>
          <c:showSerName val="0"/>
          <c:showPercent val="0"/>
          <c:showBubbleSize val="0"/>
        </c:dLbls>
        <c:gapWidth val="150"/>
        <c:axId val="116305408"/>
        <c:axId val="116340352"/>
      </c:barChart>
      <c:lineChart>
        <c:grouping val="standard"/>
        <c:varyColors val="0"/>
        <c:ser>
          <c:idx val="0"/>
          <c:order val="0"/>
          <c:tx>
            <c:strRef>
              <c:f>'Evol Renta'!$K$2:$K$3</c:f>
              <c:strCache>
                <c:ptCount val="1"/>
                <c:pt idx="0">
                  <c:v>Promedio de ROA c/alq</c:v>
                </c:pt>
              </c:strCache>
            </c:strRef>
          </c:tx>
          <c:spPr>
            <a:ln w="57150">
              <a:prstDash val="sysDash"/>
            </a:ln>
          </c:spPr>
          <c:marker>
            <c:symbol val="none"/>
          </c:marker>
          <c:cat>
            <c:strRef>
              <c:f>'Evol Renta'!$J$4:$J$13</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'Evol Renta'!$K$4:$K$13</c:f>
              <c:numCache>
                <c:formatCode>0.0%</c:formatCode>
                <c:ptCount val="9"/>
                <c:pt idx="0">
                  <c:v>0.10646880496948474</c:v>
                </c:pt>
                <c:pt idx="1">
                  <c:v>4.4269588079265815E-3</c:v>
                </c:pt>
                <c:pt idx="2">
                  <c:v>4.0993156387245219E-4</c:v>
                </c:pt>
                <c:pt idx="3">
                  <c:v>-2.0498910000057512E-2</c:v>
                </c:pt>
                <c:pt idx="4">
                  <c:v>0.11269498459533668</c:v>
                </c:pt>
                <c:pt idx="5">
                  <c:v>0.11970751471044332</c:v>
                </c:pt>
                <c:pt idx="6">
                  <c:v>4.7136662275513691E-2</c:v>
                </c:pt>
                <c:pt idx="7">
                  <c:v>9.0621207050842062E-3</c:v>
                </c:pt>
                <c:pt idx="8">
                  <c:v>7.755331330432479E-3</c:v>
                </c:pt>
              </c:numCache>
            </c:numRef>
          </c:val>
          <c:smooth val="0"/>
        </c:ser>
        <c:dLbls>
          <c:showLegendKey val="0"/>
          <c:showVal val="0"/>
          <c:showCatName val="0"/>
          <c:showSerName val="0"/>
          <c:showPercent val="0"/>
          <c:showBubbleSize val="0"/>
        </c:dLbls>
        <c:marker val="1"/>
        <c:smooth val="0"/>
        <c:axId val="116715520"/>
        <c:axId val="116340928"/>
      </c:lineChart>
      <c:catAx>
        <c:axId val="116305408"/>
        <c:scaling>
          <c:orientation val="minMax"/>
        </c:scaling>
        <c:delete val="0"/>
        <c:axPos val="b"/>
        <c:numFmt formatCode="General" sourceLinked="1"/>
        <c:majorTickMark val="out"/>
        <c:minorTickMark val="none"/>
        <c:tickLblPos val="nextTo"/>
        <c:txPr>
          <a:bodyPr rot="-5400000" vert="horz"/>
          <a:lstStyle/>
          <a:p>
            <a:pPr>
              <a:defRPr/>
            </a:pPr>
            <a:endParaRPr lang="es-AR"/>
          </a:p>
        </c:txPr>
        <c:crossAx val="116340352"/>
        <c:crosses val="autoZero"/>
        <c:auto val="0"/>
        <c:lblAlgn val="ctr"/>
        <c:lblOffset val="100"/>
        <c:noMultiLvlLbl val="0"/>
      </c:catAx>
      <c:valAx>
        <c:axId val="116340352"/>
        <c:scaling>
          <c:orientation val="minMax"/>
        </c:scaling>
        <c:delete val="0"/>
        <c:axPos val="l"/>
        <c:title>
          <c:tx>
            <c:rich>
              <a:bodyPr rot="-5400000" vert="horz"/>
              <a:lstStyle/>
              <a:p>
                <a:pPr>
                  <a:defRPr/>
                </a:pPr>
                <a:r>
                  <a:rPr lang="en-US"/>
                  <a:t>u$s/ha TT</a:t>
                </a:r>
              </a:p>
            </c:rich>
          </c:tx>
          <c:overlay val="0"/>
        </c:title>
        <c:numFmt formatCode="_-* #,##0\ _€_-;\-* #,##0\ _€_-;_-* &quot;-&quot;??\ _€_-;_-@_-" sourceLinked="1"/>
        <c:majorTickMark val="out"/>
        <c:minorTickMark val="none"/>
        <c:tickLblPos val="nextTo"/>
        <c:crossAx val="116305408"/>
        <c:crosses val="autoZero"/>
        <c:crossBetween val="between"/>
      </c:valAx>
      <c:catAx>
        <c:axId val="116715520"/>
        <c:scaling>
          <c:orientation val="minMax"/>
        </c:scaling>
        <c:delete val="1"/>
        <c:axPos val="b"/>
        <c:majorTickMark val="out"/>
        <c:minorTickMark val="none"/>
        <c:tickLblPos val="none"/>
        <c:crossAx val="116340928"/>
        <c:crosses val="autoZero"/>
        <c:auto val="0"/>
        <c:lblAlgn val="ctr"/>
        <c:lblOffset val="100"/>
        <c:noMultiLvlLbl val="0"/>
      </c:catAx>
      <c:valAx>
        <c:axId val="116340928"/>
        <c:scaling>
          <c:orientation val="minMax"/>
        </c:scaling>
        <c:delete val="0"/>
        <c:axPos val="r"/>
        <c:title>
          <c:tx>
            <c:rich>
              <a:bodyPr rot="-5400000" vert="horz"/>
              <a:lstStyle/>
              <a:p>
                <a:pPr>
                  <a:defRPr/>
                </a:pPr>
                <a:r>
                  <a:rPr lang="en-US"/>
                  <a:t>ROA (%)</a:t>
                </a:r>
              </a:p>
            </c:rich>
          </c:tx>
          <c:overlay val="0"/>
        </c:title>
        <c:numFmt formatCode="0.0%" sourceLinked="1"/>
        <c:majorTickMark val="out"/>
        <c:minorTickMark val="none"/>
        <c:tickLblPos val="nextTo"/>
        <c:crossAx val="116715520"/>
        <c:crosses val="max"/>
        <c:crossBetween val="between"/>
      </c:valAx>
    </c:plotArea>
    <c:legend>
      <c:legendPos val="b"/>
      <c:overlay val="0"/>
    </c:legend>
    <c:plotVisOnly val="1"/>
    <c:dispBlanksAs val="gap"/>
    <c:showDLblsOverMax val="0"/>
  </c:chart>
  <c:spPr>
    <a:ln>
      <a:noFill/>
    </a:ln>
  </c:spPr>
  <c:txPr>
    <a:bodyPr/>
    <a:lstStyle/>
    <a:p>
      <a:pPr>
        <a:defRPr sz="1600"/>
      </a:pPr>
      <a:endParaRPr lang="es-A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Costo por litro 3.5% GB c/alq por ejercicio</a:t>
            </a:r>
          </a:p>
        </c:rich>
      </c:tx>
      <c:layout>
        <c:manualLayout>
          <c:xMode val="edge"/>
          <c:yMode val="edge"/>
          <c:x val="0.27613760318263908"/>
          <c:y val="3.5746201966041113E-2"/>
        </c:manualLayout>
      </c:layout>
      <c:overlay val="0"/>
    </c:title>
    <c:autoTitleDeleted val="0"/>
    <c:plotArea>
      <c:layout/>
      <c:barChart>
        <c:barDir val="col"/>
        <c:grouping val="clustered"/>
        <c:varyColors val="0"/>
        <c:ser>
          <c:idx val="0"/>
          <c:order val="0"/>
          <c:tx>
            <c:v>Costo/litro</c:v>
          </c:tx>
          <c:spPr>
            <a:solidFill>
              <a:schemeClr val="tx1"/>
            </a:solidFill>
          </c:spPr>
          <c:invertIfNegative val="0"/>
          <c:cat>
            <c:strRef>
              <c:f>'Evol costo'!$A$4:$A$12</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'Evol costo'!$C$4:$C$12</c:f>
              <c:numCache>
                <c:formatCode>0.00</c:formatCode>
                <c:ptCount val="9"/>
                <c:pt idx="0">
                  <c:v>0.16663404215919814</c:v>
                </c:pt>
                <c:pt idx="1">
                  <c:v>0.19630563610830645</c:v>
                </c:pt>
                <c:pt idx="2">
                  <c:v>0.28120995831460582</c:v>
                </c:pt>
                <c:pt idx="3">
                  <c:v>0.31217755768138855</c:v>
                </c:pt>
                <c:pt idx="4">
                  <c:v>0.26258239236993997</c:v>
                </c:pt>
                <c:pt idx="5">
                  <c:v>0.33154608548726927</c:v>
                </c:pt>
                <c:pt idx="6">
                  <c:v>0.34441595989954726</c:v>
                </c:pt>
                <c:pt idx="7">
                  <c:v>0.35798568892322824</c:v>
                </c:pt>
                <c:pt idx="8">
                  <c:v>0.37775974623712066</c:v>
                </c:pt>
              </c:numCache>
            </c:numRef>
          </c:val>
        </c:ser>
        <c:dLbls>
          <c:showLegendKey val="0"/>
          <c:showVal val="0"/>
          <c:showCatName val="0"/>
          <c:showSerName val="0"/>
          <c:showPercent val="0"/>
          <c:showBubbleSize val="0"/>
        </c:dLbls>
        <c:gapWidth val="150"/>
        <c:axId val="116716544"/>
        <c:axId val="116171328"/>
      </c:barChart>
      <c:lineChart>
        <c:grouping val="standard"/>
        <c:varyColors val="0"/>
        <c:ser>
          <c:idx val="1"/>
          <c:order val="1"/>
          <c:tx>
            <c:v>- desv</c:v>
          </c:tx>
          <c:spPr>
            <a:ln w="63500"/>
          </c:spPr>
          <c:marker>
            <c:symbol val="none"/>
          </c:marker>
          <c:val>
            <c:numRef>
              <c:f>'Evol costo'!$D$4:$D$12</c:f>
              <c:numCache>
                <c:formatCode>_-* #,##0.00\ _€_-;\-* #,##0.00\ _€_-;_-* "-"??\ _€_-;_-@_-</c:formatCode>
                <c:ptCount val="9"/>
                <c:pt idx="0">
                  <c:v>0.13750096393404668</c:v>
                </c:pt>
                <c:pt idx="1">
                  <c:v>0.15930871027123208</c:v>
                </c:pt>
                <c:pt idx="2">
                  <c:v>0.22690755637457491</c:v>
                </c:pt>
                <c:pt idx="3">
                  <c:v>0.27126196809437658</c:v>
                </c:pt>
                <c:pt idx="4">
                  <c:v>0.22641850204225172</c:v>
                </c:pt>
                <c:pt idx="5">
                  <c:v>0.28715308107806781</c:v>
                </c:pt>
                <c:pt idx="6">
                  <c:v>0.30350683790916211</c:v>
                </c:pt>
                <c:pt idx="7">
                  <c:v>0.31042413431894761</c:v>
                </c:pt>
                <c:pt idx="8">
                  <c:v>0.21242081341639996</c:v>
                </c:pt>
              </c:numCache>
            </c:numRef>
          </c:val>
          <c:smooth val="0"/>
        </c:ser>
        <c:ser>
          <c:idx val="2"/>
          <c:order val="2"/>
          <c:tx>
            <c:v>+desv</c:v>
          </c:tx>
          <c:spPr>
            <a:ln w="63500"/>
          </c:spPr>
          <c:marker>
            <c:symbol val="none"/>
          </c:marker>
          <c:val>
            <c:numRef>
              <c:f>'Evol costo'!$E$4:$E$12</c:f>
              <c:numCache>
                <c:formatCode>_-* #,##0.00\ _€_-;\-* #,##0.00\ _€_-;_-* "-"??\ _€_-;_-@_-</c:formatCode>
                <c:ptCount val="9"/>
                <c:pt idx="0">
                  <c:v>0.1957671203843494</c:v>
                </c:pt>
                <c:pt idx="1">
                  <c:v>0.23330256194538088</c:v>
                </c:pt>
                <c:pt idx="2">
                  <c:v>0.3355123602546371</c:v>
                </c:pt>
                <c:pt idx="3">
                  <c:v>0.35309314726840058</c:v>
                </c:pt>
                <c:pt idx="4">
                  <c:v>0.29874628269762815</c:v>
                </c:pt>
                <c:pt idx="5">
                  <c:v>0.37593908989647035</c:v>
                </c:pt>
                <c:pt idx="6">
                  <c:v>0.38532508188993253</c:v>
                </c:pt>
                <c:pt idx="7">
                  <c:v>0.40554724352750876</c:v>
                </c:pt>
                <c:pt idx="8">
                  <c:v>0.5430986790578417</c:v>
                </c:pt>
              </c:numCache>
            </c:numRef>
          </c:val>
          <c:smooth val="0"/>
        </c:ser>
        <c:dLbls>
          <c:showLegendKey val="0"/>
          <c:showVal val="0"/>
          <c:showCatName val="0"/>
          <c:showSerName val="0"/>
          <c:showPercent val="0"/>
          <c:showBubbleSize val="0"/>
        </c:dLbls>
        <c:marker val="1"/>
        <c:smooth val="0"/>
        <c:axId val="116716544"/>
        <c:axId val="116171328"/>
      </c:lineChart>
      <c:catAx>
        <c:axId val="116716544"/>
        <c:scaling>
          <c:orientation val="minMax"/>
        </c:scaling>
        <c:delete val="0"/>
        <c:axPos val="b"/>
        <c:numFmt formatCode="General" sourceLinked="1"/>
        <c:majorTickMark val="out"/>
        <c:minorTickMark val="none"/>
        <c:tickLblPos val="nextTo"/>
        <c:txPr>
          <a:bodyPr rot="-5400000" vert="horz"/>
          <a:lstStyle/>
          <a:p>
            <a:pPr>
              <a:defRPr/>
            </a:pPr>
            <a:endParaRPr lang="es-AR"/>
          </a:p>
        </c:txPr>
        <c:crossAx val="116171328"/>
        <c:crosses val="autoZero"/>
        <c:auto val="1"/>
        <c:lblAlgn val="ctr"/>
        <c:lblOffset val="100"/>
        <c:noMultiLvlLbl val="0"/>
      </c:catAx>
      <c:valAx>
        <c:axId val="116171328"/>
        <c:scaling>
          <c:orientation val="minMax"/>
        </c:scaling>
        <c:delete val="0"/>
        <c:axPos val="l"/>
        <c:title>
          <c:tx>
            <c:rich>
              <a:bodyPr rot="-5400000" vert="horz"/>
              <a:lstStyle/>
              <a:p>
                <a:pPr>
                  <a:defRPr/>
                </a:pPr>
                <a:r>
                  <a:rPr lang="en-US"/>
                  <a:t>u$s/litro</a:t>
                </a:r>
              </a:p>
            </c:rich>
          </c:tx>
          <c:overlay val="0"/>
        </c:title>
        <c:numFmt formatCode="0.00" sourceLinked="1"/>
        <c:majorTickMark val="out"/>
        <c:minorTickMark val="none"/>
        <c:tickLblPos val="nextTo"/>
        <c:crossAx val="116716544"/>
        <c:crosses val="autoZero"/>
        <c:crossBetween val="between"/>
      </c:valAx>
    </c:plotArea>
    <c:legend>
      <c:legendPos val="b"/>
      <c:overlay val="0"/>
    </c:legend>
    <c:plotVisOnly val="1"/>
    <c:dispBlanksAs val="gap"/>
    <c:showDLblsOverMax val="0"/>
  </c:chart>
  <c:txPr>
    <a:bodyPr/>
    <a:lstStyle/>
    <a:p>
      <a:pPr>
        <a:defRPr sz="1600"/>
      </a:pPr>
      <a:endParaRPr lang="es-A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Costo por litro 3.5% GB c/alq y ROA</a:t>
            </a:r>
          </a:p>
        </c:rich>
      </c:tx>
      <c:layout>
        <c:manualLayout>
          <c:xMode val="edge"/>
          <c:yMode val="edge"/>
          <c:x val="0.27613760318263908"/>
          <c:y val="3.5746201966041113E-2"/>
        </c:manualLayout>
      </c:layout>
      <c:overlay val="0"/>
    </c:title>
    <c:autoTitleDeleted val="0"/>
    <c:plotArea>
      <c:layout/>
      <c:barChart>
        <c:barDir val="col"/>
        <c:grouping val="clustered"/>
        <c:varyColors val="0"/>
        <c:ser>
          <c:idx val="0"/>
          <c:order val="0"/>
          <c:tx>
            <c:v>Costo/litro</c:v>
          </c:tx>
          <c:spPr>
            <a:solidFill>
              <a:schemeClr val="tx1"/>
            </a:solidFill>
          </c:spPr>
          <c:invertIfNegative val="0"/>
          <c:cat>
            <c:strRef>
              <c:f>'Evol costo'!$A$53:$A$61</c:f>
              <c:strCache>
                <c:ptCount val="9"/>
                <c:pt idx="0">
                  <c:v>2005-06</c:v>
                </c:pt>
                <c:pt idx="1">
                  <c:v>2006-07</c:v>
                </c:pt>
                <c:pt idx="2">
                  <c:v>2007-08</c:v>
                </c:pt>
                <c:pt idx="3">
                  <c:v>2008-09</c:v>
                </c:pt>
                <c:pt idx="4">
                  <c:v>2009-10</c:v>
                </c:pt>
                <c:pt idx="5">
                  <c:v>2010-11</c:v>
                </c:pt>
                <c:pt idx="6">
                  <c:v>2011-12</c:v>
                </c:pt>
                <c:pt idx="7">
                  <c:v>2012-13</c:v>
                </c:pt>
                <c:pt idx="8">
                  <c:v>2013-14</c:v>
                </c:pt>
              </c:strCache>
            </c:strRef>
          </c:cat>
          <c:val>
            <c:numRef>
              <c:f>'Evol costo'!$B$53:$B$61</c:f>
              <c:numCache>
                <c:formatCode>0.00</c:formatCode>
                <c:ptCount val="9"/>
                <c:pt idx="0">
                  <c:v>0.16663404215919814</c:v>
                </c:pt>
                <c:pt idx="1">
                  <c:v>0.19630563610830645</c:v>
                </c:pt>
                <c:pt idx="2">
                  <c:v>0.28120995831460582</c:v>
                </c:pt>
                <c:pt idx="3">
                  <c:v>0.31217755768138855</c:v>
                </c:pt>
                <c:pt idx="4">
                  <c:v>0.26258239236993997</c:v>
                </c:pt>
                <c:pt idx="5">
                  <c:v>0.33154608548726927</c:v>
                </c:pt>
                <c:pt idx="6">
                  <c:v>0.34441595989954726</c:v>
                </c:pt>
                <c:pt idx="7">
                  <c:v>0.35798568892322824</c:v>
                </c:pt>
                <c:pt idx="8">
                  <c:v>0.37775974623712066</c:v>
                </c:pt>
              </c:numCache>
            </c:numRef>
          </c:val>
        </c:ser>
        <c:dLbls>
          <c:showLegendKey val="0"/>
          <c:showVal val="0"/>
          <c:showCatName val="0"/>
          <c:showSerName val="0"/>
          <c:showPercent val="0"/>
          <c:showBubbleSize val="0"/>
        </c:dLbls>
        <c:gapWidth val="150"/>
        <c:axId val="116718592"/>
        <c:axId val="116173632"/>
      </c:barChart>
      <c:lineChart>
        <c:grouping val="standard"/>
        <c:varyColors val="0"/>
        <c:ser>
          <c:idx val="1"/>
          <c:order val="1"/>
          <c:tx>
            <c:v>RPP</c:v>
          </c:tx>
          <c:marker>
            <c:symbol val="none"/>
          </c:marker>
          <c:val>
            <c:numRef>
              <c:f>'Evol costo'!$D$53:$D$61</c:f>
              <c:numCache>
                <c:formatCode>0%</c:formatCode>
                <c:ptCount val="9"/>
                <c:pt idx="0">
                  <c:v>0.10646880496948474</c:v>
                </c:pt>
                <c:pt idx="1">
                  <c:v>4.4269588079265815E-3</c:v>
                </c:pt>
                <c:pt idx="2">
                  <c:v>4.0993156387245219E-4</c:v>
                </c:pt>
                <c:pt idx="3">
                  <c:v>-2.0498910000057512E-2</c:v>
                </c:pt>
                <c:pt idx="4">
                  <c:v>0.11269498459533668</c:v>
                </c:pt>
                <c:pt idx="5">
                  <c:v>0.11970751471044332</c:v>
                </c:pt>
                <c:pt idx="6">
                  <c:v>4.7136662275513691E-2</c:v>
                </c:pt>
                <c:pt idx="7">
                  <c:v>9.0621207050842062E-3</c:v>
                </c:pt>
                <c:pt idx="8">
                  <c:v>7.755331330432479E-3</c:v>
                </c:pt>
              </c:numCache>
            </c:numRef>
          </c:val>
          <c:smooth val="0"/>
        </c:ser>
        <c:dLbls>
          <c:showLegendKey val="0"/>
          <c:showVal val="0"/>
          <c:showCatName val="0"/>
          <c:showSerName val="0"/>
          <c:showPercent val="0"/>
          <c:showBubbleSize val="0"/>
        </c:dLbls>
        <c:marker val="1"/>
        <c:smooth val="0"/>
        <c:axId val="116719104"/>
        <c:axId val="116174208"/>
      </c:lineChart>
      <c:catAx>
        <c:axId val="116718592"/>
        <c:scaling>
          <c:orientation val="minMax"/>
        </c:scaling>
        <c:delete val="0"/>
        <c:axPos val="b"/>
        <c:numFmt formatCode="General" sourceLinked="1"/>
        <c:majorTickMark val="out"/>
        <c:minorTickMark val="none"/>
        <c:tickLblPos val="nextTo"/>
        <c:txPr>
          <a:bodyPr rot="-5400000" vert="horz"/>
          <a:lstStyle/>
          <a:p>
            <a:pPr>
              <a:defRPr/>
            </a:pPr>
            <a:endParaRPr lang="es-AR"/>
          </a:p>
        </c:txPr>
        <c:crossAx val="116173632"/>
        <c:crosses val="autoZero"/>
        <c:auto val="1"/>
        <c:lblAlgn val="ctr"/>
        <c:lblOffset val="100"/>
        <c:noMultiLvlLbl val="0"/>
      </c:catAx>
      <c:valAx>
        <c:axId val="116173632"/>
        <c:scaling>
          <c:orientation val="minMax"/>
        </c:scaling>
        <c:delete val="0"/>
        <c:axPos val="l"/>
        <c:title>
          <c:tx>
            <c:rich>
              <a:bodyPr rot="-5400000" vert="horz"/>
              <a:lstStyle/>
              <a:p>
                <a:pPr>
                  <a:defRPr/>
                </a:pPr>
                <a:r>
                  <a:rPr lang="en-US"/>
                  <a:t>u$s/litro</a:t>
                </a:r>
              </a:p>
            </c:rich>
          </c:tx>
          <c:overlay val="0"/>
        </c:title>
        <c:numFmt formatCode="0.00" sourceLinked="1"/>
        <c:majorTickMark val="out"/>
        <c:minorTickMark val="none"/>
        <c:tickLblPos val="nextTo"/>
        <c:crossAx val="116718592"/>
        <c:crosses val="autoZero"/>
        <c:crossBetween val="between"/>
      </c:valAx>
      <c:valAx>
        <c:axId val="116174208"/>
        <c:scaling>
          <c:orientation val="minMax"/>
        </c:scaling>
        <c:delete val="0"/>
        <c:axPos val="r"/>
        <c:title>
          <c:tx>
            <c:rich>
              <a:bodyPr rot="-5400000" vert="horz"/>
              <a:lstStyle/>
              <a:p>
                <a:pPr>
                  <a:defRPr/>
                </a:pPr>
                <a:r>
                  <a:rPr lang="en-US"/>
                  <a:t>ROA (%)</a:t>
                </a:r>
              </a:p>
            </c:rich>
          </c:tx>
          <c:overlay val="0"/>
        </c:title>
        <c:numFmt formatCode="0%" sourceLinked="1"/>
        <c:majorTickMark val="out"/>
        <c:minorTickMark val="none"/>
        <c:tickLblPos val="nextTo"/>
        <c:crossAx val="116719104"/>
        <c:crosses val="max"/>
        <c:crossBetween val="between"/>
      </c:valAx>
      <c:catAx>
        <c:axId val="116719104"/>
        <c:scaling>
          <c:orientation val="minMax"/>
        </c:scaling>
        <c:delete val="1"/>
        <c:axPos val="b"/>
        <c:majorTickMark val="out"/>
        <c:minorTickMark val="none"/>
        <c:tickLblPos val="none"/>
        <c:crossAx val="116174208"/>
        <c:crosses val="autoZero"/>
        <c:auto val="1"/>
        <c:lblAlgn val="ctr"/>
        <c:lblOffset val="100"/>
        <c:noMultiLvlLbl val="0"/>
      </c:catAx>
    </c:plotArea>
    <c:legend>
      <c:legendPos val="b"/>
      <c:overlay val="0"/>
    </c:legend>
    <c:plotVisOnly val="1"/>
    <c:dispBlanksAs val="gap"/>
    <c:showDLblsOverMax val="0"/>
  </c:chart>
  <c:txPr>
    <a:bodyPr/>
    <a:lstStyle/>
    <a:p>
      <a:pPr>
        <a:defRPr sz="1400"/>
      </a:pPr>
      <a:endParaRPr lang="es-A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AR" sz="2000"/>
              <a:t>Costo por litro 3.5% GB y Renta</a:t>
            </a:r>
          </a:p>
        </c:rich>
      </c:tx>
      <c:overlay val="0"/>
    </c:title>
    <c:autoTitleDeleted val="0"/>
    <c:plotArea>
      <c:layout/>
      <c:scatterChart>
        <c:scatterStyle val="lineMarker"/>
        <c:varyColors val="0"/>
        <c:ser>
          <c:idx val="0"/>
          <c:order val="0"/>
          <c:spPr>
            <a:ln w="28575">
              <a:noFill/>
            </a:ln>
          </c:spPr>
          <c:marker>
            <c:spPr>
              <a:solidFill>
                <a:schemeClr val="tx1"/>
              </a:solidFill>
            </c:spPr>
          </c:marker>
          <c:xVal>
            <c:numRef>
              <c:f>'Evol costo'!$L$4:$L$385</c:f>
              <c:numCache>
                <c:formatCode>_-* #,##0.00\ _€_-;\-* #,##0.00\ _€_-;_-* "-"??\ _€_-;_-@_-</c:formatCode>
                <c:ptCount val="382"/>
                <c:pt idx="0">
                  <c:v>0.30478914202052099</c:v>
                </c:pt>
                <c:pt idx="1">
                  <c:v>0.28972728139048004</c:v>
                </c:pt>
                <c:pt idx="2">
                  <c:v>0.41830346210866926</c:v>
                </c:pt>
                <c:pt idx="3">
                  <c:v>0.32455312591861551</c:v>
                </c:pt>
                <c:pt idx="4">
                  <c:v>0.3777807046474535</c:v>
                </c:pt>
                <c:pt idx="5">
                  <c:v>0.41876194202996392</c:v>
                </c:pt>
                <c:pt idx="6">
                  <c:v>0.27274091095210512</c:v>
                </c:pt>
                <c:pt idx="7">
                  <c:v>0.33249733664536418</c:v>
                </c:pt>
                <c:pt idx="8">
                  <c:v>0.33122658765159851</c:v>
                </c:pt>
                <c:pt idx="9">
                  <c:v>0.37225480810484307</c:v>
                </c:pt>
                <c:pt idx="10">
                  <c:v>0.31489969716024141</c:v>
                </c:pt>
                <c:pt idx="11">
                  <c:v>0.38340300499996138</c:v>
                </c:pt>
                <c:pt idx="12">
                  <c:v>0.43036987786810943</c:v>
                </c:pt>
                <c:pt idx="13">
                  <c:v>0.45898619386248768</c:v>
                </c:pt>
                <c:pt idx="14">
                  <c:v>0.36050912019218262</c:v>
                </c:pt>
                <c:pt idx="15">
                  <c:v>0.32602273391862746</c:v>
                </c:pt>
                <c:pt idx="16">
                  <c:v>0.36350227394206863</c:v>
                </c:pt>
                <c:pt idx="17">
                  <c:v>0.33837678532852933</c:v>
                </c:pt>
                <c:pt idx="18">
                  <c:v>0.45950199962443977</c:v>
                </c:pt>
                <c:pt idx="19">
                  <c:v>0.35034851328916494</c:v>
                </c:pt>
                <c:pt idx="20">
                  <c:v>0.34813665707225883</c:v>
                </c:pt>
                <c:pt idx="21">
                  <c:v>0.33496573942225516</c:v>
                </c:pt>
                <c:pt idx="22">
                  <c:v>0.35598684563644289</c:v>
                </c:pt>
                <c:pt idx="23">
                  <c:v>0.3265039116013993</c:v>
                </c:pt>
                <c:pt idx="24">
                  <c:v>0.40751751130708147</c:v>
                </c:pt>
                <c:pt idx="25">
                  <c:v>0.31071200317845976</c:v>
                </c:pt>
                <c:pt idx="26">
                  <c:v>0.34531045023894158</c:v>
                </c:pt>
                <c:pt idx="27">
                  <c:v>0.34701763356847531</c:v>
                </c:pt>
                <c:pt idx="28">
                  <c:v>0.4041146834760857</c:v>
                </c:pt>
                <c:pt idx="29">
                  <c:v>0.33132043206173661</c:v>
                </c:pt>
                <c:pt idx="30">
                  <c:v>0.38780585514555127</c:v>
                </c:pt>
                <c:pt idx="31">
                  <c:v>0.28049069370852181</c:v>
                </c:pt>
                <c:pt idx="32">
                  <c:v>0.30518539468861239</c:v>
                </c:pt>
                <c:pt idx="33">
                  <c:v>0.37214928666941632</c:v>
                </c:pt>
                <c:pt idx="34">
                  <c:v>0.42837463300045003</c:v>
                </c:pt>
                <c:pt idx="35">
                  <c:v>0.33300098536163247</c:v>
                </c:pt>
                <c:pt idx="36">
                  <c:v>0.3983222723666961</c:v>
                </c:pt>
                <c:pt idx="37">
                  <c:v>0.35798568892322813</c:v>
                </c:pt>
              </c:numCache>
            </c:numRef>
          </c:xVal>
          <c:yVal>
            <c:numRef>
              <c:f>'Evol costo'!$M$4:$M$385</c:f>
              <c:numCache>
                <c:formatCode>0%</c:formatCode>
                <c:ptCount val="382"/>
                <c:pt idx="0">
                  <c:v>7.6192681330309778E-2</c:v>
                </c:pt>
                <c:pt idx="1">
                  <c:v>6.3218507141921121E-2</c:v>
                </c:pt>
                <c:pt idx="2">
                  <c:v>-2.0355783511427597E-2</c:v>
                </c:pt>
                <c:pt idx="3">
                  <c:v>4.7066593399948259E-2</c:v>
                </c:pt>
                <c:pt idx="4">
                  <c:v>-1.6897777360914027E-2</c:v>
                </c:pt>
                <c:pt idx="5">
                  <c:v>-2.1661407926939456E-2</c:v>
                </c:pt>
                <c:pt idx="6">
                  <c:v>8.1530838078633081E-2</c:v>
                </c:pt>
                <c:pt idx="7">
                  <c:v>4.1538296245865684E-2</c:v>
                </c:pt>
                <c:pt idx="8">
                  <c:v>3.55540098074709E-2</c:v>
                </c:pt>
                <c:pt idx="9">
                  <c:v>-1.2700379014729346E-3</c:v>
                </c:pt>
                <c:pt idx="10">
                  <c:v>4.2272521459472003E-2</c:v>
                </c:pt>
                <c:pt idx="11">
                  <c:v>4.7270681839080522E-2</c:v>
                </c:pt>
                <c:pt idx="12">
                  <c:v>-1.6191366592303497E-2</c:v>
                </c:pt>
                <c:pt idx="13">
                  <c:v>-4.8110433473270584E-2</c:v>
                </c:pt>
                <c:pt idx="14">
                  <c:v>-4.1139565037907305E-2</c:v>
                </c:pt>
                <c:pt idx="15">
                  <c:v>6.6812615180745813E-2</c:v>
                </c:pt>
                <c:pt idx="16">
                  <c:v>-4.8837269341958679E-2</c:v>
                </c:pt>
                <c:pt idx="17">
                  <c:v>-2.3362327843532397E-4</c:v>
                </c:pt>
                <c:pt idx="18">
                  <c:v>-3.9456715893872341E-2</c:v>
                </c:pt>
                <c:pt idx="19">
                  <c:v>3.9084218534490719E-2</c:v>
                </c:pt>
                <c:pt idx="20">
                  <c:v>7.3396654401038011E-3</c:v>
                </c:pt>
                <c:pt idx="21">
                  <c:v>6.1454643236589094E-3</c:v>
                </c:pt>
                <c:pt idx="22">
                  <c:v>-3.0657978567277328E-2</c:v>
                </c:pt>
                <c:pt idx="23">
                  <c:v>1.9852882722078306E-2</c:v>
                </c:pt>
                <c:pt idx="24">
                  <c:v>-5.0217181720118804E-2</c:v>
                </c:pt>
                <c:pt idx="25">
                  <c:v>4.8643048023078686E-2</c:v>
                </c:pt>
                <c:pt idx="26">
                  <c:v>4.1025028899102393E-3</c:v>
                </c:pt>
                <c:pt idx="27">
                  <c:v>1.8552407162945688E-2</c:v>
                </c:pt>
                <c:pt idx="28">
                  <c:v>-6.2256286892560082E-2</c:v>
                </c:pt>
                <c:pt idx="29">
                  <c:v>4.3156312811478414E-2</c:v>
                </c:pt>
                <c:pt idx="30">
                  <c:v>-2.0427924297740548E-3</c:v>
                </c:pt>
                <c:pt idx="31">
                  <c:v>7.2345816452581035E-2</c:v>
                </c:pt>
                <c:pt idx="32">
                  <c:v>3.2912298048337431E-2</c:v>
                </c:pt>
                <c:pt idx="33">
                  <c:v>-2.2606334076705502E-2</c:v>
                </c:pt>
                <c:pt idx="34">
                  <c:v>-3.8332063353485969E-2</c:v>
                </c:pt>
                <c:pt idx="35">
                  <c:v>9.9550025825571684E-3</c:v>
                </c:pt>
                <c:pt idx="36">
                  <c:v>-7.9812800281284582E-3</c:v>
                </c:pt>
                <c:pt idx="37">
                  <c:v>9.0621207050842079E-3</c:v>
                </c:pt>
              </c:numCache>
            </c:numRef>
          </c:yVal>
          <c:smooth val="0"/>
        </c:ser>
        <c:dLbls>
          <c:showLegendKey val="0"/>
          <c:showVal val="0"/>
          <c:showCatName val="0"/>
          <c:showSerName val="0"/>
          <c:showPercent val="0"/>
          <c:showBubbleSize val="0"/>
        </c:dLbls>
        <c:axId val="116175936"/>
        <c:axId val="116176512"/>
      </c:scatterChart>
      <c:valAx>
        <c:axId val="116175936"/>
        <c:scaling>
          <c:orientation val="minMax"/>
          <c:min val="0.25"/>
        </c:scaling>
        <c:delete val="0"/>
        <c:axPos val="b"/>
        <c:title>
          <c:tx>
            <c:rich>
              <a:bodyPr/>
              <a:lstStyle/>
              <a:p>
                <a:pPr>
                  <a:defRPr/>
                </a:pPr>
                <a:r>
                  <a:rPr lang="en-US"/>
                  <a:t>u$s/litro 3.5%GB</a:t>
                </a:r>
              </a:p>
            </c:rich>
          </c:tx>
          <c:overlay val="0"/>
        </c:title>
        <c:numFmt formatCode="_-* #,##0.00\ _€_-;\-* #,##0.00\ _€_-;_-* &quot;-&quot;??\ _€_-;_-@_-" sourceLinked="1"/>
        <c:majorTickMark val="out"/>
        <c:minorTickMark val="none"/>
        <c:tickLblPos val="nextTo"/>
        <c:txPr>
          <a:bodyPr rot="0" vert="horz"/>
          <a:lstStyle/>
          <a:p>
            <a:pPr>
              <a:defRPr/>
            </a:pPr>
            <a:endParaRPr lang="es-AR"/>
          </a:p>
        </c:txPr>
        <c:crossAx val="116176512"/>
        <c:crosses val="autoZero"/>
        <c:crossBetween val="midCat"/>
      </c:valAx>
      <c:valAx>
        <c:axId val="116176512"/>
        <c:scaling>
          <c:orientation val="minMax"/>
        </c:scaling>
        <c:delete val="0"/>
        <c:axPos val="l"/>
        <c:title>
          <c:tx>
            <c:rich>
              <a:bodyPr rot="-5400000" vert="horz"/>
              <a:lstStyle/>
              <a:p>
                <a:pPr>
                  <a:defRPr/>
                </a:pPr>
                <a:r>
                  <a:rPr lang="en-US"/>
                  <a:t>ROA c/alq</a:t>
                </a:r>
              </a:p>
            </c:rich>
          </c:tx>
          <c:overlay val="0"/>
        </c:title>
        <c:numFmt formatCode="0%" sourceLinked="1"/>
        <c:majorTickMark val="out"/>
        <c:minorTickMark val="none"/>
        <c:tickLblPos val="nextTo"/>
        <c:crossAx val="116175936"/>
        <c:crosses val="autoZero"/>
        <c:crossBetween val="midCat"/>
      </c:valAx>
    </c:plotArea>
    <c:plotVisOnly val="1"/>
    <c:dispBlanksAs val="gap"/>
    <c:showDLblsOverMax val="0"/>
  </c:chart>
  <c:spPr>
    <a:solidFill>
      <a:schemeClr val="bg1"/>
    </a:solidFill>
  </c:spPr>
  <c:txPr>
    <a:bodyPr/>
    <a:lstStyle/>
    <a:p>
      <a:pPr>
        <a:defRPr sz="1600"/>
      </a:pPr>
      <a:endParaRPr lang="es-A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a:pPr>
            <a:r>
              <a:rPr lang="en-US" sz="2400" b="1"/>
              <a:t>ROA y RPP c/alq</a:t>
            </a:r>
          </a:p>
        </c:rich>
      </c:tx>
      <c:overlay val="0"/>
    </c:title>
    <c:autoTitleDeleted val="0"/>
    <c:plotArea>
      <c:layout/>
      <c:scatterChart>
        <c:scatterStyle val="lineMarker"/>
        <c:varyColors val="0"/>
        <c:ser>
          <c:idx val="0"/>
          <c:order val="0"/>
          <c:tx>
            <c:v>Renta</c:v>
          </c:tx>
          <c:spPr>
            <a:ln w="28575">
              <a:noFill/>
            </a:ln>
          </c:spPr>
          <c:marker>
            <c:spPr>
              <a:solidFill>
                <a:schemeClr val="tx1"/>
              </a:solidFill>
              <a:ln>
                <a:noFill/>
              </a:ln>
            </c:spPr>
          </c:marker>
          <c:xVal>
            <c:numRef>
              <c:f>'renta y res'!$D$3:$D$383</c:f>
              <c:numCache>
                <c:formatCode>General</c:formatCode>
                <c:ptCount val="381"/>
                <c:pt idx="0">
                  <c:v>568065.31629629759</c:v>
                </c:pt>
                <c:pt idx="1">
                  <c:v>7076.5841439894284</c:v>
                </c:pt>
                <c:pt idx="2">
                  <c:v>2364931.2134307297</c:v>
                </c:pt>
                <c:pt idx="3">
                  <c:v>499240.78222082037</c:v>
                </c:pt>
                <c:pt idx="4">
                  <c:v>105311.59792164911</c:v>
                </c:pt>
                <c:pt idx="5">
                  <c:v>1920201.5745638409</c:v>
                </c:pt>
                <c:pt idx="6">
                  <c:v>375473.24848639348</c:v>
                </c:pt>
                <c:pt idx="7">
                  <c:v>-119319.66244348476</c:v>
                </c:pt>
                <c:pt idx="8">
                  <c:v>414677.07130491047</c:v>
                </c:pt>
                <c:pt idx="9">
                  <c:v>486557.4821826283</c:v>
                </c:pt>
                <c:pt idx="10">
                  <c:v>168227.32329621396</c:v>
                </c:pt>
                <c:pt idx="11">
                  <c:v>107602.96884187088</c:v>
                </c:pt>
                <c:pt idx="12">
                  <c:v>312955.08828507806</c:v>
                </c:pt>
                <c:pt idx="13">
                  <c:v>648291.97149220482</c:v>
                </c:pt>
                <c:pt idx="14">
                  <c:v>389765.14895322925</c:v>
                </c:pt>
                <c:pt idx="15">
                  <c:v>79003.917037861684</c:v>
                </c:pt>
                <c:pt idx="16">
                  <c:v>12404.221158128981</c:v>
                </c:pt>
                <c:pt idx="17">
                  <c:v>306716.49536457617</c:v>
                </c:pt>
                <c:pt idx="18">
                  <c:v>154433.40043715166</c:v>
                </c:pt>
                <c:pt idx="19">
                  <c:v>10247.61328372985</c:v>
                </c:pt>
                <c:pt idx="20">
                  <c:v>198907.66162437468</c:v>
                </c:pt>
                <c:pt idx="21">
                  <c:v>-149155.28946604891</c:v>
                </c:pt>
                <c:pt idx="22">
                  <c:v>40527.000126994993</c:v>
                </c:pt>
                <c:pt idx="23">
                  <c:v>30712.008183110709</c:v>
                </c:pt>
                <c:pt idx="24">
                  <c:v>234004.37984812621</c:v>
                </c:pt>
                <c:pt idx="25">
                  <c:v>320420.74997560593</c:v>
                </c:pt>
                <c:pt idx="26">
                  <c:v>85380.075055678986</c:v>
                </c:pt>
                <c:pt idx="27">
                  <c:v>259458.61973719375</c:v>
                </c:pt>
                <c:pt idx="28">
                  <c:v>57550.342984409792</c:v>
                </c:pt>
                <c:pt idx="29">
                  <c:v>49272.404454343021</c:v>
                </c:pt>
                <c:pt idx="30">
                  <c:v>672837.63852868031</c:v>
                </c:pt>
                <c:pt idx="31">
                  <c:v>-72302.024498887127</c:v>
                </c:pt>
                <c:pt idx="32">
                  <c:v>495691.21767410787</c:v>
                </c:pt>
                <c:pt idx="33">
                  <c:v>245076.24944320731</c:v>
                </c:pt>
                <c:pt idx="34">
                  <c:v>1388501.6144748344</c:v>
                </c:pt>
                <c:pt idx="35">
                  <c:v>77716.707210771303</c:v>
                </c:pt>
                <c:pt idx="36">
                  <c:v>413190.62326246384</c:v>
                </c:pt>
                <c:pt idx="37">
                  <c:v>317804.76759335137</c:v>
                </c:pt>
                <c:pt idx="38">
                  <c:v>-144397.15444411835</c:v>
                </c:pt>
                <c:pt idx="39">
                  <c:v>-15540.777155820804</c:v>
                </c:pt>
                <c:pt idx="40">
                  <c:v>85291.624887701662</c:v>
                </c:pt>
                <c:pt idx="41">
                  <c:v>-27132.24944320746</c:v>
                </c:pt>
                <c:pt idx="42">
                  <c:v>-110766.56563816451</c:v>
                </c:pt>
                <c:pt idx="43">
                  <c:v>669114.25389755005</c:v>
                </c:pt>
                <c:pt idx="44">
                  <c:v>108113.71937639249</c:v>
                </c:pt>
                <c:pt idx="45">
                  <c:v>-61330.734966592274</c:v>
                </c:pt>
              </c:numCache>
            </c:numRef>
          </c:xVal>
          <c:yVal>
            <c:numRef>
              <c:f>'renta y res'!$E$3:$E$383</c:f>
              <c:numCache>
                <c:formatCode>0%</c:formatCode>
                <c:ptCount val="381"/>
                <c:pt idx="0">
                  <c:v>4.9809041274003374E-2</c:v>
                </c:pt>
                <c:pt idx="1">
                  <c:v>9.3405596267773173E-4</c:v>
                </c:pt>
                <c:pt idx="2">
                  <c:v>8.5472737534950369E-2</c:v>
                </c:pt>
                <c:pt idx="3">
                  <c:v>5.6343868250849409E-2</c:v>
                </c:pt>
                <c:pt idx="4">
                  <c:v>1.5378574848005441E-2</c:v>
                </c:pt>
                <c:pt idx="5">
                  <c:v>0.12292416038183661</c:v>
                </c:pt>
                <c:pt idx="6">
                  <c:v>4.8852813309124832E-2</c:v>
                </c:pt>
                <c:pt idx="7">
                  <c:v>-6.2635591129402571E-3</c:v>
                </c:pt>
                <c:pt idx="8">
                  <c:v>2.672517264770962E-2</c:v>
                </c:pt>
                <c:pt idx="9">
                  <c:v>5.7055747070281784E-2</c:v>
                </c:pt>
                <c:pt idx="10">
                  <c:v>2.9123406021944541E-2</c:v>
                </c:pt>
                <c:pt idx="11">
                  <c:v>3.2281551639302686E-2</c:v>
                </c:pt>
                <c:pt idx="12">
                  <c:v>5.8059434779893136E-2</c:v>
                </c:pt>
                <c:pt idx="13">
                  <c:v>8.7006386113696182E-2</c:v>
                </c:pt>
                <c:pt idx="14">
                  <c:v>0.13794110345999344</c:v>
                </c:pt>
                <c:pt idx="15">
                  <c:v>5.0890847507227853E-2</c:v>
                </c:pt>
                <c:pt idx="16">
                  <c:v>4.3941838404718695E-3</c:v>
                </c:pt>
                <c:pt idx="17">
                  <c:v>5.7970556276797564E-2</c:v>
                </c:pt>
                <c:pt idx="18">
                  <c:v>7.466988479003428E-2</c:v>
                </c:pt>
                <c:pt idx="19">
                  <c:v>5.3226324385405397E-3</c:v>
                </c:pt>
                <c:pt idx="20">
                  <c:v>3.8873402830381432E-2</c:v>
                </c:pt>
                <c:pt idx="21">
                  <c:v>-1.42635620561981E-2</c:v>
                </c:pt>
                <c:pt idx="22">
                  <c:v>7.2227265402245834E-3</c:v>
                </c:pt>
                <c:pt idx="23">
                  <c:v>1.1529607232482983E-2</c:v>
                </c:pt>
                <c:pt idx="24">
                  <c:v>0.10859079909222492</c:v>
                </c:pt>
                <c:pt idx="25">
                  <c:v>6.9789435536636718E-2</c:v>
                </c:pt>
                <c:pt idx="26">
                  <c:v>2.0465904694398331E-2</c:v>
                </c:pt>
                <c:pt idx="27">
                  <c:v>0.12438828045605205</c:v>
                </c:pt>
                <c:pt idx="28">
                  <c:v>2.4598142665007698E-2</c:v>
                </c:pt>
                <c:pt idx="29">
                  <c:v>1.9780973582001479E-2</c:v>
                </c:pt>
                <c:pt idx="30">
                  <c:v>0.1571710356051087</c:v>
                </c:pt>
                <c:pt idx="31">
                  <c:v>-5.262729628317332E-3</c:v>
                </c:pt>
                <c:pt idx="32">
                  <c:v>0.11699343881591762</c:v>
                </c:pt>
                <c:pt idx="33">
                  <c:v>6.8637275412664525E-2</c:v>
                </c:pt>
                <c:pt idx="34">
                  <c:v>0.10803548538178535</c:v>
                </c:pt>
                <c:pt idx="35">
                  <c:v>4.3734784804723523E-2</c:v>
                </c:pt>
                <c:pt idx="36">
                  <c:v>0.1629238010283397</c:v>
                </c:pt>
                <c:pt idx="37">
                  <c:v>0.15399115040396194</c:v>
                </c:pt>
                <c:pt idx="38">
                  <c:v>-5.272585815319477E-2</c:v>
                </c:pt>
                <c:pt idx="39">
                  <c:v>-1.428149063159578E-2</c:v>
                </c:pt>
                <c:pt idx="40">
                  <c:v>3.6117351817324297E-2</c:v>
                </c:pt>
                <c:pt idx="41">
                  <c:v>-4.003392360058834E-3</c:v>
                </c:pt>
                <c:pt idx="42">
                  <c:v>-4.5992499130400447E-2</c:v>
                </c:pt>
                <c:pt idx="43">
                  <c:v>4.9918542644158015E-2</c:v>
                </c:pt>
                <c:pt idx="44">
                  <c:v>8.9878182546906191E-3</c:v>
                </c:pt>
                <c:pt idx="45">
                  <c:v>-2.1826559199090777E-2</c:v>
                </c:pt>
              </c:numCache>
            </c:numRef>
          </c:yVal>
          <c:smooth val="0"/>
        </c:ser>
        <c:dLbls>
          <c:showLegendKey val="0"/>
          <c:showVal val="0"/>
          <c:showCatName val="0"/>
          <c:showSerName val="0"/>
          <c:showPercent val="0"/>
          <c:showBubbleSize val="0"/>
        </c:dLbls>
        <c:axId val="117358592"/>
        <c:axId val="117359168"/>
      </c:scatterChart>
      <c:valAx>
        <c:axId val="117358592"/>
        <c:scaling>
          <c:orientation val="minMax"/>
          <c:max val="800000"/>
        </c:scaling>
        <c:delete val="0"/>
        <c:axPos val="b"/>
        <c:title>
          <c:tx>
            <c:rich>
              <a:bodyPr/>
              <a:lstStyle/>
              <a:p>
                <a:pPr>
                  <a:defRPr/>
                </a:pPr>
                <a:r>
                  <a:rPr lang="en-US"/>
                  <a:t>RPP (u$s)</a:t>
                </a:r>
              </a:p>
            </c:rich>
          </c:tx>
          <c:overlay val="0"/>
        </c:title>
        <c:numFmt formatCode="General" sourceLinked="1"/>
        <c:majorTickMark val="out"/>
        <c:minorTickMark val="none"/>
        <c:tickLblPos val="nextTo"/>
        <c:txPr>
          <a:bodyPr rot="0" vert="horz"/>
          <a:lstStyle/>
          <a:p>
            <a:pPr>
              <a:defRPr/>
            </a:pPr>
            <a:endParaRPr lang="es-AR"/>
          </a:p>
        </c:txPr>
        <c:crossAx val="117359168"/>
        <c:crosses val="autoZero"/>
        <c:crossBetween val="midCat"/>
      </c:valAx>
      <c:valAx>
        <c:axId val="117359168"/>
        <c:scaling>
          <c:orientation val="minMax"/>
        </c:scaling>
        <c:delete val="0"/>
        <c:axPos val="l"/>
        <c:title>
          <c:tx>
            <c:rich>
              <a:bodyPr rot="-5400000" vert="horz"/>
              <a:lstStyle/>
              <a:p>
                <a:pPr>
                  <a:defRPr/>
                </a:pPr>
                <a:r>
                  <a:rPr lang="en-US"/>
                  <a:t>ROA (%)</a:t>
                </a:r>
              </a:p>
            </c:rich>
          </c:tx>
          <c:layout>
            <c:manualLayout>
              <c:xMode val="edge"/>
              <c:yMode val="edge"/>
              <c:x val="2.4214907302307992E-2"/>
              <c:y val="0.26681602542380667"/>
            </c:manualLayout>
          </c:layout>
          <c:overlay val="0"/>
        </c:title>
        <c:numFmt formatCode="0%" sourceLinked="1"/>
        <c:majorTickMark val="out"/>
        <c:minorTickMark val="none"/>
        <c:tickLblPos val="nextTo"/>
        <c:txPr>
          <a:bodyPr rot="0" vert="horz"/>
          <a:lstStyle/>
          <a:p>
            <a:pPr>
              <a:defRPr/>
            </a:pPr>
            <a:endParaRPr lang="es-AR"/>
          </a:p>
        </c:txPr>
        <c:crossAx val="117358592"/>
        <c:crosses val="autoZero"/>
        <c:crossBetween val="midCat"/>
      </c:valAx>
    </c:plotArea>
    <c:plotVisOnly val="1"/>
    <c:dispBlanksAs val="gap"/>
    <c:showDLblsOverMax val="0"/>
  </c:chart>
  <c:txPr>
    <a:bodyPr/>
    <a:lstStyle/>
    <a:p>
      <a:pPr>
        <a:defRPr sz="1600" b="0" i="0" u="none" strike="noStrike" baseline="0">
          <a:solidFill>
            <a:srgbClr val="000000"/>
          </a:solidFill>
          <a:latin typeface="Calibri"/>
          <a:ea typeface="Calibri"/>
          <a:cs typeface="Calibri"/>
        </a:defRPr>
      </a:pPr>
      <a:endParaRPr lang="es-A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E947D-6681-4AD9-A3CB-7965C256F873}" type="datetimeFigureOut">
              <a:rPr lang="es-AR" smtClean="0"/>
              <a:pPr/>
              <a:t>09/10/2015</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656A1-C968-40CA-9E68-1641E4823AD0}" type="slidenum">
              <a:rPr lang="es-AR" smtClean="0"/>
              <a:pPr/>
              <a:t>‹Nº›</a:t>
            </a:fld>
            <a:endParaRPr lang="es-AR"/>
          </a:p>
        </p:txBody>
      </p:sp>
    </p:spTree>
    <p:extLst>
      <p:ext uri="{BB962C8B-B14F-4D97-AF65-F5344CB8AC3E}">
        <p14:creationId xmlns:p14="http://schemas.microsoft.com/office/powerpoint/2010/main" val="72955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1</a:t>
            </a:fld>
            <a:endParaRPr 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Empezar diciendo que PARA MI SI HAY MODELOS MAS RENTABLES QUE OTROS. Y</a:t>
            </a:r>
            <a:r>
              <a:rPr lang="es-AR" baseline="0" dirty="0" smtClean="0"/>
              <a:t> muchas veces decimos que es el EMPRESARIO, pero el empresario por arte de magia no genera renta, sino que convierte a la empresa en un modelo rentable. Las acciones del empresario se reflejan en el modelo de producción.</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17</a:t>
            </a:fld>
            <a:endParaRPr lang="es-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C7C1AB-0D3B-4C68-AD44-82F9F97CD846}" type="slidenum">
              <a:rPr lang="es-AR"/>
              <a:pPr fontAlgn="base">
                <a:spcBef>
                  <a:spcPct val="0"/>
                </a:spcBef>
                <a:spcAft>
                  <a:spcPct val="0"/>
                </a:spcAft>
                <a:defRPr/>
              </a:pPr>
              <a:t>18</a:t>
            </a:fld>
            <a:endParaRPr lang="es-AR" dirty="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dirty="0" smtClean="0"/>
              <a:t>Tendremos tableros de control por cada nivel y</a:t>
            </a:r>
            <a:r>
              <a:rPr lang="es-ES" baseline="0" dirty="0" smtClean="0"/>
              <a:t> cada uno de esos será para ver distintas cosas</a:t>
            </a:r>
          </a:p>
          <a:p>
            <a:pPr>
              <a:spcBef>
                <a:spcPct val="0"/>
              </a:spcBef>
            </a:pPr>
            <a:r>
              <a:rPr lang="es-ES" dirty="0" smtClean="0"/>
              <a:t>Los indicadores TIENEN que tener un objetivo. Como lo que buscamos</a:t>
            </a:r>
            <a:r>
              <a:rPr lang="es-ES" baseline="0" dirty="0" smtClean="0"/>
              <a:t> es un indicador a nivel empresarial, </a:t>
            </a:r>
            <a:r>
              <a:rPr lang="es-ES" dirty="0" smtClean="0"/>
              <a:t>En el caso de nuestro análisis será MAXIMIZAR LA RENTA.. Como si miramos en </a:t>
            </a:r>
            <a:r>
              <a:rPr lang="es-ES" dirty="0" err="1" smtClean="0"/>
              <a:t>guachera</a:t>
            </a:r>
            <a:r>
              <a:rPr lang="es-ES" dirty="0" smtClean="0"/>
              <a:t> “mortandad”, es para disminuir la misma, en este caso buscaremos renta para maximizar la misma.</a:t>
            </a:r>
          </a:p>
          <a:p>
            <a:pPr>
              <a:spcBef>
                <a:spcPct val="0"/>
              </a:spcBef>
            </a:pPr>
            <a:r>
              <a:rPr lang="es-ES" dirty="0" smtClean="0"/>
              <a:t>Para definir indicadores, debemos tener claro que queremos seguir. O sea OBJETIVOS</a:t>
            </a:r>
          </a:p>
          <a:p>
            <a:pPr>
              <a:spcBef>
                <a:spcPct val="0"/>
              </a:spcBef>
            </a:pPr>
            <a:r>
              <a:rPr lang="es-ES" dirty="0" smtClean="0"/>
              <a:t>Debemos</a:t>
            </a:r>
            <a:r>
              <a:rPr lang="es-ES" baseline="0" dirty="0" smtClean="0"/>
              <a:t> definir que buscamos, en este caso RENTA, y luego determinar los indicadores para cada nivel de análisis</a:t>
            </a:r>
          </a:p>
          <a:p>
            <a:pPr>
              <a:spcBef>
                <a:spcPct val="0"/>
              </a:spcBef>
            </a:pPr>
            <a:r>
              <a:rPr lang="es-ES" baseline="0" dirty="0" smtClean="0"/>
              <a:t>El PARA QUE puede ser. Resultado </a:t>
            </a:r>
            <a:r>
              <a:rPr lang="es-ES" baseline="0" dirty="0" err="1" smtClean="0"/>
              <a:t>economico</a:t>
            </a:r>
            <a:r>
              <a:rPr lang="es-ES" baseline="0" dirty="0" smtClean="0"/>
              <a:t>, mayor productividad, mejor reproducción, etc.</a:t>
            </a:r>
            <a:endParaRPr lang="es-ES" dirty="0" smtClean="0"/>
          </a:p>
          <a:p>
            <a:pPr>
              <a:spcBef>
                <a:spcPct val="0"/>
              </a:spcBef>
            </a:pPr>
            <a:endParaRPr lang="es-E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Repasando un poco? Con</a:t>
            </a:r>
            <a:r>
              <a:rPr lang="es-AR" baseline="0" dirty="0" smtClean="0"/>
              <a:t> esto pretendo sacar  el foco de aspectos productivos, aunque estos sean muy importantes (ya lo veremos), pretendo iniciar el </a:t>
            </a:r>
            <a:r>
              <a:rPr lang="es-AR" baseline="0" dirty="0" err="1" smtClean="0"/>
              <a:t>analisis</a:t>
            </a:r>
            <a:r>
              <a:rPr lang="es-AR" baseline="0" dirty="0" smtClean="0"/>
              <a:t> por otro lado</a:t>
            </a:r>
          </a:p>
          <a:p>
            <a:r>
              <a:rPr lang="es-AR" baseline="0" dirty="0" smtClean="0"/>
              <a:t>Anteriormente había dado peso al ROTA en la determinación del resultado y hoy vemos que no es tan así 8cuando consideramos </a:t>
            </a:r>
            <a:r>
              <a:rPr lang="es-AR" baseline="0" dirty="0" err="1" smtClean="0"/>
              <a:t>alauileres</a:t>
            </a:r>
            <a:r>
              <a:rPr lang="es-AR" baseline="0" dirty="0" smtClean="0"/>
              <a:t>)</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19</a:t>
            </a:fld>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Igualmente los</a:t>
            </a:r>
            <a:r>
              <a:rPr lang="es-AR" baseline="0" dirty="0" smtClean="0"/>
              <a:t> dos definen la renta, pero el ROS tiene mayor peso</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21</a:t>
            </a:fld>
            <a:endParaRPr 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Con esto concluyo que indicadores afectan más al ROS y al ROTA</a:t>
            </a:r>
          </a:p>
          <a:p>
            <a:r>
              <a:rPr lang="es-AR" dirty="0" smtClean="0"/>
              <a:t>Hacer </a:t>
            </a:r>
            <a:r>
              <a:rPr lang="es-AR" dirty="0" err="1" smtClean="0"/>
              <a:t>incapié</a:t>
            </a:r>
            <a:r>
              <a:rPr lang="es-AR" baseline="0" dirty="0" smtClean="0"/>
              <a:t> en </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22</a:t>
            </a:fld>
            <a:endParaRPr lang="es-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Con esto concluyo que indicadores afectan más al ROS y al ROTA</a:t>
            </a:r>
          </a:p>
          <a:p>
            <a:r>
              <a:rPr lang="es-AR" dirty="0" smtClean="0"/>
              <a:t>Y me pregunto porque es tan </a:t>
            </a:r>
            <a:r>
              <a:rPr lang="es-AR" dirty="0" err="1" smtClean="0"/>
              <a:t>dificil</a:t>
            </a:r>
            <a:r>
              <a:rPr lang="es-AR" baseline="0" dirty="0" smtClean="0"/>
              <a:t> hablar de COSTO??? Es tan </a:t>
            </a:r>
            <a:r>
              <a:rPr lang="es-AR" baseline="0" dirty="0" err="1" smtClean="0"/>
              <a:t>dificil</a:t>
            </a:r>
            <a:r>
              <a:rPr lang="es-AR" baseline="0" dirty="0" smtClean="0"/>
              <a:t> calcularlo????? Cuando viajamos a NZ a cada momento de costo. Seguramente los planteos mas productivistas me digan eso no importa acá, pero por lo que vimos acá pesa de la misma manera. Produciendo mas, necesitas mas activo, por lo que es muy </a:t>
            </a:r>
            <a:r>
              <a:rPr lang="es-AR" baseline="0" dirty="0" err="1" smtClean="0"/>
              <a:t>dificil</a:t>
            </a:r>
            <a:r>
              <a:rPr lang="es-AR" baseline="0" dirty="0" smtClean="0"/>
              <a:t> subir la rotación. Pero produciendo mas barato (que no quiere decir producir menos) </a:t>
            </a:r>
            <a:r>
              <a:rPr lang="es-AR" baseline="0" dirty="0" err="1" smtClean="0"/>
              <a:t>sos</a:t>
            </a:r>
            <a:r>
              <a:rPr lang="es-AR" baseline="0" dirty="0" smtClean="0"/>
              <a:t> mas </a:t>
            </a:r>
            <a:r>
              <a:rPr lang="es-AR" baseline="0" dirty="0" err="1" smtClean="0"/>
              <a:t>comeptitivo</a:t>
            </a:r>
            <a:r>
              <a:rPr lang="es-AR" baseline="0" dirty="0" smtClean="0"/>
              <a:t>.</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23</a:t>
            </a:fld>
            <a:endParaRPr lang="es-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Dejo de tener tanto peso el ROTA. Pro lo que en varios </a:t>
            </a:r>
            <a:r>
              <a:rPr lang="es-AR" dirty="0" err="1" smtClean="0"/>
              <a:t>terciles</a:t>
            </a:r>
            <a:r>
              <a:rPr lang="es-AR" dirty="0" smtClean="0"/>
              <a:t> solo importa</a:t>
            </a:r>
            <a:r>
              <a:rPr lang="es-AR" baseline="0" dirty="0" smtClean="0"/>
              <a:t> el ROS</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24</a:t>
            </a:fld>
            <a:endParaRPr lang="es-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Resaltar la importancia de tener metas para diagramar un planteo</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25</a:t>
            </a:fld>
            <a:endParaRPr lang="es-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Hacer</a:t>
            </a:r>
            <a:r>
              <a:rPr lang="es-AR" baseline="0" dirty="0" smtClean="0"/>
              <a:t> </a:t>
            </a:r>
            <a:r>
              <a:rPr lang="es-AR" baseline="0" dirty="0" err="1" smtClean="0"/>
              <a:t>incapié</a:t>
            </a:r>
            <a:r>
              <a:rPr lang="es-AR" baseline="0" dirty="0" smtClean="0"/>
              <a:t> en estos indicadores.  Y decir DÓNDE me gustaría estar a mí. Que </a:t>
            </a:r>
            <a:r>
              <a:rPr lang="es-AR" baseline="0" dirty="0" err="1" smtClean="0"/>
              <a:t>emrpesa</a:t>
            </a:r>
            <a:r>
              <a:rPr lang="es-AR" baseline="0" dirty="0" smtClean="0"/>
              <a:t> buscaría si quiero maximizar la renta???? (luego veremos algunas </a:t>
            </a:r>
            <a:r>
              <a:rPr lang="es-AR" baseline="0" dirty="0" err="1" smtClean="0"/>
              <a:t>caracteristicas</a:t>
            </a:r>
            <a:r>
              <a:rPr lang="es-AR" baseline="0" dirty="0" smtClean="0"/>
              <a:t> de esas empresas.</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26</a:t>
            </a:fld>
            <a:endParaRPr lang="es-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Ya que</a:t>
            </a:r>
            <a:r>
              <a:rPr lang="es-AR" baseline="0" dirty="0" smtClean="0"/>
              <a:t> </a:t>
            </a:r>
            <a:r>
              <a:rPr lang="es-AR" baseline="0" dirty="0" err="1" smtClean="0"/>
              <a:t>hablabamos</a:t>
            </a:r>
            <a:r>
              <a:rPr lang="es-AR" baseline="0" dirty="0" smtClean="0"/>
              <a:t> de los factores productivos, estos </a:t>
            </a:r>
            <a:r>
              <a:rPr lang="es-AR" dirty="0" err="1" smtClean="0"/>
              <a:t>cuartiles</a:t>
            </a:r>
            <a:r>
              <a:rPr lang="es-AR" baseline="0" dirty="0" smtClean="0"/>
              <a:t> deben cumplir algunas pautas mínimas de producción.</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27</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Año 2013:Brechas inter</a:t>
            </a:r>
            <a:r>
              <a:rPr lang="es-AR" baseline="0" dirty="0" smtClean="0"/>
              <a:t> empresa dentro del mismo año. Variables de peso por </a:t>
            </a:r>
            <a:r>
              <a:rPr lang="es-AR" baseline="0" dirty="0" err="1" smtClean="0"/>
              <a:t>tercil</a:t>
            </a:r>
            <a:endParaRPr lang="es-AR" baseline="0" dirty="0" smtClean="0"/>
          </a:p>
          <a:p>
            <a:r>
              <a:rPr lang="es-AR" baseline="0" dirty="0" smtClean="0"/>
              <a:t>Año 2014: otra forma de mirar las cosas (ROS y ROTA). Indicadores a nivel empresario y generar Metas para los mismos.</a:t>
            </a:r>
            <a:endParaRPr lang="es-AR" dirty="0" smtClean="0"/>
          </a:p>
          <a:p>
            <a:r>
              <a:rPr lang="es-AR" dirty="0" smtClean="0"/>
              <a:t>Año 2015: La vuelta de rosca a indicadores es realizar el ROS y ROTA con empresas con alquiler</a:t>
            </a:r>
          </a:p>
          <a:p>
            <a:r>
              <a:rPr lang="es-AR" dirty="0" smtClean="0"/>
              <a:t>Luego con esos indicadores categorizar modelos de producción. SI SE PUEDE hablar de modelos. Teniendo la cautela de que NO SE PUEDEN clasificar modelos de producción por indicadores físicos.</a:t>
            </a:r>
          </a:p>
          <a:p>
            <a:r>
              <a:rPr lang="es-AR" dirty="0" smtClean="0"/>
              <a:t>Saber como diagramar un modelo rentable</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3</a:t>
            </a:fld>
            <a:endParaRPr lang="es-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29</a:t>
            </a:fld>
            <a:endParaRPr lang="es-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Ya que hablamos de indicadores, quiero hacer mención a uno que</a:t>
            </a:r>
            <a:r>
              <a:rPr lang="es-AR" baseline="0" dirty="0" smtClean="0"/>
              <a:t> se utilizar habitualmente. </a:t>
            </a:r>
            <a:r>
              <a:rPr lang="es-AR" dirty="0" smtClean="0"/>
              <a:t>Buscar litros libres NO es beneficioso</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30</a:t>
            </a:fld>
            <a:endParaRPr lang="es-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Incluso</a:t>
            </a:r>
            <a:r>
              <a:rPr lang="es-AR" baseline="0" dirty="0" smtClean="0"/>
              <a:t> si lo vemos en empresas individuales puede ser lo inverso</a:t>
            </a:r>
          </a:p>
          <a:p>
            <a:r>
              <a:rPr lang="es-AR" baseline="0" dirty="0" smtClean="0"/>
              <a:t>Cerraremos </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32</a:t>
            </a:fld>
            <a:endParaRPr lang="es-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Empezar diciendo que PARA MI SI HAY MODELOS MAS RENTABLES QUE OTROS. Y</a:t>
            </a:r>
            <a:r>
              <a:rPr lang="es-AR" baseline="0" dirty="0" smtClean="0"/>
              <a:t> muchas veces decimos que es el EMPRESARIO, pero el empresario por arte de magia no genera renta, sino que convierte a la empresa en un modelo rentable. Las acciones del empresario se reflejan en el modelo de producción.</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33</a:t>
            </a:fld>
            <a:endParaRPr lang="es-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Las empresas con alto ROS, no necesariamente producen mas que las del medio, pero si mas barato.</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34</a:t>
            </a:fld>
            <a:endParaRPr lang="es-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Sobre todo las empresas con alta rota tienen menor activo</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35</a:t>
            </a:fld>
            <a:endParaRPr lang="es-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Porque</a:t>
            </a:r>
            <a:r>
              <a:rPr lang="es-AR" baseline="0" dirty="0" smtClean="0"/>
              <a:t> a</a:t>
            </a:r>
            <a:r>
              <a:rPr lang="es-AR" dirty="0" smtClean="0"/>
              <a:t> medida que subo la producción, también subo el activo</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36</a:t>
            </a:fld>
            <a:endParaRPr lang="es-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Por lo tanto subo el ingreso, pero al subir el activo, no</a:t>
            </a:r>
            <a:r>
              <a:rPr lang="es-AR" baseline="0" dirty="0" smtClean="0"/>
              <a:t> subo el ROTA</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37</a:t>
            </a:fld>
            <a:endParaRPr lang="es-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En la primer comparativa veo que producción individual </a:t>
            </a:r>
            <a:r>
              <a:rPr lang="es-AR" dirty="0" err="1" smtClean="0"/>
              <a:t>deberia</a:t>
            </a:r>
            <a:r>
              <a:rPr lang="es-AR" dirty="0" smtClean="0"/>
              <a:t> tener para igualar en RENTA una empresa con menos activo..</a:t>
            </a:r>
          </a:p>
          <a:p>
            <a:r>
              <a:rPr lang="es-AR" dirty="0" smtClean="0"/>
              <a:t>En la segunda, veo que rotación, y por ende que producción individual debería tener para igualar si</a:t>
            </a:r>
            <a:r>
              <a:rPr lang="es-AR" baseline="0" dirty="0" smtClean="0"/>
              <a:t> YO pierdo ROS o margen de venta,</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38</a:t>
            </a:fld>
            <a:endParaRPr lang="es-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Como no me gusta hablar</a:t>
            </a:r>
            <a:r>
              <a:rPr lang="es-AR" baseline="0" dirty="0" smtClean="0"/>
              <a:t> mucho de promedio, veamos casos pro </a:t>
            </a:r>
            <a:r>
              <a:rPr lang="es-AR" baseline="0" dirty="0" err="1" smtClean="0"/>
              <a:t>tercil</a:t>
            </a:r>
            <a:r>
              <a:rPr lang="es-AR" baseline="0" dirty="0" smtClean="0"/>
              <a:t> de renta</a:t>
            </a:r>
          </a:p>
          <a:p>
            <a:r>
              <a:rPr lang="es-AR" baseline="0" dirty="0" smtClean="0"/>
              <a:t>Considero positivo tener BAJOS casos en el menor </a:t>
            </a:r>
            <a:r>
              <a:rPr lang="es-AR" baseline="0" dirty="0" err="1" smtClean="0"/>
              <a:t>tercil</a:t>
            </a:r>
            <a:endParaRPr lang="es-AR" baseline="0" dirty="0" smtClean="0"/>
          </a:p>
          <a:p>
            <a:r>
              <a:rPr lang="es-AR" baseline="0" dirty="0" err="1" smtClean="0"/>
              <a:t>Tambien</a:t>
            </a:r>
            <a:r>
              <a:rPr lang="es-AR" baseline="0" dirty="0" smtClean="0"/>
              <a:t> considero positivo tener ALTO numero de casos en el </a:t>
            </a:r>
            <a:r>
              <a:rPr lang="es-AR" baseline="0" dirty="0" err="1" smtClean="0"/>
              <a:t>tercil</a:t>
            </a:r>
            <a:r>
              <a:rPr lang="es-AR" baseline="0" dirty="0" smtClean="0"/>
              <a:t> superior.</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39</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El</a:t>
            </a:r>
            <a:r>
              <a:rPr lang="es-AR" baseline="0" dirty="0" smtClean="0"/>
              <a:t> principal objetivo es utilizar información histórica para sacar conclusiones. NO SOLO PARA DESCRIBIR. Por tal motivo esta primera parte será muy breve. Luego debería tratar de proyectar mi modelo de producción</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4</a:t>
            </a:fld>
            <a:endParaRPr lang="es-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41</a:t>
            </a:fld>
            <a:endParaRPr lang="es-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C7C1AB-0D3B-4C68-AD44-82F9F97CD846}" type="slidenum">
              <a:rPr lang="es-AR"/>
              <a:pPr fontAlgn="base">
                <a:spcBef>
                  <a:spcPct val="0"/>
                </a:spcBef>
                <a:spcAft>
                  <a:spcPct val="0"/>
                </a:spcAft>
                <a:defRPr/>
              </a:pPr>
              <a:t>42</a:t>
            </a:fld>
            <a:endParaRPr lang="es-AR" dirty="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a:p>
            <a:pPr>
              <a:spcBef>
                <a:spcPct val="0"/>
              </a:spcBef>
            </a:pPr>
            <a:r>
              <a:rPr lang="es-ES" dirty="0" smtClean="0"/>
              <a:t>Aclarar que primero hay que cumplir algunos indicadores productivos </a:t>
            </a:r>
            <a:r>
              <a:rPr lang="es-ES" dirty="0" err="1" smtClean="0"/>
              <a:t>minimos</a:t>
            </a:r>
            <a:r>
              <a:rPr lang="es-ES" dirty="0" smtClean="0"/>
              <a:t>. Si con esto estoy OK. empezar con los</a:t>
            </a:r>
            <a:r>
              <a:rPr lang="es-ES" baseline="0" dirty="0" smtClean="0"/>
              <a:t> económicos y diagramar el costo. </a:t>
            </a:r>
            <a:r>
              <a:rPr lang="es-ES" baseline="0" dirty="0" err="1" smtClean="0"/>
              <a:t>Escrbir</a:t>
            </a:r>
            <a:r>
              <a:rPr lang="es-ES" baseline="0" dirty="0" smtClean="0"/>
              <a:t> en un </a:t>
            </a:r>
            <a:r>
              <a:rPr lang="es-ES" baseline="0" dirty="0" err="1" smtClean="0"/>
              <a:t>rotafolio</a:t>
            </a:r>
            <a:r>
              <a:rPr lang="es-ES" baseline="0" dirty="0" smtClean="0"/>
              <a:t> estos pasos. </a:t>
            </a:r>
            <a:r>
              <a:rPr lang="es-ES" baseline="0" dirty="0" err="1" smtClean="0"/>
              <a:t>Fisico</a:t>
            </a:r>
            <a:r>
              <a:rPr lang="es-ES" baseline="0" dirty="0" err="1" smtClean="0">
                <a:sym typeface="Wingdings" pitchFamily="2" charset="2"/>
              </a:rPr>
              <a:t>economico</a:t>
            </a:r>
            <a:r>
              <a:rPr lang="es-ES" baseline="0" dirty="0" smtClean="0">
                <a:sym typeface="Wingdings" pitchFamily="2" charset="2"/>
              </a:rPr>
              <a:t> (ROS y costo de producción)</a:t>
            </a:r>
            <a:endParaRPr lang="es-ES" dirty="0" smtClean="0"/>
          </a:p>
          <a:p>
            <a:pPr>
              <a:spcBef>
                <a:spcPct val="0"/>
              </a:spcBef>
            </a:pPr>
            <a:r>
              <a:rPr lang="es-ES" dirty="0" smtClean="0"/>
              <a:t>Producción, gastos y crecimiento</a:t>
            </a:r>
            <a:endParaRPr lang="es-ES" baseline="0" dirty="0" smtClean="0"/>
          </a:p>
          <a:p>
            <a:pPr>
              <a:spcBef>
                <a:spcPct val="0"/>
              </a:spcBef>
            </a:pPr>
            <a:r>
              <a:rPr lang="es-ES" dirty="0" smtClean="0"/>
              <a:t>Los </a:t>
            </a:r>
            <a:r>
              <a:rPr lang="es-ES" dirty="0" err="1" smtClean="0"/>
              <a:t>KgPB</a:t>
            </a:r>
            <a:r>
              <a:rPr lang="es-ES" dirty="0" smtClean="0"/>
              <a:t>/Persona, nos dan una idea de la eficiencia de utilización del recurso humano. Que pesaba luego</a:t>
            </a:r>
            <a:r>
              <a:rPr lang="es-ES" baseline="0" dirty="0" smtClean="0"/>
              <a:t> de alimentación.</a:t>
            </a:r>
          </a:p>
          <a:p>
            <a:pPr>
              <a:spcBef>
                <a:spcPct val="0"/>
              </a:spcBef>
            </a:pPr>
            <a:r>
              <a:rPr lang="es-ES" baseline="0" dirty="0" smtClean="0"/>
              <a:t>Vinculados a los gastos de alimentación tenemos CONCENTRADOS, que de alguna manera lo vinculamos con % de gastos de </a:t>
            </a:r>
            <a:r>
              <a:rPr lang="es-ES" baseline="0" dirty="0" err="1" smtClean="0"/>
              <a:t>suplementación</a:t>
            </a:r>
            <a:r>
              <a:rPr lang="es-ES" baseline="0" dirty="0" smtClean="0"/>
              <a:t>.</a:t>
            </a:r>
          </a:p>
          <a:p>
            <a:pPr>
              <a:spcBef>
                <a:spcPct val="0"/>
              </a:spcBef>
            </a:pPr>
            <a:r>
              <a:rPr lang="es-ES" baseline="0" dirty="0" smtClean="0"/>
              <a:t>FORRAJE, que lo vinculamos con pasto cosechado. Pero podría ir </a:t>
            </a:r>
            <a:r>
              <a:rPr lang="es-ES" baseline="0" dirty="0" err="1" smtClean="0"/>
              <a:t>tambien</a:t>
            </a:r>
            <a:r>
              <a:rPr lang="es-ES" baseline="0" dirty="0" smtClean="0"/>
              <a:t> costo del Kg cosechado de pasto.</a:t>
            </a:r>
          </a:p>
          <a:p>
            <a:pPr>
              <a:spcBef>
                <a:spcPct val="0"/>
              </a:spcBef>
            </a:pPr>
            <a:r>
              <a:rPr lang="es-ES" baseline="0" dirty="0" smtClean="0"/>
              <a:t>Reparto es más difícil de calcular</a:t>
            </a:r>
            <a:endParaRPr lang="es-E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Y</a:t>
            </a:r>
            <a:r>
              <a:rPr lang="es-AR" baseline="0" dirty="0" smtClean="0"/>
              <a:t> digo que pensemos en planteos empresarios profesionales</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44</a:t>
            </a:fld>
            <a:endParaRPr lang="es-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45</a:t>
            </a:fld>
            <a:endParaRPr lang="es-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Hacer</a:t>
            </a:r>
            <a:r>
              <a:rPr lang="es-AR" baseline="0" dirty="0" smtClean="0"/>
              <a:t> </a:t>
            </a:r>
            <a:r>
              <a:rPr lang="es-AR" baseline="0" dirty="0" err="1" smtClean="0"/>
              <a:t>incapié</a:t>
            </a:r>
            <a:r>
              <a:rPr lang="es-AR" baseline="0" dirty="0" smtClean="0"/>
              <a:t> en estos indicadores. Y sobre todo en las empresas que </a:t>
            </a:r>
            <a:r>
              <a:rPr lang="es-AR" baseline="0" dirty="0" err="1" smtClean="0"/>
              <a:t>estan</a:t>
            </a:r>
            <a:r>
              <a:rPr lang="es-AR" baseline="0" dirty="0" smtClean="0"/>
              <a:t> en el </a:t>
            </a:r>
            <a:r>
              <a:rPr lang="es-AR" baseline="0" dirty="0" err="1" smtClean="0"/>
              <a:t>tercil</a:t>
            </a:r>
            <a:r>
              <a:rPr lang="es-AR" baseline="0" dirty="0" smtClean="0"/>
              <a:t> inferior. </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46</a:t>
            </a:fld>
            <a:endParaRPr lang="es-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47</a:t>
            </a:fld>
            <a:endParaRPr lang="es-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48</a:t>
            </a:fld>
            <a:endParaRPr lang="es-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49</a:t>
            </a:fld>
            <a:endParaRPr lang="es-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50</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5</a:t>
            </a:fld>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6</a:t>
            </a:fld>
            <a:endParaRPr lang="es-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Siempre surge la duda si el RPP refleja la realidad del negocio. </a:t>
            </a:r>
            <a:r>
              <a:rPr lang="es-AR" smtClean="0"/>
              <a:t>Por eso analizaremos renta. Tambien resaltar que se consideran todas las emrpesas con alquiler</a:t>
            </a:r>
            <a:endParaRPr lang="es-AR" dirty="0" smtClean="0"/>
          </a:p>
          <a:p>
            <a:r>
              <a:rPr lang="es-AR" dirty="0" smtClean="0"/>
              <a:t>Resaltar la gran variabilidad dentro del año. Esto es lo importante. Ya que la variabilidad entre años puede estar debida al contexto/clima, etc. Pero la variabilidad dentro</a:t>
            </a:r>
            <a:r>
              <a:rPr lang="es-AR" baseline="0" dirty="0" smtClean="0"/>
              <a:t> del año esta debido a diferencias entre empresas.</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8</a:t>
            </a:fld>
            <a:endParaRPr 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Esto me llevaba a pensar que menores</a:t>
            </a:r>
            <a:r>
              <a:rPr lang="es-AR" baseline="0" dirty="0" smtClean="0"/>
              <a:t> escalas no llevan a tener menor renta?</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12</a:t>
            </a:fld>
            <a:endParaRPr lang="es-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Esta claro que a mayor</a:t>
            </a:r>
            <a:r>
              <a:rPr lang="es-AR" baseline="0" dirty="0" smtClean="0"/>
              <a:t> resultado MAYOR renta, por lo tanto lo que debo buscar es AMBAS.</a:t>
            </a:r>
          </a:p>
          <a:p>
            <a:r>
              <a:rPr lang="es-AR" baseline="0" dirty="0" smtClean="0"/>
              <a:t>No necesariamente por busca empresas MAS rentables sacrificamos resultado/ha</a:t>
            </a:r>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13</a:t>
            </a:fld>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8F656A1-C968-40CA-9E68-1641E4823AD0}" type="slidenum">
              <a:rPr lang="es-AR" smtClean="0"/>
              <a:pPr/>
              <a:t>16</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ACREA 2011">
    <p:spTree>
      <p:nvGrpSpPr>
        <p:cNvPr id="1" name=""/>
        <p:cNvGrpSpPr/>
        <p:nvPr/>
      </p:nvGrpSpPr>
      <p:grpSpPr>
        <a:xfrm>
          <a:off x="0" y="0"/>
          <a:ext cx="0" cy="0"/>
          <a:chOff x="0" y="0"/>
          <a:chExt cx="0" cy="0"/>
        </a:xfrm>
      </p:grpSpPr>
      <p:pic>
        <p:nvPicPr>
          <p:cNvPr id="7" name="6 Imagen" descr="AACREA 2011 ppt.jpg"/>
          <p:cNvPicPr>
            <a:picLocks noChangeAspect="1"/>
          </p:cNvPicPr>
          <p:nvPr/>
        </p:nvPicPr>
        <p:blipFill>
          <a:blip r:embed="rId2" cstate="print"/>
          <a:stretch>
            <a:fillRect/>
          </a:stretch>
        </p:blipFill>
        <p:spPr>
          <a:xfrm>
            <a:off x="0" y="-27384"/>
            <a:ext cx="9144000" cy="71228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AACREA 2011">
    <p:spTree>
      <p:nvGrpSpPr>
        <p:cNvPr id="1" name=""/>
        <p:cNvGrpSpPr/>
        <p:nvPr/>
      </p:nvGrpSpPr>
      <p:grpSpPr>
        <a:xfrm>
          <a:off x="0" y="0"/>
          <a:ext cx="0" cy="0"/>
          <a:chOff x="0" y="0"/>
          <a:chExt cx="0" cy="0"/>
        </a:xfrm>
      </p:grpSpPr>
      <p:pic>
        <p:nvPicPr>
          <p:cNvPr id="7" name="6 Imagen" descr="AACREA 2011 ppt.jpg"/>
          <p:cNvPicPr>
            <a:picLocks noChangeAspect="1"/>
          </p:cNvPicPr>
          <p:nvPr/>
        </p:nvPicPr>
        <p:blipFill>
          <a:blip r:embed="rId2" cstate="print"/>
          <a:stretch>
            <a:fillRect/>
          </a:stretch>
        </p:blipFill>
        <p:spPr>
          <a:xfrm>
            <a:off x="0" y="-27384"/>
            <a:ext cx="9144000" cy="71228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31F8AFA8-1580-4212-912F-FA4459DC1C58}" type="datetimeFigureOut">
              <a:rPr lang="es-AR" smtClean="0"/>
              <a:pPr/>
              <a:t>09/10/2015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6EED29E-9A16-4A3B-AD18-FD92B72CD93B}" type="slidenum">
              <a:rPr lang="es-AR" smtClean="0"/>
              <a:pPr/>
              <a:t>‹Nº›</a:t>
            </a:fld>
            <a:endParaRPr lang="es-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1F8AFA8-1580-4212-912F-FA4459DC1C58}" type="datetimeFigureOut">
              <a:rPr lang="es-AR" smtClean="0"/>
              <a:pPr/>
              <a:t>09/10/2015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6EED29E-9A16-4A3B-AD18-FD92B72CD93B}" type="slidenum">
              <a:rPr lang="es-AR" smtClean="0"/>
              <a:pPr/>
              <a:t>‹Nº›</a:t>
            </a:fld>
            <a:endParaRPr lang="es-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1F8AFA8-1580-4212-912F-FA4459DC1C58}" type="datetimeFigureOut">
              <a:rPr lang="es-AR" smtClean="0"/>
              <a:pPr/>
              <a:t>09/10/2015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6EED29E-9A16-4A3B-AD18-FD92B72CD93B}" type="slidenum">
              <a:rPr lang="es-AR" smtClean="0"/>
              <a:pPr/>
              <a:t>‹Nº›</a:t>
            </a:fld>
            <a:endParaRPr lang="es-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31F8AFA8-1580-4212-912F-FA4459DC1C58}" type="datetimeFigureOut">
              <a:rPr lang="es-AR" smtClean="0"/>
              <a:pPr/>
              <a:t>09/10/2015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6EED29E-9A16-4A3B-AD18-FD92B72CD93B}" type="slidenum">
              <a:rPr lang="es-AR" smtClean="0"/>
              <a:pPr/>
              <a:t>‹Nº›</a:t>
            </a:fld>
            <a:endParaRPr lang="es-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31F8AFA8-1580-4212-912F-FA4459DC1C58}" type="datetimeFigureOut">
              <a:rPr lang="es-AR" smtClean="0"/>
              <a:pPr/>
              <a:t>09/10/2015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86EED29E-9A16-4A3B-AD18-FD92B72CD93B}"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31F8AFA8-1580-4212-912F-FA4459DC1C58}" type="datetimeFigureOut">
              <a:rPr lang="es-AR" smtClean="0"/>
              <a:pPr/>
              <a:t>09/10/2015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86EED29E-9A16-4A3B-AD18-FD92B72CD93B}" type="slidenum">
              <a:rPr lang="es-AR" smtClean="0"/>
              <a:pPr/>
              <a:t>‹Nº›</a:t>
            </a:fld>
            <a:endParaRPr lang="es-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F8AFA8-1580-4212-912F-FA4459DC1C58}" type="datetimeFigureOut">
              <a:rPr lang="es-AR" smtClean="0"/>
              <a:pPr/>
              <a:t>09/10/2015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86EED29E-9A16-4A3B-AD18-FD92B72CD93B}" type="slidenum">
              <a:rPr lang="es-AR" smtClean="0"/>
              <a:pPr/>
              <a:t>‹Nº›</a:t>
            </a:fld>
            <a:endParaRPr lang="es-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1F8AFA8-1580-4212-912F-FA4459DC1C58}" type="datetimeFigureOut">
              <a:rPr lang="es-AR" smtClean="0"/>
              <a:pPr/>
              <a:t>09/10/2015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6EED29E-9A16-4A3B-AD18-FD92B72CD93B}" type="slidenum">
              <a:rPr lang="es-AR" smtClean="0"/>
              <a:pPr/>
              <a:t>‹Nº›</a:t>
            </a:fld>
            <a:endParaRPr lang="es-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1F8AFA8-1580-4212-912F-FA4459DC1C58}" type="datetimeFigureOut">
              <a:rPr lang="es-AR" smtClean="0"/>
              <a:pPr/>
              <a:t>09/10/2015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6EED29E-9A16-4A3B-AD18-FD92B72CD93B}" type="slidenum">
              <a:rPr lang="es-AR" smtClean="0"/>
              <a:pPr/>
              <a:t>‹Nº›</a:t>
            </a:fld>
            <a:endParaRPr lang="es-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1F8AFA8-1580-4212-912F-FA4459DC1C58}" type="datetimeFigureOut">
              <a:rPr lang="es-AR" smtClean="0"/>
              <a:pPr/>
              <a:t>09/10/2015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6EED29E-9A16-4A3B-AD18-FD92B72CD93B}" type="slidenum">
              <a:rPr lang="es-AR" smtClean="0"/>
              <a:pPr/>
              <a:t>‹Nº›</a:t>
            </a:fld>
            <a:endParaRPr lang="es-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1F8AFA8-1580-4212-912F-FA4459DC1C58}" type="datetimeFigureOut">
              <a:rPr lang="es-AR" smtClean="0"/>
              <a:pPr/>
              <a:t>09/10/2015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6EED29E-9A16-4A3B-AD18-FD92B72CD93B}" type="slidenum">
              <a:rPr lang="es-AR" smtClean="0"/>
              <a:pPr/>
              <a:t>‹Nº›</a:t>
            </a:fld>
            <a:endParaRPr lang="es-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ACREA 2011">
    <p:spTree>
      <p:nvGrpSpPr>
        <p:cNvPr id="1" name=""/>
        <p:cNvGrpSpPr/>
        <p:nvPr/>
      </p:nvGrpSpPr>
      <p:grpSpPr>
        <a:xfrm>
          <a:off x="0" y="0"/>
          <a:ext cx="0" cy="0"/>
          <a:chOff x="0" y="0"/>
          <a:chExt cx="0" cy="0"/>
        </a:xfrm>
      </p:grpSpPr>
      <p:pic>
        <p:nvPicPr>
          <p:cNvPr id="7" name="6 Imagen" descr="AACREA 2011 ppt.jpg"/>
          <p:cNvPicPr>
            <a:picLocks noChangeAspect="1"/>
          </p:cNvPicPr>
          <p:nvPr/>
        </p:nvPicPr>
        <p:blipFill>
          <a:blip r:embed="rId2" cstate="print"/>
          <a:stretch>
            <a:fillRect/>
          </a:stretch>
        </p:blipFill>
        <p:spPr>
          <a:xfrm>
            <a:off x="0" y="-27384"/>
            <a:ext cx="9144000" cy="712282"/>
          </a:xfrm>
          <a:prstGeom prst="rect">
            <a:avLst/>
          </a:prstGeom>
        </p:spPr>
      </p:pic>
      <p:pic>
        <p:nvPicPr>
          <p:cNvPr id="3" name="2 Imagen" descr="AACREA 2011 ppt.jpg"/>
          <p:cNvPicPr>
            <a:picLocks noChangeAspect="1"/>
          </p:cNvPicPr>
          <p:nvPr userDrawn="1"/>
        </p:nvPicPr>
        <p:blipFill>
          <a:blip r:embed="rId2" cstate="print"/>
          <a:stretch>
            <a:fillRect/>
          </a:stretch>
        </p:blipFill>
        <p:spPr>
          <a:xfrm>
            <a:off x="0" y="-27384"/>
            <a:ext cx="9144000" cy="712282"/>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DF9D31F8-F107-412E-9EAB-C9A61368C16C}" type="datetimeFigureOut">
              <a:rPr lang="es-AR" smtClean="0"/>
              <a:pPr/>
              <a:t>09/10/2015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699F955A-D18A-45D6-B652-896BE7FC20D7}" type="slidenum">
              <a:rPr lang="es-AR" smtClean="0"/>
              <a:pPr/>
              <a:t>‹Nº›</a:t>
            </a:fld>
            <a:endParaRPr lang="es-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AACREA 2011">
    <p:spTree>
      <p:nvGrpSpPr>
        <p:cNvPr id="1" name=""/>
        <p:cNvGrpSpPr/>
        <p:nvPr/>
      </p:nvGrpSpPr>
      <p:grpSpPr>
        <a:xfrm>
          <a:off x="0" y="0"/>
          <a:ext cx="0" cy="0"/>
          <a:chOff x="0" y="0"/>
          <a:chExt cx="0" cy="0"/>
        </a:xfrm>
      </p:grpSpPr>
      <p:pic>
        <p:nvPicPr>
          <p:cNvPr id="7" name="6 Imagen" descr="AACREA 2011 ppt.jpg"/>
          <p:cNvPicPr>
            <a:picLocks noChangeAspect="1"/>
          </p:cNvPicPr>
          <p:nvPr/>
        </p:nvPicPr>
        <p:blipFill>
          <a:blip r:embed="rId2" cstate="print"/>
          <a:stretch>
            <a:fillRect/>
          </a:stretch>
        </p:blipFill>
        <p:spPr>
          <a:xfrm>
            <a:off x="0" y="-27384"/>
            <a:ext cx="9144000" cy="712282"/>
          </a:xfrm>
          <a:prstGeom prst="rect">
            <a:avLst/>
          </a:prstGeom>
        </p:spPr>
      </p:pic>
      <p:pic>
        <p:nvPicPr>
          <p:cNvPr id="3" name="2 Imagen" descr="AACREA 2011 ppt.jpg"/>
          <p:cNvPicPr>
            <a:picLocks noChangeAspect="1"/>
          </p:cNvPicPr>
          <p:nvPr userDrawn="1"/>
        </p:nvPicPr>
        <p:blipFill>
          <a:blip r:embed="rId2" cstate="print"/>
          <a:stretch>
            <a:fillRect/>
          </a:stretch>
        </p:blipFill>
        <p:spPr>
          <a:xfrm>
            <a:off x="0" y="-27384"/>
            <a:ext cx="9144000" cy="712282"/>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AACREA 2011">
    <p:spTree>
      <p:nvGrpSpPr>
        <p:cNvPr id="1" name=""/>
        <p:cNvGrpSpPr/>
        <p:nvPr/>
      </p:nvGrpSpPr>
      <p:grpSpPr>
        <a:xfrm>
          <a:off x="0" y="0"/>
          <a:ext cx="0" cy="0"/>
          <a:chOff x="0" y="0"/>
          <a:chExt cx="0" cy="0"/>
        </a:xfrm>
      </p:grpSpPr>
      <p:pic>
        <p:nvPicPr>
          <p:cNvPr id="7" name="6 Imagen" descr="AACREA 2011 ppt.jpg"/>
          <p:cNvPicPr>
            <a:picLocks noChangeAspect="1"/>
          </p:cNvPicPr>
          <p:nvPr userDrawn="1"/>
        </p:nvPicPr>
        <p:blipFill>
          <a:blip r:embed="rId2" cstate="print"/>
          <a:stretch>
            <a:fillRect/>
          </a:stretch>
        </p:blipFill>
        <p:spPr>
          <a:xfrm>
            <a:off x="0" y="-27384"/>
            <a:ext cx="9144000" cy="71228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9F7C58-DB3A-476A-ACDA-90D793114143}" type="datetimeFigureOut">
              <a:rPr lang="es-AR" smtClean="0"/>
              <a:pPr/>
              <a:t>09/10/2015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AD1CAD9-B646-4D2E-8EC6-3F8F91AEC96F}"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F7C58-DB3A-476A-ACDA-90D793114143}" type="datetimeFigureOut">
              <a:rPr lang="es-AR" smtClean="0"/>
              <a:pPr/>
              <a:t>09/10/2015</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1CAD9-B646-4D2E-8EC6-3F8F91AEC96F}"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8AFA8-1580-4212-912F-FA4459DC1C58}" type="datetimeFigureOut">
              <a:rPr lang="es-AR" smtClean="0"/>
              <a:pPr/>
              <a:t>09/10/2015</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ED29E-9A16-4A3B-AD18-FD92B72CD93B}"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2.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chart" Target="../charts/chart20.xml"/><Relationship Id="rId4" Type="http://schemas.openxmlformats.org/officeDocument/2006/relationships/chart" Target="../charts/char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mailto:fcfont@yahoo.com.ar"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32048" y="908720"/>
            <a:ext cx="8604448" cy="1015663"/>
          </a:xfrm>
          <a:prstGeom prst="rect">
            <a:avLst/>
          </a:prstGeom>
          <a:noFill/>
        </p:spPr>
        <p:txBody>
          <a:bodyPr wrap="square" rtlCol="0">
            <a:spAutoFit/>
          </a:bodyPr>
          <a:lstStyle/>
          <a:p>
            <a:pPr algn="ctr"/>
            <a:r>
              <a:rPr lang="es-AR" sz="3000" b="1" dirty="0" smtClean="0"/>
              <a:t>Indicadores para la toma de decisiones en empresas de la  Zona Oeste</a:t>
            </a:r>
          </a:p>
        </p:txBody>
      </p:sp>
      <p:sp>
        <p:nvSpPr>
          <p:cNvPr id="4" name="3 CuadroTexto"/>
          <p:cNvSpPr txBox="1"/>
          <p:nvPr/>
        </p:nvSpPr>
        <p:spPr>
          <a:xfrm>
            <a:off x="6840760" y="6165304"/>
            <a:ext cx="2339752" cy="738664"/>
          </a:xfrm>
          <a:prstGeom prst="rect">
            <a:avLst/>
          </a:prstGeom>
          <a:noFill/>
        </p:spPr>
        <p:txBody>
          <a:bodyPr wrap="square" rtlCol="0">
            <a:spAutoFit/>
          </a:bodyPr>
          <a:lstStyle/>
          <a:p>
            <a:r>
              <a:rPr lang="es-AR" sz="1400" b="1" dirty="0" smtClean="0"/>
              <a:t>Ing. Agr. Fabricio Fontana</a:t>
            </a:r>
          </a:p>
          <a:p>
            <a:r>
              <a:rPr lang="es-AR" sz="1400" dirty="0" smtClean="0"/>
              <a:t>CREA 9 de Julio</a:t>
            </a:r>
          </a:p>
          <a:p>
            <a:r>
              <a:rPr lang="es-AR" sz="1400" dirty="0" err="1" smtClean="0"/>
              <a:t>Mat.</a:t>
            </a:r>
            <a:r>
              <a:rPr lang="es-AR" sz="1400" dirty="0" smtClean="0"/>
              <a:t> </a:t>
            </a:r>
            <a:r>
              <a:rPr lang="es-AR" sz="1400" dirty="0" err="1" smtClean="0"/>
              <a:t>Prof</a:t>
            </a:r>
            <a:r>
              <a:rPr lang="es-AR" sz="1400" dirty="0" smtClean="0"/>
              <a:t>: N° 638</a:t>
            </a:r>
            <a:endParaRPr lang="es-AR" sz="1400" dirty="0"/>
          </a:p>
        </p:txBody>
      </p:sp>
      <p:pic>
        <p:nvPicPr>
          <p:cNvPr id="6" name="Picture 1"/>
          <p:cNvPicPr>
            <a:picLocks noChangeAspect="1" noChangeArrowheads="1"/>
          </p:cNvPicPr>
          <p:nvPr/>
        </p:nvPicPr>
        <p:blipFill>
          <a:blip r:embed="rId3" cstate="print"/>
          <a:srcRect/>
          <a:stretch>
            <a:fillRect/>
          </a:stretch>
        </p:blipFill>
        <p:spPr bwMode="auto">
          <a:xfrm>
            <a:off x="611560" y="0"/>
            <a:ext cx="1043608" cy="863914"/>
          </a:xfrm>
          <a:prstGeom prst="rect">
            <a:avLst/>
          </a:prstGeom>
          <a:noFill/>
          <a:ln w="9525">
            <a:noFill/>
            <a:miter lim="800000"/>
            <a:headEnd/>
            <a:tailEnd/>
          </a:ln>
        </p:spPr>
      </p:pic>
      <p:sp>
        <p:nvSpPr>
          <p:cNvPr id="51202" name="AutoShape 2" descr="Image result for engranajes de colo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1204" name="AutoShape 4" descr="Image result for engranajes de colo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1206" name="AutoShape 6" descr="Image result for engranajes de colo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51208" name="Picture 8" descr="http://thumbs.dreamstime.com/z/objeto-engranaje-vector-2490392.jpg"/>
          <p:cNvPicPr>
            <a:picLocks noChangeAspect="1" noChangeArrowheads="1"/>
          </p:cNvPicPr>
          <p:nvPr/>
        </p:nvPicPr>
        <p:blipFill>
          <a:blip r:embed="rId4" cstate="print"/>
          <a:srcRect b="7407"/>
          <a:stretch>
            <a:fillRect/>
          </a:stretch>
        </p:blipFill>
        <p:spPr bwMode="auto">
          <a:xfrm>
            <a:off x="251520" y="2376264"/>
            <a:ext cx="4057077" cy="4005064"/>
          </a:xfrm>
          <a:prstGeom prst="ellipse">
            <a:avLst/>
          </a:prstGeom>
          <a:ln>
            <a:noFill/>
          </a:ln>
          <a:effectLst>
            <a:softEdge rad="112500"/>
          </a:effectLst>
        </p:spPr>
      </p:pic>
      <p:sp>
        <p:nvSpPr>
          <p:cNvPr id="51210" name="AutoShape 10" descr="data:image/jpeg;base64,/9j/4AAQSkZJRgABAQAAAQABAAD/2wCEAAkGBxQSEhUUERQVFBUVFhQXFRcUFRcUFBwYFxkYGBgVFRQcHyggGBwlHBcaITEhJSkrLi4uGCAzODMsNygtLisBCgoKDg0OGxAQGywkICQ1MDcxLC0sLC0sLC0sNS8vLzcvLCwsNCwvLCwvLDQ0LSw2LCwsNDAsLiwsLS0sLDQsLP/AABEIAOEA4QMBEQACEQEDEQH/xAAcAAEAAgMBAQEAAAAAAAAAAAAAAQYEBQcDAgj/xABHEAABAwIDBAUICAMHAwUAAAABAAIDBBEFITEGEkFRImFxgZEHEzJCUqGxwRQjYnKCktHwM6LhFkNTY7LC8RUkRHODk7PS/8QAGwEBAAMBAQEBAAAAAAAAAAAAAAEFBgQDAgf/xAA5EQEAAQIBBwsEAQQCAwEAAAAAAQIDBAUREiExQVEGE2FxgZGhscHR8BQiMuFyIzNCUkTxJEOiFv/aAAwDAQACEQMRAD8A7igICAgICAgICDBqcWiZ628eTc/fp70Gsn2hPqMA63G/uCjOMGXGJj69h1AD36oNVVY6xv8AEqWt+/MB7iUGA/aOm41EZ/GCg+BtFTcJ4/zWQZUGPMP8OpafuzC/gCg2MWNzt0kJHXZ3vKDOg2rePTY133SWn5pnG2pNo4H5FxYftiw/Np4qRtmOBFwQQdCMwglAQEBAQEBAQEBAQEBAQEEEoNVW441uTOmefq+PFRnFexPFzul00gawe0Q1gQU3E9vYWXELXTHn/DZ4kbx/L3pmGkbtDiFWbU7CB/kx3/NI64HiF5Xr9qzGe7VFPXOYZMewuIVGc8gbf/FldIfAXAVTe5RYC3sqmr+Me+Z9RTMtrS+SoevUfkj/AFKrbnK23H4WpnrqiPSXpFnPvZ7fJlTjWSQ+AXNPKy5Oy1HfL0jDxxfL/JzTcHyeN19Ryqu77cd8vuMJHFhT+TqP1ZXd7f6rpt8qYn8rXdV+vVP0U7pa9+xU8WcMv5XFp8cl32uUODr/AC0qeuPbP5PicFdjZml5Olr4PT6YHtDeH5sifFWtnFWL/wDbrie3X3bXhXaro/KJh7021Lb2mY5h5jpDvGo9698zzWHDMZLelBLlx3TcfiafmEFqwza9ps2du6fbbct726j3oLNFKHAOaQ4HQg3B7CpH2gICAgICAgICAgICDGra5kQu458ANSgq+J4s54Je4MYMyL2aAOLifmoHPsd28a27aUB54yPvuD7rdXdpsO1Mw1VDs1W17hJM4tadHzX0/wAuIWy/KDzVTjct4XC/bn0quEes7I8Z6HxNyIXbBthaWGxe3z7+cti3uj9HxuetZXF8oMXe1UToR0be/b3Zkacys7pGRtzLWNGlyGjsCp6Ld7EV/bE1T2zL0pYE+0sDNHF5+w35mwVpZ5OY65tiKeufbO9IqiGFLtkB6ERP3nge4A/FWNvklM/nd7qc/nMeT757NuY0m2LzpGwd5K6qeSliNtyrwT9RVwef9rH8Y2eJX3/+Ww+6urw9n1GKqjclu1PtReD/AJWXjXyWj/C730/v0etONzbaXszH4na7ze0X+F1x3OTuLo/HNV1Tm883m6KMdbnbnh7sqGv9Bwd2G/iFW3cLesT/AFKZjs9Xdbu0V/jMS19fhcUnpMHaMiu/DZWxVnVFWeOE6/34ouYKzc2xmnoVyr2ddGd6BxBHWQey/wDytHhct2Luq59s+Hf796tvZMu0a6Pujx7nzTYy9h3Z2/iAz7xoe7wVxt1wrZ1apWTCMbfCd6F92nUasPaOB69UHQMDx+OpFh0ZBqwnPtafWCkbZAQEBAQEBAQEBBrsVxQRCwzedBwHWf0QUfH8dZA0yTuJJ9EDN7jyaOXuCgc7qayqxOXcYOiLHcBtG0cHSO4nrPI2C58VirWFo07s5o8Z6o+dL5rriiM8rts5sbDT2e+0suu84dFp+w3h2nPs0WJyhly/ic9FH20cI2z1z6bOtx1X5q2aob6txKOH0zn7Izd4cO9cWDyZiMXP9OnVxnVH77M77oomVfrdpJHZR2jHi7xOQ7vFavCcnMNa13fvnuju957HTFOZppZC43cS483Ek+JV/RRTbp0aIiI4Rqh9NztFhDIWU8kRc5k0e9d1ib5HgBbJ2nUV9DR3QRdAugi6Dc7KYQ2qmLHkhjWOc4tIB4AWJBGpv3INPIRvHcJtc7pOtr5E9dkmM8ZpGVBisjdTvD7Wv5tfG6qsTkbDXtcRoz0e2zydtnH3be2c8dPu2ENe1/UeR+R4rPYrJN/D/d+VPGPWN3l0rrDY+1d1bJ4T6PKtpGyCzhfr4r5weUL2GnNTOeOE7P098RgrWIj7ozTxjb+2hlppKc7zDdvHl3j5rWYTG2sTH27eG/8A6ZzFYK5h5+7XHHd+pbChxDes5hLXtzyNiDzBXW5HRtltqhNaKcgS+q7QP/R3Vx4clItKAgICAgICAg1uM4mIhZubzoOQ9ooOfbR4+2mZvP6cjr7jb5uPMng0cSoFGwzDJ8SmMkjiG3s99sgOEcY556cL3OZzrso5Tt4KjXrqnZHrPR57ujxvX6bcdPB0rDaGKmj3IwGMGZPPm5zuJ6ysHfv3sXd0q89VU7I9IhXaVVyrPLWYlj5zbDkOL+P4Rw7Vpcncnqac1zE65/13dvHq2dbutWM2upoXOubnMnUnXvK1ERERmjY6XzdSF0G4qsZa+ijpy1xfG8uD8rWu6w56Ot3BBpboIugXQRdBucDxptPFUN3XGSZm61wtZuThn+a/cEGkugXQQSgyqevIydmPeP1VRjck2733W/tq8J+cVpg8p12vtua6fGGYXhwuMws5NF3D3M056aoaa3VaxFvPGaqmWqq6PdO9HlbOw+I/RaXAZRi/9leqrz/fyGcyjkubH9S3rp8v109/F6U1VvdTh+7hWiodK2M2n89aGY/WgdFx9cDgftAeOvNSLagICAgICDFxKtELC466NHMoOeY/jQiY6aU7xJyHFzuDRyHwAUCgYZQS4jUF8hO7ceccNAOEbBz+Gpvxr8pZQowdvPtqnZHrPRH66ufEX4tU9O50mCOOCMBoDGMGXID5n3krBzz2Lvb6q6vnzdEdCqjSuVcZlXcUxR0psMmDQc+t36Lb5MyVRg6dKddc7Z4dEe+/wW1mxFuOlr7q2e6LoIugi6BdBF0EXQRdAugi6CLoF0EXQRdB9wzFpy7wubFYS3iKNGvsnfHzg6sLi7mGr0qNm+N0/OLNEgcLhZS/h7mHuaNXZLZ4XEW8Tb0qe2OHWwaiKx3m9/6rQ5Px3PRoV/lHj+2cyrkz6eedtx9k+H64dz0hnIIcCQ4EEEZEEZgg8FZKV1rZDaAVcXSsJWWEg58ngcj7jfqUjfoCAgIIJtqgo2OYn5x5cTZjQbXyAaNXHttfwUDltfUSV9SGs9G5EYOjW8Xu7dT3BeOIxFGHtTcr2R49Ha87tym3TNVToeGULKeIMZk1ozJ1J4ucea/PMTiLmLvTXVrmdkeUQoarlV2vSnbLQ4tiJldYegNOv7RW0yVkynCUaVX5ztnh0R68VzhrHNU552t1heHwVlOI4gIqqIE5nKQcST+93sVs6VYqIXMcWPBa5psQciCg87oIugi6BdBF0EXQRdAugi6CLoIugXQGgkgAEk5ADMknQAcUFvbhEFDTmStaJJ5WkRw39EHiSNCOLuGgz1CoRSFp+K58ThqcRRo1dk8HVg8XXhrmnT2xxj5sZJdfMLLVUXLFzNOqYbq1XbxNrSjXTVHyJeBbyWnwmJi/bz797FZSwM4S7o/4zsn5vj9szBcVfSzNlZ6uTm+00+k0/vUA8F0uB2yjqmyxtkjN2vAc09R+akeyAgINFtVX7jBG05v1+7x8dPFRI5TtridmiBpzd0n/AHeDe8i/cOaQNhsbhPmovOOHTkAPWGeqO/U93JYrLmO567zVM/bT4zv7tkftRY7Ec5XoRsjze+P139038fyb8/Bd2QMn/wDJrj+Pv6R29DpwFj/2T2NNEATYuDb5Au9G/Jx4dv8AyNQtHoRJBIPSjkYQRwI5EHQg89COYQeM0znuLnkuc4kknMkniUHxdBF0EXQRdAugi6CLoIugXQRdBF0EXQA7kg9q2sfM7fleXuIAu43NhkAgx7oPSKS2SrsoYXnqNKn8o8Y4ey4yPj/p7vN1z9tXhPH3/T7c5U2DvzZuRVu3tXj8FGLsTb37YnhPzVKJ2ZXC1MTExnh+e1UzTM0zqmF58luN5upXnm+L/ewf6vzKUOjICASg5zjmJB75JXHoi5H3W6fr2lQOe4TTmrqt54yJ338t0aM+A7Lrgyni/psPNUbZ1R1z7OXGX+atTMbZ1Qv1ZUiNhdy0HM8AsTgsLOKv0247eiN/ziosNam7XFKoveSSTmTmT1lfolNMU0xTTGaIaaIiIzQ+HC+RzHWvpLMw7F2xAQ1jXS0vqvFzPT39Zh1dHzbnbr0IZ+NbOPhaJY3CencA5sseY3TmC62g+0MuzRBoroF0EXQRdBF0C6CLoIugXQRdBF0EXQLoIugi6Ag9GuuFnMfh+au542T8lu8iYz6ixo1flTqnq3T83w96V1wQeHwVjk29p29CdseSl5Q4Pm70X6dlW3rj3jyl401U6nmbIz0o3Bw67cD1EZHtKsWed7oqpssbJGG7Xta5vY4XCke6DV7S1fm6d1tXdAfi1/lug5JtZVWiDBq85/dbmffb3qIGVsZRbkJedZD/ACtyHvue9Y7L+J5y/FuNlPnO30UGUrund0I2U+cp2iqbuDBo3M9p093xVjyfwuham9O2rZ1R7z5OzJlrRomud/l/35NPdaFZougXQbDZfaOTDnEAGSkcSZIhm6MnWSEcuJZodRZBccU2TgrIxUYe9gDxvAD+E7s/w3cLcxYgZoKFWUr4nlkrSx41DviOY6xkg8LoIugi6BdBF0EXQRdAugi6CLoF0EXQRdAugNcuTG2edszG+NazyPivp8VTM7KtU9uzunwzvWGTdcD3HsP79ypcHd5u7E7m1ynhfqcLXRG3bHXHvs7XpjEVgHdx+I+a0r82h0jyTYn5yldCTnA/L7kl3N/m3x2AIleEFP25qelHHyBce82HwPiokcsx95kn3Rw3WDtP9TbuUVVRTTNU7IRVVFMTM7l4p4xGwNGQa0DuAX5vcqqv3Zq31T4yyOlNyuZ3zPmqFRNvuLjq4k+PBfotm1Fq3TbjdEQ1luiKKYpjc87r1faLoF0EXQZez+OzYfIZIAZIXG81PfXnJDwbIOWjtDwIDq7RSYrTNkbaSN191w6MjHcRza4cWnvBQc+2l2Qmpbvb9bD7YHSaP8xvD7wy7NEFbugi6CLoF0EXQRdAugi6CLoF0EXQRdBF0EEoPpxuFmL9vm7tVL9NydiPqMNRc3zGvrjVPi2jx5yA8933t/qFocPXp2qamAynh+Yxdy3GzPq6p1x5s/yUYh5uu82TlNG5v4m9MHwa4d69XC7QpHOdqZ96qk5NIaO4C/vuoFEwdnnKppPF7nnuu4e+yr8q3Obwdc8Yzd+rycePr0cPVPZ3rRtJUblNIRqRuj8RDfgSslkm1zmMojhr7tfmpMBRpX6Y7e5gbMbTxxxGOWmjnaXbzt628CQBcXBFrDLRb5p33j9TRyNaaSJ8Ty474cSW2twG8Rrytpog0d0EXQLoIug98GxaahmM1NnvW89CTaOUD/TIODvG4uCHZtmtoIa6ESwOuL7r2OykY8askbwI8DqLgoNDtNsHHLeSmtFJqWf3Tj2eoezLq4oOa19HJC8xysLHjUO+IOhHWMkGNdAugi6CLoF0EXQRdBF0C6CLoNvs7NSNc81sb5AAPNtYSM7m4NnDq1PBBnY5tTA+B8FPRxwsdu3dl5zouDgeiBnccSUFVgkuD2+5UuUqM1yKuMeTbcmbulYqt/6z4T+4lvMDddrhyd7iP1uurJ1We3McJVvKe1o4ii5/tHjE+0w1WCVH0euhdp5uoYD93f3XfykrvZt+i1I5Fjc93zu+1Kfe4qBp9kovrnHkw+8j9CqPlBXmw0U8ao8pVeVqs1mI4z6SzNuJLQsHOQeAa752VZydoz4iqrhHnMOXJVOe5M9CmRyFpuNVsF82MFYHa5H3dxQZF0EXQLoIugi6D6oK2almFRSuDZBYPaf4crR6kg+DtQg7PsltTDiERfFdkjLCaF38SN3Iji08HDI9oIAZ2MYRDVM3JmBw4HRzTza7UH9lBy3afYyalu9l5YR6wHTaPttHD7Qy52QVe6CLoIugXQRdBF0EXQLoIug83ygIMaSQnVB60pzKrcp0/ZTPT88mn5L15r9yjjET3T+272ePSeOYafAn9V55NnXVDt5U0Z7NuvhMx3x+mk2iG7PKOw+LQfmrVi3cP7VN5jwUjneIyXa88wfeoHzsk3pSdjfiVneUc/07cdM+inyv+NHb6PPbt2UI63nw3f1XjybjXcnq9UZJj856vVUlqVyIPSKdzdD3HMIMlldzHh+iD2bUNPEd+SD0ugi6BdB8wTSQytnpn+bnZo7Vrm8Y5W+sw8uGozCDsexO2MeIMIt5qojA89CTcj7bD67Dwd4oLFVVLY2OfI4Na0XJOgCCg7R7NUtTBJV0bwzda97gAQx26LuBYbFju7jpndBza6CLoIugXQRdB8OkA4oPN1RyQeTpSf6IPhAQetNr3fouHKMf0e2PVf8AJuc2Nn+M+cN1s7/GP3Hf6mrkyd/cnqXvKeP/AA6f5R5VNXtcLVB62s+Fvkrhg31/aB6CxVo6Lh2+5B67K+lJ2N+f6rO8o4/p256ZU+V4+2jt9Hjt43KE8i8eO7+i8eTc67kdXqjJM/lHV6qitSuRAQEBABtpkg9BUO5/NB9ird1IPoVfV70Hz9Kc17JYXOimjN45GWuDxBGjmnQtORQda2P2vhxaF9LVNEdSG/WRg2a8A3E0BOouAbZlpyN9SGPtTjNDh9JJRRSh80wc3zYcHyXeAHPktkyzBxtpkg5gakdaD5NT1e9B8moPUg+DMeaD4JQEBAQEBB602vd+i4coT/R7Y9V/yajPjZ/jPnDd7ND64/8Apu/1NXJk7+5PUveU85sHT/KPKpqNtHf9yepjPhdXLBsf/o7+SC54uy0szeT5G+DiFA+dmnWlI5tPuI/qqPlBRnw0TwqjylWZVpz2YnhPpL024jvCx3syDwLXfOyrOTtebEVU8Y8phy5KqzXJjoUlbBeiAgICAgICAgIPGopw+17gjRzSWuF8jZw0uMkHzS0bIx0GhvXqe8nNBkICAgICAgICAgIPamGqrcpVfZTHT882o5L28965XwiI75/SxbJsu+Q8mtHiT/8AlfGTY11S7OVVea1ao4zM90ftVdspb1U3VugdzGj43Voxbtn9keo+5SKrtlDuVkw4FwcPxAOPvJUDV4S7dmYeu3iLfGy4Mq2+cwdccIz92tyY6jSsVR29zdbSU+/TSjiBvD8JDvgFkMk3ebxlE8dXfqUuBr0b1M/NatbNbHVFawyRGNsbXFrnPfbMAEjdAJ0I1tqt+0ptPs/DSMZ5urjqJS4iRkduiLXBIDidRbO2oyQV5AQEBAQEBAQEBAQEBAQEBAQEG62YwiGpc9s9SymsG+bL7Wc4k5ZkaW58Qgz8f2EqKWJ02/FLC23TY6xsSGg7p5kjQnVBXqcZKmyjXnuRTwjzbjkxZ0cPVc/2nwj951t2Sh+qc72n5djQB8brqyfTmtzPFWcqL2liabf+tPjM+0Qo9Az6ViMbR0hNVN6+g6S57gz4LvZp+oUHOPKhS7ssUo0ewtPaw3z7n+5BTYjxGoPvCiqmKommdkomImM0rlEQ9gOocPcRovzW7RVYuzTvpnyZbRm3XMb4cxrI3ROfCXO3WvN23O6SMg4t0uQBn2L9GsXovWqbkb4ifnU09uuK6YqjexV6vtKAgICAgICAgICAgICAgICAgICD6bK4NLQ5wa6xc0EhpIzF26HNBlWsOwLN3rnOXZqfqOTsP9PhqLW+I19c658Vvqn/AESgc7RzIj/8j9P53K/sUaFuKX53lLEfUYu5cjZM6uqNUeEK35F8N87iTH26NPHJJ1XI820fzk/hXq4n6HQVryhUHnaN7gOlERIOwXD/AOUk9yDk9K7OyC04FNdhadWn3H+t1jOUGG0L8XY2VecfrMo8oWtG7p8fOFd26oN2Rsw0eN133mjI97f9KseTuK07U2J20646p9p83Xk+7nomid3z51qutEsRAQEBAQEBAQEBAQEBAQEBAQEBB6U7Lu7M1y4y7zdqeM6lrkXCfUYunPsp1z2bO+fDO3GD0nnZ2N4A7zvutz95sO9VGDtc5diG2yrivpsJXXG2dUdc+23senlSxHdjigBzeTI/7rcmg9rjf8C0L8zW3yCYRuUstS4Z1Em60/5cN2//AGGQfhCJdRQfMjA4FrhcEEEHQg5EIOEYzROpah8R/u3dEni05tPe0j3qBssNqN1zXeqdew/u/cuDKeE+pw9VEbY1x1x77HNirPO25jfub3FaATwujPrDonk4ZtPisNgsVVhb9N2N22OMb1PYuTbripy2WMtcWuFnNJBHIjIhfo9FdNdMVUznidjQRMTGeHyvpIgICAgICAgICAgICAgICAgICDPp4t1vWVn8df525mjZHyX6BkPA/TYfPVH3Va56OEdnnMrhsnQ7kZldkZNL8GDQ9+Z7LKxwFnQo0p2z5KHlHjedvxYp2Ubf5Tt7tnXncwxqrfiFcfM9IyvbFAOG7fdZfkDcvPLeK72dfqDA8MZS08UEfoxMawHid0WLj1k5ntQZyAg5/wCVbBd5japgzjsyS3sE9F3c42/F1IKHg9Re7D2t+Y+figt+D1F27h1bp1t/pp4LE5ewPM3eepj7avCd/ft7+CoxdnQr0o2T5tDtxg3/AJEY0sJQOWgf3aHqtyK6+T+Uf+LXP8fWPWO3oe+Dvf4T2KYtWsEtaSQACSSAAMyScgAOJQQRbI5EZH9EBAQEBAQEBAQEBAQEEIPuRhabOBaRa4IIOYuMj1EHvQfKDJooN43Og+Kr8fieao0ads+ELzImT/qLvOVx9tPjPDs2z2RvbrCsPM8ob6ozefs8r8zp/wAKrwlibtzNu3tZlLHRg7E3P8p1Ux0+0bZ7t7K8pmNinphBGbSTjdy9WIZOPVf0B2u5LSbH5vMzM552vjyC7NecmfXSDoQ3jhvxkcOm8fdad3teeSDuiAgIPOogbI1zHgOa4FrgdCCLEHuQcF2lwl9DUujzsDvRO9ph0PbwPWDwUDb4bWb4bIzIjUcjxB6vkV44jD0Yi1NuvZPzwfFdEV06MrRTStkZe2RycDn2gr86xWGuYS9NFWqY2Tx4TCoqom3Vmlz3anADTP3mAmFx6J9k+wfkf2dpkjKkYujRr/ONvT0x6rSzd0417W+2dZTYdTMrpiyeolB+jRNNw3gSeTho4+roMzncPZTMRrXzyvlkIL5HFzrANFzyA0/eqDGugIJQEBAQEBAQEEXQLoPqOQtIc3VpBBsDmDcZHI9hQdBqZ4MYp3Pe6OnroGEuc47scjG6kn2fe0niDmFCpoC82GnE8lz4nEU2KNKeyOLswOCrxd3Qp2b54R78G4ig0YwXJyAGpKzc1V37mfbMt/aotYWzmjVTTC3xNioKZ0kpADRvSO5nQNbzzs0DiT1rSYaxFmjR372Dylj6sZe0/wDGNUR0e87+7c4+0VGL14a0fWTuAA1bHGP9rG3J5m/ErocD9RYBhEdHTxU8IsyJoaOZOrnO63EknrJQbBAQEBBXdt9mhXQbosJWXdE48+LCfZda3cDwQcToqt9NKWvaRYlsjDqCDY94KgXXD6u1nsO81w4aEfqq/KWT6MZa0Z1VRsn5un9vG7ai5HSwtr9pG7hgis4uH1hIyaDnugH1uvh26UeR8i3KLvPX89OjOqOM8dW7z6tvlYszE56lGWtdbabMSsZVwukLQxriXF9t30Tbevla9kFpxWso/o0rIXRXMVc5voh+/PC+RjB90vbGOtnNBhbY1VLIyV1OYw91Y0FjLWLI2TtE0dvUcHR3t6wJ4hBUEBAQEBAQEHzJoewoOi41VUcrZ2xyQNfUNYwu6IazzM8bWvB4b0chcbaiJ3JBiVVTRvljljfGIo2TQzxuYGPfC0ExiNl7ve4O3N8EHea08EFZ2je11RI5jmOYSDH5sANEdhuM3fVLW2aQc7g9qDAgi3nBtwL8SvK/d5q3NebPme+Gsc/dpt54jPvn53N7FAGgNaPmSfmVlrt6u/XpVbeHs32Fw1rC2tGjVEbZ9ZlbsCwkQtMktg+xJucmN1OfPmf2b7A4PmY0qvynwZXK+VfqZ5q3+Ef/AFPtwjtno5V5QdrjWyiOG/0eN3Qte8j9POEcs7NHI31NhYKR2LyQbC/9Pg89UNH0qYdIcY49REDzyBd12Hq3QdDQEBAQEBBQvKRsV9KBqKYfXtHTaP7xo0/GBoeIy5WDlmCYyYHbr7mMnpDi08SB8QoFmxHDGVLA9hG9boPGYI5O5j3jxClCoVVM6Nxa8bpH7uDxCJeSAgICAgICAgICAgICAg+4IXPcGsBc5xsAMyT1IOl4Bg3mGB85aZACSb9Fg4587au/Z5LWCtWq5rpjXPh1LDEZUxF+zFqqdUbeNXX82656Ob+UXbv6RenpXWgGUjxkZCOA5R/6uzXrV64eRvyblpZX1rOlk6micPR5TPHteyOGutrB2hAQEBAQEBAQc98ofk/FTvVFIA2fV7Mg2Xv0bJ16HjzAcpwrF5aSQtc02DiJIn3aQRrkc2u/Z6oF1jMFdFcdIDukYTz5fA24qUKzi2AyQ3cOmz2gNB9ocO3REtUgICAgi6CN4cwgb45jxQSHIJQEBAQbXBdn5qk3YN1nGR3o9e77R6h32QXqno6XDYXSSODQB05X+kfstAz4ZNbrbjqiHJ9uNvJK4+ahDo6e/o+vIeBktw5MGXO5tYlfvJT5KSwsq8SZ0snQ07h6PJ8w9riGcOOeQDtKAgICAgICAgICCqba7CwYgN7+FOBZsrRe9tGyN9dvvHA6ghxDF8Kq8MmAkDonaMkbnG8fZdazhlm0i/MKBYsD24jfZtSPNu9sXMZ7Rqz3jrCkbeu2dgnG/GQwuzDo7Fh690ZHtFkQrVfs1PFmG+cbzjzPezXwuiWnIsbHIjUHXwQEFpwatjFFJE+RjN4VG9Y2luWARgxFjmzgkCxBaWZm/FBtpNpIXVkbQfq2Oe8Sve0MH/aSRhkdo7saXvBNy7pNBsg+abFwPPXmj33Opy0/S7dBrZQ4ee8xnYlvR3BqM8kGHWYgw0266aJ7PogYIh0pPpXnCRIOj0QG5l1xcZWN0FOQQg3OG7M1M1rRljfak6A7h6R7ggt+E7FwxdKY+ecM+kLRj8PHvNupENXtP5TKamBjprVEoyG4bQN5XkHpdjL6WuEHMga/GakNaHzyZ2DRuxRtP8sbctTmbDMlEu5+TnyWQ4fuzTkT1VvSt9VGeIiB1P2znyDc7h0VAQEBAQEBAQEBAQEGPX0Mc8ZjmY2RjtWvAcD3Hj1oOT7V+R05vw5+WvmJj7o5fk/8yDnBmrcNk3HCWndfNjx0HcyAbtf95t+1BZsK8pIyFTDy6cJuO0xuOQ7HHsQWWnxigrLDzkLydGyWZJ3B9neCITUbHU7s2h8f3XXH810GBLsJ7E9up0d/eHD4Ilju2El4Ss7w4fqgluwcvGWPuDigyIdgPan7mx/Mu+SDZUuw1O30jJJ1F26P5QD70Q9p6/DqD0nwROA0BDpfAXeUFWxryuwtuKSF0p4Pl+rZ2hou5w7d1EqFiG0GIYpJ5q8ku9pBA0hnDVjfSA5uJtzQXvY/yHSyWkxF/mWa+ZiIdKep8mbWd293IO2YHglPRxCKlibEwcGjMnm5xzcesklBsEBAQEBAQEBAQEBAQEBAQY1fQRTsMc8bJWHVsjQ9vgUHPsd8jVHNd1M+Slcb5A+diuebHne7g4BBQsY8jmIRX815mpb9h/m3ntY+zf5igrMuEYnR/wBzWwAf4YlDPzR3aUHxFt7Xs0qjlweyJ3cd5hKDNZ5Tq724XdsQ+RCA/wAqNf7UI/8Aa/VyDBn8ouIO/wDJt1Mjhb7wy/vQebafFa7INrqhruqUx5/yAe5BvcH8jGJTWMjYqZv+bIHOt1Nj3s+okIOgYB5C6SOxq5ZKk8Wt+pi7CAS89u8EHSsIwaClZuU0McLeIjaG363HVx6ygzkBAQEBAQEBAQEBAQEBAQEBAQEBAQVTbb0D2BB+fdtf4nigwtlf4oQfoHYT/d8kF5QEBAQEBAQEBAQEBA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51212" name="Picture 12" descr="https://pixabay.com/static/uploads/photo/2013/07/12/14/53/speedometer-148960_640.png"/>
          <p:cNvPicPr>
            <a:picLocks noChangeAspect="1" noChangeArrowheads="1"/>
          </p:cNvPicPr>
          <p:nvPr/>
        </p:nvPicPr>
        <p:blipFill>
          <a:blip r:embed="rId5" cstate="print"/>
          <a:srcRect/>
          <a:stretch>
            <a:fillRect/>
          </a:stretch>
        </p:blipFill>
        <p:spPr bwMode="auto">
          <a:xfrm>
            <a:off x="6228184" y="3140968"/>
            <a:ext cx="1847529" cy="1847529"/>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nvGraphicFramePr>
        <p:xfrm>
          <a:off x="0" y="764704"/>
          <a:ext cx="9144000" cy="52565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nvGraphicFramePr>
        <p:xfrm>
          <a:off x="0" y="0"/>
          <a:ext cx="8892480" cy="4365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3 Gráfico"/>
          <p:cNvGraphicFramePr>
            <a:graphicFrameLocks/>
          </p:cNvGraphicFramePr>
          <p:nvPr/>
        </p:nvGraphicFramePr>
        <p:xfrm>
          <a:off x="0" y="3212976"/>
          <a:ext cx="6732240" cy="3645024"/>
        </p:xfrm>
        <a:graphic>
          <a:graphicData uri="http://schemas.openxmlformats.org/drawingml/2006/chart">
            <c:chart xmlns:c="http://schemas.openxmlformats.org/drawingml/2006/chart" xmlns:r="http://schemas.openxmlformats.org/officeDocument/2006/relationships" r:id="rId3"/>
          </a:graphicData>
        </a:graphic>
      </p:graphicFrame>
      <p:sp>
        <p:nvSpPr>
          <p:cNvPr id="4" name="3 Elipse"/>
          <p:cNvSpPr/>
          <p:nvPr/>
        </p:nvSpPr>
        <p:spPr>
          <a:xfrm>
            <a:off x="6516216" y="2060848"/>
            <a:ext cx="720080" cy="792088"/>
          </a:xfrm>
          <a:prstGeom prst="ellipse">
            <a:avLst/>
          </a:prstGeom>
          <a:solidFill>
            <a:srgbClr val="FF0000">
              <a:alpha val="40000"/>
            </a:srgbClr>
          </a:solid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Flecha abajo"/>
          <p:cNvSpPr/>
          <p:nvPr/>
        </p:nvSpPr>
        <p:spPr>
          <a:xfrm rot="1578858">
            <a:off x="5631664" y="2650359"/>
            <a:ext cx="1008112" cy="2663273"/>
          </a:xfrm>
          <a:prstGeom prst="downArrow">
            <a:avLst/>
          </a:prstGeom>
          <a:solidFill>
            <a:srgbClr val="FF0000">
              <a:alpha val="46000"/>
            </a:srgbClr>
          </a:solid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CuadroTexto"/>
          <p:cNvSpPr txBox="1"/>
          <p:nvPr/>
        </p:nvSpPr>
        <p:spPr>
          <a:xfrm>
            <a:off x="35496" y="332656"/>
            <a:ext cx="5040560" cy="646331"/>
          </a:xfrm>
          <a:prstGeom prst="rect">
            <a:avLst/>
          </a:prstGeom>
          <a:noFill/>
        </p:spPr>
        <p:txBody>
          <a:bodyPr wrap="square" rtlCol="0">
            <a:spAutoFit/>
          </a:bodyPr>
          <a:lstStyle/>
          <a:p>
            <a:r>
              <a:rPr lang="es-AR" sz="3600" b="1" dirty="0" smtClean="0"/>
              <a:t>Renta o resultado?</a:t>
            </a:r>
            <a:endParaRPr lang="es-AR" sz="3600" b="1" dirty="0"/>
          </a:p>
        </p:txBody>
      </p:sp>
      <p:graphicFrame>
        <p:nvGraphicFramePr>
          <p:cNvPr id="4" name="1 Gráfico"/>
          <p:cNvGraphicFramePr>
            <a:graphicFrameLocks/>
          </p:cNvGraphicFramePr>
          <p:nvPr/>
        </p:nvGraphicFramePr>
        <p:xfrm>
          <a:off x="179512" y="980728"/>
          <a:ext cx="8784976"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395536" y="6525344"/>
            <a:ext cx="5763309" cy="369332"/>
          </a:xfrm>
          <a:prstGeom prst="rect">
            <a:avLst/>
          </a:prstGeom>
          <a:noFill/>
        </p:spPr>
        <p:txBody>
          <a:bodyPr wrap="none" rtlCol="0">
            <a:spAutoFit/>
          </a:bodyPr>
          <a:lstStyle/>
          <a:p>
            <a:r>
              <a:rPr lang="es-AR" i="1" dirty="0" smtClean="0"/>
              <a:t>Datos eje: 2006/2007</a:t>
            </a:r>
            <a:r>
              <a:rPr lang="es-AR" i="1" dirty="0" smtClean="0">
                <a:sym typeface="Wingdings" pitchFamily="2" charset="2"/>
              </a:rPr>
              <a:t>todos los </a:t>
            </a:r>
            <a:r>
              <a:rPr lang="es-AR" i="1" dirty="0" err="1" smtClean="0">
                <a:sym typeface="Wingdings" pitchFamily="2" charset="2"/>
              </a:rPr>
              <a:t>Ej</a:t>
            </a:r>
            <a:r>
              <a:rPr lang="es-AR" i="1" dirty="0" smtClean="0">
                <a:sym typeface="Wingdings" pitchFamily="2" charset="2"/>
              </a:rPr>
              <a:t> con la misma tendencia</a:t>
            </a:r>
            <a:endParaRPr lang="es-AR" i="1" dirty="0"/>
          </a:p>
        </p:txBody>
      </p:sp>
      <p:sp>
        <p:nvSpPr>
          <p:cNvPr id="7" name="6 Rectángulo"/>
          <p:cNvSpPr/>
          <p:nvPr/>
        </p:nvSpPr>
        <p:spPr>
          <a:xfrm>
            <a:off x="2195736" y="3429000"/>
            <a:ext cx="1584176" cy="1008112"/>
          </a:xfrm>
          <a:prstGeom prst="rect">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4211960" y="1844824"/>
            <a:ext cx="1584176" cy="2304256"/>
          </a:xfrm>
          <a:prstGeom prst="rect">
            <a:avLst/>
          </a:prstGeom>
          <a:solidFill>
            <a:srgbClr val="FFC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nvGraphicFramePr>
        <p:xfrm>
          <a:off x="204787" y="1509712"/>
          <a:ext cx="8734425" cy="4367560"/>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35496" y="332656"/>
            <a:ext cx="5040560" cy="646331"/>
          </a:xfrm>
          <a:prstGeom prst="rect">
            <a:avLst/>
          </a:prstGeom>
          <a:noFill/>
        </p:spPr>
        <p:txBody>
          <a:bodyPr wrap="square" rtlCol="0">
            <a:spAutoFit/>
          </a:bodyPr>
          <a:lstStyle/>
          <a:p>
            <a:r>
              <a:rPr lang="es-AR" sz="3600" b="1" dirty="0" smtClean="0"/>
              <a:t>Renta o resultado?</a:t>
            </a:r>
            <a:endParaRPr lang="es-AR" sz="3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Gráfico"/>
          <p:cNvGraphicFramePr>
            <a:graphicFrameLocks/>
          </p:cNvGraphicFramePr>
          <p:nvPr/>
        </p:nvGraphicFramePr>
        <p:xfrm>
          <a:off x="0" y="1052736"/>
          <a:ext cx="914400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2771800" y="404664"/>
            <a:ext cx="4259628" cy="523220"/>
          </a:xfrm>
          <a:prstGeom prst="rect">
            <a:avLst/>
          </a:prstGeom>
          <a:noFill/>
        </p:spPr>
        <p:txBody>
          <a:bodyPr wrap="none" rtlCol="0">
            <a:spAutoFit/>
          </a:bodyPr>
          <a:lstStyle/>
          <a:p>
            <a:r>
              <a:rPr lang="es-AR" sz="2800" b="1" dirty="0" smtClean="0"/>
              <a:t>Como disparador¡¡¡¡¡¡¡¡¡¡¡¡¡</a:t>
            </a:r>
            <a:endParaRPr lang="es-AR" sz="2800" b="1" dirty="0"/>
          </a:p>
        </p:txBody>
      </p:sp>
      <p:sp>
        <p:nvSpPr>
          <p:cNvPr id="4" name="3 CuadroTexto"/>
          <p:cNvSpPr txBox="1"/>
          <p:nvPr/>
        </p:nvSpPr>
        <p:spPr>
          <a:xfrm>
            <a:off x="251520" y="6021288"/>
            <a:ext cx="8632235" cy="646331"/>
          </a:xfrm>
          <a:prstGeom prst="rect">
            <a:avLst/>
          </a:prstGeom>
          <a:noFill/>
        </p:spPr>
        <p:txBody>
          <a:bodyPr wrap="none" rtlCol="0">
            <a:spAutoFit/>
          </a:bodyPr>
          <a:lstStyle/>
          <a:p>
            <a:r>
              <a:rPr lang="es-AR" dirty="0" smtClean="0"/>
              <a:t>El 28% de las empresas NO pagaron costo de oportunidad de la tierra en el ejercicio 13/14</a:t>
            </a:r>
          </a:p>
          <a:p>
            <a:r>
              <a:rPr lang="es-AR" dirty="0" smtClean="0"/>
              <a:t>Tomando el </a:t>
            </a:r>
            <a:r>
              <a:rPr lang="es-AR" dirty="0" err="1" smtClean="0"/>
              <a:t>histórico</a:t>
            </a:r>
            <a:r>
              <a:rPr lang="es-AR" dirty="0" err="1" smtClean="0">
                <a:sym typeface="Wingdings" pitchFamily="2" charset="2"/>
              </a:rPr>
              <a:t>El</a:t>
            </a:r>
            <a:r>
              <a:rPr lang="es-AR" dirty="0" smtClean="0">
                <a:sym typeface="Wingdings" pitchFamily="2" charset="2"/>
              </a:rPr>
              <a:t> 34 % no lo pagaría</a:t>
            </a:r>
            <a:endParaRPr lang="es-AR" dirty="0" smtClean="0"/>
          </a:p>
        </p:txBody>
      </p:sp>
      <p:sp>
        <p:nvSpPr>
          <p:cNvPr id="5" name="4 Rectángulo"/>
          <p:cNvSpPr/>
          <p:nvPr/>
        </p:nvSpPr>
        <p:spPr>
          <a:xfrm>
            <a:off x="2699792" y="2996952"/>
            <a:ext cx="2448272" cy="1944216"/>
          </a:xfrm>
          <a:prstGeom prst="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CuadroTexto"/>
          <p:cNvSpPr txBox="1"/>
          <p:nvPr/>
        </p:nvSpPr>
        <p:spPr>
          <a:xfrm>
            <a:off x="7668344" y="3717032"/>
            <a:ext cx="901209" cy="584775"/>
          </a:xfrm>
          <a:prstGeom prst="rect">
            <a:avLst/>
          </a:prstGeom>
          <a:noFill/>
        </p:spPr>
        <p:txBody>
          <a:bodyPr wrap="none" rtlCol="0">
            <a:spAutoFit/>
          </a:bodyPr>
          <a:lstStyle/>
          <a:p>
            <a:r>
              <a:rPr lang="es-AR" sz="3200" b="1" dirty="0" smtClean="0"/>
              <a:t>28%</a:t>
            </a:r>
            <a:endParaRPr lang="es-AR" sz="3200" b="1" dirty="0"/>
          </a:p>
        </p:txBody>
      </p:sp>
      <p:sp>
        <p:nvSpPr>
          <p:cNvPr id="7" name="6 Rectángulo"/>
          <p:cNvSpPr/>
          <p:nvPr/>
        </p:nvSpPr>
        <p:spPr>
          <a:xfrm>
            <a:off x="7308304" y="3861048"/>
            <a:ext cx="2880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683568" y="2636912"/>
            <a:ext cx="7216719" cy="369332"/>
          </a:xfrm>
          <a:prstGeom prst="rect">
            <a:avLst/>
          </a:prstGeom>
          <a:noFill/>
        </p:spPr>
        <p:txBody>
          <a:bodyPr wrap="none" rtlCol="0">
            <a:spAutoFit/>
          </a:bodyPr>
          <a:lstStyle/>
          <a:p>
            <a:r>
              <a:rPr lang="es-AR" dirty="0" smtClean="0"/>
              <a:t>Ver si hay alguna relación entre empresas campo propio y resto que alquila</a:t>
            </a:r>
            <a:endParaRPr lang="es-AR"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496" y="332656"/>
            <a:ext cx="5040560" cy="646331"/>
          </a:xfrm>
          <a:prstGeom prst="rect">
            <a:avLst/>
          </a:prstGeom>
          <a:noFill/>
        </p:spPr>
        <p:txBody>
          <a:bodyPr wrap="square" rtlCol="0">
            <a:spAutoFit/>
          </a:bodyPr>
          <a:lstStyle/>
          <a:p>
            <a:r>
              <a:rPr lang="es-AR" sz="3600" b="1" dirty="0" smtClean="0"/>
              <a:t>Comentarios</a:t>
            </a:r>
            <a:endParaRPr lang="es-AR" sz="3600" b="1" dirty="0"/>
          </a:p>
        </p:txBody>
      </p:sp>
      <p:sp>
        <p:nvSpPr>
          <p:cNvPr id="5" name="4 CuadroTexto"/>
          <p:cNvSpPr txBox="1"/>
          <p:nvPr/>
        </p:nvSpPr>
        <p:spPr>
          <a:xfrm>
            <a:off x="107504" y="1268760"/>
            <a:ext cx="8856984" cy="5078313"/>
          </a:xfrm>
          <a:prstGeom prst="rect">
            <a:avLst/>
          </a:prstGeom>
          <a:noFill/>
        </p:spPr>
        <p:txBody>
          <a:bodyPr wrap="square" rtlCol="0">
            <a:spAutoFit/>
          </a:bodyPr>
          <a:lstStyle/>
          <a:p>
            <a:pPr algn="just">
              <a:lnSpc>
                <a:spcPct val="150000"/>
              </a:lnSpc>
              <a:buFont typeface="Arial" pitchFamily="34" charset="0"/>
              <a:buChar char="•"/>
            </a:pPr>
            <a:r>
              <a:rPr lang="es-AR" sz="2400" dirty="0" smtClean="0"/>
              <a:t>Base con “n” importante (para ser de datos reales)</a:t>
            </a:r>
          </a:p>
          <a:p>
            <a:pPr algn="just">
              <a:lnSpc>
                <a:spcPct val="150000"/>
              </a:lnSpc>
              <a:buFont typeface="Arial" pitchFamily="34" charset="0"/>
              <a:buChar char="•"/>
            </a:pPr>
            <a:r>
              <a:rPr lang="es-AR" sz="2400" dirty="0" smtClean="0"/>
              <a:t>últimos dos años con una caída de carga versus la tendencia creciente de los últimos 10.</a:t>
            </a:r>
          </a:p>
          <a:p>
            <a:pPr algn="just">
              <a:lnSpc>
                <a:spcPct val="150000"/>
              </a:lnSpc>
              <a:buFont typeface="Arial" pitchFamily="34" charset="0"/>
              <a:buChar char="•"/>
            </a:pPr>
            <a:r>
              <a:rPr lang="es-AR" sz="2400" dirty="0" smtClean="0"/>
              <a:t>Aumentando Ingreso, gastos y no necesariamente resultado o renta</a:t>
            </a:r>
          </a:p>
          <a:p>
            <a:pPr algn="just">
              <a:lnSpc>
                <a:spcPct val="150000"/>
              </a:lnSpc>
              <a:buFont typeface="Arial" pitchFamily="34" charset="0"/>
              <a:buChar char="•"/>
            </a:pPr>
            <a:r>
              <a:rPr lang="es-AR" sz="2400" dirty="0" smtClean="0"/>
              <a:t>Relación entre RPP y renta</a:t>
            </a:r>
          </a:p>
          <a:p>
            <a:pPr algn="just">
              <a:lnSpc>
                <a:spcPct val="150000"/>
              </a:lnSpc>
              <a:buFont typeface="Arial" pitchFamily="34" charset="0"/>
              <a:buChar char="•"/>
            </a:pPr>
            <a:r>
              <a:rPr lang="es-AR" sz="2400" dirty="0" smtClean="0"/>
              <a:t>Aumento del costo de producción y relación de este con la renta</a:t>
            </a:r>
          </a:p>
          <a:p>
            <a:pPr algn="just">
              <a:lnSpc>
                <a:spcPct val="150000"/>
              </a:lnSpc>
              <a:buFont typeface="Arial" pitchFamily="34" charset="0"/>
              <a:buChar char="•"/>
            </a:pPr>
            <a:r>
              <a:rPr lang="es-AR" sz="2400" dirty="0" smtClean="0"/>
              <a:t>Gran variabilidad entre empresas</a:t>
            </a:r>
          </a:p>
          <a:p>
            <a:pPr algn="just">
              <a:lnSpc>
                <a:spcPct val="150000"/>
              </a:lnSpc>
              <a:buFont typeface="Arial" pitchFamily="34" charset="0"/>
              <a:buChar char="•"/>
            </a:pPr>
            <a:r>
              <a:rPr lang="es-AR" sz="2400" dirty="0" smtClean="0"/>
              <a:t>Aproximadamente el 30% de las empresas NO paga el costo de oportunidad de la tierra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2905780"/>
            <a:ext cx="6264696" cy="523220"/>
          </a:xfrm>
          <a:prstGeom prst="rect">
            <a:avLst/>
          </a:prstGeom>
          <a:noFill/>
        </p:spPr>
        <p:txBody>
          <a:bodyPr wrap="square" rtlCol="0">
            <a:spAutoFit/>
          </a:bodyPr>
          <a:lstStyle/>
          <a:p>
            <a:pPr algn="ctr"/>
            <a:r>
              <a:rPr lang="es-AR" sz="2800" b="1" dirty="0" smtClean="0"/>
              <a:t>Indicadores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Flecha izquierda"/>
          <p:cNvSpPr/>
          <p:nvPr/>
        </p:nvSpPr>
        <p:spPr>
          <a:xfrm>
            <a:off x="0" y="3356992"/>
            <a:ext cx="7092280" cy="1008112"/>
          </a:xfrm>
          <a:prstGeom prst="leftArrow">
            <a:avLst/>
          </a:prstGeom>
          <a:solidFill>
            <a:schemeClr val="tx1">
              <a:alpha val="31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36 Flecha izquierda"/>
          <p:cNvSpPr/>
          <p:nvPr/>
        </p:nvSpPr>
        <p:spPr>
          <a:xfrm>
            <a:off x="35496" y="5661248"/>
            <a:ext cx="7092280" cy="1008112"/>
          </a:xfrm>
          <a:prstGeom prst="leftArrow">
            <a:avLst/>
          </a:prstGeom>
          <a:solidFill>
            <a:schemeClr val="accent6">
              <a:lumMod val="75000"/>
              <a:alpha val="31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40 Flecha izquierda"/>
          <p:cNvSpPr/>
          <p:nvPr/>
        </p:nvSpPr>
        <p:spPr>
          <a:xfrm>
            <a:off x="0" y="4509120"/>
            <a:ext cx="7092280" cy="1008112"/>
          </a:xfrm>
          <a:prstGeom prst="leftArrow">
            <a:avLst/>
          </a:prstGeom>
          <a:solidFill>
            <a:schemeClr val="accent3">
              <a:lumMod val="50000"/>
              <a:alpha val="31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27 Flecha izquierda"/>
          <p:cNvSpPr/>
          <p:nvPr/>
        </p:nvSpPr>
        <p:spPr>
          <a:xfrm>
            <a:off x="0" y="2204864"/>
            <a:ext cx="7092280" cy="1008112"/>
          </a:xfrm>
          <a:prstGeom prst="leftArrow">
            <a:avLst/>
          </a:prstGeom>
          <a:solidFill>
            <a:schemeClr val="tx1">
              <a:alpha val="31000"/>
            </a:schemeClr>
          </a:solidFill>
          <a:ln cap="rnd">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CuadroTexto"/>
          <p:cNvSpPr txBox="1"/>
          <p:nvPr/>
        </p:nvSpPr>
        <p:spPr>
          <a:xfrm>
            <a:off x="179512" y="404664"/>
            <a:ext cx="6045886" cy="553998"/>
          </a:xfrm>
          <a:prstGeom prst="rect">
            <a:avLst/>
          </a:prstGeom>
          <a:noFill/>
        </p:spPr>
        <p:txBody>
          <a:bodyPr wrap="none" rtlCol="0">
            <a:spAutoFit/>
          </a:bodyPr>
          <a:lstStyle/>
          <a:p>
            <a:r>
              <a:rPr lang="es-AR" sz="3000" b="1" dirty="0" smtClean="0"/>
              <a:t>Qué y cuántos indicadores tenemos?</a:t>
            </a:r>
            <a:endParaRPr lang="es-AR" sz="3000" b="1" dirty="0"/>
          </a:p>
        </p:txBody>
      </p:sp>
      <p:sp>
        <p:nvSpPr>
          <p:cNvPr id="3" name="2 CuadroTexto"/>
          <p:cNvSpPr txBox="1"/>
          <p:nvPr/>
        </p:nvSpPr>
        <p:spPr>
          <a:xfrm>
            <a:off x="2555776" y="1268760"/>
            <a:ext cx="1080120" cy="369332"/>
          </a:xfrm>
          <a:prstGeom prst="rect">
            <a:avLst/>
          </a:prstGeom>
          <a:noFill/>
        </p:spPr>
        <p:txBody>
          <a:bodyPr wrap="square" rtlCol="0">
            <a:spAutoFit/>
          </a:bodyPr>
          <a:lstStyle/>
          <a:p>
            <a:r>
              <a:rPr lang="es-AR" b="1" u="sng" dirty="0" smtClean="0"/>
              <a:t>Cantidad</a:t>
            </a:r>
            <a:endParaRPr lang="es-AR" b="1" u="sng" dirty="0"/>
          </a:p>
        </p:txBody>
      </p:sp>
      <p:sp>
        <p:nvSpPr>
          <p:cNvPr id="10" name="9 CuadroTexto"/>
          <p:cNvSpPr txBox="1"/>
          <p:nvPr/>
        </p:nvSpPr>
        <p:spPr>
          <a:xfrm>
            <a:off x="35496" y="1268760"/>
            <a:ext cx="1547653" cy="369332"/>
          </a:xfrm>
          <a:prstGeom prst="rect">
            <a:avLst/>
          </a:prstGeom>
          <a:noFill/>
        </p:spPr>
        <p:txBody>
          <a:bodyPr wrap="square" rtlCol="0">
            <a:spAutoFit/>
          </a:bodyPr>
          <a:lstStyle/>
          <a:p>
            <a:r>
              <a:rPr lang="es-AR" b="1" u="sng" dirty="0" smtClean="0"/>
              <a:t>Descripción</a:t>
            </a:r>
            <a:endParaRPr lang="es-AR" b="1" u="sng" dirty="0"/>
          </a:p>
        </p:txBody>
      </p:sp>
      <p:sp>
        <p:nvSpPr>
          <p:cNvPr id="11" name="10 Triángulo isósceles"/>
          <p:cNvSpPr/>
          <p:nvPr/>
        </p:nvSpPr>
        <p:spPr>
          <a:xfrm rot="10800000">
            <a:off x="323526" y="2060848"/>
            <a:ext cx="648073" cy="4536504"/>
          </a:xfrm>
          <a:prstGeom prst="triangle">
            <a:avLst>
              <a:gd name="adj" fmla="val 50000"/>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12" name="11 CuadroTexto"/>
          <p:cNvSpPr txBox="1"/>
          <p:nvPr/>
        </p:nvSpPr>
        <p:spPr>
          <a:xfrm>
            <a:off x="395536" y="4221088"/>
            <a:ext cx="420308"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13" name="12 CuadroTexto"/>
          <p:cNvSpPr txBox="1"/>
          <p:nvPr/>
        </p:nvSpPr>
        <p:spPr>
          <a:xfrm>
            <a:off x="323528" y="2204864"/>
            <a:ext cx="567784"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14" name="13 Triángulo isósceles"/>
          <p:cNvSpPr/>
          <p:nvPr/>
        </p:nvSpPr>
        <p:spPr>
          <a:xfrm>
            <a:off x="1475655" y="2060848"/>
            <a:ext cx="648073" cy="4536504"/>
          </a:xfrm>
          <a:prstGeom prst="triangle">
            <a:avLst>
              <a:gd name="adj" fmla="val 50000"/>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15" name="14 CuadroTexto"/>
          <p:cNvSpPr txBox="1"/>
          <p:nvPr/>
        </p:nvSpPr>
        <p:spPr>
          <a:xfrm rot="10800000">
            <a:off x="1547664" y="3205424"/>
            <a:ext cx="420308"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16" name="15 CuadroTexto"/>
          <p:cNvSpPr txBox="1"/>
          <p:nvPr/>
        </p:nvSpPr>
        <p:spPr>
          <a:xfrm rot="10800000">
            <a:off x="1475656" y="5517232"/>
            <a:ext cx="567784"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17" name="16 Triángulo isósceles"/>
          <p:cNvSpPr/>
          <p:nvPr/>
        </p:nvSpPr>
        <p:spPr>
          <a:xfrm>
            <a:off x="2771799" y="2060848"/>
            <a:ext cx="648073" cy="4536504"/>
          </a:xfrm>
          <a:prstGeom prst="triangle">
            <a:avLst>
              <a:gd name="adj" fmla="val 50000"/>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18" name="17 CuadroTexto"/>
          <p:cNvSpPr txBox="1"/>
          <p:nvPr/>
        </p:nvSpPr>
        <p:spPr>
          <a:xfrm rot="10800000">
            <a:off x="2843808" y="3205424"/>
            <a:ext cx="420308"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19" name="18 CuadroTexto"/>
          <p:cNvSpPr txBox="1"/>
          <p:nvPr/>
        </p:nvSpPr>
        <p:spPr>
          <a:xfrm rot="10800000">
            <a:off x="2771800" y="5517232"/>
            <a:ext cx="567784"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20" name="19 CuadroTexto"/>
          <p:cNvSpPr txBox="1"/>
          <p:nvPr/>
        </p:nvSpPr>
        <p:spPr>
          <a:xfrm>
            <a:off x="1187624" y="1475492"/>
            <a:ext cx="1440160" cy="369332"/>
          </a:xfrm>
          <a:prstGeom prst="rect">
            <a:avLst/>
          </a:prstGeom>
          <a:noFill/>
        </p:spPr>
        <p:txBody>
          <a:bodyPr wrap="square" rtlCol="0">
            <a:spAutoFit/>
          </a:bodyPr>
          <a:lstStyle/>
          <a:p>
            <a:r>
              <a:rPr lang="es-AR" b="1" u="sng" dirty="0" smtClean="0"/>
              <a:t>Especificidad</a:t>
            </a:r>
            <a:endParaRPr lang="es-AR" b="1" u="sng" dirty="0"/>
          </a:p>
        </p:txBody>
      </p:sp>
      <p:sp>
        <p:nvSpPr>
          <p:cNvPr id="21" name="20 CuadroTexto"/>
          <p:cNvSpPr txBox="1"/>
          <p:nvPr/>
        </p:nvSpPr>
        <p:spPr>
          <a:xfrm>
            <a:off x="7502686" y="5939988"/>
            <a:ext cx="1414746" cy="400110"/>
          </a:xfrm>
          <a:prstGeom prst="rect">
            <a:avLst/>
          </a:prstGeom>
          <a:noFill/>
        </p:spPr>
        <p:txBody>
          <a:bodyPr wrap="none" rtlCol="0">
            <a:spAutoFit/>
          </a:bodyPr>
          <a:lstStyle/>
          <a:p>
            <a:r>
              <a:rPr lang="es-AR" sz="2000" b="1" dirty="0" smtClean="0"/>
              <a:t>OPERATIVO</a:t>
            </a:r>
            <a:endParaRPr lang="es-AR" sz="2000" b="1" dirty="0"/>
          </a:p>
        </p:txBody>
      </p:sp>
      <p:sp>
        <p:nvSpPr>
          <p:cNvPr id="22" name="21 CuadroTexto"/>
          <p:cNvSpPr txBox="1"/>
          <p:nvPr/>
        </p:nvSpPr>
        <p:spPr>
          <a:xfrm>
            <a:off x="7517409" y="4653136"/>
            <a:ext cx="1392561" cy="707886"/>
          </a:xfrm>
          <a:prstGeom prst="rect">
            <a:avLst/>
          </a:prstGeom>
          <a:noFill/>
        </p:spPr>
        <p:txBody>
          <a:bodyPr wrap="none" rtlCol="0">
            <a:spAutoFit/>
          </a:bodyPr>
          <a:lstStyle/>
          <a:p>
            <a:pPr algn="ctr"/>
            <a:r>
              <a:rPr lang="es-AR" sz="2000" b="1" dirty="0" smtClean="0"/>
              <a:t>EJECUTIVO </a:t>
            </a:r>
          </a:p>
          <a:p>
            <a:pPr algn="ctr"/>
            <a:r>
              <a:rPr lang="es-AR" sz="2000" b="1" dirty="0" smtClean="0"/>
              <a:t>(Control)</a:t>
            </a:r>
            <a:endParaRPr lang="es-AR" sz="2000" b="1" dirty="0"/>
          </a:p>
        </p:txBody>
      </p:sp>
      <p:sp>
        <p:nvSpPr>
          <p:cNvPr id="23" name="22 CuadroTexto"/>
          <p:cNvSpPr txBox="1"/>
          <p:nvPr/>
        </p:nvSpPr>
        <p:spPr>
          <a:xfrm>
            <a:off x="7457393" y="3563724"/>
            <a:ext cx="1689052" cy="400110"/>
          </a:xfrm>
          <a:prstGeom prst="rect">
            <a:avLst/>
          </a:prstGeom>
          <a:noFill/>
        </p:spPr>
        <p:txBody>
          <a:bodyPr wrap="none" rtlCol="0">
            <a:spAutoFit/>
          </a:bodyPr>
          <a:lstStyle/>
          <a:p>
            <a:r>
              <a:rPr lang="es-AR" sz="2000" b="1" dirty="0" smtClean="0"/>
              <a:t>EMPRESARIAL</a:t>
            </a:r>
            <a:endParaRPr lang="es-AR" sz="2000" b="1" dirty="0"/>
          </a:p>
        </p:txBody>
      </p:sp>
      <p:sp>
        <p:nvSpPr>
          <p:cNvPr id="24" name="23 CuadroTexto"/>
          <p:cNvSpPr txBox="1"/>
          <p:nvPr/>
        </p:nvSpPr>
        <p:spPr>
          <a:xfrm>
            <a:off x="7487995" y="1547500"/>
            <a:ext cx="1548501" cy="338554"/>
          </a:xfrm>
          <a:prstGeom prst="rect">
            <a:avLst/>
          </a:prstGeom>
          <a:noFill/>
        </p:spPr>
        <p:txBody>
          <a:bodyPr wrap="none" rtlCol="0">
            <a:spAutoFit/>
          </a:bodyPr>
          <a:lstStyle/>
          <a:p>
            <a:r>
              <a:rPr lang="es-AR" sz="1600" b="1" u="sng" dirty="0" smtClean="0"/>
              <a:t>Nivel de análisis</a:t>
            </a:r>
            <a:endParaRPr lang="es-AR" sz="1600" b="1" u="sng" dirty="0"/>
          </a:p>
        </p:txBody>
      </p:sp>
      <p:sp>
        <p:nvSpPr>
          <p:cNvPr id="25" name="24 CuadroTexto"/>
          <p:cNvSpPr txBox="1"/>
          <p:nvPr/>
        </p:nvSpPr>
        <p:spPr>
          <a:xfrm>
            <a:off x="7471137" y="2411596"/>
            <a:ext cx="1647952" cy="707886"/>
          </a:xfrm>
          <a:prstGeom prst="rect">
            <a:avLst/>
          </a:prstGeom>
          <a:noFill/>
        </p:spPr>
        <p:txBody>
          <a:bodyPr wrap="none" rtlCol="0">
            <a:spAutoFit/>
          </a:bodyPr>
          <a:lstStyle/>
          <a:p>
            <a:r>
              <a:rPr lang="es-AR" sz="2000" b="1" dirty="0" smtClean="0"/>
              <a:t>Definición de </a:t>
            </a:r>
          </a:p>
          <a:p>
            <a:r>
              <a:rPr lang="es-AR" sz="2000" b="1" dirty="0" smtClean="0"/>
              <a:t>MODELO</a:t>
            </a:r>
            <a:endParaRPr lang="es-AR" sz="2000" b="1" dirty="0"/>
          </a:p>
        </p:txBody>
      </p:sp>
      <p:sp>
        <p:nvSpPr>
          <p:cNvPr id="29" name="28 CuadroTexto"/>
          <p:cNvSpPr txBox="1"/>
          <p:nvPr/>
        </p:nvSpPr>
        <p:spPr>
          <a:xfrm>
            <a:off x="3563888" y="1475492"/>
            <a:ext cx="1440160" cy="369332"/>
          </a:xfrm>
          <a:prstGeom prst="rect">
            <a:avLst/>
          </a:prstGeom>
          <a:noFill/>
        </p:spPr>
        <p:txBody>
          <a:bodyPr wrap="square" rtlCol="0">
            <a:spAutoFit/>
          </a:bodyPr>
          <a:lstStyle/>
          <a:p>
            <a:r>
              <a:rPr lang="es-AR" b="1" u="sng" dirty="0" smtClean="0"/>
              <a:t>Económicos</a:t>
            </a:r>
            <a:endParaRPr lang="es-AR" b="1" u="sng" dirty="0"/>
          </a:p>
        </p:txBody>
      </p:sp>
      <p:sp>
        <p:nvSpPr>
          <p:cNvPr id="30" name="29 Triángulo isósceles"/>
          <p:cNvSpPr/>
          <p:nvPr/>
        </p:nvSpPr>
        <p:spPr>
          <a:xfrm rot="10800000">
            <a:off x="3851919" y="2060848"/>
            <a:ext cx="648073" cy="4536504"/>
          </a:xfrm>
          <a:prstGeom prst="triangle">
            <a:avLst>
              <a:gd name="adj" fmla="val 50000"/>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31" name="30 CuadroTexto"/>
          <p:cNvSpPr txBox="1"/>
          <p:nvPr/>
        </p:nvSpPr>
        <p:spPr>
          <a:xfrm>
            <a:off x="3923929" y="4221088"/>
            <a:ext cx="420308"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32" name="31 CuadroTexto"/>
          <p:cNvSpPr txBox="1"/>
          <p:nvPr/>
        </p:nvSpPr>
        <p:spPr>
          <a:xfrm>
            <a:off x="3851921" y="2204864"/>
            <a:ext cx="567784"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33" name="32 Triángulo isósceles"/>
          <p:cNvSpPr/>
          <p:nvPr/>
        </p:nvSpPr>
        <p:spPr>
          <a:xfrm rot="10800000">
            <a:off x="5148065" y="2060848"/>
            <a:ext cx="648073" cy="4536504"/>
          </a:xfrm>
          <a:prstGeom prst="triangle">
            <a:avLst>
              <a:gd name="adj" fmla="val 50000"/>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34" name="33 CuadroTexto"/>
          <p:cNvSpPr txBox="1"/>
          <p:nvPr/>
        </p:nvSpPr>
        <p:spPr>
          <a:xfrm>
            <a:off x="5220075" y="4221088"/>
            <a:ext cx="420308"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35" name="34 CuadroTexto"/>
          <p:cNvSpPr txBox="1"/>
          <p:nvPr/>
        </p:nvSpPr>
        <p:spPr>
          <a:xfrm>
            <a:off x="5148067" y="2204864"/>
            <a:ext cx="567784"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36" name="35 CuadroTexto"/>
          <p:cNvSpPr txBox="1"/>
          <p:nvPr/>
        </p:nvSpPr>
        <p:spPr>
          <a:xfrm>
            <a:off x="4860032" y="1268760"/>
            <a:ext cx="1440160" cy="369332"/>
          </a:xfrm>
          <a:prstGeom prst="rect">
            <a:avLst/>
          </a:prstGeom>
          <a:noFill/>
        </p:spPr>
        <p:txBody>
          <a:bodyPr wrap="square" rtlCol="0">
            <a:spAutoFit/>
          </a:bodyPr>
          <a:lstStyle/>
          <a:p>
            <a:r>
              <a:rPr lang="es-AR" b="1" u="sng" dirty="0" smtClean="0"/>
              <a:t>Predicción</a:t>
            </a:r>
            <a:endParaRPr lang="es-AR" b="1" u="sng" dirty="0"/>
          </a:p>
        </p:txBody>
      </p:sp>
      <p:sp>
        <p:nvSpPr>
          <p:cNvPr id="38" name="37 CuadroTexto"/>
          <p:cNvSpPr txBox="1"/>
          <p:nvPr/>
        </p:nvSpPr>
        <p:spPr>
          <a:xfrm>
            <a:off x="5940152" y="1268760"/>
            <a:ext cx="1368152" cy="646331"/>
          </a:xfrm>
          <a:prstGeom prst="rect">
            <a:avLst/>
          </a:prstGeom>
          <a:noFill/>
        </p:spPr>
        <p:txBody>
          <a:bodyPr wrap="square" rtlCol="0">
            <a:spAutoFit/>
          </a:bodyPr>
          <a:lstStyle/>
          <a:p>
            <a:r>
              <a:rPr lang="es-AR" b="1" u="sng" dirty="0" smtClean="0"/>
              <a:t>Frecuencia de medición</a:t>
            </a:r>
            <a:endParaRPr lang="es-AR" b="1" u="sng" dirty="0"/>
          </a:p>
        </p:txBody>
      </p:sp>
      <p:sp>
        <p:nvSpPr>
          <p:cNvPr id="39" name="38 Triángulo isósceles"/>
          <p:cNvSpPr/>
          <p:nvPr/>
        </p:nvSpPr>
        <p:spPr>
          <a:xfrm>
            <a:off x="6156175" y="2060848"/>
            <a:ext cx="648073" cy="4536504"/>
          </a:xfrm>
          <a:prstGeom prst="triangle">
            <a:avLst>
              <a:gd name="adj" fmla="val 50000"/>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42" name="41 CuadroTexto"/>
          <p:cNvSpPr txBox="1"/>
          <p:nvPr/>
        </p:nvSpPr>
        <p:spPr>
          <a:xfrm rot="10800000">
            <a:off x="6228184" y="3205424"/>
            <a:ext cx="420308"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43" name="42 CuadroTexto"/>
          <p:cNvSpPr txBox="1"/>
          <p:nvPr/>
        </p:nvSpPr>
        <p:spPr>
          <a:xfrm rot="10800000">
            <a:off x="6156176" y="5517232"/>
            <a:ext cx="567784" cy="1015663"/>
          </a:xfrm>
          <a:prstGeom prst="rect">
            <a:avLst/>
          </a:prstGeom>
          <a:noFill/>
        </p:spPr>
        <p:txBody>
          <a:bodyPr wrap="none" rtlCol="0">
            <a:spAutoFit/>
          </a:bodyPr>
          <a:lstStyle/>
          <a:p>
            <a:r>
              <a:rPr lang="es-AR" sz="6000" dirty="0" smtClean="0">
                <a:solidFill>
                  <a:schemeClr val="bg1"/>
                </a:solidFill>
              </a:rPr>
              <a:t>+</a:t>
            </a:r>
            <a:endParaRPr lang="es-AR" sz="6000" dirty="0">
              <a:solidFill>
                <a:schemeClr val="bg1"/>
              </a:solidFill>
            </a:endParaRPr>
          </a:p>
        </p:txBody>
      </p:sp>
      <p:sp>
        <p:nvSpPr>
          <p:cNvPr id="46" name="45 CuadroTexto"/>
          <p:cNvSpPr txBox="1"/>
          <p:nvPr/>
        </p:nvSpPr>
        <p:spPr>
          <a:xfrm>
            <a:off x="-29708" y="2309971"/>
            <a:ext cx="497252" cy="830997"/>
          </a:xfrm>
          <a:prstGeom prst="rect">
            <a:avLst/>
          </a:prstGeom>
          <a:solidFill>
            <a:schemeClr val="bg1">
              <a:alpha val="56000"/>
            </a:schemeClr>
          </a:solidFill>
        </p:spPr>
        <p:txBody>
          <a:bodyPr wrap="none" rtlCol="0">
            <a:spAutoFit/>
          </a:bodyPr>
          <a:lstStyle/>
          <a:p>
            <a:r>
              <a:rPr lang="es-AR" sz="4800" b="1" dirty="0" smtClean="0"/>
              <a:t>4</a:t>
            </a:r>
            <a:endParaRPr lang="es-AR" sz="4800" b="1" dirty="0"/>
          </a:p>
        </p:txBody>
      </p:sp>
      <p:sp>
        <p:nvSpPr>
          <p:cNvPr id="47" name="46 CuadroTexto"/>
          <p:cNvSpPr txBox="1"/>
          <p:nvPr/>
        </p:nvSpPr>
        <p:spPr>
          <a:xfrm>
            <a:off x="-36512" y="3429000"/>
            <a:ext cx="497252" cy="830997"/>
          </a:xfrm>
          <a:prstGeom prst="rect">
            <a:avLst/>
          </a:prstGeom>
          <a:solidFill>
            <a:schemeClr val="bg1">
              <a:alpha val="56000"/>
            </a:schemeClr>
          </a:solidFill>
        </p:spPr>
        <p:txBody>
          <a:bodyPr wrap="none" rtlCol="0">
            <a:spAutoFit/>
          </a:bodyPr>
          <a:lstStyle/>
          <a:p>
            <a:r>
              <a:rPr lang="es-AR" sz="4800" b="1" dirty="0" smtClean="0"/>
              <a:t>3</a:t>
            </a:r>
            <a:endParaRPr lang="es-AR" sz="4800" b="1" dirty="0"/>
          </a:p>
        </p:txBody>
      </p:sp>
      <p:sp>
        <p:nvSpPr>
          <p:cNvPr id="48" name="47 CuadroTexto"/>
          <p:cNvSpPr txBox="1"/>
          <p:nvPr/>
        </p:nvSpPr>
        <p:spPr>
          <a:xfrm>
            <a:off x="-36512" y="4686235"/>
            <a:ext cx="497252" cy="830997"/>
          </a:xfrm>
          <a:prstGeom prst="rect">
            <a:avLst/>
          </a:prstGeom>
          <a:solidFill>
            <a:schemeClr val="bg1">
              <a:alpha val="56000"/>
            </a:schemeClr>
          </a:solidFill>
        </p:spPr>
        <p:txBody>
          <a:bodyPr wrap="none" rtlCol="0">
            <a:spAutoFit/>
          </a:bodyPr>
          <a:lstStyle/>
          <a:p>
            <a:r>
              <a:rPr lang="es-AR" sz="4800" b="1" dirty="0" smtClean="0"/>
              <a:t>2</a:t>
            </a:r>
            <a:endParaRPr lang="es-AR" sz="4800" b="1" dirty="0"/>
          </a:p>
        </p:txBody>
      </p:sp>
      <p:sp>
        <p:nvSpPr>
          <p:cNvPr id="49" name="48 CuadroTexto"/>
          <p:cNvSpPr txBox="1"/>
          <p:nvPr/>
        </p:nvSpPr>
        <p:spPr>
          <a:xfrm>
            <a:off x="-36512" y="5838363"/>
            <a:ext cx="497252" cy="830997"/>
          </a:xfrm>
          <a:prstGeom prst="rect">
            <a:avLst/>
          </a:prstGeom>
          <a:solidFill>
            <a:schemeClr val="bg1">
              <a:alpha val="56000"/>
            </a:schemeClr>
          </a:solidFill>
        </p:spPr>
        <p:txBody>
          <a:bodyPr wrap="none" rtlCol="0">
            <a:spAutoFit/>
          </a:bodyPr>
          <a:lstStyle/>
          <a:p>
            <a:r>
              <a:rPr lang="es-AR" sz="4800" b="1" dirty="0" smtClean="0"/>
              <a:t>1</a:t>
            </a:r>
            <a:endParaRPr lang="es-AR" sz="4800" b="1" dirty="0"/>
          </a:p>
        </p:txBody>
      </p:sp>
      <p:sp>
        <p:nvSpPr>
          <p:cNvPr id="44" name="43 Rectángulo"/>
          <p:cNvSpPr/>
          <p:nvPr/>
        </p:nvSpPr>
        <p:spPr>
          <a:xfrm>
            <a:off x="395536" y="1988840"/>
            <a:ext cx="6696744" cy="2304256"/>
          </a:xfrm>
          <a:prstGeom prst="rect">
            <a:avLst/>
          </a:prstGeom>
          <a:solidFill>
            <a:srgbClr val="FF0000">
              <a:alpha val="7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4800" dirty="0" smtClean="0">
                <a:solidFill>
                  <a:schemeClr val="bg1"/>
                </a:solidFill>
              </a:rPr>
              <a:t>Priorizaremos indicadores de 3er y 4to orden</a:t>
            </a:r>
            <a:endParaRPr lang="es-AR" sz="4800" dirty="0">
              <a:solidFill>
                <a:schemeClr val="bg1"/>
              </a:solidFill>
            </a:endParaRPr>
          </a:p>
        </p:txBody>
      </p:sp>
      <p:sp>
        <p:nvSpPr>
          <p:cNvPr id="45" name="44 Rectángulo"/>
          <p:cNvSpPr/>
          <p:nvPr/>
        </p:nvSpPr>
        <p:spPr>
          <a:xfrm rot="19160844">
            <a:off x="253940" y="2792621"/>
            <a:ext cx="7380312" cy="252028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dirty="0" smtClean="0">
                <a:solidFill>
                  <a:schemeClr val="tx1"/>
                </a:solidFill>
              </a:rPr>
              <a:t>OBJETIVO: RENTA=Resultado x producción</a:t>
            </a:r>
            <a:endParaRPr lang="es-AR" sz="3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bg/>
                                          </p:spTgt>
                                        </p:tgtEl>
                                        <p:attrNameLst>
                                          <p:attrName>style.visibility</p:attrName>
                                        </p:attrNameLst>
                                      </p:cBhvr>
                                      <p:to>
                                        <p:strVal val="visible"/>
                                      </p:to>
                                    </p:set>
                                    <p:anim calcmode="lin" valueType="num">
                                      <p:cBhvr additive="base">
                                        <p:cTn id="7" dur="500" fill="hold"/>
                                        <p:tgtEl>
                                          <p:spTgt spid="4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 calcmode="lin" valueType="num">
                                      <p:cBhvr additive="base">
                                        <p:cTn id="11"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bg/>
                                          </p:spTgt>
                                        </p:tgtEl>
                                        <p:attrNameLst>
                                          <p:attrName>style.visibility</p:attrName>
                                        </p:attrNameLst>
                                      </p:cBhvr>
                                      <p:to>
                                        <p:strVal val="visible"/>
                                      </p:to>
                                    </p:set>
                                    <p:anim calcmode="lin" valueType="num">
                                      <p:cBhvr additive="base">
                                        <p:cTn id="17" dur="500" fill="hold"/>
                                        <p:tgtEl>
                                          <p:spTgt spid="45">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5">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5">
                                            <p:txEl>
                                              <p:pRg st="0" end="0"/>
                                            </p:txEl>
                                          </p:spTgt>
                                        </p:tgtEl>
                                        <p:attrNameLst>
                                          <p:attrName>style.visibility</p:attrName>
                                        </p:attrNameLst>
                                      </p:cBhvr>
                                      <p:to>
                                        <p:strVal val="visible"/>
                                      </p:to>
                                    </p:set>
                                    <p:anim calcmode="lin" valueType="num">
                                      <p:cBhvr additive="base">
                                        <p:cTn id="2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allAtOnce" animBg="1"/>
      <p:bldP spid="4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4132456" y="2492896"/>
            <a:ext cx="1152127" cy="923330"/>
          </a:xfrm>
          <a:prstGeom prst="rect">
            <a:avLst/>
          </a:prstGeom>
          <a:solidFill>
            <a:schemeClr val="accent3">
              <a:lumMod val="60000"/>
              <a:lumOff val="40000"/>
            </a:schemeClr>
          </a:solidFill>
          <a:ln>
            <a:solidFill>
              <a:schemeClr val="accent1"/>
            </a:solidFill>
          </a:ln>
        </p:spPr>
        <p:txBody>
          <a:bodyPr wrap="square" rtlCol="0">
            <a:spAutoFit/>
          </a:bodyPr>
          <a:lstStyle/>
          <a:p>
            <a:r>
              <a:rPr lang="es-AR" dirty="0" smtClean="0"/>
              <a:t>RENTA sobre INGRESOS</a:t>
            </a:r>
            <a:endParaRPr lang="es-AR" dirty="0"/>
          </a:p>
        </p:txBody>
      </p:sp>
      <p:sp>
        <p:nvSpPr>
          <p:cNvPr id="21" name="20 CuadroTexto"/>
          <p:cNvSpPr txBox="1"/>
          <p:nvPr/>
        </p:nvSpPr>
        <p:spPr>
          <a:xfrm>
            <a:off x="6451704" y="2564904"/>
            <a:ext cx="1152127" cy="646331"/>
          </a:xfrm>
          <a:prstGeom prst="rect">
            <a:avLst/>
          </a:prstGeom>
          <a:solidFill>
            <a:schemeClr val="accent2">
              <a:lumMod val="60000"/>
              <a:lumOff val="40000"/>
            </a:schemeClr>
          </a:solidFill>
          <a:ln>
            <a:solidFill>
              <a:schemeClr val="accent1"/>
            </a:solidFill>
          </a:ln>
        </p:spPr>
        <p:txBody>
          <a:bodyPr wrap="square" rtlCol="0">
            <a:spAutoFit/>
          </a:bodyPr>
          <a:lstStyle/>
          <a:p>
            <a:r>
              <a:rPr lang="es-AR" dirty="0" smtClean="0"/>
              <a:t>ROTACION de Activos</a:t>
            </a:r>
            <a:endParaRPr lang="es-AR" dirty="0"/>
          </a:p>
        </p:txBody>
      </p:sp>
      <p:sp>
        <p:nvSpPr>
          <p:cNvPr id="22" name="21 CuadroTexto"/>
          <p:cNvSpPr txBox="1"/>
          <p:nvPr/>
        </p:nvSpPr>
        <p:spPr>
          <a:xfrm>
            <a:off x="4348480" y="1988840"/>
            <a:ext cx="693010" cy="461665"/>
          </a:xfrm>
          <a:prstGeom prst="rect">
            <a:avLst/>
          </a:prstGeom>
          <a:noFill/>
        </p:spPr>
        <p:txBody>
          <a:bodyPr wrap="none" rtlCol="0">
            <a:spAutoFit/>
          </a:bodyPr>
          <a:lstStyle/>
          <a:p>
            <a:r>
              <a:rPr lang="es-AR" sz="2400" dirty="0" smtClean="0"/>
              <a:t>ROS</a:t>
            </a:r>
            <a:endParaRPr lang="es-AR" sz="2400" dirty="0"/>
          </a:p>
        </p:txBody>
      </p:sp>
      <p:sp>
        <p:nvSpPr>
          <p:cNvPr id="23" name="22 CuadroTexto"/>
          <p:cNvSpPr txBox="1"/>
          <p:nvPr/>
        </p:nvSpPr>
        <p:spPr>
          <a:xfrm>
            <a:off x="6595720" y="1988840"/>
            <a:ext cx="848246" cy="461665"/>
          </a:xfrm>
          <a:prstGeom prst="rect">
            <a:avLst/>
          </a:prstGeom>
          <a:noFill/>
        </p:spPr>
        <p:txBody>
          <a:bodyPr wrap="none" rtlCol="0">
            <a:spAutoFit/>
          </a:bodyPr>
          <a:lstStyle/>
          <a:p>
            <a:r>
              <a:rPr lang="es-AR" sz="2400" dirty="0" smtClean="0"/>
              <a:t>ROTA</a:t>
            </a:r>
            <a:endParaRPr lang="es-AR" sz="2400" dirty="0"/>
          </a:p>
        </p:txBody>
      </p:sp>
      <p:sp>
        <p:nvSpPr>
          <p:cNvPr id="24" name="23 CuadroTexto"/>
          <p:cNvSpPr txBox="1"/>
          <p:nvPr/>
        </p:nvSpPr>
        <p:spPr>
          <a:xfrm>
            <a:off x="5716632" y="2636912"/>
            <a:ext cx="420308" cy="707886"/>
          </a:xfrm>
          <a:prstGeom prst="rect">
            <a:avLst/>
          </a:prstGeom>
          <a:noFill/>
        </p:spPr>
        <p:txBody>
          <a:bodyPr wrap="none" rtlCol="0">
            <a:spAutoFit/>
          </a:bodyPr>
          <a:lstStyle/>
          <a:p>
            <a:r>
              <a:rPr lang="es-AR" sz="4000" b="1" dirty="0" smtClean="0"/>
              <a:t>x</a:t>
            </a:r>
            <a:endParaRPr lang="es-AR" sz="2400" b="1" dirty="0"/>
          </a:p>
        </p:txBody>
      </p:sp>
      <p:sp>
        <p:nvSpPr>
          <p:cNvPr id="25" name="24 CuadroTexto"/>
          <p:cNvSpPr txBox="1"/>
          <p:nvPr/>
        </p:nvSpPr>
        <p:spPr>
          <a:xfrm>
            <a:off x="3988440" y="3523074"/>
            <a:ext cx="1440160" cy="369332"/>
          </a:xfrm>
          <a:prstGeom prst="rect">
            <a:avLst/>
          </a:prstGeom>
          <a:noFill/>
          <a:ln>
            <a:solidFill>
              <a:schemeClr val="accent1"/>
            </a:solidFill>
          </a:ln>
        </p:spPr>
        <p:txBody>
          <a:bodyPr wrap="square" rtlCol="0">
            <a:spAutoFit/>
          </a:bodyPr>
          <a:lstStyle/>
          <a:p>
            <a:r>
              <a:rPr lang="es-AR" dirty="0" smtClean="0"/>
              <a:t>U.N./Ingreso</a:t>
            </a:r>
            <a:endParaRPr lang="es-AR" dirty="0"/>
          </a:p>
        </p:txBody>
      </p:sp>
      <p:sp>
        <p:nvSpPr>
          <p:cNvPr id="26" name="25 CuadroTexto"/>
          <p:cNvSpPr txBox="1"/>
          <p:nvPr/>
        </p:nvSpPr>
        <p:spPr>
          <a:xfrm>
            <a:off x="6228184" y="3501008"/>
            <a:ext cx="1728192" cy="369332"/>
          </a:xfrm>
          <a:prstGeom prst="rect">
            <a:avLst/>
          </a:prstGeom>
          <a:noFill/>
          <a:ln>
            <a:solidFill>
              <a:schemeClr val="accent1"/>
            </a:solidFill>
          </a:ln>
        </p:spPr>
        <p:txBody>
          <a:bodyPr wrap="square" rtlCol="0">
            <a:spAutoFit/>
          </a:bodyPr>
          <a:lstStyle/>
          <a:p>
            <a:r>
              <a:rPr lang="es-AR" dirty="0" smtClean="0"/>
              <a:t>Ingreso/ACTIVO</a:t>
            </a:r>
            <a:endParaRPr lang="es-AR" dirty="0"/>
          </a:p>
        </p:txBody>
      </p:sp>
      <p:sp>
        <p:nvSpPr>
          <p:cNvPr id="27" name="26 CuadroTexto"/>
          <p:cNvSpPr txBox="1"/>
          <p:nvPr/>
        </p:nvSpPr>
        <p:spPr>
          <a:xfrm>
            <a:off x="2123728" y="2492896"/>
            <a:ext cx="1152127" cy="923330"/>
          </a:xfrm>
          <a:prstGeom prst="rect">
            <a:avLst/>
          </a:prstGeom>
          <a:solidFill>
            <a:srgbClr val="FFC000"/>
          </a:solidFill>
          <a:ln>
            <a:solidFill>
              <a:schemeClr val="accent1"/>
            </a:solidFill>
          </a:ln>
        </p:spPr>
        <p:txBody>
          <a:bodyPr wrap="square" rtlCol="0">
            <a:spAutoFit/>
          </a:bodyPr>
          <a:lstStyle/>
          <a:p>
            <a:r>
              <a:rPr lang="es-AR" b="1" dirty="0" smtClean="0"/>
              <a:t>RENTA sobre ACTIVO</a:t>
            </a:r>
            <a:endParaRPr lang="es-AR" b="1" dirty="0"/>
          </a:p>
        </p:txBody>
      </p:sp>
      <p:sp>
        <p:nvSpPr>
          <p:cNvPr id="28" name="27 CuadroTexto"/>
          <p:cNvSpPr txBox="1"/>
          <p:nvPr/>
        </p:nvSpPr>
        <p:spPr>
          <a:xfrm>
            <a:off x="2267744" y="1979548"/>
            <a:ext cx="726417" cy="461665"/>
          </a:xfrm>
          <a:prstGeom prst="rect">
            <a:avLst/>
          </a:prstGeom>
          <a:noFill/>
        </p:spPr>
        <p:txBody>
          <a:bodyPr wrap="none" rtlCol="0">
            <a:spAutoFit/>
          </a:bodyPr>
          <a:lstStyle/>
          <a:p>
            <a:r>
              <a:rPr lang="es-AR" sz="2400" dirty="0" smtClean="0"/>
              <a:t>ROA</a:t>
            </a:r>
            <a:endParaRPr lang="es-AR" sz="2400" dirty="0"/>
          </a:p>
        </p:txBody>
      </p:sp>
      <p:sp>
        <p:nvSpPr>
          <p:cNvPr id="29" name="28 CuadroTexto"/>
          <p:cNvSpPr txBox="1"/>
          <p:nvPr/>
        </p:nvSpPr>
        <p:spPr>
          <a:xfrm>
            <a:off x="3419872" y="2636912"/>
            <a:ext cx="439544" cy="707886"/>
          </a:xfrm>
          <a:prstGeom prst="rect">
            <a:avLst/>
          </a:prstGeom>
          <a:noFill/>
        </p:spPr>
        <p:txBody>
          <a:bodyPr wrap="none" rtlCol="0">
            <a:spAutoFit/>
          </a:bodyPr>
          <a:lstStyle/>
          <a:p>
            <a:r>
              <a:rPr lang="es-AR" sz="4000" b="1" dirty="0" smtClean="0"/>
              <a:t>=</a:t>
            </a:r>
            <a:endParaRPr lang="es-AR" sz="2400" b="1" dirty="0"/>
          </a:p>
        </p:txBody>
      </p:sp>
      <p:sp>
        <p:nvSpPr>
          <p:cNvPr id="30" name="29 CuadroTexto"/>
          <p:cNvSpPr txBox="1"/>
          <p:nvPr/>
        </p:nvSpPr>
        <p:spPr>
          <a:xfrm>
            <a:off x="1907704" y="3501008"/>
            <a:ext cx="1440160" cy="369332"/>
          </a:xfrm>
          <a:prstGeom prst="rect">
            <a:avLst/>
          </a:prstGeom>
          <a:noFill/>
          <a:ln>
            <a:solidFill>
              <a:schemeClr val="accent1"/>
            </a:solidFill>
          </a:ln>
        </p:spPr>
        <p:txBody>
          <a:bodyPr wrap="square" rtlCol="0">
            <a:spAutoFit/>
          </a:bodyPr>
          <a:lstStyle/>
          <a:p>
            <a:r>
              <a:rPr lang="es-AR" dirty="0" smtClean="0"/>
              <a:t>U.N./ACTIVO</a:t>
            </a:r>
            <a:endParaRPr lang="es-AR" dirty="0"/>
          </a:p>
        </p:txBody>
      </p:sp>
      <p:sp>
        <p:nvSpPr>
          <p:cNvPr id="31" name="30 CuadroTexto"/>
          <p:cNvSpPr txBox="1"/>
          <p:nvPr/>
        </p:nvSpPr>
        <p:spPr>
          <a:xfrm>
            <a:off x="107504" y="260648"/>
            <a:ext cx="4176464" cy="830997"/>
          </a:xfrm>
          <a:prstGeom prst="rect">
            <a:avLst/>
          </a:prstGeom>
          <a:noFill/>
        </p:spPr>
        <p:txBody>
          <a:bodyPr wrap="square" rtlCol="0">
            <a:spAutoFit/>
          </a:bodyPr>
          <a:lstStyle/>
          <a:p>
            <a:r>
              <a:rPr lang="es-AR" sz="2400" b="1" dirty="0" smtClean="0"/>
              <a:t>Otra forma de mirar las cosas: RENTA (Dupont)</a:t>
            </a:r>
            <a:endParaRPr lang="es-AR" sz="2400" b="1" dirty="0"/>
          </a:p>
        </p:txBody>
      </p:sp>
      <p:pic>
        <p:nvPicPr>
          <p:cNvPr id="21506" name="Picture 2" descr="https://encrypted-tbn1.gstatic.com/images?q=tbn:ANd9GcSscH71KwUlTMEDa6K6Bijjog1Fev2K-xhOE9zUxokeYPsulR6s-w"/>
          <p:cNvPicPr>
            <a:picLocks noChangeAspect="1" noChangeArrowheads="1"/>
          </p:cNvPicPr>
          <p:nvPr/>
        </p:nvPicPr>
        <p:blipFill>
          <a:blip r:embed="rId3" cstate="print"/>
          <a:srcRect/>
          <a:stretch>
            <a:fillRect/>
          </a:stretch>
        </p:blipFill>
        <p:spPr bwMode="auto">
          <a:xfrm>
            <a:off x="6254396" y="4744168"/>
            <a:ext cx="1629972" cy="1133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0" name="Picture 6" descr="https://encrypted-tbn3.gstatic.com/images?q=tbn:ANd9GcS8ytmmk7u8C4j8U6rkwkIsGlaAJrWTraVYCxm3pYHbxZ992myl"/>
          <p:cNvPicPr>
            <a:picLocks noChangeAspect="1" noChangeArrowheads="1"/>
          </p:cNvPicPr>
          <p:nvPr/>
        </p:nvPicPr>
        <p:blipFill>
          <a:blip r:embed="rId4" cstate="print"/>
          <a:srcRect/>
          <a:stretch>
            <a:fillRect/>
          </a:stretch>
        </p:blipFill>
        <p:spPr bwMode="auto">
          <a:xfrm>
            <a:off x="3822750" y="4797152"/>
            <a:ext cx="1973386" cy="1067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 calcmode="lin" valueType="num">
                                      <p:cBhvr additive="base">
                                        <p:cTn id="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bg/>
                                          </p:spTgt>
                                        </p:tgtEl>
                                        <p:attrNameLst>
                                          <p:attrName>style.visibility</p:attrName>
                                        </p:attrNameLst>
                                      </p:cBhvr>
                                      <p:to>
                                        <p:strVal val="visible"/>
                                      </p:to>
                                    </p:set>
                                    <p:anim calcmode="lin" valueType="num">
                                      <p:cBhvr additive="base">
                                        <p:cTn id="19"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bg/>
                                          </p:spTgt>
                                        </p:tgtEl>
                                        <p:attrNameLst>
                                          <p:attrName>style.visibility</p:attrName>
                                        </p:attrNameLst>
                                      </p:cBhvr>
                                      <p:to>
                                        <p:strVal val="visible"/>
                                      </p:to>
                                    </p:set>
                                    <p:anim calcmode="lin" valueType="num">
                                      <p:cBhvr additive="base">
                                        <p:cTn id="29"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21">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anim calcmode="lin" valueType="num">
                                      <p:cBhvr additive="base">
                                        <p:cTn id="3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 calcmode="lin" valueType="num">
                                      <p:cBhvr additive="base">
                                        <p:cTn id="4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
                                            <p:bg/>
                                          </p:spTgt>
                                        </p:tgtEl>
                                        <p:attrNameLst>
                                          <p:attrName>style.visibility</p:attrName>
                                        </p:attrNameLst>
                                      </p:cBhvr>
                                      <p:to>
                                        <p:strVal val="visible"/>
                                      </p:to>
                                    </p:set>
                                    <p:anim calcmode="lin" valueType="num">
                                      <p:cBhvr additive="base">
                                        <p:cTn id="45"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26">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 calcmode="lin" valueType="num">
                                      <p:cBhvr additive="base">
                                        <p:cTn id="4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510"/>
                                        </p:tgtEl>
                                        <p:attrNameLst>
                                          <p:attrName>style.visibility</p:attrName>
                                        </p:attrNameLst>
                                      </p:cBhvr>
                                      <p:to>
                                        <p:strVal val="visible"/>
                                      </p:to>
                                    </p:set>
                                    <p:anim calcmode="lin" valueType="num">
                                      <p:cBhvr additive="base">
                                        <p:cTn id="55" dur="500" fill="hold"/>
                                        <p:tgtEl>
                                          <p:spTgt spid="21510"/>
                                        </p:tgtEl>
                                        <p:attrNameLst>
                                          <p:attrName>ppt_x</p:attrName>
                                        </p:attrNameLst>
                                      </p:cBhvr>
                                      <p:tavLst>
                                        <p:tav tm="0">
                                          <p:val>
                                            <p:strVal val="#ppt_x"/>
                                          </p:val>
                                        </p:tav>
                                        <p:tav tm="100000">
                                          <p:val>
                                            <p:strVal val="#ppt_x"/>
                                          </p:val>
                                        </p:tav>
                                      </p:tavLst>
                                    </p:anim>
                                    <p:anim calcmode="lin" valueType="num">
                                      <p:cBhvr additive="base">
                                        <p:cTn id="56"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506"/>
                                        </p:tgtEl>
                                        <p:attrNameLst>
                                          <p:attrName>style.visibility</p:attrName>
                                        </p:attrNameLst>
                                      </p:cBhvr>
                                      <p:to>
                                        <p:strVal val="visible"/>
                                      </p:to>
                                    </p:set>
                                    <p:anim calcmode="lin" valueType="num">
                                      <p:cBhvr additive="base">
                                        <p:cTn id="61" dur="500" fill="hold"/>
                                        <p:tgtEl>
                                          <p:spTgt spid="21506"/>
                                        </p:tgtEl>
                                        <p:attrNameLst>
                                          <p:attrName>ppt_x</p:attrName>
                                        </p:attrNameLst>
                                      </p:cBhvr>
                                      <p:tavLst>
                                        <p:tav tm="0">
                                          <p:val>
                                            <p:strVal val="#ppt_x"/>
                                          </p:val>
                                        </p:tav>
                                        <p:tav tm="100000">
                                          <p:val>
                                            <p:strVal val="#ppt_x"/>
                                          </p:val>
                                        </p:tav>
                                      </p:tavLst>
                                    </p:anim>
                                    <p:anim calcmode="lin" valueType="num">
                                      <p:cBhvr additive="base">
                                        <p:cTn id="62"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P spid="21" grpId="0" build="allAtOnce" animBg="1"/>
      <p:bldP spid="22" grpId="0" build="allAtOnce"/>
      <p:bldP spid="23" grpId="0" build="allAtOnce"/>
      <p:bldP spid="24" grpId="0" build="allAtOnce"/>
      <p:bldP spid="25" grpId="0" build="allAtOnce" animBg="1"/>
      <p:bldP spid="26"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CuadroTexto"/>
          <p:cNvSpPr txBox="1"/>
          <p:nvPr/>
        </p:nvSpPr>
        <p:spPr>
          <a:xfrm>
            <a:off x="-36512" y="476672"/>
            <a:ext cx="3111108" cy="584775"/>
          </a:xfrm>
          <a:prstGeom prst="rect">
            <a:avLst/>
          </a:prstGeom>
          <a:noFill/>
        </p:spPr>
        <p:txBody>
          <a:bodyPr wrap="none" rtlCol="0">
            <a:spAutoFit/>
          </a:bodyPr>
          <a:lstStyle/>
          <a:p>
            <a:r>
              <a:rPr lang="es-AR" sz="3200" b="1" dirty="0" smtClean="0"/>
              <a:t>Puesta en escena</a:t>
            </a:r>
            <a:endParaRPr lang="es-AR" sz="3200" b="1" dirty="0"/>
          </a:p>
        </p:txBody>
      </p:sp>
      <p:sp>
        <p:nvSpPr>
          <p:cNvPr id="47108" name="AutoShape 4" descr="data:image/jpeg;base64,/9j/4AAQSkZJRgABAQAAAQABAAD/2wCEAAkGBhQREBQUExQVFRAVGBQXGBcUFRUVFBQUFBQVFBQVFBQXHCYeFxkjGRQXHy8gIycpLCwsFR4xNTAqNSYrLCkBCQoKDgwOFw8PFykcHB8pKSwpLCkpKSkpKSksKSwsKSkpLCkpKSkpKSkpKSwpKSkpKSwpKSkpKSkpLCkpLCwsNf/AABEIAMQA1wMBIgACEQEDEQH/xAAcAAEAAgMBAQEAAAAAAAAAAAAABAUDBgcCAQj/xAA8EAABAwICBggEBQMEAwAAAAABAAIDBBEhMQUGEkFRYQcTInGBkaGxFDJywUJi0eHwIzNSgpKi8RUkQ//EABkBAQADAQEAAAAAAAAAAAAAAAABAgMEBf/EACARAQEAAgIDAQADAAAAAAAAAAABAhEDIRIxQVETIjL/2gAMAwEAAhEDEQA/AO4oiICIiAiIgIiICIiAiJdARUWsWuEFGLPO1Kco2/N3n/Ed60LSHSPUy/JaJv5Rc/7iouUi+OFydYc8DMgd+CNkByIPcbrhktZPKbvkcTzJJX2KSVpwe4Hvt4qn8kafw13RFyTRuvVVAQHHrWcH5+Ds1u+r+vMFUQzGOY/hdk76Xb+5WmUrPLCxsiIisoIiICIiAiIgIiICIiAiIgIiICIiAiIgLTddNdDBeCnxqDm7MRg+7uW5bHp3SPw9PJJvaMPqODfVcroqIuvK8kveSTfmqZZajXjw8qrYqEuJfIS55xJJuSTncqUKMWwVwyiHBeTSm+C5rdu2Y6QGUy9/D8v3UswkZ/zwWWKnw5KZEqr4bHJRaqhviMCMiFsfwOK8Po/uo9Fm1tqRrk59oKg9sYMkP4uDXc+e9b0uL1tNsEHLgQunap6WNRTgk3e3snnbI+S6sbuOHkx1V0iIrMhERAREQEREBERAREQEREBERAREQab0k1REcUYyc4k9zRhfxPotfibZrRwAVj0gybVTGzgy/i5x/QKvaFz8t7dnBOkuBqz7CwQHkszXLLbpHU4K+x0gAwXtqyKdrPPVrBIFnLuawPKVVW6UgvGeSs+jKftSs3WB8jb7qLUC7SFI1CAFU4cWH3C14725uadOhIiLdxiIiAiIgIiICIiAiIgIiICIiAhRatr1pt1MyLZc5u28gluYwFvC5UW6m1+PC55TGfVRrZT3riTlsM+/7quus9TpR8xBktthobtD8YBJBI3HFVlXJJezBgubPu7dmE8ZqrWAc1JYtTdpuWM2MZt5+ytdG6a2xjgeG9UbSroBeiFgbPdYn1waLkoslFiwuaqSo1uYHWaC48gT7LLFpOR2OyQDxw8wraUtWLwpmpkP/tu5Rn1cLKAx9xwV1q7VRwtkkcbve4MDRibMAJPdd2fJX45qsOXuajcEXiKTaAIyIB817XQ4hERAREQEREBERAREQEREBERAWua9aG+IpSR80ZDxzAI2h5ey2NR9IAGJ4JsC11zwBBUZTc0vx53DKZT45kyxw5nLyGKrdJGUyBrXbEd8SAHPI5XwVxMzYLSPkcbHk45HuJw8l9fDfn7rjejr7+tHkparr9nrJOrx7RcCPmONtnLYtzurrR0TyLvzbvsfPkr99OCMsVgdShtwN+5Ld/FcZqe0ilcNm+NrXuQbKBXRXF7XH847leQt7NuSiujJYW5FNL3bSq3SM0Wy5jGBriB8m0bbQBJtbIG/grej0zNaPrGNc197FgIt2rXIOV81bRUHFZ20guMFeemer5b308Y3AtZuOIPDcFIpKdz3iNhsS8A2zDT81vAL5I2yt9T4Lyvcc7XHK5sPurTvo34y5fjbWNsABkMF6RF0POEREBERAREQEREBERAREQEREBRNK/2JPod7LzXaaghBMs0cdv8AN7QfIm61HT/SlSNLIYXdbJM5rLgENYHkNLiSMc8AE0me3n4QSRlp33/7UCCQglrvnbgf1HI5qdBNZ1lj0pTE2kaLubmBm5m8d4zH7rjvXcelhflH2AUJpu5ZT22gg4FV09S6MgNYXXONiBYccfZV2vIvIhdqjyGzr71hdpazCQ0ucB8ozPILHHOZYw8AtOdjmORU7TpYNZfFezgsFJIbL7PVADFW2rpinN8OJsth1U0hH1kkW03rdlrgz8XVglu1bhdc+1v08Y6KSWE2kBYGm17EuAJseV1zPVnXOaDSDKl7i6S42iT8w3t5C1wt+LHfbl5s5J4v1qiptW9bIK5m1E7tfiY7B7fDeOYVytHIIiICIiAiIgIiICIiAo9bXxwt2pXtY3i9waPVaBr90mvpJTBAG7bcHPcL2JF7NHLmuQ6U0/LUPL5ZHPcd7je3IDIDkFaYotdk0/0w00QIpwZ38cWxjxOLvAeK5rp7pIrarAymNn+MV2C3MjE+a1PbvvRxV5JFdvVTX2NzieZVXJpdzZWPvctc13+1wd9l6rXqmkdcqMkx+mIZw5jJWYtcA4Hixw2h7q3hkDmiy1XUSq6zR9PyjDT3s7JHorynux1vwnLkuG9PRl2h6Rb8Pd2UJOOGDCTvtk2+/ddY4XscfmB8QthLQ4EHEHite0joLqhdrdqMbh87O62JHso1ptLL1UxkWeSMbZUsT2O/G8jk79lnjpifxvA+u5Tpa46WUjwMs16aOrG0R2rH+cl40VQbZLzfYybffbN3ju7lB1y02ymhxttOwa3e632U47vpjlZPbSde9IggRDedt1vHZHqT4Ll8+EncVsVbVOkc57zdziSf25LXaw9u67Zj44yPPzz88tt31V1ifTysexxBHD25rvWrOvkNUA1xDJuBwa76SfZfmGglK2Cj0kWkWzCvZtR+pkXINUulB8QDJgXx7jftN7jvHJdT0ZpeKoZtxPDm8sweBG5ZWWLJiIigEREBERAREQfmrpEmP/kai+6Zy1slbF0kvB0lUluI63PmLA+t1rbitp6UeS5DIvJWKVyCFXSqNRxXdfcPfcvtSblZaB4+Xfn3ql9rT0650VVpNNIw5RyAjukbc+rSt+qACMFyjoy0w2OSSF2HXbJafzsvh4g+i6fA67bbx7Ll5Osq7uK/0S4XusFLYb5qHA5SWvVYvldotVolhN9nHiMD+6jR6DBIu52wD8uADuRsMlb7S9AqLjETOvjuy3gFw7XnTvxVY7ZN44rxtPE37bvPD/Sul9IOsHw1HIQf6j/6bLf5OBx8Bc+C4jTDcunhn1y82Xx8nOCo5jdyvK2WwVK9uXEm/gtsmEWNCMFaRlQKRlgpoKtBLilI3q/1f1pmppA+N1uI3OHAjeFrDSs7SpQ/SGq2tUddFtNNpBbbZvB4ji3mrxfmjQmnZKaRskbi1zf5Y8Qu86oa1sr4NsWEjcHsvkeI5FZZY6WlXyIiokREQERVGtelvhaOabe1h2frd2W+pQfmzWV5dLIT813X7w4kqscVJqZNoknPG/fvUKM9kcsPLBbKPRKwzZL3dYpjggrJRivjYzcWz9lmbFdylMjAwCrpZJpZyxzXA9ppBBHEG67noms22MeMnAHzAP3XCGrqmoVft0rRvYSw+GI9CsOadSt+C92N5p81JUKJ2IKmscsJXU9NR5RR6ypDGOe42Y0EknIAC5Pkp2q5Z0tV21URRXwYwuI/M82H/FvqtFMmyp2ntLGqqZJjk53ZB3MGDR5AKnqX4Ltwmo4c7u2vtbOC0KNALlYHO2sPJSqJqb3ULOFZ7qPEFnatFWZiygrA0L0Bc23bz9kGVri7LLj+i2HUuqkZWwdUTtdYwWG8OcA4HiCLqiaF0voe1f25XVDh2Y8G/W4Z+Db+ajK9Jjr4REWCwiIgLlXTPrMNkUjcxsySHvvsN93eIXVV+XtddKum0hUvJwdI63cwlgHkArYoqills7kfdY4ji4c7+B/e6SnCxyPosMbiHAHPEX4jctFWQ5rFKVleFhe1BGe/Zx4FTFCqmqTRvuwcRgo+pZVtvR5pTq5zEcpRh9bbkeYuPJamstNUGN7XtNnNIcO8G4VcsfKaWxy1du9Uj8FYxlUeja0SRslZi17Q4cri5HgcFaU84I58FwO+VOutM6Ua8soS1v8A9HtYfpxcR47K25rlqnSTRdZQPIzYWv8AAGzvRythf7RHJ/muLOdZQJ5cVMqXWVa9d1rz4Ri5VhTDhkoEY9fZWEJTEqYxZ2YqKw3UkP2QSVdD259sB8xy/VSImWAH8uo9Ow/Mcz6DgvU1Vsmwxd7d6kSNsDNd36JKQt0ftkf3HucPpADB7FcCpYi9wvl7r9QaswNZR07WCzRGz1aCfUlUzTFmiIslhERBW6x6S+HpJ5hnHG9w+oDs+tl+V6xxeSSe0STfmTcnxuu99MOsLYaM04P9SfAjhGDck95AHnwXBHK+KKjbV7jfvH37lEml2LXxG48OXcpc7L4jMefNRJ5QWkFWQmjEA8cV4e1eNHSXjHLBZZFIgVOazULbEjj7rFLi5S2R2AKge3MXjaWWQqMXIOj9G2nQWOp3HFt3s5tJ7TfAm/iVuglxuM1yzUzRT+sNQ7aZFCL3sQXueDstFxiLXPgOK6K2puVyc2Orv9dnDlua/GwQVAcMc0qqLrWmOwO0CDfINOBLuSx6K0PK/E9hnEjtH6W/crY4aRrG2aMN5OZ5k71bi4bld3qK8vPMZqd1+aNfdB/CVkkQBEfzR33sdlY8jceC1YLvXTJq311L17R/UgPnG4gOb4Gx81wWTgunOarlxu49xHFTYCoManwDikKmRBfGybbvyjLmeKrZq7aNh8vq79lLgc45Cw5/opl2haOOGH/SwMaG5Dad/MykcROZJ9lJaLBWEjRkZ2gXG53AZBfpzQUJZSwtOYjYD37IX5o0YwukaALucQGjeSTYL9P0cRbGxpza1oPeAAVnmtGZERZpF8JX1VOtmkOooaiTLZjfb6iNlvqQg4Br3rAaqrlkv2S4hvJjeyz0x8StXc5ZZnXKwuWyr45RKlgOYUlxUSZ6IeNHPs5zd2BUyUqqp5LSd6nyPwURNY24uUsuwUGOTFZnTKUMhkwssUMoDgSLgEEjiAQSFjlkWPrFCX6Do9GMq2h7Jh1Emy8DZxA2bAWva4+y2XRGr8UDWhoLnNAG2/Fxt6DwXKuiHWXB1M44tu+O/wDifnaO44/6l2KnmuFrJMu6pbZ0koV8BWt66a5MoYrCzqhw7DOH538Gj1UqNd6V9YGtjFK03e6zpLfhYMWg8yce4LhelqLZdtDI58itnq6x0r3Pe4ue4kuJ3kqHUU+00g5fz1WeXbXHprcQSonwsPFZJ2bB2eHtuUK6zvXSzPTGxyurenKq4JBvCsoI2nefMq2KKnMXsuUdlLz88VlbSjj4K6Gz9HEJk0lThuJEjXE7gG9ojyBX6RXHOhTRTOukk/ExnZH1GxPLD3XY1jl7WgiIqpFz3psqnNoGNBsHytDuYDXuA8wPJfEUz2ODuXhyItlGGRQpl9RQlBb8w7wrGXJEVYmsMTVkCIpQxyKM12aIq1K00NWuhqYHMNnB7P8AkQHA8iCQv0zo2U2C+otuNTJl0vXOigke220xjnC+VwCRdcBr6588jpJHF0jrEk8/YckRXzVxRwF9dkiLNdRaaZgDvvb7qoRFll7WiZTBW0DAERXiEuML2cwviKyrrvQi3++d+yz3K6siLHL2vBERV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47110" name="AutoShape 6" descr="data:image/jpeg;base64,/9j/4AAQSkZJRgABAQAAAQABAAD/2wCEAAkGBhQREBQUExQVFRAVGBQXGBcUFRUVFBQUFBQVFBQVFBQXHCYeFxkjGRQXHy8gIycpLCwsFR4xNTAqNSYrLCkBCQoKDgwOFw8PFykcHB8pKSwpLCkpKSkpKSksKSwsKSkpLCkpKSkpKSkpKSwpKSkpKSwpKSkpKSkpLCkpLCwsNf/AABEIAMQA1wMBIgACEQEDEQH/xAAcAAEAAgMBAQEAAAAAAAAAAAAABAUDBgcCAQj/xAA8EAABAwICBggEBQMEAwAAAAABAAIDBBEhMQUGEkFRYQcTInGBkaGxFDJywUJi0eHwIzNSgpKi8RUkQ//EABkBAQADAQEAAAAAAAAAAAAAAAABAgMEBf/EACARAQEAAgIDAQADAAAAAAAAAAABAhEDIRIxQVETIjL/2gAMAwEAAhEDEQA/AO4oiICIiAiIgIiICIiAiJdARUWsWuEFGLPO1Kco2/N3n/Ed60LSHSPUy/JaJv5Rc/7iouUi+OFydYc8DMgd+CNkByIPcbrhktZPKbvkcTzJJX2KSVpwe4Hvt4qn8kafw13RFyTRuvVVAQHHrWcH5+Ds1u+r+vMFUQzGOY/hdk76Xb+5WmUrPLCxsiIisoIiICIiAiIgIiICIiAiIgIiICIiAiIgLTddNdDBeCnxqDm7MRg+7uW5bHp3SPw9PJJvaMPqODfVcroqIuvK8kveSTfmqZZajXjw8qrYqEuJfIS55xJJuSTncqUKMWwVwyiHBeTSm+C5rdu2Y6QGUy9/D8v3UswkZ/zwWWKnw5KZEqr4bHJRaqhviMCMiFsfwOK8Po/uo9Fm1tqRrk59oKg9sYMkP4uDXc+e9b0uL1tNsEHLgQunap6WNRTgk3e3snnbI+S6sbuOHkx1V0iIrMhERAREQEREBERAREQEREBERAREQab0k1REcUYyc4k9zRhfxPotfibZrRwAVj0gybVTGzgy/i5x/QKvaFz8t7dnBOkuBqz7CwQHkszXLLbpHU4K+x0gAwXtqyKdrPPVrBIFnLuawPKVVW6UgvGeSs+jKftSs3WB8jb7qLUC7SFI1CAFU4cWH3C14725uadOhIiLdxiIiAiIgIiICIiAiIgIiICIiAhRatr1pt1MyLZc5u28gluYwFvC5UW6m1+PC55TGfVRrZT3riTlsM+/7quus9TpR8xBktthobtD8YBJBI3HFVlXJJezBgubPu7dmE8ZqrWAc1JYtTdpuWM2MZt5+ytdG6a2xjgeG9UbSroBeiFgbPdYn1waLkoslFiwuaqSo1uYHWaC48gT7LLFpOR2OyQDxw8wraUtWLwpmpkP/tu5Rn1cLKAx9xwV1q7VRwtkkcbve4MDRibMAJPdd2fJX45qsOXuajcEXiKTaAIyIB817XQ4hERAREQEREBERAREQEREBERAWua9aG+IpSR80ZDxzAI2h5ey2NR9IAGJ4JsC11zwBBUZTc0vx53DKZT45kyxw5nLyGKrdJGUyBrXbEd8SAHPI5XwVxMzYLSPkcbHk45HuJw8l9fDfn7rjejr7+tHkparr9nrJOrx7RcCPmONtnLYtzurrR0TyLvzbvsfPkr99OCMsVgdShtwN+5Ld/FcZqe0ilcNm+NrXuQbKBXRXF7XH847leQt7NuSiujJYW5FNL3bSq3SM0Wy5jGBriB8m0bbQBJtbIG/grej0zNaPrGNc197FgIt2rXIOV81bRUHFZ20guMFeemer5b308Y3AtZuOIPDcFIpKdz3iNhsS8A2zDT81vAL5I2yt9T4Lyvcc7XHK5sPurTvo34y5fjbWNsABkMF6RF0POEREBERAREQEREBERAREQEREBRNK/2JPod7LzXaaghBMs0cdv8AN7QfIm61HT/SlSNLIYXdbJM5rLgENYHkNLiSMc8AE0me3n4QSRlp33/7UCCQglrvnbgf1HI5qdBNZ1lj0pTE2kaLubmBm5m8d4zH7rjvXcelhflH2AUJpu5ZT22gg4FV09S6MgNYXXONiBYccfZV2vIvIhdqjyGzr71hdpazCQ0ucB8ozPILHHOZYw8AtOdjmORU7TpYNZfFezgsFJIbL7PVADFW2rpinN8OJsth1U0hH1kkW03rdlrgz8XVglu1bhdc+1v08Y6KSWE2kBYGm17EuAJseV1zPVnXOaDSDKl7i6S42iT8w3t5C1wt+LHfbl5s5J4v1qiptW9bIK5m1E7tfiY7B7fDeOYVytHIIiICIiAiIgIiICIiAo9bXxwt2pXtY3i9waPVaBr90mvpJTBAG7bcHPcL2JF7NHLmuQ6U0/LUPL5ZHPcd7je3IDIDkFaYotdk0/0w00QIpwZ38cWxjxOLvAeK5rp7pIrarAymNn+MV2C3MjE+a1PbvvRxV5JFdvVTX2NzieZVXJpdzZWPvctc13+1wd9l6rXqmkdcqMkx+mIZw5jJWYtcA4Hixw2h7q3hkDmiy1XUSq6zR9PyjDT3s7JHorynux1vwnLkuG9PRl2h6Rb8Pd2UJOOGDCTvtk2+/ddY4XscfmB8QthLQ4EHEHite0joLqhdrdqMbh87O62JHso1ptLL1UxkWeSMbZUsT2O/G8jk79lnjpifxvA+u5Tpa46WUjwMs16aOrG0R2rH+cl40VQbZLzfYybffbN3ju7lB1y02ymhxttOwa3e632U47vpjlZPbSde9IggRDedt1vHZHqT4Ll8+EncVsVbVOkc57zdziSf25LXaw9u67Zj44yPPzz88tt31V1ifTysexxBHD25rvWrOvkNUA1xDJuBwa76SfZfmGglK2Cj0kWkWzCvZtR+pkXINUulB8QDJgXx7jftN7jvHJdT0ZpeKoZtxPDm8sweBG5ZWWLJiIigEREBERAREQfmrpEmP/kai+6Zy1slbF0kvB0lUluI63PmLA+t1rbitp6UeS5DIvJWKVyCFXSqNRxXdfcPfcvtSblZaB4+Xfn3ql9rT0650VVpNNIw5RyAjukbc+rSt+qACMFyjoy0w2OSSF2HXbJafzsvh4g+i6fA67bbx7Ll5Osq7uK/0S4XusFLYb5qHA5SWvVYvldotVolhN9nHiMD+6jR6DBIu52wD8uADuRsMlb7S9AqLjETOvjuy3gFw7XnTvxVY7ZN44rxtPE37bvPD/Sul9IOsHw1HIQf6j/6bLf5OBx8Bc+C4jTDcunhn1y82Xx8nOCo5jdyvK2WwVK9uXEm/gtsmEWNCMFaRlQKRlgpoKtBLilI3q/1f1pmppA+N1uI3OHAjeFrDSs7SpQ/SGq2tUddFtNNpBbbZvB4ji3mrxfmjQmnZKaRskbi1zf5Y8Qu86oa1sr4NsWEjcHsvkeI5FZZY6WlXyIiokREQERVGtelvhaOabe1h2frd2W+pQfmzWV5dLIT813X7w4kqscVJqZNoknPG/fvUKM9kcsPLBbKPRKwzZL3dYpjggrJRivjYzcWz9lmbFdylMjAwCrpZJpZyxzXA9ppBBHEG67noms22MeMnAHzAP3XCGrqmoVft0rRvYSw+GI9CsOadSt+C92N5p81JUKJ2IKmscsJXU9NR5RR6ypDGOe42Y0EknIAC5Pkp2q5Z0tV21URRXwYwuI/M82H/FvqtFMmyp2ntLGqqZJjk53ZB3MGDR5AKnqX4Ltwmo4c7u2vtbOC0KNALlYHO2sPJSqJqb3ULOFZ7qPEFnatFWZiygrA0L0Bc23bz9kGVri7LLj+i2HUuqkZWwdUTtdYwWG8OcA4HiCLqiaF0voe1f25XVDh2Y8G/W4Z+Db+ajK9Jjr4REWCwiIgLlXTPrMNkUjcxsySHvvsN93eIXVV+XtddKum0hUvJwdI63cwlgHkArYoqills7kfdY4ji4c7+B/e6SnCxyPosMbiHAHPEX4jctFWQ5rFKVleFhe1BGe/Zx4FTFCqmqTRvuwcRgo+pZVtvR5pTq5zEcpRh9bbkeYuPJamstNUGN7XtNnNIcO8G4VcsfKaWxy1du9Uj8FYxlUeja0SRslZi17Q4cri5HgcFaU84I58FwO+VOutM6Ua8soS1v8A9HtYfpxcR47K25rlqnSTRdZQPIzYWv8AAGzvRythf7RHJ/muLOdZQJ5cVMqXWVa9d1rz4Ri5VhTDhkoEY9fZWEJTEqYxZ2YqKw3UkP2QSVdD259sB8xy/VSImWAH8uo9Ow/Mcz6DgvU1Vsmwxd7d6kSNsDNd36JKQt0ftkf3HucPpADB7FcCpYi9wvl7r9QaswNZR07WCzRGz1aCfUlUzTFmiIslhERBW6x6S+HpJ5hnHG9w+oDs+tl+V6xxeSSe0STfmTcnxuu99MOsLYaM04P9SfAjhGDck95AHnwXBHK+KKjbV7jfvH37lEml2LXxG48OXcpc7L4jMefNRJ5QWkFWQmjEA8cV4e1eNHSXjHLBZZFIgVOazULbEjj7rFLi5S2R2AKge3MXjaWWQqMXIOj9G2nQWOp3HFt3s5tJ7TfAm/iVuglxuM1yzUzRT+sNQ7aZFCL3sQXueDstFxiLXPgOK6K2puVyc2Orv9dnDlua/GwQVAcMc0qqLrWmOwO0CDfINOBLuSx6K0PK/E9hnEjtH6W/crY4aRrG2aMN5OZ5k71bi4bld3qK8vPMZqd1+aNfdB/CVkkQBEfzR33sdlY8jceC1YLvXTJq311L17R/UgPnG4gOb4Gx81wWTgunOarlxu49xHFTYCoManwDikKmRBfGybbvyjLmeKrZq7aNh8vq79lLgc45Cw5/opl2haOOGH/SwMaG5Dad/MykcROZJ9lJaLBWEjRkZ2gXG53AZBfpzQUJZSwtOYjYD37IX5o0YwukaALucQGjeSTYL9P0cRbGxpza1oPeAAVnmtGZERZpF8JX1VOtmkOooaiTLZjfb6iNlvqQg4Br3rAaqrlkv2S4hvJjeyz0x8StXc5ZZnXKwuWyr45RKlgOYUlxUSZ6IeNHPs5zd2BUyUqqp5LSd6nyPwURNY24uUsuwUGOTFZnTKUMhkwssUMoDgSLgEEjiAQSFjlkWPrFCX6Do9GMq2h7Jh1Emy8DZxA2bAWva4+y2XRGr8UDWhoLnNAG2/Fxt6DwXKuiHWXB1M44tu+O/wDifnaO44/6l2KnmuFrJMu6pbZ0koV8BWt66a5MoYrCzqhw7DOH538Gj1UqNd6V9YGtjFK03e6zpLfhYMWg8yce4LhelqLZdtDI58itnq6x0r3Pe4ue4kuJ3kqHUU+00g5fz1WeXbXHprcQSonwsPFZJ2bB2eHtuUK6zvXSzPTGxyurenKq4JBvCsoI2nefMq2KKnMXsuUdlLz88VlbSjj4K6Gz9HEJk0lThuJEjXE7gG9ojyBX6RXHOhTRTOukk/ExnZH1GxPLD3XY1jl7WgiIqpFz3psqnNoGNBsHytDuYDXuA8wPJfEUz2ODuXhyItlGGRQpl9RQlBb8w7wrGXJEVYmsMTVkCIpQxyKM12aIq1K00NWuhqYHMNnB7P8AkQHA8iCQv0zo2U2C+otuNTJl0vXOigke220xjnC+VwCRdcBr6588jpJHF0jrEk8/YckRXzVxRwF9dkiLNdRaaZgDvvb7qoRFll7WiZTBW0DAERXiEuML2cwviKyrrvQi3++d+yz3K6siLHL2vBERV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47116" name="AutoShape 12" descr="data:image/jpeg;base64,/9j/4AAQSkZJRgABAQAAAQABAAD/2wCEAAkGBxQQEBUUEBQVFhUXFBgWGBcYFxcXHBYaFRcXFxUUGhgYHSggGBolGxcXITEiJSksLi4uFx8zODMsNygtLisBCgoKDg0OGxAQGiwkICUsLCwsLCwsLCwsLCwsLCwsLCwsLCwsLCwsLCwsLCwsLCwsLCwsLCwsLCwsLCwsLCwsLP/AABEIAPAA0gMBIgACEQEDEQH/xAAcAAABBQEBAQAAAAAAAAAAAAAAAQIFBgcEAwj/xAA8EAABAwIEAwcCAwYGAwEAAAABAAIDBBEFEiExBkFRBxMiYXGBkTKhFEKxI1JiwdHwM3KCkuHxFSQ0U//EABkBAAMBAQEAAAAAAAAAAAAAAAABAgMEBf/EACQRAQEAAgMAAwABBQEAAAAAAAABAhEDITESIkETBDJRYXFC/9oADAMBAAIRAxEAPwDTUITXyBv1ED1IC63GchR1ZjUcX1uDf82Zv3y2UTJxvTtP1A/5Tf8AUBTc8Z7VTG3yLOhQuH8UU82gfY9DoT6DcqVgna/VpBG9wb3RMpfKLjZ7HqhCFSXHiOKw0wBnlZHfbMdT6Dcr0o6+OYXie12gOh5HYrF8dxOSWZz75nve8NvrlY1xAAHJXzs7xJlZT900Zamnb4XcnAk723HIhY3l7bzh6XRC56CqErM1rG5a5p3a5ps5p9/tZdC2l2xs0EIQgghCEAIQhACEIQAhCEAIQhACEIQAhCEAKv8AEWK9wNC1l+ZNj9gVYFXOK6WP8PI6RtwBe/nyA5kqc966XhrfbMcba2WUuExke46mztP9R1t8p1CO7I0BHIk/V6DdSdPwxLMzMxoYOQIt87lx+w1udF34HwNLMe8mlsy+lhcvt+bXYeZ3XFMMr+O254z9WDhuqBjPeRBot4baa9dbKYbEyUgNd3TraEHcjrZeUPDUTbZi95G13kAezbD5XDxdW02H0wklY4kuDI2sNnFxBO+wAAJJN/c2C0/hynbP+bG9LEyQtBE1muaNTcWI/fB6FNpK6KYEwyRyAaEse19j0OUmyw+rxqXESPxLyWt0ZHfwtF73I/M7Qan2sucQPgeJaZ7opBs5hsfQ8iPI6LXHkuu2WXFN9NCp8DjdW03haG9y5zmHUP31+bLurcIZh9U2sp25WkZHsbo0X526H9VUOFuLXfjYfxrmta1jow+2Ua3IzdCTz29FqclMK2N8TdWObZz+Qv06nmomvhdrtvzliLxqZ8M8VdF/80oa2cfu30ZLbyJsT0VgBXBDwQW0ppvxUpjIIIIad+VzyXrQ07oMtO85i1oDX2tnA2JHIp8WeuqXLhvuOpC9nUkm4DT6O1+4XN3wsSTYDe+lrb3W0zl8YXCz09c9bWNibmcDbnYXI87c/Qa+RWf8SdqUccjoqQNeRp3jtG38uqz7FcZqqy5lqW2vsNB8BTeSTxU47fW+/wDk4j9Lg67cwsQQ4G1rH3XTBMHi4XzOZ6iHVshe0i12ncX2081qfZ92gtmLKWobkktZjtg+w+k9Db5Rjyboy49RpCEIWjMIQhACEIQAhCEAIQhAC8qiAPFnDT+yvVCA55qcEBgFh5dBuPe9vcroAQhACqvaXg/4qgcR9cJ75vnlBDxbn4HOPqArUhzAQQdQRYjqDuErNzRy6u3zXhdaIX2cN1Y2ODhcbKv8UYWaWpkj/ceWj0Bu0+7cp9174Fi7QMkh32uVyup14jTBw0XRw7x/WYc6NneZoGuAcx4vZl9Q07jmveWEDUbKJxCgDhdBvpDA8ehq4w+CRr2k2uDfUbhe+KYf3uUtdle03Btf2XzZwPhldLUPhoJxDoHvLn20adCBufbrqrjjuPYpQAGarg3s1rPEZD0DQw6dSXCylW2pzYm6mNqnK1tie8B8NhuTfZUGtwupx2ok7id0NECBmDXN708yLm7h56BV2m4krcVkayZ7RHmFmBlm+hP1H5Wv8LU/ctyNtl/nzRIVqpYZ2OUtO7MS6S373M9Tb+SrvFXAEY0hZ43OJvrtbWzAL2GunotvJXk57DqS1UT5ym7Ma1oL4+Q0bfe2/kq/iuDV1NkfNE4Fpu17RqMp02X1ZC+40sR5ck2poWSizmgjzCAzrs84sGIU/j0mjs2RvXo8eR+ytip/EvDDKCsirICYm5w2XLsWO0dcdNire03FxqCujDLcc3JjqlQhCtAQhCAEIQgBCEIAQhCAEqEqARLZKAvKrnEbHOPIf9BK05GZdq2ENfM2Ro+oCN7uTXgEx3/zMDh/oCySeKx8wf0X0jLg5rKR8V/rb3hf1l+qP2act/hYbi2EPzPNsr2kiSN3hLHD6hY7/wA9+a5flu7dfx+M09uFq7MCyQ+lypaeK3os9licHXbf20IXdBj8zWZD4vM7hATlTN+GlZOw2LHA2vbMObT5EXB9V01Ek+IzGeQNa0aMabhsbb3DWjn5k7ro4K4fnqyTE2M5BmkqJhmay4uGtBNtBv8A9Ke4owqemiD5jFJC/QSxAtAJ0BIBOl+YKWz1dIKhq46d4LnukI2Yzb4H81pGEYvUVEQdTgMbzuNR6hYhPPI2TKw+A6aaa+vVaN2bV743CMSF9zqwk7dQDsUya/h1O+SMd4dedl0Mwdg3JPvZc8c0g0YNE2WGYjW6kzjhD2G8Uh9CnsxcMOWbQ9Rskhriw5JFBY7iTIg55tlGw5IN18Q4nFNC9lwSWnQ8/Kyr/Z9i34ilLHH9pC90bhfWwPgP+23ws/4i4jZUSWhJjfuCNvT0XNw9jv8A46sZPKD3cgMcoB2uQRLbmAR8ErXC6rLObjcELnbXxGPvRIzu7Xz5hlt1vsqDxJ2ltzGLDgHnZ0zgcg/yDTOfM6bfUt7lI55jav8AW1scDC+Z7Y2j8znBo+6qVR2n0TXFrRO+35mxWB8hnLT9rLN6meSd+ed7pHdXG9vIDZo8gvPuw51gFleS/jacU/WoQ9pNE62YzMvzdE429cl1aMPr46iMSQPbIw7OaQRpuNNiOiwWpexm55f3cbj0Ux2bYx3GINjYbsqLsc0HTMGlzJLdRlI9D5J48l32WXHNdNqQhC1YhKgJQgBKAgBOASMWVfrmmrqWxN/w2HxeZ5qTxeu7mPT63eFg8zz9AvbAKDIy+5PPqTuVhy5fjo4cf/SYpacAANFgNAFG8R8H0lfYzx+MCwkYcjwOQJH1DXZwI8lOsbYJJHWCynTW9sbxTsoZ+IbFBPmJBcRJGLtb+8XMIB9MoVexvs7NMJRniPdRmRxs8bflHmtjwGTO+oncTcOLB5Nb/wA3VJ4xrbUtS86GRjnDrlJEbfbxOPuEbGkLBTTy8NsFC0mQ1JMrWNuTq7LcAXI0j+AVN1EDxgpir7Nqpi5zmab2DWnK3RmjWkgc7nQmyz/hLiWWkzxiZzASb28tAfsvTEsWfI52RzpC4WLzfS+4zf0RZTxsl7VygonCVw/iLeoNja60Ts0oAal77bc77AD1VENWYbvcb6HKOpPP0CvnZTGZBnGlx4nbegHNUj9bPhT7sPqupzb7FceDstGusPSDmqaNrhd24G6zntJn7qKMt2JNx1HqtKqtWOHksp7UpyIg24GVpOvO6P0MWxk5Zswvqb2/orThUQqoMjhe48JO6ia0l4b4Wm9txtdS+FYVXVDL0Ubu7bpmbpe3QnRMSW+It9EYHd3OHNbe7b3ynp5XUpSYeXHwj3XBUzVAkfS1mY5mnR4sWuAuD/eijcO4hkhZkvtzOvsgaWialZGCZZQANwBf2UHX49EwWpwSebjf+ai6/GnSix/VRrGFxsBqUB7STvlffUkrWOyHhfxCrlH+GHMj83nR7/QC7R5l3RVvgXgt9VJzEYNpZNsvMsaebyLel79L7xTU7YmNZG0NY0BrWjQADQALXjx/WXJl+R6IQhbMDglCAlASMoTgEgXjXVQhjc935Re3U8h8pWnIq3EuKNjkklfqynjOnVx3HzYLm7IeMpcRdOydzMzMrmMDbWaTY68xt5qq9oEr2U8MT/qqZi93LwMIP3JXH2JVJGMEAsaHRyAtO5A1Ab0NwD6XXJ726/On0S91hdV7jbiCOho3zSEbWYP3nO+lo81LYrLljJ9FSO1unEmDPLmklro3i1vCQ4a6+RI90GgezvjZ9U2WmkYG3uWEbmxHeX6kZguPjR2eCpJG7KYNGmzpWOA/2/oorspjBdM43zNiksbaeKR17+tguzjaXJHCTtI2Hy1Y11/0CV9OeM+yWkzb6g29grU+Yyxj8ot8KstNnuHp+gU1BL+zOuwVoVfFTmcTyH9gLWeyPCrQl9zqNOgv0WSVJ19T/NbfwPUObA1gaWgAH+lkURp1HDkYB5J8jdNN150jnFgJ6Jad5N79UgZPJZmo8isZ7X6glwA2sG/K2qsIDDfosS7Y5foLLXFroCo4dC1z2McDZzSb9CND67rQeOOIXURoqbD43WfECxzHPYBdzMrmhvhkdcEWdca2t4lndJVljY3EaguP8iFbME7Sm0gDJIu8a0kx5gC6InctJ2G+yWlS7mnR240gNRSyNsJu7dnAG+rA0aeZcB6rJ2UTC4tleI3A6g7667HZbzguCy1lUK/EGhpABgh3yaXEj/4hfRvIm+4FrbLA131Na71AP6rXHjtjLPkkvT5wwvBI5nAU8Us5G+QZtf4iNG+5C0LA+zMuIfVFsQ37qOxdbo6TYeeUHyK02OINFmgNHQAAfASq5xz9Z5cl/HNQUUcEbY4WBjG7NHmbk+ZJuSTvde6ELVkEISID1CcEgShSooUTxKzMyNn78rR8XKmAoyt8dXTsvtmeR6bfzWfJfq0459lE7bsIe38LVsBMcIMclvyhxGV3pfT4WPzPMU2dhIBOZpBtpvuvq/FJG6RvaHh4IyEZg4HcEdFkvE/Y9M+RzsPcxsTjm7qQkZDzyOAPh8uSxlb2NUwirjr6CN0Tw4OjbqOTmgXBB13Cj8ZsaZ9PVxFzHNsbXII33GqyXgnCavB8UjFZ3sMTgRmbcxTOI8LC76eu9jot4p62ORu4IOn/AAlTjPuFsBgpcOnlpwcz3OuSSbBhOQeWhuorj6h7zC4nN+phbY+py/o5Wulg7mpqKM6RzNMkXS53A/vkot7e+o5qR+kzGuyg88urbddgp32rXTF43XlefO3xop2mZniI+VXWjJK4E7lTUEhEeVoc4nk0En7LRkj8NiaaoAjMAdlu3DWG6AjdwHssz4I4ac6YSSsfcmwbb9TyW8YfTMhaOoFkqcdYORoA1sE+Ox1XIzE43OLGuBcNxfb1Xu2cAboPTzxM/sysK7XJLvAJsQRYdVu9aA+M2WC9tFI7vo3DUG39lBK++nvCf4fEPR2/3U72UcJ/ipzUzgGKF1mNP55BYgn+Fuh8yovvclOb8mWPvZbB2fYSaTD4mPFnOvK4dDKc+U+YBA9leE3UZXUT5TSnlNK3YGFNKeU0pkakSlImQQhCA9QnBIE4KVHBQ7dMTbf/APL+v9+ymQoDF80VXFL+VwyE9PJZcvjbi9SPD83ezzuduHZW35NAH3Jv8BWJouqPHiRpZzceEmzvvld/fRXOmmDgCOawxrfKPSWEOBDgCDuCLg+xWY8eY3S4c/wZw65zNayQs16Ptkv5XWjiozSFvIDXzuveWJr2lr2hzSLFpAII6WKepS3YxJ3HsdXGw5XNkiddjx05tcNwrpBLFicLZA8MmaNHtIPt5hV7i/sbYe8nw6R0cmrxCdWncljCNWnpuqPwXisgmEeV+cvyPbzDrEB9uRFrFK4iZI/E8KBqnsDjm7wjwiN2xIPh7wO+AVfOG8OFHD3kpOu1wWlx6BjgD7/dR+HcPONdLK7IAHG5JBIuS43tfWxHzr0XfWTOlfmcbsboy/Trc667pZ5ajXh4vnklY8bnkN42NFtibkrkxT8dI4Oe8lv8OlvZR3C2MsEjmSPAkMj/AAnk2/hI6iy0GKLM241Cy3a7Pjhh+KJQ97ASWkgm1/a/9VJHiGoDC0m/nzCss1Exw8TbHqP6LhkwZp2c33BS+0Vvjy9jywvjUMblnBv1Gx9VHcT5MRaGx5XOvmuNSLfoves4ead3X9NPbVQ7qBlO+7WtJG4O/wAjUKpnZ6yz/p8Mu8UJHgL3VsVPILNe9odz0Gp1Gn35rbwNNFUOEcGZ38lVqS9jWtBNw0buIv52HNXCy7OPx5fJ7o0phTymlaMqYU0pxTSmRpSJSkKpJEIQgPYJ4TAnhSo4LmxWhE8TmXsd2no4agrqCcFNm1y6UfEQZGB5BBA7uUHcOb+f239Lp+C8SPpj3c1yBsfLr5qW4niMTTMxtwSBINr3sGv9QdPdVeeJrm2Z+0bvlvZ7CdbC/LyK48p8bp2Y35Taw4bxM0zue8+E+A25EHwk+oVshr2OYHNI181j88BY4vY4tNtQ9p8VuRsCCrLw7ROqaUyuuwhxAsTYgWubeqJaLI0QyXGh5LDsL4Pq4K8SSPgLO/L/AAGPxkOJzuMgzX9CbeS06gwvvYHtMslntyhzTYt55m381Xa2cCSodIfFEBFG3mbWyud1LibnyGnNO3opj3omPx/tXXsS8N87WFue6i8UpiIQWDTmvbDaRxvbUk3J8zupqnw59rW06LG9vRwk44y3iHBHTR54wc7TcFt8wI2Itr8LT+zoyvpo+/BDzG0uBFiDbW45HnZPGDtBvZTVI4Rt0Tx69Ty2Xdn6kJKQKPqIA1dAr/JedW8PYQN7fyVWxhjMp6oPEfF8VPIIxdzzyaCTbrYbe6h8MqRIZJSHNzu0Dtw0ADX1IJ91yScPSR1M0ku75Cc2/h/KBboLLrpqc6kfSDbXzWdrtwx63Wj8KOzUzCBtmbr5EhTAJv8A3/2FH8NxZKaMWtcX5czfkpRwXbxzqPF5r96aUwp5TStowMKaU4ppTSaU0pxTSmkiEJEw9wnhMCeFKjwnBNCcFKiTwNkY5jxdrmlpHkRYrOKyjdG90bjlljNg8D627tdbncfButLChuJcIM7Q+MDvWA2H77Tuy/XmP+Vjy4bm23FnqqNHjvc//Qy7Rz319loPB8f/AKUdx9QLreTyXAfBWYVmpIcOoIPLqCORUl2bcfS1FUKR0TMljlcDYtay41B+q9vusMI6M60rDGOja9p1a1xy+Y3sshldJLWvnl0je/UD+E2tbysVrUtTlgdffMQflYPVcRy3dTloyZg4O5jxB5+9wjLxXF/clOIO0ltNKYaeO4b9TrgWJ1sNNdFP8LcSVNQ3M1okba9swB0330JWG42D3x8/6lahwNGaSh75st5fyxnVvi01G+1uaz5PrJY3wyttmmm0tZHVNJjdZ/Np0IPS3VMc58R8Q0VUr6F1O+MlxL5Bo9gy5CBfUXOdvKxU9HxGaciOuaDoLPbqDfX1B0UzKVfnnbvFe1dUb82oGiiZ+L6FmwzHkLbnkuKbjOQyCOGANc61g8gH43Hwq6ntHd8iZrcPZL9Yuo3FKRjI8rG2A1K4MS4tlpX5atjANPE1wI15ciPhd9PWx1jfA8bXNzsETV8VLZ3fFlwWRr4WFpv4QL6i9tOY6g/C7VEcKt/9Vn+qx6jO/wCxUuV28fkeRy/3X/ppTSnFMK1ZGlNKcU0ppNKaUpSJpIhCEw9gnBMCcFKnoE4JgTgkp6BPC8wUPkDRdxAA5lTVRnna22OJjHM8M8hINti0DWR3mNB53WOYIKn8Q2WibIXRuaA5jS7LrYX0trqrd2nY4KmpkdFctblgZodbeJ5A8yT8BaP2J4cIcNzc5JXONwRtZoGqxuvY2m9aq0x0LnMAebgtBdcWOYgZtPVY7xtgLqWZxZdzWPDneG+Vj/pcT0zAt+Oq3lV2ooA+td3jWuilpnxva4XDg1zbAj/U75Wdx21xz+N2wuSjp53ZneE73FiPhd8WHwaftnafwj+S12Ps/wAOBv8Ahm+hfIR8F1ktbwFQSsyiBsR5Pi8Dh59D7gpXhref1eM/GZCaEEGSoqXlv02ygN9LgrofWwyvBdU1QI2zBjx6WIUVjmCSU1XJA19w2xaXCxc0gEHTQqJkdI1xbobLL46bfyYXtf56jvpI5DJHMxhBLQ0xvsL7AktJ12uFxSYjTSYg6aW8eVlmgjKSRfU9VUoap7TctI8wu9uJskFpmh4+CPTmCouCsfjfKp/GuKPmlOaRzgXG1+nLZT/ZlSmaSGFznZZJNQD+RrXPePK4bb3XNiHDsMrrtkNt9d/TzVq7L6VrMSaxpByRPdfbUgMDQOtifgrbDWpix5Jcbc/9dNliiaxoa0ANAAAHIAWAQU4lMK7Y8qkKYU4phVRNNKaU4ppTI0pClKRUkiEIQHqE4JgTgpUeE4JgTgUjQPHHFAwym73J3j3OysZfLc8yTY2AHySBzWdYL2kVNTXMFYyMQXt3bRZrT+85zrlx/uwvcd3bdKc9K3lZ597tv+gWfTR5XNlLiG6Xy2v9/wBVzcmV+WnTx4zW2ocWcIuNdDUxNZ3Jla94O3LW3PQLU6SRpaO7sB5CwVd4OrmV9CwuBNhl18tAb8/VMxKnqIW/sToNAR56kkKfFrU5wCg8NrG1FTK5puI2tYPWQku+zGKJi/GvGtmg8z/ILq4XAbNVM0zCRhcRsXOaSf0+6eN3U5dRZLpbpl0XWzJTe0rDWujjnAs+N1sw5tIJsfcKlGgb3rCQbSWBtyd/ytQ4qhz0rx6H7hUjDgSY322dt00IXNyT7Onjv1d0PDcJbqbagajmdl0jgWkf/jFp97H5BBVmiomSsF99Df0XP/4DM/M8nl79Rb+90fGD51XpOBcPksyna8EHVwkk256kkHZOxLh2DD4C+AZSwZzISS67dblx/TZXW0cLLmzWganbZY72l8WyVD30kOUwmxL27kAm7fkBPUg+VvTTcCxaOsp2TRODmuGvk4fU0jkQV3FZf2FvcIqph+lsjCPUtIPv4R9lpxK6sLubcmU1dEKaUpTSrZkKaUpTSmRCkSlImQQhCAeE4JgShIzwnBMCcCkajdr+E9/RtlAN4X62/dfYH7hvysuw2RskdiL20X0NVU7ZWOjkF2vaWuHUEWKwbi7ApMNqSAD3R1a7k4f16jl8Lm5sP108Of4luFuK34dO1rrCFx8W/tzt8BbRS49BJE2TvGgOsBc63OlrdV814tiAMYt9R1HkvTB5JcrXBxaGHwjz5u8z5rOZddtbO268YcbU9G0NzhzyQLD8t76n4PwufgCcvFQXfW6RsjgeWdv0+xaQshfgk1fIAOZu57rkRtcdXX5usBYczbzWocJVDYKx0dzaSMBpO5dHc6+ZBJ9k8cvtCyx+tXy6Lpl0XXTpzbeWINDonh2xab/Cx7H2PGHTljnNc0hzXAm92vadCNrrSeL64xwZWC7pDl9uf9PdQ2BwNLMktnEg5gRcG+4t0XNy37R08U+tZfg3H+IMYDHIHBotYi/zzJ1Vod2szNlaS39m5gDm2+l1tXA89eXl7qP4r4FfTPMtAC5hNzENXN/y/vt8t/VV2KVrx422I5EKPkrSe4w7QpKtgYwljNj53tv7qDpwBHe97i9/Nc+I0bHMOWw05FdHC1BJVytgZuTf0A+p5/hH/G6Xp+NO7IcNMNJJIRrLMXD0a0N/XMrySuegpGwRMjj0axoaPbmfMnX3XsSu7HHU04cru7BTSgpCqSQpCgpE0kQhCYCEIQCpQmpUA8FKCmBKCkb0BXLimGxVUZjnYHNPyD+8DyK6AUt0rDlZVjPZDd7XU0pcNbiQgW2y2yt153XNhfD7Y6kw1LhZunhOhsNgSPNa/dYWK5zrySkjvZHuJ3ySBxzj0/ouXmwk8dXDnb606PC2sbaGwb0H6k8yo3FMNcxhlvZwNxbkQbg3UDh2MzxNswiRp2cCubHsem7l2ci5BAbfX18lz6dDXaCcviY47loJ+F0XXnHoAPJOuvQkefarPGExZJC7cDN9rbKPpcXhPiJA19CvXtUBFB3jTZ0c0RB/zvEZ+z7+yzVuLtzWni2/M3S/muTlwvy26+LOfHTSq7iCNjmhhD3HpyC4+H30mJvnjljb3jHB4cNHFhAbcOH1AOBBBuNR1Wc1WK94clM0tvudzryurj2U4cRVTy28MULIM3V7z3jx7BrP9wT48ft2OXL69LIezyive0npmFvs2/3VgwvDYqWJsUDAxjb2Audzckk3JJJJuSuu6aSuqYyeOS5W+lJSEpCUhVJBKaUpKamQSIQmQQhCAEIQgBCEIBUt01KgHApbpt0XSM+6xzjGjOH1kneNvS1LzIx3Jr3ayR+RzXcOoPkVsIK8a6jjnjMczGyMdu14DgbajQ81GeEyml4Z/G7YHVwNaGuhl+t4AAOw3cT00/krHwxw3+Nf4CTED+1mOoNt42dXH7c+QNzi7NcNa/MKbnfKZJS30yl9iPI6K1U8LY2NZG1rGNFmtaA0NA2AA0AWU4f81reb/Ee90XTbout2DlxfDo6qCSGYXZI3KbaEdCDyINiD1CyHiHhero2ua6J1TDazJom3e0cu8jGoI6i49NltF0l1GWEy9XjncfGC8IYNVVH7OGF7SXH9tIxzGRtLjrrbORqA0a3HLUja8BwiOjgbDFchtyXH6nuOrnu8yfjQbBd90l0Y4TEZZ3I66aSi6S60Zi6S6LpLoIJEITAQhCAEIQgBCE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47120" name="AutoShape 16" descr="data:image/jpeg;base64,/9j/4AAQSkZJRgABAQAAAQABAAD/2wCEAAkGBxQSEhQUEhEWFRUUFBQQFBgVFhIUFRAQFBUWFhUUFBQYHSggGBolHBUVITEhJSkrLi4uFx8zODMsNygtLisBCgoKDg0OGxAQGiwmICQuKy0sNywsLCwsLS0rMC4sLCwsLC8sLCwsLCwsLCwsLCwsLCwsLCwsLCwsLCwsLSwsLP/AABEIAMUA/wMBIgACEQEDEQH/xAAcAAEAAQUBAQAAAAAAAAAAAAAABgECAwQFBwj/xABFEAABAwEEBQcGDAcAAwEAAAABAAIDEQQSITEFBkFhcRMiUXKBkbEyMzRTodEHFBYjJEJDUnOywfBigpKis8LhRGOTFf/EABoBAQACAwEAAAAAAAAAAAAAAAACBQEDBAb/xAAxEQACAQIEBQIDCAMAAAAAAAAAAQIDEQQFEjEhMnGBsTNBUaHREyMkNENhkcEUIvD/2gAMAwEAAhEDEQA/APcUREAREQBERAEREAREQBERAEREAREQBERAERUQFVQrm6U09BZ/OygH7o5zj/KMVB9PfCZdBETQwfefznHgwZdtVvpYapU5Vw+RqnWhDdno087WNLnuDWjMuIAHaVFtLa+QR1EQMrukc1g/mOfYF5baNPTWk8pM51z6pkJq4nK4wYNH7orZbzi1jAS55DQBmScAOJKsaWXQitVR3OSpipN2ij0vUjWua2TytfGLjWhzXNFAw1pdcSca/wCpU2XE1S0C2x2dseBeefK770h/QZBdxVlZxc3oVkdlNSUVq3CIi1GwIiIAiIgCIiAIiIAiIgCIiAIiIAiIgCIiAIlViNpYHhhe2+ReDai8W1pUDOiAyoiIAqFVWC2WpkTC+Rwa1uJJ2Ja/BC9iCa4akSzzmWGZjGvN6W/UcnQAFzaDHKtDTHavP9M6Oslnye6dwOMjqBjndETBmN5J3KS6465unrHHVsWQH1pOgv6B/CtOwap3IvjmkBhhyMBzlefJ5SmTdt3oBrvvKUp04JVHx9l9StnpnJ6F1ZFLG50ruWkwa3zTdlfv7zsB3r0n4MdX7zjbJR0thB6cQ5/6DtUY0Nox9vtQjHk1vyuAoGsBFaAYDYAF7ZZrO2NrWMbda0BrQMgAKBasdX0r7Nbvcnhqep63t7GUKqIqg7wiIgCIiAIiIAiIgCIiAIiIAiIgCIiAIiIAiKiA17da2xRukeaNYLx7OjevC9YNKutc0j6kSMIeyhxYBWjWkdA9pUs+E3WKp+LxnBh5/wDFJ0cG+J3KmpWo9+ySTSiks7fma5xswc13FxA7OKs8Oo0Iap7y8HDVcqstMfYmmpWm/jlkjlPlgXJB0SNwPfn2rvFePfB5pM2S3Os7+ay0c2h+paG1oO2pH9K9C1m1mjsjcedIRVrK/wBzjsC5q+HlGroit9jfTrLRqZvaY0xHZmX5XdUDynnoaNq8k0/rDNbpgxjSamkcbMae93Sdi1XT2rSloLY6vcfKdkyJn+o9pXqmqWqkVhZhz5XDnyEYnc0fVbuU4zp0NuMvHQ0Nzrv4ROXqdqM2z0mtFHzZgZsiO77zt/d0ru6yavstkYa9zmubUsc36pOdQcDkuyi5nVm5678TqVOKjptwI/qfq22wxFtQ6R5vPcBStMGgbgPEqQIijKTk3J7k0klZBERRMhERAEREAREQBERAEREAREQBERAEREAVFVYbVO2NrnuNGtBcSdgGJQPgZSuFrfpwWWAuB57qtZuNMXHcPco9ZfhHYZxHLDcjc4hsgdWjcaX2Uw2Vodqh2teln260hsYJvOEUTdxOA7Tif+LshhpQleqrJfM5atdabQ3ZXU/Qpt9qq+pijN+Un61SaM4uOe6q9taKCgwGQ3BcnVbQbbHZ2RNoT5UjvvyHM8Ng3ALrrRWqupK7NlGnoj+55P8ACZohsU7Z6lrXuEgIwuzNpUA9JwPGqi8UT7ZJfmkcyFzjekILnPIzDek48Ave7TZ2vbde1rmnMOAIPYVBvhDhawWdrGhrWh4AaAABzcAAtWNx9Wnhv9fb5nBj4OjTlVj7e3dF+itYrDY4xFZ4ZLoxJo28933nuJBJWWb4QWgc2zu7XAeCglVa84HgV5h5piG91/BRPOMS+CaXY9K0Jr5ZrQQ0u5KQkANkpRxOQa4YHhgVKV88aI9Ih/Gi/O1fQzQrvB15VYvV7Ho8BiZ1ovV7FyIi7DvCIiAIiIAiIgCIiAIiIAiIgCIiAIiIAiIgLSV5t8Jusn/jxnI1kI2u2N4DM76KW636dFkhLqi+6oYN+11Oge5eZal6DdpC0l8lTDGQ6QmvzjsxHXbXEncd66aKUF9pLt9TmrScnoj3MujdTbS6xtnay+9zi9kZuh3JuGD6uIGOdOgqR/Bzqm+FzrRaYy2TFkbXUJaPrPNNpyG6vSvQmimA2KqjUxE6i0t7EoYeEXdFCVY6ZozcB2hR7XHyY+LvAKL0Xm8bnDw1V01C9v3Mzq6Xax6JJb4hnKwbMXN96hfwkPB5Agg4Pyx+6o7rD5k8W+Kjmij5XEeC555m8TQknG3foVGa4luhKFt7eTfVr8jwKuVsmR4FVkdzysdzmaH9Ig/Gi/yNX0OvnnQw+kQfjRf5Gr6GC9Nl3LLsewynll2KoiKyLcIiIAiIgCIiAIiIAiIgCIiAIiIAqFVVCgOVrJpb4tZ3yYV8llci85e/sUM1X1/kdOY7WYw0tcWua0to5ovY4moIB7aLkfC1p3lJOQaebHUO6/1v0HeuNpfQk9mbEXxudJJE1wutc64TmHU+sMFZUaVFU2qu7VziqVZ67w2RsawaSl0lbBHGKl7rkbdjWDEV6MMSV63oPRTLHZ2xMGDAS47ZH0q5x3n3KM/BfqybPF8YmbSaYc0HOOI4gGv1nZnsU2tPku6p8FX4iq2m17Lgb6NO3F7s5R0+PVnvCw2rWW4xzuSrQE0vf8XIWppXzMnVPgvARzvGuSWv5L6He6cbFbZrILZQCMsLMTVwdWuHQOhai4mrzudJwb4ldta8bUlUquUt+HgqajvI5esh+Ydxb4qM6DdW/wAR+qkmsx+ju4t8VFtXT5ziPArrwq/Dy6lRma+7b6eTsq1+R4FXK2TI8Cox3POR3OfoQfSYPx4f8jV9CL580F6VZ/x4f8jV9Br02Xcsj2OU8kiqIisi2CIiAIiIAiIgCIiAivysd6od6p8rHeqHeVx+RVeSWbA63ysd6od5T5Vv9UO8rk8knJLNgdb5Vv8AVDvKp8qpPVDvK5XJKJa2aX5KRrBWgHOoaHYttGj9rK17GupPQrnoXyqk9W3vK1rfri9kbnFjRgaYnyiMFDYrXNCG32m64Ai9WmOPlbCuTrjpwOa1raiuYw7fd2roeDcHqbTj8f6NP+QpKy4MxavtNotnKvF9sbuVcHZONatB4nHvXp1q1jlcMOZjWrdu7FRrVPRBgs7bwo99JH7iRg3sHtqupaWUHaqfN6snh5yT42/s7MJTSlFMzHTE/rXez3LjaQ1itImawTuulzARzcQSARkttRzSx+ks60fiF43D4irKTTm9viy0qQilsTkrT0t5mTqnwW4Vp6X8zJ1D4Kop866nLLZkV1Zdz5eDfFykBUb1V85NwZ4uUkKsMX6r7eCmqcxydZ/R3cW+Ki2rf2nEeBUp1o9Hdxb4qLat/acR4Ltwv5aXX6FVmXoy7eTtK2TI8Cqq2TI8Corc83Hc5mjJLs8Lh9WWN3c8Fet/KqT1be8ryPR4+ei/FZ+YL0fkl6bLeWR6/KeSR1flXJ6tveVX5Vv9W3vK5HJJyas7Fudf5Vv9U3vKfKx/qh3lcjk1TkksDs/Kx/qh3p8rHeqHeuNyScmlgdr5Wu9UO9V+Vp9UO9cPk05NYsDufK0+q9qr8rf/AFf3Lg8mhZRLA6fJJyS3eT3JyayDS5JORW7yau5PggObaCGMc45NBd3D9968w0XAbbbxXFt4yP6LjDX2nD+ZTX4RLfyUAYPKkP8AaP8AvgonoeWSw2I2pgbfnlETb4qBE0OqQKjNwPcurUqNBzfuYo0ZYnERpR3PSZLMHChAIOYOKhes+gYYnse1nOdU4kkNuXSLoOWJKj9p10tj/tg3qMYPEFYtD6YmtF8TSufcpdvEG7erWmG4KjxeMcqElBtbeT0VLJJ0KsZ1dL/7odmS2yOzkf8A1EeCx6qaQkkme17y4BtQCSaG8BtVi1tSj9Il6n+4VBOcpUZ6m9jrxUIxjwS/gmqjOmj9JZ14/wAwUmUX056SzrxfmCr8Jzvoyrq8pPitTS/mJOo7wW2tPS3mJOo7wVbT511OOWxEdVfOTcGeLlJVGdU/OzcGeLlJlYYz1ey8FNU5jk60eju4tUV1b+04j9VKtaPR3cWqK6tfacR+q7cL+Wl1+hV5l6Mu3k7SpJkeBVVbJkeBUFueajujm6L8/D+LH+cL1Hkl5foj0iD8aL/I1esOYNq9NlnLI9flPJI1eTTk1s03JcVmW5qlicmtotAVLldyA1TGqcnuW0I1R4ogNbk1S5VbFyufd71ddQGtyatDKngtl+A/eao2OgQHa5PelxbPJbqfvcqcjvQGvd3Jd3eCzmOm3vXL1l0gLPZpH5Gl1vWdhXsxKlGLlJRXuRlLSrnl+uNpNrtojjx5wiZxJoD3kntUg+EixthsEEbPJZIxg7GOx7c1ofBro4y2l87hURA0/FfgO5t72LtfC0a2RmXnm/lcp5lJaHBbJHXka/Fwk/dnkq2NUTjL/J/stdbGqOcv8n+y81V9GXbye8x3NDuSRa2pPpMvUP5wthaupR+ky9Q/mCrf0anQqMZyom6i+nfSWdaP8yk6i+nvSWdaP8y4cH6nZlTV5T0ArT0v5mTqO8CtsrT0v5mXqO8CqynzrqcctmRDVLzk3Bni5SdRjVLzk3Bni5SZWON9V9F4KapzHJ1o9Hdxaorq19p1h4FSrWj0d3FqiurX2nWHgV2YX8tLr9CrzL0ZdvJ2wrJvJPAq9WTeSeBUFuebW6NDQvpMH48X+Rq9f5Mb15DoU/SbP+PF/kavYRU5d5/QL0+W8rPX5TySMZA6VYccvb7lsCPbmd6UVkWxrhiU3LORu8FiedgFT7BvNEBjc6nTXYFQR7Tn4cFkZGBtx2n97Fd2oDGW/uipd4LLRWvdQE9CA1y2rqdGPbsWS4qxRGmNKnE8Srrm5Adu4773sVLp2ivar7x6O8ql07T3BAW3gMwR2LzL4W9OtBZCHCjReOObj7h+Yr00sHHjiuNpXRED333wRucRm5jHHvIW6hNQlqIVKbmrHK1EdFZ7HGDLGHyfPSVkYKOeBQHHYKDsXL+FS3xyWRgbKxxEzTRrgTS67HNSyz6PhDa8kwUzo1oAA2nYohr7C2ezUsobKWStvckGG6KOzLfBc2KeqEiyyuOnE029kzy1Z9UvKl/k8XLHPA5mD2OYf4gW+Ku1VPOl4N8XKjqL7qXbye0xsk3Bp/Ekq1dTPSZfwz+YLZWpqcfpUnUd+dqrf0anQqsbyonKi2sHpMfWj/MpOCovrAfpEfWj/MuHB+p2ZU1eU9AK09Ln5iXqO8Ctqq1NL+Zl6jvAqsp866nHLZkR1T87NwZ4uUmUX1SPzs3Bni5SdWONX3vZeCmqcxytaPR3cWqK6s5SdYeBUp1p9HdxaotqxlJ1h4Lswv5aXUq8y9GXbydtWzeSeBVytm8k8Cta3PNrdGjoP0qz/jw/5Gr2YtHQvFNFzBk8Ljk2aNx4Ne0/ovWmaXs5ylaO2h7V6bLuVnrsp5JHQupTetH/APTh9ez+sfqrW25j/tmBvWbV3/FY3LY2i4uwaeLqZbh0lXMjoKAe3EnpVjLUzIPj7HAK4WhvS3sc0rILuxU/eSqJR+8fBVvjpQFhA3LBK0FwaNnOP6BbbiACTkMVgs0eBcRi43uA2LNwVISiyXB+6hU5Pihk6txwycDxH6j3Kx01PKFOFD/32LNydc3Hs5o9mPtVWsAyAULkjlT6TN4tZA95G00Y0mlcC7HtoFbb7NNIBSURClSGsa997dI+rafyrrOYDmAeOKxmzDYSOBw7jgsXJJnAs2hIi6sjTMc6zOdIA4bQw8xvYAr9LW2OOjOc5+BDImOkcAcqtaKMG80C3jG9pwIPEXT3hZLXNRovAip3EexQmbac7MjT4p5cBCyJp2zHlH//ACYbv9/YrotXIyy7J85Qkg0bHdrsaIwMONTvXXbNe8kd5p7M/Ba9sscslAyfkxjfusBcRsuFxo3tDlzSWpWZ0/byXG5HdKas2eNpcZzEBteWlo4k08VydWtUiHvlie59Rd58boWuBINWFw5wwGNaKcWPQMMbg+5ykgyklJkeK53S7Bg3NAC6ceZ4LknQg4yiluJ4upJWbIjLo+VvlRO7BeH9tVDdY43G0R3WPdzo60a43RexrhgvS5tZo3OLLKx1qkaaOENOTjP/ALJ3UjbTaKk7lbBYLRI8PtMzWAEHkYBVvVlmeL0gz8kM7c1xUsvjSlquap4jUrGoFqaW8zL1HeBUsfouE/Vu9UkezJcjSmh78b2xyHFrmlzgC1uGJJFK0VOssrKaaszU6iaPNtUXfOz8GeLlK1ztWdXmB0zrNP8AGSCGSEAtYCCcGPIuu21oTRdiSyPZ5Ubh2EjvGC3Y+hNVXw+Hgq6qeo4OtPo7uLVFdVzhL1h4KUa2SD4s41GYUU1TrSXe4U7lvwq/Cy6lXmK+4l28kgCtm8k8CrgrZ/JPArUtzzS3RxIT84zrt8QpNDagwGsbHV2uDjTcACokySkjes3xUhYNpz9gXpcBwiz12W8IMzvkvYlgaM6NHjirr6sqqhd6LO5eHLYjkZ9aOvBxb+hWqqUUjNzuWGz2WQEvc6KnS9prwF1a2kmQsIEL3P2kmlBuGAXN7f1VanchI6GjrYyN3PDiT0UoG7czmu+zWWL7sgHZ4VUMiJNXUzy4BZb24rIJszT8J+0I4tPuWZumYfXM7ahQO8OlVqsg9kRWPnAwrU9AxP8AxWXnHob/AHHuyC1syZSsfLfdBd7B3lUEIzPOP8WPsyCyKJm5p2mNxxJpub7yqBoDcsenb3rZlFQtUo1wMxdmY3xA5gFWMs9MnEdtR7VmRi0tG2Uiyjx0HvafcrGyDEPaaEEGoq0jfSoWysLbQKkNF47shxOQWvSQbL4A0NAZdDRgA2gAG4DJY3zVNGi8f7Rxcq/Fbxq+nAYAcTmUdCRS64jcaOHtx9qhoIXMWlHSMjLmwmd9QGxtcyNtTtc5xy7zuXHGrstp52kZQ9uBFlhvMszejlD5c561G/wqRX3jNoPVNPYfeqOtI+tVvWBHtyWErbEGylnY1oDWgNaAAA0AAAbABkspcuHbtNmN5uxgxMAdPK5zmMhByDRcPKuOQa0550qK26Q04KGMONmkexz43zNY8MAIAc+IPq2taAOpU4Z4LDo3NTTZj1t0rZrO0fGAHvf5qJrBJNM4bI48zic8h0rl6N0I+0NL7VAyz1PzTIiS9jCB553kl24DBbmrWgoInOlMvxm1kDlp5POUdWgaz7KM0NAOjapAwLMqUdOmxor01OOlq5E59Tz9Sb+to8R7lxbdq/aG1aGteaHyHVpxrSinskxcbsfBztg3DpKyxQBooO07Sd5XP/g03xsVryyk3ex5PYtSrVeDnMFa7XNoPau9Hqpafus/r/4p20YhbNFY04JKyLOlTUVZEBbqtPtujtefBqzR6qvP20fZeP6Kb0VHMBzAPELejeiIt1PdtmH9J96yN1QG2Y9jP+qT8gNlRwJH/FTkzsd3gH3LJIjrdUWbZX9zQsdq1XiF1ofIS40zbltPkqSm8NgPA09h961LNJeeXkGnktwJp05LJJGkzVWACnPP8w9yyt1as4+qf6nLqtlacnBXrIOUNX7P6qvFz/eqjQVnGULfb7100QF80ZibVjjTO6cR3rNYrTfGVFRFAkbKoiIAQtSQYoiwYLrmCsk5oJ6ERQZNGrBWQXnHD7ow7zmVsxNAwAoNyIoBmVWOzRFBETIrXZIiwQZqPsbH1DmAgih3jf0rRn0DHzHM5hjeZWENZhJdLb2WJukjGtK4IiyRZTRjGML7rTeeQXvc4ufIRleJ2CpoMhXABZJXl8nJ1uilSRmdyIpLYhI3Y2BooBQBCFVEIFrMwthVRbYmyJaiIpomUVCiLINbSEhbGabcO9XWeMNaAOjxRFkki9zQcxXirORGyo4Ej2IiyBddSod3gHwosAtprQjuwRFl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47126" name="AutoShape 22" descr="data:image/jpeg;base64,/9j/4AAQSkZJRgABAQAAAQABAAD/2wCEAAkGBxQSEhUUExQUFhQXGBgaFxgYGBgXHBgXFxoXFxgYFhcYHCggGBolHBcUIjEhJSksLi4uGB8zODMsNygtLisBCgoKDg0OGxAQGiwkICQsLCwsLCwsLCwsLCwsLCwsLCwsLCwsLCwsLCwsLCwsLCwsLCwsLCwsLCwsLCwsLCwsLP/AABEIALcBFAMBIgACEQEDEQH/xAAcAAACAgMBAQAAAAAAAAAAAAAEBQMGAAECBwj/xAA/EAABAwIDBQYEBQIFAwUAAAABAAIRAyEEMUEFElFhcQYTIoGR8DKhscEHQtHh8VKCI2JykqIWJDMVU2ODwv/EABoBAAMBAQEBAAAAAAAAAAAAAAABAgMEBQb/xAAkEQACAgICAgICAwAAAAAAAAAAAQIRAyESMQRBIlEyYRNScf/aAAwDAQACEQMRAD8ArLWnLREg+FboZXlZTbn7yXOeogmlQEcz8uqmpCxB+alpNzGpR42PUdJIAkan7LLJkhjXydFIX06PCUUwQCPfmtYh3c0mvIc4EkOjNp5hbpkROhEg+iUMsJK4sqmFUaNr658gtUajWkgublxCS7Txj3+DxNtp8PKeJ5dUsOIg53Uyy/RUY32XFgBMAtPQj5IsWDhy+mp5qqbPJcQrRhKJAudFMcu9lOIThqVvmeY4LG0t1xjIiQOuiIw+ZnVtuoTDu2kZC4kW9Vhl8+EJVTIehWygHa5ewF3TEGPL5IzugPhtOnAjTzQ7acun6+ll0Yc8MquIWSYajYc7nlHBdVadwdZg8OS3RfAFhbPiQt1TkDEzK3F7IaLN8kHz8jbzWq1HdMDy98V2G7snX3YeS6jeOX7cPJIZqjSuTrIA+6krUGxHKRpB42WMdctymPWy3WeQJm5tlwzVE7sBfmBaIH8rutSAE298VKaeRjQenLmoTUJt6fupGR06e8RM6z0UtQWnjY9PcLTDuxa18+ak9LX5QmJgDmbsjn8lz3AN4/hTuEycrz/CgLo0H7oGDE56ZrqnTEARpJ5qQ0c+nrK4DjFjcWhAMGxDB5znyQkS8zGZRtd1w2Z/VC1mRPG/Un9EBQNixERHvgoGMuOQJU7nE5/sVFV8LvL1QKiF7LCB/KX4pvxdUwrQ0TnwE+qCLbEmM9UyaBqbbXlYuXzNliZNBDRdE0Lzx95LWGZ81K6GeIkNHOwHUpFIsfZikNzeIl1wDwAT5xz6hI9gWpCP6Sf9xlOA/wCLyXy/lSc8jbLRFicEHNcIs68cxdKaOEDWlv5dFYaRt0SvFtDXEefkVv4c9uJpBle2lhM4VRrAh11fcQ4FVTbVHdM6L0YvZTWhxsIDdlWCnXsqtsapDeRTQYmEWKhzhsR42jiY9U4pOsOSp4xHiB5g/NWenVsvO8xfJMiaJ6p+IcbjqoWVwDcgDmuKlRAYurZZYMssU+SI6GjTm5pke46qamy4JzXlG3tu1sFiGVqLvCbVGH4XxlI0OcHovUNm7QbiaVOtTPgeARyOrSeIMgjiCvosUucFL7JjkTdE4YXOPn6Sua1PdMjLTj5oui2x/wBV1mIbZ3Qequi7BcRF3ExAkkmwi5mcl5z2h/ElrTuYZu/Eg1XfD/Y3N/U/NNfxLrVnNp4aiHHvnAENBJdwbbTit9mvwrY0B+NcHu/9tvwt5HiU7itswySnfGJWsF2wq1XeLEFpy0A6RuQEx/6gqMdBrgE/1jeaT/q/L6heht7FYERGGb6BKNrfhph6k93vUydJlvpol/IvojhL0xCztd3YjE0iG/lq0vG08nNzB6EqwbL2vRxLf8Gq10C4ycP9TTcKpYjsNjsICafd16QmaYJkjkCM1VsM4Gpv0t6nUaSHMPhc08laSfQv5Zx/I9ifZtvY0ULaNuZy/dVvZPagAhmKMB5G7WAgdKn9J0nLPJXItBnL3lCmjojkUloVszPmh3sOn8JliKVzx3VFSFrykXYuDQCOPHqoG05JJ5388kwqU/FOkqJjBA6n1QFivFUhmPTgoao5ZC/6pligId0+aAey89P4RQC+pRIzHTmoKtxGd0xxYBGl0I1oETxOaCQfugNDOqxT7wGZW1RFHOHOXLO+io23NouxGIDb92HhrW8bxvdSrhjZax7mm4a4/JUns+wOxVKf6gfS6TdJszy+ke0bPZusA5AI9r7nmEtoVbKdtRfKT7OhDOi9L9tGBvcLHocl2KyixDw5pByIhXifGSkNOmV+riUt2o8PYRyXOMeWOLToUuxGJXsRV7Ru2qOthYvwAHMWKdisqJhcZu1HCcyntDH81pPG0yMc00P+9VsZWzXnmHxUvaOLh9VaqWOEHqvP8uHQsjQyrYlK8djbIXFY8cVX9q7VAB4rLFgcmYNiftbX34HNegfhAxzcK9rjbvJaDoCATHndeVVKxqVG2klwgDUnIBe69m9kOw1BodAeTLxOR0A8vqvdxxcIqJGNJtsbb8OIORPuFHjsS2mwucQGi7ipXXMe/JVP8Rqzm0qNNpg1HmTnAaAAfVwPktEayairLPsR3egV3ANBnu5/K3Le6n6KwYfdcJBDua8g2hj8TWc0UXEUaYDGBoc6Q2BvOIESY1KYYLtwMIRTrh0mAAGOBzzgws+LuzNtP9Ho+165YwwvNq3evqkvxL6YnKnvOffQNabeaa7R2xVxdd1BjHtYxu8QTBe4kAb0XawC5AN7aLrEUSxu61m84NJa1sN+ESTA009ErLitHAxtfD7rh3/dZOfiC0tAP5iGS5oCpXaja+Hr1HVG7gqtkU6rWOYKsTIIcLtuL5yDorDhNrVK1Oo40Gd2IBLQ+m47w8QG9Z26ZmRBTPY2yKTsG2hWptc2DIN5Mm86HmFafF7RnKPNaZ5XtDaE0gCImSR1Jt9fVWz8LO0ZqA4WqZ3ATTJmS3LcPTRVvtpsJmDqBoJdQqTu38TCI1180o2HiThcRTqA2DxPNhIB84XRqUbRxqUseTZ7qDJJOX05IZ7tB59clP3gLbZESOEaLplOBz16cFgemCtMlBtdBIOX30RtRsOHDghgN73lxQAJiTMAC33UOJMe9UZVEW8/0QxbJJOmnEoAV1JGYUWIFgQmeIozn1npol1T4R7ugTBnVgc1pbdhrmQ7yGXJYmRRhbvS05OEeohUPAg0MU0OsWvg/T9Ff8o6IHaexGYiC4lrxk8XyyBGoRqmmTkg5U0WDC4uwRbcSqu7eobrXuBJFiOXVFMx/NeDk8dqVD5FiGIUVTEpIdowha20+amOBhyJdujfG834hmOI/X91UMVjbZpljtqcDdINoAPl7f7hwPEcivV8aDSpkyyUgI1CXE6ouhjzCApG63VEFdzino5lNrZYNmY7x70/CCfPIfVPMLtXeAaM3G3mbKm4Sp4TzIHojsHie7lw+KIZyJtPkFyZcKkbLI2Nq21m96QSS1pOWsfvKRYzF77ieLp6AZBQF0ZLbqYiS4NHP7ALXHhjF6JlJpWC94d6eC+ieyeONbA0Hu3t5zAJP5t2RvdDEzzXgmzcN31VtKiwvqOMCbDmSBoM7r6D2XghSpUqTfhpsa0eQ/lazVD8Zt2dbVfUbTqupf8AkDHFgiZIE5Lyp22G4jF0nONd7XPaz/uCDu5bxDB4WknSLQvXqhl0Bed7a2SynjnU95re+eyrS3rNLmkd40HR31kcEol5k9MebT7SYbDloqMfUe8xTpUwBAyBPCSotrbHNXEYd76bmtY+YduPgOb8Ic3nu2I0R2B2QwYh1QkTAzg5ZQnW1KYFMuvaN3iSYCxulo2pvvom2vssMq0sS0nfaCx5y3qbv6rXgiQiq2Aa/wAbYDoguETHBS4uq0sAc5oMXn6pbsvaIadyWvAyc246HgVPscU+OuzrEbGa4Rn5WXeF2eQCHeSajGCLBC1sTYymxLl7KL2+7Otr0HR8TfE08145hcLUe4U2AuqF0Bo1PVe8bYxliM5lec7BpNpvc4uDHPqbjXn8pP3iVrjyOMWYZsKnJHoGyKD2Yekypd7aTGvvMPDQHAkc5TAv1vePVKtj7FGGfW3XEsfuESbzcyjQ8i3NCZ0V6NVcwNRdC0ju/Ly/VE0xckoYXnQD0CBkGIdPv181CdQM5nPyUziQY5+yhq4gkjS6Aojr1LT6XvwsltVsx75oqtLovbTqoMU7IDhCYqBalcTfe8isWnUBqYPBYjZGiWmJI92RgpSPpyA0QOGdEcPRHsqcdPYhBZW+2FJ26yqMmiHcgTY9FX2Y0xIK9EDQ4AOEgyCDrPHkq3tDseJccO7dGe46f+LuHIhQ4J9mWSDu0JmbXO7uwDzQdXFlH/8ASmLkDux132R9ZQe3tkvwtQMeQZaCCMjxA6FSsSRk00tgZedCuWvM2z4aHryUUre8tKJsMxeyWMaXis3SWCSQTeAdUDiKrXAQwAARmSTzJld0g0mHkgE3IuRzAOfRWDCYPCUWCoRVxJM7rSzumGONyXJOfFbtsFG+hRisW5zGhzGtESPCBbIRyQRKJ2ljHVqhe5oBOgyAFgByQhPL5qorQWT4WkXvaxsbz3BomwlxgSVdm/hni3AMeaLGyCX7xdH+kAXK4/Dfsq+pXZiKrSylTO83eF6jrxAJsBYzrl09erVLdU2axx8lsr/ZHspQwMhkuqO+Ko6JPJsfC3krBVIblHvgtVDF9Vw2pOfv91Lf2bxiorXRNTNyenkqf+I2Ac5+FrAS2nVbvWmAXNvkrXvQ4g5Fc41jXtLXX3gR5cU06FKPJUEYerT+IAb3FQ7Ta57HObchpLRzAskGBrOa5zHX3TH6HzsVZMNVkLFouLR4tR23iqpfTeXgiWtcJ/NI1OiuH4a7Dr4Z8P8AExxJmTYRYmdZTfDbLZ39TcAiZ89Sm1Ov3Ti5rmnkNITcl6JUX2OHCLIHFTdRjarXO4GYg/ZTYn4ZUop9FL29WInz+iWdj8IK7ageBuB4c7/bYtW+0Na7ucj5RP0SHZO2KuGJNNu8XEN3et5WqWtGPJKds9Q72N1g3iGsHiIiTNhzgH5rpjARp74KHZ7SWy4ySOluAGi6qVCMvfRC0jZ7OSbkdVukwQBGknmsN56ewuKb5Gdx9E0JkWIYPMH5IItkmef8Iys+4aMgfUoSuY198SmAFiwBw1yHzCgLbkxMAfyiHGTBPrrKFqOIceHu6QmcupjhKxcOLZuel9FiogHpGRdStkiCbLga9US0+H+M1JoiZpsAity1sxE/sg6D7jr9kwpuFsplHYzp1wChtp7KZiRu1WyNDqDxaVKfuUcXyLfVIbWqPOtpdg67Ce5c2o3QfC7pex6yktXs1i2mDhq08QwuH+5sj5r2XD5jSxRjHi3uypM53hj6PItl9g8VUPjaKTZzcQTB13Wz9l6PguzVAUBQezfaL+LMuP5gdPJM6LS5zQ0SeHmrBgtjlxPeAtAjXP8ATJCTkxvhjWzzSp+GWELyQ+uAf8wMTwkSU3wHYvCUDvspS4avJfHMby9Ar7EZHgsbZ3shtp7LDWFwdMC4KtxkZwyYm9Cip798Fgtn81xNwei6e4GIhZnUdxLuWq3VbbLqPutMNzxgKUvBnp80ySImetvYXO5CxxuD09VlaoCLJDK5tWp3WKa4zu1QB/cLfMfRNNpYzu8O6oNPuVDt3ZorUjn3jGk04/rGXVVvAbZFWiaVQw4xY28TTcHmpkvZF0zqicVWdNFo8N5e4MG9qJzMIp2y8TY1K1Gmf6abKlU+bgAEsxuNq4cnusyIk3joEswNbFVXma1SD/mIHQBHo1U0tbLmzDVCAHHeIg727u36Sj620ooeIyRaRxE/ZJNm4x7HFj3EkZ7yUdotobxdAa0C9jnzWatsMlJWgLb20A7KYOf0UPZXDtqVG743m74sfl1SvE1Zdc6T8lZOy1DdDX/52+kgLbpHItyLzvQ2Mv0XTacC+evLmowAAZ5Iic7+4TR0sGNnGeCjcycvl0U9Zo/4qJhABmEgsG+Hr7+SGDJv6dVNWMunT3muGkQPnCEDF+MpxcdDyPJQVzJI1RuLMg9beXBBvs6eqYhfUoOnIfVYinYhv8LEUSC0NSpqYm4yQlJ2fn6plhx8vrzSKR3TuCp6df1UGUxlb90TRYCJ+6RRLTs2/FTAaoZjvqEew25ZeSKHZ2w2BGilGI5XMSoGWtz/AHRIaInXyQAx2TiRSqMc4Ei+Wk2V2BXnVB1weB/RWun2gECWGbTe3ktccqRx+Ticmmh2tEob/wBQpRO+2Ot/RAVdvsDXS12oHPhPBackcscUn6Fe2nNNU7kRAmOOsIIjd5j381lKpN+SldGXX14rDs9OKpJHFQHMcMlheT9So2vuPJS1IA098UijVd2QHD39lqowi/voVlMSQeSne3TiihXRA8yARnHuF592j2BiKmLJwtIv3wKjrwA6SDc5TGSvs5ZQosbtF2GIqNG80iHAcAZnrcosmcbR5vXfUMtqSxzB4muF7cPLVXnsVsBtVgxFVp7sgbjDI3v8x5cOKa47YtDaXdVQ6A0guLY8bdWOTba1fu2brBAAgAWgDIBZt0hJO6RDisPgnEipTpnqqp2r7JYOrTJwp7qqLgBxLX/5S0kxPEJHWwm0MW8DBUXbt9+rWG4wkxYb1zF7gFPz2Fx7aW87FUX1WiQxrHNBP9IfPzLU0pVZMpY747PLCxwqFhaQ5tiDmr3s2nuUW8bH0ISck4isHvYGvaAx3Elv9XTLyVhrQGEcrK5MmCrZYGiWnRY2qRYjI29FJWpmnA0LWkcwQtBkifRBvo4aYknggyZkAe9VPUqfF0K5a20eut0dhdAdM+K40jy58VBVcW2ixn31RdZtweqGYN6Zj1z68EACulxk5aIWu6SQB7H2Rlc7pgcvT7KEjM6kkeSYmKqlMg5eixF1JBgGy2iiQHDiQT780ZQqTkeAPzQVBu6eSmDJyj3xSKQcx28fKFLTfHD3og6TokIrDMt1+nHqkUgzQkcvZRDKkiZ6+SCYd0kaRZS0KcoGFUX70lTB+nvyUDHAAomm231/ZAiUGACiGVeds/nkhKZiQeS2GXkRCYBO/rzRGAZ3lVrSYBPXmhJkACM0fs7Ed09rt2bQB1TRMrp0O/8Ap5s2c4CIA9deCr+L/wANxbMkGPLirLS25SLN4mDfwnOQq5tKv3r+8IAyH8q51WjnwPI2+RA18AFb703UlPBvqRutcRxgx6plQ2C53xndGkXPmoUW+jaWSEe2KqtXdIPEI6hgKjhIEDQut8synuF2fTpxAkjU3KJIWscX2cs/L/qhFT2MAPE4npZBbb2ZvUXFo+C/GeI9JVjjNaIhpMcZCqUUomMMs5SVsWdmsIylh6bWiBEnmTcn5ps1rdAFX6eKMtA+E2TyhVaBZcV7OyUdWiPG7TFMXnlZV/FbZr1JbTp1DncMd8yRAVodVtKCxu16dMSXDyKH/o4fqJ5fV2ZUoVj3rHN3yXAn803MEWRD6JqEMaJc4wPNOO0/aAVd2mG6702P0yTLYOzO5b3r7VXDwg/kB1I4q1spvithWLwhfaf/ABhrJ4wL/MlKcTvU4BEfTyVjY8BjgNBc8T/Kx9MOBDgCOa3jDkjledwdPaKnUEtcVqnUkZ8inOJ2LYmmcx8Jv80grUHNkFpadR+nJQ4uPZ1QyRmtM5e/ecBoLfqhqtSOHTlzU7behQwp2kieA4qTQic6Tx/b7IQVcxMXJGWd1JVEOBGR9lB1/Fl8vumSzKtUTcmViHFPjK2gkjD8uvyRFB27/GSX0XSQT7hFtuehQxoLbcz7yRmGqWHoUvpuIPJTMqbpMFIsYuvYZwfmpMPV3R6oXD1Lk+7qTDOmSUhhbLyjGP4a5dUDQMEtPNSMJGRt9ChMKCnmZjgFLSqwAFBREArbaZN+OX78EAEMdHqiW1PQX8kEMiCtgGOSaEETI8082Hs81B3jvhEwCAd4j7JBeABnMR1yV+wFEU6bGcGx56qo9mOeTUaRyx2i7lDNdumPJTU3T9+q6jyrO5XFR0LCVxiDZMGbYbLbMj7zWE2HRQVcQKbHvdk1pcejQSomtF43UkVmi6HOB/KSE0wdUNudUlw9c1Q2pEd40VCOG8JhTYio6IGei872eouh/X2hTndkEnRRNoUQJFOkI/ytt8kk2ZhQw71Qy7+rh0VO7fdoGtxFOhSrhpcPE7QA23HEWM/KFaTbJlxii513Yd2Ja5tJpqMaTIAAkxBcMiRBjgmVOhvmXGSql2Zq06TILr6ucRfzKsuExYfdjmuGu6QY9FqlSMnK2T7UIZTaxubnD0b4j9B6qQ2i+iU4zEB9eJ8NMBn9zoc75bg9U1qklvAhdUFUThyyuRLSmFxisI2oIcJ4HUdFui/zUhKpqyE2noqW0dhVGS5njbfLMeWqTOqgR04ZFejbyBx+zKVUeJoniLH1WTxfR2Q8p9SPOq78uNz0QbTEzH8p9tjs+6gS/e32fMdeXNV2oN73bzWLTXZ1xmpK0cVXidFiHc8gwsQBHPDzRlB0eqW0nxEopr4M6fZAIYVHCD1C3hzczlohO8mAMl3UqAmApLQxab2yRWFdAb5pXQdBEqak8tsbj7oKGZdkeoU2Fq2ufpkl9GvLuSlDt4wAkMPD7nzRtN414BKcO+ZBz+8IijUgXy0TQMNrHLouxUG75cUHvzJPBbFQkSNEAMtlXq0wf6x+qv7uHG46qhdn271enGhJPSD+qvLHTLdRcdNFUejk8jtA1dt59zqsY+86H6hTvE+djyKBccx6dRkuiDtHDkjTsJJv1XNTJRipIB98CtvcrMyafCEJi6Yex7Tk5rmno4EfdEz4AgcVUtGpUzdRbLxpuSSFNHDgMa3+lobPGAAo+/AubJtUw0hVXtGTTBPyXnI9U3tjaQZTNxkvDu1dQGuY0aPUkuP1Vsx2OdUPAcFXdpbI3wXt+IuvzldOLT2cua5KkV81Sc3E9SSrz+Ee1nUcTVbfuzRc5zRxYRumOJmPNUetQcww4EFX38LsMB3lQ/mc1v8Aa3xH1du+i6Wk0cidOz0zZlIyN67iS53+oyXfMp+024pNgLkny9b/AKJo11lRkEUDYKVCNdchEAoA2161v/VcEXUW9BKAI9oQQQciIXne0sAaLtzNpEg8QcvMK/4x90o2rgO+w4/qF2np+qyyro6vFlTaKG4CbiViFr14cRwWlidpw3KPcrtr8hyQwqWsei7a6wSGmGE7sQp6BuT0HrmgadTiiBVg3yMJFh9TLpHouqNS5BQor6cfYUjnQ7PNA0ws1IIAReFNuufkllOoCbnVFMrxYnWyRQc91wdZg/ZSUvFM6c0G2uCYGh+a77yMjkgYYHZhF5Dolba1jxg9cvmuW4yc5B1+yEIuHZBk1ah0Y0f8j+xVuqM3oIMOFwfseI5Kr9gGF1Gs85ufA6NaPuSrPR8QkZ6qkcmV3JnHfzMiD+cf/ocQoMbT19ngUbUpB2diMiFA8Foh2WhGX7Koy4uzKUVJUAUqnxN4fdTNfKWOxH+IW5OA9RofqiaFTiuk4+tMPL/AkVfFeMHQWTHF4iKR4mwSfurDhK5vJnridfiQt8hxVxgDZXm/avbpqEsaAfmrftR0sgcFTNoYJtKlUqnOPD1Nlzw2zrnpFX7qAi6WH8PmPoVHg2ggdAPRMGtEW4rcw7QFi9nNeIIB8lJ2XwwolxbaTHkEdWyXWEbBA6BbYl7OXyGlSLfs18MHO6Z0qkpZhTYIzf4LY5wxpEiCp3viUF3llJXPDVAWbbipMahdVHX8kurv3XSM1IzE/RAWD7QxEEoio7dw7Xf/ABj19lJsfVmeabbeIZhG/wBo9Y/RY5n0jq8Zds8025Sis6AIN8uOfzWlbsBg2VGBzheT9SfutrE6uTPNmcUQ18wtrEjRE4Fvp+622plKxYgpEo8KnpmXT0KxYkUgmoLTqFvvA4wtrEmNHTXBpHvNT0Ot8hyW1iBmVDBtrP7qWk3eCxYgZ6F2CP8A2v8A9j/rCeNpG+6YI9D1WLFZxz/Jm348M/8AII5i6na8OEgyFixJOxSikrFG18KJD4B3bcCAbZ6jkgKDwBrr9Vixb4ujmzraBsZid4kDIfUrmkJgcMlixcWZ3NnoeOksaBtq1LKndssR/hU2DU/RYsV4fyRn5D+DEmzjaCmTLeoWLFvNfIwxO4GYk+IcgpsCQXD3dbWLfGvicmZ/JljwjjxTB7+K0sVGZ218iFOHb1McVpYgATE1DLeYM/VQNqXMZATPy+6xYgBfR8dVo5/dG9t8TAo0Rx3j5W+6xYubL+R3YF8DjY5in/c76rFixZm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47130" name="AutoShape 26" descr="data:image/jpeg;base64,/9j/4AAQSkZJRgABAQAAAQABAAD/2wCEAAkGBxQTEhQUExQWFhUXGBgYGBcXGBgaFxcYFxwXFhgXFxUYHCggGBwlHBQXITEhJSkrLi4uFx8zODMsNygtLisBCgoKDg0OGxAQGywkHyQ0LCwvLCwwNCwsLCwsLC8sNCwsLCw0LCwsLCwsLCwsLCwsLCwsLCwsLCwsLCwsLCwsLP/AABEIAKsBJwMBIgACEQEDEQH/xAAbAAACAgMBAAAAAAAAAAAAAAAFBgMEAAECB//EAE4QAAEDAQQFBwcICAMIAwEAAAECAxEABBIhMQUGQVFhEyJxgZGhsQcUIzJSwdFCU2JykrLh8BUkM0NzgqLCJWPSFjR0w9Pi5PFUk9QX/8QAGgEAAwEBAQEAAAAAAAAAAAAAAAECAwQFBv/EADQRAAIBAgQCCAUEAgMAAAAAAAABAgMRBBIhMUFRBRMiYXGRobEUMlKB0ULB4fAjM2KS8f/aAAwDAQACEQMRAD8AdfKBoO0Oha2RPqxCgFbAYmONedWvVnSCIN1wyYhK7yt/qpJOyvddKrhtXV4igbD/ADxwCvumuWrNxlobQV0eBvIdVitJJGHORj14VBCvZH2R8K9S0y4CpZO1SvE0rWlSJwTRGo3wE0LTbDhyST0J/Cr7Gj7WRzUOxwkCmPRr+MXRTVZF4USqNcBJHnKtAW0ieTcjifxrWkdWrU28G7mKjhdIIMXQcZwxO2K9bagtmd9AtYbZctjGEzh0Sus+uk3ZI0UVxEZWqNtF+WiLsZrR7UYc7Gq50C+FNhQAvAfLTtJGOOGVOWm9YFKVaEpAF1UTjiAv8KCodlxsGMQD3mqjKo97D7INsWrNocQSm7goDFYnEH4UYb8n9rKgJbgon1zHqTuzqKwWxSEFSc7yfBWynqwaYUX0plNzkQZw9bkpienCKTnNPgNRvsmK+iPJs8407edQlYu3RipJnerZluNVW/J1aOTJvtAhcZq9knO7XomqOk5bdU6pKVYYEhOQOQNBm9MO+akz6QvZQJuXDjEZTtpOcsq1V9SlTld9l+QET5NnuUxebi7uV7G6K5Hk0c5Iy+iQo/JVuG2nQ6V9OeeLnJ4HCL3J5T9aqf6WWbN6/pOUOGE3boxjdNJyfNcRqnP6X5AQeS9V8zaEwU+wZ9X61YjyX+jxtGN4/u8Mh9KmtelvTq5/MuGDOF64B4zVNek1ebgBxXKcpJxM3bsZ9NNz/wCS4gqVX6X5Ae2+TlldnZcQ6pCihN6QFAkpnDKKpOeT1tLgHLKgon1RncJ376adMaSSbI022uHE3ZAkYBJBx7KoWjSaeXv3zc5K7EH1uTu5dNE566S5FQw9Z/ofkI2kdV0oYvBaieUIyERdBoe/oiHXUycEE/0g0xWx4mzBEm/yhUc8rt0Y9NU7Q8kvvLxurbKU4bShKRhsxBpwqc5DlhK/0PyFx3R0ISeKvdV3SuioSyR8pEn+n41bcALAR8sKJ4QSNvVVnTT6XUMJTILaVBU4Z3Ij7JrVVI8yfhK/0ME6L0XfS4N13891cnQsQbwzGFGdAvts8rygUb6YF2M+MmoDE4TmD2U+sjzF8HX+hkGltBXXCAYwHhRbVHU5NrSpBXchSudE5BOyfpVPpRYfWFpEC6kQc5GZwo7qPbk2clKgSVExdiMbo2nhTzxtuQ8NWW8QVpPybps6mjyxXfXci7Ec1SpzPs0mI0cpNoKdylgfy17dpa2IdLMAi44FmYyuqGHHnCkC2MobtUrMC8tROOS4u5U865k9RUe0WLztm3ioORjKRTsbO056i0q6CJ7Ko2nQvCrUkzKUWnZiwFrG0GpE2wjMHxok/olQyqouxqGyqJ2OEW9J21Ol8UBtrRDuI3URSCNk0DTYQDtZUDY2DPdtrKDQ9m1itcMnipPjSPpPSqm7pSc5HaI99NWsqfRDH5Q8CaQ9OEczr91clZdls6MDFSrxi1oULVbSomdsmh6s6nVXN2uNSlwZ9P8ADUV+heSCegtGlxLzl66lpF44TJMwO441M1albzR/RQRYbZ5uueTfbQCpXqleI7DKk9MUM1h0V5q7dH7NWKDw2pPEfCtK1OSipeZy4SvRnWcHFWdnHRfci86XBF5UdJpet5JWTJosXRGdCncVmueO56bpxS0RWXia5CaZ9J6IZsjba7Qlx1xzENtqSgJGHrLIJJxGVQuWGyu2VdoYLqFNqSlbThSYvGAZAy3HhXT1LscHxlJySSdm7XtpcBIRRyxCEihDZjGiDdoEZ1zyPRilawR5Sth2h/nA31nnQqR9Wgml2uw7Qtq0XiEpBJJgACSScgBWG2gGCDNVqZuCvYLh2uuVoN5+ONYdIDjQLqgo47VRxdDHbUo1gtJpNMuKjEkdVXFj0e48q62hSzwGXSch11CHJpq8nNrc84W2VkthtSgjCAbyccs8TW1GClKzOTHYiVKk5xV7Cq4wUkpIggkEbiMDXPJ1e0t+3e/iOfeNVQaTVm0aReaKZCtFdhNSLyrKA4l2zjmiiFg/aJ6R4iqDOQq1ZTz09IrVHPVjoxlK6UtZsXFdCfAUw36XdPnnq6B4CnJ6GWGhaYGUipWbY6j1XFDhMjsOFbIrm7WSkdtSnGSs1cJ2PSz6r0pSsJSVKJEEAQMxhtGypG9NtH121Dogj3Ua1X0cA3ccw84DqBwgJj39lJ9osxQpSFCFJJSekGDXU5ShFM8WlQw+InOKW21tNP8A0l0qGlrvIPs5iDOM51T5RECVgKJAuwZE78K7u0P0kByqiM4AiJjD/wB1UKrlocuOwSw8M0WemaAaZddQG2S1dQCFpxQ5F4TeUL0m/lJy4VukjQOsKrOFgyJu3U4gbcSBE4HfWVqp23PKtfU9O1oV6JP1x4KpD02rFH839tPWtv7NH1/caQ9NHFH83urOv/rZ6HRuuJj9/Zg5sFSgEhRJwACSST0AUwjUq0FpS1QkhJIRmsxswwB66KeTWztkvLwLibqRvSkyZHSQR/LT3UUcPFxzM78d0lUp1HThw4iJZlI0rY7iubaWhGOBmMD9VUdRHCrtj0eu3WBoPEodSVC8RJlCiiSJGd3Gu16EUzpJp9kQ26HA6BkOaVT0FQT19NNSEgCAIHxxPfXQoXTzHlyruDTpvvXc+KPIdYtBPWb103kHJxPq9BnFJ/M0CWs7AZ2ZfGva9PKb5BzlYuXSDPdHGa8ZbAKgNhIHaYrjq0lCSynvYDGTxEJOfDieiLas+lmUKQ5ceQMU5lBMSFI2pkYKFJel9D2ixqUleCHIxSrmOXcROGYnI76raX0aqz2hSQVJW2rmrEpVGxQI3inAW5Vo0StVpMqSohC4AKiki6enNJjca0eWd76SRyx6zD5MrzU5NW5q4vfo9tmzotFq5QpcMIQzdKyPaUVwAMMqs6y6ETZw042sqZdAIUrNMgETdGIgzlOBrrSmi02WytOPXrQpQ5jSlkNNgi/jGJzyEUb13P6lZhdAwRzQIAhvEAbAKHTioPTaxccVVdeNpaNtd328OZRXoCzIsibSt5xSVXTeSiJBwupQRMk4So1ArRNntFkXaLIXQWyQtDsTgATltgyIJFEref8ABmehv701xqPhYLWfpr7mkfGnkjmy24GXX11TdXO7qVrcLEfk3QytxZKVl5sTKouC8SBcEzMDM78KBWlTLrvJsofS6twJl0t3JUqPkY5mjXkyUOWtA23EdxVPiKBMaMU9aktm8i+4ReIIukXl4H2oSSBU27EVbc3TaxNWTm9Evz5IM2ex2VFrTYnGnFqVzS9fugLKb0BsZDZiTQvS2jkWe1Fp1ag2CIUlF5RSqCMLwE4wTwyo5Z2hZ9INWdhgEBSS48sFbhBElQOTYx9YDfVTyhNK86vXVXYbF6DdndeynCnOCy3txM6Feo6tszs431580uHgW9ZdHWSxFq8067eB5oVAVBEqWvZmMEiq+nNFMqsjVrswUhKovIVjEyNpzChGcY1c8pqucx9VfimubRhoRrjHe4o05RjeUbLREUqlRRo1HNtydnrpuUdF6IbashtdoSXAf2bU3QqTAKlDGCcegbaI6h6SS5aFp83aaUGyQpu96t5MpIUTOMY8Kmbm2aJaDOK2gkKQM7zYuqEb4N4b6qeT6wOotK1rbWlPJlMqSUyoqSYE54A1UY5ZRSWhFWaq0Kk5y7SdrX2XgULJok2m3Ot3oTyjilEASEhZGHEkgUSFlWLSGho4GzXrhcIXysTHK3yYjbEZVvV982fSTqXklAfLgbKsLxC7wjgRMb8KDaxasPIeXCXVoUolJTfUIJkAxkRMRSUVFOVtbjlUlWqdWp2VlbVr24k2mtGtWa2IbWlxxpwougKCSL6gmFKiSBjlicMaLa1uMWJxFyypdUUjmkwhKQTKsjeWeOUUp/oxbLzDakkKLjSruahKxmBkcJjdTR5Rx6Zs/Q/uPxpJpRk0i3CU61OnKbaaez3A9peStaloBQhRJSmAIByEDKtMDnJxOY3b+iq7JwFTtq5w6R41he+p6mTLHKElPkfkfCgulVEqVjsHhRNw0I0gcVdFKTLowSZWx3d9EtCaFdtSiG0wB6ylYJE8RMngKoV6tqYGxZkhrKTO+c8eqKqhBTepzdJYqeHgnDdgdqzLLbjBPp7KtLiD7QgHDgfeKAa62Uh/lQkhDqUqBjCSkSJ34d9P9sscWlp4bQW18QQSnvFWLboxDjPIrEpuhPEQICgd4rtnTUo5TwMLi+pq52r33PFlD3UJ0iSHeannc03pjCABtznxoza2ChSkEmUqKT0gxt6KA6aduuDK9A6+quOku1Y9fpZ3oJrmjh+0hR5xk7TIM5HDaYk48Kyq0cJ4SY2cayuqx80e461rBbbggi9mOg0iaY9ZPQa9B1nsSEtJKRdhQEDBORySMBXn2sLbkXm0gwnIg4kqAxIyEEnq40qsXKDSO7AVYUq8Zz2V/Yp2C3O2d3lWVXVAAEHFKh7KhtFOdi8o6Ih9lxCtpbhaewkEd9eSK087nyaO38a4OnXvYb7f+6saarQ04HpYmtga7zSvfmke2f8A9CsXtOdHJL+FUbZ5Rm4hllxZ2FcIT4k91eXW602hDLLl1uHQojA/JMb6ofpm0eyjsPxrVyrPgjjjDAp6uTHLTWmn7SZdVgDghOCB1bTxNDJIgjMGR0jGhuiHrQ+6hslAC1RIGI25TwqbSV9lZbUsXhngMjiO4isHRqN3Z6UOkcJTjkiml4DLada33Y5ZmyukZKU2qR2K7qo6S0q8/AdULqRCUIF1tP1Uj3zS2q3uR6w7BWvPXTACsTwG3qq5U6slqzKni8FTd4xf48NRsZ1ltiGQ0lxN1IhKigFxIGQCjhgMjE1y5rBbFIQgvkpQAIgc8D5w5r3GTB20Cs4UQbzitsCE7jw4VVFoc9s9ifhUtVdriWIwN79W/JfkaXdYrWtHJqW0WwICORbgRgIEYRwrmz6wWtCOTQ42lG1IZbg7DPNxJ2k0KTYHVWNy0B0i4ogiE4gAHd9Kl79Iu/OHsT8KrLV3uT8VgbZcjt/e8a2bW624HWl8m5jikJAIOYKIuxwipbfpO0PLStx5V9EFBEJCCNqUjAHjSedIO/OHsT8K0m3uxPKK7E/Cl1VS1rlPH4RyzODvtsvyPVt1gtjoSF2hQukKFwJRJSZBVdGOIyOHCoHdKWlTgcL6ysZE3SB9VBF1PUKTEaRd+cV3fCrLdqc+cVlw+FDhU+olYzBLan6L8jZadLWpwQ5aFLGYlLeBGMiE8K7Om7WRdNpWU5XYbiN0Xaq6e0MWEsKDq/SImCRgoBBOz6Y7K5sGjQpF5S3OpR9wqZdZHeRUcVhJJJU/YywuuNKvsuraUcyk59IyPWKsO6RtCnEuqtDpcSCAq9EBQggAYCeAqppOypQqEqWBHtGqSEYElxQ/m/GpWa2kini8M3d09fsXX2b0lRKicSpRJUTvKjiTV5rS9rSm7509dyi9j9r1u+gLjXo1rDq+bd+WflTu6KLa26H83FnKFuekRJ56jiAiTntv91aQpT4Mmp0hhnbNTvbwOA44klSHXEKMypKyFGSCZUDJmKn87eMhb7ywc0qdWUnpSTBrWr2gOXs9pUpbl5ABRz1YGFKO3bApbsqFl1CCteK0pPOVtMb6pUJ23JfSWGcszp6/YbmlYCpUrxHSPGhuueiPN7Uptpx0IhKgL6jEjKZ4VbsehQdGrtBW5yiXQAeUV6pKUxE7zM0lh3tct9MU3+lhJS6F21XrdFVtV7Ep61ttrdd5O8LwvqxBUBEzI9aobVYnItSw8u606+hKTBwbxTJI3YUPDyfEqHS9JbxfoWyaIau6xOWJwmCtlXroGY+knjSMjTTwzKT0j4Gp0awK2oHUTURo1IO6NauPweIhkndfb8XPe9G61WN8ApfbBzurIQsH6qo7q1pfWmzspJDiXF7EIUFEniRgkdNeFo0u2o4tnuNWUaWa4j+U+6t3Vml8p59PBYVyu6qty29wpaHSolRzUqT0kyfGgelGgpeM4QYG2BluH41cXb0EC6oZjPDxoZa3ClcfJuyTOH451z01LNc6ela0ZUssNlbX9jlK0kbMzgMPxisqOxPkjCMd4HeeqsrfY+eue9a2L9EOKx4KpXSoFKxshP3vwqXSWsybQgIuKQtJClA4pIUmQUq2jGhyXuavoT95XwrdlCW82gpGImPb/wDK91DbuMXp6z7naLtvYDnn7f8A5lVLXBJN6elaffaDQMN6dYmy2Af5Sz2lO8nxoB5r0TukeFG9YlwxYMcmTtGPqf5gB7TQy4rA+4/9SKbWoBLVFsecsxsUd247qg1zspVbHCBsR9xFWtTjNqbxnE8dh+mqjWl7MFPLMHZjsyApCYgGxndVe1IUmCJBnZT61YkzimRQbWaztpggXUnYTOOO2k2K4C0UHFkqnmpIvXjnJiBtJxp2c1YYJXC1YKQkYjJQk0hOuJB5sARsrpFqOxXfWE4tvRmiY9IQBou1JGx1xPYpCZ7KSbRYbpImYUE5bxM0zWRz/BHzObivvNCkBdpUT6xznE1q4vQm5O4sAxxI7K35ymMqgcPMSd5NRJxpgXBaUSD7qkFsTOWEbqGqFYkZ9BosFz1jX21oQ3YwoxLa4wnIMz4illrTiEowvetGQor5URhYh/lueDHwpTbZ9CmfbPhSnBN6jjNrYs27TqVKMJPXA8BVc6UOxPefdVbzW8qEwT1fGtOIgkGJGf5BpKMR5pBJm2qVZ3sB6zW0718aedf5ixwP3avBqvP7O1FnexHrNeK69B8oA/3Tg2r/AJVbRM5NhDUgeitPQPurpCKItjW7lU+NPupX7G0dA+6ukp8frbP8VNU9ibjH5QmptphQBuIEHrxq0wmNDujP0qcf500P8oi1C3G6ifRp+UQMQdxq5ZJ/Qrk58onj8tO2s0nmKBuoSptyelP30VtY/V9Jf8TavAVzqKItiDvUn76alCZY0gN9ptI7YFXx/veB50U1I2jCi9psyGwrmCRIxxPVxqtaWYS1A9YEntrO9xlexMFSgAKsu2IiZFHdUbFeXjVrWSzXUqIG+qQtXsd6pWNtdnIUkn0i8ebhzExirDM0ptt3edh0ZRgYkdPjTxqGyHLOoKkDlVHDPBAMTuOR6a85vKMg/KmMo78qmS0EWluFAlJHHr3btnbWVEyggAKEgDbBBxynrHZW6jQVx5btIWoqCbvNQmJn1UhJM8SJ66vsnmL+p4XzQXRxgHqo3Ylc0kQd27b8acXdGstxZCj7R+0r/rVE7IyJ+2r/APRTeFq+j2H412Lx9nsPxrQi4A08QW7JJyZB9bOY+mJy40H5ZGOIH8yf+pT0CbowSZAzBPVnlXN47kdh+NAXQv6nqBtLeIMXtoOw7nFU1uNytdas7Zvtk3cycBwNEWWL0nDs/GlJaBcEuWYUA1isN4Nj6Y2ThjM08KsfEdn40J0i3dkwlUCRKeI4/majwYCG/ofchPUKFWuzXSBdjqNPi9LR+5b7KrWjTqR+4bP56KS72MotJjQjoOHPPe42KQVtme7I7K9ca0mnzBTpaQRePMPq+skfjQX9PI/+Ixjw/Cra7wEdFmJbR0q/CeFcpaIASRhIJIGOWIG+n13TTYbSrzVmVEiIyjblXblubQhlRszSuUCzlgLqroGVQ1xuM83tKFEggHqTH529ldMWZRkkHbT83p1sz+pMYd/9Ncv6baxT5oyJwvDj/LVK2yYahPX1u8LOiDi2cQMsEbdlLDVjBZSm6v8AaKjDZB4ZU561aVDCmQWkuSjAkxEBOWG2aCua0pCQrzVEmRE7o23eNKULt6gpaIXPMhBUELmYwvSaxrR/OIU3jE7T2ztpj0frAlwOk2dLYabLhxm9dKRGWGBNRNa1IOPmqOtWJ7qylTsvmKUtdio1Z0hlzmj1m9n1qZ9ekE+bR82f7PhQR3T6FNr/AFZAxAOO3GDlspl1s0qhnkAtpLhKJBUYiAnLA1dFZVvcU9STU1MNWidw+6ulh5hHLoJBkLSU9MjPqmmXVjSSVs2pwISkJA5oOBhKzQNem23FJSGUBRUIVOIxzGGday1W5CRZ1/V+uK+ojwq1ZjOiHf4o+8mo9edYGmbUpC7Kh03Um+pQBxGUFJq3ofSzf6Oce5BNwuD0U4CSlOcb8cqviAK1NR+tN4HNP301JZ0EtWwAEk2p/AdVEtCaVbctLaEWdLZvIN9JnC8nm5cR2VHaNKJUh9TLQZUh9xJI+WoRK8szNJu2o4Rcmo8xB0m24FklKszmDXWkE4MT7J8abv0q77U9IHwrf6WWcwg9Ka5fiqfeeo+hsQuXn/BFqa0JPQa1rdF1Q4HGrDelSMm0DoEeFcv29C/XZSqeP4VaxNPmZPonFLh6om1GclK1QBedWYGQlAwFeVPIXsxgkfCvXNAPthYQ22EAycDImIryiyum9nIBJ6hGzqq1JSjeJx1qNSjLLNWZMxaBCcccVEkbTIjvHZWVXaYJJJVGwgZx0bpispaGI62dgHqo5ZAAiBwoSwmB00Zs49GOke6nFaGktyWu0jCo5qQGrMzoeqn6ormK02rAdA8K2pVNCZeT+7/Ow1bs0i90nxNUlq/Z/nYaKWJMgnf+NJlIjU6aEaYdN1X1P7hR5xqgenEgJV9UfeFIBSfcNDbU6aKvJobbEUrISDQe/wALxx53/MFLQtHAUyLH+GD63/MpYihxTKuW7U96FqQM1+IrrTVoUGLJGHNc+/XFrHoGelzxFa06PQ2T+Gv76qMqHcH8urZ01Mm3r4dlQN7KncWVXZgXRAhIGHGBzjxONGRchZho8oqyF2ePYP8AbSm+8rk0Y/KV/bTV5SD6Rn+H7/wpQtSvRp6Ve6qaQBHQLhuWycxZzHSVIoMFqO3soxq+fR2w5eg/vRQZDsKwjsB7JqGu4pE7aCW15+sjwVTl5ShK7Nwa/wBNKiLRKVc4q5ycNgwVTZr5aSFsAKIlvIbcQKuLdhSSTLGpBiyWsbwfuGlfRqf1lH1x400asK/VrT9U/cVS3o6POUY/KFXwJ4hjyi42xX1UfdFWrGQNDrnLlU/eRVLX1Y88XPso+6KmQv8Awhf8ZP3kUuIGtSlpFsQBM80/1oqZo8y18bS74poZqK9NuT0j7yKIsn0dq/4l3xTUS+VmtH/ZHxXudKsx5MOfJvXeuJ+PZSs/bHEpbN9XPBOzCDG6vRX9Ym1WXkeR59xKJwui78sDO9XmVt9RnoV41y0KcPHY9rpLEV0o3vHV7PdacgtYFuLH7TtSD4RXFufdbzUD0Jj311og4Hq8Kn0qkFJJOQw6a6HTppXaPMpYrEymoqb8whqXaVLWFKPtDdhAPvrzp8ytUb+4Hxp+1G9YdKvAUkt2ZQWY9pWycQcazo6Rfia9JX6xN/Sv3DViNmCByiCVxdOO454HvrKHW20epDaRhdPEiVFR4n3CsrVI8xpjm2Bsopehmc4g4ZnKhFmVIoyn9j+eFCWhs2r3ZHy/Ddt31rzs/NOdn41E24ZyHZ+NXQsxn+e2m4S5iVakt4+rOEOHDmq9VJ7QnDpx7qxx4jNCj0AH31fsjJKQQdg37hxq15sd/wCe2lZ8x54cY+rBjNvvKQm4sROKhAwSdtE7LpN1JKBZXCkGL880gTzsATBqraGyFJk7/A1Za0gsSAqIJGQ2dIoadtxqcE75fVnb2lnACfNnOgTP3aEaRta3Urlh5GCYwxPOB5uHX0UTVpNzeOwfCohblnGRhlhvmllfMrraf0erFxFgUoElDwiPWzOeXN4d4qC16OjNt4/VE5b8KaV6VWMwO2PdXCtLq3Dt/CnklbcOtpX+T1YHUwDYUpuOxePNu+kwWrNPVPRFBnNDy2ooS6FDBIXdEmJGGcU5ItqgjlDEyZ3ReKR7q5VplcG4OeASngQJBxPCnlbe4lUppfL6iPY9XLY2zetjTyEXobkAkE4mRMpBgRPGrWlrGlSLPiuA2QMMfXXnup/01pd5ej7O4oi+twTAgKSL+BA6J6RS/atJISEFy8LwVF0A5KPHiKLO+jHenFLNG+/G37Cr+hou45ifWRkd4nA8KgcsyUkyo4dB8KYHtM2WYKlT9SYHHHCgyjZFLlLrhWTgC3Ak4AZ4UZZcwU6L3g/+38B3X5m881/D75MUt2jRD0BMYpvA85O8bduRpu1usba1oU44pHMgQgqGBJnA/SFBLNoxi8ItBOeHJnhO2hqVwjOikrxd/H+AboeyKDVrBjnMgZ/TTQ5GgnzCgiU4gEEYkROHXTfZbA2lp2HpSW+cq4eaEqSqYvY5UAcsllJ/34f/AEr/ANVTllzLU6F/lfn/AAVRYFt3gtN2SkjoAPxpj17YKnGCNjfvoU3ZbPBCLWlaiRA5NQxyu9dEtfVHlmQD+795qkppbkylRck7O3HX+C7q9/u1pjYlX3DStouyrFraURzb42jwpl1fRNjtQ2lKsdvqGlbQ17zpoEn1hnNN5rISdHtXT7tffQN+UKyrVbHLokFLeMj2RVqxWdX6HWnaHh95JoZ5QrQoW1wBRHNRt+iKvMrUNBqIJnlU4zj66NtLtXYN0csdHfjqvTQi1IshTbEEziRs+knjRIoIatEiP1hw96KEeT5ajbEXlE5Zn6SaIoUeStEmf1h3bOEopPNl1/uhpDqutWVPdWv4kRXQG02NZQ3CFQkHGMCJOI7D2Ua2xt3UutWd0SVFQEZKOWMe+uPCqWtj2umJUnkU78dn4BKzLWhMJbK1kZDgMT2CqyrbaMQtvBQKccImKr259YQ0OeVC9le28RnVOyWR10FSL6ggXlEHADHOT9E12J1FszxF8O2rqXmvwN2pHrgcVeAoKyyFRIkXnOolc5jhRfUkwsdfgKrtS01HNUpawlAUDdlaQsGZkGD2jOs6EbprvfsbdJv/ACK3Je5wNX3LQtLbQEgkmSAALsAknqFZRXVfTS3FoQgZJUSYIURhF6QJONZXSoI87VEdiTzT00aH7IdA8RQazKwzoqi0IKACtI6TxrOJcuJC3nVkrqsCkH9ojtrsuCMFJ7fwrW6OfIwlZ3ylI6B4VN54aog4DLIbeFbHSO2p0NLMnddvKTwk0lWzXBaHXUBoEBaxJURkojdTa2r0g6Fe6ky36pPrccUAmFLUoc8bST76RSWmpv8A2yX80PtK/wBNWrLrUosvr5L9nycC9nfURuwiJoWdTbR7KftJ+NW7Nq2+li0NlHOWWiBeTiEqUTjNFwsjk66qObP9f/bWDXD/ACT9v/toerVi0D93/Un41CvVy0/NK7U/Gi4WQ6vaYu2APlJxu82d7kZxQewaeVaFcm0hQWoGACCVbLoESZyq1a7C4vRqGkplcJwkDJZJxJjZXepabUyk2dfJMNKWHC8vk1KBTGCTewJjA4Rv3vW9hqyOtN6Zcs6AzaCuUQA0T6pjAgZZHZvofrdbCEWSJAW2pU7RJSQO/PhU2t+jkvvg2Z5VquICXFEj15MG/gFSIy2g1xrXop51Fl5NtSrjUKiMDhhnwqpu5KWmool3HhGXxO2rOjFS839dPjXatX7V8w52T4VLo7Q1oQ82pTDoSFCSUKgY7TFZjPRdZhNwfRXPZSgl/k1pyzI2nDm16Fa2Ly0kpkBBG+CVbugGq6tGoP7pH2BTFbUVrG+DZLTwZXPWKQFLr1XSdkCWbQlCIKmlYJGZ6BnXnp0cv5pf2FfCgor6KV6RH8RHjTj5QMH2v4f9xpesthKVIJQRz07CNtHvKEJtDU/N/wByqaEwhqwf1K0nP1vuUA0E1ftJOIKQCDuJWhM/1GjmrIiw2n+b7tL2gnVJedIkm6m6N55RBw44U3sC3LWuzty2OJICzCOcoc6SkZ3YG3dRRtyNFqVIwWn0UC7iUiSCL04Hbsqhp2yuuvKWG1qvXDJTtCUgiOGI6qxix2hTRbU0q6YOwSQcPE1lnVy8kuRb1LXftKLqUomOckc4c4byR3VZZWC1aICZD7g4EgoBUcczPcKr6EsD7DqXEtnDf8KxR5NLjasFrdWQnbKi0oSRwIozJoqEXGSbRuw2qVAQkQqZAMjLHPPAUP0lak3wlTaSQkQccj/MN1X06PeSZ5M/+6pPaEfUq8pCjhE4DuFZUW0tTtxzjUacL+5244gLQq6glCW1AwsFJuhQA5+zDZt6a1YXkBi0KS02IUEkAuAKHOMH0nhvrh7RdoJ/ZKxCRhuSAn3VDa2XGmHEqSQVOIJwkxdVBw4itrp7HAoS4oJ6q2kKULraEZ5codn0l1UadWS2k2ZMXgceWwOU+vsGVa1RXCgTsnwFG3LUoKBDa1jPmhGH2iDUUr5X4nXjbdYrcl+4p6P1lNnWSiytoVEEnlDxiFK6O6sqTW16eS5ikQV4KAAxCcoOOysrdXOFhZmyrAiJ66tJbVuol51ZfnD2fhXaXrNsdPZWVpHR2O8F8mqcqmQneBV9Ltn+d8KmT5scnJ6xR2hf4+8Gr6B3VyqY9XwowptkCeUgb8KrKtTGx2eqizIeXgC7h9k1KgcCKteete2ntFbNpR7Se0UxWK3Ue+uCozt76tm0o9odorPOEe0ntFMCktw/S76iW6fpdqqKBaPaHaPjXSeSPyk0BYCcqY+UOEq+NachabqrxSc0mYMQfdRpbbe8VDybfDqP40XCwH0MstgoSSBJynMdAwwoum1qAAvq/PVXTaEA82JO6PdUkiqlK7JUUluRi2K+cV3fCtLtUiFLMdVTCKxSgM+ipuOyMGkFn5fcn4Vrz9z2x2CuiBu7q0Ujd3UBY0bYuZvCYjIfnZWefr9pPYKxSN47q0EA7OwUBZHLtrUoEEpxG4V25pFRiQgnikHxrjkT7J4YVyWT7PdTCxjOkFJmA3CsxdEZRlUNtevXSENgghXNSE5ZSRnjFdKbUPk9xqJSFyOb3UBY3+kHhmEdRrtvST25PaPhUd1Xsjsram1ezHRI8KnIi+slzLJ0m5gY2+0nHhlhQ/SloCiFnmlOMgySebjExhcA410tk+yT1k1GGMfVI7RNPKhOUnuUf9qHZ9f+hPxrf+1Lvt/0D41c80Ezc7ya2qwoP7sdQFFkGeXMrsazrJm8csoTHYake0uhQK1XjJSk4AYgKOw1n6Mb+brBo5BBTyZjA5HPGmkhOUnoyqzpazpyQoT9FP8AqqZWnWPaX9kfGuxopGxsfZrf6N3No+yapEvXcAact7LpSeUUAmc25mY+lwrKn0zoh5yAloAAzIgfCsozCylkdA+zW0zuHZR7kE+yOys5FPsjsrK5pYCpcVlh2V0l9QygdVFzZ0+yKwWZPsii4WAy3Sc8a5ngOyjfmqPZFaNlR7IouFgJhuFbkbhRw2RHs+NaNjR7PjRmCwEw3VogbqOCxo9nvPxrk2NG7vPxp3CwEEbu+t4bu/8AGjAsiMcO8/GtKsqN3jSzILAggbj2itBCc+d20W81Ru8ajNnTu8aeZCsDroJk3p6awoG9XbV9VmTurnkE7qLoLFDkE719tc+bJ3r7vhV0NDdW+SG6ncCoGvpL/PVW+T+kupg2N1dhobqBFcpPtK7K2hRGSldhqyGhurRQKYEBcV7Z7K7L6/bPYa6CRXVwbqNAKqr5P7VXZWXVbXFGrIQN1bCBuoAhvKj1lTvxrghW1aqshI3V2EDdRZAVFFZ+Wrsrk3/nFVcuDdXChjTsBUIUf3iuqshQyWqrwQN1YUDdRYRUKle2quSFH5aqt3RW7oosgKcK+cV+f/VdcosfLV2mrV0V2psRlTsgKJfX84vtrKvBobqyj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47132" name="AutoShape 28" descr="data:image/jpeg;base64,/9j/4AAQSkZJRgABAQAAAQABAAD/2wCEAAkGBxQTEhQUExQWFhUXGBgYGBcXGBgaFxcYFxwXFhgXFxUYHCggGBwlHBQXITEhJSkrLi4uFx8zODMsNygtLisBCgoKDg0OGxAQGywkHyQ0LCwvLCwwNCwsLCwsLC8sNCwsLCw0LCwsLCwsLCwsLCwsLCwsLCwsLCwsLCwsLCwsLP/AABEIAKsBJwMBIgACEQEDEQH/xAAbAAACAgMBAAAAAAAAAAAAAAAFBgMEAAECB//EAE4QAAEDAQQFBwcICAMIAwEAAAECAxEABBIhMQUGQVFhEyJxgZGhsQcUIzJSwdFCU2JykrLh8BUkM0NzgqLCJWPSFjR0w9Pi5PFUk9QX/8QAGgEAAwEBAQEAAAAAAAAAAAAAAAECAwQFBv/EADQRAAIBAgQCCAUEAgMAAAAAAAABAgMRBBIhMUFRBRMiYXGRobEUMlKB0ULB4fAjM2KS8f/aAAwDAQACEQMRAD8AdfKBoO0Oha2RPqxCgFbAYmONedWvVnSCIN1wyYhK7yt/qpJOyvddKrhtXV4igbD/ADxwCvumuWrNxlobQV0eBvIdVitJJGHORj14VBCvZH2R8K9S0y4CpZO1SvE0rWlSJwTRGo3wE0LTbDhyST0J/Cr7Gj7WRzUOxwkCmPRr+MXRTVZF4USqNcBJHnKtAW0ieTcjifxrWkdWrU28G7mKjhdIIMXQcZwxO2K9bagtmd9AtYbZctjGEzh0Sus+uk3ZI0UVxEZWqNtF+WiLsZrR7UYc7Gq50C+FNhQAvAfLTtJGOOGVOWm9YFKVaEpAF1UTjiAv8KCodlxsGMQD3mqjKo97D7INsWrNocQSm7goDFYnEH4UYb8n9rKgJbgon1zHqTuzqKwWxSEFSc7yfBWynqwaYUX0plNzkQZw9bkpienCKTnNPgNRvsmK+iPJs8407edQlYu3RipJnerZluNVW/J1aOTJvtAhcZq9knO7XomqOk5bdU6pKVYYEhOQOQNBm9MO+akz6QvZQJuXDjEZTtpOcsq1V9SlTld9l+QET5NnuUxebi7uV7G6K5Hk0c5Iy+iQo/JVuG2nQ6V9OeeLnJ4HCL3J5T9aqf6WWbN6/pOUOGE3boxjdNJyfNcRqnP6X5AQeS9V8zaEwU+wZ9X61YjyX+jxtGN4/u8Mh9KmtelvTq5/MuGDOF64B4zVNek1ebgBxXKcpJxM3bsZ9NNz/wCS4gqVX6X5Ae2+TlldnZcQ6pCihN6QFAkpnDKKpOeT1tLgHLKgon1RncJ376adMaSSbI022uHE3ZAkYBJBx7KoWjSaeXv3zc5K7EH1uTu5dNE566S5FQw9Z/ofkI2kdV0oYvBaieUIyERdBoe/oiHXUycEE/0g0xWx4mzBEm/yhUc8rt0Y9NU7Q8kvvLxurbKU4bShKRhsxBpwqc5DlhK/0PyFx3R0ISeKvdV3SuioSyR8pEn+n41bcALAR8sKJ4QSNvVVnTT6XUMJTILaVBU4Z3Ij7JrVVI8yfhK/0ME6L0XfS4N13891cnQsQbwzGFGdAvts8rygUb6YF2M+MmoDE4TmD2U+sjzF8HX+hkGltBXXCAYwHhRbVHU5NrSpBXchSudE5BOyfpVPpRYfWFpEC6kQc5GZwo7qPbk2clKgSVExdiMbo2nhTzxtuQ8NWW8QVpPybps6mjyxXfXci7Ec1SpzPs0mI0cpNoKdylgfy17dpa2IdLMAi44FmYyuqGHHnCkC2MobtUrMC8tROOS4u5U865k9RUe0WLztm3ioORjKRTsbO056i0q6CJ7Ko2nQvCrUkzKUWnZiwFrG0GpE2wjMHxok/olQyqouxqGyqJ2OEW9J21Ol8UBtrRDuI3URSCNk0DTYQDtZUDY2DPdtrKDQ9m1itcMnipPjSPpPSqm7pSc5HaI99NWsqfRDH5Q8CaQ9OEczr91clZdls6MDFSrxi1oULVbSomdsmh6s6nVXN2uNSlwZ9P8ADUV+heSCegtGlxLzl66lpF44TJMwO441M1albzR/RQRYbZ5uueTfbQCpXqleI7DKk9MUM1h0V5q7dH7NWKDw2pPEfCtK1OSipeZy4SvRnWcHFWdnHRfci86XBF5UdJpet5JWTJosXRGdCncVmueO56bpxS0RWXia5CaZ9J6IZsjba7Qlx1xzENtqSgJGHrLIJJxGVQuWGyu2VdoYLqFNqSlbThSYvGAZAy3HhXT1LscHxlJySSdm7XtpcBIRRyxCEihDZjGiDdoEZ1zyPRilawR5Sth2h/nA31nnQqR9Wgml2uw7Qtq0XiEpBJJgACSScgBWG2gGCDNVqZuCvYLh2uuVoN5+ONYdIDjQLqgo47VRxdDHbUo1gtJpNMuKjEkdVXFj0e48q62hSzwGXSch11CHJpq8nNrc84W2VkthtSgjCAbyccs8TW1GClKzOTHYiVKk5xV7Cq4wUkpIggkEbiMDXPJ1e0t+3e/iOfeNVQaTVm0aReaKZCtFdhNSLyrKA4l2zjmiiFg/aJ6R4iqDOQq1ZTz09IrVHPVjoxlK6UtZsXFdCfAUw36XdPnnq6B4CnJ6GWGhaYGUipWbY6j1XFDhMjsOFbIrm7WSkdtSnGSs1cJ2PSz6r0pSsJSVKJEEAQMxhtGypG9NtH121Dogj3Ua1X0cA3ccw84DqBwgJj39lJ9osxQpSFCFJJSekGDXU5ShFM8WlQw+InOKW21tNP8A0l0qGlrvIPs5iDOM51T5RECVgKJAuwZE78K7u0P0kByqiM4AiJjD/wB1UKrlocuOwSw8M0WemaAaZddQG2S1dQCFpxQ5F4TeUL0m/lJy4VukjQOsKrOFgyJu3U4gbcSBE4HfWVqp23PKtfU9O1oV6JP1x4KpD02rFH839tPWtv7NH1/caQ9NHFH83urOv/rZ6HRuuJj9/Zg5sFSgEhRJwACSST0AUwjUq0FpS1QkhJIRmsxswwB66KeTWztkvLwLibqRvSkyZHSQR/LT3UUcPFxzM78d0lUp1HThw4iJZlI0rY7iubaWhGOBmMD9VUdRHCrtj0eu3WBoPEodSVC8RJlCiiSJGd3Gu16EUzpJp9kQ26HA6BkOaVT0FQT19NNSEgCAIHxxPfXQoXTzHlyruDTpvvXc+KPIdYtBPWb103kHJxPq9BnFJ/M0CWs7AZ2ZfGva9PKb5BzlYuXSDPdHGa8ZbAKgNhIHaYrjq0lCSynvYDGTxEJOfDieiLas+lmUKQ5ceQMU5lBMSFI2pkYKFJel9D2ixqUleCHIxSrmOXcROGYnI76raX0aqz2hSQVJW2rmrEpVGxQI3inAW5Vo0StVpMqSohC4AKiki6enNJjca0eWd76SRyx6zD5MrzU5NW5q4vfo9tmzotFq5QpcMIQzdKyPaUVwAMMqs6y6ETZw042sqZdAIUrNMgETdGIgzlOBrrSmi02WytOPXrQpQ5jSlkNNgi/jGJzyEUb13P6lZhdAwRzQIAhvEAbAKHTioPTaxccVVdeNpaNtd328OZRXoCzIsibSt5xSVXTeSiJBwupQRMk4So1ArRNntFkXaLIXQWyQtDsTgATltgyIJFEref8ABmehv701xqPhYLWfpr7mkfGnkjmy24GXX11TdXO7qVrcLEfk3QytxZKVl5sTKouC8SBcEzMDM78KBWlTLrvJsofS6twJl0t3JUqPkY5mjXkyUOWtA23EdxVPiKBMaMU9aktm8i+4ReIIukXl4H2oSSBU27EVbc3TaxNWTm9Evz5IM2ex2VFrTYnGnFqVzS9fugLKb0BsZDZiTQvS2jkWe1Fp1ag2CIUlF5RSqCMLwE4wTwyo5Z2hZ9INWdhgEBSS48sFbhBElQOTYx9YDfVTyhNK86vXVXYbF6DdndeynCnOCy3txM6Feo6tszs431580uHgW9ZdHWSxFq8067eB5oVAVBEqWvZmMEiq+nNFMqsjVrswUhKovIVjEyNpzChGcY1c8pqucx9VfimubRhoRrjHe4o05RjeUbLREUqlRRo1HNtydnrpuUdF6IbashtdoSXAf2bU3QqTAKlDGCcegbaI6h6SS5aFp83aaUGyQpu96t5MpIUTOMY8Kmbm2aJaDOK2gkKQM7zYuqEb4N4b6qeT6wOotK1rbWlPJlMqSUyoqSYE54A1UY5ZRSWhFWaq0Kk5y7SdrX2XgULJok2m3Ot3oTyjilEASEhZGHEkgUSFlWLSGho4GzXrhcIXysTHK3yYjbEZVvV982fSTqXklAfLgbKsLxC7wjgRMb8KDaxasPIeXCXVoUolJTfUIJkAxkRMRSUVFOVtbjlUlWqdWp2VlbVr24k2mtGtWa2IbWlxxpwougKCSL6gmFKiSBjlicMaLa1uMWJxFyypdUUjmkwhKQTKsjeWeOUUp/oxbLzDakkKLjSruahKxmBkcJjdTR5Rx6Zs/Q/uPxpJpRk0i3CU61OnKbaaez3A9peStaloBQhRJSmAIByEDKtMDnJxOY3b+iq7JwFTtq5w6R41he+p6mTLHKElPkfkfCgulVEqVjsHhRNw0I0gcVdFKTLowSZWx3d9EtCaFdtSiG0wB6ylYJE8RMngKoV6tqYGxZkhrKTO+c8eqKqhBTepzdJYqeHgnDdgdqzLLbjBPp7KtLiD7QgHDgfeKAa62Uh/lQkhDqUqBjCSkSJ34d9P9sscWlp4bQW18QQSnvFWLboxDjPIrEpuhPEQICgd4rtnTUo5TwMLi+pq52r33PFlD3UJ0iSHeannc03pjCABtznxoza2ChSkEmUqKT0gxt6KA6aduuDK9A6+quOku1Y9fpZ3oJrmjh+0hR5xk7TIM5HDaYk48Kyq0cJ4SY2cayuqx80e461rBbbggi9mOg0iaY9ZPQa9B1nsSEtJKRdhQEDBORySMBXn2sLbkXm0gwnIg4kqAxIyEEnq40qsXKDSO7AVYUq8Zz2V/Yp2C3O2d3lWVXVAAEHFKh7KhtFOdi8o6Ih9lxCtpbhaewkEd9eSK087nyaO38a4OnXvYb7f+6saarQ04HpYmtga7zSvfmke2f8A9CsXtOdHJL+FUbZ5Rm4hllxZ2FcIT4k91eXW602hDLLl1uHQojA/JMb6ofpm0eyjsPxrVyrPgjjjDAp6uTHLTWmn7SZdVgDghOCB1bTxNDJIgjMGR0jGhuiHrQ+6hslAC1RIGI25TwqbSV9lZbUsXhngMjiO4isHRqN3Z6UOkcJTjkiml4DLada33Y5ZmyukZKU2qR2K7qo6S0q8/AdULqRCUIF1tP1Uj3zS2q3uR6w7BWvPXTACsTwG3qq5U6slqzKni8FTd4xf48NRsZ1ltiGQ0lxN1IhKigFxIGQCjhgMjE1y5rBbFIQgvkpQAIgc8D5w5r3GTB20Cs4UQbzitsCE7jw4VVFoc9s9ifhUtVdriWIwN79W/JfkaXdYrWtHJqW0WwICORbgRgIEYRwrmz6wWtCOTQ42lG1IZbg7DPNxJ2k0KTYHVWNy0B0i4ogiE4gAHd9Kl79Iu/OHsT8KrLV3uT8VgbZcjt/e8a2bW624HWl8m5jikJAIOYKIuxwipbfpO0PLStx5V9EFBEJCCNqUjAHjSedIO/OHsT8K0m3uxPKK7E/Cl1VS1rlPH4RyzODvtsvyPVt1gtjoSF2hQukKFwJRJSZBVdGOIyOHCoHdKWlTgcL6ysZE3SB9VBF1PUKTEaRd+cV3fCrLdqc+cVlw+FDhU+olYzBLan6L8jZadLWpwQ5aFLGYlLeBGMiE8K7Om7WRdNpWU5XYbiN0Xaq6e0MWEsKDq/SImCRgoBBOz6Y7K5sGjQpF5S3OpR9wqZdZHeRUcVhJJJU/YywuuNKvsuraUcyk59IyPWKsO6RtCnEuqtDpcSCAq9EBQggAYCeAqppOypQqEqWBHtGqSEYElxQ/m/GpWa2kini8M3d09fsXX2b0lRKicSpRJUTvKjiTV5rS9rSm7509dyi9j9r1u+gLjXo1rDq+bd+WflTu6KLa26H83FnKFuekRJ56jiAiTntv91aQpT4Mmp0hhnbNTvbwOA44klSHXEKMypKyFGSCZUDJmKn87eMhb7ywc0qdWUnpSTBrWr2gOXs9pUpbl5ABRz1YGFKO3bApbsqFl1CCteK0pPOVtMb6pUJ23JfSWGcszp6/YbmlYCpUrxHSPGhuueiPN7Uptpx0IhKgL6jEjKZ4VbsehQdGrtBW5yiXQAeUV6pKUxE7zM0lh3tct9MU3+lhJS6F21XrdFVtV7Ep61ttrdd5O8LwvqxBUBEzI9aobVYnItSw8u606+hKTBwbxTJI3YUPDyfEqHS9JbxfoWyaIau6xOWJwmCtlXroGY+knjSMjTTwzKT0j4Gp0awK2oHUTURo1IO6NauPweIhkndfb8XPe9G61WN8ApfbBzurIQsH6qo7q1pfWmzspJDiXF7EIUFEniRgkdNeFo0u2o4tnuNWUaWa4j+U+6t3Vml8p59PBYVyu6qty29wpaHSolRzUqT0kyfGgelGgpeM4QYG2BluH41cXb0EC6oZjPDxoZa3ClcfJuyTOH451z01LNc6ela0ZUssNlbX9jlK0kbMzgMPxisqOxPkjCMd4HeeqsrfY+eue9a2L9EOKx4KpXSoFKxshP3vwqXSWsybQgIuKQtJClA4pIUmQUq2jGhyXuavoT95XwrdlCW82gpGImPb/wDK91DbuMXp6z7naLtvYDnn7f8A5lVLXBJN6elaffaDQMN6dYmy2Af5Sz2lO8nxoB5r0TukeFG9YlwxYMcmTtGPqf5gB7TQy4rA+4/9SKbWoBLVFsecsxsUd247qg1zspVbHCBsR9xFWtTjNqbxnE8dh+mqjWl7MFPLMHZjsyApCYgGxndVe1IUmCJBnZT61YkzimRQbWaztpggXUnYTOOO2k2K4C0UHFkqnmpIvXjnJiBtJxp2c1YYJXC1YKQkYjJQk0hOuJB5sARsrpFqOxXfWE4tvRmiY9IQBou1JGx1xPYpCZ7KSbRYbpImYUE5bxM0zWRz/BHzObivvNCkBdpUT6xznE1q4vQm5O4sAxxI7K35ymMqgcPMSd5NRJxpgXBaUSD7qkFsTOWEbqGqFYkZ9BosFz1jX21oQ3YwoxLa4wnIMz4illrTiEowvetGQor5URhYh/lueDHwpTbZ9CmfbPhSnBN6jjNrYs27TqVKMJPXA8BVc6UOxPefdVbzW8qEwT1fGtOIgkGJGf5BpKMR5pBJm2qVZ3sB6zW0718aedf5ixwP3avBqvP7O1FnexHrNeK69B8oA/3Tg2r/AJVbRM5NhDUgeitPQPurpCKItjW7lU+NPupX7G0dA+6ukp8frbP8VNU9ibjH5QmptphQBuIEHrxq0wmNDujP0qcf500P8oi1C3G6ifRp+UQMQdxq5ZJ/Qrk58onj8tO2s0nmKBuoSptyelP30VtY/V9Jf8TavAVzqKItiDvUn76alCZY0gN9ptI7YFXx/veB50U1I2jCi9psyGwrmCRIxxPVxqtaWYS1A9YEntrO9xlexMFSgAKsu2IiZFHdUbFeXjVrWSzXUqIG+qQtXsd6pWNtdnIUkn0i8ebhzExirDM0ptt3edh0ZRgYkdPjTxqGyHLOoKkDlVHDPBAMTuOR6a85vKMg/KmMo78qmS0EWluFAlJHHr3btnbWVEyggAKEgDbBBxynrHZW6jQVx5btIWoqCbvNQmJn1UhJM8SJ66vsnmL+p4XzQXRxgHqo3Ylc0kQd27b8acXdGstxZCj7R+0r/rVE7IyJ+2r/APRTeFq+j2H412Lx9nsPxrQi4A08QW7JJyZB9bOY+mJy40H5ZGOIH8yf+pT0CbowSZAzBPVnlXN47kdh+NAXQv6nqBtLeIMXtoOw7nFU1uNytdas7Zvtk3cycBwNEWWL0nDs/GlJaBcEuWYUA1isN4Nj6Y2ThjM08KsfEdn40J0i3dkwlUCRKeI4/majwYCG/ofchPUKFWuzXSBdjqNPi9LR+5b7KrWjTqR+4bP56KS72MotJjQjoOHPPe42KQVtme7I7K9ca0mnzBTpaQRePMPq+skfjQX9PI/+Ixjw/Cra7wEdFmJbR0q/CeFcpaIASRhIJIGOWIG+n13TTYbSrzVmVEiIyjblXblubQhlRszSuUCzlgLqroGVQ1xuM83tKFEggHqTH529ldMWZRkkHbT83p1sz+pMYd/9Ncv6baxT5oyJwvDj/LVK2yYahPX1u8LOiDi2cQMsEbdlLDVjBZSm6v8AaKjDZB4ZU561aVDCmQWkuSjAkxEBOWG2aCua0pCQrzVEmRE7o23eNKULt6gpaIXPMhBUELmYwvSaxrR/OIU3jE7T2ztpj0frAlwOk2dLYabLhxm9dKRGWGBNRNa1IOPmqOtWJ7qylTsvmKUtdio1Z0hlzmj1m9n1qZ9ekE+bR82f7PhQR3T6FNr/AFZAxAOO3GDlspl1s0qhnkAtpLhKJBUYiAnLA1dFZVvcU9STU1MNWidw+6ulh5hHLoJBkLSU9MjPqmmXVjSSVs2pwISkJA5oOBhKzQNem23FJSGUBRUIVOIxzGGday1W5CRZ1/V+uK+ojwq1ZjOiHf4o+8mo9edYGmbUpC7Kh03Um+pQBxGUFJq3ofSzf6Oce5BNwuD0U4CSlOcb8cqviAK1NR+tN4HNP301JZ0EtWwAEk2p/AdVEtCaVbctLaEWdLZvIN9JnC8nm5cR2VHaNKJUh9TLQZUh9xJI+WoRK8szNJu2o4Rcmo8xB0m24FklKszmDXWkE4MT7J8abv0q77U9IHwrf6WWcwg9Ka5fiqfeeo+hsQuXn/BFqa0JPQa1rdF1Q4HGrDelSMm0DoEeFcv29C/XZSqeP4VaxNPmZPonFLh6om1GclK1QBedWYGQlAwFeVPIXsxgkfCvXNAPthYQ22EAycDImIryiyum9nIBJ6hGzqq1JSjeJx1qNSjLLNWZMxaBCcccVEkbTIjvHZWVXaYJJJVGwgZx0bpispaGI62dgHqo5ZAAiBwoSwmB00Zs49GOke6nFaGktyWu0jCo5qQGrMzoeqn6ormK02rAdA8K2pVNCZeT+7/Ow1bs0i90nxNUlq/Z/nYaKWJMgnf+NJlIjU6aEaYdN1X1P7hR5xqgenEgJV9UfeFIBSfcNDbU6aKvJobbEUrISDQe/wALxx53/MFLQtHAUyLH+GD63/MpYihxTKuW7U96FqQM1+IrrTVoUGLJGHNc+/XFrHoGelzxFa06PQ2T+Gv76qMqHcH8urZ01Mm3r4dlQN7KncWVXZgXRAhIGHGBzjxONGRchZho8oqyF2ePYP8AbSm+8rk0Y/KV/bTV5SD6Rn+H7/wpQtSvRp6Ve6qaQBHQLhuWycxZzHSVIoMFqO3soxq+fR2w5eg/vRQZDsKwjsB7JqGu4pE7aCW15+sjwVTl5ShK7Nwa/wBNKiLRKVc4q5ycNgwVTZr5aSFsAKIlvIbcQKuLdhSSTLGpBiyWsbwfuGlfRqf1lH1x400asK/VrT9U/cVS3o6POUY/KFXwJ4hjyi42xX1UfdFWrGQNDrnLlU/eRVLX1Y88XPso+6KmQv8Awhf8ZP3kUuIGtSlpFsQBM80/1oqZo8y18bS74poZqK9NuT0j7yKIsn0dq/4l3xTUS+VmtH/ZHxXudKsx5MOfJvXeuJ+PZSs/bHEpbN9XPBOzCDG6vRX9Ym1WXkeR59xKJwui78sDO9XmVt9RnoV41y0KcPHY9rpLEV0o3vHV7PdacgtYFuLH7TtSD4RXFufdbzUD0Jj311og4Hq8Kn0qkFJJOQw6a6HTppXaPMpYrEymoqb8whqXaVLWFKPtDdhAPvrzp8ytUb+4Hxp+1G9YdKvAUkt2ZQWY9pWycQcazo6Rfia9JX6xN/Sv3DViNmCByiCVxdOO454HvrKHW20epDaRhdPEiVFR4n3CsrVI8xpjm2Bsopehmc4g4ZnKhFmVIoyn9j+eFCWhs2r3ZHy/Ddt31rzs/NOdn41E24ZyHZ+NXQsxn+e2m4S5iVakt4+rOEOHDmq9VJ7QnDpx7qxx4jNCj0AH31fsjJKQQdg37hxq15sd/wCe2lZ8x54cY+rBjNvvKQm4sROKhAwSdtE7LpN1JKBZXCkGL880gTzsATBqraGyFJk7/A1Za0gsSAqIJGQ2dIoadtxqcE75fVnb2lnACfNnOgTP3aEaRta3Urlh5GCYwxPOB5uHX0UTVpNzeOwfCohblnGRhlhvmllfMrraf0erFxFgUoElDwiPWzOeXN4d4qC16OjNt4/VE5b8KaV6VWMwO2PdXCtLq3Dt/CnklbcOtpX+T1YHUwDYUpuOxePNu+kwWrNPVPRFBnNDy2ooS6FDBIXdEmJGGcU5ItqgjlDEyZ3ReKR7q5VplcG4OeASngQJBxPCnlbe4lUppfL6iPY9XLY2zetjTyEXobkAkE4mRMpBgRPGrWlrGlSLPiuA2QMMfXXnup/01pd5ej7O4oi+twTAgKSL+BA6J6RS/atJISEFy8LwVF0A5KPHiKLO+jHenFLNG+/G37Cr+hou45ifWRkd4nA8KgcsyUkyo4dB8KYHtM2WYKlT9SYHHHCgyjZFLlLrhWTgC3Ak4AZ4UZZcwU6L3g/+38B3X5m881/D75MUt2jRD0BMYpvA85O8bduRpu1usba1oU44pHMgQgqGBJnA/SFBLNoxi8ItBOeHJnhO2hqVwjOikrxd/H+AboeyKDVrBjnMgZ/TTQ5GgnzCgiU4gEEYkROHXTfZbA2lp2HpSW+cq4eaEqSqYvY5UAcsllJ/34f/AEr/ANVTllzLU6F/lfn/AAVRYFt3gtN2SkjoAPxpj17YKnGCNjfvoU3ZbPBCLWlaiRA5NQxyu9dEtfVHlmQD+795qkppbkylRck7O3HX+C7q9/u1pjYlX3DStouyrFraURzb42jwpl1fRNjtQ2lKsdvqGlbQ17zpoEn1hnNN5rISdHtXT7tffQN+UKyrVbHLokFLeMj2RVqxWdX6HWnaHh95JoZ5QrQoW1wBRHNRt+iKvMrUNBqIJnlU4zj66NtLtXYN0csdHfjqvTQi1IshTbEEziRs+knjRIoIatEiP1hw96KEeT5ajbEXlE5Zn6SaIoUeStEmf1h3bOEopPNl1/uhpDqutWVPdWv4kRXQG02NZQ3CFQkHGMCJOI7D2Ua2xt3UutWd0SVFQEZKOWMe+uPCqWtj2umJUnkU78dn4BKzLWhMJbK1kZDgMT2CqyrbaMQtvBQKccImKr259YQ0OeVC9le28RnVOyWR10FSL6ggXlEHADHOT9E12J1FszxF8O2rqXmvwN2pHrgcVeAoKyyFRIkXnOolc5jhRfUkwsdfgKrtS01HNUpawlAUDdlaQsGZkGD2jOs6EbprvfsbdJv/ACK3Je5wNX3LQtLbQEgkmSAALsAknqFZRXVfTS3FoQgZJUSYIURhF6QJONZXSoI87VEdiTzT00aH7IdA8RQazKwzoqi0IKACtI6TxrOJcuJC3nVkrqsCkH9ojtrsuCMFJ7fwrW6OfIwlZ3ylI6B4VN54aog4DLIbeFbHSO2p0NLMnddvKTwk0lWzXBaHXUBoEBaxJURkojdTa2r0g6Fe6ky36pPrccUAmFLUoc8bST76RSWmpv8A2yX80PtK/wBNWrLrUosvr5L9nycC9nfURuwiJoWdTbR7KftJ+NW7Nq2+li0NlHOWWiBeTiEqUTjNFwsjk66qObP9f/bWDXD/ACT9v/toerVi0D93/Un41CvVy0/NK7U/Gi4WQ6vaYu2APlJxu82d7kZxQewaeVaFcm0hQWoGACCVbLoESZyq1a7C4vRqGkplcJwkDJZJxJjZXepabUyk2dfJMNKWHC8vk1KBTGCTewJjA4Rv3vW9hqyOtN6Zcs6AzaCuUQA0T6pjAgZZHZvofrdbCEWSJAW2pU7RJSQO/PhU2t+jkvvg2Z5VquICXFEj15MG/gFSIy2g1xrXop51Fl5NtSrjUKiMDhhnwqpu5KWmool3HhGXxO2rOjFS839dPjXatX7V8w52T4VLo7Q1oQ82pTDoSFCSUKgY7TFZjPRdZhNwfRXPZSgl/k1pyzI2nDm16Fa2Ly0kpkBBG+CVbugGq6tGoP7pH2BTFbUVrG+DZLTwZXPWKQFLr1XSdkCWbQlCIKmlYJGZ6BnXnp0cv5pf2FfCgor6KV6RH8RHjTj5QMH2v4f9xpesthKVIJQRz07CNtHvKEJtDU/N/wByqaEwhqwf1K0nP1vuUA0E1ftJOIKQCDuJWhM/1GjmrIiw2n+b7tL2gnVJedIkm6m6N55RBw44U3sC3LWuzty2OJICzCOcoc6SkZ3YG3dRRtyNFqVIwWn0UC7iUiSCL04Hbsqhp2yuuvKWG1qvXDJTtCUgiOGI6qxix2hTRbU0q6YOwSQcPE1lnVy8kuRb1LXftKLqUomOckc4c4byR3VZZWC1aICZD7g4EgoBUcczPcKr6EsD7DqXEtnDf8KxR5NLjasFrdWQnbKi0oSRwIozJoqEXGSbRuw2qVAQkQqZAMjLHPPAUP0lak3wlTaSQkQccj/MN1X06PeSZ5M/+6pPaEfUq8pCjhE4DuFZUW0tTtxzjUacL+5244gLQq6glCW1AwsFJuhQA5+zDZt6a1YXkBi0KS02IUEkAuAKHOMH0nhvrh7RdoJ/ZKxCRhuSAn3VDa2XGmHEqSQVOIJwkxdVBw4itrp7HAoS4oJ6q2kKULraEZ5codn0l1UadWS2k2ZMXgceWwOU+vsGVa1RXCgTsnwFG3LUoKBDa1jPmhGH2iDUUr5X4nXjbdYrcl+4p6P1lNnWSiytoVEEnlDxiFK6O6sqTW16eS5ikQV4KAAxCcoOOysrdXOFhZmyrAiJ66tJbVuol51ZfnD2fhXaXrNsdPZWVpHR2O8F8mqcqmQneBV9Ltn+d8KmT5scnJ6xR2hf4+8Gr6B3VyqY9XwowptkCeUgb8KrKtTGx2eqizIeXgC7h9k1KgcCKteete2ntFbNpR7Se0UxWK3Ue+uCozt76tm0o9odorPOEe0ntFMCktw/S76iW6fpdqqKBaPaHaPjXSeSPyk0BYCcqY+UOEq+NachabqrxSc0mYMQfdRpbbe8VDybfDqP40XCwH0MstgoSSBJynMdAwwoum1qAAvq/PVXTaEA82JO6PdUkiqlK7JUUluRi2K+cV3fCtLtUiFLMdVTCKxSgM+ipuOyMGkFn5fcn4Vrz9z2x2CuiBu7q0Ujd3UBY0bYuZvCYjIfnZWefr9pPYKxSN47q0EA7OwUBZHLtrUoEEpxG4V25pFRiQgnikHxrjkT7J4YVyWT7PdTCxjOkFJmA3CsxdEZRlUNtevXSENgghXNSE5ZSRnjFdKbUPk9xqJSFyOb3UBY3+kHhmEdRrtvST25PaPhUd1Xsjsram1ezHRI8KnIi+slzLJ0m5gY2+0nHhlhQ/SloCiFnmlOMgySebjExhcA410tk+yT1k1GGMfVI7RNPKhOUnuUf9qHZ9f+hPxrf+1Lvt/0D41c80Ezc7ya2qwoP7sdQFFkGeXMrsazrJm8csoTHYake0uhQK1XjJSk4AYgKOw1n6Mb+brBo5BBTyZjA5HPGmkhOUnoyqzpazpyQoT9FP8AqqZWnWPaX9kfGuxopGxsfZrf6N3No+yapEvXcAact7LpSeUUAmc25mY+lwrKn0zoh5yAloAAzIgfCsozCylkdA+zW0zuHZR7kE+yOys5FPsjsrK5pYCpcVlh2V0l9QygdVFzZ0+yKwWZPsii4WAy3Sc8a5ngOyjfmqPZFaNlR7IouFgJhuFbkbhRw2RHs+NaNjR7PjRmCwEw3VogbqOCxo9nvPxrk2NG7vPxp3CwEEbu+t4bu/8AGjAsiMcO8/GtKsqN3jSzILAggbj2itBCc+d20W81Ru8ajNnTu8aeZCsDroJk3p6awoG9XbV9VmTurnkE7qLoLFDkE719tc+bJ3r7vhV0NDdW+SG6ncCoGvpL/PVW+T+kupg2N1dhobqBFcpPtK7K2hRGSldhqyGhurRQKYEBcV7Z7K7L6/bPYa6CRXVwbqNAKqr5P7VXZWXVbXFGrIQN1bCBuoAhvKj1lTvxrghW1aqshI3V2EDdRZAVFFZ+Wrsrk3/nFVcuDdXChjTsBUIUf3iuqshQyWqrwQN1YUDdRYRUKle2quSFH5aqt3RW7oosgKcK+cV+f/VdcosfLV2mrV0V2psRlTsgKJfX84vtrKvBobqyj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3" name="22 CuadroTexto"/>
          <p:cNvSpPr txBox="1"/>
          <p:nvPr/>
        </p:nvSpPr>
        <p:spPr>
          <a:xfrm>
            <a:off x="0" y="1015568"/>
            <a:ext cx="6401240" cy="1754326"/>
          </a:xfrm>
          <a:prstGeom prst="rect">
            <a:avLst/>
          </a:prstGeom>
          <a:noFill/>
        </p:spPr>
        <p:txBody>
          <a:bodyPr wrap="none" rtlCol="0">
            <a:spAutoFit/>
          </a:bodyPr>
          <a:lstStyle/>
          <a:p>
            <a:r>
              <a:rPr lang="es-AR" dirty="0" smtClean="0"/>
              <a:t>Poner 2 afiches y el </a:t>
            </a:r>
            <a:r>
              <a:rPr lang="es-AR" dirty="0" err="1" smtClean="0"/>
              <a:t>rotafolio</a:t>
            </a:r>
            <a:r>
              <a:rPr lang="es-AR" dirty="0" smtClean="0"/>
              <a:t> por si voy a explicar algo</a:t>
            </a:r>
          </a:p>
          <a:p>
            <a:r>
              <a:rPr lang="es-AR" dirty="0" smtClean="0"/>
              <a:t>Afiche 1: cuadro de ROS y ROTA con empresas</a:t>
            </a:r>
          </a:p>
          <a:p>
            <a:r>
              <a:rPr lang="es-AR" dirty="0" smtClean="0"/>
              <a:t>Afiche 2: significado de ROS y ROTA</a:t>
            </a:r>
          </a:p>
          <a:p>
            <a:r>
              <a:rPr lang="es-AR" dirty="0" err="1" smtClean="0"/>
              <a:t>Rotafolio</a:t>
            </a:r>
            <a:r>
              <a:rPr lang="es-AR" dirty="0" smtClean="0"/>
              <a:t>: </a:t>
            </a:r>
            <a:r>
              <a:rPr lang="es-AR" dirty="0" err="1" smtClean="0"/>
              <a:t>check</a:t>
            </a:r>
            <a:r>
              <a:rPr lang="es-AR" dirty="0" smtClean="0"/>
              <a:t> </a:t>
            </a:r>
            <a:r>
              <a:rPr lang="es-AR" dirty="0" err="1" smtClean="0"/>
              <a:t>List</a:t>
            </a:r>
            <a:endParaRPr lang="es-AR" dirty="0" smtClean="0"/>
          </a:p>
          <a:p>
            <a:r>
              <a:rPr lang="es-AR" dirty="0" smtClean="0"/>
              <a:t>Chequear que se vean colores, que se vea y escuche en el fondo</a:t>
            </a:r>
          </a:p>
          <a:p>
            <a:endParaRPr lang="es-AR" dirty="0"/>
          </a:p>
        </p:txBody>
      </p:sp>
      <p:sp>
        <p:nvSpPr>
          <p:cNvPr id="24" name="23 CuadroTexto"/>
          <p:cNvSpPr txBox="1"/>
          <p:nvPr/>
        </p:nvSpPr>
        <p:spPr>
          <a:xfrm>
            <a:off x="115888" y="2708920"/>
            <a:ext cx="1706493" cy="584775"/>
          </a:xfrm>
          <a:prstGeom prst="rect">
            <a:avLst/>
          </a:prstGeom>
          <a:noFill/>
        </p:spPr>
        <p:txBody>
          <a:bodyPr wrap="none" rtlCol="0">
            <a:spAutoFit/>
          </a:bodyPr>
          <a:lstStyle/>
          <a:p>
            <a:r>
              <a:rPr lang="es-AR" sz="3200" b="1" dirty="0" smtClean="0"/>
              <a:t>Apertura</a:t>
            </a:r>
            <a:endParaRPr lang="es-AR" sz="3200" b="1" dirty="0"/>
          </a:p>
        </p:txBody>
      </p:sp>
      <p:sp>
        <p:nvSpPr>
          <p:cNvPr id="25" name="24 CuadroTexto"/>
          <p:cNvSpPr txBox="1"/>
          <p:nvPr/>
        </p:nvSpPr>
        <p:spPr>
          <a:xfrm>
            <a:off x="107505" y="3236783"/>
            <a:ext cx="9036496" cy="2031325"/>
          </a:xfrm>
          <a:prstGeom prst="rect">
            <a:avLst/>
          </a:prstGeom>
          <a:noFill/>
        </p:spPr>
        <p:txBody>
          <a:bodyPr wrap="square" rtlCol="0">
            <a:spAutoFit/>
          </a:bodyPr>
          <a:lstStyle/>
          <a:p>
            <a:r>
              <a:rPr lang="es-AR" dirty="0" smtClean="0"/>
              <a:t>Uno como asesor (general, CREA, </a:t>
            </a:r>
            <a:r>
              <a:rPr lang="es-AR" dirty="0" err="1" smtClean="0"/>
              <a:t>etc</a:t>
            </a:r>
            <a:r>
              <a:rPr lang="es-AR" dirty="0" smtClean="0"/>
              <a:t>) habitualmente va al campo y recorre aspectos productivos.  Para esto estamos bastante capacitados, pero en función de que evaluamos? Como podemos decir que 22 es peor que 25? Que variables manejamos? </a:t>
            </a:r>
          </a:p>
          <a:p>
            <a:r>
              <a:rPr lang="es-AR" dirty="0" smtClean="0"/>
              <a:t>Esto me genera dudas, si es lo correcto a seguir porque el 30% de las empresas de la zona no paga el costo de oportunidad de la tierra. Esto atenta contra la sustentabilidad?</a:t>
            </a:r>
          </a:p>
          <a:p>
            <a:r>
              <a:rPr lang="es-AR" dirty="0" smtClean="0"/>
              <a:t>Que es sustentabilidad?</a:t>
            </a:r>
          </a:p>
          <a:p>
            <a:r>
              <a:rPr lang="es-AR" dirty="0" smtClean="0"/>
              <a:t>Empresa versus </a:t>
            </a:r>
            <a:r>
              <a:rPr lang="es-AR" dirty="0" err="1" smtClean="0"/>
              <a:t>Jobie</a:t>
            </a:r>
            <a:endParaRPr lang="es-AR"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107504" y="260648"/>
            <a:ext cx="4176464" cy="461665"/>
          </a:xfrm>
          <a:prstGeom prst="rect">
            <a:avLst/>
          </a:prstGeom>
          <a:noFill/>
        </p:spPr>
        <p:txBody>
          <a:bodyPr wrap="square" rtlCol="0">
            <a:spAutoFit/>
          </a:bodyPr>
          <a:lstStyle/>
          <a:p>
            <a:r>
              <a:rPr lang="es-AR" sz="2400" b="1" dirty="0" smtClean="0"/>
              <a:t>ROS y ROTA</a:t>
            </a:r>
            <a:endParaRPr lang="es-AR" sz="2400" b="1" dirty="0"/>
          </a:p>
        </p:txBody>
      </p:sp>
      <p:graphicFrame>
        <p:nvGraphicFramePr>
          <p:cNvPr id="8" name="2 Gráfico"/>
          <p:cNvGraphicFramePr>
            <a:graphicFrameLocks/>
          </p:cNvGraphicFramePr>
          <p:nvPr/>
        </p:nvGraphicFramePr>
        <p:xfrm>
          <a:off x="0" y="3789040"/>
          <a:ext cx="4211960" cy="3068960"/>
        </p:xfrm>
        <a:graphic>
          <a:graphicData uri="http://schemas.openxmlformats.org/drawingml/2006/chart">
            <c:chart xmlns:c="http://schemas.openxmlformats.org/drawingml/2006/chart" xmlns:r="http://schemas.openxmlformats.org/officeDocument/2006/relationships" r:id="rId2"/>
          </a:graphicData>
        </a:graphic>
      </p:graphicFrame>
      <p:sp>
        <p:nvSpPr>
          <p:cNvPr id="9" name="8 CuadroTexto"/>
          <p:cNvSpPr txBox="1"/>
          <p:nvPr/>
        </p:nvSpPr>
        <p:spPr>
          <a:xfrm>
            <a:off x="5471592" y="1322162"/>
            <a:ext cx="3672408" cy="923330"/>
          </a:xfrm>
          <a:prstGeom prst="rect">
            <a:avLst/>
          </a:prstGeom>
          <a:noFill/>
        </p:spPr>
        <p:txBody>
          <a:bodyPr wrap="square" rtlCol="0">
            <a:spAutoFit/>
          </a:bodyPr>
          <a:lstStyle/>
          <a:p>
            <a:r>
              <a:rPr lang="es-AR" b="1" i="1" dirty="0" smtClean="0"/>
              <a:t>La ROS explica muy bien el RPP</a:t>
            </a:r>
          </a:p>
          <a:p>
            <a:r>
              <a:rPr lang="es-AR" b="1" i="1" dirty="0" smtClean="0"/>
              <a:t>La ROTA disminuyó su peso al considerar empresas con alquiler</a:t>
            </a:r>
          </a:p>
        </p:txBody>
      </p:sp>
      <p:graphicFrame>
        <p:nvGraphicFramePr>
          <p:cNvPr id="6" name="1 Gráfico"/>
          <p:cNvGraphicFramePr>
            <a:graphicFrameLocks/>
          </p:cNvGraphicFramePr>
          <p:nvPr/>
        </p:nvGraphicFramePr>
        <p:xfrm>
          <a:off x="0" y="818106"/>
          <a:ext cx="5602432" cy="2970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2 Gráfico"/>
          <p:cNvGraphicFramePr>
            <a:graphicFrameLocks/>
          </p:cNvGraphicFramePr>
          <p:nvPr/>
        </p:nvGraphicFramePr>
        <p:xfrm>
          <a:off x="4381500" y="3717033"/>
          <a:ext cx="4762500" cy="3140968"/>
        </p:xfrm>
        <a:graphic>
          <a:graphicData uri="http://schemas.openxmlformats.org/drawingml/2006/chart">
            <c:chart xmlns:c="http://schemas.openxmlformats.org/drawingml/2006/chart" xmlns:r="http://schemas.openxmlformats.org/officeDocument/2006/relationships" r:id="rId4"/>
          </a:graphicData>
        </a:graphic>
      </p:graphicFrame>
      <p:sp>
        <p:nvSpPr>
          <p:cNvPr id="12" name="11 Flecha derecha"/>
          <p:cNvSpPr/>
          <p:nvPr/>
        </p:nvSpPr>
        <p:spPr>
          <a:xfrm>
            <a:off x="4211960" y="4581128"/>
            <a:ext cx="360040" cy="1800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1" grpId="0">
        <p:bldAsOne/>
      </p:bldGraphic>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nvGraphicFramePr>
        <p:xfrm>
          <a:off x="467544" y="764704"/>
          <a:ext cx="8280920"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971600" y="6021288"/>
            <a:ext cx="4334200" cy="646331"/>
          </a:xfrm>
          <a:prstGeom prst="rect">
            <a:avLst/>
          </a:prstGeom>
          <a:noFill/>
        </p:spPr>
        <p:txBody>
          <a:bodyPr wrap="none" rtlCol="0">
            <a:spAutoFit/>
          </a:bodyPr>
          <a:lstStyle/>
          <a:p>
            <a:r>
              <a:rPr lang="es-AR" b="1" i="1" dirty="0" smtClean="0"/>
              <a:t>El ROS tiene mayor peso en definir la renta.</a:t>
            </a:r>
          </a:p>
          <a:p>
            <a:r>
              <a:rPr lang="es-AR" b="1" i="1" dirty="0" smtClean="0"/>
              <a:t>La ROTA presenta mayor variabilidad</a:t>
            </a:r>
            <a:endParaRPr lang="es-AR"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539552" y="1300118"/>
            <a:ext cx="1152127" cy="923330"/>
          </a:xfrm>
          <a:prstGeom prst="rect">
            <a:avLst/>
          </a:prstGeom>
          <a:solidFill>
            <a:schemeClr val="accent2">
              <a:lumMod val="60000"/>
              <a:lumOff val="40000"/>
            </a:schemeClr>
          </a:solidFill>
          <a:ln>
            <a:solidFill>
              <a:schemeClr val="accent1"/>
            </a:solidFill>
          </a:ln>
        </p:spPr>
        <p:txBody>
          <a:bodyPr wrap="square" rtlCol="0">
            <a:spAutoFit/>
          </a:bodyPr>
          <a:lstStyle/>
          <a:p>
            <a:r>
              <a:rPr lang="es-AR" dirty="0" smtClean="0"/>
              <a:t>RENTA sobre INGRESOS</a:t>
            </a:r>
            <a:endParaRPr lang="es-AR" dirty="0"/>
          </a:p>
        </p:txBody>
      </p:sp>
      <p:sp>
        <p:nvSpPr>
          <p:cNvPr id="21" name="20 CuadroTexto"/>
          <p:cNvSpPr txBox="1"/>
          <p:nvPr/>
        </p:nvSpPr>
        <p:spPr>
          <a:xfrm>
            <a:off x="7243792" y="1372126"/>
            <a:ext cx="1152127" cy="646331"/>
          </a:xfrm>
          <a:prstGeom prst="rect">
            <a:avLst/>
          </a:prstGeom>
          <a:solidFill>
            <a:schemeClr val="accent3">
              <a:lumMod val="60000"/>
              <a:lumOff val="40000"/>
            </a:schemeClr>
          </a:solidFill>
          <a:ln>
            <a:solidFill>
              <a:schemeClr val="accent1"/>
            </a:solidFill>
          </a:ln>
        </p:spPr>
        <p:txBody>
          <a:bodyPr wrap="square" rtlCol="0">
            <a:spAutoFit/>
          </a:bodyPr>
          <a:lstStyle/>
          <a:p>
            <a:r>
              <a:rPr lang="es-AR" dirty="0" smtClean="0"/>
              <a:t>ROTACION de Activos</a:t>
            </a:r>
            <a:endParaRPr lang="es-AR" dirty="0"/>
          </a:p>
        </p:txBody>
      </p:sp>
      <p:sp>
        <p:nvSpPr>
          <p:cNvPr id="22" name="21 CuadroTexto"/>
          <p:cNvSpPr txBox="1"/>
          <p:nvPr/>
        </p:nvSpPr>
        <p:spPr>
          <a:xfrm>
            <a:off x="755576" y="836712"/>
            <a:ext cx="693010" cy="461665"/>
          </a:xfrm>
          <a:prstGeom prst="rect">
            <a:avLst/>
          </a:prstGeom>
          <a:noFill/>
        </p:spPr>
        <p:txBody>
          <a:bodyPr wrap="none" rtlCol="0">
            <a:spAutoFit/>
          </a:bodyPr>
          <a:lstStyle/>
          <a:p>
            <a:r>
              <a:rPr lang="es-AR" sz="2400" dirty="0" smtClean="0"/>
              <a:t>ROS</a:t>
            </a:r>
            <a:endParaRPr lang="es-AR" sz="2400" dirty="0"/>
          </a:p>
        </p:txBody>
      </p:sp>
      <p:sp>
        <p:nvSpPr>
          <p:cNvPr id="23" name="22 CuadroTexto"/>
          <p:cNvSpPr txBox="1"/>
          <p:nvPr/>
        </p:nvSpPr>
        <p:spPr>
          <a:xfrm>
            <a:off x="7387808" y="836712"/>
            <a:ext cx="848246" cy="461665"/>
          </a:xfrm>
          <a:prstGeom prst="rect">
            <a:avLst/>
          </a:prstGeom>
          <a:noFill/>
        </p:spPr>
        <p:txBody>
          <a:bodyPr wrap="none" rtlCol="0">
            <a:spAutoFit/>
          </a:bodyPr>
          <a:lstStyle/>
          <a:p>
            <a:r>
              <a:rPr lang="es-AR" sz="2400" dirty="0" smtClean="0"/>
              <a:t>ROTA</a:t>
            </a:r>
            <a:endParaRPr lang="es-AR" sz="2400" dirty="0"/>
          </a:p>
        </p:txBody>
      </p:sp>
      <p:sp>
        <p:nvSpPr>
          <p:cNvPr id="25" name="24 CuadroTexto"/>
          <p:cNvSpPr txBox="1"/>
          <p:nvPr/>
        </p:nvSpPr>
        <p:spPr>
          <a:xfrm>
            <a:off x="395536" y="2330296"/>
            <a:ext cx="1440160" cy="369332"/>
          </a:xfrm>
          <a:prstGeom prst="rect">
            <a:avLst/>
          </a:prstGeom>
          <a:noFill/>
          <a:ln>
            <a:solidFill>
              <a:schemeClr val="accent1"/>
            </a:solidFill>
          </a:ln>
        </p:spPr>
        <p:txBody>
          <a:bodyPr wrap="square" rtlCol="0">
            <a:spAutoFit/>
          </a:bodyPr>
          <a:lstStyle/>
          <a:p>
            <a:r>
              <a:rPr lang="es-AR" dirty="0" smtClean="0"/>
              <a:t>U.N./Ingreso</a:t>
            </a:r>
            <a:endParaRPr lang="es-AR" dirty="0"/>
          </a:p>
        </p:txBody>
      </p:sp>
      <p:sp>
        <p:nvSpPr>
          <p:cNvPr id="26" name="25 CuadroTexto"/>
          <p:cNvSpPr txBox="1"/>
          <p:nvPr/>
        </p:nvSpPr>
        <p:spPr>
          <a:xfrm>
            <a:off x="7020272" y="2308230"/>
            <a:ext cx="1728192" cy="369332"/>
          </a:xfrm>
          <a:prstGeom prst="rect">
            <a:avLst/>
          </a:prstGeom>
          <a:noFill/>
          <a:ln>
            <a:solidFill>
              <a:schemeClr val="accent1"/>
            </a:solidFill>
          </a:ln>
        </p:spPr>
        <p:txBody>
          <a:bodyPr wrap="square" rtlCol="0">
            <a:spAutoFit/>
          </a:bodyPr>
          <a:lstStyle/>
          <a:p>
            <a:r>
              <a:rPr lang="es-AR" dirty="0" smtClean="0"/>
              <a:t>Ingreso/ACTIVO</a:t>
            </a:r>
            <a:endParaRPr lang="es-AR" dirty="0"/>
          </a:p>
        </p:txBody>
      </p:sp>
      <p:sp>
        <p:nvSpPr>
          <p:cNvPr id="31" name="30 CuadroTexto"/>
          <p:cNvSpPr txBox="1"/>
          <p:nvPr/>
        </p:nvSpPr>
        <p:spPr>
          <a:xfrm>
            <a:off x="107504" y="260648"/>
            <a:ext cx="6264696" cy="461665"/>
          </a:xfrm>
          <a:prstGeom prst="rect">
            <a:avLst/>
          </a:prstGeom>
          <a:noFill/>
        </p:spPr>
        <p:txBody>
          <a:bodyPr wrap="square" rtlCol="0">
            <a:spAutoFit/>
          </a:bodyPr>
          <a:lstStyle/>
          <a:p>
            <a:r>
              <a:rPr lang="es-AR" sz="2400" b="1" dirty="0" smtClean="0"/>
              <a:t>Factores que determinan el ROS y ROTA: </a:t>
            </a:r>
          </a:p>
        </p:txBody>
      </p:sp>
      <p:graphicFrame>
        <p:nvGraphicFramePr>
          <p:cNvPr id="14" name="13 Tabla"/>
          <p:cNvGraphicFramePr>
            <a:graphicFrameLocks noGrp="1"/>
          </p:cNvGraphicFramePr>
          <p:nvPr/>
        </p:nvGraphicFramePr>
        <p:xfrm>
          <a:off x="2123728" y="1196752"/>
          <a:ext cx="4680521" cy="5379912"/>
        </p:xfrm>
        <a:graphic>
          <a:graphicData uri="http://schemas.openxmlformats.org/drawingml/2006/table">
            <a:tbl>
              <a:tblPr/>
              <a:tblGrid>
                <a:gridCol w="2376264"/>
                <a:gridCol w="1080120"/>
                <a:gridCol w="1224137"/>
              </a:tblGrid>
              <a:tr h="503112">
                <a:tc>
                  <a:txBody>
                    <a:bodyPr/>
                    <a:lstStyle/>
                    <a:p>
                      <a:pPr>
                        <a:spcAft>
                          <a:spcPts val="0"/>
                        </a:spcAft>
                      </a:pPr>
                      <a:r>
                        <a:rPr lang="es-ES" sz="1800" b="0" i="0" dirty="0">
                          <a:solidFill>
                            <a:srgbClr val="000000"/>
                          </a:solidFill>
                          <a:latin typeface="Calibri"/>
                          <a:ea typeface="Times New Roman"/>
                          <a:cs typeface="Calibri"/>
                        </a:rPr>
                        <a:t>Indicador</a:t>
                      </a:r>
                      <a:endParaRPr lang="es-AR" sz="2000" b="1" i="1" dirty="0">
                        <a:latin typeface="Calibri"/>
                        <a:ea typeface="Times New Roman"/>
                        <a:cs typeface="Calibri"/>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es-ES" sz="1800" b="0" i="0" dirty="0">
                          <a:solidFill>
                            <a:srgbClr val="000000"/>
                          </a:solidFill>
                          <a:latin typeface="Calibri"/>
                          <a:ea typeface="Times New Roman"/>
                          <a:cs typeface="Calibri"/>
                        </a:rPr>
                        <a:t>ROS</a:t>
                      </a:r>
                      <a:endParaRPr lang="es-AR" sz="2000" b="1" i="1"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es-ES" sz="1800" b="0" i="0" dirty="0">
                          <a:solidFill>
                            <a:srgbClr val="000000"/>
                          </a:solidFill>
                          <a:latin typeface="Calibri"/>
                          <a:ea typeface="Times New Roman"/>
                          <a:cs typeface="Calibri"/>
                        </a:rPr>
                        <a:t>ROTA</a:t>
                      </a:r>
                      <a:endParaRPr lang="es-AR" sz="2000" b="1" i="1"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486526">
                <a:tc>
                  <a:txBody>
                    <a:bodyPr/>
                    <a:lstStyle/>
                    <a:p>
                      <a:pPr>
                        <a:spcAft>
                          <a:spcPts val="0"/>
                        </a:spcAft>
                      </a:pPr>
                      <a:r>
                        <a:rPr lang="es-ES" sz="1800" b="0" i="0" dirty="0" err="1">
                          <a:latin typeface="Calibri"/>
                          <a:ea typeface="Times New Roman"/>
                          <a:cs typeface="Calibri"/>
                        </a:rPr>
                        <a:t>Prod</a:t>
                      </a:r>
                      <a:r>
                        <a:rPr lang="es-ES" sz="1800" b="0" i="0" dirty="0">
                          <a:latin typeface="Calibri"/>
                          <a:ea typeface="Times New Roman"/>
                          <a:cs typeface="Calibri"/>
                        </a:rPr>
                        <a:t> </a:t>
                      </a:r>
                      <a:r>
                        <a:rPr lang="es-ES" sz="1800" b="0" i="0" dirty="0" err="1">
                          <a:latin typeface="Calibri"/>
                          <a:ea typeface="Times New Roman"/>
                          <a:cs typeface="Calibri"/>
                        </a:rPr>
                        <a:t>ind</a:t>
                      </a:r>
                      <a:r>
                        <a:rPr lang="es-ES" sz="1800" b="0" i="0" dirty="0">
                          <a:latin typeface="Calibri"/>
                          <a:ea typeface="Times New Roman"/>
                          <a:cs typeface="Calibri"/>
                        </a:rPr>
                        <a:t>. (L/</a:t>
                      </a:r>
                      <a:r>
                        <a:rPr lang="es-ES" sz="1800" b="0" i="0" dirty="0" err="1">
                          <a:latin typeface="Calibri"/>
                          <a:ea typeface="Times New Roman"/>
                          <a:cs typeface="Calibri"/>
                        </a:rPr>
                        <a:t>VO.día</a:t>
                      </a:r>
                      <a:r>
                        <a:rPr lang="es-ES" sz="1800" b="0" i="0" dirty="0">
                          <a:latin typeface="Calibri"/>
                          <a:ea typeface="Times New Roman"/>
                          <a:cs typeface="Calibri"/>
                        </a:rPr>
                        <a:t>)</a:t>
                      </a:r>
                      <a:endParaRPr lang="es-AR" sz="2000" b="1" i="1" dirty="0">
                        <a:latin typeface="Calibri"/>
                        <a:ea typeface="Times New Roman"/>
                        <a:cs typeface="Calibri"/>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endParaRPr lang="es-AR" sz="3600" b="1" i="1"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s-ES" sz="3200" b="1" i="0" dirty="0" smtClean="0">
                          <a:latin typeface="Calibri"/>
                          <a:ea typeface="Times New Roman"/>
                          <a:cs typeface="Calibri"/>
                        </a:rPr>
                        <a:t>++</a:t>
                      </a:r>
                      <a:endParaRPr lang="es-AR" sz="3600" b="1" i="1"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86526">
                <a:tc>
                  <a:txBody>
                    <a:bodyPr/>
                    <a:lstStyle/>
                    <a:p>
                      <a:pPr>
                        <a:spcAft>
                          <a:spcPts val="0"/>
                        </a:spcAft>
                      </a:pPr>
                      <a:r>
                        <a:rPr lang="es-ES" sz="1800" b="0" i="0" dirty="0">
                          <a:latin typeface="Calibri"/>
                          <a:ea typeface="Times New Roman"/>
                          <a:cs typeface="Calibri"/>
                        </a:rPr>
                        <a:t>Carga (VT/</a:t>
                      </a:r>
                      <a:r>
                        <a:rPr lang="es-ES" sz="1800" b="0" i="0" dirty="0" err="1">
                          <a:latin typeface="Calibri"/>
                          <a:ea typeface="Times New Roman"/>
                          <a:cs typeface="Calibri"/>
                        </a:rPr>
                        <a:t>haVT</a:t>
                      </a:r>
                      <a:r>
                        <a:rPr lang="es-ES" sz="1800" b="0" i="0" dirty="0">
                          <a:latin typeface="Calibri"/>
                          <a:ea typeface="Times New Roman"/>
                          <a:cs typeface="Calibri"/>
                        </a:rPr>
                        <a:t>)</a:t>
                      </a:r>
                      <a:endParaRPr lang="es-AR" sz="2000" b="1" i="1" dirty="0">
                        <a:latin typeface="Calibri"/>
                        <a:ea typeface="Times New Roman"/>
                        <a:cs typeface="Calibri"/>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600" b="1" i="0" dirty="0" smtClean="0">
                          <a:latin typeface="+mn-lt"/>
                          <a:ea typeface="Times New Roman"/>
                          <a:cs typeface="Calibri"/>
                        </a:rPr>
                        <a:t>+</a:t>
                      </a:r>
                      <a:endParaRPr lang="es-AR" sz="4000" b="1" i="1" dirty="0" smtClean="0">
                        <a:latin typeface="+mn-lt"/>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s-ES" sz="3200" b="1" i="0" dirty="0" smtClean="0">
                          <a:latin typeface="Calibri"/>
                          <a:ea typeface="Times New Roman"/>
                          <a:cs typeface="Calibri"/>
                        </a:rPr>
                        <a:t>+</a:t>
                      </a:r>
                      <a:endParaRPr lang="es-AR" sz="3600" b="1" i="1"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86526">
                <a:tc>
                  <a:txBody>
                    <a:bodyPr/>
                    <a:lstStyle/>
                    <a:p>
                      <a:pPr>
                        <a:spcAft>
                          <a:spcPts val="0"/>
                        </a:spcAft>
                      </a:pPr>
                      <a:r>
                        <a:rPr lang="es-AR" sz="1800" b="0" i="0" dirty="0" err="1" smtClean="0">
                          <a:latin typeface="Calibri"/>
                          <a:ea typeface="Times New Roman"/>
                          <a:cs typeface="Calibri"/>
                        </a:rPr>
                        <a:t>Lts</a:t>
                      </a:r>
                      <a:r>
                        <a:rPr lang="es-AR" sz="1800" b="0" i="0" dirty="0" smtClean="0">
                          <a:latin typeface="Calibri"/>
                          <a:ea typeface="Times New Roman"/>
                          <a:cs typeface="Calibri"/>
                        </a:rPr>
                        <a:t>/ha VT = Kg GB/</a:t>
                      </a:r>
                      <a:r>
                        <a:rPr lang="es-AR" sz="1800" b="0" i="0" dirty="0" err="1" smtClean="0">
                          <a:latin typeface="Calibri"/>
                          <a:ea typeface="Times New Roman"/>
                          <a:cs typeface="Calibri"/>
                        </a:rPr>
                        <a:t>haVT</a:t>
                      </a:r>
                      <a:endParaRPr lang="es-AR" sz="1800" b="0" i="0" dirty="0">
                        <a:latin typeface="Calibri"/>
                        <a:ea typeface="Times New Roman"/>
                        <a:cs typeface="Calibri"/>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s-AR" sz="3200" b="1" i="0" dirty="0" smtClean="0">
                          <a:latin typeface="Calibri"/>
                          <a:ea typeface="Times New Roman"/>
                          <a:cs typeface="Calibri"/>
                        </a:rPr>
                        <a:t>+</a:t>
                      </a:r>
                      <a:endParaRPr lang="es-AR" sz="3200" b="1" i="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s-AR" sz="3200" b="1" i="0" dirty="0" smtClean="0">
                          <a:latin typeface="Calibri"/>
                          <a:ea typeface="Times New Roman"/>
                          <a:cs typeface="Calibri"/>
                        </a:rPr>
                        <a:t>++</a:t>
                      </a:r>
                      <a:endParaRPr lang="es-AR" sz="3200" b="1" i="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86526">
                <a:tc>
                  <a:txBody>
                    <a:bodyPr/>
                    <a:lstStyle/>
                    <a:p>
                      <a:pPr>
                        <a:spcAft>
                          <a:spcPts val="0"/>
                        </a:spcAft>
                      </a:pPr>
                      <a:r>
                        <a:rPr lang="es-ES" sz="1800" b="0" i="0" dirty="0" smtClean="0">
                          <a:latin typeface="Calibri"/>
                          <a:ea typeface="Times New Roman"/>
                          <a:cs typeface="Calibri"/>
                        </a:rPr>
                        <a:t>Costo c/</a:t>
                      </a:r>
                      <a:r>
                        <a:rPr lang="es-ES" sz="1800" b="0" i="0" dirty="0" err="1" smtClean="0">
                          <a:latin typeface="Calibri"/>
                          <a:ea typeface="Times New Roman"/>
                          <a:cs typeface="Calibri"/>
                        </a:rPr>
                        <a:t>alq</a:t>
                      </a:r>
                      <a:r>
                        <a:rPr lang="es-ES" sz="1800" b="0" i="0" dirty="0" smtClean="0">
                          <a:latin typeface="Calibri"/>
                          <a:ea typeface="Times New Roman"/>
                          <a:cs typeface="Calibri"/>
                        </a:rPr>
                        <a:t> (</a:t>
                      </a:r>
                      <a:r>
                        <a:rPr lang="es-ES" sz="1800" b="0" i="0" dirty="0" err="1" smtClean="0">
                          <a:latin typeface="Calibri"/>
                          <a:ea typeface="Times New Roman"/>
                          <a:cs typeface="Calibri"/>
                        </a:rPr>
                        <a:t>u$s</a:t>
                      </a:r>
                      <a:r>
                        <a:rPr lang="es-ES" sz="1800" b="0" i="0" dirty="0" smtClean="0">
                          <a:latin typeface="Calibri"/>
                          <a:ea typeface="Times New Roman"/>
                          <a:cs typeface="Calibri"/>
                        </a:rPr>
                        <a:t>/L</a:t>
                      </a:r>
                      <a:r>
                        <a:rPr lang="es-ES" sz="1800" b="0" i="0" baseline="0" dirty="0" smtClean="0">
                          <a:latin typeface="Calibri"/>
                          <a:ea typeface="Times New Roman"/>
                          <a:cs typeface="Calibri"/>
                        </a:rPr>
                        <a:t> 3.5% GB)</a:t>
                      </a:r>
                      <a:endParaRPr lang="es-AR" sz="2000" b="1" i="1" dirty="0">
                        <a:latin typeface="Calibri"/>
                        <a:ea typeface="Times New Roman"/>
                        <a:cs typeface="Calibri"/>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s-AR" sz="3600" b="1" i="0" dirty="0" smtClean="0">
                          <a:latin typeface="Calibri"/>
                          <a:ea typeface="Times New Roman"/>
                          <a:cs typeface="Calibri"/>
                        </a:rPr>
                        <a:t>++</a:t>
                      </a:r>
                      <a:endParaRPr lang="es-AR" sz="3600" b="1" i="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endParaRPr lang="es-AR" sz="3600" b="1" i="1"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503112">
                <a:tc>
                  <a:txBody>
                    <a:bodyPr/>
                    <a:lstStyle/>
                    <a:p>
                      <a:pPr>
                        <a:spcAft>
                          <a:spcPts val="0"/>
                        </a:spcAft>
                      </a:pPr>
                      <a:r>
                        <a:rPr lang="es-ES" sz="1800" b="0" i="0" dirty="0">
                          <a:latin typeface="Calibri"/>
                          <a:ea typeface="Times New Roman"/>
                          <a:cs typeface="Calibri"/>
                        </a:rPr>
                        <a:t>Precio </a:t>
                      </a:r>
                      <a:r>
                        <a:rPr lang="es-ES" sz="1800" b="0" i="0" dirty="0" smtClean="0">
                          <a:latin typeface="Calibri"/>
                          <a:ea typeface="Times New Roman"/>
                          <a:cs typeface="Calibri"/>
                        </a:rPr>
                        <a:t>(</a:t>
                      </a:r>
                      <a:r>
                        <a:rPr lang="es-ES" sz="1800" b="0" i="0" dirty="0" err="1" smtClean="0">
                          <a:latin typeface="Calibri"/>
                          <a:ea typeface="Times New Roman"/>
                          <a:cs typeface="Calibri"/>
                        </a:rPr>
                        <a:t>u$s</a:t>
                      </a:r>
                      <a:r>
                        <a:rPr lang="es-ES" sz="1800" b="0" i="0" dirty="0" smtClean="0">
                          <a:latin typeface="Calibri"/>
                          <a:ea typeface="Times New Roman"/>
                          <a:cs typeface="Calibri"/>
                        </a:rPr>
                        <a:t>/Litro</a:t>
                      </a:r>
                      <a:r>
                        <a:rPr lang="es-ES" sz="1800" b="0" i="0" dirty="0">
                          <a:latin typeface="Calibri"/>
                          <a:ea typeface="Times New Roman"/>
                          <a:cs typeface="Calibri"/>
                        </a:rPr>
                        <a:t>)</a:t>
                      </a:r>
                      <a:endParaRPr lang="es-AR" sz="2000" b="1" i="1" dirty="0">
                        <a:latin typeface="Calibri"/>
                        <a:ea typeface="Times New Roman"/>
                        <a:cs typeface="Calibri"/>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s-ES" sz="3600" b="1" i="0" dirty="0" smtClean="0">
                          <a:latin typeface="+mn-lt"/>
                          <a:ea typeface="Times New Roman"/>
                          <a:cs typeface="Calibri"/>
                        </a:rPr>
                        <a:t>+</a:t>
                      </a:r>
                      <a:endParaRPr lang="es-AR" sz="3600" b="1" i="1"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s-ES" sz="3200" b="1" i="0" dirty="0" smtClean="0">
                          <a:latin typeface="Calibri"/>
                          <a:ea typeface="Times New Roman"/>
                          <a:cs typeface="Calibri"/>
                        </a:rPr>
                        <a:t>+</a:t>
                      </a:r>
                      <a:endParaRPr lang="es-AR" sz="3600" b="1" i="1"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86526">
                <a:tc>
                  <a:txBody>
                    <a:bodyPr/>
                    <a:lstStyle/>
                    <a:p>
                      <a:pPr>
                        <a:spcAft>
                          <a:spcPts val="0"/>
                        </a:spcAft>
                      </a:pPr>
                      <a:r>
                        <a:rPr lang="es-ES" sz="1800" b="0" i="0" dirty="0" err="1">
                          <a:latin typeface="Calibri"/>
                          <a:ea typeface="Times New Roman"/>
                          <a:cs typeface="Calibri"/>
                        </a:rPr>
                        <a:t>Rel</a:t>
                      </a:r>
                      <a:r>
                        <a:rPr lang="es-ES" sz="1800" b="0" i="0" dirty="0">
                          <a:latin typeface="Calibri"/>
                          <a:ea typeface="Times New Roman"/>
                          <a:cs typeface="Calibri"/>
                        </a:rPr>
                        <a:t> I/GD</a:t>
                      </a:r>
                      <a:endParaRPr lang="es-AR" sz="2000" b="1" i="1" dirty="0">
                        <a:latin typeface="Calibri"/>
                        <a:ea typeface="Times New Roman"/>
                        <a:cs typeface="Calibri"/>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s-ES" sz="3200" b="1" i="0" dirty="0" smtClean="0">
                          <a:latin typeface="Calibri"/>
                          <a:ea typeface="Times New Roman"/>
                          <a:cs typeface="Calibri"/>
                        </a:rPr>
                        <a:t>++</a:t>
                      </a:r>
                      <a:endParaRPr lang="es-AR" sz="3600" b="1" i="1"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endParaRPr lang="es-AR" sz="3600" b="1" i="1"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86526">
                <a:tc>
                  <a:txBody>
                    <a:bodyPr/>
                    <a:lstStyle/>
                    <a:p>
                      <a:pPr>
                        <a:spcAft>
                          <a:spcPts val="0"/>
                        </a:spcAft>
                      </a:pPr>
                      <a:r>
                        <a:rPr lang="es-AR" sz="2000" b="0" i="0" dirty="0" smtClean="0">
                          <a:latin typeface="Calibri"/>
                          <a:ea typeface="Times New Roman"/>
                          <a:cs typeface="Calibri"/>
                        </a:rPr>
                        <a:t>GI (% del INT)</a:t>
                      </a:r>
                      <a:endParaRPr lang="es-AR" sz="2000" b="0" i="0" dirty="0">
                        <a:latin typeface="Calibri"/>
                        <a:ea typeface="Times New Roman"/>
                        <a:cs typeface="Calibri"/>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s-AR" sz="3600" b="1" i="0" dirty="0" smtClean="0">
                          <a:latin typeface="Calibri"/>
                          <a:ea typeface="Times New Roman"/>
                          <a:cs typeface="Calibri"/>
                        </a:rPr>
                        <a:t>++</a:t>
                      </a:r>
                      <a:endParaRPr lang="es-AR" sz="3600" b="1" i="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endParaRPr lang="es-AR" sz="3600" b="1" i="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86526">
                <a:tc>
                  <a:txBody>
                    <a:bodyPr/>
                    <a:lstStyle/>
                    <a:p>
                      <a:pPr>
                        <a:spcAft>
                          <a:spcPts val="0"/>
                        </a:spcAft>
                      </a:pPr>
                      <a:r>
                        <a:rPr lang="es-AR" sz="2000" b="0" i="0" dirty="0" smtClean="0">
                          <a:latin typeface="Calibri"/>
                          <a:ea typeface="Times New Roman"/>
                          <a:cs typeface="Calibri"/>
                        </a:rPr>
                        <a:t>Ingreso carne (</a:t>
                      </a:r>
                      <a:r>
                        <a:rPr lang="es-AR" sz="2000" b="0" i="0" dirty="0" err="1" smtClean="0">
                          <a:latin typeface="Calibri"/>
                          <a:ea typeface="Times New Roman"/>
                          <a:cs typeface="Calibri"/>
                        </a:rPr>
                        <a:t>u$s</a:t>
                      </a:r>
                      <a:r>
                        <a:rPr lang="es-AR" sz="2000" b="0" i="0" dirty="0" smtClean="0">
                          <a:latin typeface="Calibri"/>
                          <a:ea typeface="Times New Roman"/>
                          <a:cs typeface="Calibri"/>
                        </a:rPr>
                        <a:t>/L)</a:t>
                      </a:r>
                      <a:endParaRPr lang="es-AR" sz="2000" b="0" i="0" dirty="0">
                        <a:latin typeface="Calibri"/>
                        <a:ea typeface="Times New Roman"/>
                        <a:cs typeface="Calibri"/>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s-AR" sz="3600" b="1" i="0" dirty="0" smtClean="0">
                          <a:latin typeface="Calibri"/>
                          <a:ea typeface="Times New Roman"/>
                          <a:cs typeface="Calibri"/>
                        </a:rPr>
                        <a:t>+</a:t>
                      </a:r>
                      <a:endParaRPr lang="es-AR" sz="3600" b="1" i="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endParaRPr lang="es-AR" sz="3600" b="1" i="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86526">
                <a:tc>
                  <a:txBody>
                    <a:bodyPr/>
                    <a:lstStyle/>
                    <a:p>
                      <a:pPr>
                        <a:spcAft>
                          <a:spcPts val="0"/>
                        </a:spcAft>
                      </a:pPr>
                      <a:r>
                        <a:rPr lang="es-AR" sz="2000" b="0" i="0" dirty="0" smtClean="0">
                          <a:latin typeface="Calibri"/>
                          <a:ea typeface="Times New Roman"/>
                          <a:cs typeface="Calibri"/>
                        </a:rPr>
                        <a:t>Activo (</a:t>
                      </a:r>
                      <a:r>
                        <a:rPr lang="es-AR" sz="2000" b="0" i="0" dirty="0" err="1" smtClean="0">
                          <a:latin typeface="Calibri"/>
                          <a:ea typeface="Times New Roman"/>
                          <a:cs typeface="Calibri"/>
                        </a:rPr>
                        <a:t>u$s</a:t>
                      </a:r>
                      <a:r>
                        <a:rPr lang="es-AR" sz="2000" b="0" i="0" dirty="0" smtClean="0">
                          <a:latin typeface="Calibri"/>
                          <a:ea typeface="Times New Roman"/>
                          <a:cs typeface="Calibri"/>
                        </a:rPr>
                        <a:t>/ha TT)</a:t>
                      </a:r>
                      <a:endParaRPr lang="es-AR" sz="2000" b="0" i="0" dirty="0">
                        <a:latin typeface="Calibri"/>
                        <a:ea typeface="Times New Roman"/>
                        <a:cs typeface="Calibri"/>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endParaRPr lang="es-AR" sz="3600" b="1" i="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s-AR" sz="3600" b="1" i="0" dirty="0" smtClean="0">
                          <a:latin typeface="Calibri"/>
                          <a:ea typeface="Times New Roman"/>
                          <a:cs typeface="Calibri"/>
                        </a:rPr>
                        <a:t>++</a:t>
                      </a:r>
                      <a:endParaRPr lang="es-AR" sz="3600" b="1" i="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
        <p:nvSpPr>
          <p:cNvPr id="15" name="14 CuadroTexto"/>
          <p:cNvSpPr txBox="1"/>
          <p:nvPr/>
        </p:nvSpPr>
        <p:spPr>
          <a:xfrm>
            <a:off x="467544" y="6488668"/>
            <a:ext cx="4958793" cy="369332"/>
          </a:xfrm>
          <a:prstGeom prst="rect">
            <a:avLst/>
          </a:prstGeom>
          <a:noFill/>
        </p:spPr>
        <p:txBody>
          <a:bodyPr wrap="none" rtlCol="0">
            <a:spAutoFit/>
          </a:bodyPr>
          <a:lstStyle/>
          <a:p>
            <a:r>
              <a:rPr lang="es-AR" b="1" i="1" dirty="0" smtClean="0"/>
              <a:t>La ROTA está mas asociada a factores productivos</a:t>
            </a:r>
            <a:endParaRPr lang="es-AR" b="1" i="1" dirty="0"/>
          </a:p>
        </p:txBody>
      </p:sp>
      <p:sp>
        <p:nvSpPr>
          <p:cNvPr id="11" name="10 Flecha abajo"/>
          <p:cNvSpPr/>
          <p:nvPr/>
        </p:nvSpPr>
        <p:spPr>
          <a:xfrm>
            <a:off x="6444208" y="2348880"/>
            <a:ext cx="288032"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Flecha arriba"/>
          <p:cNvSpPr/>
          <p:nvPr/>
        </p:nvSpPr>
        <p:spPr>
          <a:xfrm>
            <a:off x="6444208" y="1700808"/>
            <a:ext cx="288032" cy="504056"/>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Flecha arriba"/>
          <p:cNvSpPr/>
          <p:nvPr/>
        </p:nvSpPr>
        <p:spPr>
          <a:xfrm>
            <a:off x="5220072" y="2276872"/>
            <a:ext cx="288032" cy="504056"/>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5 Flecha arriba"/>
          <p:cNvSpPr/>
          <p:nvPr/>
        </p:nvSpPr>
        <p:spPr>
          <a:xfrm>
            <a:off x="5220072" y="3861048"/>
            <a:ext cx="288032" cy="504056"/>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16 Flecha arriba"/>
          <p:cNvSpPr/>
          <p:nvPr/>
        </p:nvSpPr>
        <p:spPr>
          <a:xfrm>
            <a:off x="6444208" y="6021288"/>
            <a:ext cx="288032" cy="504056"/>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539552" y="1300118"/>
            <a:ext cx="1152127" cy="923330"/>
          </a:xfrm>
          <a:prstGeom prst="rect">
            <a:avLst/>
          </a:prstGeom>
          <a:solidFill>
            <a:schemeClr val="accent2">
              <a:lumMod val="60000"/>
              <a:lumOff val="40000"/>
            </a:schemeClr>
          </a:solidFill>
          <a:ln>
            <a:solidFill>
              <a:schemeClr val="accent1"/>
            </a:solidFill>
          </a:ln>
        </p:spPr>
        <p:txBody>
          <a:bodyPr wrap="square" rtlCol="0">
            <a:spAutoFit/>
          </a:bodyPr>
          <a:lstStyle/>
          <a:p>
            <a:r>
              <a:rPr lang="es-AR" dirty="0" smtClean="0"/>
              <a:t>RENTA sobre INGRESOS</a:t>
            </a:r>
            <a:endParaRPr lang="es-AR" dirty="0"/>
          </a:p>
        </p:txBody>
      </p:sp>
      <p:sp>
        <p:nvSpPr>
          <p:cNvPr id="21" name="20 CuadroTexto"/>
          <p:cNvSpPr txBox="1"/>
          <p:nvPr/>
        </p:nvSpPr>
        <p:spPr>
          <a:xfrm>
            <a:off x="7243792" y="1372126"/>
            <a:ext cx="1152127" cy="646331"/>
          </a:xfrm>
          <a:prstGeom prst="rect">
            <a:avLst/>
          </a:prstGeom>
          <a:solidFill>
            <a:schemeClr val="accent3">
              <a:lumMod val="60000"/>
              <a:lumOff val="40000"/>
            </a:schemeClr>
          </a:solidFill>
          <a:ln>
            <a:solidFill>
              <a:schemeClr val="accent1"/>
            </a:solidFill>
          </a:ln>
        </p:spPr>
        <p:txBody>
          <a:bodyPr wrap="square" rtlCol="0">
            <a:spAutoFit/>
          </a:bodyPr>
          <a:lstStyle/>
          <a:p>
            <a:r>
              <a:rPr lang="es-AR" dirty="0" smtClean="0"/>
              <a:t>ROTACION de Activos</a:t>
            </a:r>
            <a:endParaRPr lang="es-AR" dirty="0"/>
          </a:p>
        </p:txBody>
      </p:sp>
      <p:sp>
        <p:nvSpPr>
          <p:cNvPr id="22" name="21 CuadroTexto"/>
          <p:cNvSpPr txBox="1"/>
          <p:nvPr/>
        </p:nvSpPr>
        <p:spPr>
          <a:xfrm>
            <a:off x="755576" y="836712"/>
            <a:ext cx="693010" cy="461665"/>
          </a:xfrm>
          <a:prstGeom prst="rect">
            <a:avLst/>
          </a:prstGeom>
          <a:noFill/>
        </p:spPr>
        <p:txBody>
          <a:bodyPr wrap="none" rtlCol="0">
            <a:spAutoFit/>
          </a:bodyPr>
          <a:lstStyle/>
          <a:p>
            <a:r>
              <a:rPr lang="es-AR" sz="2400" dirty="0" smtClean="0"/>
              <a:t>ROS</a:t>
            </a:r>
            <a:endParaRPr lang="es-AR" sz="2400" dirty="0"/>
          </a:p>
        </p:txBody>
      </p:sp>
      <p:sp>
        <p:nvSpPr>
          <p:cNvPr id="23" name="22 CuadroTexto"/>
          <p:cNvSpPr txBox="1"/>
          <p:nvPr/>
        </p:nvSpPr>
        <p:spPr>
          <a:xfrm>
            <a:off x="7387808" y="836712"/>
            <a:ext cx="848246" cy="461665"/>
          </a:xfrm>
          <a:prstGeom prst="rect">
            <a:avLst/>
          </a:prstGeom>
          <a:noFill/>
        </p:spPr>
        <p:txBody>
          <a:bodyPr wrap="none" rtlCol="0">
            <a:spAutoFit/>
          </a:bodyPr>
          <a:lstStyle/>
          <a:p>
            <a:r>
              <a:rPr lang="es-AR" sz="2400" dirty="0" smtClean="0"/>
              <a:t>ROTA</a:t>
            </a:r>
            <a:endParaRPr lang="es-AR" sz="2400" dirty="0"/>
          </a:p>
        </p:txBody>
      </p:sp>
      <p:sp>
        <p:nvSpPr>
          <p:cNvPr id="25" name="24 CuadroTexto"/>
          <p:cNvSpPr txBox="1"/>
          <p:nvPr/>
        </p:nvSpPr>
        <p:spPr>
          <a:xfrm>
            <a:off x="395536" y="2330296"/>
            <a:ext cx="1440160" cy="369332"/>
          </a:xfrm>
          <a:prstGeom prst="rect">
            <a:avLst/>
          </a:prstGeom>
          <a:noFill/>
          <a:ln>
            <a:solidFill>
              <a:schemeClr val="accent1"/>
            </a:solidFill>
          </a:ln>
        </p:spPr>
        <p:txBody>
          <a:bodyPr wrap="square" rtlCol="0">
            <a:spAutoFit/>
          </a:bodyPr>
          <a:lstStyle/>
          <a:p>
            <a:r>
              <a:rPr lang="es-AR" dirty="0" smtClean="0"/>
              <a:t>U.N./Ingreso</a:t>
            </a:r>
            <a:endParaRPr lang="es-AR" dirty="0"/>
          </a:p>
        </p:txBody>
      </p:sp>
      <p:sp>
        <p:nvSpPr>
          <p:cNvPr id="26" name="25 CuadroTexto"/>
          <p:cNvSpPr txBox="1"/>
          <p:nvPr/>
        </p:nvSpPr>
        <p:spPr>
          <a:xfrm>
            <a:off x="7020272" y="2308230"/>
            <a:ext cx="1728192" cy="369332"/>
          </a:xfrm>
          <a:prstGeom prst="rect">
            <a:avLst/>
          </a:prstGeom>
          <a:noFill/>
          <a:ln>
            <a:solidFill>
              <a:schemeClr val="accent1"/>
            </a:solidFill>
          </a:ln>
        </p:spPr>
        <p:txBody>
          <a:bodyPr wrap="square" rtlCol="0">
            <a:spAutoFit/>
          </a:bodyPr>
          <a:lstStyle/>
          <a:p>
            <a:r>
              <a:rPr lang="es-AR" dirty="0" smtClean="0"/>
              <a:t>Ingreso/ACTIVO</a:t>
            </a:r>
            <a:endParaRPr lang="es-AR" dirty="0"/>
          </a:p>
        </p:txBody>
      </p:sp>
      <p:sp>
        <p:nvSpPr>
          <p:cNvPr id="31" name="30 CuadroTexto"/>
          <p:cNvSpPr txBox="1"/>
          <p:nvPr/>
        </p:nvSpPr>
        <p:spPr>
          <a:xfrm>
            <a:off x="107504" y="260648"/>
            <a:ext cx="6264696" cy="461665"/>
          </a:xfrm>
          <a:prstGeom prst="rect">
            <a:avLst/>
          </a:prstGeom>
          <a:noFill/>
        </p:spPr>
        <p:txBody>
          <a:bodyPr wrap="square" rtlCol="0">
            <a:spAutoFit/>
          </a:bodyPr>
          <a:lstStyle/>
          <a:p>
            <a:r>
              <a:rPr lang="es-AR" sz="2400" b="1" dirty="0" smtClean="0"/>
              <a:t>Factores que determinan el ROS y ROTA: </a:t>
            </a:r>
          </a:p>
        </p:txBody>
      </p:sp>
      <p:sp>
        <p:nvSpPr>
          <p:cNvPr id="18" name="17 CuadroTexto"/>
          <p:cNvSpPr txBox="1"/>
          <p:nvPr/>
        </p:nvSpPr>
        <p:spPr>
          <a:xfrm>
            <a:off x="323528" y="3350096"/>
            <a:ext cx="2628733" cy="400110"/>
          </a:xfrm>
          <a:prstGeom prst="rect">
            <a:avLst/>
          </a:prstGeom>
          <a:solidFill>
            <a:srgbClr val="92D050"/>
          </a:solidFill>
          <a:ln>
            <a:solidFill>
              <a:schemeClr val="tx1"/>
            </a:solidFill>
          </a:ln>
        </p:spPr>
        <p:txBody>
          <a:bodyPr wrap="none" rtlCol="0">
            <a:spAutoFit/>
          </a:bodyPr>
          <a:lstStyle/>
          <a:p>
            <a:r>
              <a:rPr lang="es-AR" sz="2000" b="1" dirty="0" smtClean="0"/>
              <a:t>Costo por Litro3,5% GB</a:t>
            </a:r>
            <a:endParaRPr lang="es-AR" sz="2000" b="1" dirty="0"/>
          </a:p>
        </p:txBody>
      </p:sp>
      <p:graphicFrame>
        <p:nvGraphicFramePr>
          <p:cNvPr id="19" name="21 Gráfico"/>
          <p:cNvGraphicFramePr>
            <a:graphicFrameLocks/>
          </p:cNvGraphicFramePr>
          <p:nvPr/>
        </p:nvGraphicFramePr>
        <p:xfrm>
          <a:off x="0" y="407017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23 CuadroTexto"/>
          <p:cNvSpPr txBox="1"/>
          <p:nvPr/>
        </p:nvSpPr>
        <p:spPr>
          <a:xfrm>
            <a:off x="6012160" y="3350096"/>
            <a:ext cx="3109313" cy="400110"/>
          </a:xfrm>
          <a:prstGeom prst="rect">
            <a:avLst/>
          </a:prstGeom>
          <a:solidFill>
            <a:srgbClr val="92D050"/>
          </a:solidFill>
          <a:ln>
            <a:solidFill>
              <a:schemeClr val="tx1"/>
            </a:solidFill>
          </a:ln>
        </p:spPr>
        <p:txBody>
          <a:bodyPr wrap="none" rtlCol="0">
            <a:spAutoFit/>
          </a:bodyPr>
          <a:lstStyle/>
          <a:p>
            <a:r>
              <a:rPr lang="es-AR" sz="2000" b="1" dirty="0" err="1" smtClean="0"/>
              <a:t>Lts</a:t>
            </a:r>
            <a:r>
              <a:rPr lang="es-AR" sz="2000" b="1" dirty="0" smtClean="0"/>
              <a:t>/ha VT (carga y </a:t>
            </a:r>
            <a:r>
              <a:rPr lang="es-AR" sz="2000" b="1" dirty="0" err="1" smtClean="0"/>
              <a:t>prod</a:t>
            </a:r>
            <a:r>
              <a:rPr lang="es-AR" sz="2000" b="1" dirty="0" smtClean="0"/>
              <a:t> </a:t>
            </a:r>
            <a:r>
              <a:rPr lang="es-AR" sz="2000" b="1" dirty="0" err="1" smtClean="0"/>
              <a:t>ind</a:t>
            </a:r>
            <a:r>
              <a:rPr lang="es-AR" sz="2000" b="1" dirty="0" smtClean="0"/>
              <a:t>)</a:t>
            </a:r>
            <a:endParaRPr lang="es-AR" sz="2000" b="1" dirty="0"/>
          </a:p>
        </p:txBody>
      </p:sp>
      <p:sp>
        <p:nvSpPr>
          <p:cNvPr id="27" name="26 CuadroTexto"/>
          <p:cNvSpPr txBox="1"/>
          <p:nvPr/>
        </p:nvSpPr>
        <p:spPr>
          <a:xfrm>
            <a:off x="6012160" y="4070176"/>
            <a:ext cx="2133084" cy="400110"/>
          </a:xfrm>
          <a:prstGeom prst="rect">
            <a:avLst/>
          </a:prstGeom>
          <a:solidFill>
            <a:srgbClr val="92D050"/>
          </a:solidFill>
          <a:ln>
            <a:solidFill>
              <a:schemeClr val="tx1"/>
            </a:solidFill>
          </a:ln>
        </p:spPr>
        <p:txBody>
          <a:bodyPr wrap="none" rtlCol="0">
            <a:spAutoFit/>
          </a:bodyPr>
          <a:lstStyle/>
          <a:p>
            <a:r>
              <a:rPr lang="es-AR" sz="2000" b="1" dirty="0" smtClean="0"/>
              <a:t>Activo (</a:t>
            </a:r>
            <a:r>
              <a:rPr lang="es-AR" sz="2000" b="1" dirty="0" err="1" smtClean="0"/>
              <a:t>u$s</a:t>
            </a:r>
            <a:r>
              <a:rPr lang="es-AR" sz="2000" b="1" dirty="0" smtClean="0"/>
              <a:t>/ha TT)</a:t>
            </a:r>
            <a:endParaRPr lang="es-AR" sz="2000" b="1" dirty="0"/>
          </a:p>
        </p:txBody>
      </p:sp>
      <p:sp>
        <p:nvSpPr>
          <p:cNvPr id="28" name="27 Flecha abajo"/>
          <p:cNvSpPr/>
          <p:nvPr/>
        </p:nvSpPr>
        <p:spPr>
          <a:xfrm>
            <a:off x="251520" y="2780928"/>
            <a:ext cx="1800200" cy="2880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28 Flecha abajo"/>
          <p:cNvSpPr/>
          <p:nvPr/>
        </p:nvSpPr>
        <p:spPr>
          <a:xfrm>
            <a:off x="6876256" y="2780928"/>
            <a:ext cx="1800200" cy="2880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5" name="21 Gráfico"/>
          <p:cNvGraphicFramePr>
            <a:graphicFrameLocks/>
          </p:cNvGraphicFramePr>
          <p:nvPr/>
        </p:nvGraphicFramePr>
        <p:xfrm>
          <a:off x="6012160" y="4941168"/>
          <a:ext cx="3131840" cy="1916832"/>
        </p:xfrm>
        <a:graphic>
          <a:graphicData uri="http://schemas.openxmlformats.org/drawingml/2006/chart">
            <c:chart xmlns:c="http://schemas.openxmlformats.org/drawingml/2006/chart" xmlns:r="http://schemas.openxmlformats.org/officeDocument/2006/relationships" r:id="rId4"/>
          </a:graphicData>
        </a:graphic>
      </p:graphicFrame>
      <p:sp>
        <p:nvSpPr>
          <p:cNvPr id="16" name="15 Flecha derecha"/>
          <p:cNvSpPr/>
          <p:nvPr/>
        </p:nvSpPr>
        <p:spPr>
          <a:xfrm>
            <a:off x="4644008" y="5445224"/>
            <a:ext cx="100811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19" grpId="0">
        <p:bldAsOne/>
      </p:bldGraphic>
      <p:bldP spid="24" grpId="0" animBg="1"/>
      <p:bldP spid="27" grpId="0" animBg="1"/>
      <p:bldGraphic spid="15" grpId="0">
        <p:bldAsOne/>
      </p:bldGraphic>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1" y="0"/>
            <a:ext cx="4207431" cy="2996951"/>
          </a:xfrm>
          <a:prstGeom prst="rect">
            <a:avLst/>
          </a:prstGeom>
          <a:noFill/>
          <a:ln w="9525">
            <a:noFill/>
            <a:miter lim="800000"/>
            <a:headEnd/>
            <a:tailEnd/>
          </a:ln>
          <a:effectLst/>
        </p:spPr>
      </p:pic>
      <p:sp>
        <p:nvSpPr>
          <p:cNvPr id="4" name="3 CuadroTexto"/>
          <p:cNvSpPr txBox="1"/>
          <p:nvPr/>
        </p:nvSpPr>
        <p:spPr>
          <a:xfrm>
            <a:off x="4572000" y="476672"/>
            <a:ext cx="2669320" cy="523220"/>
          </a:xfrm>
          <a:prstGeom prst="rect">
            <a:avLst/>
          </a:prstGeom>
          <a:noFill/>
        </p:spPr>
        <p:txBody>
          <a:bodyPr wrap="none" rtlCol="0">
            <a:spAutoFit/>
          </a:bodyPr>
          <a:lstStyle/>
          <a:p>
            <a:r>
              <a:rPr lang="es-AR" sz="2800" b="1" i="1" dirty="0" smtClean="0"/>
              <a:t>!El gran Cambio¡</a:t>
            </a:r>
            <a:endParaRPr lang="es-AR" sz="2800" b="1" i="1" dirty="0"/>
          </a:p>
        </p:txBody>
      </p:sp>
      <p:sp>
        <p:nvSpPr>
          <p:cNvPr id="5" name="4 CuadroTexto"/>
          <p:cNvSpPr txBox="1"/>
          <p:nvPr/>
        </p:nvSpPr>
        <p:spPr>
          <a:xfrm>
            <a:off x="4644008" y="980728"/>
            <a:ext cx="3884718" cy="523220"/>
          </a:xfrm>
          <a:prstGeom prst="rect">
            <a:avLst/>
          </a:prstGeom>
          <a:noFill/>
        </p:spPr>
        <p:txBody>
          <a:bodyPr wrap="none" rtlCol="0">
            <a:spAutoFit/>
          </a:bodyPr>
          <a:lstStyle/>
          <a:p>
            <a:r>
              <a:rPr lang="es-AR" sz="2800" b="1" i="1" dirty="0" smtClean="0"/>
              <a:t>La ROTA con menos peso</a:t>
            </a:r>
            <a:endParaRPr lang="es-AR" sz="2800" b="1" i="1" dirty="0"/>
          </a:p>
        </p:txBody>
      </p:sp>
      <p:pic>
        <p:nvPicPr>
          <p:cNvPr id="6" name="Picture 2" descr="https://encrypted-tbn1.gstatic.com/images?q=tbn:ANd9GcSscH71KwUlTMEDa6K6Bijjog1Fev2K-xhOE9zUxokeYPsulR6s-w"/>
          <p:cNvPicPr>
            <a:picLocks noChangeAspect="1" noChangeArrowheads="1"/>
          </p:cNvPicPr>
          <p:nvPr/>
        </p:nvPicPr>
        <p:blipFill>
          <a:blip r:embed="rId4" cstate="print"/>
          <a:srcRect/>
          <a:stretch>
            <a:fillRect/>
          </a:stretch>
        </p:blipFill>
        <p:spPr bwMode="auto">
          <a:xfrm>
            <a:off x="3203848" y="188640"/>
            <a:ext cx="725085" cy="5040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https://encrypted-tbn3.gstatic.com/images?q=tbn:ANd9GcS8ytmmk7u8C4j8U6rkwkIsGlaAJrWTraVYCxm3pYHbxZ992myl"/>
          <p:cNvPicPr>
            <a:picLocks noChangeAspect="1" noChangeArrowheads="1"/>
          </p:cNvPicPr>
          <p:nvPr/>
        </p:nvPicPr>
        <p:blipFill>
          <a:blip r:embed="rId5" cstate="print"/>
          <a:srcRect/>
          <a:stretch>
            <a:fillRect/>
          </a:stretch>
        </p:blipFill>
        <p:spPr bwMode="auto">
          <a:xfrm>
            <a:off x="539552" y="2348880"/>
            <a:ext cx="642494" cy="3475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215"/>
          <p:cNvPicPr>
            <a:picLocks noChangeAspect="1" noChangeArrowheads="1"/>
          </p:cNvPicPr>
          <p:nvPr/>
        </p:nvPicPr>
        <p:blipFill>
          <a:blip r:embed="rId6" cstate="print"/>
          <a:srcRect/>
          <a:stretch>
            <a:fillRect/>
          </a:stretch>
        </p:blipFill>
        <p:spPr bwMode="auto">
          <a:xfrm>
            <a:off x="1835696" y="1528187"/>
            <a:ext cx="7130288" cy="53298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35496" y="188640"/>
            <a:ext cx="6264696" cy="523220"/>
          </a:xfrm>
          <a:prstGeom prst="rect">
            <a:avLst/>
          </a:prstGeom>
          <a:noFill/>
        </p:spPr>
        <p:txBody>
          <a:bodyPr wrap="square" rtlCol="0">
            <a:spAutoFit/>
          </a:bodyPr>
          <a:lstStyle/>
          <a:p>
            <a:r>
              <a:rPr lang="es-AR" sz="2800" b="1" dirty="0" smtClean="0"/>
              <a:t>Metas </a:t>
            </a:r>
            <a:r>
              <a:rPr lang="es-AR" sz="2800" dirty="0" smtClean="0"/>
              <a:t>(yendo a lo conocido)</a:t>
            </a:r>
          </a:p>
        </p:txBody>
      </p:sp>
      <p:graphicFrame>
        <p:nvGraphicFramePr>
          <p:cNvPr id="16" name="15 Tabla"/>
          <p:cNvGraphicFramePr>
            <a:graphicFrameLocks noGrp="1"/>
          </p:cNvGraphicFramePr>
          <p:nvPr/>
        </p:nvGraphicFramePr>
        <p:xfrm>
          <a:off x="1835696" y="1844824"/>
          <a:ext cx="864096" cy="548640"/>
        </p:xfrm>
        <a:graphic>
          <a:graphicData uri="http://schemas.openxmlformats.org/drawingml/2006/table">
            <a:tbl>
              <a:tblPr/>
              <a:tblGrid>
                <a:gridCol w="864096"/>
              </a:tblGrid>
              <a:tr h="504056">
                <a:tc>
                  <a:txBody>
                    <a:bodyPr/>
                    <a:lstStyle/>
                    <a:p>
                      <a:pPr algn="ctr" fontAlgn="b"/>
                      <a:r>
                        <a:rPr lang="es-AR" sz="1800" b="1" i="0" u="none" strike="noStrike" dirty="0" err="1" smtClean="0">
                          <a:latin typeface="Arial"/>
                        </a:rPr>
                        <a:t>Rel</a:t>
                      </a:r>
                      <a:r>
                        <a:rPr lang="es-AR" sz="1800" b="1" i="0" u="none" strike="noStrike" baseline="0" dirty="0" smtClean="0">
                          <a:latin typeface="Arial"/>
                        </a:rPr>
                        <a:t> </a:t>
                      </a:r>
                      <a:r>
                        <a:rPr lang="es-AR" sz="1800" b="1" i="0" u="none" strike="noStrike" dirty="0" smtClean="0">
                          <a:latin typeface="Arial"/>
                        </a:rPr>
                        <a:t>I/GD</a:t>
                      </a:r>
                      <a:endParaRPr lang="es-AR" sz="18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1" name="20 Tabla"/>
          <p:cNvGraphicFramePr>
            <a:graphicFrameLocks noGrp="1"/>
          </p:cNvGraphicFramePr>
          <p:nvPr/>
        </p:nvGraphicFramePr>
        <p:xfrm>
          <a:off x="899592" y="1844824"/>
          <a:ext cx="720080" cy="731520"/>
        </p:xfrm>
        <a:graphic>
          <a:graphicData uri="http://schemas.openxmlformats.org/drawingml/2006/table">
            <a:tbl>
              <a:tblPr/>
              <a:tblGrid>
                <a:gridCol w="720080"/>
              </a:tblGrid>
              <a:tr h="0">
                <a:tc>
                  <a:txBody>
                    <a:bodyPr/>
                    <a:lstStyle/>
                    <a:p>
                      <a:pPr algn="ctr" fontAlgn="b"/>
                      <a:r>
                        <a:rPr lang="es-AR" sz="1600" b="1" i="0" u="none" strike="noStrike" dirty="0" smtClean="0">
                          <a:latin typeface="Arial"/>
                        </a:rPr>
                        <a:t>$</a:t>
                      </a:r>
                      <a:r>
                        <a:rPr lang="es-AR" sz="1600" b="1" i="0" u="none" strike="noStrike" dirty="0" err="1" smtClean="0">
                          <a:latin typeface="Arial"/>
                        </a:rPr>
                        <a:t>supl</a:t>
                      </a:r>
                      <a:r>
                        <a:rPr lang="es-AR" sz="1600" b="1" i="0" u="none" strike="noStrike" dirty="0" smtClean="0">
                          <a:latin typeface="Arial"/>
                        </a:rPr>
                        <a:t>/IN </a:t>
                      </a:r>
                      <a:r>
                        <a:rPr lang="es-AR" sz="1600" b="1" i="0" u="none" strike="noStrike" dirty="0">
                          <a:latin typeface="Arial"/>
                        </a:rPr>
                        <a:t>leche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7" name="26 Tabla"/>
          <p:cNvGraphicFramePr>
            <a:graphicFrameLocks noGrp="1"/>
          </p:cNvGraphicFramePr>
          <p:nvPr/>
        </p:nvGraphicFramePr>
        <p:xfrm>
          <a:off x="144016" y="1844824"/>
          <a:ext cx="467544" cy="640080"/>
        </p:xfrm>
        <a:graphic>
          <a:graphicData uri="http://schemas.openxmlformats.org/drawingml/2006/table">
            <a:tbl>
              <a:tblPr/>
              <a:tblGrid>
                <a:gridCol w="467544"/>
              </a:tblGrid>
              <a:tr h="0">
                <a:tc>
                  <a:txBody>
                    <a:bodyPr/>
                    <a:lstStyle/>
                    <a:p>
                      <a:pPr algn="ctr" fontAlgn="b"/>
                      <a:r>
                        <a:rPr lang="es-AR" sz="1400" b="1" i="0" u="none" strike="noStrike" dirty="0">
                          <a:latin typeface="Arial"/>
                        </a:rPr>
                        <a:t>GI (% del INT)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0" name="Picture 215"/>
          <p:cNvPicPr>
            <a:picLocks noChangeAspect="1" noChangeArrowheads="1"/>
          </p:cNvPicPr>
          <p:nvPr/>
        </p:nvPicPr>
        <p:blipFill>
          <a:blip r:embed="rId3" cstate="print"/>
          <a:srcRect/>
          <a:stretch>
            <a:fillRect/>
          </a:stretch>
        </p:blipFill>
        <p:spPr bwMode="auto">
          <a:xfrm>
            <a:off x="2528987" y="1625409"/>
            <a:ext cx="6651525" cy="4971943"/>
          </a:xfrm>
          <a:prstGeom prst="rect">
            <a:avLst/>
          </a:prstGeom>
          <a:noFill/>
          <a:ln w="9525">
            <a:noFill/>
            <a:miter lim="800000"/>
            <a:headEnd/>
            <a:tailEnd/>
          </a:ln>
        </p:spPr>
      </p:pic>
      <p:graphicFrame>
        <p:nvGraphicFramePr>
          <p:cNvPr id="33" name="32 Tabla"/>
          <p:cNvGraphicFramePr>
            <a:graphicFrameLocks noGrp="1"/>
          </p:cNvGraphicFramePr>
          <p:nvPr/>
        </p:nvGraphicFramePr>
        <p:xfrm>
          <a:off x="1979712" y="3068960"/>
          <a:ext cx="504056" cy="765810"/>
        </p:xfrm>
        <a:graphic>
          <a:graphicData uri="http://schemas.openxmlformats.org/drawingml/2006/table">
            <a:tbl>
              <a:tblPr/>
              <a:tblGrid>
                <a:gridCol w="504056"/>
              </a:tblGrid>
              <a:tr h="190500">
                <a:tc>
                  <a:txBody>
                    <a:bodyPr/>
                    <a:lstStyle/>
                    <a:p>
                      <a:pPr algn="r" fontAlgn="b"/>
                      <a:r>
                        <a:rPr lang="es-AR" sz="1400" b="0" i="0" u="none" strike="noStrike" dirty="0">
                          <a:latin typeface="Arial"/>
                        </a:rPr>
                        <a:t>1.16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r" fontAlgn="b"/>
                      <a:r>
                        <a:rPr lang="es-AR" sz="1400" b="0" i="0" u="none" strike="noStrike">
                          <a:latin typeface="Arial"/>
                        </a:rPr>
                        <a:t>1.31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76225">
                <a:tc>
                  <a:txBody>
                    <a:bodyPr/>
                    <a:lstStyle/>
                    <a:p>
                      <a:pPr algn="r" fontAlgn="b"/>
                      <a:r>
                        <a:rPr lang="es-AR" sz="1400" b="0" i="0" u="none" strike="noStrike" dirty="0">
                          <a:latin typeface="Arial"/>
                        </a:rPr>
                        <a:t>1.46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4" name="33 Tabla"/>
          <p:cNvGraphicFramePr>
            <a:graphicFrameLocks noGrp="1"/>
          </p:cNvGraphicFramePr>
          <p:nvPr/>
        </p:nvGraphicFramePr>
        <p:xfrm>
          <a:off x="1979712" y="4293096"/>
          <a:ext cx="432048" cy="828675"/>
        </p:xfrm>
        <a:graphic>
          <a:graphicData uri="http://schemas.openxmlformats.org/drawingml/2006/table">
            <a:tbl>
              <a:tblPr/>
              <a:tblGrid>
                <a:gridCol w="432048"/>
              </a:tblGrid>
              <a:tr h="276225">
                <a:tc>
                  <a:txBody>
                    <a:bodyPr/>
                    <a:lstStyle/>
                    <a:p>
                      <a:pPr algn="r" fontAlgn="b"/>
                      <a:r>
                        <a:rPr lang="es-AR" sz="1400" b="0" i="0" u="none" strike="noStrike">
                          <a:latin typeface="Arial"/>
                        </a:rPr>
                        <a:t>1.33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r" fontAlgn="b"/>
                      <a:r>
                        <a:rPr lang="es-AR" sz="1400" b="0" i="0" u="none" strike="noStrike">
                          <a:latin typeface="Arial"/>
                        </a:rPr>
                        <a:t>1.52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6225">
                <a:tc>
                  <a:txBody>
                    <a:bodyPr/>
                    <a:lstStyle/>
                    <a:p>
                      <a:pPr algn="r" fontAlgn="b"/>
                      <a:r>
                        <a:rPr lang="es-AR" sz="1400" b="0" i="0" u="none" strike="noStrike" dirty="0">
                          <a:latin typeface="Arial"/>
                        </a:rPr>
                        <a:t>1.71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5" name="34 Tabla"/>
          <p:cNvGraphicFramePr>
            <a:graphicFrameLocks noGrp="1"/>
          </p:cNvGraphicFramePr>
          <p:nvPr/>
        </p:nvGraphicFramePr>
        <p:xfrm>
          <a:off x="1979712" y="5661248"/>
          <a:ext cx="432048" cy="828675"/>
        </p:xfrm>
        <a:graphic>
          <a:graphicData uri="http://schemas.openxmlformats.org/drawingml/2006/table">
            <a:tbl>
              <a:tblPr/>
              <a:tblGrid>
                <a:gridCol w="432048"/>
              </a:tblGrid>
              <a:tr h="276225">
                <a:tc>
                  <a:txBody>
                    <a:bodyPr/>
                    <a:lstStyle/>
                    <a:p>
                      <a:pPr algn="r" fontAlgn="b"/>
                      <a:r>
                        <a:rPr lang="es-AR" sz="1400" b="0" i="0" u="none" strike="noStrike" dirty="0" smtClean="0">
                          <a:latin typeface="Arial"/>
                        </a:rPr>
                        <a:t>1.60</a:t>
                      </a:r>
                      <a:endParaRPr lang="es-AR" sz="1400" b="0" i="0" u="none" strike="noStrike" dirty="0">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r" fontAlgn="b"/>
                      <a:r>
                        <a:rPr lang="es-AR" sz="1400" b="0" i="0" u="none" strike="noStrike" dirty="0" smtClean="0">
                          <a:latin typeface="Arial"/>
                        </a:rPr>
                        <a:t>1.90</a:t>
                      </a:r>
                      <a:endParaRPr lang="es-AR" sz="1400" b="0" i="0" u="none" strike="noStrike" dirty="0">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76225">
                <a:tc>
                  <a:txBody>
                    <a:bodyPr/>
                    <a:lstStyle/>
                    <a:p>
                      <a:pPr algn="r" fontAlgn="b"/>
                      <a:r>
                        <a:rPr lang="es-AR" sz="1400" b="0" i="0" u="none" strike="noStrike" dirty="0" smtClean="0">
                          <a:latin typeface="Arial"/>
                        </a:rPr>
                        <a:t>2.20</a:t>
                      </a:r>
                      <a:endParaRPr lang="es-AR" sz="1400" b="0" i="0" u="none" strike="noStrike" dirty="0">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6" name="35 Tabla"/>
          <p:cNvGraphicFramePr>
            <a:graphicFrameLocks noGrp="1"/>
          </p:cNvGraphicFramePr>
          <p:nvPr/>
        </p:nvGraphicFramePr>
        <p:xfrm>
          <a:off x="1043608" y="3068960"/>
          <a:ext cx="432048" cy="765810"/>
        </p:xfrm>
        <a:graphic>
          <a:graphicData uri="http://schemas.openxmlformats.org/drawingml/2006/table">
            <a:tbl>
              <a:tblPr/>
              <a:tblGrid>
                <a:gridCol w="432048"/>
              </a:tblGrid>
              <a:tr h="190500">
                <a:tc>
                  <a:txBody>
                    <a:bodyPr/>
                    <a:lstStyle/>
                    <a:p>
                      <a:pPr algn="r" fontAlgn="b"/>
                      <a:r>
                        <a:rPr lang="es-AR" sz="1400" b="0" i="0" u="none" strike="noStrike">
                          <a:latin typeface="Arial"/>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r" fontAlgn="b"/>
                      <a:r>
                        <a:rPr lang="es-AR" sz="1400" b="0" i="0" u="none" strike="noStrike">
                          <a:latin typeface="Arial"/>
                        </a:rPr>
                        <a:t>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76225">
                <a:tc>
                  <a:txBody>
                    <a:bodyPr/>
                    <a:lstStyle/>
                    <a:p>
                      <a:pPr algn="r" fontAlgn="b"/>
                      <a:r>
                        <a:rPr lang="es-AR" sz="1400" b="0" i="0" u="none" strike="noStrike" dirty="0">
                          <a:latin typeface="Arial"/>
                        </a:rPr>
                        <a:t>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7" name="36 Tabla"/>
          <p:cNvGraphicFramePr>
            <a:graphicFrameLocks noGrp="1"/>
          </p:cNvGraphicFramePr>
          <p:nvPr/>
        </p:nvGraphicFramePr>
        <p:xfrm>
          <a:off x="107504" y="3068960"/>
          <a:ext cx="474216" cy="765810"/>
        </p:xfrm>
        <a:graphic>
          <a:graphicData uri="http://schemas.openxmlformats.org/drawingml/2006/table">
            <a:tbl>
              <a:tblPr/>
              <a:tblGrid>
                <a:gridCol w="474216"/>
              </a:tblGrid>
              <a:tr h="190500">
                <a:tc>
                  <a:txBody>
                    <a:bodyPr/>
                    <a:lstStyle/>
                    <a:p>
                      <a:pPr algn="r" fontAlgn="b"/>
                      <a:r>
                        <a:rPr lang="es-AR" sz="14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r" fontAlgn="b"/>
                      <a:r>
                        <a:rPr lang="es-AR" sz="1400" b="0" i="0" u="none" strike="noStrike">
                          <a:latin typeface="Arial"/>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76225">
                <a:tc>
                  <a:txBody>
                    <a:bodyPr/>
                    <a:lstStyle/>
                    <a:p>
                      <a:pPr algn="r" fontAlgn="b"/>
                      <a:r>
                        <a:rPr lang="es-AR" sz="1400" b="0" i="0" u="none" strike="noStrike" dirty="0">
                          <a:latin typeface="Arial"/>
                        </a:rPr>
                        <a:t>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8" name="37 Tabla"/>
          <p:cNvGraphicFramePr>
            <a:graphicFrameLocks noGrp="1"/>
          </p:cNvGraphicFramePr>
          <p:nvPr/>
        </p:nvGraphicFramePr>
        <p:xfrm>
          <a:off x="1043608" y="4293096"/>
          <a:ext cx="432048" cy="828675"/>
        </p:xfrm>
        <a:graphic>
          <a:graphicData uri="http://schemas.openxmlformats.org/drawingml/2006/table">
            <a:tbl>
              <a:tblPr/>
              <a:tblGrid>
                <a:gridCol w="432048"/>
              </a:tblGrid>
              <a:tr h="276225">
                <a:tc>
                  <a:txBody>
                    <a:bodyPr/>
                    <a:lstStyle/>
                    <a:p>
                      <a:pPr algn="r" fontAlgn="b"/>
                      <a:r>
                        <a:rPr lang="es-AR" sz="1400" b="0" i="0" u="none" strike="noStrike">
                          <a:latin typeface="Arial"/>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r" fontAlgn="b"/>
                      <a:r>
                        <a:rPr lang="es-AR" sz="1400" b="0" i="0" u="none" strike="noStrike">
                          <a:latin typeface="Arial"/>
                        </a:rPr>
                        <a:t>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6225">
                <a:tc>
                  <a:txBody>
                    <a:bodyPr/>
                    <a:lstStyle/>
                    <a:p>
                      <a:pPr algn="r" fontAlgn="b"/>
                      <a:r>
                        <a:rPr lang="es-AR" sz="1400" b="0" i="0" u="none" strike="noStrike" dirty="0">
                          <a:latin typeface="Arial"/>
                        </a:rPr>
                        <a:t>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9" name="38 Tabla"/>
          <p:cNvGraphicFramePr>
            <a:graphicFrameLocks noGrp="1"/>
          </p:cNvGraphicFramePr>
          <p:nvPr/>
        </p:nvGraphicFramePr>
        <p:xfrm>
          <a:off x="107504" y="4293096"/>
          <a:ext cx="474216" cy="828675"/>
        </p:xfrm>
        <a:graphic>
          <a:graphicData uri="http://schemas.openxmlformats.org/drawingml/2006/table">
            <a:tbl>
              <a:tblPr/>
              <a:tblGrid>
                <a:gridCol w="474216"/>
              </a:tblGrid>
              <a:tr h="276225">
                <a:tc>
                  <a:txBody>
                    <a:bodyPr/>
                    <a:lstStyle/>
                    <a:p>
                      <a:pPr algn="r" fontAlgn="b"/>
                      <a:r>
                        <a:rPr lang="es-AR" sz="1400" b="0" i="0" u="none" strike="noStrike">
                          <a:latin typeface="Arial"/>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r" fontAlgn="b"/>
                      <a:r>
                        <a:rPr lang="es-AR" sz="1400" b="0" i="0" u="none" strike="noStrike">
                          <a:latin typeface="Arial"/>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6225">
                <a:tc>
                  <a:txBody>
                    <a:bodyPr/>
                    <a:lstStyle/>
                    <a:p>
                      <a:pPr algn="r" fontAlgn="b"/>
                      <a:r>
                        <a:rPr lang="es-AR" sz="1400" b="0" i="0" u="none" strike="noStrike" dirty="0">
                          <a:latin typeface="Arial"/>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0" name="39 Tabla"/>
          <p:cNvGraphicFramePr>
            <a:graphicFrameLocks noGrp="1"/>
          </p:cNvGraphicFramePr>
          <p:nvPr/>
        </p:nvGraphicFramePr>
        <p:xfrm>
          <a:off x="1043608" y="5661248"/>
          <a:ext cx="432048" cy="828675"/>
        </p:xfrm>
        <a:graphic>
          <a:graphicData uri="http://schemas.openxmlformats.org/drawingml/2006/table">
            <a:tbl>
              <a:tblPr/>
              <a:tblGrid>
                <a:gridCol w="432048"/>
              </a:tblGrid>
              <a:tr h="276225">
                <a:tc>
                  <a:txBody>
                    <a:bodyPr/>
                    <a:lstStyle/>
                    <a:p>
                      <a:pPr algn="r" fontAlgn="b"/>
                      <a:r>
                        <a:rPr lang="es-AR" sz="1400" b="0" i="0" u="none" strike="noStrike" dirty="0">
                          <a:latin typeface="Arial"/>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r" fontAlgn="b"/>
                      <a:r>
                        <a:rPr lang="es-AR" sz="1400" b="0" i="0" u="none" strike="noStrike" dirty="0">
                          <a:latin typeface="Arial"/>
                        </a:rPr>
                        <a:t>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76225">
                <a:tc>
                  <a:txBody>
                    <a:bodyPr/>
                    <a:lstStyle/>
                    <a:p>
                      <a:pPr algn="r" fontAlgn="b"/>
                      <a:r>
                        <a:rPr lang="es-AR" sz="1400" b="0" i="0" u="none" strike="noStrike" dirty="0">
                          <a:latin typeface="Arial"/>
                        </a:rPr>
                        <a:t>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1" name="40 Tabla"/>
          <p:cNvGraphicFramePr>
            <a:graphicFrameLocks noGrp="1"/>
          </p:cNvGraphicFramePr>
          <p:nvPr/>
        </p:nvGraphicFramePr>
        <p:xfrm>
          <a:off x="107504" y="5661248"/>
          <a:ext cx="474216" cy="828675"/>
        </p:xfrm>
        <a:graphic>
          <a:graphicData uri="http://schemas.openxmlformats.org/drawingml/2006/table">
            <a:tbl>
              <a:tblPr/>
              <a:tblGrid>
                <a:gridCol w="474216"/>
              </a:tblGrid>
              <a:tr h="276225">
                <a:tc>
                  <a:txBody>
                    <a:bodyPr/>
                    <a:lstStyle/>
                    <a:p>
                      <a:pPr algn="r" fontAlgn="b"/>
                      <a:r>
                        <a:rPr lang="es-AR" sz="1400" b="0" i="0" u="none" strike="noStrike">
                          <a:latin typeface="Arial"/>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r" fontAlgn="b"/>
                      <a:r>
                        <a:rPr lang="es-AR" sz="1400" b="0" i="0" u="none" strike="noStrike">
                          <a:latin typeface="Arial"/>
                        </a:rPr>
                        <a:t>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76225">
                <a:tc>
                  <a:txBody>
                    <a:bodyPr/>
                    <a:lstStyle/>
                    <a:p>
                      <a:pPr algn="r" fontAlgn="b"/>
                      <a:r>
                        <a:rPr lang="es-AR" sz="1400" b="0" i="0" u="none" strike="noStrike" dirty="0">
                          <a:latin typeface="Arial"/>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2" name="41 CuadroTexto"/>
          <p:cNvSpPr txBox="1"/>
          <p:nvPr/>
        </p:nvSpPr>
        <p:spPr>
          <a:xfrm>
            <a:off x="8508890" y="3068960"/>
            <a:ext cx="635110" cy="369332"/>
          </a:xfrm>
          <a:prstGeom prst="rect">
            <a:avLst/>
          </a:prstGeom>
          <a:noFill/>
        </p:spPr>
        <p:txBody>
          <a:bodyPr wrap="none" rtlCol="0">
            <a:spAutoFit/>
          </a:bodyPr>
          <a:lstStyle/>
          <a:p>
            <a:r>
              <a:rPr lang="es-AR" b="1" dirty="0" smtClean="0"/>
              <a:t>&lt;0% </a:t>
            </a:r>
            <a:endParaRPr lang="es-AR" b="1" dirty="0"/>
          </a:p>
        </p:txBody>
      </p:sp>
      <p:sp>
        <p:nvSpPr>
          <p:cNvPr id="43" name="42 CuadroTexto"/>
          <p:cNvSpPr txBox="1"/>
          <p:nvPr/>
        </p:nvSpPr>
        <p:spPr>
          <a:xfrm>
            <a:off x="8316416" y="4221088"/>
            <a:ext cx="995785" cy="369332"/>
          </a:xfrm>
          <a:prstGeom prst="rect">
            <a:avLst/>
          </a:prstGeom>
          <a:noFill/>
        </p:spPr>
        <p:txBody>
          <a:bodyPr wrap="none" rtlCol="0">
            <a:spAutoFit/>
          </a:bodyPr>
          <a:lstStyle/>
          <a:p>
            <a:r>
              <a:rPr lang="es-AR" b="1" dirty="0" smtClean="0"/>
              <a:t>0% -15%</a:t>
            </a:r>
            <a:endParaRPr lang="es-AR" b="1" dirty="0"/>
          </a:p>
        </p:txBody>
      </p:sp>
      <p:sp>
        <p:nvSpPr>
          <p:cNvPr id="44" name="43 CuadroTexto"/>
          <p:cNvSpPr txBox="1"/>
          <p:nvPr/>
        </p:nvSpPr>
        <p:spPr>
          <a:xfrm>
            <a:off x="8478076" y="5147900"/>
            <a:ext cx="702436" cy="369332"/>
          </a:xfrm>
          <a:prstGeom prst="rect">
            <a:avLst/>
          </a:prstGeom>
          <a:noFill/>
        </p:spPr>
        <p:txBody>
          <a:bodyPr wrap="none" rtlCol="0">
            <a:spAutoFit/>
          </a:bodyPr>
          <a:lstStyle/>
          <a:p>
            <a:r>
              <a:rPr lang="es-AR" b="1" dirty="0" smtClean="0"/>
              <a:t>&gt;15%</a:t>
            </a:r>
            <a:endParaRPr lang="es-AR"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15"/>
          <p:cNvPicPr>
            <a:picLocks noChangeAspect="1" noChangeArrowheads="1"/>
          </p:cNvPicPr>
          <p:nvPr/>
        </p:nvPicPr>
        <p:blipFill>
          <a:blip r:embed="rId3" cstate="print"/>
          <a:srcRect/>
          <a:stretch>
            <a:fillRect/>
          </a:stretch>
        </p:blipFill>
        <p:spPr bwMode="auto">
          <a:xfrm>
            <a:off x="2528987" y="764704"/>
            <a:ext cx="6651525" cy="4971943"/>
          </a:xfrm>
          <a:prstGeom prst="rect">
            <a:avLst/>
          </a:prstGeom>
          <a:noFill/>
          <a:ln w="9525">
            <a:noFill/>
            <a:miter lim="800000"/>
            <a:headEnd/>
            <a:tailEnd/>
          </a:ln>
        </p:spPr>
      </p:pic>
      <p:sp>
        <p:nvSpPr>
          <p:cNvPr id="19" name="18 CuadroTexto"/>
          <p:cNvSpPr txBox="1"/>
          <p:nvPr/>
        </p:nvSpPr>
        <p:spPr>
          <a:xfrm>
            <a:off x="8508890" y="2208255"/>
            <a:ext cx="635110" cy="369332"/>
          </a:xfrm>
          <a:prstGeom prst="rect">
            <a:avLst/>
          </a:prstGeom>
          <a:noFill/>
        </p:spPr>
        <p:txBody>
          <a:bodyPr wrap="none" rtlCol="0">
            <a:spAutoFit/>
          </a:bodyPr>
          <a:lstStyle/>
          <a:p>
            <a:r>
              <a:rPr lang="es-AR" b="1" dirty="0" smtClean="0"/>
              <a:t>&lt;0% </a:t>
            </a:r>
            <a:endParaRPr lang="es-AR" b="1" dirty="0"/>
          </a:p>
        </p:txBody>
      </p:sp>
      <p:sp>
        <p:nvSpPr>
          <p:cNvPr id="20" name="19 CuadroTexto"/>
          <p:cNvSpPr txBox="1"/>
          <p:nvPr/>
        </p:nvSpPr>
        <p:spPr>
          <a:xfrm>
            <a:off x="8316416" y="3360383"/>
            <a:ext cx="995785" cy="369332"/>
          </a:xfrm>
          <a:prstGeom prst="rect">
            <a:avLst/>
          </a:prstGeom>
          <a:noFill/>
        </p:spPr>
        <p:txBody>
          <a:bodyPr wrap="none" rtlCol="0">
            <a:spAutoFit/>
          </a:bodyPr>
          <a:lstStyle/>
          <a:p>
            <a:r>
              <a:rPr lang="es-AR" b="1" dirty="0" smtClean="0"/>
              <a:t>0% -15%</a:t>
            </a:r>
            <a:endParaRPr lang="es-AR" b="1" dirty="0"/>
          </a:p>
        </p:txBody>
      </p:sp>
      <p:sp>
        <p:nvSpPr>
          <p:cNvPr id="21" name="20 CuadroTexto"/>
          <p:cNvSpPr txBox="1"/>
          <p:nvPr/>
        </p:nvSpPr>
        <p:spPr>
          <a:xfrm>
            <a:off x="8478076" y="4287195"/>
            <a:ext cx="702436" cy="369332"/>
          </a:xfrm>
          <a:prstGeom prst="rect">
            <a:avLst/>
          </a:prstGeom>
          <a:noFill/>
        </p:spPr>
        <p:txBody>
          <a:bodyPr wrap="none" rtlCol="0">
            <a:spAutoFit/>
          </a:bodyPr>
          <a:lstStyle/>
          <a:p>
            <a:r>
              <a:rPr lang="es-AR" b="1" dirty="0" smtClean="0"/>
              <a:t>&gt;15%</a:t>
            </a:r>
            <a:endParaRPr lang="es-AR" b="1" dirty="0"/>
          </a:p>
        </p:txBody>
      </p:sp>
      <p:sp>
        <p:nvSpPr>
          <p:cNvPr id="31" name="30 CuadroTexto"/>
          <p:cNvSpPr txBox="1"/>
          <p:nvPr/>
        </p:nvSpPr>
        <p:spPr>
          <a:xfrm>
            <a:off x="35496" y="188640"/>
            <a:ext cx="6264696" cy="461665"/>
          </a:xfrm>
          <a:prstGeom prst="rect">
            <a:avLst/>
          </a:prstGeom>
          <a:noFill/>
        </p:spPr>
        <p:txBody>
          <a:bodyPr wrap="square" rtlCol="0">
            <a:spAutoFit/>
          </a:bodyPr>
          <a:lstStyle/>
          <a:p>
            <a:r>
              <a:rPr lang="es-AR" sz="2400" b="1" dirty="0" smtClean="0"/>
              <a:t>Metas</a:t>
            </a:r>
          </a:p>
        </p:txBody>
      </p:sp>
      <p:graphicFrame>
        <p:nvGraphicFramePr>
          <p:cNvPr id="35" name="34 Tabla"/>
          <p:cNvGraphicFramePr>
            <a:graphicFrameLocks noGrp="1"/>
          </p:cNvGraphicFramePr>
          <p:nvPr/>
        </p:nvGraphicFramePr>
        <p:xfrm>
          <a:off x="1295128" y="2371703"/>
          <a:ext cx="792088" cy="548640"/>
        </p:xfrm>
        <a:graphic>
          <a:graphicData uri="http://schemas.openxmlformats.org/drawingml/2006/table">
            <a:tbl>
              <a:tblPr/>
              <a:tblGrid>
                <a:gridCol w="792088"/>
              </a:tblGrid>
              <a:tr h="504056">
                <a:tc>
                  <a:txBody>
                    <a:bodyPr/>
                    <a:lstStyle/>
                    <a:p>
                      <a:pPr algn="ctr" fontAlgn="b"/>
                      <a:r>
                        <a:rPr lang="es-AR" sz="1800" b="1" i="0" u="none" strike="noStrike" dirty="0" err="1" smtClean="0">
                          <a:latin typeface="Arial"/>
                        </a:rPr>
                        <a:t>Rel</a:t>
                      </a:r>
                      <a:r>
                        <a:rPr lang="es-AR" sz="1800" b="1" i="0" u="none" strike="noStrike" baseline="0" dirty="0" smtClean="0">
                          <a:latin typeface="Arial"/>
                        </a:rPr>
                        <a:t> </a:t>
                      </a:r>
                      <a:r>
                        <a:rPr lang="es-AR" sz="1800" b="1" i="0" u="none" strike="noStrike" dirty="0" smtClean="0">
                          <a:latin typeface="Arial"/>
                        </a:rPr>
                        <a:t>I/GD</a:t>
                      </a:r>
                      <a:endParaRPr lang="es-AR" sz="18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6" name="35 Tabla"/>
          <p:cNvGraphicFramePr>
            <a:graphicFrameLocks noGrp="1"/>
          </p:cNvGraphicFramePr>
          <p:nvPr/>
        </p:nvGraphicFramePr>
        <p:xfrm>
          <a:off x="431032" y="2371703"/>
          <a:ext cx="864096" cy="548640"/>
        </p:xfrm>
        <a:graphic>
          <a:graphicData uri="http://schemas.openxmlformats.org/drawingml/2006/table">
            <a:tbl>
              <a:tblPr/>
              <a:tblGrid>
                <a:gridCol w="864096"/>
              </a:tblGrid>
              <a:tr h="548640">
                <a:tc>
                  <a:txBody>
                    <a:bodyPr/>
                    <a:lstStyle/>
                    <a:p>
                      <a:pPr algn="ctr" fontAlgn="b"/>
                      <a:r>
                        <a:rPr lang="es-AR" sz="1600" b="1" i="0" u="none" strike="noStrike" dirty="0" smtClean="0">
                          <a:latin typeface="Arial"/>
                        </a:rPr>
                        <a:t>$</a:t>
                      </a:r>
                      <a:r>
                        <a:rPr lang="es-AR" sz="1600" b="1" i="0" u="none" strike="noStrike" dirty="0" err="1" smtClean="0">
                          <a:latin typeface="Arial"/>
                        </a:rPr>
                        <a:t>supl</a:t>
                      </a:r>
                      <a:r>
                        <a:rPr lang="es-AR" sz="1600" b="1" i="0" u="none" strike="noStrike" dirty="0" smtClean="0">
                          <a:latin typeface="Arial"/>
                        </a:rPr>
                        <a:t>/IN </a:t>
                      </a:r>
                      <a:r>
                        <a:rPr lang="es-AR" sz="1600" b="1" i="0" u="none" strike="noStrike" dirty="0">
                          <a:latin typeface="Arial"/>
                        </a:rPr>
                        <a:t>leche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7" name="36 Flecha derecha"/>
          <p:cNvSpPr/>
          <p:nvPr/>
        </p:nvSpPr>
        <p:spPr>
          <a:xfrm>
            <a:off x="1403648" y="3111199"/>
            <a:ext cx="79208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500" dirty="0" smtClean="0">
                <a:solidFill>
                  <a:schemeClr val="tx1"/>
                </a:solidFill>
              </a:rPr>
              <a:t>1,31</a:t>
            </a:r>
            <a:endParaRPr lang="es-AR" sz="1500" dirty="0">
              <a:solidFill>
                <a:schemeClr val="tx1"/>
              </a:solidFill>
            </a:endParaRPr>
          </a:p>
        </p:txBody>
      </p:sp>
      <p:sp>
        <p:nvSpPr>
          <p:cNvPr id="38" name="37 Flecha derecha"/>
          <p:cNvSpPr/>
          <p:nvPr/>
        </p:nvSpPr>
        <p:spPr>
          <a:xfrm>
            <a:off x="1475656" y="4119311"/>
            <a:ext cx="720080"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500" dirty="0" smtClean="0">
                <a:solidFill>
                  <a:schemeClr val="tx1"/>
                </a:solidFill>
              </a:rPr>
              <a:t> 1,6</a:t>
            </a:r>
            <a:endParaRPr lang="es-AR" sz="1500" dirty="0">
              <a:solidFill>
                <a:schemeClr val="tx1"/>
              </a:solidFill>
            </a:endParaRPr>
          </a:p>
        </p:txBody>
      </p:sp>
      <p:sp>
        <p:nvSpPr>
          <p:cNvPr id="39" name="38 Flecha derecha"/>
          <p:cNvSpPr/>
          <p:nvPr/>
        </p:nvSpPr>
        <p:spPr>
          <a:xfrm>
            <a:off x="611560" y="3091775"/>
            <a:ext cx="792088" cy="48463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dirty="0" smtClean="0">
                <a:solidFill>
                  <a:schemeClr val="tx1"/>
                </a:solidFill>
              </a:rPr>
              <a:t>36%</a:t>
            </a:r>
            <a:endParaRPr lang="es-AR" sz="1600" dirty="0">
              <a:solidFill>
                <a:schemeClr val="tx1"/>
              </a:solidFill>
            </a:endParaRPr>
          </a:p>
        </p:txBody>
      </p:sp>
      <p:sp>
        <p:nvSpPr>
          <p:cNvPr id="40" name="39 Flecha derecha"/>
          <p:cNvSpPr/>
          <p:nvPr/>
        </p:nvSpPr>
        <p:spPr>
          <a:xfrm>
            <a:off x="611560" y="4171895"/>
            <a:ext cx="864096" cy="48463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dirty="0" smtClean="0">
                <a:solidFill>
                  <a:schemeClr val="tx1"/>
                </a:solidFill>
              </a:rPr>
              <a:t>28%</a:t>
            </a:r>
            <a:endParaRPr lang="es-AR" sz="1600" dirty="0">
              <a:solidFill>
                <a:schemeClr val="tx1"/>
              </a:solidFill>
            </a:endParaRPr>
          </a:p>
        </p:txBody>
      </p:sp>
      <p:graphicFrame>
        <p:nvGraphicFramePr>
          <p:cNvPr id="41" name="40 Tabla"/>
          <p:cNvGraphicFramePr>
            <a:graphicFrameLocks noGrp="1"/>
          </p:cNvGraphicFramePr>
          <p:nvPr/>
        </p:nvGraphicFramePr>
        <p:xfrm>
          <a:off x="2087216" y="2371703"/>
          <a:ext cx="864096" cy="548640"/>
        </p:xfrm>
        <a:graphic>
          <a:graphicData uri="http://schemas.openxmlformats.org/drawingml/2006/table">
            <a:tbl>
              <a:tblPr/>
              <a:tblGrid>
                <a:gridCol w="864096"/>
              </a:tblGrid>
              <a:tr h="548640">
                <a:tc>
                  <a:txBody>
                    <a:bodyPr/>
                    <a:lstStyle/>
                    <a:p>
                      <a:pPr algn="ctr" fontAlgn="b"/>
                      <a:r>
                        <a:rPr lang="es-AR" sz="1800" b="1" i="0" u="none" strike="noStrike" dirty="0" smtClean="0">
                          <a:latin typeface="Arial"/>
                        </a:rPr>
                        <a:t>ROS</a:t>
                      </a:r>
                      <a:endParaRPr lang="es-AR" sz="18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42" name="41 Tabla"/>
          <p:cNvGraphicFramePr>
            <a:graphicFrameLocks noGrp="1"/>
          </p:cNvGraphicFramePr>
          <p:nvPr/>
        </p:nvGraphicFramePr>
        <p:xfrm>
          <a:off x="-36512" y="2280263"/>
          <a:ext cx="467544" cy="640080"/>
        </p:xfrm>
        <a:graphic>
          <a:graphicData uri="http://schemas.openxmlformats.org/drawingml/2006/table">
            <a:tbl>
              <a:tblPr/>
              <a:tblGrid>
                <a:gridCol w="467544"/>
              </a:tblGrid>
              <a:tr h="0">
                <a:tc>
                  <a:txBody>
                    <a:bodyPr/>
                    <a:lstStyle/>
                    <a:p>
                      <a:pPr algn="ctr" fontAlgn="b"/>
                      <a:r>
                        <a:rPr lang="es-AR" sz="1400" b="1" i="0" u="none" strike="noStrike" dirty="0">
                          <a:latin typeface="Arial"/>
                        </a:rPr>
                        <a:t>GI (% del INT)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3" name="42 Flecha derecha"/>
          <p:cNvSpPr/>
          <p:nvPr/>
        </p:nvSpPr>
        <p:spPr>
          <a:xfrm>
            <a:off x="-36512" y="4171895"/>
            <a:ext cx="792088" cy="484632"/>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500" dirty="0" smtClean="0">
                <a:solidFill>
                  <a:schemeClr val="tx1"/>
                </a:solidFill>
              </a:rPr>
              <a:t>9%</a:t>
            </a:r>
            <a:endParaRPr lang="es-AR" sz="1500" dirty="0">
              <a:solidFill>
                <a:schemeClr val="tx1"/>
              </a:solidFill>
            </a:endParaRPr>
          </a:p>
        </p:txBody>
      </p:sp>
      <p:sp>
        <p:nvSpPr>
          <p:cNvPr id="44" name="43 Flecha derecha"/>
          <p:cNvSpPr/>
          <p:nvPr/>
        </p:nvSpPr>
        <p:spPr>
          <a:xfrm>
            <a:off x="-36512" y="3091775"/>
            <a:ext cx="792088" cy="484632"/>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500" dirty="0" smtClean="0">
                <a:solidFill>
                  <a:schemeClr val="tx1"/>
                </a:solidFill>
              </a:rPr>
              <a:t>15%</a:t>
            </a:r>
            <a:endParaRPr lang="es-AR" sz="1500" dirty="0">
              <a:solidFill>
                <a:schemeClr val="tx1"/>
              </a:solidFill>
            </a:endParaRPr>
          </a:p>
        </p:txBody>
      </p:sp>
      <p:sp>
        <p:nvSpPr>
          <p:cNvPr id="17" name="16 CuadroTexto"/>
          <p:cNvSpPr txBox="1"/>
          <p:nvPr/>
        </p:nvSpPr>
        <p:spPr>
          <a:xfrm>
            <a:off x="8553774" y="5627963"/>
            <a:ext cx="604076" cy="369332"/>
          </a:xfrm>
          <a:prstGeom prst="rect">
            <a:avLst/>
          </a:prstGeom>
          <a:noFill/>
        </p:spPr>
        <p:txBody>
          <a:bodyPr wrap="none" rtlCol="0">
            <a:spAutoFit/>
          </a:bodyPr>
          <a:lstStyle/>
          <a:p>
            <a:r>
              <a:rPr lang="es-AR" b="1" dirty="0" smtClean="0"/>
              <a:t>ROA</a:t>
            </a:r>
            <a:endParaRPr lang="es-AR" b="1" dirty="0"/>
          </a:p>
        </p:txBody>
      </p:sp>
      <p:sp>
        <p:nvSpPr>
          <p:cNvPr id="22" name="21 Flecha abajo"/>
          <p:cNvSpPr/>
          <p:nvPr/>
        </p:nvSpPr>
        <p:spPr>
          <a:xfrm rot="10800000">
            <a:off x="8639944" y="5376607"/>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9512" y="620688"/>
          <a:ext cx="3581400" cy="685800"/>
        </p:xfrm>
        <a:graphic>
          <a:graphicData uri="http://schemas.openxmlformats.org/drawingml/2006/table">
            <a:tbl>
              <a:tblPr/>
              <a:tblGrid>
                <a:gridCol w="1063970"/>
                <a:gridCol w="712480"/>
                <a:gridCol w="864476"/>
                <a:gridCol w="940474"/>
              </a:tblGrid>
              <a:tr h="228600">
                <a:tc rowSpan="3">
                  <a:txBody>
                    <a:bodyPr/>
                    <a:lstStyle/>
                    <a:p>
                      <a:pPr algn="ctr" fontAlgn="ctr"/>
                      <a:r>
                        <a:rPr lang="es-AR" sz="1400" b="1" i="0" u="none" strike="noStrike" dirty="0" err="1">
                          <a:latin typeface="Arial"/>
                        </a:rPr>
                        <a:t>Lts</a:t>
                      </a:r>
                      <a:r>
                        <a:rPr lang="es-AR" sz="1400" b="1" i="0" u="none" strike="noStrike" dirty="0">
                          <a:latin typeface="Arial"/>
                        </a:rPr>
                        <a:t> c/</a:t>
                      </a:r>
                      <a:r>
                        <a:rPr lang="es-AR" sz="1400" b="1" i="0" u="none" strike="noStrike" dirty="0" err="1">
                          <a:latin typeface="Arial"/>
                        </a:rPr>
                        <a:t>haVT</a:t>
                      </a:r>
                      <a:endParaRPr lang="es-AR" sz="14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Arial"/>
                        </a:rPr>
                        <a:t>6124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9388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AR" sz="1400" b="0" i="0" u="none" strike="noStrike">
                          <a:latin typeface="Arial"/>
                        </a:rPr>
                        <a:t>12652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lang="es-AR"/>
                    </a:p>
                  </a:txBody>
                  <a:tcPr/>
                </a:tc>
                <a:tc>
                  <a:txBody>
                    <a:bodyPr/>
                    <a:lstStyle/>
                    <a:p>
                      <a:pPr algn="ctr" fontAlgn="b"/>
                      <a:r>
                        <a:rPr lang="es-AR" sz="1400" b="0" i="0" u="none" strike="noStrike">
                          <a:latin typeface="Arial"/>
                        </a:rPr>
                        <a:t>8601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11840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AR" sz="1400" b="0" i="0" u="none" strike="noStrike">
                          <a:latin typeface="Arial"/>
                        </a:rPr>
                        <a:t>15080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lang="es-AR"/>
                    </a:p>
                  </a:txBody>
                  <a:tcPr/>
                </a:tc>
                <a:tc>
                  <a:txBody>
                    <a:bodyPr/>
                    <a:lstStyle/>
                    <a:p>
                      <a:pPr algn="ctr" fontAlgn="b"/>
                      <a:r>
                        <a:rPr lang="es-AR" sz="1400" b="0" i="0" u="none" strike="noStrike">
                          <a:latin typeface="Arial"/>
                        </a:rPr>
                        <a:t>9352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dirty="0">
                          <a:latin typeface="Arial"/>
                        </a:rPr>
                        <a:t>12030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AR" sz="1400" b="0" i="0" u="none" strike="noStrike" dirty="0">
                          <a:latin typeface="Arial"/>
                        </a:rPr>
                        <a:t>14708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539552" y="1951112"/>
          <a:ext cx="3581400" cy="685800"/>
        </p:xfrm>
        <a:graphic>
          <a:graphicData uri="http://schemas.openxmlformats.org/drawingml/2006/table">
            <a:tbl>
              <a:tblPr/>
              <a:tblGrid>
                <a:gridCol w="1063970"/>
                <a:gridCol w="712480"/>
                <a:gridCol w="864476"/>
                <a:gridCol w="940474"/>
              </a:tblGrid>
              <a:tr h="228600">
                <a:tc rowSpan="3">
                  <a:txBody>
                    <a:bodyPr/>
                    <a:lstStyle/>
                    <a:p>
                      <a:pPr algn="ctr" fontAlgn="ctr"/>
                      <a:r>
                        <a:rPr lang="es-AR" sz="1400" b="1" i="0" u="none" strike="noStrike" dirty="0" err="1">
                          <a:latin typeface="Arial"/>
                        </a:rPr>
                        <a:t>Lts</a:t>
                      </a:r>
                      <a:r>
                        <a:rPr lang="es-AR" sz="1400" b="1" i="0" u="none" strike="noStrike" dirty="0">
                          <a:latin typeface="Arial"/>
                        </a:rPr>
                        <a:t> c/</a:t>
                      </a:r>
                      <a:r>
                        <a:rPr lang="es-AR" sz="1400" b="1" i="0" u="none" strike="noStrike" dirty="0" err="1">
                          <a:latin typeface="Arial"/>
                        </a:rPr>
                        <a:t>VO.día</a:t>
                      </a:r>
                      <a:endParaRPr lang="es-AR" sz="14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AR" sz="1400" b="0" i="0" u="none" strike="noStrike">
                          <a:latin typeface="Arial"/>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lang="es-AR"/>
                    </a:p>
                  </a:txBody>
                  <a:tcPr/>
                </a:tc>
                <a:tc>
                  <a:txBody>
                    <a:bodyPr/>
                    <a:lstStyle/>
                    <a:p>
                      <a:pPr algn="ctr" fontAlgn="b"/>
                      <a:r>
                        <a:rPr lang="es-AR" sz="1400" b="0" i="0" u="none" strike="noStrike">
                          <a:latin typeface="Arial"/>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AR" sz="1400" b="0" i="0" u="none" strike="noStrike">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lang="es-AR"/>
                    </a:p>
                  </a:txBody>
                  <a:tcPr/>
                </a:tc>
                <a:tc>
                  <a:txBody>
                    <a:bodyPr/>
                    <a:lstStyle/>
                    <a:p>
                      <a:pPr algn="ctr" fontAlgn="b"/>
                      <a:r>
                        <a:rPr lang="es-AR" sz="1400" b="0" i="0" u="none" strike="noStrike">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AR" sz="1400" b="0" i="0" u="none" strike="noStrike" dirty="0">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971600" y="2780928"/>
          <a:ext cx="3581400" cy="685800"/>
        </p:xfrm>
        <a:graphic>
          <a:graphicData uri="http://schemas.openxmlformats.org/drawingml/2006/table">
            <a:tbl>
              <a:tblPr/>
              <a:tblGrid>
                <a:gridCol w="1063970"/>
                <a:gridCol w="712480"/>
                <a:gridCol w="864476"/>
                <a:gridCol w="940474"/>
              </a:tblGrid>
              <a:tr h="228600">
                <a:tc rowSpan="3">
                  <a:txBody>
                    <a:bodyPr/>
                    <a:lstStyle/>
                    <a:p>
                      <a:pPr algn="ctr" fontAlgn="ctr"/>
                      <a:r>
                        <a:rPr lang="es-AR" sz="1400" b="1" i="0" u="none" strike="noStrike" dirty="0" err="1">
                          <a:latin typeface="Arial"/>
                        </a:rPr>
                        <a:t>grs</a:t>
                      </a:r>
                      <a:r>
                        <a:rPr lang="es-AR" sz="1400" b="1" i="0" u="none" strike="noStrike" dirty="0">
                          <a:latin typeface="Arial"/>
                        </a:rPr>
                        <a:t> GB/</a:t>
                      </a:r>
                      <a:r>
                        <a:rPr lang="es-AR" sz="1400" b="1" i="0" u="none" strike="noStrike" dirty="0" err="1">
                          <a:latin typeface="Arial"/>
                        </a:rPr>
                        <a:t>VO.día</a:t>
                      </a:r>
                      <a:endParaRPr lang="es-AR" sz="14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Arial"/>
                        </a:rPr>
                        <a:t>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AR" sz="1400" b="0" i="0" u="none" strike="noStrike" dirty="0">
                          <a:latin typeface="Arial"/>
                        </a:rPr>
                        <a:t>862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lang="es-AR"/>
                    </a:p>
                  </a:txBody>
                  <a:tcPr/>
                </a:tc>
                <a:tc>
                  <a:txBody>
                    <a:bodyPr/>
                    <a:lstStyle/>
                    <a:p>
                      <a:pPr algn="ctr" fontAlgn="b"/>
                      <a:r>
                        <a:rPr lang="es-AR" sz="1400" b="0" i="0" u="none" strike="noStrike">
                          <a:latin typeface="Arial"/>
                        </a:rPr>
                        <a:t>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AR" sz="1400" b="0" i="0" u="none" strike="noStrike">
                          <a:latin typeface="Arial"/>
                        </a:rPr>
                        <a:t>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lang="es-AR"/>
                    </a:p>
                  </a:txBody>
                  <a:tcPr/>
                </a:tc>
                <a:tc>
                  <a:txBody>
                    <a:bodyPr/>
                    <a:lstStyle/>
                    <a:p>
                      <a:pPr algn="ctr" fontAlgn="b"/>
                      <a:r>
                        <a:rPr lang="es-AR" sz="1400" b="0" i="0" u="none" strike="noStrike">
                          <a:latin typeface="Arial"/>
                        </a:rPr>
                        <a:t>733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AR" sz="1400" b="0" i="0" u="none" strike="noStrike" dirty="0">
                          <a:latin typeface="Arial"/>
                        </a:rPr>
                        <a:t>890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1403648" y="4111352"/>
          <a:ext cx="3581400" cy="685800"/>
        </p:xfrm>
        <a:graphic>
          <a:graphicData uri="http://schemas.openxmlformats.org/drawingml/2006/table">
            <a:tbl>
              <a:tblPr/>
              <a:tblGrid>
                <a:gridCol w="1063970"/>
                <a:gridCol w="712480"/>
                <a:gridCol w="864476"/>
                <a:gridCol w="940474"/>
              </a:tblGrid>
              <a:tr h="228600">
                <a:tc rowSpan="3">
                  <a:txBody>
                    <a:bodyPr/>
                    <a:lstStyle/>
                    <a:p>
                      <a:pPr algn="ctr" fontAlgn="ctr"/>
                      <a:r>
                        <a:rPr lang="es-AR" sz="1400" b="1" i="0" u="none" strike="noStrike">
                          <a:latin typeface="Arial"/>
                        </a:rPr>
                        <a:t>VT/ha VT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AR" sz="1400" b="0" i="0" u="none" strike="noStrike">
                          <a:latin typeface="Arial"/>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lang="es-AR"/>
                    </a:p>
                  </a:txBody>
                  <a:tcPr/>
                </a:tc>
                <a:tc>
                  <a:txBody>
                    <a:bodyPr/>
                    <a:lstStyle/>
                    <a:p>
                      <a:pPr algn="ctr" fontAlgn="b"/>
                      <a:r>
                        <a:rPr lang="es-AR" sz="1400" b="0" i="0" u="none" strike="noStrike">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AR" sz="1400" b="0" i="0" u="none" strike="noStrike">
                          <a:latin typeface="Arial"/>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lang="es-AR"/>
                    </a:p>
                  </a:txBody>
                  <a:tcPr/>
                </a:tc>
                <a:tc>
                  <a:txBody>
                    <a:bodyPr/>
                    <a:lstStyle/>
                    <a:p>
                      <a:pPr algn="ctr" fontAlgn="b"/>
                      <a:r>
                        <a:rPr lang="es-AR" sz="1400" b="0" i="0" u="none" strike="noStrike">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AR" sz="1400" b="0" i="0" u="none" strike="noStrike" dirty="0">
                          <a:latin typeface="Arial"/>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1782688" y="5479504"/>
          <a:ext cx="3581400" cy="685800"/>
        </p:xfrm>
        <a:graphic>
          <a:graphicData uri="http://schemas.openxmlformats.org/drawingml/2006/table">
            <a:tbl>
              <a:tblPr/>
              <a:tblGrid>
                <a:gridCol w="1063970"/>
                <a:gridCol w="712480"/>
                <a:gridCol w="864476"/>
                <a:gridCol w="940474"/>
              </a:tblGrid>
              <a:tr h="228600">
                <a:tc rowSpan="3">
                  <a:txBody>
                    <a:bodyPr/>
                    <a:lstStyle/>
                    <a:p>
                      <a:pPr algn="ctr" fontAlgn="ctr"/>
                      <a:r>
                        <a:rPr lang="es-AR" sz="1400" b="1" i="0" u="none" strike="noStrike">
                          <a:latin typeface="Arial"/>
                        </a:rPr>
                        <a:t>Kg F/haVT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Arial"/>
                        </a:rPr>
                        <a:t>1932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5561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AR" sz="1400" b="0" i="0" u="none" strike="noStrike">
                          <a:latin typeface="Arial"/>
                        </a:rPr>
                        <a:t>9189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lang="es-AR"/>
                    </a:p>
                  </a:txBody>
                  <a:tcPr/>
                </a:tc>
                <a:tc>
                  <a:txBody>
                    <a:bodyPr/>
                    <a:lstStyle/>
                    <a:p>
                      <a:pPr algn="ctr" fontAlgn="b"/>
                      <a:r>
                        <a:rPr lang="es-AR" sz="1400" b="0" i="0" u="none" strike="noStrike">
                          <a:latin typeface="Arial"/>
                        </a:rPr>
                        <a:t>2749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7660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AR" sz="1400" b="0" i="0" u="none" strike="noStrike">
                          <a:latin typeface="Arial"/>
                        </a:rPr>
                        <a:t>12571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vMerge="1">
                  <a:txBody>
                    <a:bodyPr/>
                    <a:lstStyle/>
                    <a:p>
                      <a:endParaRPr lang="es-AR"/>
                    </a:p>
                  </a:txBody>
                  <a:tcPr/>
                </a:tc>
                <a:tc>
                  <a:txBody>
                    <a:bodyPr/>
                    <a:lstStyle/>
                    <a:p>
                      <a:pPr algn="ctr" fontAlgn="b"/>
                      <a:r>
                        <a:rPr lang="es-AR" sz="1400" b="0" i="0" u="none" strike="noStrike">
                          <a:latin typeface="Arial"/>
                        </a:rPr>
                        <a:t>3361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latin typeface="Arial"/>
                        </a:rPr>
                        <a:t>7202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s-AR" sz="1400" b="0" i="0" u="none" strike="noStrike" dirty="0">
                          <a:latin typeface="Arial"/>
                        </a:rPr>
                        <a:t>11043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7" name="Picture 215"/>
          <p:cNvPicPr>
            <a:picLocks noChangeAspect="1" noChangeArrowheads="1"/>
          </p:cNvPicPr>
          <p:nvPr/>
        </p:nvPicPr>
        <p:blipFill>
          <a:blip r:embed="rId3" cstate="print"/>
          <a:srcRect/>
          <a:stretch>
            <a:fillRect/>
          </a:stretch>
        </p:blipFill>
        <p:spPr bwMode="auto">
          <a:xfrm>
            <a:off x="5287771" y="1556792"/>
            <a:ext cx="3856229" cy="28824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1556792"/>
          <a:ext cx="9143999" cy="3456383"/>
        </p:xfrm>
        <a:graphic>
          <a:graphicData uri="http://schemas.openxmlformats.org/drawingml/2006/table">
            <a:tbl>
              <a:tblPr/>
              <a:tblGrid>
                <a:gridCol w="1019749"/>
                <a:gridCol w="565211"/>
                <a:gridCol w="464050"/>
                <a:gridCol w="557997"/>
                <a:gridCol w="524787"/>
                <a:gridCol w="761110"/>
                <a:gridCol w="679096"/>
                <a:gridCol w="530772"/>
                <a:gridCol w="507618"/>
                <a:gridCol w="534191"/>
                <a:gridCol w="785826"/>
                <a:gridCol w="714388"/>
                <a:gridCol w="749602"/>
                <a:gridCol w="749602"/>
              </a:tblGrid>
              <a:tr h="1254199">
                <a:tc>
                  <a:txBody>
                    <a:bodyPr/>
                    <a:lstStyle/>
                    <a:p>
                      <a:pPr algn="ctr" fontAlgn="b"/>
                      <a:r>
                        <a:rPr lang="es-AR" sz="1400" b="1" i="0" u="none" strike="noStrike" dirty="0" err="1" smtClean="0">
                          <a:latin typeface="Arial"/>
                        </a:rPr>
                        <a:t>Cuartil</a:t>
                      </a:r>
                      <a:r>
                        <a:rPr lang="es-AR" sz="1400" b="1" i="0" u="none" strike="noStrike" dirty="0" smtClean="0">
                          <a:latin typeface="Arial"/>
                        </a:rPr>
                        <a:t> </a:t>
                      </a:r>
                      <a:r>
                        <a:rPr lang="es-AR" sz="1400" b="1" i="0" u="none" strike="noStrike" dirty="0">
                          <a:latin typeface="Arial"/>
                        </a:rPr>
                        <a:t>según ROA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smtClean="0">
                          <a:latin typeface="Arial"/>
                        </a:rPr>
                        <a:t>ROA</a:t>
                      </a:r>
                      <a:endParaRPr lang="es-AR" sz="14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smtClean="0">
                          <a:latin typeface="Arial"/>
                        </a:rPr>
                        <a:t>ROS</a:t>
                      </a:r>
                      <a:endParaRPr lang="es-AR" sz="14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smtClean="0">
                          <a:latin typeface="Arial"/>
                        </a:rPr>
                        <a:t>ROTA</a:t>
                      </a:r>
                      <a:endParaRPr lang="es-AR" sz="14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smtClean="0">
                          <a:latin typeface="Arial"/>
                        </a:rPr>
                        <a:t>Res </a:t>
                      </a:r>
                      <a:r>
                        <a:rPr lang="es-AR" sz="1400" b="1" i="0" u="none" strike="noStrike" dirty="0">
                          <a:latin typeface="Arial"/>
                        </a:rPr>
                        <a:t>c/</a:t>
                      </a:r>
                      <a:r>
                        <a:rPr lang="es-AR" sz="1400" b="1" i="0" u="none" strike="noStrike" dirty="0" err="1">
                          <a:latin typeface="Arial"/>
                        </a:rPr>
                        <a:t>alq</a:t>
                      </a:r>
                      <a:r>
                        <a:rPr lang="es-AR" sz="1400" b="1" i="0" u="none" strike="noStrike" dirty="0">
                          <a:latin typeface="Arial"/>
                        </a:rPr>
                        <a:t>/ha TT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err="1" smtClean="0">
                          <a:latin typeface="Arial"/>
                        </a:rPr>
                        <a:t>Lts</a:t>
                      </a:r>
                      <a:r>
                        <a:rPr lang="es-AR" sz="1400" b="1" i="0" u="none" strike="noStrike" dirty="0" smtClean="0">
                          <a:latin typeface="Arial"/>
                        </a:rPr>
                        <a:t> </a:t>
                      </a:r>
                      <a:r>
                        <a:rPr lang="es-AR" sz="1400" b="1" i="0" u="none" strike="noStrike" dirty="0">
                          <a:latin typeface="Arial"/>
                        </a:rPr>
                        <a:t>VO/</a:t>
                      </a:r>
                      <a:r>
                        <a:rPr lang="es-AR" sz="1400" b="1" i="0" u="none" strike="noStrike" dirty="0" err="1">
                          <a:latin typeface="Arial"/>
                        </a:rPr>
                        <a:t>dia</a:t>
                      </a:r>
                      <a:endParaRPr lang="es-AR" sz="14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err="1" smtClean="0">
                          <a:latin typeface="Arial"/>
                        </a:rPr>
                        <a:t>Lts</a:t>
                      </a:r>
                      <a:r>
                        <a:rPr lang="es-AR" sz="1400" b="1" i="0" u="none" strike="noStrike" dirty="0" smtClean="0">
                          <a:latin typeface="Arial"/>
                        </a:rPr>
                        <a:t>/Ha </a:t>
                      </a:r>
                      <a:r>
                        <a:rPr lang="es-AR" sz="1400" b="1" i="0" u="none" strike="noStrike" dirty="0">
                          <a:latin typeface="Arial"/>
                        </a:rPr>
                        <a:t>VT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smtClean="0">
                          <a:latin typeface="Arial"/>
                        </a:rPr>
                        <a:t>Carga </a:t>
                      </a:r>
                      <a:r>
                        <a:rPr lang="es-AR" sz="1400" b="1" i="0" u="none" strike="noStrike" dirty="0">
                          <a:latin typeface="Arial"/>
                        </a:rPr>
                        <a:t>VT/</a:t>
                      </a:r>
                      <a:r>
                        <a:rPr lang="es-AR" sz="1400" b="1" i="0" u="none" strike="noStrike" dirty="0" err="1">
                          <a:latin typeface="Arial"/>
                        </a:rPr>
                        <a:t>haVT</a:t>
                      </a:r>
                      <a:endParaRPr lang="es-AR" sz="14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err="1" smtClean="0">
                          <a:latin typeface="Arial"/>
                        </a:rPr>
                        <a:t>KgPasto</a:t>
                      </a:r>
                      <a:r>
                        <a:rPr lang="es-AR" sz="1400" b="1" i="0" u="none" strike="noStrike" dirty="0" smtClean="0">
                          <a:latin typeface="Arial"/>
                        </a:rPr>
                        <a:t>/</a:t>
                      </a:r>
                      <a:r>
                        <a:rPr lang="es-AR" sz="1400" b="1" i="0" u="none" strike="noStrike" dirty="0" err="1" smtClean="0">
                          <a:latin typeface="Arial"/>
                        </a:rPr>
                        <a:t>haVT</a:t>
                      </a:r>
                      <a:endParaRPr lang="es-AR" sz="14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smtClean="0">
                          <a:latin typeface="Arial"/>
                        </a:rPr>
                        <a:t>$/</a:t>
                      </a:r>
                      <a:r>
                        <a:rPr lang="es-AR" sz="1400" b="1" i="0" u="none" strike="noStrike" dirty="0">
                          <a:latin typeface="Arial"/>
                        </a:rPr>
                        <a:t>litro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smtClean="0">
                          <a:latin typeface="Arial"/>
                        </a:rPr>
                        <a:t>GD/L</a:t>
                      </a:r>
                      <a:endParaRPr lang="es-AR" sz="14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err="1" smtClean="0">
                          <a:latin typeface="Arial"/>
                        </a:rPr>
                        <a:t>ing</a:t>
                      </a:r>
                      <a:r>
                        <a:rPr lang="es-AR" sz="1400" b="1" i="0" u="none" strike="noStrike" dirty="0" smtClean="0">
                          <a:latin typeface="Arial"/>
                        </a:rPr>
                        <a:t>/gas</a:t>
                      </a:r>
                      <a:endParaRPr lang="es-AR" sz="14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smtClean="0">
                          <a:latin typeface="Arial"/>
                        </a:rPr>
                        <a:t>CT </a:t>
                      </a:r>
                      <a:r>
                        <a:rPr lang="es-AR" sz="1400" b="1" i="0" u="none" strike="noStrike" dirty="0">
                          <a:latin typeface="Arial"/>
                        </a:rPr>
                        <a:t>con </a:t>
                      </a:r>
                      <a:r>
                        <a:rPr lang="es-AR" sz="1400" b="1" i="0" u="none" strike="noStrike" dirty="0" err="1">
                          <a:latin typeface="Arial"/>
                        </a:rPr>
                        <a:t>alq</a:t>
                      </a:r>
                      <a:r>
                        <a:rPr lang="es-AR" sz="1400" b="1" i="0" u="none" strike="noStrike" dirty="0">
                          <a:latin typeface="Arial"/>
                        </a:rPr>
                        <a:t>/</a:t>
                      </a:r>
                      <a:r>
                        <a:rPr lang="es-AR" sz="1400" b="1" i="0" u="none" strike="noStrike" dirty="0" err="1">
                          <a:latin typeface="Arial"/>
                        </a:rPr>
                        <a:t>lt</a:t>
                      </a:r>
                      <a:endParaRPr lang="es-AR" sz="14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s-AR" sz="1400" b="1" i="0" u="none" strike="noStrike" dirty="0" smtClean="0">
                          <a:latin typeface="Arial"/>
                        </a:rPr>
                        <a:t>Ing carne/l</a:t>
                      </a:r>
                      <a:endParaRPr lang="es-AR" sz="14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50546">
                <a:tc>
                  <a:txBody>
                    <a:bodyPr/>
                    <a:lstStyle/>
                    <a:p>
                      <a:pPr algn="ctr" fontAlgn="b"/>
                      <a:r>
                        <a:rPr lang="es-AR" sz="1400" b="1" i="0" u="none" strike="noStrike" dirty="0">
                          <a:latin typeface="Arial"/>
                        </a:rPr>
                        <a:t>Baja (&lt;0%)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a:latin typeface="Arial"/>
                        </a:rPr>
                        <a:t>        0.51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206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22.0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9,388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1.4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5,561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0.26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0.21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a:latin typeface="Arial"/>
                        </a:rPr>
                        <a:t>                     1.31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0.30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smtClean="0">
                          <a:latin typeface="Arial"/>
                        </a:rPr>
                        <a:t>0.010</a:t>
                      </a:r>
                      <a:endParaRPr lang="es-AR" sz="14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0546">
                <a:tc>
                  <a:txBody>
                    <a:bodyPr/>
                    <a:lstStyle/>
                    <a:p>
                      <a:pPr algn="ctr" fontAlgn="b"/>
                      <a:r>
                        <a:rPr lang="es-AR" sz="1400" b="1" i="0" u="none" strike="noStrike" dirty="0">
                          <a:latin typeface="Arial"/>
                        </a:rPr>
                        <a:t>Medio (0-15%)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a:latin typeface="Arial"/>
                        </a:rPr>
                        <a:t>        0.54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366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a:latin typeface="Arial"/>
                        </a:rPr>
                        <a:t>        23.0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a:latin typeface="Arial"/>
                        </a:rPr>
                        <a:t>   11,840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7,660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0.29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0.21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1.52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0.28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smtClean="0">
                          <a:latin typeface="Arial"/>
                        </a:rPr>
                        <a:t>0.026</a:t>
                      </a:r>
                      <a:endParaRPr lang="es-AR" sz="14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0546">
                <a:tc>
                  <a:txBody>
                    <a:bodyPr/>
                    <a:lstStyle/>
                    <a:p>
                      <a:pPr algn="ctr" fontAlgn="b"/>
                      <a:r>
                        <a:rPr lang="es-AR" sz="1400" b="1" i="0" u="none" strike="noStrike" dirty="0">
                          <a:latin typeface="Arial"/>
                        </a:rPr>
                        <a:t>Alto (&gt;15%)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a:latin typeface="Arial"/>
                        </a:rPr>
                        <a:t>        0.75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787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22.7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12,030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a:latin typeface="Arial"/>
                        </a:rPr>
                        <a:t>          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7,202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0.27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0.17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a:latin typeface="Arial"/>
                        </a:rPr>
                        <a:t>                     1.88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a:latin typeface="Arial"/>
                        </a:rPr>
                        <a:t>                             0.23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0" i="0" u="none" strike="noStrike" dirty="0" smtClean="0">
                          <a:latin typeface="Arial"/>
                        </a:rPr>
                        <a:t>0.036</a:t>
                      </a:r>
                      <a:endParaRPr lang="es-AR" sz="14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0546">
                <a:tc>
                  <a:txBody>
                    <a:bodyPr/>
                    <a:lstStyle/>
                    <a:p>
                      <a:pPr algn="ctr" fontAlgn="b"/>
                      <a:r>
                        <a:rPr lang="es-AR" sz="1400" b="1" i="0" u="none" strike="noStrike" dirty="0">
                          <a:latin typeface="Arial"/>
                        </a:rPr>
                        <a:t>Total general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dirty="0">
                          <a:latin typeface="Arial"/>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a:latin typeface="Arial"/>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dirty="0">
                          <a:latin typeface="Arial"/>
                        </a:rPr>
                        <a:t>        0.57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a:latin typeface="Arial"/>
                        </a:rPr>
                        <a:t>                                  253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a:latin typeface="Arial"/>
                        </a:rPr>
                        <a:t>        22.6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a:latin typeface="Arial"/>
                        </a:rPr>
                        <a:t>   11,077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dirty="0">
                          <a:latin typeface="Arial"/>
                        </a:rPr>
                        <a:t>          1.6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a:latin typeface="Arial"/>
                        </a:rPr>
                        <a:t>          6,900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dirty="0">
                          <a:latin typeface="Arial"/>
                        </a:rPr>
                        <a:t>     0.28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dirty="0">
                          <a:latin typeface="Arial"/>
                        </a:rPr>
                        <a:t>     0.20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dirty="0">
                          <a:latin typeface="Arial"/>
                        </a:rPr>
                        <a:t>                     1.51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dirty="0">
                          <a:latin typeface="Arial"/>
                        </a:rPr>
                        <a:t>                             0.28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AR" sz="1400" b="1" i="0" u="none" strike="noStrike" dirty="0" smtClean="0">
                          <a:latin typeface="Arial"/>
                        </a:rPr>
                        <a:t>0.023</a:t>
                      </a:r>
                      <a:endParaRPr lang="es-AR" sz="14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3" name="2 CuadroTexto"/>
          <p:cNvSpPr txBox="1"/>
          <p:nvPr/>
        </p:nvSpPr>
        <p:spPr>
          <a:xfrm>
            <a:off x="179512" y="548680"/>
            <a:ext cx="6379310" cy="461665"/>
          </a:xfrm>
          <a:prstGeom prst="rect">
            <a:avLst/>
          </a:prstGeom>
          <a:noFill/>
        </p:spPr>
        <p:txBody>
          <a:bodyPr wrap="none" rtlCol="0">
            <a:spAutoFit/>
          </a:bodyPr>
          <a:lstStyle/>
          <a:p>
            <a:r>
              <a:rPr lang="es-AR" sz="2400" b="1" dirty="0" smtClean="0"/>
              <a:t>Características de las empresas por </a:t>
            </a:r>
            <a:r>
              <a:rPr lang="es-AR" sz="2400" b="1" dirty="0" err="1" smtClean="0"/>
              <a:t>tercil</a:t>
            </a:r>
            <a:r>
              <a:rPr lang="es-AR" sz="2400" b="1" dirty="0" smtClean="0"/>
              <a:t> de ROA</a:t>
            </a:r>
            <a:endParaRPr lang="es-AR" sz="2400" b="1" dirty="0"/>
          </a:p>
        </p:txBody>
      </p:sp>
      <p:sp>
        <p:nvSpPr>
          <p:cNvPr id="4" name="3 Rectángulo"/>
          <p:cNvSpPr/>
          <p:nvPr/>
        </p:nvSpPr>
        <p:spPr>
          <a:xfrm>
            <a:off x="5580112" y="1556792"/>
            <a:ext cx="3563888" cy="36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2627784" y="1484784"/>
            <a:ext cx="3563888" cy="36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496" y="332656"/>
            <a:ext cx="5040560" cy="646331"/>
          </a:xfrm>
          <a:prstGeom prst="rect">
            <a:avLst/>
          </a:prstGeom>
          <a:noFill/>
        </p:spPr>
        <p:txBody>
          <a:bodyPr wrap="square" rtlCol="0">
            <a:spAutoFit/>
          </a:bodyPr>
          <a:lstStyle/>
          <a:p>
            <a:r>
              <a:rPr lang="es-AR" sz="3600" b="1" dirty="0" smtClean="0"/>
              <a:t>Comentarios</a:t>
            </a:r>
            <a:endParaRPr lang="es-AR" sz="3600" b="1" dirty="0"/>
          </a:p>
        </p:txBody>
      </p:sp>
      <p:sp>
        <p:nvSpPr>
          <p:cNvPr id="5" name="4 CuadroTexto"/>
          <p:cNvSpPr txBox="1"/>
          <p:nvPr/>
        </p:nvSpPr>
        <p:spPr>
          <a:xfrm>
            <a:off x="35496" y="1524848"/>
            <a:ext cx="9144000" cy="3970318"/>
          </a:xfrm>
          <a:prstGeom prst="rect">
            <a:avLst/>
          </a:prstGeom>
          <a:noFill/>
        </p:spPr>
        <p:txBody>
          <a:bodyPr wrap="square" rtlCol="0">
            <a:spAutoFit/>
          </a:bodyPr>
          <a:lstStyle/>
          <a:p>
            <a:pPr algn="just">
              <a:lnSpc>
                <a:spcPct val="150000"/>
              </a:lnSpc>
              <a:buFont typeface="Arial" pitchFamily="34" charset="0"/>
              <a:buChar char="•"/>
            </a:pPr>
            <a:r>
              <a:rPr lang="es-AR" sz="2400" dirty="0" smtClean="0"/>
              <a:t>El ROS con mayor peso que el ROTA</a:t>
            </a:r>
          </a:p>
          <a:p>
            <a:pPr algn="just">
              <a:lnSpc>
                <a:spcPct val="150000"/>
              </a:lnSpc>
              <a:buFont typeface="Arial" pitchFamily="34" charset="0"/>
              <a:buChar char="•"/>
            </a:pPr>
            <a:r>
              <a:rPr lang="es-AR" sz="2400" dirty="0" err="1" smtClean="0"/>
              <a:t>Incapié</a:t>
            </a:r>
            <a:r>
              <a:rPr lang="es-AR" sz="2400" dirty="0" smtClean="0"/>
              <a:t> en el costo de producción como determinante del ROS</a:t>
            </a:r>
          </a:p>
          <a:p>
            <a:pPr algn="just">
              <a:lnSpc>
                <a:spcPct val="150000"/>
              </a:lnSpc>
              <a:buFont typeface="Arial" pitchFamily="34" charset="0"/>
              <a:buChar char="•"/>
            </a:pPr>
            <a:r>
              <a:rPr lang="es-AR" sz="2400" dirty="0" smtClean="0"/>
              <a:t>Producción y activo determinantes de ROTA</a:t>
            </a:r>
          </a:p>
          <a:p>
            <a:pPr algn="just">
              <a:lnSpc>
                <a:spcPct val="150000"/>
              </a:lnSpc>
              <a:buFont typeface="Arial" pitchFamily="34" charset="0"/>
              <a:buChar char="•"/>
            </a:pPr>
            <a:r>
              <a:rPr lang="es-AR" sz="2400" dirty="0" smtClean="0"/>
              <a:t>Factores productivos superiores en el </a:t>
            </a:r>
            <a:r>
              <a:rPr lang="es-AR" sz="2400" dirty="0" err="1" smtClean="0"/>
              <a:t>tercil</a:t>
            </a:r>
            <a:r>
              <a:rPr lang="es-AR" sz="2400" dirty="0" smtClean="0"/>
              <a:t> de mayor renta. Son Necesarios pero no suficientes para obtener una RENTA elevada</a:t>
            </a:r>
          </a:p>
          <a:p>
            <a:pPr algn="just">
              <a:lnSpc>
                <a:spcPct val="150000"/>
              </a:lnSpc>
              <a:buFont typeface="Arial" pitchFamily="34" charset="0"/>
              <a:buChar char="•"/>
            </a:pPr>
            <a:r>
              <a:rPr lang="es-AR" sz="2400" dirty="0" smtClean="0"/>
              <a:t>Ingreso de carne x litro superior en el </a:t>
            </a:r>
            <a:r>
              <a:rPr lang="es-AR" sz="2400" dirty="0" err="1" smtClean="0"/>
              <a:t>tercil</a:t>
            </a:r>
            <a:r>
              <a:rPr lang="es-AR" sz="2400" dirty="0" smtClean="0"/>
              <a:t> de ALTA</a:t>
            </a:r>
          </a:p>
          <a:p>
            <a:pPr algn="just">
              <a:lnSpc>
                <a:spcPct val="150000"/>
              </a:lnSpc>
              <a:buFont typeface="Arial" pitchFamily="34" charset="0"/>
              <a:buChar char="•"/>
            </a:pPr>
            <a:endParaRPr lang="es-AR"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496" y="260648"/>
            <a:ext cx="6912768" cy="584775"/>
          </a:xfrm>
          <a:prstGeom prst="rect">
            <a:avLst/>
          </a:prstGeom>
          <a:noFill/>
        </p:spPr>
        <p:txBody>
          <a:bodyPr wrap="square" rtlCol="0">
            <a:spAutoFit/>
          </a:bodyPr>
          <a:lstStyle/>
          <a:p>
            <a:r>
              <a:rPr lang="es-AR" sz="3200" b="1" dirty="0" smtClean="0"/>
              <a:t>Que hicimos hasta el momento?</a:t>
            </a:r>
            <a:endParaRPr lang="es-AR" sz="3200" b="1" dirty="0"/>
          </a:p>
        </p:txBody>
      </p:sp>
      <p:pic>
        <p:nvPicPr>
          <p:cNvPr id="4" name="Picture 3"/>
          <p:cNvPicPr>
            <a:picLocks noChangeAspect="1" noChangeArrowheads="1"/>
          </p:cNvPicPr>
          <p:nvPr/>
        </p:nvPicPr>
        <p:blipFill>
          <a:blip r:embed="rId3" cstate="print"/>
          <a:srcRect/>
          <a:stretch>
            <a:fillRect/>
          </a:stretch>
        </p:blipFill>
        <p:spPr bwMode="auto">
          <a:xfrm>
            <a:off x="107504" y="2053753"/>
            <a:ext cx="2433650" cy="1945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p:cNvPicPr>
            <a:picLocks noChangeAspect="1" noChangeArrowheads="1"/>
          </p:cNvPicPr>
          <p:nvPr/>
        </p:nvPicPr>
        <p:blipFill>
          <a:blip r:embed="rId4" cstate="print"/>
          <a:srcRect/>
          <a:stretch>
            <a:fillRect/>
          </a:stretch>
        </p:blipFill>
        <p:spPr bwMode="auto">
          <a:xfrm>
            <a:off x="35496" y="4141985"/>
            <a:ext cx="2609299" cy="150306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2843808" y="4213993"/>
            <a:ext cx="3614130" cy="2239343"/>
          </a:xfrm>
          <a:prstGeom prst="rect">
            <a:avLst/>
          </a:prstGeom>
          <a:noFill/>
          <a:ln w="9525">
            <a:noFill/>
            <a:miter lim="800000"/>
            <a:headEnd/>
            <a:tailEnd/>
          </a:ln>
          <a:effectLst/>
        </p:spPr>
      </p:pic>
      <p:pic>
        <p:nvPicPr>
          <p:cNvPr id="7" name="Picture 3"/>
          <p:cNvPicPr>
            <a:picLocks noChangeAspect="1" noChangeArrowheads="1"/>
          </p:cNvPicPr>
          <p:nvPr/>
        </p:nvPicPr>
        <p:blipFill>
          <a:blip r:embed="rId6" cstate="print"/>
          <a:srcRect/>
          <a:stretch>
            <a:fillRect/>
          </a:stretch>
        </p:blipFill>
        <p:spPr bwMode="auto">
          <a:xfrm>
            <a:off x="2843808" y="1837729"/>
            <a:ext cx="3365386" cy="2361170"/>
          </a:xfrm>
          <a:prstGeom prst="rect">
            <a:avLst/>
          </a:prstGeom>
          <a:ln>
            <a:noFill/>
          </a:ln>
          <a:effectLst>
            <a:outerShdw blurRad="292100" dist="139700" dir="2700000" algn="tl" rotWithShape="0">
              <a:srgbClr val="333333">
                <a:alpha val="65000"/>
              </a:srgbClr>
            </a:outerShdw>
          </a:effectLst>
        </p:spPr>
      </p:pic>
      <p:sp>
        <p:nvSpPr>
          <p:cNvPr id="8" name="7 CuadroTexto"/>
          <p:cNvSpPr txBox="1"/>
          <p:nvPr/>
        </p:nvSpPr>
        <p:spPr>
          <a:xfrm>
            <a:off x="323528" y="980728"/>
            <a:ext cx="1459054" cy="830997"/>
          </a:xfrm>
          <a:prstGeom prst="rect">
            <a:avLst/>
          </a:prstGeom>
          <a:noFill/>
        </p:spPr>
        <p:txBody>
          <a:bodyPr wrap="none" rtlCol="0">
            <a:spAutoFit/>
          </a:bodyPr>
          <a:lstStyle/>
          <a:p>
            <a:r>
              <a:rPr lang="es-AR" sz="2400" b="1" i="1" dirty="0" smtClean="0"/>
              <a:t>Año 2013</a:t>
            </a:r>
          </a:p>
          <a:p>
            <a:r>
              <a:rPr lang="es-AR" sz="2400" b="1" i="1" dirty="0" smtClean="0"/>
              <a:t>“Brechas”</a:t>
            </a:r>
            <a:endParaRPr lang="es-AR" sz="2400" b="1" i="1" dirty="0"/>
          </a:p>
        </p:txBody>
      </p:sp>
      <p:sp>
        <p:nvSpPr>
          <p:cNvPr id="10" name="9 CuadroTexto"/>
          <p:cNvSpPr txBox="1"/>
          <p:nvPr/>
        </p:nvSpPr>
        <p:spPr>
          <a:xfrm>
            <a:off x="3131840" y="980728"/>
            <a:ext cx="3185552" cy="738664"/>
          </a:xfrm>
          <a:prstGeom prst="rect">
            <a:avLst/>
          </a:prstGeom>
          <a:noFill/>
        </p:spPr>
        <p:txBody>
          <a:bodyPr wrap="none" rtlCol="0">
            <a:spAutoFit/>
          </a:bodyPr>
          <a:lstStyle/>
          <a:p>
            <a:r>
              <a:rPr lang="es-AR" sz="2400" b="1" i="1" dirty="0" smtClean="0"/>
              <a:t>Año 2014</a:t>
            </a:r>
          </a:p>
          <a:p>
            <a:r>
              <a:rPr lang="es-AR" b="1" i="1" dirty="0" smtClean="0"/>
              <a:t>“otra forma de mirar las cosas”</a:t>
            </a:r>
            <a:endParaRPr lang="es-AR" b="1" i="1" dirty="0"/>
          </a:p>
        </p:txBody>
      </p:sp>
      <p:sp>
        <p:nvSpPr>
          <p:cNvPr id="11" name="10 CuadroTexto"/>
          <p:cNvSpPr txBox="1"/>
          <p:nvPr/>
        </p:nvSpPr>
        <p:spPr>
          <a:xfrm>
            <a:off x="6948264" y="980728"/>
            <a:ext cx="2165978" cy="738664"/>
          </a:xfrm>
          <a:prstGeom prst="rect">
            <a:avLst/>
          </a:prstGeom>
          <a:noFill/>
        </p:spPr>
        <p:txBody>
          <a:bodyPr wrap="none" rtlCol="0">
            <a:spAutoFit/>
          </a:bodyPr>
          <a:lstStyle/>
          <a:p>
            <a:r>
              <a:rPr lang="es-AR" sz="2400" b="1" i="1" dirty="0" smtClean="0"/>
              <a:t>Año 2015</a:t>
            </a:r>
          </a:p>
          <a:p>
            <a:r>
              <a:rPr lang="es-AR" b="1" i="1" dirty="0" smtClean="0"/>
              <a:t>“Modelos rentables”</a:t>
            </a:r>
            <a:endParaRPr lang="es-AR" b="1" i="1" dirty="0"/>
          </a:p>
        </p:txBody>
      </p:sp>
      <p:sp>
        <p:nvSpPr>
          <p:cNvPr id="12" name="11 CuadroTexto"/>
          <p:cNvSpPr txBox="1"/>
          <p:nvPr/>
        </p:nvSpPr>
        <p:spPr>
          <a:xfrm>
            <a:off x="6804248" y="1844823"/>
            <a:ext cx="2267744" cy="1015663"/>
          </a:xfrm>
          <a:prstGeom prst="rect">
            <a:avLst/>
          </a:prstGeom>
          <a:noFill/>
        </p:spPr>
        <p:txBody>
          <a:bodyPr wrap="square" rtlCol="0">
            <a:spAutoFit/>
          </a:bodyPr>
          <a:lstStyle/>
          <a:p>
            <a:pPr>
              <a:buFont typeface="Arial" pitchFamily="34" charset="0"/>
              <a:buChar char="•"/>
            </a:pPr>
            <a:r>
              <a:rPr lang="es-AR" sz="2000" dirty="0" smtClean="0"/>
              <a:t>“Vuelta de rosca” a indicadores</a:t>
            </a:r>
          </a:p>
          <a:p>
            <a:endParaRPr lang="es-AR" sz="2000" dirty="0" smtClean="0"/>
          </a:p>
        </p:txBody>
      </p:sp>
      <p:pic>
        <p:nvPicPr>
          <p:cNvPr id="1029" name="Picture 5" descr="Image result for apretando tuercas"/>
          <p:cNvPicPr>
            <a:picLocks noChangeAspect="1" noChangeArrowheads="1"/>
          </p:cNvPicPr>
          <p:nvPr/>
        </p:nvPicPr>
        <p:blipFill>
          <a:blip r:embed="rId7" cstate="print"/>
          <a:srcRect/>
          <a:stretch>
            <a:fillRect/>
          </a:stretch>
        </p:blipFill>
        <p:spPr bwMode="auto">
          <a:xfrm>
            <a:off x="7092280" y="2492896"/>
            <a:ext cx="1872208"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13 CuadroTexto"/>
          <p:cNvSpPr txBox="1"/>
          <p:nvPr/>
        </p:nvSpPr>
        <p:spPr>
          <a:xfrm>
            <a:off x="6876256" y="4437112"/>
            <a:ext cx="2267744" cy="1015663"/>
          </a:xfrm>
          <a:prstGeom prst="rect">
            <a:avLst/>
          </a:prstGeom>
          <a:noFill/>
        </p:spPr>
        <p:txBody>
          <a:bodyPr wrap="square" rtlCol="0">
            <a:spAutoFit/>
          </a:bodyPr>
          <a:lstStyle/>
          <a:p>
            <a:pPr>
              <a:buFont typeface="Arial" pitchFamily="34" charset="0"/>
              <a:buChar char="•"/>
            </a:pPr>
            <a:r>
              <a:rPr lang="es-AR" sz="2000" dirty="0" smtClean="0"/>
              <a:t>Modelos de producción</a:t>
            </a:r>
          </a:p>
          <a:p>
            <a:endParaRPr lang="es-AR" sz="2000" dirty="0" smtClean="0"/>
          </a:p>
        </p:txBody>
      </p:sp>
      <p:pic>
        <p:nvPicPr>
          <p:cNvPr id="1031" name="Picture 7" descr="Image result for engranajes"/>
          <p:cNvPicPr>
            <a:picLocks noChangeAspect="1" noChangeArrowheads="1"/>
          </p:cNvPicPr>
          <p:nvPr/>
        </p:nvPicPr>
        <p:blipFill>
          <a:blip r:embed="rId8" cstate="print"/>
          <a:srcRect b="12847"/>
          <a:stretch>
            <a:fillRect/>
          </a:stretch>
        </p:blipFill>
        <p:spPr bwMode="auto">
          <a:xfrm>
            <a:off x="6788596" y="5045198"/>
            <a:ext cx="2247900" cy="176817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500" fill="hold"/>
                                        <p:tgtEl>
                                          <p:spTgt spid="1027"/>
                                        </p:tgtEl>
                                        <p:attrNameLst>
                                          <p:attrName>ppt_x</p:attrName>
                                        </p:attrNameLst>
                                      </p:cBhvr>
                                      <p:tavLst>
                                        <p:tav tm="0">
                                          <p:val>
                                            <p:strVal val="#ppt_x"/>
                                          </p:val>
                                        </p:tav>
                                        <p:tav tm="100000">
                                          <p:val>
                                            <p:strVal val="#ppt_x"/>
                                          </p:val>
                                        </p:tav>
                                      </p:tavLst>
                                    </p:anim>
                                    <p:anim calcmode="lin" valueType="num">
                                      <p:cBhvr additive="base">
                                        <p:cTn id="3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additive="base">
                                        <p:cTn id="43" dur="500" fill="hold"/>
                                        <p:tgtEl>
                                          <p:spTgt spid="1029"/>
                                        </p:tgtEl>
                                        <p:attrNameLst>
                                          <p:attrName>ppt_x</p:attrName>
                                        </p:attrNameLst>
                                      </p:cBhvr>
                                      <p:tavLst>
                                        <p:tav tm="0">
                                          <p:val>
                                            <p:strVal val="#ppt_x"/>
                                          </p:val>
                                        </p:tav>
                                        <p:tav tm="100000">
                                          <p:val>
                                            <p:strVal val="#ppt_x"/>
                                          </p:val>
                                        </p:tav>
                                      </p:tavLst>
                                    </p:anim>
                                    <p:anim calcmode="lin" valueType="num">
                                      <p:cBhvr additive="base">
                                        <p:cTn id="4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31"/>
                                        </p:tgtEl>
                                        <p:attrNameLst>
                                          <p:attrName>style.visibility</p:attrName>
                                        </p:attrNameLst>
                                      </p:cBhvr>
                                      <p:to>
                                        <p:strVal val="visible"/>
                                      </p:to>
                                    </p:set>
                                    <p:anim calcmode="lin" valueType="num">
                                      <p:cBhvr additive="base">
                                        <p:cTn id="53" dur="500" fill="hold"/>
                                        <p:tgtEl>
                                          <p:spTgt spid="1031"/>
                                        </p:tgtEl>
                                        <p:attrNameLst>
                                          <p:attrName>ppt_x</p:attrName>
                                        </p:attrNameLst>
                                      </p:cBhvr>
                                      <p:tavLst>
                                        <p:tav tm="0">
                                          <p:val>
                                            <p:strVal val="#ppt_x"/>
                                          </p:val>
                                        </p:tav>
                                        <p:tav tm="100000">
                                          <p:val>
                                            <p:strVal val="#ppt_x"/>
                                          </p:val>
                                        </p:tav>
                                      </p:tavLst>
                                    </p:anim>
                                    <p:anim calcmode="lin" valueType="num">
                                      <p:cBhvr additive="base">
                                        <p:cTn id="5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496" y="332656"/>
            <a:ext cx="7920880" cy="523220"/>
          </a:xfrm>
          <a:prstGeom prst="rect">
            <a:avLst/>
          </a:prstGeom>
          <a:noFill/>
        </p:spPr>
        <p:txBody>
          <a:bodyPr wrap="square" rtlCol="0">
            <a:spAutoFit/>
          </a:bodyPr>
          <a:lstStyle/>
          <a:p>
            <a:r>
              <a:rPr lang="es-AR" sz="2800" b="1" dirty="0" smtClean="0"/>
              <a:t>¿Litros libres o % liquidación en </a:t>
            </a:r>
            <a:r>
              <a:rPr lang="es-AR" sz="2800" b="1" dirty="0" err="1" smtClean="0"/>
              <a:t>supl</a:t>
            </a:r>
            <a:r>
              <a:rPr lang="es-AR" sz="2800" b="1" dirty="0" smtClean="0"/>
              <a:t>?</a:t>
            </a:r>
          </a:p>
        </p:txBody>
      </p:sp>
      <p:graphicFrame>
        <p:nvGraphicFramePr>
          <p:cNvPr id="5" name="1 Gráfico"/>
          <p:cNvGraphicFramePr/>
          <p:nvPr/>
        </p:nvGraphicFramePr>
        <p:xfrm>
          <a:off x="0" y="908720"/>
          <a:ext cx="5895975" cy="2959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2 Gráfico"/>
          <p:cNvGraphicFramePr/>
          <p:nvPr/>
        </p:nvGraphicFramePr>
        <p:xfrm>
          <a:off x="0" y="4114800"/>
          <a:ext cx="56864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5 Gráfico"/>
          <p:cNvGraphicFramePr/>
          <p:nvPr/>
        </p:nvGraphicFramePr>
        <p:xfrm>
          <a:off x="5004048" y="4077072"/>
          <a:ext cx="4139952" cy="2780928"/>
        </p:xfrm>
        <a:graphic>
          <a:graphicData uri="http://schemas.openxmlformats.org/drawingml/2006/chart">
            <c:chart xmlns:c="http://schemas.openxmlformats.org/drawingml/2006/chart" xmlns:r="http://schemas.openxmlformats.org/officeDocument/2006/relationships" r:id="rId5"/>
          </a:graphicData>
        </a:graphic>
      </p:graphicFrame>
      <p:sp>
        <p:nvSpPr>
          <p:cNvPr id="8" name="7 CuadroTexto"/>
          <p:cNvSpPr txBox="1"/>
          <p:nvPr/>
        </p:nvSpPr>
        <p:spPr>
          <a:xfrm>
            <a:off x="1763688" y="-27384"/>
            <a:ext cx="2182008" cy="4708981"/>
          </a:xfrm>
          <a:prstGeom prst="rect">
            <a:avLst/>
          </a:prstGeom>
          <a:noFill/>
        </p:spPr>
        <p:txBody>
          <a:bodyPr wrap="none" rtlCol="0">
            <a:spAutoFit/>
          </a:bodyPr>
          <a:lstStyle/>
          <a:p>
            <a:r>
              <a:rPr lang="es-AR" sz="30000" dirty="0" smtClean="0">
                <a:solidFill>
                  <a:srgbClr val="FF0000"/>
                </a:solidFill>
              </a:rPr>
              <a:t>X</a:t>
            </a:r>
            <a:endParaRPr lang="es-AR" sz="300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115616" y="836712"/>
          <a:ext cx="5184576" cy="3291840"/>
        </p:xfrm>
        <a:graphic>
          <a:graphicData uri="http://schemas.openxmlformats.org/drawingml/2006/table">
            <a:tbl>
              <a:tblPr/>
              <a:tblGrid>
                <a:gridCol w="1728192"/>
                <a:gridCol w="1728192"/>
                <a:gridCol w="1728192"/>
              </a:tblGrid>
              <a:tr h="264029">
                <a:tc>
                  <a:txBody>
                    <a:bodyPr/>
                    <a:lstStyle/>
                    <a:p>
                      <a:pPr algn="l" fontAlgn="b"/>
                      <a:r>
                        <a:rPr lang="es-AR" sz="1800" b="0" i="0" u="none" strike="noStrike">
                          <a:latin typeface="Arial"/>
                        </a:rPr>
                        <a:t>$/L</a:t>
                      </a:r>
                    </a:p>
                  </a:txBody>
                  <a:tcPr marL="0" marR="0" marT="0" marB="0" anchor="b">
                    <a:lnL>
                      <a:noFill/>
                    </a:lnL>
                    <a:lnR>
                      <a:noFill/>
                    </a:lnR>
                    <a:lnT>
                      <a:noFill/>
                    </a:lnT>
                    <a:lnB>
                      <a:noFill/>
                    </a:lnB>
                  </a:tcPr>
                </a:tc>
                <a:tc>
                  <a:txBody>
                    <a:bodyPr/>
                    <a:lstStyle/>
                    <a:p>
                      <a:pPr algn="r" fontAlgn="b"/>
                      <a:r>
                        <a:rPr lang="es-AR" sz="1800" b="0" i="0" u="none" strike="noStrike">
                          <a:latin typeface="Arial"/>
                        </a:rPr>
                        <a:t>3</a:t>
                      </a:r>
                    </a:p>
                  </a:txBody>
                  <a:tcPr marL="0" marR="0" marT="0" marB="0" anchor="b">
                    <a:lnL>
                      <a:noFill/>
                    </a:lnL>
                    <a:lnR>
                      <a:noFill/>
                    </a:lnR>
                    <a:lnT>
                      <a:noFill/>
                    </a:lnT>
                    <a:lnB>
                      <a:noFill/>
                    </a:lnB>
                  </a:tcPr>
                </a:tc>
                <a:tc>
                  <a:txBody>
                    <a:bodyPr/>
                    <a:lstStyle/>
                    <a:p>
                      <a:pPr algn="r" fontAlgn="b"/>
                      <a:r>
                        <a:rPr lang="es-AR" sz="1800" b="0" i="0" u="none" strike="noStrike">
                          <a:latin typeface="Arial"/>
                        </a:rPr>
                        <a:t>3</a:t>
                      </a:r>
                    </a:p>
                  </a:txBody>
                  <a:tcPr marL="0" marR="0" marT="0" marB="0" anchor="b">
                    <a:lnL>
                      <a:noFill/>
                    </a:lnL>
                    <a:lnR>
                      <a:noFill/>
                    </a:lnR>
                    <a:lnT>
                      <a:noFill/>
                    </a:lnT>
                    <a:lnB>
                      <a:noFill/>
                    </a:lnB>
                  </a:tcPr>
                </a:tc>
              </a:tr>
              <a:tr h="264029">
                <a:tc>
                  <a:txBody>
                    <a:bodyPr/>
                    <a:lstStyle/>
                    <a:p>
                      <a:pPr algn="l" fontAlgn="b"/>
                      <a:r>
                        <a:rPr lang="es-AR" sz="1800" b="0" i="0" u="none" strike="noStrike">
                          <a:latin typeface="Arial"/>
                        </a:rPr>
                        <a:t>L/VO.día</a:t>
                      </a:r>
                    </a:p>
                  </a:txBody>
                  <a:tcPr marL="0" marR="0" marT="0" marB="0" anchor="b">
                    <a:lnL>
                      <a:noFill/>
                    </a:lnL>
                    <a:lnR>
                      <a:noFill/>
                    </a:lnR>
                    <a:lnT>
                      <a:noFill/>
                    </a:lnT>
                    <a:lnB>
                      <a:noFill/>
                    </a:lnB>
                  </a:tcPr>
                </a:tc>
                <a:tc>
                  <a:txBody>
                    <a:bodyPr/>
                    <a:lstStyle/>
                    <a:p>
                      <a:pPr algn="r" fontAlgn="b"/>
                      <a:r>
                        <a:rPr lang="es-AR" sz="1800" b="0" i="0" u="none" strike="noStrike">
                          <a:latin typeface="Arial"/>
                        </a:rPr>
                        <a:t>22</a:t>
                      </a:r>
                    </a:p>
                  </a:txBody>
                  <a:tcPr marL="0" marR="0" marT="0" marB="0" anchor="b">
                    <a:lnL>
                      <a:noFill/>
                    </a:lnL>
                    <a:lnR>
                      <a:noFill/>
                    </a:lnR>
                    <a:lnT>
                      <a:noFill/>
                    </a:lnT>
                    <a:lnB>
                      <a:noFill/>
                    </a:lnB>
                  </a:tcPr>
                </a:tc>
                <a:tc>
                  <a:txBody>
                    <a:bodyPr/>
                    <a:lstStyle/>
                    <a:p>
                      <a:pPr algn="r" fontAlgn="b"/>
                      <a:r>
                        <a:rPr lang="es-AR" sz="1800" b="0" i="0" u="none" strike="noStrike">
                          <a:latin typeface="Arial"/>
                        </a:rPr>
                        <a:t>26</a:t>
                      </a:r>
                    </a:p>
                  </a:txBody>
                  <a:tcPr marL="0" marR="0" marT="0" marB="0" anchor="b">
                    <a:lnL>
                      <a:noFill/>
                    </a:lnL>
                    <a:lnR>
                      <a:noFill/>
                    </a:lnR>
                    <a:lnT>
                      <a:noFill/>
                    </a:lnT>
                    <a:lnB>
                      <a:noFill/>
                    </a:lnB>
                  </a:tcPr>
                </a:tc>
              </a:tr>
              <a:tr h="264029">
                <a:tc>
                  <a:txBody>
                    <a:bodyPr/>
                    <a:lstStyle/>
                    <a:p>
                      <a:pPr algn="l" fontAlgn="b"/>
                      <a:r>
                        <a:rPr lang="es-AR" sz="1800" b="0" i="0" u="none" strike="noStrike">
                          <a:latin typeface="Arial"/>
                        </a:rPr>
                        <a:t>$/VO.día</a:t>
                      </a:r>
                    </a:p>
                  </a:txBody>
                  <a:tcPr marL="0" marR="0" marT="0" marB="0" anchor="b">
                    <a:lnL>
                      <a:noFill/>
                    </a:lnL>
                    <a:lnR>
                      <a:noFill/>
                    </a:lnR>
                    <a:lnT>
                      <a:noFill/>
                    </a:lnT>
                    <a:lnB>
                      <a:noFill/>
                    </a:lnB>
                    <a:solidFill>
                      <a:srgbClr val="F2DDDC"/>
                    </a:solidFill>
                  </a:tcPr>
                </a:tc>
                <a:tc>
                  <a:txBody>
                    <a:bodyPr/>
                    <a:lstStyle/>
                    <a:p>
                      <a:pPr algn="r" fontAlgn="b"/>
                      <a:r>
                        <a:rPr lang="es-AR" sz="1800" b="0" i="0" u="none" strike="noStrike">
                          <a:latin typeface="Arial"/>
                        </a:rPr>
                        <a:t>66</a:t>
                      </a:r>
                    </a:p>
                  </a:txBody>
                  <a:tcPr marL="0" marR="0" marT="0" marB="0" anchor="b">
                    <a:lnL>
                      <a:noFill/>
                    </a:lnL>
                    <a:lnR>
                      <a:noFill/>
                    </a:lnR>
                    <a:lnT>
                      <a:noFill/>
                    </a:lnT>
                    <a:lnB>
                      <a:noFill/>
                    </a:lnB>
                    <a:solidFill>
                      <a:srgbClr val="F2DDDC"/>
                    </a:solidFill>
                  </a:tcPr>
                </a:tc>
                <a:tc>
                  <a:txBody>
                    <a:bodyPr/>
                    <a:lstStyle/>
                    <a:p>
                      <a:pPr algn="r" fontAlgn="b"/>
                      <a:r>
                        <a:rPr lang="es-AR" sz="1800" b="0" i="0" u="none" strike="noStrike">
                          <a:latin typeface="Arial"/>
                        </a:rPr>
                        <a:t>78</a:t>
                      </a:r>
                    </a:p>
                  </a:txBody>
                  <a:tcPr marL="0" marR="0" marT="0" marB="0" anchor="b">
                    <a:lnL>
                      <a:noFill/>
                    </a:lnL>
                    <a:lnR>
                      <a:noFill/>
                    </a:lnR>
                    <a:lnT>
                      <a:noFill/>
                    </a:lnT>
                    <a:lnB>
                      <a:noFill/>
                    </a:lnB>
                    <a:solidFill>
                      <a:srgbClr val="F2DDDC"/>
                    </a:solidFill>
                  </a:tcPr>
                </a:tc>
              </a:tr>
              <a:tr h="264029">
                <a:tc>
                  <a:txBody>
                    <a:bodyPr/>
                    <a:lstStyle/>
                    <a:p>
                      <a:pPr algn="l" fontAlgn="b"/>
                      <a:endParaRPr lang="es-AR" sz="1800" b="0" i="0" u="none" strike="noStrike">
                        <a:latin typeface="Arial"/>
                      </a:endParaRPr>
                    </a:p>
                  </a:txBody>
                  <a:tcPr marL="0" marR="0" marT="0" marB="0" anchor="b">
                    <a:lnL>
                      <a:noFill/>
                    </a:lnL>
                    <a:lnR>
                      <a:noFill/>
                    </a:lnR>
                    <a:lnT>
                      <a:noFill/>
                    </a:lnT>
                    <a:lnB>
                      <a:noFill/>
                    </a:lnB>
                  </a:tcPr>
                </a:tc>
                <a:tc>
                  <a:txBody>
                    <a:bodyPr/>
                    <a:lstStyle/>
                    <a:p>
                      <a:pPr algn="l" fontAlgn="b"/>
                      <a:endParaRPr lang="es-AR" sz="1800" b="0" i="0" u="none" strike="noStrike">
                        <a:latin typeface="Arial"/>
                      </a:endParaRPr>
                    </a:p>
                  </a:txBody>
                  <a:tcPr marL="0" marR="0" marT="0" marB="0" anchor="b">
                    <a:lnL>
                      <a:noFill/>
                    </a:lnL>
                    <a:lnR>
                      <a:noFill/>
                    </a:lnR>
                    <a:lnT>
                      <a:noFill/>
                    </a:lnT>
                    <a:lnB>
                      <a:noFill/>
                    </a:lnB>
                  </a:tcPr>
                </a:tc>
                <a:tc>
                  <a:txBody>
                    <a:bodyPr/>
                    <a:lstStyle/>
                    <a:p>
                      <a:pPr algn="l" fontAlgn="b"/>
                      <a:endParaRPr lang="es-AR" sz="1800" b="0" i="0" u="none" strike="noStrike">
                        <a:latin typeface="Arial"/>
                      </a:endParaRPr>
                    </a:p>
                  </a:txBody>
                  <a:tcPr marL="0" marR="0" marT="0" marB="0" anchor="b">
                    <a:lnL>
                      <a:noFill/>
                    </a:lnL>
                    <a:lnR>
                      <a:noFill/>
                    </a:lnR>
                    <a:lnT>
                      <a:noFill/>
                    </a:lnT>
                    <a:lnB>
                      <a:noFill/>
                    </a:lnB>
                  </a:tcPr>
                </a:tc>
              </a:tr>
              <a:tr h="264029">
                <a:tc>
                  <a:txBody>
                    <a:bodyPr/>
                    <a:lstStyle/>
                    <a:p>
                      <a:pPr algn="l" fontAlgn="b"/>
                      <a:r>
                        <a:rPr lang="es-AR" sz="1800" b="0" i="0" u="none" strike="noStrike">
                          <a:latin typeface="Arial"/>
                        </a:rPr>
                        <a:t>CMS</a:t>
                      </a:r>
                    </a:p>
                  </a:txBody>
                  <a:tcPr marL="0" marR="0" marT="0" marB="0" anchor="b">
                    <a:lnL>
                      <a:noFill/>
                    </a:lnL>
                    <a:lnR>
                      <a:noFill/>
                    </a:lnR>
                    <a:lnT>
                      <a:noFill/>
                    </a:lnT>
                    <a:lnB>
                      <a:noFill/>
                    </a:lnB>
                  </a:tcPr>
                </a:tc>
                <a:tc>
                  <a:txBody>
                    <a:bodyPr/>
                    <a:lstStyle/>
                    <a:p>
                      <a:pPr algn="r" fontAlgn="b"/>
                      <a:r>
                        <a:rPr lang="es-AR" sz="1800" b="0" i="0" u="none" strike="noStrike">
                          <a:latin typeface="Trebuchet MS"/>
                        </a:rPr>
                        <a:t>20</a:t>
                      </a:r>
                    </a:p>
                  </a:txBody>
                  <a:tcPr marL="0" marR="0" marT="0" marB="0" anchor="b">
                    <a:lnL>
                      <a:noFill/>
                    </a:lnL>
                    <a:lnR>
                      <a:noFill/>
                    </a:lnR>
                    <a:lnT>
                      <a:noFill/>
                    </a:lnT>
                    <a:lnB>
                      <a:noFill/>
                    </a:lnB>
                    <a:solidFill>
                      <a:srgbClr val="FFFFFF"/>
                    </a:solidFill>
                  </a:tcPr>
                </a:tc>
                <a:tc>
                  <a:txBody>
                    <a:bodyPr/>
                    <a:lstStyle/>
                    <a:p>
                      <a:pPr algn="r" fontAlgn="b"/>
                      <a:r>
                        <a:rPr lang="es-AR" sz="1800" b="0" i="0" u="none" strike="noStrike">
                          <a:latin typeface="Trebuchet MS"/>
                        </a:rPr>
                        <a:t>21</a:t>
                      </a:r>
                    </a:p>
                  </a:txBody>
                  <a:tcPr marL="0" marR="0" marT="0" marB="0" anchor="b">
                    <a:lnL>
                      <a:noFill/>
                    </a:lnL>
                    <a:lnR>
                      <a:noFill/>
                    </a:lnR>
                    <a:lnT>
                      <a:noFill/>
                    </a:lnT>
                    <a:lnB>
                      <a:noFill/>
                    </a:lnB>
                    <a:solidFill>
                      <a:srgbClr val="FFFFFF"/>
                    </a:solidFill>
                  </a:tcPr>
                </a:tc>
              </a:tr>
              <a:tr h="264029">
                <a:tc>
                  <a:txBody>
                    <a:bodyPr/>
                    <a:lstStyle/>
                    <a:p>
                      <a:pPr algn="l" fontAlgn="b"/>
                      <a:r>
                        <a:rPr lang="es-AR" sz="1800" b="0" i="0" u="none" strike="noStrike">
                          <a:latin typeface="Arial"/>
                        </a:rPr>
                        <a:t>L/Kg MS</a:t>
                      </a:r>
                    </a:p>
                  </a:txBody>
                  <a:tcPr marL="0" marR="0" marT="0" marB="0" anchor="b">
                    <a:lnL>
                      <a:noFill/>
                    </a:lnL>
                    <a:lnR>
                      <a:noFill/>
                    </a:lnR>
                    <a:lnT>
                      <a:noFill/>
                    </a:lnT>
                    <a:lnB>
                      <a:noFill/>
                    </a:lnB>
                  </a:tcPr>
                </a:tc>
                <a:tc>
                  <a:txBody>
                    <a:bodyPr/>
                    <a:lstStyle/>
                    <a:p>
                      <a:pPr algn="r" fontAlgn="b"/>
                      <a:r>
                        <a:rPr lang="es-AR" sz="1800" b="0" i="0" u="none" strike="noStrike">
                          <a:latin typeface="Arial"/>
                        </a:rPr>
                        <a:t>1.104</a:t>
                      </a:r>
                    </a:p>
                  </a:txBody>
                  <a:tcPr marL="0" marR="0" marT="0" marB="0" anchor="b">
                    <a:lnL>
                      <a:noFill/>
                    </a:lnL>
                    <a:lnR>
                      <a:noFill/>
                    </a:lnR>
                    <a:lnT>
                      <a:noFill/>
                    </a:lnT>
                    <a:lnB>
                      <a:noFill/>
                    </a:lnB>
                  </a:tcPr>
                </a:tc>
                <a:tc>
                  <a:txBody>
                    <a:bodyPr/>
                    <a:lstStyle/>
                    <a:p>
                      <a:pPr algn="r" fontAlgn="b"/>
                      <a:r>
                        <a:rPr lang="es-AR" sz="1800" b="0" i="0" u="none" strike="noStrike">
                          <a:latin typeface="Arial"/>
                        </a:rPr>
                        <a:t>1.215</a:t>
                      </a:r>
                    </a:p>
                  </a:txBody>
                  <a:tcPr marL="0" marR="0" marT="0" marB="0" anchor="b">
                    <a:lnL>
                      <a:noFill/>
                    </a:lnL>
                    <a:lnR>
                      <a:noFill/>
                    </a:lnR>
                    <a:lnT>
                      <a:noFill/>
                    </a:lnT>
                    <a:lnB>
                      <a:noFill/>
                    </a:lnB>
                  </a:tcPr>
                </a:tc>
              </a:tr>
              <a:tr h="264029">
                <a:tc>
                  <a:txBody>
                    <a:bodyPr/>
                    <a:lstStyle/>
                    <a:p>
                      <a:pPr algn="l" fontAlgn="b"/>
                      <a:r>
                        <a:rPr lang="es-AR" sz="1800" b="0" i="0" u="none" strike="noStrike">
                          <a:latin typeface="Arial"/>
                        </a:rPr>
                        <a:t>$/Kg ración</a:t>
                      </a:r>
                    </a:p>
                  </a:txBody>
                  <a:tcPr marL="0" marR="0" marT="0" marB="0" anchor="b">
                    <a:lnL>
                      <a:noFill/>
                    </a:lnL>
                    <a:lnR>
                      <a:noFill/>
                    </a:lnR>
                    <a:lnT>
                      <a:noFill/>
                    </a:lnT>
                    <a:lnB>
                      <a:noFill/>
                    </a:lnB>
                  </a:tcPr>
                </a:tc>
                <a:tc>
                  <a:txBody>
                    <a:bodyPr/>
                    <a:lstStyle/>
                    <a:p>
                      <a:pPr algn="r" fontAlgn="b"/>
                      <a:r>
                        <a:rPr lang="es-AR" sz="1800" b="0" i="0" u="none" strike="noStrike">
                          <a:latin typeface="Arial"/>
                        </a:rPr>
                        <a:t>1</a:t>
                      </a:r>
                    </a:p>
                  </a:txBody>
                  <a:tcPr marL="0" marR="0" marT="0" marB="0" anchor="b">
                    <a:lnL>
                      <a:noFill/>
                    </a:lnL>
                    <a:lnR>
                      <a:noFill/>
                    </a:lnR>
                    <a:lnT>
                      <a:noFill/>
                    </a:lnT>
                    <a:lnB>
                      <a:noFill/>
                    </a:lnB>
                  </a:tcPr>
                </a:tc>
                <a:tc>
                  <a:txBody>
                    <a:bodyPr/>
                    <a:lstStyle/>
                    <a:p>
                      <a:pPr algn="r" fontAlgn="b"/>
                      <a:r>
                        <a:rPr lang="es-AR" sz="1800" b="0" i="0" u="none" strike="noStrike">
                          <a:latin typeface="Arial"/>
                        </a:rPr>
                        <a:t>1.18</a:t>
                      </a:r>
                    </a:p>
                  </a:txBody>
                  <a:tcPr marL="0" marR="0" marT="0" marB="0" anchor="b">
                    <a:lnL>
                      <a:noFill/>
                    </a:lnL>
                    <a:lnR>
                      <a:noFill/>
                    </a:lnR>
                    <a:lnT>
                      <a:noFill/>
                    </a:lnT>
                    <a:lnB>
                      <a:noFill/>
                    </a:lnB>
                  </a:tcPr>
                </a:tc>
              </a:tr>
              <a:tr h="264029">
                <a:tc>
                  <a:txBody>
                    <a:bodyPr/>
                    <a:lstStyle/>
                    <a:p>
                      <a:pPr algn="l" fontAlgn="b"/>
                      <a:r>
                        <a:rPr lang="es-AR" sz="1800" b="0" i="0" u="none" strike="noStrike">
                          <a:latin typeface="Arial"/>
                        </a:rPr>
                        <a:t>Gs $/VO.día</a:t>
                      </a:r>
                    </a:p>
                  </a:txBody>
                  <a:tcPr marL="0" marR="0" marT="0" marB="0" anchor="b">
                    <a:lnL>
                      <a:noFill/>
                    </a:lnL>
                    <a:lnR>
                      <a:noFill/>
                    </a:lnR>
                    <a:lnT>
                      <a:noFill/>
                    </a:lnT>
                    <a:lnB>
                      <a:noFill/>
                    </a:lnB>
                    <a:solidFill>
                      <a:srgbClr val="F2DDDC"/>
                    </a:solidFill>
                  </a:tcPr>
                </a:tc>
                <a:tc>
                  <a:txBody>
                    <a:bodyPr/>
                    <a:lstStyle/>
                    <a:p>
                      <a:pPr algn="r" fontAlgn="b"/>
                      <a:r>
                        <a:rPr lang="es-AR" sz="1800" b="0" i="0" u="none" strike="noStrike">
                          <a:latin typeface="Arial"/>
                        </a:rPr>
                        <a:t>20</a:t>
                      </a:r>
                    </a:p>
                  </a:txBody>
                  <a:tcPr marL="0" marR="0" marT="0" marB="0" anchor="b">
                    <a:lnL>
                      <a:noFill/>
                    </a:lnL>
                    <a:lnR>
                      <a:noFill/>
                    </a:lnR>
                    <a:lnT>
                      <a:noFill/>
                    </a:lnT>
                    <a:lnB>
                      <a:noFill/>
                    </a:lnB>
                    <a:solidFill>
                      <a:srgbClr val="F2DDDC"/>
                    </a:solidFill>
                  </a:tcPr>
                </a:tc>
                <a:tc>
                  <a:txBody>
                    <a:bodyPr/>
                    <a:lstStyle/>
                    <a:p>
                      <a:pPr algn="r" fontAlgn="b"/>
                      <a:r>
                        <a:rPr lang="es-AR" sz="1800" b="0" i="0" u="none" strike="noStrike">
                          <a:latin typeface="Arial"/>
                        </a:rPr>
                        <a:t>25</a:t>
                      </a:r>
                    </a:p>
                  </a:txBody>
                  <a:tcPr marL="0" marR="0" marT="0" marB="0" anchor="b">
                    <a:lnL>
                      <a:noFill/>
                    </a:lnL>
                    <a:lnR>
                      <a:noFill/>
                    </a:lnR>
                    <a:lnT>
                      <a:noFill/>
                    </a:lnT>
                    <a:lnB>
                      <a:noFill/>
                    </a:lnB>
                    <a:solidFill>
                      <a:srgbClr val="F2DDDC"/>
                    </a:solidFill>
                  </a:tcPr>
                </a:tc>
              </a:tr>
              <a:tr h="264029">
                <a:tc>
                  <a:txBody>
                    <a:bodyPr/>
                    <a:lstStyle/>
                    <a:p>
                      <a:pPr algn="l" fontAlgn="b"/>
                      <a:r>
                        <a:rPr lang="es-AR" sz="1800" b="0" i="0" u="none" strike="noStrike">
                          <a:latin typeface="Arial"/>
                        </a:rPr>
                        <a:t>$ libre/VO.día</a:t>
                      </a:r>
                    </a:p>
                  </a:txBody>
                  <a:tcPr marL="0" marR="0" marT="0" marB="0" anchor="b">
                    <a:lnL>
                      <a:noFill/>
                    </a:lnL>
                    <a:lnR>
                      <a:noFill/>
                    </a:lnR>
                    <a:lnT>
                      <a:noFill/>
                    </a:lnT>
                    <a:lnB>
                      <a:noFill/>
                    </a:lnB>
                  </a:tcPr>
                </a:tc>
                <a:tc>
                  <a:txBody>
                    <a:bodyPr/>
                    <a:lstStyle/>
                    <a:p>
                      <a:pPr algn="r" fontAlgn="b"/>
                      <a:r>
                        <a:rPr lang="es-AR" sz="1800" b="0" i="0" u="none" strike="noStrike">
                          <a:latin typeface="Arial"/>
                        </a:rPr>
                        <a:t>46</a:t>
                      </a:r>
                    </a:p>
                  </a:txBody>
                  <a:tcPr marL="0" marR="0" marT="0" marB="0" anchor="b">
                    <a:lnL>
                      <a:noFill/>
                    </a:lnL>
                    <a:lnR>
                      <a:noFill/>
                    </a:lnR>
                    <a:lnT>
                      <a:noFill/>
                    </a:lnT>
                    <a:lnB>
                      <a:noFill/>
                    </a:lnB>
                  </a:tcPr>
                </a:tc>
                <a:tc>
                  <a:txBody>
                    <a:bodyPr/>
                    <a:lstStyle/>
                    <a:p>
                      <a:pPr algn="r" fontAlgn="b"/>
                      <a:r>
                        <a:rPr lang="es-AR" sz="1800" b="0" i="0" u="none" strike="noStrike">
                          <a:latin typeface="Arial"/>
                        </a:rPr>
                        <a:t>53</a:t>
                      </a:r>
                    </a:p>
                  </a:txBody>
                  <a:tcPr marL="0" marR="0" marT="0" marB="0" anchor="b">
                    <a:lnL>
                      <a:noFill/>
                    </a:lnL>
                    <a:lnR>
                      <a:noFill/>
                    </a:lnR>
                    <a:lnT>
                      <a:noFill/>
                    </a:lnT>
                    <a:lnB>
                      <a:noFill/>
                    </a:lnB>
                  </a:tcPr>
                </a:tc>
              </a:tr>
              <a:tr h="264029">
                <a:tc>
                  <a:txBody>
                    <a:bodyPr/>
                    <a:lstStyle/>
                    <a:p>
                      <a:pPr algn="l" fontAlgn="b"/>
                      <a:r>
                        <a:rPr lang="es-AR" sz="1800" b="0" i="0" u="none" strike="noStrike">
                          <a:latin typeface="Arial"/>
                        </a:rPr>
                        <a:t>Lts libre/VO.día</a:t>
                      </a:r>
                    </a:p>
                  </a:txBody>
                  <a:tcPr marL="0" marR="0" marT="0" marB="0" anchor="b">
                    <a:lnL>
                      <a:noFill/>
                    </a:lnL>
                    <a:lnR>
                      <a:noFill/>
                    </a:lnR>
                    <a:lnT>
                      <a:noFill/>
                    </a:lnT>
                    <a:lnB>
                      <a:noFill/>
                    </a:lnB>
                  </a:tcPr>
                </a:tc>
                <a:tc>
                  <a:txBody>
                    <a:bodyPr/>
                    <a:lstStyle/>
                    <a:p>
                      <a:pPr algn="r" fontAlgn="b"/>
                      <a:r>
                        <a:rPr lang="es-AR" sz="1800" b="0" i="0" u="none" strike="noStrike">
                          <a:latin typeface="Arial"/>
                        </a:rPr>
                        <a:t>15</a:t>
                      </a:r>
                    </a:p>
                  </a:txBody>
                  <a:tcPr marL="0" marR="0" marT="0" marB="0" anchor="b">
                    <a:lnL>
                      <a:noFill/>
                    </a:lnL>
                    <a:lnR>
                      <a:noFill/>
                    </a:lnR>
                    <a:lnT>
                      <a:noFill/>
                    </a:lnT>
                    <a:lnB>
                      <a:noFill/>
                    </a:lnB>
                  </a:tcPr>
                </a:tc>
                <a:tc>
                  <a:txBody>
                    <a:bodyPr/>
                    <a:lstStyle/>
                    <a:p>
                      <a:pPr algn="r" fontAlgn="b"/>
                      <a:r>
                        <a:rPr lang="es-AR" sz="1800" b="0" i="0" u="none" strike="noStrike">
                          <a:latin typeface="Arial"/>
                        </a:rPr>
                        <a:t>18</a:t>
                      </a:r>
                    </a:p>
                  </a:txBody>
                  <a:tcPr marL="0" marR="0" marT="0" marB="0" anchor="b">
                    <a:lnL>
                      <a:noFill/>
                    </a:lnL>
                    <a:lnR>
                      <a:noFill/>
                    </a:lnR>
                    <a:lnT>
                      <a:noFill/>
                    </a:lnT>
                    <a:lnB>
                      <a:noFill/>
                    </a:lnB>
                  </a:tcPr>
                </a:tc>
              </a:tr>
              <a:tr h="264029">
                <a:tc>
                  <a:txBody>
                    <a:bodyPr/>
                    <a:lstStyle/>
                    <a:p>
                      <a:pPr algn="l" fontAlgn="b"/>
                      <a:r>
                        <a:rPr lang="es-AR" sz="1800" b="0" i="0" u="none" strike="noStrike">
                          <a:latin typeface="Arial"/>
                        </a:rPr>
                        <a:t>% supl</a:t>
                      </a:r>
                    </a:p>
                  </a:txBody>
                  <a:tcPr marL="0" marR="0" marT="0" marB="0" anchor="b">
                    <a:lnL>
                      <a:noFill/>
                    </a:lnL>
                    <a:lnR>
                      <a:noFill/>
                    </a:lnR>
                    <a:lnT>
                      <a:noFill/>
                    </a:lnT>
                    <a:lnB>
                      <a:noFill/>
                    </a:lnB>
                  </a:tcPr>
                </a:tc>
                <a:tc>
                  <a:txBody>
                    <a:bodyPr/>
                    <a:lstStyle/>
                    <a:p>
                      <a:pPr algn="r" fontAlgn="b"/>
                      <a:r>
                        <a:rPr lang="es-AR" sz="1800" b="0" i="0" u="none" strike="noStrike">
                          <a:latin typeface="Arial"/>
                        </a:rPr>
                        <a:t>30%</a:t>
                      </a:r>
                    </a:p>
                  </a:txBody>
                  <a:tcPr marL="0" marR="0" marT="0" marB="0" anchor="b">
                    <a:lnL>
                      <a:noFill/>
                    </a:lnL>
                    <a:lnR>
                      <a:noFill/>
                    </a:lnR>
                    <a:lnT>
                      <a:noFill/>
                    </a:lnT>
                    <a:lnB>
                      <a:noFill/>
                    </a:lnB>
                  </a:tcPr>
                </a:tc>
                <a:tc>
                  <a:txBody>
                    <a:bodyPr/>
                    <a:lstStyle/>
                    <a:p>
                      <a:pPr algn="r" fontAlgn="b"/>
                      <a:r>
                        <a:rPr lang="es-AR" sz="1800" b="0" i="0" u="none" strike="noStrike">
                          <a:latin typeface="Arial"/>
                        </a:rPr>
                        <a:t>32%</a:t>
                      </a:r>
                    </a:p>
                  </a:txBody>
                  <a:tcPr marL="0" marR="0" marT="0" marB="0" anchor="b">
                    <a:lnL>
                      <a:noFill/>
                    </a:lnL>
                    <a:lnR>
                      <a:noFill/>
                    </a:lnR>
                    <a:lnT>
                      <a:noFill/>
                    </a:lnT>
                    <a:lnB>
                      <a:noFill/>
                    </a:lnB>
                  </a:tcPr>
                </a:tc>
              </a:tr>
              <a:tr h="264029">
                <a:tc>
                  <a:txBody>
                    <a:bodyPr/>
                    <a:lstStyle/>
                    <a:p>
                      <a:pPr algn="l" fontAlgn="b"/>
                      <a:r>
                        <a:rPr lang="es-AR" sz="1800" b="0" i="0" u="none" strike="noStrike">
                          <a:latin typeface="Arial"/>
                        </a:rPr>
                        <a:t>rel i/g</a:t>
                      </a:r>
                    </a:p>
                  </a:txBody>
                  <a:tcPr marL="0" marR="0" marT="0" marB="0" anchor="b">
                    <a:lnL>
                      <a:noFill/>
                    </a:lnL>
                    <a:lnR>
                      <a:noFill/>
                    </a:lnR>
                    <a:lnT>
                      <a:noFill/>
                    </a:lnT>
                    <a:lnB>
                      <a:noFill/>
                    </a:lnB>
                  </a:tcPr>
                </a:tc>
                <a:tc>
                  <a:txBody>
                    <a:bodyPr/>
                    <a:lstStyle/>
                    <a:p>
                      <a:pPr algn="r" fontAlgn="b"/>
                      <a:r>
                        <a:rPr lang="es-AR" sz="1800" b="0" i="0" u="none" strike="noStrike">
                          <a:latin typeface="Arial"/>
                        </a:rPr>
                        <a:t>3.3</a:t>
                      </a:r>
                    </a:p>
                  </a:txBody>
                  <a:tcPr marL="0" marR="0" marT="0" marB="0" anchor="b">
                    <a:lnL>
                      <a:noFill/>
                    </a:lnL>
                    <a:lnR>
                      <a:noFill/>
                    </a:lnR>
                    <a:lnT>
                      <a:noFill/>
                    </a:lnT>
                    <a:lnB>
                      <a:noFill/>
                    </a:lnB>
                  </a:tcPr>
                </a:tc>
                <a:tc>
                  <a:txBody>
                    <a:bodyPr/>
                    <a:lstStyle/>
                    <a:p>
                      <a:pPr algn="r" fontAlgn="b"/>
                      <a:r>
                        <a:rPr lang="es-AR" sz="1800" b="0" i="0" u="none" strike="noStrike" dirty="0">
                          <a:latin typeface="Arial"/>
                        </a:rPr>
                        <a:t>3.1</a:t>
                      </a:r>
                    </a:p>
                  </a:txBody>
                  <a:tcPr marL="0" marR="0" marT="0" marB="0" anchor="b">
                    <a:lnL>
                      <a:noFill/>
                    </a:lnL>
                    <a:lnR>
                      <a:noFill/>
                    </a:lnR>
                    <a:lnT>
                      <a:noFill/>
                    </a:lnT>
                    <a:lnB>
                      <a:noFill/>
                    </a:lnB>
                  </a:tcPr>
                </a:tc>
              </a:tr>
            </a:tbl>
          </a:graphicData>
        </a:graphic>
      </p:graphicFrame>
      <p:sp>
        <p:nvSpPr>
          <p:cNvPr id="3" name="2 CuadroTexto"/>
          <p:cNvSpPr txBox="1"/>
          <p:nvPr/>
        </p:nvSpPr>
        <p:spPr>
          <a:xfrm>
            <a:off x="251520" y="4653136"/>
            <a:ext cx="8892480" cy="1384995"/>
          </a:xfrm>
          <a:prstGeom prst="rect">
            <a:avLst/>
          </a:prstGeom>
          <a:noFill/>
        </p:spPr>
        <p:txBody>
          <a:bodyPr wrap="square" rtlCol="0">
            <a:spAutoFit/>
          </a:bodyPr>
          <a:lstStyle/>
          <a:p>
            <a:r>
              <a:rPr lang="es-AR" sz="2400" b="1" dirty="0" smtClean="0"/>
              <a:t>Esto se agrava si consideramos que:</a:t>
            </a:r>
          </a:p>
          <a:p>
            <a:pPr>
              <a:buFont typeface="Arial" pitchFamily="34" charset="0"/>
              <a:buChar char="•"/>
            </a:pPr>
            <a:r>
              <a:rPr lang="es-AR" sz="2000" dirty="0" smtClean="0"/>
              <a:t>No necesariamente mejora la eficiencia de conversión al pasar de 22 a 26</a:t>
            </a:r>
          </a:p>
          <a:p>
            <a:pPr>
              <a:buFont typeface="Arial" pitchFamily="34" charset="0"/>
              <a:buChar char="•"/>
            </a:pPr>
            <a:r>
              <a:rPr lang="es-AR" sz="2000" dirty="0" smtClean="0"/>
              <a:t>No solo agrego alimentos, sino que de la mano va mas </a:t>
            </a:r>
            <a:r>
              <a:rPr lang="es-AR" sz="2000" dirty="0" err="1" smtClean="0"/>
              <a:t>mixer</a:t>
            </a:r>
            <a:r>
              <a:rPr lang="es-AR" sz="2000" dirty="0" smtClean="0"/>
              <a:t>, mas persona, </a:t>
            </a:r>
            <a:r>
              <a:rPr lang="es-AR" sz="2000" dirty="0" err="1" smtClean="0"/>
              <a:t>etc</a:t>
            </a:r>
            <a:endParaRPr lang="es-AR" sz="2000" dirty="0" smtClean="0"/>
          </a:p>
          <a:p>
            <a:pPr>
              <a:buFont typeface="Arial" pitchFamily="34" charset="0"/>
              <a:buChar char="•"/>
            </a:pPr>
            <a:r>
              <a:rPr lang="es-AR" sz="2000" dirty="0" smtClean="0"/>
              <a:t>Soy mas susceptible a una caída de producción</a:t>
            </a:r>
            <a:endParaRPr lang="es-A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cstate="print"/>
          <a:srcRect/>
          <a:stretch>
            <a:fillRect/>
          </a:stretch>
        </p:blipFill>
        <p:spPr bwMode="auto">
          <a:xfrm>
            <a:off x="0" y="332656"/>
            <a:ext cx="5915025" cy="2762250"/>
          </a:xfrm>
          <a:prstGeom prst="rect">
            <a:avLst/>
          </a:prstGeom>
          <a:noFill/>
          <a:ln w="9525">
            <a:noFill/>
            <a:miter lim="800000"/>
            <a:headEnd/>
            <a:tailEnd/>
          </a:ln>
          <a:effectLst/>
        </p:spPr>
      </p:pic>
      <p:pic>
        <p:nvPicPr>
          <p:cNvPr id="115715" name="Picture 3"/>
          <p:cNvPicPr>
            <a:picLocks noChangeAspect="1" noChangeArrowheads="1"/>
          </p:cNvPicPr>
          <p:nvPr/>
        </p:nvPicPr>
        <p:blipFill>
          <a:blip r:embed="rId4" cstate="print"/>
          <a:srcRect/>
          <a:stretch>
            <a:fillRect/>
          </a:stretch>
        </p:blipFill>
        <p:spPr bwMode="auto">
          <a:xfrm>
            <a:off x="0" y="3356992"/>
            <a:ext cx="5705475" cy="2762250"/>
          </a:xfrm>
          <a:prstGeom prst="rect">
            <a:avLst/>
          </a:prstGeom>
          <a:noFill/>
          <a:ln w="9525">
            <a:noFill/>
            <a:miter lim="800000"/>
            <a:headEnd/>
            <a:tailEnd/>
          </a:ln>
          <a:effectLst/>
        </p:spPr>
      </p:pic>
      <p:pic>
        <p:nvPicPr>
          <p:cNvPr id="115716" name="Picture 4"/>
          <p:cNvPicPr>
            <a:picLocks noChangeAspect="1" noChangeArrowheads="1"/>
          </p:cNvPicPr>
          <p:nvPr/>
        </p:nvPicPr>
        <p:blipFill>
          <a:blip r:embed="rId5" cstate="print"/>
          <a:srcRect/>
          <a:stretch>
            <a:fillRect/>
          </a:stretch>
        </p:blipFill>
        <p:spPr bwMode="auto">
          <a:xfrm>
            <a:off x="3438525" y="4095750"/>
            <a:ext cx="5705475" cy="2762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additive="base">
                                        <p:cTn id="7" dur="500" fill="hold"/>
                                        <p:tgtEl>
                                          <p:spTgt spid="115715"/>
                                        </p:tgtEl>
                                        <p:attrNameLst>
                                          <p:attrName>ppt_x</p:attrName>
                                        </p:attrNameLst>
                                      </p:cBhvr>
                                      <p:tavLst>
                                        <p:tav tm="0">
                                          <p:val>
                                            <p:strVal val="#ppt_x"/>
                                          </p:val>
                                        </p:tav>
                                        <p:tav tm="100000">
                                          <p:val>
                                            <p:strVal val="#ppt_x"/>
                                          </p:val>
                                        </p:tav>
                                      </p:tavLst>
                                    </p:anim>
                                    <p:anim calcmode="lin" valueType="num">
                                      <p:cBhvr additive="base">
                                        <p:cTn id="8"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716"/>
                                        </p:tgtEl>
                                        <p:attrNameLst>
                                          <p:attrName>style.visibility</p:attrName>
                                        </p:attrNameLst>
                                      </p:cBhvr>
                                      <p:to>
                                        <p:strVal val="visible"/>
                                      </p:to>
                                    </p:set>
                                    <p:anim calcmode="lin" valueType="num">
                                      <p:cBhvr additive="base">
                                        <p:cTn id="13" dur="500" fill="hold"/>
                                        <p:tgtEl>
                                          <p:spTgt spid="115716"/>
                                        </p:tgtEl>
                                        <p:attrNameLst>
                                          <p:attrName>ppt_x</p:attrName>
                                        </p:attrNameLst>
                                      </p:cBhvr>
                                      <p:tavLst>
                                        <p:tav tm="0">
                                          <p:val>
                                            <p:strVal val="#ppt_x"/>
                                          </p:val>
                                        </p:tav>
                                        <p:tav tm="100000">
                                          <p:val>
                                            <p:strVal val="#ppt_x"/>
                                          </p:val>
                                        </p:tav>
                                      </p:tavLst>
                                    </p:anim>
                                    <p:anim calcmode="lin" valueType="num">
                                      <p:cBhvr additive="base">
                                        <p:cTn id="14" dur="500" fill="hold"/>
                                        <p:tgtEl>
                                          <p:spTgt spid="115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2905780"/>
            <a:ext cx="6264696" cy="523220"/>
          </a:xfrm>
          <a:prstGeom prst="rect">
            <a:avLst/>
          </a:prstGeom>
          <a:noFill/>
        </p:spPr>
        <p:txBody>
          <a:bodyPr wrap="square" rtlCol="0">
            <a:spAutoFit/>
          </a:bodyPr>
          <a:lstStyle/>
          <a:p>
            <a:pPr algn="ctr"/>
            <a:r>
              <a:rPr lang="es-AR" sz="2800" b="1" dirty="0" smtClean="0"/>
              <a:t>Modelo - Empresa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496" y="188640"/>
            <a:ext cx="6264696" cy="954107"/>
          </a:xfrm>
          <a:prstGeom prst="rect">
            <a:avLst/>
          </a:prstGeom>
          <a:noFill/>
        </p:spPr>
        <p:txBody>
          <a:bodyPr wrap="square" rtlCol="0">
            <a:spAutoFit/>
          </a:bodyPr>
          <a:lstStyle/>
          <a:p>
            <a:r>
              <a:rPr lang="es-AR" sz="2800" b="1" dirty="0" smtClean="0"/>
              <a:t>Que características tienen las empresas con alto ROS</a:t>
            </a:r>
          </a:p>
        </p:txBody>
      </p:sp>
      <p:graphicFrame>
        <p:nvGraphicFramePr>
          <p:cNvPr id="3" name="2 Tabla"/>
          <p:cNvGraphicFramePr>
            <a:graphicFrameLocks noGrp="1"/>
          </p:cNvGraphicFramePr>
          <p:nvPr/>
        </p:nvGraphicFramePr>
        <p:xfrm>
          <a:off x="3" y="1772815"/>
          <a:ext cx="8964482" cy="2592289"/>
        </p:xfrm>
        <a:graphic>
          <a:graphicData uri="http://schemas.openxmlformats.org/drawingml/2006/table">
            <a:tbl>
              <a:tblPr/>
              <a:tblGrid>
                <a:gridCol w="544873"/>
                <a:gridCol w="513249"/>
                <a:gridCol w="577899"/>
                <a:gridCol w="692729"/>
                <a:gridCol w="550649"/>
                <a:gridCol w="759735"/>
                <a:gridCol w="614525"/>
                <a:gridCol w="588968"/>
                <a:gridCol w="785291"/>
                <a:gridCol w="981614"/>
                <a:gridCol w="719850"/>
                <a:gridCol w="817550"/>
                <a:gridCol w="817550"/>
              </a:tblGrid>
              <a:tr h="680029">
                <a:tc>
                  <a:txBody>
                    <a:bodyPr/>
                    <a:lstStyle/>
                    <a:p>
                      <a:pPr algn="ctr" fontAlgn="b"/>
                      <a:r>
                        <a:rPr lang="es-AR" sz="1400" b="1" i="0" u="none" strike="noStrike" dirty="0" smtClean="0">
                          <a:latin typeface="+mj-lt"/>
                        </a:rPr>
                        <a:t>ROS</a:t>
                      </a:r>
                      <a:endParaRPr lang="es-AR" sz="14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1" i="0" u="none" strike="noStrike" dirty="0" smtClean="0">
                          <a:latin typeface="+mj-lt"/>
                        </a:rPr>
                        <a:t>ROTA</a:t>
                      </a:r>
                      <a:endParaRPr lang="es-AR" sz="14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1" i="0" u="none" strike="noStrike" dirty="0" smtClean="0">
                          <a:latin typeface="+mj-lt"/>
                        </a:rPr>
                        <a:t>Activo </a:t>
                      </a:r>
                      <a:r>
                        <a:rPr lang="es-AR" sz="1400" b="1" i="0" u="none" strike="noStrike" dirty="0">
                          <a:latin typeface="+mj-lt"/>
                        </a:rPr>
                        <a:t>$/ha TT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1" i="0" u="none" strike="noStrike" dirty="0" smtClean="0">
                          <a:latin typeface="+mj-lt"/>
                        </a:rPr>
                        <a:t>ROS</a:t>
                      </a:r>
                      <a:endParaRPr lang="es-AR" sz="14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1" i="0" u="none" strike="noStrike" dirty="0" smtClean="0">
                          <a:latin typeface="+mj-lt"/>
                        </a:rPr>
                        <a:t>ROA </a:t>
                      </a:r>
                      <a:r>
                        <a:rPr lang="es-AR" sz="1400" b="1" i="0" u="none" strike="noStrike" dirty="0">
                          <a:latin typeface="+mj-lt"/>
                        </a:rPr>
                        <a:t>c/</a:t>
                      </a:r>
                      <a:r>
                        <a:rPr lang="es-AR" sz="1400" b="1" i="0" u="none" strike="noStrike" dirty="0" err="1">
                          <a:latin typeface="+mj-lt"/>
                        </a:rPr>
                        <a:t>alq</a:t>
                      </a:r>
                      <a:endParaRPr lang="es-AR" sz="14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1" i="0" u="none" strike="noStrike" dirty="0" err="1" smtClean="0">
                          <a:latin typeface="+mj-lt"/>
                        </a:rPr>
                        <a:t>KgPasto</a:t>
                      </a:r>
                      <a:r>
                        <a:rPr lang="es-AR" sz="1400" b="1" i="0" u="none" strike="noStrike" dirty="0" smtClean="0">
                          <a:latin typeface="+mj-lt"/>
                        </a:rPr>
                        <a:t>/</a:t>
                      </a:r>
                      <a:r>
                        <a:rPr lang="es-AR" sz="1400" b="1" i="0" u="none" strike="noStrike" dirty="0" err="1" smtClean="0">
                          <a:latin typeface="+mj-lt"/>
                        </a:rPr>
                        <a:t>haVT</a:t>
                      </a:r>
                      <a:endParaRPr lang="es-AR" sz="14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1" i="0" u="none" strike="noStrike" dirty="0" smtClean="0">
                          <a:latin typeface="+mj-lt"/>
                        </a:rPr>
                        <a:t>Carga </a:t>
                      </a:r>
                      <a:r>
                        <a:rPr lang="es-AR" sz="1400" b="1" i="0" u="none" strike="noStrike" dirty="0">
                          <a:latin typeface="+mj-lt"/>
                        </a:rPr>
                        <a:t>VT/</a:t>
                      </a:r>
                      <a:r>
                        <a:rPr lang="es-AR" sz="1400" b="1" i="0" u="none" strike="noStrike" dirty="0" err="1">
                          <a:latin typeface="+mj-lt"/>
                        </a:rPr>
                        <a:t>haVT</a:t>
                      </a:r>
                      <a:endParaRPr lang="es-AR" sz="14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1" i="0" u="none" strike="noStrike" dirty="0" err="1" smtClean="0">
                          <a:latin typeface="+mj-lt"/>
                        </a:rPr>
                        <a:t>Lts</a:t>
                      </a:r>
                      <a:r>
                        <a:rPr lang="es-AR" sz="1400" b="1" i="0" u="none" strike="noStrike" dirty="0" smtClean="0">
                          <a:latin typeface="+mj-lt"/>
                        </a:rPr>
                        <a:t> </a:t>
                      </a:r>
                      <a:r>
                        <a:rPr lang="es-AR" sz="1400" b="1" i="0" u="none" strike="noStrike" dirty="0">
                          <a:latin typeface="+mj-lt"/>
                        </a:rPr>
                        <a:t>VO/</a:t>
                      </a:r>
                      <a:r>
                        <a:rPr lang="es-AR" sz="1400" b="1" i="0" u="none" strike="noStrike" dirty="0" err="1">
                          <a:latin typeface="+mj-lt"/>
                        </a:rPr>
                        <a:t>dia</a:t>
                      </a:r>
                      <a:endParaRPr lang="es-AR" sz="14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1" i="0" u="none" strike="noStrike" dirty="0" err="1" smtClean="0">
                          <a:latin typeface="+mj-lt"/>
                        </a:rPr>
                        <a:t>Lts</a:t>
                      </a:r>
                      <a:r>
                        <a:rPr lang="es-AR" sz="1400" b="1" i="0" u="none" strike="noStrike" dirty="0" smtClean="0">
                          <a:latin typeface="+mj-lt"/>
                        </a:rPr>
                        <a:t>/Ha </a:t>
                      </a:r>
                      <a:r>
                        <a:rPr lang="es-AR" sz="1400" b="1" i="0" u="none" strike="noStrike" dirty="0">
                          <a:latin typeface="+mj-lt"/>
                        </a:rPr>
                        <a:t>VT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1" i="0" u="none" strike="noStrike" dirty="0" smtClean="0">
                          <a:latin typeface="+mj-lt"/>
                        </a:rPr>
                        <a:t>RES </a:t>
                      </a:r>
                      <a:r>
                        <a:rPr lang="es-AR" sz="1400" b="1" i="0" u="none" strike="noStrike" dirty="0">
                          <a:latin typeface="+mj-lt"/>
                        </a:rPr>
                        <a:t>$/ha TT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400" b="1" i="0" u="none" strike="noStrike" dirty="0" err="1" smtClean="0">
                          <a:latin typeface="+mj-lt"/>
                        </a:rPr>
                        <a:t>ing</a:t>
                      </a:r>
                      <a:r>
                        <a:rPr lang="es-AR" sz="1400" b="1" i="0" u="none" strike="noStrike" dirty="0" smtClean="0">
                          <a:latin typeface="+mj-lt"/>
                        </a:rPr>
                        <a:t>/gas</a:t>
                      </a:r>
                      <a:endParaRPr lang="es-AR" sz="14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400" b="1" i="0" u="none" strike="noStrike" dirty="0" smtClean="0">
                          <a:latin typeface="+mj-lt"/>
                        </a:rPr>
                        <a:t>GD </a:t>
                      </a:r>
                      <a:r>
                        <a:rPr lang="it-IT" sz="1400" b="1" i="0" u="none" strike="noStrike" dirty="0">
                          <a:latin typeface="+mj-lt"/>
                        </a:rPr>
                        <a:t>alim/IN leche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400" b="1" i="0" u="none" strike="noStrike" dirty="0" smtClean="0">
                          <a:latin typeface="+mj-lt"/>
                        </a:rPr>
                        <a:t>CT/L</a:t>
                      </a:r>
                      <a:endParaRPr lang="it-IT" sz="14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7420">
                <a:tc>
                  <a:txBody>
                    <a:bodyPr/>
                    <a:lstStyle/>
                    <a:p>
                      <a:pPr algn="ctr" fontAlgn="b"/>
                      <a:r>
                        <a:rPr lang="es-AR" sz="1800" b="0" i="0" u="none" strike="noStrike" dirty="0">
                          <a:latin typeface="+mj-lt"/>
                        </a:rPr>
                        <a:t>&lt;5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b="0" i="0" u="none" strike="noStrike" dirty="0">
                          <a:latin typeface="+mj-lt"/>
                        </a:rPr>
                        <a:t>         0.52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dirty="0">
                          <a:latin typeface="+mj-lt"/>
                        </a:rPr>
                        <a:t>                             4,821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dirty="0">
                          <a:latin typeface="+mj-lt"/>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dirty="0">
                          <a:latin typeface="+mj-lt"/>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dirty="0">
                          <a:latin typeface="+mj-lt"/>
                        </a:rPr>
                        <a:t>          6,062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a:latin typeface="+mj-lt"/>
                        </a:rPr>
                        <a:t>             1.44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a:latin typeface="+mj-lt"/>
                        </a:rPr>
                        <a:t>               22.3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a:latin typeface="+mj-lt"/>
                        </a:rPr>
                        <a:t>                       9,786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a:latin typeface="+mj-lt"/>
                        </a:rPr>
                        <a:t>                           194.5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a:latin typeface="+mj-lt"/>
                        </a:rPr>
                        <a:t>                     1.34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dirty="0">
                          <a:latin typeface="+mj-lt"/>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dirty="0">
                          <a:latin typeface="+mj-lt"/>
                        </a:rPr>
                        <a:t>                             0.30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r>
              <a:tr h="637420">
                <a:tc>
                  <a:txBody>
                    <a:bodyPr/>
                    <a:lstStyle/>
                    <a:p>
                      <a:pPr algn="ctr" fontAlgn="b"/>
                      <a:r>
                        <a:rPr lang="es-AR" sz="1800" b="0" i="0" u="none" strike="noStrike">
                          <a:latin typeface="+mj-lt"/>
                        </a:rPr>
                        <a:t>5 - 20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b="0" i="0" u="none" strike="noStrike">
                          <a:latin typeface="+mj-lt"/>
                        </a:rPr>
                        <a:t>         0.58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s-AR" sz="1800" b="0" i="0" u="none" strike="noStrike" dirty="0">
                          <a:latin typeface="+mj-lt"/>
                        </a:rPr>
                        <a:t>                             6,220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800" b="0" i="0" u="none" strike="noStrike">
                          <a:latin typeface="+mj-lt"/>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s-AR" sz="1800" b="0" i="0" u="none" strike="noStrike" dirty="0">
                          <a:latin typeface="+mj-lt"/>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s-AR" sz="1800" b="0" i="0" u="none" strike="noStrike">
                          <a:latin typeface="+mj-lt"/>
                        </a:rPr>
                        <a:t>          7,198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s-AR" sz="1800" b="0" i="0" u="none" strike="noStrike" dirty="0">
                          <a:latin typeface="+mj-lt"/>
                        </a:rPr>
                        <a:t>             1.70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s-AR" sz="1800" b="0" i="0" u="none" strike="noStrike" dirty="0">
                          <a:latin typeface="+mj-lt"/>
                        </a:rPr>
                        <a:t>               23.3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800" b="0" i="0" u="none" strike="noStrike" dirty="0">
                          <a:latin typeface="+mj-lt"/>
                        </a:rPr>
                        <a:t>                     12,219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800" b="0" i="0" u="none" strike="noStrike" dirty="0">
                          <a:latin typeface="+mj-lt"/>
                        </a:rPr>
                        <a:t>                           688.6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s-AR" sz="1800" b="0" i="0" u="none" strike="noStrike">
                          <a:latin typeface="+mj-lt"/>
                        </a:rPr>
                        <a:t>                     1.51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s-AR" sz="1800" b="0" i="0" u="none" strike="noStrike" dirty="0">
                          <a:latin typeface="+mj-lt"/>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s-AR" sz="1800" b="0" i="0" u="none" strike="noStrike" dirty="0">
                          <a:latin typeface="+mj-lt"/>
                        </a:rPr>
                        <a:t>                             0.28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r>
              <a:tr h="637420">
                <a:tc>
                  <a:txBody>
                    <a:bodyPr/>
                    <a:lstStyle/>
                    <a:p>
                      <a:pPr algn="ctr" fontAlgn="b"/>
                      <a:r>
                        <a:rPr lang="es-AR" sz="1800" b="0" i="0" u="none" strike="noStrike">
                          <a:latin typeface="+mj-lt"/>
                        </a:rPr>
                        <a:t>&gt;20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800" b="0" i="0" u="none" strike="noStrike">
                          <a:latin typeface="+mj-lt"/>
                        </a:rPr>
                        <a:t>         0.64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800" b="0" i="0" u="none" strike="noStrike">
                          <a:latin typeface="+mj-lt"/>
                        </a:rPr>
                        <a:t>                             5,326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s-AR" sz="1800" b="0" i="0" u="none" strike="noStrike">
                          <a:latin typeface="+mj-lt"/>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800" b="0" i="0" u="none" strike="noStrike">
                          <a:latin typeface="+mj-lt"/>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800" b="0" i="0" u="none" strike="noStrike">
                          <a:latin typeface="+mj-lt"/>
                        </a:rPr>
                        <a:t>          8,010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800" b="0" i="0" u="none" strike="noStrike">
                          <a:latin typeface="+mj-lt"/>
                        </a:rPr>
                        <a:t>             1.74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800" b="0" i="0" u="none" strike="noStrike" dirty="0">
                          <a:latin typeface="+mj-lt"/>
                        </a:rPr>
                        <a:t>               22.5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s-AR" sz="1800" b="0" i="0" u="none" strike="noStrike" dirty="0">
                          <a:latin typeface="+mj-lt"/>
                        </a:rPr>
                        <a:t>                     11,999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s-AR" sz="1800" b="0" i="0" u="none" strike="noStrike" dirty="0">
                          <a:latin typeface="+mj-lt"/>
                        </a:rPr>
                        <a:t>                         1,097.0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800" b="0" i="0" u="none" strike="noStrike" dirty="0">
                          <a:latin typeface="+mj-lt"/>
                        </a:rPr>
                        <a:t>                     1.85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800" b="0" i="0" u="none" strike="noStrike" dirty="0">
                          <a:latin typeface="+mj-lt"/>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800" b="0" i="0" u="none" strike="noStrike" dirty="0">
                          <a:latin typeface="+mj-lt"/>
                        </a:rPr>
                        <a:t>                             0.24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r>
            </a:tbl>
          </a:graphicData>
        </a:graphic>
      </p:graphicFrame>
      <p:sp>
        <p:nvSpPr>
          <p:cNvPr id="4" name="3 Flecha arriba"/>
          <p:cNvSpPr/>
          <p:nvPr/>
        </p:nvSpPr>
        <p:spPr>
          <a:xfrm>
            <a:off x="5076056" y="4653136"/>
            <a:ext cx="504056"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Flecha arriba"/>
          <p:cNvSpPr/>
          <p:nvPr/>
        </p:nvSpPr>
        <p:spPr>
          <a:xfrm>
            <a:off x="4283968" y="4653136"/>
            <a:ext cx="504056"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Flecha arriba"/>
          <p:cNvSpPr/>
          <p:nvPr/>
        </p:nvSpPr>
        <p:spPr>
          <a:xfrm>
            <a:off x="7668344" y="4653136"/>
            <a:ext cx="504056"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496" y="188640"/>
            <a:ext cx="6264696" cy="954107"/>
          </a:xfrm>
          <a:prstGeom prst="rect">
            <a:avLst/>
          </a:prstGeom>
          <a:noFill/>
        </p:spPr>
        <p:txBody>
          <a:bodyPr wrap="square" rtlCol="0">
            <a:spAutoFit/>
          </a:bodyPr>
          <a:lstStyle/>
          <a:p>
            <a:r>
              <a:rPr lang="es-AR" sz="2800" b="1" dirty="0" smtClean="0"/>
              <a:t>Que características tienen las empresas con alto ROTA</a:t>
            </a:r>
          </a:p>
        </p:txBody>
      </p:sp>
      <p:graphicFrame>
        <p:nvGraphicFramePr>
          <p:cNvPr id="4" name="3 Tabla"/>
          <p:cNvGraphicFramePr>
            <a:graphicFrameLocks noGrp="1"/>
          </p:cNvGraphicFramePr>
          <p:nvPr/>
        </p:nvGraphicFramePr>
        <p:xfrm>
          <a:off x="0" y="1484784"/>
          <a:ext cx="8964488" cy="2736303"/>
        </p:xfrm>
        <a:graphic>
          <a:graphicData uri="http://schemas.openxmlformats.org/drawingml/2006/table">
            <a:tbl>
              <a:tblPr/>
              <a:tblGrid>
                <a:gridCol w="867122"/>
                <a:gridCol w="514118"/>
                <a:gridCol w="835442"/>
                <a:gridCol w="514118"/>
                <a:gridCol w="835442"/>
                <a:gridCol w="642648"/>
                <a:gridCol w="449854"/>
                <a:gridCol w="578383"/>
                <a:gridCol w="576580"/>
                <a:gridCol w="644452"/>
                <a:gridCol w="578383"/>
                <a:gridCol w="963973"/>
                <a:gridCol w="963973"/>
              </a:tblGrid>
              <a:tr h="1016025">
                <a:tc>
                  <a:txBody>
                    <a:bodyPr/>
                    <a:lstStyle/>
                    <a:p>
                      <a:pPr algn="ctr" fontAlgn="b"/>
                      <a:r>
                        <a:rPr lang="es-AR" sz="1600" b="1" i="0" u="none" strike="noStrike" dirty="0" smtClean="0">
                          <a:latin typeface="+mj-lt"/>
                        </a:rPr>
                        <a:t>ROTA</a:t>
                      </a:r>
                      <a:endParaRPr lang="es-AR" sz="16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1" i="0" u="none" strike="noStrike" dirty="0" smtClean="0">
                          <a:latin typeface="+mj-lt"/>
                        </a:rPr>
                        <a:t>ROTA</a:t>
                      </a:r>
                      <a:endParaRPr lang="es-AR" sz="16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1" i="0" u="none" strike="noStrike" dirty="0" smtClean="0">
                          <a:latin typeface="+mj-lt"/>
                        </a:rPr>
                        <a:t>Activo </a:t>
                      </a:r>
                      <a:r>
                        <a:rPr lang="es-AR" sz="1600" b="1" i="0" u="none" strike="noStrike" dirty="0">
                          <a:latin typeface="+mj-lt"/>
                        </a:rPr>
                        <a:t>$/ha TT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1" i="0" u="none" strike="noStrike" dirty="0" smtClean="0">
                          <a:latin typeface="+mj-lt"/>
                        </a:rPr>
                        <a:t>ROS</a:t>
                      </a:r>
                      <a:endParaRPr lang="es-AR" sz="16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1" i="0" u="none" strike="noStrike" dirty="0" smtClean="0">
                          <a:latin typeface="+mj-lt"/>
                        </a:rPr>
                        <a:t>ROA </a:t>
                      </a:r>
                      <a:r>
                        <a:rPr lang="es-AR" sz="1600" b="1" i="0" u="none" strike="noStrike" dirty="0">
                          <a:latin typeface="+mj-lt"/>
                        </a:rPr>
                        <a:t>c/</a:t>
                      </a:r>
                      <a:r>
                        <a:rPr lang="es-AR" sz="1600" b="1" i="0" u="none" strike="noStrike" dirty="0" err="1">
                          <a:latin typeface="+mj-lt"/>
                        </a:rPr>
                        <a:t>alq</a:t>
                      </a:r>
                      <a:endParaRPr lang="es-AR" sz="16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1" i="0" u="none" strike="noStrike" dirty="0" err="1" smtClean="0">
                          <a:latin typeface="+mj-lt"/>
                        </a:rPr>
                        <a:t>KgPasto</a:t>
                      </a:r>
                      <a:r>
                        <a:rPr lang="es-AR" sz="1600" b="1" i="0" u="none" strike="noStrike" dirty="0" smtClean="0">
                          <a:latin typeface="+mj-lt"/>
                        </a:rPr>
                        <a:t>/</a:t>
                      </a:r>
                      <a:r>
                        <a:rPr lang="es-AR" sz="1600" b="1" i="0" u="none" strike="noStrike" dirty="0" err="1" smtClean="0">
                          <a:latin typeface="+mj-lt"/>
                        </a:rPr>
                        <a:t>haVT</a:t>
                      </a:r>
                      <a:endParaRPr lang="es-AR" sz="16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1" i="0" u="none" strike="noStrike" dirty="0" smtClean="0">
                          <a:latin typeface="+mj-lt"/>
                        </a:rPr>
                        <a:t>Carga </a:t>
                      </a:r>
                      <a:r>
                        <a:rPr lang="es-AR" sz="1600" b="1" i="0" u="none" strike="noStrike" dirty="0">
                          <a:latin typeface="+mj-lt"/>
                        </a:rPr>
                        <a:t>VT/</a:t>
                      </a:r>
                      <a:r>
                        <a:rPr lang="es-AR" sz="1600" b="1" i="0" u="none" strike="noStrike" dirty="0" err="1">
                          <a:latin typeface="+mj-lt"/>
                        </a:rPr>
                        <a:t>haVT</a:t>
                      </a:r>
                      <a:endParaRPr lang="es-AR" sz="16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1" i="0" u="none" strike="noStrike" dirty="0" err="1" smtClean="0">
                          <a:latin typeface="+mj-lt"/>
                        </a:rPr>
                        <a:t>Lts</a:t>
                      </a:r>
                      <a:r>
                        <a:rPr lang="es-AR" sz="1600" b="1" i="0" u="none" strike="noStrike" dirty="0" smtClean="0">
                          <a:latin typeface="+mj-lt"/>
                        </a:rPr>
                        <a:t> </a:t>
                      </a:r>
                      <a:r>
                        <a:rPr lang="es-AR" sz="1600" b="1" i="0" u="none" strike="noStrike" dirty="0">
                          <a:latin typeface="+mj-lt"/>
                        </a:rPr>
                        <a:t>VO/</a:t>
                      </a:r>
                      <a:r>
                        <a:rPr lang="es-AR" sz="1600" b="1" i="0" u="none" strike="noStrike" dirty="0" err="1">
                          <a:latin typeface="+mj-lt"/>
                        </a:rPr>
                        <a:t>dia</a:t>
                      </a:r>
                      <a:endParaRPr lang="es-AR" sz="16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1" i="0" u="none" strike="noStrike" dirty="0" err="1" smtClean="0">
                          <a:latin typeface="+mj-lt"/>
                        </a:rPr>
                        <a:t>Lts</a:t>
                      </a:r>
                      <a:r>
                        <a:rPr lang="es-AR" sz="1600" b="1" i="0" u="none" strike="noStrike" dirty="0" smtClean="0">
                          <a:latin typeface="+mj-lt"/>
                        </a:rPr>
                        <a:t>/Ha </a:t>
                      </a:r>
                      <a:r>
                        <a:rPr lang="es-AR" sz="1600" b="1" i="0" u="none" strike="noStrike" dirty="0">
                          <a:latin typeface="+mj-lt"/>
                        </a:rPr>
                        <a:t>VT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1" i="0" u="none" strike="noStrike" dirty="0" smtClean="0">
                          <a:latin typeface="+mj-lt"/>
                        </a:rPr>
                        <a:t>RES </a:t>
                      </a:r>
                      <a:r>
                        <a:rPr lang="es-AR" sz="1600" b="1" i="0" u="none" strike="noStrike" dirty="0">
                          <a:latin typeface="+mj-lt"/>
                        </a:rPr>
                        <a:t>$/ha TT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1" i="0" u="none" strike="noStrike" dirty="0" err="1" smtClean="0">
                          <a:latin typeface="+mj-lt"/>
                        </a:rPr>
                        <a:t>ing</a:t>
                      </a:r>
                      <a:r>
                        <a:rPr lang="es-AR" sz="1600" b="1" i="0" u="none" strike="noStrike" dirty="0" smtClean="0">
                          <a:latin typeface="+mj-lt"/>
                        </a:rPr>
                        <a:t>/gas</a:t>
                      </a:r>
                      <a:endParaRPr lang="es-AR" sz="16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b="1" i="0" u="none" strike="noStrike" dirty="0" smtClean="0">
                          <a:latin typeface="+mj-lt"/>
                        </a:rPr>
                        <a:t>GD </a:t>
                      </a:r>
                      <a:r>
                        <a:rPr lang="it-IT" sz="1600" b="1" i="0" u="none" strike="noStrike" dirty="0">
                          <a:latin typeface="+mj-lt"/>
                        </a:rPr>
                        <a:t>alim/IN leche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600" b="1" i="0" u="none" strike="noStrike" dirty="0" smtClean="0">
                          <a:latin typeface="+mj-lt"/>
                        </a:rPr>
                        <a:t>CT</a:t>
                      </a:r>
                      <a:r>
                        <a:rPr lang="it-IT" sz="1600" b="1" i="0" u="none" strike="noStrike" baseline="0" dirty="0" smtClean="0">
                          <a:latin typeface="+mj-lt"/>
                        </a:rPr>
                        <a:t> con alq/L</a:t>
                      </a:r>
                      <a:endParaRPr lang="it-IT" sz="1600" b="1"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0139">
                <a:tc>
                  <a:txBody>
                    <a:bodyPr/>
                    <a:lstStyle/>
                    <a:p>
                      <a:pPr algn="ctr" fontAlgn="b"/>
                      <a:r>
                        <a:rPr lang="es-AR" sz="1600" b="1" i="0" u="none" strike="noStrike" dirty="0">
                          <a:latin typeface="+mj-lt"/>
                        </a:rPr>
                        <a:t>hasta 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0" i="0" u="none" strike="noStrike" dirty="0">
                          <a:latin typeface="+mj-lt"/>
                        </a:rPr>
                        <a:t>                   0.42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600" b="0" i="0" u="none" strike="noStrike" dirty="0">
                          <a:latin typeface="+mj-lt"/>
                        </a:rPr>
                        <a:t>                           </a:t>
                      </a:r>
                      <a:r>
                        <a:rPr lang="es-AR" sz="1600" b="0" i="0" u="none" strike="noStrike" dirty="0" smtClean="0">
                          <a:latin typeface="+mj-lt"/>
                        </a:rPr>
                        <a:t>7,381  </a:t>
                      </a:r>
                      <a:endParaRPr lang="es-AR" sz="1600" b="0" i="0" u="none" strike="noStrike" dirty="0">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s-AR" sz="1600" b="0" i="0" u="none" strike="noStrike" dirty="0">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600" b="0" i="0" u="none" strike="noStrike" dirty="0">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600" b="0" i="0" u="none" strike="noStrike" dirty="0">
                          <a:latin typeface="+mj-lt"/>
                        </a:rPr>
                        <a:t>  8,515.3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s-AR" sz="1600" b="0" i="0" u="none" strike="noStrike" dirty="0">
                          <a:latin typeface="+mj-lt"/>
                        </a:rPr>
                        <a:t>     1.63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s-AR" sz="1600" b="0" i="0" u="none" strike="noStrike">
                          <a:latin typeface="+mj-lt"/>
                        </a:rPr>
                        <a:t>     22.6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600" b="0" i="0" u="none" strike="noStrike">
                          <a:latin typeface="+mj-lt"/>
                        </a:rPr>
                        <a:t>  11,296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s-AR" sz="1600" b="0" i="0" u="none" strike="noStrike">
                          <a:latin typeface="+mj-lt"/>
                        </a:rPr>
                        <a:t>   542.1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600" b="0" i="0" u="none" strike="noStrike">
                          <a:latin typeface="+mj-lt"/>
                        </a:rPr>
                        <a:t>         1.44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dirty="0">
                          <a:latin typeface="+mj-lt"/>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s-AR" sz="1800" b="0" i="0" u="none" strike="noStrike">
                          <a:latin typeface="+mj-lt"/>
                        </a:rPr>
                        <a:t>                             0.32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860139">
                <a:tc>
                  <a:txBody>
                    <a:bodyPr/>
                    <a:lstStyle/>
                    <a:p>
                      <a:pPr algn="ctr" fontAlgn="b"/>
                      <a:r>
                        <a:rPr lang="es-AR" sz="1600" b="1" i="0" u="none" strike="noStrike" dirty="0">
                          <a:latin typeface="+mj-lt"/>
                        </a:rPr>
                        <a:t>0.6 - 1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600" b="0" i="0" u="none" strike="noStrike" dirty="0">
                          <a:latin typeface="+mj-lt"/>
                        </a:rPr>
                        <a:t>                   0.73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s-AR" sz="1600" b="0" i="0" u="none" strike="noStrike" dirty="0">
                          <a:latin typeface="+mj-lt"/>
                        </a:rPr>
                        <a:t>                           </a:t>
                      </a:r>
                      <a:r>
                        <a:rPr lang="es-AR" sz="1600" b="0" i="0" u="none" strike="noStrike" dirty="0" smtClean="0">
                          <a:latin typeface="+mj-lt"/>
                        </a:rPr>
                        <a:t>3,177  </a:t>
                      </a:r>
                      <a:endParaRPr lang="es-AR" sz="1600" b="0" i="0" u="none" strike="noStrike" dirty="0">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600" b="0" i="0" u="none" strike="noStrike" dirty="0">
                          <a:latin typeface="+mj-lt"/>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s-AR" sz="1600" b="0" i="0" u="none" strike="noStrike" dirty="0">
                          <a:latin typeface="+mj-l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s-AR" sz="1600" b="0" i="0" u="none" strike="noStrike">
                          <a:latin typeface="+mj-lt"/>
                        </a:rPr>
                        <a:t>  5,798.4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600" b="0" i="0" u="none" strike="noStrike">
                          <a:latin typeface="+mj-lt"/>
                        </a:rPr>
                        <a:t>     1.55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600" b="0" i="0" u="none" strike="noStrike" dirty="0">
                          <a:latin typeface="+mj-lt"/>
                        </a:rPr>
                        <a:t>     22.7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s-AR" sz="1600" b="0" i="0" u="none" strike="noStrike" dirty="0">
                          <a:latin typeface="+mj-lt"/>
                        </a:rPr>
                        <a:t>  10,837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600" b="0" i="0" u="none" strike="noStrike" dirty="0">
                          <a:latin typeface="+mj-lt"/>
                        </a:rPr>
                        <a:t>   591.8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s-AR" sz="1600" b="0" i="0" u="none" strike="noStrike" dirty="0">
                          <a:latin typeface="+mj-lt"/>
                        </a:rPr>
                        <a:t>         1.60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s-AR" sz="1800" b="0" i="0" u="none" strike="noStrike" dirty="0">
                          <a:latin typeface="+mj-lt"/>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s-AR" sz="1800" b="0" i="0" u="none" strike="noStrike" dirty="0">
                          <a:latin typeface="+mj-lt"/>
                        </a:rPr>
                        <a:t>                             0.26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r>
            </a:tbl>
          </a:graphicData>
        </a:graphic>
      </p:graphicFrame>
      <p:sp>
        <p:nvSpPr>
          <p:cNvPr id="6" name="5 Flecha arriba"/>
          <p:cNvSpPr/>
          <p:nvPr/>
        </p:nvSpPr>
        <p:spPr>
          <a:xfrm>
            <a:off x="1619672" y="4509120"/>
            <a:ext cx="504056"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nvGraphicFramePr>
        <p:xfrm>
          <a:off x="251520" y="1052736"/>
          <a:ext cx="8568952"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35496" y="188640"/>
            <a:ext cx="6264696" cy="523220"/>
          </a:xfrm>
          <a:prstGeom prst="rect">
            <a:avLst/>
          </a:prstGeom>
          <a:noFill/>
        </p:spPr>
        <p:txBody>
          <a:bodyPr wrap="square" rtlCol="0">
            <a:spAutoFit/>
          </a:bodyPr>
          <a:lstStyle/>
          <a:p>
            <a:r>
              <a:rPr lang="es-AR" sz="2800" b="1" dirty="0" smtClean="0"/>
              <a:t>No es fácil subir el ROTA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496" y="188640"/>
            <a:ext cx="6264696" cy="523220"/>
          </a:xfrm>
          <a:prstGeom prst="rect">
            <a:avLst/>
          </a:prstGeom>
          <a:noFill/>
        </p:spPr>
        <p:txBody>
          <a:bodyPr wrap="square" rtlCol="0">
            <a:spAutoFit/>
          </a:bodyPr>
          <a:lstStyle/>
          <a:p>
            <a:r>
              <a:rPr lang="es-AR" sz="2800" b="1" dirty="0" smtClean="0"/>
              <a:t>No es fácil subir el ROTA</a:t>
            </a:r>
          </a:p>
        </p:txBody>
      </p:sp>
      <p:graphicFrame>
        <p:nvGraphicFramePr>
          <p:cNvPr id="4" name="3 Gráfico"/>
          <p:cNvGraphicFramePr>
            <a:graphicFrameLocks/>
          </p:cNvGraphicFramePr>
          <p:nvPr/>
        </p:nvGraphicFramePr>
        <p:xfrm>
          <a:off x="395536" y="1124744"/>
          <a:ext cx="8280920"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496" y="529516"/>
            <a:ext cx="7920880" cy="954107"/>
          </a:xfrm>
          <a:prstGeom prst="rect">
            <a:avLst/>
          </a:prstGeom>
          <a:noFill/>
        </p:spPr>
        <p:txBody>
          <a:bodyPr wrap="square" rtlCol="0">
            <a:spAutoFit/>
          </a:bodyPr>
          <a:lstStyle/>
          <a:p>
            <a:r>
              <a:rPr lang="es-AR" sz="2800" b="1" dirty="0" smtClean="0"/>
              <a:t>Que producción individual debo tener para igualar la rotación de una empresa de bajo activo?</a:t>
            </a:r>
          </a:p>
        </p:txBody>
      </p:sp>
      <p:graphicFrame>
        <p:nvGraphicFramePr>
          <p:cNvPr id="5" name="4 Tabla"/>
          <p:cNvGraphicFramePr>
            <a:graphicFrameLocks noGrp="1"/>
          </p:cNvGraphicFramePr>
          <p:nvPr/>
        </p:nvGraphicFramePr>
        <p:xfrm>
          <a:off x="395536" y="1700808"/>
          <a:ext cx="6696745" cy="4907280"/>
        </p:xfrm>
        <a:graphic>
          <a:graphicData uri="http://schemas.openxmlformats.org/drawingml/2006/table">
            <a:tbl>
              <a:tblPr/>
              <a:tblGrid>
                <a:gridCol w="1765940"/>
                <a:gridCol w="970364"/>
                <a:gridCol w="864096"/>
                <a:gridCol w="936104"/>
                <a:gridCol w="1330462"/>
                <a:gridCol w="829779"/>
              </a:tblGrid>
              <a:tr h="190978">
                <a:tc>
                  <a:txBody>
                    <a:bodyPr/>
                    <a:lstStyle/>
                    <a:p>
                      <a:pPr algn="l" fontAlgn="b"/>
                      <a:r>
                        <a:rPr lang="es-AR" sz="1400" b="0" i="0" u="none" strike="noStrike" dirty="0">
                          <a:latin typeface="Arial"/>
                        </a:rPr>
                        <a:t>Precio de leche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400" b="0" i="0" u="none" strike="noStrike">
                          <a:latin typeface="Arial"/>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400" b="0" i="0" u="none" strike="noStrike">
                          <a:latin typeface="Arial"/>
                        </a:rPr>
                        <a:t>    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AR" sz="1400" b="0" i="0" u="none" strike="noStrike">
                          <a:latin typeface="Arial"/>
                        </a:rPr>
                        <a:t>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1400" b="0" i="0" u="none" strike="noStrike">
                          <a:latin typeface="Arial"/>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78">
                <a:tc>
                  <a:txBody>
                    <a:bodyPr/>
                    <a:lstStyle/>
                    <a:p>
                      <a:pPr algn="l" fontAlgn="b"/>
                      <a:endParaRPr lang="es-AR" sz="14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AR" sz="1400" b="0" i="0" u="none" strike="noStrike">
                          <a:latin typeface="Arial"/>
                        </a:rPr>
                        <a:t>u$s/L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400" b="0" i="0" u="none" strike="noStrike">
                          <a:latin typeface="Arial"/>
                        </a:rPr>
                        <a:t>    0.32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AR" sz="1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AR" sz="1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90978">
                <a:tc>
                  <a:txBody>
                    <a:bodyPr/>
                    <a:lstStyle/>
                    <a:p>
                      <a:pPr algn="l" fontAlgn="b"/>
                      <a:endParaRPr lang="es-AR" sz="1400" b="0" i="0" u="none" strike="noStrike">
                        <a:latin typeface="Arial"/>
                      </a:endParaRPr>
                    </a:p>
                  </a:txBody>
                  <a:tcPr marL="0" marR="0" marT="0" marB="0" anchor="b">
                    <a:lnL>
                      <a:noFill/>
                    </a:lnL>
                    <a:lnR>
                      <a:noFill/>
                    </a:lnR>
                    <a:lnT>
                      <a:noFill/>
                    </a:lnT>
                    <a:lnB>
                      <a:noFill/>
                    </a:lnB>
                  </a:tcPr>
                </a:tc>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AR" sz="1400" b="0" i="0" u="none" strike="noStrike">
                        <a:latin typeface="Arial"/>
                      </a:endParaRPr>
                    </a:p>
                  </a:txBody>
                  <a:tcPr marL="0" marR="0" marT="0" marB="0" anchor="b">
                    <a:lnL>
                      <a:noFill/>
                    </a:lnL>
                    <a:lnR>
                      <a:noFill/>
                    </a:lnR>
                    <a:lnT>
                      <a:noFill/>
                    </a:lnT>
                    <a:lnB>
                      <a:noFill/>
                    </a:lnB>
                  </a:tcPr>
                </a:tc>
                <a:tc>
                  <a:txBody>
                    <a:bodyPr/>
                    <a:lstStyle/>
                    <a:p>
                      <a:pPr algn="l" fontAlgn="b"/>
                      <a:endParaRPr lang="es-AR" sz="1400" b="0" i="0" u="none" strike="noStrike">
                        <a:latin typeface="Arial"/>
                      </a:endParaRPr>
                    </a:p>
                  </a:txBody>
                  <a:tcPr marL="0" marR="0" marT="0" marB="0" anchor="b">
                    <a:lnL>
                      <a:noFill/>
                    </a:lnL>
                    <a:lnR>
                      <a:noFill/>
                    </a:lnR>
                    <a:lnT>
                      <a:noFill/>
                    </a:lnT>
                    <a:lnB>
                      <a:noFill/>
                    </a:lnB>
                  </a:tcPr>
                </a:tc>
                <a:tc>
                  <a:txBody>
                    <a:bodyPr/>
                    <a:lstStyle/>
                    <a:p>
                      <a:pPr algn="l" fontAlgn="b"/>
                      <a:endParaRPr lang="es-AR" sz="1400" b="0" i="0" u="none" strike="noStrike">
                        <a:latin typeface="Arial"/>
                      </a:endParaRPr>
                    </a:p>
                  </a:txBody>
                  <a:tcPr marL="0" marR="0" marT="0" marB="0" anchor="b">
                    <a:lnL>
                      <a:noFill/>
                    </a:lnL>
                    <a:lnR>
                      <a:noFill/>
                    </a:lnR>
                    <a:lnT>
                      <a:noFill/>
                    </a:lnT>
                    <a:lnB>
                      <a:noFill/>
                    </a:lnB>
                  </a:tcPr>
                </a:tc>
              </a:tr>
              <a:tr h="190978">
                <a:tc>
                  <a:txBody>
                    <a:bodyPr/>
                    <a:lstStyle/>
                    <a:p>
                      <a:pPr algn="l" fontAlgn="b"/>
                      <a:endParaRPr lang="es-AR" sz="1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a:noFill/>
                    </a:lnT>
                    <a:lnB>
                      <a:noFill/>
                    </a:lnB>
                  </a:tcPr>
                </a:tc>
                <a:tc>
                  <a:txBody>
                    <a:bodyPr/>
                    <a:lstStyle/>
                    <a:p>
                      <a:pPr algn="l" fontAlgn="b"/>
                      <a:endParaRPr lang="es-AR" sz="1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90978">
                <a:tc>
                  <a:txBody>
                    <a:bodyPr/>
                    <a:lstStyle/>
                    <a:p>
                      <a:pPr algn="l" fontAlgn="b"/>
                      <a:r>
                        <a:rPr lang="es-AR" sz="1400" b="1" i="0" u="none" strike="noStrike">
                          <a:latin typeface="Arial"/>
                        </a:rPr>
                        <a:t>Activo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s-AR" sz="1400" b="1" i="0" u="none" strike="noStrike">
                          <a:latin typeface="Arial"/>
                        </a:rPr>
                        <a:t>u$s/ha 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s-AR" sz="1400" b="1" i="0" u="none" strike="noStrike" dirty="0">
                          <a:latin typeface="Arial"/>
                        </a:rPr>
                        <a:t>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s-AR" sz="1400" b="1" i="0" u="none" strike="noStrike">
                          <a:latin typeface="Arial"/>
                        </a:rPr>
                        <a:t>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1" i="0" u="none" strike="noStrike" dirty="0">
                          <a:latin typeface="Arial"/>
                        </a:rPr>
                        <a:t>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90978">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a:noFill/>
                    </a:lnT>
                    <a:lnB>
                      <a:noFill/>
                    </a:lnB>
                  </a:tcPr>
                </a:tc>
                <a:tc>
                  <a:txBody>
                    <a:bodyPr/>
                    <a:lstStyle/>
                    <a:p>
                      <a:pPr algn="ctr" fontAlgn="b"/>
                      <a:endParaRPr lang="es-AR" sz="1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78">
                <a:tc>
                  <a:txBody>
                    <a:bodyPr/>
                    <a:lstStyle/>
                    <a:p>
                      <a:pPr algn="l" fontAlgn="b"/>
                      <a:r>
                        <a:rPr lang="es-AR" sz="1400" b="0" i="0" u="none" strike="noStrike">
                          <a:latin typeface="Arial"/>
                        </a:rPr>
                        <a:t>carga Vt/ha VT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r>
                        <a:rPr lang="es-AR" sz="14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AF1DD"/>
                    </a:solidFill>
                  </a:tcPr>
                </a:tc>
                <a:tc>
                  <a:txBody>
                    <a:bodyPr/>
                    <a:lstStyle/>
                    <a:p>
                      <a:pPr algn="ctr" fontAlgn="b"/>
                      <a:r>
                        <a:rPr lang="es-AR" sz="1400" b="0" i="0" u="none" strike="noStrike" dirty="0">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AF1DD"/>
                    </a:solidFill>
                  </a:tcPr>
                </a:tc>
                <a:tc>
                  <a:txBody>
                    <a:bodyPr/>
                    <a:lstStyle/>
                    <a:p>
                      <a:pPr algn="ctr" fontAlgn="b"/>
                      <a:r>
                        <a:rPr lang="es-AR" sz="1400" b="0" i="0" u="none" strike="noStrike">
                          <a:latin typeface="Arial"/>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0" i="0" u="none" strike="noStrike" dirty="0">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AF1DD"/>
                    </a:solidFill>
                  </a:tcPr>
                </a:tc>
              </a:tr>
              <a:tr h="190978">
                <a:tc>
                  <a:txBody>
                    <a:bodyPr/>
                    <a:lstStyle/>
                    <a:p>
                      <a:pPr algn="l" fontAlgn="b"/>
                      <a:r>
                        <a:rPr lang="es-AR" sz="1400" b="0" i="0" u="none" strike="noStrike">
                          <a:latin typeface="Arial"/>
                        </a:rPr>
                        <a:t>lts/VO</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b"/>
                      <a:r>
                        <a:rPr lang="es-AR" sz="14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s-AR" sz="1400" b="0" i="0" u="none" strike="noStrike">
                          <a:latin typeface="Arial"/>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s-AR" sz="1400" b="0" i="0" u="none" strike="noStrike">
                          <a:latin typeface="Arial"/>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0" i="0" u="none" strike="noStrike" dirty="0">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F1DD"/>
                    </a:solidFill>
                  </a:tcPr>
                </a:tc>
              </a:tr>
              <a:tr h="190978">
                <a:tc>
                  <a:txBody>
                    <a:bodyPr/>
                    <a:lstStyle/>
                    <a:p>
                      <a:pPr algn="l" fontAlgn="b"/>
                      <a:r>
                        <a:rPr lang="es-AR" sz="1400" b="0" i="0" u="none" strike="noStrike">
                          <a:latin typeface="Arial"/>
                        </a:rPr>
                        <a:t>lts/ha TT</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s-AR" sz="14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s-AR" sz="1400" b="0" i="0" u="none" strike="noStrike">
                          <a:latin typeface="Arial"/>
                        </a:rPr>
                        <a:t>22661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s-AR" sz="1400" b="0" i="0" u="none" strike="noStrike" dirty="0">
                          <a:latin typeface="Arial"/>
                        </a:rPr>
                        <a:t>11330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AF1DD"/>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0" i="0" u="none" strike="noStrike">
                          <a:latin typeface="Arial"/>
                        </a:rPr>
                        <a:t>30214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AF1DD"/>
                    </a:solidFill>
                  </a:tcPr>
                </a:tc>
              </a:tr>
              <a:tr h="190978">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AR" sz="1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AR" sz="1400" b="0" i="0" u="none" strike="noStrike">
                        <a:latin typeface="Arial"/>
                      </a:endParaRPr>
                    </a:p>
                  </a:txBody>
                  <a:tcPr marL="0" marR="0" marT="0" marB="0" anchor="b">
                    <a:lnL>
                      <a:noFill/>
                    </a:lnL>
                    <a:lnR>
                      <a:noFill/>
                    </a:lnR>
                    <a:lnT>
                      <a:noFill/>
                    </a:lnT>
                    <a:lnB>
                      <a:noFill/>
                    </a:lnB>
                  </a:tcPr>
                </a:tc>
                <a:tc>
                  <a:txBody>
                    <a:bodyPr/>
                    <a:lstStyle/>
                    <a:p>
                      <a:pPr algn="ctr" fontAlgn="b"/>
                      <a:endParaRPr lang="es-AR" sz="1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90978">
                <a:tc>
                  <a:txBody>
                    <a:bodyPr/>
                    <a:lstStyle/>
                    <a:p>
                      <a:pPr algn="l" fontAlgn="b"/>
                      <a:endParaRPr lang="es-AR" sz="1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AR" sz="1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AR" sz="14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a:noFill/>
                    </a:lnT>
                    <a:lnB>
                      <a:noFill/>
                    </a:lnB>
                  </a:tcPr>
                </a:tc>
                <a:tc>
                  <a:txBody>
                    <a:bodyPr/>
                    <a:lstStyle/>
                    <a:p>
                      <a:pPr algn="ctr" fontAlgn="b"/>
                      <a:endParaRPr lang="es-AR" sz="1400" b="0" i="0" u="none" strike="noStrike" dirty="0">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90978">
                <a:tc rowSpan="2">
                  <a:txBody>
                    <a:bodyPr/>
                    <a:lstStyle/>
                    <a:p>
                      <a:pPr algn="ctr" fontAlgn="ctr"/>
                      <a:r>
                        <a:rPr lang="es-AR" sz="1400" b="1" i="0" u="none" strike="noStrike">
                          <a:latin typeface="Arial"/>
                        </a:rPr>
                        <a:t>Ingreso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s-AR" sz="1400" b="1" i="0" u="none" strike="noStrike">
                          <a:latin typeface="Arial"/>
                        </a:rPr>
                        <a:t>u$s/ha 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7,156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3,578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1" i="0" u="none" strike="noStrike" dirty="0">
                          <a:latin typeface="Arial"/>
                        </a:rPr>
                        <a:t>  9,541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0978">
                <a:tc vMerge="1">
                  <a:txBody>
                    <a:bodyPr/>
                    <a:lstStyle/>
                    <a:p>
                      <a:endParaRPr lang="es-AR"/>
                    </a:p>
                  </a:txBody>
                  <a:tcPr/>
                </a:tc>
                <a:tc>
                  <a:txBody>
                    <a:bodyPr/>
                    <a:lstStyle/>
                    <a:p>
                      <a:pPr algn="l" fontAlgn="b"/>
                      <a:r>
                        <a:rPr lang="es-AR" sz="1400" b="1" i="0" u="none" strike="noStrike">
                          <a:latin typeface="Arial"/>
                        </a:rPr>
                        <a:t>u$s/litro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0.32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0.32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1" i="0" u="none" strike="noStrike" dirty="0">
                          <a:latin typeface="Arial"/>
                        </a:rPr>
                        <a:t>    0.32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0978">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AR" sz="1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a:noFill/>
                    </a:lnT>
                    <a:lnB>
                      <a:noFill/>
                    </a:lnB>
                  </a:tcPr>
                </a:tc>
                <a:tc>
                  <a:txBody>
                    <a:bodyPr/>
                    <a:lstStyle/>
                    <a:p>
                      <a:pPr algn="ctr" fontAlgn="b"/>
                      <a:endParaRPr lang="es-AR" sz="1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78">
                <a:tc rowSpan="2">
                  <a:txBody>
                    <a:bodyPr/>
                    <a:lstStyle/>
                    <a:p>
                      <a:pPr algn="ctr" fontAlgn="ctr"/>
                      <a:r>
                        <a:rPr lang="es-AR" sz="1400" b="1" i="0" u="none" strike="noStrike">
                          <a:latin typeface="Arial"/>
                        </a:rPr>
                        <a:t>Costo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s-AR" sz="1400" b="1" i="0" u="none" strike="noStrike">
                          <a:latin typeface="Arial"/>
                        </a:rPr>
                        <a:t>u$s/ha 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5,725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2,862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1" i="0" u="none" strike="noStrike">
                          <a:latin typeface="Arial"/>
                        </a:rPr>
                        <a:t>  8,110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0978">
                <a:tc vMerge="1">
                  <a:txBody>
                    <a:bodyPr/>
                    <a:lstStyle/>
                    <a:p>
                      <a:endParaRPr lang="es-AR"/>
                    </a:p>
                  </a:txBody>
                  <a:tcPr/>
                </a:tc>
                <a:tc>
                  <a:txBody>
                    <a:bodyPr/>
                    <a:lstStyle/>
                    <a:p>
                      <a:pPr algn="l" fontAlgn="b"/>
                      <a:r>
                        <a:rPr lang="es-AR" sz="1400" b="1" i="0" u="none" strike="noStrike">
                          <a:latin typeface="Arial"/>
                        </a:rPr>
                        <a:t>u$s/litro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1" i="0" u="none" strike="noStrike" dirty="0">
                          <a:latin typeface="Arial"/>
                        </a:rPr>
                        <a:t>    0.27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0978">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AR" sz="1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a:noFill/>
                    </a:lnT>
                    <a:lnB>
                      <a:noFill/>
                    </a:lnB>
                  </a:tcPr>
                </a:tc>
                <a:tc>
                  <a:txBody>
                    <a:bodyPr/>
                    <a:lstStyle/>
                    <a:p>
                      <a:pPr algn="ctr" fontAlgn="b"/>
                      <a:endParaRPr lang="es-AR" sz="1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78">
                <a:tc rowSpan="2">
                  <a:txBody>
                    <a:bodyPr/>
                    <a:lstStyle/>
                    <a:p>
                      <a:pPr algn="ctr" fontAlgn="ctr"/>
                      <a:r>
                        <a:rPr lang="es-AR" sz="1400" b="1" i="0" u="none" strike="noStrike">
                          <a:latin typeface="Arial"/>
                        </a:rPr>
                        <a:t>Resultado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s-AR" sz="1400" b="1" i="0" u="none" strike="noStrike">
                          <a:latin typeface="Arial"/>
                        </a:rPr>
                        <a:t>u$s/ha 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1,431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716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1" i="0" u="none" strike="noStrike" dirty="0">
                          <a:latin typeface="Arial"/>
                        </a:rPr>
                        <a:t>  1,431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0978">
                <a:tc vMerge="1">
                  <a:txBody>
                    <a:bodyPr/>
                    <a:lstStyle/>
                    <a:p>
                      <a:endParaRPr lang="es-AR"/>
                    </a:p>
                  </a:txBody>
                  <a:tcPr/>
                </a:tc>
                <a:tc>
                  <a:txBody>
                    <a:bodyPr/>
                    <a:lstStyle/>
                    <a:p>
                      <a:pPr algn="l" fontAlgn="b"/>
                      <a:r>
                        <a:rPr lang="es-AR" sz="1400" b="1" i="0" u="none" strike="noStrike">
                          <a:latin typeface="Arial"/>
                        </a:rPr>
                        <a:t>u$s/litro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0.06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s-AR" sz="1400" b="1" i="0" u="none" strike="noStrike">
                          <a:latin typeface="Arial"/>
                        </a:rPr>
                        <a:t>      0.06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1" i="0" u="none" strike="noStrike" dirty="0">
                          <a:latin typeface="Arial"/>
                        </a:rPr>
                        <a:t>    0.05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0978">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AR" sz="1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AR" sz="1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400" b="0" i="0" u="none" strike="noStrike">
                        <a:latin typeface="Arial"/>
                      </a:endParaRPr>
                    </a:p>
                  </a:txBody>
                  <a:tcPr marL="0" marR="0" marT="0" marB="0" anchor="b">
                    <a:lnL>
                      <a:noFill/>
                    </a:lnL>
                    <a:lnR>
                      <a:noFill/>
                    </a:lnR>
                    <a:lnT>
                      <a:noFill/>
                    </a:lnT>
                    <a:lnB>
                      <a:noFill/>
                    </a:lnB>
                  </a:tcPr>
                </a:tc>
                <a:tc>
                  <a:txBody>
                    <a:bodyPr/>
                    <a:lstStyle/>
                    <a:p>
                      <a:pPr algn="ctr" fontAlgn="b"/>
                      <a:endParaRPr lang="es-AR" sz="1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78">
                <a:tc>
                  <a:txBody>
                    <a:bodyPr/>
                    <a:lstStyle/>
                    <a:p>
                      <a:pPr algn="l" fontAlgn="b"/>
                      <a:r>
                        <a:rPr lang="es-AR" sz="1400" b="1" i="0" u="none" strike="noStrike">
                          <a:latin typeface="Arial"/>
                        </a:rPr>
                        <a:t>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es-AR" sz="1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AR" sz="1400" b="1" i="0" u="none" strike="noStrike">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AR" sz="1400" b="1" i="0" u="none" strike="noStrike">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1" i="0" u="none" strike="noStrike" dirty="0">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90978">
                <a:tc>
                  <a:txBody>
                    <a:bodyPr/>
                    <a:lstStyle/>
                    <a:p>
                      <a:pPr algn="l" fontAlgn="b"/>
                      <a:r>
                        <a:rPr lang="es-AR" sz="1400" b="1" i="0" u="none" strike="noStrike">
                          <a:latin typeface="Arial"/>
                        </a:rPr>
                        <a:t>ROTA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es-AR" sz="1400" b="1"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AR" sz="1400" b="1" i="0" u="none" strike="noStrike">
                          <a:latin typeface="Arial"/>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AR" sz="1400" b="1" i="0" u="none" strike="noStrike">
                          <a:latin typeface="Arial"/>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1" i="0" u="none" strike="noStrike" dirty="0">
                          <a:latin typeface="Arial"/>
                        </a:rPr>
                        <a:t>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90978">
                <a:tc>
                  <a:txBody>
                    <a:bodyPr/>
                    <a:lstStyle/>
                    <a:p>
                      <a:pPr algn="l" fontAlgn="b"/>
                      <a:r>
                        <a:rPr lang="es-AR" sz="1400" b="0" i="0" u="none" strike="noStrike">
                          <a:latin typeface="Arial"/>
                        </a:rPr>
                        <a:t>ROA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es-AR" sz="14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AR" sz="1400" b="0" i="0" u="none" strike="noStrike">
                          <a:latin typeface="Arial"/>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AR" sz="1400" b="0" i="0" u="none" strike="noStrike" dirty="0">
                          <a:latin typeface="Arial"/>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endParaRPr lang="es-AR" sz="14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400" b="0" i="0" u="none" strike="noStrike" dirty="0">
                          <a:latin typeface="Arial"/>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
        <p:nvSpPr>
          <p:cNvPr id="7" name="6 Elipse"/>
          <p:cNvSpPr/>
          <p:nvPr/>
        </p:nvSpPr>
        <p:spPr>
          <a:xfrm>
            <a:off x="3203848" y="5805264"/>
            <a:ext cx="1800200" cy="105273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Elipse"/>
          <p:cNvSpPr/>
          <p:nvPr/>
        </p:nvSpPr>
        <p:spPr>
          <a:xfrm>
            <a:off x="3059832" y="2492896"/>
            <a:ext cx="1800200" cy="40466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Elipse"/>
          <p:cNvSpPr/>
          <p:nvPr/>
        </p:nvSpPr>
        <p:spPr>
          <a:xfrm>
            <a:off x="6228184" y="5877272"/>
            <a:ext cx="864096" cy="83671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Elipse"/>
          <p:cNvSpPr/>
          <p:nvPr/>
        </p:nvSpPr>
        <p:spPr>
          <a:xfrm>
            <a:off x="3131840" y="3140968"/>
            <a:ext cx="1800200" cy="26064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Elipse"/>
          <p:cNvSpPr/>
          <p:nvPr/>
        </p:nvSpPr>
        <p:spPr>
          <a:xfrm>
            <a:off x="6516216" y="3140968"/>
            <a:ext cx="360040" cy="40466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4932040" y="1700808"/>
            <a:ext cx="3672408"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60042" y="1916833"/>
          <a:ext cx="8244406" cy="1800199"/>
        </p:xfrm>
        <a:graphic>
          <a:graphicData uri="http://schemas.openxmlformats.org/drawingml/2006/table">
            <a:tbl>
              <a:tblPr/>
              <a:tblGrid>
                <a:gridCol w="2453692"/>
                <a:gridCol w="965119"/>
                <a:gridCol w="965119"/>
                <a:gridCol w="965119"/>
                <a:gridCol w="965119"/>
                <a:gridCol w="965119"/>
                <a:gridCol w="965119"/>
              </a:tblGrid>
              <a:tr h="356644">
                <a:tc gridSpan="5">
                  <a:txBody>
                    <a:bodyPr/>
                    <a:lstStyle/>
                    <a:p>
                      <a:pPr algn="l" fontAlgn="b"/>
                      <a:r>
                        <a:rPr lang="es-AR" sz="1800" b="1" i="0" u="none" strike="noStrike" dirty="0">
                          <a:latin typeface="Arial"/>
                        </a:rPr>
                        <a:t>Ejercicios pro CREA según rangos de renta</a:t>
                      </a:r>
                    </a:p>
                  </a:txBody>
                  <a:tcPr marL="0" marR="0" marT="0" marB="0" anchor="b">
                    <a:lnL>
                      <a:noFill/>
                    </a:lnL>
                    <a:lnR>
                      <a:noFill/>
                    </a:lnR>
                    <a:lnT>
                      <a:noFill/>
                    </a:lnT>
                    <a:lnB>
                      <a:noFill/>
                    </a:lnB>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p>
                      <a:pPr algn="l" fontAlgn="b"/>
                      <a:endParaRPr lang="es-AR" sz="1800" b="0" i="0" u="none" strike="noStrike">
                        <a:latin typeface="Arial"/>
                      </a:endParaRPr>
                    </a:p>
                  </a:txBody>
                  <a:tcPr marL="0" marR="0" marT="0" marB="0" anchor="b">
                    <a:lnL>
                      <a:noFill/>
                    </a:lnL>
                    <a:lnR>
                      <a:noFill/>
                    </a:lnR>
                    <a:lnT>
                      <a:noFill/>
                    </a:lnT>
                    <a:lnB>
                      <a:noFill/>
                    </a:lnB>
                  </a:tcPr>
                </a:tc>
                <a:tc>
                  <a:txBody>
                    <a:bodyPr/>
                    <a:lstStyle/>
                    <a:p>
                      <a:pPr algn="l" fontAlgn="b"/>
                      <a:endParaRPr lang="es-AR" sz="1800" b="0" i="0" u="none" strike="noStrike" dirty="0">
                        <a:latin typeface="Arial"/>
                      </a:endParaRPr>
                    </a:p>
                  </a:txBody>
                  <a:tcPr marL="0" marR="0" marT="0" marB="0" anchor="b">
                    <a:lnL>
                      <a:noFill/>
                    </a:lnL>
                    <a:lnR>
                      <a:noFill/>
                    </a:lnR>
                    <a:lnT>
                      <a:noFill/>
                    </a:lnT>
                    <a:lnB>
                      <a:noFill/>
                    </a:lnB>
                  </a:tcPr>
                </a:tc>
              </a:tr>
              <a:tr h="288711">
                <a:tc>
                  <a:txBody>
                    <a:bodyPr/>
                    <a:lstStyle/>
                    <a:p>
                      <a:pPr algn="l" fontAlgn="b"/>
                      <a:endParaRPr lang="es-AR" sz="16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6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6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6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6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6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6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88711">
                <a:tc>
                  <a:txBody>
                    <a:bodyPr/>
                    <a:lstStyle/>
                    <a:p>
                      <a:pPr algn="l" fontAlgn="b"/>
                      <a:r>
                        <a:rPr lang="es-AR" sz="1600" b="0" i="0" u="none" strike="noStrike">
                          <a:latin typeface="Arial"/>
                        </a:rPr>
                        <a:t>Nº Cuartil según ROA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600" b="1" i="0" u="none" strike="noStrike">
                          <a:latin typeface="Arial"/>
                        </a:rPr>
                        <a:t>9DJulio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600" b="1" i="0" u="none" strike="noStrike" dirty="0" err="1">
                          <a:latin typeface="Arial"/>
                        </a:rPr>
                        <a:t>Bolivar</a:t>
                      </a:r>
                      <a:endParaRPr lang="es-AR" sz="16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600" b="1" i="0" u="none" strike="noStrike">
                          <a:latin typeface="Arial"/>
                        </a:rPr>
                        <a:t>Infosura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600" b="1" i="0" u="none" strike="noStrike">
                          <a:latin typeface="Arial"/>
                        </a:rPr>
                        <a:t>Lincoln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600" b="1" i="0" u="none" strike="noStrike">
                          <a:latin typeface="Arial"/>
                        </a:rPr>
                        <a:t>TAV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600" b="1" i="0" u="none" strike="noStrike" dirty="0">
                          <a:latin typeface="Arial"/>
                        </a:rPr>
                        <a:t>TP</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711">
                <a:tc>
                  <a:txBody>
                    <a:bodyPr/>
                    <a:lstStyle/>
                    <a:p>
                      <a:pPr algn="l" fontAlgn="b"/>
                      <a:r>
                        <a:rPr lang="es-AR" sz="1600" b="0" i="0" u="none" strike="noStrike" dirty="0" smtClean="0">
                          <a:latin typeface="Arial"/>
                        </a:rPr>
                        <a:t>Baja (&lt;0%)</a:t>
                      </a:r>
                      <a:endParaRPr lang="es-AR" sz="16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AR" sz="1600" b="0" i="0" u="none" strike="noStrike">
                          <a:latin typeface="Arial"/>
                        </a:rPr>
                        <a:t>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b"/>
                      <a:r>
                        <a:rPr lang="es-AR" sz="1600" b="0" i="0" u="none" strike="noStrike">
                          <a:latin typeface="Arial"/>
                        </a:rPr>
                        <a:t>41%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ED480"/>
                    </a:solidFill>
                  </a:tcPr>
                </a:tc>
                <a:tc>
                  <a:txBody>
                    <a:bodyPr/>
                    <a:lstStyle/>
                    <a:p>
                      <a:pPr algn="ctr" fontAlgn="b"/>
                      <a:r>
                        <a:rPr lang="es-AR" sz="1600" b="0" i="0" u="none" strike="noStrike">
                          <a:latin typeface="Arial"/>
                        </a:rPr>
                        <a:t>41%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ED480"/>
                    </a:solidFill>
                  </a:tcPr>
                </a:tc>
                <a:tc>
                  <a:txBody>
                    <a:bodyPr/>
                    <a:lstStyle/>
                    <a:p>
                      <a:pPr algn="ctr" fontAlgn="b"/>
                      <a:r>
                        <a:rPr lang="es-AR" sz="1600" b="0" i="0" u="none" strike="noStrike">
                          <a:latin typeface="Arial"/>
                        </a:rPr>
                        <a:t>22%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AFD37F"/>
                    </a:solidFill>
                  </a:tcPr>
                </a:tc>
                <a:tc>
                  <a:txBody>
                    <a:bodyPr/>
                    <a:lstStyle/>
                    <a:p>
                      <a:pPr algn="ctr" fontAlgn="b"/>
                      <a:r>
                        <a:rPr lang="es-AR" sz="1600" b="0" i="0" u="none" strike="noStrike">
                          <a:latin typeface="Arial"/>
                        </a:rPr>
                        <a:t>58%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8696B"/>
                    </a:solidFill>
                  </a:tcPr>
                </a:tc>
                <a:tc>
                  <a:txBody>
                    <a:bodyPr/>
                    <a:lstStyle/>
                    <a:p>
                      <a:pPr algn="ctr" fontAlgn="b"/>
                      <a:r>
                        <a:rPr lang="es-AR" sz="1600" b="0" i="0" u="none" strike="noStrike">
                          <a:latin typeface="Arial"/>
                        </a:rPr>
                        <a:t>33%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AE582"/>
                    </a:solidFill>
                  </a:tcPr>
                </a:tc>
              </a:tr>
              <a:tr h="288711">
                <a:tc>
                  <a:txBody>
                    <a:bodyPr/>
                    <a:lstStyle/>
                    <a:p>
                      <a:pPr algn="l" fontAlgn="b"/>
                      <a:r>
                        <a:rPr lang="es-AR" sz="1600" b="0" i="0" u="none" strike="noStrike" dirty="0" smtClean="0">
                          <a:latin typeface="Arial"/>
                        </a:rPr>
                        <a:t>Medio (0-15%)</a:t>
                      </a:r>
                      <a:endParaRPr lang="es-AR" sz="16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600" b="0" i="0" u="none" strike="noStrike">
                          <a:latin typeface="Arial"/>
                        </a:rPr>
                        <a:t>55%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AR" sz="1600" b="0" i="0" u="none" strike="noStrike">
                          <a:latin typeface="Arial"/>
                        </a:rPr>
                        <a:t>39%</a:t>
                      </a:r>
                    </a:p>
                  </a:txBody>
                  <a:tcPr marL="0" marR="0" marT="0" marB="0" anchor="b">
                    <a:lnL>
                      <a:noFill/>
                    </a:lnL>
                    <a:lnR>
                      <a:noFill/>
                    </a:lnR>
                    <a:lnT>
                      <a:noFill/>
                    </a:lnT>
                    <a:lnB>
                      <a:noFill/>
                    </a:lnB>
                  </a:tcPr>
                </a:tc>
                <a:tc>
                  <a:txBody>
                    <a:bodyPr/>
                    <a:lstStyle/>
                    <a:p>
                      <a:pPr algn="ctr" fontAlgn="b"/>
                      <a:r>
                        <a:rPr lang="es-AR" sz="1600" b="0" i="0" u="none" strike="noStrike">
                          <a:latin typeface="Arial"/>
                        </a:rPr>
                        <a:t>49%</a:t>
                      </a:r>
                    </a:p>
                  </a:txBody>
                  <a:tcPr marL="0" marR="0" marT="0" marB="0" anchor="b">
                    <a:lnL>
                      <a:noFill/>
                    </a:lnL>
                    <a:lnR>
                      <a:noFill/>
                    </a:lnR>
                    <a:lnT>
                      <a:noFill/>
                    </a:lnT>
                    <a:lnB>
                      <a:noFill/>
                    </a:lnB>
                  </a:tcPr>
                </a:tc>
                <a:tc>
                  <a:txBody>
                    <a:bodyPr/>
                    <a:lstStyle/>
                    <a:p>
                      <a:pPr algn="ctr" fontAlgn="b"/>
                      <a:r>
                        <a:rPr lang="es-AR" sz="1600" b="0" i="0" u="none" strike="noStrike">
                          <a:latin typeface="Arial"/>
                        </a:rPr>
                        <a:t>65%</a:t>
                      </a:r>
                    </a:p>
                  </a:txBody>
                  <a:tcPr marL="0" marR="0" marT="0" marB="0" anchor="b">
                    <a:lnL>
                      <a:noFill/>
                    </a:lnL>
                    <a:lnR>
                      <a:noFill/>
                    </a:lnR>
                    <a:lnT>
                      <a:noFill/>
                    </a:lnT>
                    <a:lnB>
                      <a:noFill/>
                    </a:lnB>
                  </a:tcPr>
                </a:tc>
                <a:tc>
                  <a:txBody>
                    <a:bodyPr/>
                    <a:lstStyle/>
                    <a:p>
                      <a:pPr algn="ctr" fontAlgn="b"/>
                      <a:r>
                        <a:rPr lang="es-AR" sz="1600" b="0" i="0" u="none" strike="noStrike">
                          <a:latin typeface="Arial"/>
                        </a:rPr>
                        <a:t>39%</a:t>
                      </a:r>
                    </a:p>
                  </a:txBody>
                  <a:tcPr marL="0" marR="0" marT="0" marB="0" anchor="b">
                    <a:lnL>
                      <a:noFill/>
                    </a:lnL>
                    <a:lnR>
                      <a:noFill/>
                    </a:lnR>
                    <a:lnT>
                      <a:noFill/>
                    </a:lnT>
                    <a:lnB>
                      <a:noFill/>
                    </a:lnB>
                  </a:tcPr>
                </a:tc>
                <a:tc>
                  <a:txBody>
                    <a:bodyPr/>
                    <a:lstStyle/>
                    <a:p>
                      <a:pPr algn="ctr" fontAlgn="b"/>
                      <a:r>
                        <a:rPr lang="es-AR" sz="1600" b="0" i="0" u="none" strike="noStrike">
                          <a:latin typeface="Arial"/>
                        </a:rPr>
                        <a:t>67%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8711">
                <a:tc>
                  <a:txBody>
                    <a:bodyPr/>
                    <a:lstStyle/>
                    <a:p>
                      <a:pPr algn="l" fontAlgn="b"/>
                      <a:r>
                        <a:rPr lang="es-AR" sz="1600" b="0" i="0" u="none" strike="noStrike" dirty="0" smtClean="0">
                          <a:latin typeface="Arial"/>
                        </a:rPr>
                        <a:t>Alto (&gt;15%)</a:t>
                      </a:r>
                      <a:endParaRPr lang="es-AR" sz="16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AR" sz="1600" b="0" i="0" u="none" strike="noStrike">
                          <a:latin typeface="Arial"/>
                        </a:rPr>
                        <a:t>37%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s-AR" sz="1600" b="0" i="0" u="none" strike="noStrike" dirty="0">
                          <a:latin typeface="Arial"/>
                        </a:rPr>
                        <a:t>20%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s-AR" sz="1600" b="0" i="0" u="none" strike="noStrike" dirty="0">
                          <a:latin typeface="Arial"/>
                        </a:rPr>
                        <a:t>11%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EDF81"/>
                    </a:solidFill>
                  </a:tcPr>
                </a:tc>
                <a:tc>
                  <a:txBody>
                    <a:bodyPr/>
                    <a:lstStyle/>
                    <a:p>
                      <a:pPr algn="ctr" fontAlgn="b"/>
                      <a:r>
                        <a:rPr lang="es-AR" sz="1600" b="0" i="0" u="none" strike="noStrike">
                          <a:latin typeface="Arial"/>
                        </a:rPr>
                        <a:t>13%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s-AR" sz="1600" b="0" i="0" u="none" strike="noStrike">
                          <a:latin typeface="Arial"/>
                        </a:rPr>
                        <a:t>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98B71"/>
                    </a:solidFill>
                  </a:tcPr>
                </a:tc>
                <a:tc>
                  <a:txBody>
                    <a:bodyPr/>
                    <a:lstStyle/>
                    <a:p>
                      <a:pPr algn="ctr" fontAlgn="b"/>
                      <a:r>
                        <a:rPr lang="es-AR" sz="1600" b="0" i="0" u="none" strike="noStrike" dirty="0">
                          <a:latin typeface="Arial"/>
                        </a:rPr>
                        <a:t>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696B"/>
                    </a:solidFill>
                  </a:tcPr>
                </a:tc>
              </a:tr>
            </a:tbl>
          </a:graphicData>
        </a:graphic>
      </p:graphicFrame>
      <p:sp>
        <p:nvSpPr>
          <p:cNvPr id="4" name="3 CuadroTexto"/>
          <p:cNvSpPr txBox="1"/>
          <p:nvPr/>
        </p:nvSpPr>
        <p:spPr>
          <a:xfrm>
            <a:off x="35496" y="529516"/>
            <a:ext cx="7920880" cy="523220"/>
          </a:xfrm>
          <a:prstGeom prst="rect">
            <a:avLst/>
          </a:prstGeom>
          <a:noFill/>
        </p:spPr>
        <p:txBody>
          <a:bodyPr wrap="square" rtlCol="0">
            <a:spAutoFit/>
          </a:bodyPr>
          <a:lstStyle/>
          <a:p>
            <a:r>
              <a:rPr lang="es-AR" sz="2800" b="1" dirty="0" smtClean="0"/>
              <a:t>¿Hay parámetros que podamos asociar a modelos?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548680"/>
            <a:ext cx="5040560" cy="646331"/>
          </a:xfrm>
          <a:prstGeom prst="rect">
            <a:avLst/>
          </a:prstGeom>
          <a:noFill/>
        </p:spPr>
        <p:txBody>
          <a:bodyPr wrap="square" rtlCol="0">
            <a:spAutoFit/>
          </a:bodyPr>
          <a:lstStyle/>
          <a:p>
            <a:r>
              <a:rPr lang="es-AR" sz="3600" b="1" dirty="0" smtClean="0"/>
              <a:t>Descripción</a:t>
            </a:r>
            <a:endParaRPr lang="es-AR" sz="3600" b="1" dirty="0"/>
          </a:p>
        </p:txBody>
      </p:sp>
      <p:sp>
        <p:nvSpPr>
          <p:cNvPr id="5" name="4 CuadroTexto"/>
          <p:cNvSpPr txBox="1"/>
          <p:nvPr/>
        </p:nvSpPr>
        <p:spPr>
          <a:xfrm>
            <a:off x="4032448" y="764704"/>
            <a:ext cx="5076056" cy="6093976"/>
          </a:xfrm>
          <a:prstGeom prst="rect">
            <a:avLst/>
          </a:prstGeom>
          <a:noFill/>
        </p:spPr>
        <p:txBody>
          <a:bodyPr wrap="square" rtlCol="0">
            <a:spAutoFit/>
          </a:bodyPr>
          <a:lstStyle/>
          <a:p>
            <a:pPr>
              <a:lnSpc>
                <a:spcPct val="150000"/>
              </a:lnSpc>
              <a:buFont typeface="Arial" pitchFamily="34" charset="0"/>
              <a:buChar char="•"/>
            </a:pPr>
            <a:r>
              <a:rPr lang="es-MX" sz="2000" b="1" dirty="0" smtClean="0"/>
              <a:t>Base en DÓLARES oficiales</a:t>
            </a:r>
          </a:p>
          <a:p>
            <a:pPr>
              <a:lnSpc>
                <a:spcPct val="150000"/>
              </a:lnSpc>
              <a:buFont typeface="Arial" pitchFamily="34" charset="0"/>
              <a:buChar char="•"/>
            </a:pPr>
            <a:endParaRPr lang="es-MX" sz="2000" dirty="0" smtClean="0"/>
          </a:p>
          <a:p>
            <a:pPr>
              <a:lnSpc>
                <a:spcPct val="150000"/>
              </a:lnSpc>
              <a:buFont typeface="Arial" pitchFamily="34" charset="0"/>
              <a:buChar char="•"/>
            </a:pPr>
            <a:r>
              <a:rPr lang="es-MX" sz="2000" b="1" dirty="0" smtClean="0"/>
              <a:t>9 ejercicios </a:t>
            </a:r>
            <a:r>
              <a:rPr lang="es-MX" sz="2000" dirty="0" smtClean="0"/>
              <a:t>(05/06 – 13/14)</a:t>
            </a:r>
          </a:p>
          <a:p>
            <a:pPr>
              <a:lnSpc>
                <a:spcPct val="150000"/>
              </a:lnSpc>
              <a:buFont typeface="Arial" pitchFamily="34" charset="0"/>
              <a:buChar char="•"/>
            </a:pPr>
            <a:endParaRPr lang="es-MX" sz="2000" dirty="0" smtClean="0"/>
          </a:p>
          <a:p>
            <a:pPr>
              <a:lnSpc>
                <a:spcPct val="150000"/>
              </a:lnSpc>
              <a:buFont typeface="Arial" pitchFamily="34" charset="0"/>
              <a:buChar char="•"/>
            </a:pPr>
            <a:r>
              <a:rPr lang="es-MX" sz="2000" b="1" dirty="0" smtClean="0"/>
              <a:t>6 </a:t>
            </a:r>
            <a:r>
              <a:rPr lang="es-MX" sz="2000" b="1" dirty="0" err="1" smtClean="0"/>
              <a:t>CREAs</a:t>
            </a:r>
            <a:r>
              <a:rPr lang="es-MX" sz="2000" b="1" dirty="0" smtClean="0"/>
              <a:t> </a:t>
            </a:r>
            <a:r>
              <a:rPr lang="es-MX" sz="2000" dirty="0" smtClean="0"/>
              <a:t>(9 de julio, </a:t>
            </a:r>
            <a:r>
              <a:rPr lang="es-MX" sz="2000" dirty="0" err="1" smtClean="0"/>
              <a:t>Bolivar</a:t>
            </a:r>
            <a:r>
              <a:rPr lang="es-MX" sz="2000" dirty="0" smtClean="0"/>
              <a:t>, Infosura, Lincoln, SMC, TAV)+ 1 gestión del </a:t>
            </a:r>
            <a:r>
              <a:rPr lang="es-MX" sz="2000" b="1" dirty="0" smtClean="0"/>
              <a:t>CREA C-9J</a:t>
            </a:r>
          </a:p>
          <a:p>
            <a:pPr>
              <a:lnSpc>
                <a:spcPct val="150000"/>
              </a:lnSpc>
              <a:buFont typeface="Arial" pitchFamily="34" charset="0"/>
              <a:buChar char="•"/>
            </a:pPr>
            <a:endParaRPr lang="es-MX" sz="2000" dirty="0" smtClean="0"/>
          </a:p>
          <a:p>
            <a:pPr>
              <a:lnSpc>
                <a:spcPct val="150000"/>
              </a:lnSpc>
              <a:buFont typeface="Arial" pitchFamily="34" charset="0"/>
              <a:buChar char="•"/>
            </a:pPr>
            <a:r>
              <a:rPr lang="es-MX" sz="2000" b="1" dirty="0" smtClean="0"/>
              <a:t>49 empresas </a:t>
            </a:r>
            <a:r>
              <a:rPr lang="es-MX" sz="2000" dirty="0" smtClean="0"/>
              <a:t>promedio/año</a:t>
            </a:r>
          </a:p>
          <a:p>
            <a:pPr>
              <a:lnSpc>
                <a:spcPct val="150000"/>
              </a:lnSpc>
            </a:pPr>
            <a:endParaRPr lang="es-MX" sz="2000" dirty="0" smtClean="0"/>
          </a:p>
          <a:p>
            <a:pPr>
              <a:lnSpc>
                <a:spcPct val="150000"/>
              </a:lnSpc>
              <a:buFont typeface="Arial" pitchFamily="34" charset="0"/>
              <a:buChar char="•"/>
            </a:pPr>
            <a:r>
              <a:rPr lang="es-MX" sz="2000" b="1" u="sng" dirty="0" smtClean="0"/>
              <a:t>TOTAL:</a:t>
            </a:r>
            <a:r>
              <a:rPr lang="es-MX" sz="2000" dirty="0" smtClean="0"/>
              <a:t> </a:t>
            </a:r>
            <a:r>
              <a:rPr lang="es-MX" sz="2000" b="1" dirty="0" smtClean="0"/>
              <a:t>384</a:t>
            </a:r>
            <a:r>
              <a:rPr lang="es-MX" sz="2000" dirty="0" smtClean="0"/>
              <a:t> casos analizables</a:t>
            </a:r>
          </a:p>
          <a:p>
            <a:pPr>
              <a:lnSpc>
                <a:spcPct val="150000"/>
              </a:lnSpc>
              <a:buFont typeface="Arial" pitchFamily="34" charset="0"/>
              <a:buChar char="•"/>
            </a:pPr>
            <a:endParaRPr lang="es-MX" sz="2000" dirty="0" smtClean="0"/>
          </a:p>
          <a:p>
            <a:pPr>
              <a:lnSpc>
                <a:spcPct val="150000"/>
              </a:lnSpc>
              <a:buFont typeface="Arial" pitchFamily="34" charset="0"/>
              <a:buChar char="•"/>
            </a:pPr>
            <a:r>
              <a:rPr lang="es-MX" sz="2000" i="1" dirty="0" smtClean="0"/>
              <a:t>Los datos expresados en Litros son corregidos al 3.5% GB</a:t>
            </a:r>
          </a:p>
        </p:txBody>
      </p:sp>
      <p:graphicFrame>
        <p:nvGraphicFramePr>
          <p:cNvPr id="7" name="6 Tabla"/>
          <p:cNvGraphicFramePr>
            <a:graphicFrameLocks noGrp="1"/>
          </p:cNvGraphicFramePr>
          <p:nvPr/>
        </p:nvGraphicFramePr>
        <p:xfrm>
          <a:off x="179512" y="1340768"/>
          <a:ext cx="3528393" cy="4032450"/>
        </p:xfrm>
        <a:graphic>
          <a:graphicData uri="http://schemas.openxmlformats.org/drawingml/2006/table">
            <a:tbl>
              <a:tblPr/>
              <a:tblGrid>
                <a:gridCol w="1603815"/>
                <a:gridCol w="962289"/>
                <a:gridCol w="962289"/>
              </a:tblGrid>
              <a:tr h="347625">
                <a:tc>
                  <a:txBody>
                    <a:bodyPr/>
                    <a:lstStyle/>
                    <a:p>
                      <a:pPr algn="ctr" fontAlgn="b"/>
                      <a:r>
                        <a:rPr lang="es-AR" sz="1600" b="1" i="0" u="none" strike="noStrike">
                          <a:solidFill>
                            <a:srgbClr val="FFFFFF"/>
                          </a:solidFill>
                          <a:latin typeface="Trebuchet MS"/>
                        </a:rPr>
                        <a:t>Variable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F7F7F"/>
                    </a:solidFill>
                  </a:tcPr>
                </a:tc>
                <a:tc>
                  <a:txBody>
                    <a:bodyPr/>
                    <a:lstStyle/>
                    <a:p>
                      <a:pPr algn="ctr" fontAlgn="b"/>
                      <a:r>
                        <a:rPr lang="es-AR" sz="1600" b="1" i="0" u="none" strike="noStrike">
                          <a:solidFill>
                            <a:srgbClr val="FFFFFF"/>
                          </a:solidFill>
                          <a:latin typeface="Trebuchet MS"/>
                        </a:rPr>
                        <a:t>Casos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F7F7F"/>
                    </a:solidFill>
                  </a:tcPr>
                </a:tc>
                <a:tc>
                  <a:txBody>
                    <a:bodyPr/>
                    <a:lstStyle/>
                    <a:p>
                      <a:pPr algn="ctr" fontAlgn="b"/>
                      <a:r>
                        <a:rPr lang="es-AR" sz="1600" b="1" i="0" u="none" strike="noStrike">
                          <a:solidFill>
                            <a:srgbClr val="FFFFFF"/>
                          </a:solidFill>
                          <a:latin typeface="Trebuchet MS"/>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F7F7F"/>
                    </a:solidFill>
                  </a:tcPr>
                </a:tc>
              </a:tr>
              <a:tr h="347625">
                <a:tc>
                  <a:txBody>
                    <a:bodyPr/>
                    <a:lstStyle/>
                    <a:p>
                      <a:pPr algn="l" fontAlgn="b"/>
                      <a:r>
                        <a:rPr lang="es-AR" sz="1600" b="0" i="0" u="none" strike="noStrike">
                          <a:latin typeface="Trebuchet MS"/>
                        </a:rPr>
                        <a:t>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AR" sz="1600" b="0" i="0" u="none" strike="noStrike">
                          <a:latin typeface="Trebuchet MS"/>
                        </a:rPr>
                        <a:t>445</a:t>
                      </a:r>
                    </a:p>
                  </a:txBody>
                  <a:tcPr marL="0" marR="0" marT="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AR" sz="1600" b="0" i="0" u="none" strike="noStrike">
                          <a:latin typeface="Trebuchet MS"/>
                        </a:rPr>
                        <a:t>100%</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63BE7B"/>
                    </a:solidFill>
                  </a:tcPr>
                </a:tc>
              </a:tr>
              <a:tr h="333720">
                <a:tc>
                  <a:txBody>
                    <a:bodyPr/>
                    <a:lstStyle/>
                    <a:p>
                      <a:pPr algn="l" fontAlgn="b"/>
                      <a:r>
                        <a:rPr lang="es-AR" sz="1600" b="0" i="0" u="none" strike="noStrike">
                          <a:latin typeface="Trebuchet MS"/>
                        </a:rPr>
                        <a:t>VT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AR" sz="1600" b="0" i="0" u="none" strike="noStrike">
                          <a:latin typeface="Trebuchet MS"/>
                        </a:rPr>
                        <a:t>445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AR" sz="1600" b="0" i="0" u="none" strike="noStrike">
                          <a:latin typeface="Trebuchet MS"/>
                        </a:rPr>
                        <a: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63BE7B"/>
                    </a:solidFill>
                  </a:tcPr>
                </a:tc>
              </a:tr>
              <a:tr h="333720">
                <a:tc>
                  <a:txBody>
                    <a:bodyPr/>
                    <a:lstStyle/>
                    <a:p>
                      <a:pPr algn="l" fontAlgn="b"/>
                      <a:r>
                        <a:rPr lang="es-AR" sz="1600" b="0" i="0" u="none" strike="noStrike">
                          <a:latin typeface="Trebuchet MS"/>
                        </a:rPr>
                        <a:t>Sup VT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AR" sz="1600" b="0" i="0" u="none" strike="noStrike">
                          <a:latin typeface="Trebuchet MS"/>
                        </a:rPr>
                        <a:t>445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AR" sz="1600" b="0" i="0" u="none" strike="noStrike">
                          <a:latin typeface="Trebuchet MS"/>
                        </a:rPr>
                        <a: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63BE7B"/>
                    </a:solidFill>
                  </a:tcPr>
                </a:tc>
              </a:tr>
              <a:tr h="333720">
                <a:tc>
                  <a:txBody>
                    <a:bodyPr/>
                    <a:lstStyle/>
                    <a:p>
                      <a:pPr algn="l" fontAlgn="b"/>
                      <a:r>
                        <a:rPr lang="es-AR" sz="1600" b="0" i="0" u="none" strike="noStrike">
                          <a:latin typeface="Trebuchet MS"/>
                        </a:rPr>
                        <a:t>Sup 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AR" sz="1600" b="0" i="0" u="none" strike="noStrike">
                          <a:latin typeface="Trebuchet MS"/>
                        </a:rPr>
                        <a:t>445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AR" sz="1600" b="0" i="0" u="none" strike="noStrike">
                          <a:latin typeface="Trebuchet MS"/>
                        </a:rPr>
                        <a: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63BE7B"/>
                    </a:solidFill>
                  </a:tcPr>
                </a:tc>
              </a:tr>
              <a:tr h="333720">
                <a:tc>
                  <a:txBody>
                    <a:bodyPr/>
                    <a:lstStyle/>
                    <a:p>
                      <a:pPr algn="l" fontAlgn="b"/>
                      <a:r>
                        <a:rPr lang="es-AR" sz="1600" b="0" i="0" u="none" strike="noStrike">
                          <a:latin typeface="Trebuchet MS"/>
                        </a:rPr>
                        <a:t>%GB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AR" sz="1600" b="0" i="0" u="none" strike="noStrike">
                          <a:latin typeface="Trebuchet MS"/>
                        </a:rPr>
                        <a:t>428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AR" sz="1600" b="0" i="0" u="none" strike="noStrike">
                          <a:latin typeface="Trebuchet MS"/>
                        </a:rPr>
                        <a:t>96%</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B6D680"/>
                    </a:solidFill>
                  </a:tcPr>
                </a:tc>
              </a:tr>
              <a:tr h="333720">
                <a:tc>
                  <a:txBody>
                    <a:bodyPr/>
                    <a:lstStyle/>
                    <a:p>
                      <a:pPr algn="l" fontAlgn="b"/>
                      <a:r>
                        <a:rPr lang="es-AR" sz="1600" b="0" i="0" u="none" strike="noStrike">
                          <a:latin typeface="Trebuchet MS"/>
                        </a:rPr>
                        <a:t>%Prt.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AR" sz="1600" b="0" i="0" u="none" strike="noStrike">
                          <a:latin typeface="Trebuchet MS"/>
                        </a:rPr>
                        <a:t>357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AR" sz="1600" b="0" i="0" u="none" strike="noStrike">
                          <a:latin typeface="Trebuchet MS"/>
                        </a:rPr>
                        <a:t>80%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8696B"/>
                    </a:solidFill>
                  </a:tcPr>
                </a:tc>
              </a:tr>
              <a:tr h="333720">
                <a:tc>
                  <a:txBody>
                    <a:bodyPr/>
                    <a:lstStyle/>
                    <a:p>
                      <a:pPr algn="l" fontAlgn="b"/>
                      <a:r>
                        <a:rPr lang="es-AR" sz="1600" b="0" i="0" u="none" strike="noStrike">
                          <a:latin typeface="Trebuchet MS"/>
                        </a:rPr>
                        <a:t>Gastos Directos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AR" sz="1600" b="0" i="0" u="none" strike="noStrike">
                          <a:latin typeface="Trebuchet MS"/>
                        </a:rPr>
                        <a:t>413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AR" sz="1600" b="0" i="0" u="none" strike="noStrike">
                          <a:latin typeface="Trebuchet MS"/>
                        </a:rPr>
                        <a:t>93%</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84"/>
                    </a:solidFill>
                  </a:tcPr>
                </a:tc>
              </a:tr>
              <a:tr h="333720">
                <a:tc>
                  <a:txBody>
                    <a:bodyPr/>
                    <a:lstStyle/>
                    <a:p>
                      <a:pPr algn="l" fontAlgn="b"/>
                      <a:r>
                        <a:rPr lang="es-AR" sz="1600" b="0" i="0" u="none" strike="noStrike">
                          <a:latin typeface="Trebuchet MS"/>
                        </a:rPr>
                        <a:t>Margen $/Ha 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AR" sz="1600" b="0" i="0" u="none" strike="noStrike">
                          <a:latin typeface="Trebuchet MS"/>
                        </a:rPr>
                        <a:t>413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AR" sz="1600" b="0" i="0" u="none" strike="noStrike">
                          <a:latin typeface="Trebuchet MS"/>
                        </a:rPr>
                        <a:t>93%</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84"/>
                    </a:solidFill>
                  </a:tcPr>
                </a:tc>
              </a:tr>
              <a:tr h="333720">
                <a:tc>
                  <a:txBody>
                    <a:bodyPr/>
                    <a:lstStyle/>
                    <a:p>
                      <a:pPr algn="l" fontAlgn="b"/>
                      <a:r>
                        <a:rPr lang="es-AR" sz="1600" b="0" i="0" u="none" strike="noStrike">
                          <a:latin typeface="Trebuchet MS"/>
                        </a:rPr>
                        <a:t>Estruc.+Adm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AR" sz="1600" b="0" i="0" u="none" strike="noStrike">
                          <a:latin typeface="Trebuchet MS"/>
                        </a:rPr>
                        <a:t>384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AR" sz="1600" b="0" i="0" u="none" strike="noStrike">
                          <a:latin typeface="Trebuchet MS"/>
                        </a:rPr>
                        <a:t>86%</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BA777"/>
                    </a:solidFill>
                  </a:tcPr>
                </a:tc>
              </a:tr>
              <a:tr h="333720">
                <a:tc>
                  <a:txBody>
                    <a:bodyPr/>
                    <a:lstStyle/>
                    <a:p>
                      <a:pPr algn="l" fontAlgn="b"/>
                      <a:r>
                        <a:rPr lang="es-AR" sz="1600" b="0" i="0" u="none" strike="noStrike">
                          <a:latin typeface="Trebuchet MS"/>
                        </a:rPr>
                        <a:t>Amort.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AR" sz="1600" b="0" i="0" u="none" strike="noStrike">
                          <a:latin typeface="Trebuchet MS"/>
                        </a:rPr>
                        <a:t>411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AR" sz="1600" b="0" i="0" u="none" strike="noStrike">
                          <a:latin typeface="Trebuchet MS"/>
                        </a:rPr>
                        <a:t>92%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EE683"/>
                    </a:solidFill>
                  </a:tcPr>
                </a:tc>
              </a:tr>
              <a:tr h="333720">
                <a:tc>
                  <a:txBody>
                    <a:bodyPr/>
                    <a:lstStyle/>
                    <a:p>
                      <a:pPr algn="l" fontAlgn="b"/>
                      <a:r>
                        <a:rPr lang="es-AR" sz="1600" b="0" i="0" u="none" strike="noStrike">
                          <a:latin typeface="Trebuchet MS"/>
                        </a:rPr>
                        <a:t>Resultado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1600" b="0" i="0" u="none" strike="noStrike">
                          <a:latin typeface="Trebuchet MS"/>
                        </a:rPr>
                        <a:t>384</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1600" b="0" i="0" u="none" strike="noStrike" dirty="0">
                          <a:latin typeface="Trebuchet MS"/>
                        </a:rPr>
                        <a:t>86%</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BA777"/>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xEl>
                                              <p:pRg st="10" end="1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496" y="529516"/>
            <a:ext cx="9108504" cy="523220"/>
          </a:xfrm>
          <a:prstGeom prst="rect">
            <a:avLst/>
          </a:prstGeom>
          <a:noFill/>
        </p:spPr>
        <p:txBody>
          <a:bodyPr wrap="square" rtlCol="0">
            <a:spAutoFit/>
          </a:bodyPr>
          <a:lstStyle/>
          <a:p>
            <a:r>
              <a:rPr lang="es-AR" sz="2800" b="1" dirty="0" smtClean="0"/>
              <a:t>¿Hay parámetros que podamos asociar a modelos? (Top 11)</a:t>
            </a:r>
          </a:p>
        </p:txBody>
      </p:sp>
      <p:graphicFrame>
        <p:nvGraphicFramePr>
          <p:cNvPr id="5" name="4 Tabla"/>
          <p:cNvGraphicFramePr>
            <a:graphicFrameLocks noGrp="1"/>
          </p:cNvGraphicFramePr>
          <p:nvPr/>
        </p:nvGraphicFramePr>
        <p:xfrm>
          <a:off x="288034" y="1196752"/>
          <a:ext cx="8532438" cy="3976219"/>
        </p:xfrm>
        <a:graphic>
          <a:graphicData uri="http://schemas.openxmlformats.org/drawingml/2006/table">
            <a:tbl>
              <a:tblPr/>
              <a:tblGrid>
                <a:gridCol w="467542"/>
                <a:gridCol w="677505"/>
                <a:gridCol w="671581"/>
                <a:gridCol w="671581"/>
                <a:gridCol w="671581"/>
                <a:gridCol w="671581"/>
                <a:gridCol w="671581"/>
                <a:gridCol w="671581"/>
                <a:gridCol w="671581"/>
                <a:gridCol w="671581"/>
                <a:gridCol w="671581"/>
                <a:gridCol w="671581"/>
                <a:gridCol w="671581"/>
              </a:tblGrid>
              <a:tr h="734482">
                <a:tc>
                  <a:txBody>
                    <a:bodyPr/>
                    <a:lstStyle/>
                    <a:p>
                      <a:pPr algn="ctr" fontAlgn="b"/>
                      <a:r>
                        <a:rPr lang="es-AR" sz="1400" b="1" i="0" u="none" strike="noStrike" dirty="0" err="1" smtClean="0">
                          <a:latin typeface="+mj-lt"/>
                        </a:rPr>
                        <a:t>Emp</a:t>
                      </a:r>
                      <a:endParaRPr lang="es-AR" sz="1400" b="1" i="0" u="none" strike="noStrike" dirty="0">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CREA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VT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ROA c/alq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ROTA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Lts/Ha VT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Lts VO/dia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Kg PV/HA VT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GD alim/IN leche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CT con alq/lt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Carga VT/haVT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AR" sz="1400" b="1" i="0" u="none" strike="noStrike">
                          <a:latin typeface="+mj-lt"/>
                        </a:rPr>
                        <a:t>Activo $/ha 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44827">
                <a:tc>
                  <a:txBody>
                    <a:bodyPr/>
                    <a:lstStyle/>
                    <a:p>
                      <a:pPr algn="ctr" fontAlgn="b"/>
                      <a:r>
                        <a:rPr lang="es-AR" sz="1400" b="0" i="0" u="none" strike="noStrike" dirty="0">
                          <a:latin typeface="+mj-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err="1">
                          <a:latin typeface="+mj-lt"/>
                        </a:rPr>
                        <a:t>Bolivar</a:t>
                      </a:r>
                      <a:endParaRPr lang="es-AR" sz="1400" b="0" i="0" u="none" strike="noStrike" dirty="0">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s-AR" sz="1400" b="0" i="0" u="none" strike="noStrike" dirty="0">
                          <a:latin typeface="+mj-lt"/>
                        </a:rPr>
                        <a:t>437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11297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24.37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0.23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4180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ctr" fontAlgn="b"/>
                      <a:r>
                        <a:rPr lang="es-AR" sz="1400" b="0" i="0" u="none" strike="noStrike">
                          <a:latin typeface="+mj-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err="1">
                          <a:latin typeface="+mj-lt"/>
                        </a:rPr>
                        <a:t>Bolivar</a:t>
                      </a:r>
                      <a:endParaRPr lang="es-AR" sz="1400" b="0" i="0" u="none" strike="noStrike" dirty="0">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s-AR" sz="1400" b="0" i="0" u="none" strike="noStrike" dirty="0">
                          <a:latin typeface="+mj-lt"/>
                        </a:rPr>
                        <a:t>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13289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25.26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0.24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4654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ctr" fontAlgn="b"/>
                      <a:r>
                        <a:rPr lang="es-AR" sz="1400" b="0" i="0" u="none" strike="noStrike">
                          <a:latin typeface="+mj-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9DJulio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AR" sz="1400" b="0" i="0" u="none" strike="noStrike" dirty="0">
                          <a:latin typeface="+mj-lt"/>
                        </a:rPr>
                        <a:t>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10654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20.20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0.15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ctr" fontAlgn="b"/>
                      <a:r>
                        <a:rPr lang="es-AR" sz="1400" b="0" i="0" u="none" strike="noStrike">
                          <a:latin typeface="+mj-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9DJulio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AR" sz="1400" b="0" i="0" u="none" strike="noStrike" dirty="0">
                          <a:latin typeface="+mj-lt"/>
                        </a:rPr>
                        <a:t>2091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10599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20.66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0.21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3117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ctr" fontAlgn="b"/>
                      <a:r>
                        <a:rPr lang="es-AR" sz="1400" b="0" i="0" u="none" strike="noStrike">
                          <a:latin typeface="+mj-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9DJulio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AR" sz="1400" b="0" i="0" u="none" strike="noStrike" dirty="0">
                          <a:latin typeface="+mj-lt"/>
                        </a:rPr>
                        <a:t>2090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15131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20.78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0.21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4532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ctr" fontAlgn="b"/>
                      <a:r>
                        <a:rPr lang="es-AR" sz="1400" b="0" i="0" u="none" strike="noStrike">
                          <a:latin typeface="+mj-lt"/>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Lincoln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s-AR" sz="1400" b="0" i="0" u="none" strike="noStrike" dirty="0">
                          <a:latin typeface="+mj-lt"/>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8779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25.37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0.13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1559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ctr" fontAlgn="b"/>
                      <a:r>
                        <a:rPr lang="es-AR" sz="1400" b="0" i="0" u="none" strike="noStrike">
                          <a:latin typeface="+mj-lt"/>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Lincoln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s-AR" sz="1400" b="0" i="0" u="none" strike="noStrike" dirty="0">
                          <a:latin typeface="+mj-lt"/>
                        </a:rPr>
                        <a:t>1454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13366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25.79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0.14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ctr" fontAlgn="b"/>
                      <a:r>
                        <a:rPr lang="es-AR" sz="1400" b="0" i="0" u="none" strike="noStrike">
                          <a:latin typeface="+mj-lt"/>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9DJulio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AR" sz="1400" b="0" i="0" u="none" strike="noStrike" dirty="0">
                          <a:latin typeface="+mj-lt"/>
                        </a:rPr>
                        <a:t>1781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12364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21.83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0.18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ctr" fontAlgn="b"/>
                      <a:r>
                        <a:rPr lang="es-AR" sz="1400" b="0" i="0" u="none" strike="noStrike">
                          <a:latin typeface="+mj-lt"/>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Lincoln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s-AR" sz="1400" b="0" i="0" u="none" strike="noStrike" dirty="0">
                          <a:latin typeface="+mj-lt"/>
                        </a:rPr>
                        <a:t>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12672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24.06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0.24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7622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ctr" fontAlgn="b"/>
                      <a:r>
                        <a:rPr lang="es-AR" sz="1400" b="0" i="0" u="none" strike="noStrike">
                          <a:latin typeface="+mj-lt"/>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9DJulio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AR" sz="1400" b="0" i="0" u="none" strike="noStrike" dirty="0">
                          <a:latin typeface="+mj-lt"/>
                        </a:rPr>
                        <a:t>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13117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24.37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0.20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ctr" fontAlgn="b"/>
                      <a:r>
                        <a:rPr lang="es-AR" sz="1400" b="0" i="0" u="none" strike="noStrike">
                          <a:latin typeface="+mj-lt"/>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9DJulio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AR" sz="1400" b="0" i="0" u="none" strike="noStrike" dirty="0">
                          <a:latin typeface="+mj-lt"/>
                        </a:rPr>
                        <a:t>911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11720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latin typeface="+mj-lt"/>
                        </a:rPr>
                        <a:t>    22.17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1014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0.23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       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latin typeface="+mj-lt"/>
                        </a:rPr>
                        <a:t>3929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ctr"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AR" sz="1800" b="0" i="0" u="none" strike="noStrike">
                        <a:latin typeface="+mj-lt"/>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AR" sz="1800" b="1" i="0" u="none" strike="noStrike" dirty="0">
                          <a:latin typeface="+mj-lt"/>
                        </a:rPr>
                        <a:t>1018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AR" sz="1800" b="1" i="0" u="none" strike="noStrike" dirty="0">
                          <a:latin typeface="+mj-lt"/>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AR" sz="1800" b="1" i="0" u="none" strike="noStrike">
                          <a:latin typeface="+mj-lt"/>
                        </a:rPr>
                        <a:t>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AR" sz="1800" b="1" i="0" u="none" strike="noStrike">
                          <a:latin typeface="+mj-lt"/>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AR" sz="1800" b="1" i="0" u="none" strike="noStrike">
                          <a:latin typeface="+mj-lt"/>
                        </a:rPr>
                        <a:t>12090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AR" sz="1800" b="1" i="0" u="none" strike="noStrike">
                          <a:latin typeface="+mj-lt"/>
                        </a:rPr>
                        <a:t>    23.17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AR" sz="1800" b="1" i="0" u="none" strike="noStrike">
                          <a:latin typeface="+mj-lt"/>
                        </a:rPr>
                        <a:t>977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AR" sz="1800" b="1" i="0" u="none" strike="noStrike">
                          <a:latin typeface="+mj-lt"/>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AR" sz="1800" b="1" i="0" u="none" strike="noStrike">
                          <a:latin typeface="+mj-lt"/>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AR" sz="1800" b="1" i="0" u="none" strike="noStrike">
                          <a:latin typeface="+mj-lt"/>
                        </a:rPr>
                        <a:t>      1.70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AR" sz="1800" b="1" i="0" u="none" strike="noStrike" dirty="0">
                          <a:latin typeface="+mj-lt"/>
                        </a:rPr>
                        <a:t>3586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bl>
          </a:graphicData>
        </a:graphic>
      </p:graphicFrame>
      <p:graphicFrame>
        <p:nvGraphicFramePr>
          <p:cNvPr id="6" name="5 Tabla"/>
          <p:cNvGraphicFramePr>
            <a:graphicFrameLocks noGrp="1"/>
          </p:cNvGraphicFramePr>
          <p:nvPr/>
        </p:nvGraphicFramePr>
        <p:xfrm>
          <a:off x="1475656" y="5688672"/>
          <a:ext cx="7344821" cy="548640"/>
        </p:xfrm>
        <a:graphic>
          <a:graphicData uri="http://schemas.openxmlformats.org/drawingml/2006/table">
            <a:tbl>
              <a:tblPr/>
              <a:tblGrid>
                <a:gridCol w="576064"/>
                <a:gridCol w="648072"/>
                <a:gridCol w="778997"/>
                <a:gridCol w="667711"/>
                <a:gridCol w="667711"/>
                <a:gridCol w="667711"/>
                <a:gridCol w="667711"/>
                <a:gridCol w="667711"/>
                <a:gridCol w="667711"/>
                <a:gridCol w="667711"/>
                <a:gridCol w="667711"/>
              </a:tblGrid>
              <a:tr h="108705">
                <a:tc>
                  <a:txBody>
                    <a:bodyPr/>
                    <a:lstStyle/>
                    <a:p>
                      <a:pPr algn="ctr" fontAlgn="b"/>
                      <a:r>
                        <a:rPr lang="es-AR" sz="1800" b="1" i="0" u="none" strike="noStrike" dirty="0">
                          <a:latin typeface="+mj-lt"/>
                        </a:rPr>
                        <a:t>411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b"/>
                      <a:r>
                        <a:rPr lang="es-AR" sz="1800" b="1" i="0" u="none" strike="noStrike" dirty="0">
                          <a:latin typeface="+mj-lt"/>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b"/>
                      <a:r>
                        <a:rPr lang="es-AR" sz="1800" b="1" i="0" u="none" strike="noStrike" dirty="0">
                          <a:latin typeface="+mj-lt"/>
                        </a:rPr>
                        <a:t>0.58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b"/>
                      <a:r>
                        <a:rPr lang="es-AR" sz="1800" b="1" i="0" u="none" strike="noStrike">
                          <a:latin typeface="+mj-lt"/>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b"/>
                      <a:r>
                        <a:rPr lang="es-AR" sz="1800" b="1" i="0" u="none" strike="noStrike" dirty="0">
                          <a:latin typeface="+mj-lt"/>
                        </a:rPr>
                        <a:t>8081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b"/>
                      <a:r>
                        <a:rPr lang="es-AR" sz="1800" b="1" i="0" u="none" strike="noStrike" dirty="0">
                          <a:latin typeface="+mj-lt"/>
                        </a:rPr>
                        <a:t>         22.24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b"/>
                      <a:r>
                        <a:rPr lang="es-AR" sz="1800" b="1" i="0" u="none" strike="noStrike" dirty="0">
                          <a:latin typeface="+mj-lt"/>
                        </a:rPr>
                        <a:t>707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b"/>
                      <a:r>
                        <a:rPr lang="es-AR" sz="1800" b="1" i="0" u="none" strike="noStrike" dirty="0">
                          <a:latin typeface="+mj-lt"/>
                        </a:rPr>
                        <a:t>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b"/>
                      <a:r>
                        <a:rPr lang="es-AR" sz="1800" b="1" i="0" u="none" strike="noStrike" dirty="0">
                          <a:latin typeface="+mj-lt"/>
                        </a:rPr>
                        <a:t>           0.33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b"/>
                      <a:r>
                        <a:rPr lang="es-AR" sz="1800" b="1" i="0" u="none" strike="noStrike" dirty="0">
                          <a:latin typeface="+mj-lt"/>
                        </a:rPr>
                        <a:t>           1.20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b"/>
                      <a:r>
                        <a:rPr lang="es-AR" sz="1800" b="1" i="0" u="none" strike="noStrike" dirty="0">
                          <a:latin typeface="+mj-lt"/>
                        </a:rPr>
                        <a:t>3228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r>
            </a:tbl>
          </a:graphicData>
        </a:graphic>
      </p:graphicFrame>
      <p:sp>
        <p:nvSpPr>
          <p:cNvPr id="7" name="6 CuadroTexto"/>
          <p:cNvSpPr txBox="1"/>
          <p:nvPr/>
        </p:nvSpPr>
        <p:spPr>
          <a:xfrm>
            <a:off x="0" y="5805264"/>
            <a:ext cx="1254126" cy="400110"/>
          </a:xfrm>
          <a:prstGeom prst="rect">
            <a:avLst/>
          </a:prstGeom>
          <a:noFill/>
        </p:spPr>
        <p:txBody>
          <a:bodyPr wrap="none" rtlCol="0">
            <a:spAutoFit/>
          </a:bodyPr>
          <a:lstStyle/>
          <a:p>
            <a:r>
              <a:rPr lang="es-AR" sz="2000" b="1" dirty="0" smtClean="0"/>
              <a:t>&lt;0% renta</a:t>
            </a:r>
            <a:endParaRPr lang="es-A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nvGraphicFramePr>
        <p:xfrm>
          <a:off x="179512" y="1628800"/>
          <a:ext cx="8964488"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755576" y="980728"/>
            <a:ext cx="8143704" cy="369332"/>
          </a:xfrm>
          <a:prstGeom prst="rect">
            <a:avLst/>
          </a:prstGeom>
          <a:noFill/>
        </p:spPr>
        <p:txBody>
          <a:bodyPr wrap="none" rtlCol="0">
            <a:spAutoFit/>
          </a:bodyPr>
          <a:lstStyle/>
          <a:p>
            <a:r>
              <a:rPr lang="es-AR" b="1" i="1" dirty="0" smtClean="0"/>
              <a:t>Uno podría decir que SOY MENOS RENTABLE, pero MÁS ESTABLE, pero es NO ES ASÍ</a:t>
            </a:r>
            <a:endParaRPr lang="es-AR" b="1" i="1" dirty="0"/>
          </a:p>
        </p:txBody>
      </p:sp>
      <p:sp>
        <p:nvSpPr>
          <p:cNvPr id="4" name="3 CuadroTexto"/>
          <p:cNvSpPr txBox="1"/>
          <p:nvPr/>
        </p:nvSpPr>
        <p:spPr>
          <a:xfrm>
            <a:off x="323528" y="6093296"/>
            <a:ext cx="5547801" cy="369332"/>
          </a:xfrm>
          <a:prstGeom prst="rect">
            <a:avLst/>
          </a:prstGeom>
          <a:noFill/>
        </p:spPr>
        <p:txBody>
          <a:bodyPr wrap="none" rtlCol="0">
            <a:spAutoFit/>
          </a:bodyPr>
          <a:lstStyle/>
          <a:p>
            <a:r>
              <a:rPr lang="es-AR" b="1" i="1" dirty="0" smtClean="0"/>
              <a:t>Las empresas MAS rentables, son también MAS estables</a:t>
            </a:r>
            <a:endParaRPr lang="es-AR" b="1"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Flecha izquierda"/>
          <p:cNvSpPr/>
          <p:nvPr/>
        </p:nvSpPr>
        <p:spPr>
          <a:xfrm>
            <a:off x="0" y="2492896"/>
            <a:ext cx="7092280" cy="1296144"/>
          </a:xfrm>
          <a:prstGeom prst="leftArrow">
            <a:avLst/>
          </a:prstGeom>
          <a:solidFill>
            <a:schemeClr val="tx1">
              <a:alpha val="31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36 Flecha izquierda"/>
          <p:cNvSpPr/>
          <p:nvPr/>
        </p:nvSpPr>
        <p:spPr>
          <a:xfrm>
            <a:off x="35496" y="5229200"/>
            <a:ext cx="7092280" cy="1440160"/>
          </a:xfrm>
          <a:prstGeom prst="leftArrow">
            <a:avLst/>
          </a:prstGeom>
          <a:solidFill>
            <a:schemeClr val="accent6">
              <a:lumMod val="75000"/>
              <a:alpha val="31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40 Flecha izquierda"/>
          <p:cNvSpPr/>
          <p:nvPr/>
        </p:nvSpPr>
        <p:spPr>
          <a:xfrm>
            <a:off x="0" y="3933056"/>
            <a:ext cx="7092280" cy="1296144"/>
          </a:xfrm>
          <a:prstGeom prst="leftArrow">
            <a:avLst/>
          </a:prstGeom>
          <a:solidFill>
            <a:schemeClr val="accent3">
              <a:lumMod val="50000"/>
              <a:alpha val="31000"/>
            </a:scheme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27 Flecha izquierda"/>
          <p:cNvSpPr/>
          <p:nvPr/>
        </p:nvSpPr>
        <p:spPr>
          <a:xfrm>
            <a:off x="0" y="1412776"/>
            <a:ext cx="7092280" cy="1152128"/>
          </a:xfrm>
          <a:prstGeom prst="leftArrow">
            <a:avLst/>
          </a:prstGeom>
          <a:solidFill>
            <a:schemeClr val="tx1">
              <a:alpha val="31000"/>
            </a:schemeClr>
          </a:solidFill>
          <a:ln cap="rnd">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CuadroTexto"/>
          <p:cNvSpPr txBox="1"/>
          <p:nvPr/>
        </p:nvSpPr>
        <p:spPr>
          <a:xfrm>
            <a:off x="107504" y="66690"/>
            <a:ext cx="4469109" cy="553998"/>
          </a:xfrm>
          <a:prstGeom prst="rect">
            <a:avLst/>
          </a:prstGeom>
          <a:noFill/>
        </p:spPr>
        <p:txBody>
          <a:bodyPr wrap="none" rtlCol="0">
            <a:spAutoFit/>
          </a:bodyPr>
          <a:lstStyle/>
          <a:p>
            <a:r>
              <a:rPr lang="es-AR" sz="3000" b="1" dirty="0" smtClean="0"/>
              <a:t>Maximizar RENTA - Tablero</a:t>
            </a:r>
            <a:endParaRPr lang="es-AR" sz="3000" b="1" dirty="0"/>
          </a:p>
        </p:txBody>
      </p:sp>
      <p:sp>
        <p:nvSpPr>
          <p:cNvPr id="21" name="20 CuadroTexto"/>
          <p:cNvSpPr txBox="1"/>
          <p:nvPr/>
        </p:nvSpPr>
        <p:spPr>
          <a:xfrm>
            <a:off x="7502686" y="5939988"/>
            <a:ext cx="1414746" cy="400110"/>
          </a:xfrm>
          <a:prstGeom prst="rect">
            <a:avLst/>
          </a:prstGeom>
          <a:noFill/>
        </p:spPr>
        <p:txBody>
          <a:bodyPr wrap="none" rtlCol="0">
            <a:spAutoFit/>
          </a:bodyPr>
          <a:lstStyle/>
          <a:p>
            <a:r>
              <a:rPr lang="es-AR" sz="2000" b="1" dirty="0" smtClean="0"/>
              <a:t>OPERATIVO</a:t>
            </a:r>
            <a:endParaRPr lang="es-AR" sz="2000" b="1" dirty="0"/>
          </a:p>
        </p:txBody>
      </p:sp>
      <p:sp>
        <p:nvSpPr>
          <p:cNvPr id="22" name="21 CuadroTexto"/>
          <p:cNvSpPr txBox="1"/>
          <p:nvPr/>
        </p:nvSpPr>
        <p:spPr>
          <a:xfrm>
            <a:off x="7083234" y="4469050"/>
            <a:ext cx="2313302" cy="400110"/>
          </a:xfrm>
          <a:prstGeom prst="rect">
            <a:avLst/>
          </a:prstGeom>
          <a:noFill/>
        </p:spPr>
        <p:txBody>
          <a:bodyPr wrap="square" rtlCol="0">
            <a:spAutoFit/>
          </a:bodyPr>
          <a:lstStyle/>
          <a:p>
            <a:pPr algn="ctr"/>
            <a:r>
              <a:rPr lang="es-AR" sz="2000" b="1" dirty="0" smtClean="0"/>
              <a:t>GERENCIA</a:t>
            </a:r>
            <a:endParaRPr lang="es-AR" sz="2000" b="1" dirty="0"/>
          </a:p>
        </p:txBody>
      </p:sp>
      <p:sp>
        <p:nvSpPr>
          <p:cNvPr id="23" name="22 CuadroTexto"/>
          <p:cNvSpPr txBox="1"/>
          <p:nvPr/>
        </p:nvSpPr>
        <p:spPr>
          <a:xfrm>
            <a:off x="7609115" y="3172906"/>
            <a:ext cx="1211357" cy="400110"/>
          </a:xfrm>
          <a:prstGeom prst="rect">
            <a:avLst/>
          </a:prstGeom>
          <a:noFill/>
        </p:spPr>
        <p:txBody>
          <a:bodyPr wrap="none" rtlCol="0">
            <a:spAutoFit/>
          </a:bodyPr>
          <a:lstStyle/>
          <a:p>
            <a:r>
              <a:rPr lang="es-AR" sz="2000" b="1" dirty="0" smtClean="0"/>
              <a:t>EMPRESA</a:t>
            </a:r>
            <a:endParaRPr lang="es-AR" sz="2000" b="1" dirty="0"/>
          </a:p>
        </p:txBody>
      </p:sp>
      <p:sp>
        <p:nvSpPr>
          <p:cNvPr id="25" name="24 CuadroTexto"/>
          <p:cNvSpPr txBox="1"/>
          <p:nvPr/>
        </p:nvSpPr>
        <p:spPr>
          <a:xfrm>
            <a:off x="7673683" y="1619508"/>
            <a:ext cx="1146789" cy="400110"/>
          </a:xfrm>
          <a:prstGeom prst="rect">
            <a:avLst/>
          </a:prstGeom>
          <a:noFill/>
        </p:spPr>
        <p:txBody>
          <a:bodyPr wrap="none" rtlCol="0">
            <a:spAutoFit/>
          </a:bodyPr>
          <a:lstStyle/>
          <a:p>
            <a:r>
              <a:rPr lang="es-AR" sz="2000" b="1" dirty="0" smtClean="0"/>
              <a:t>MODELO</a:t>
            </a:r>
            <a:endParaRPr lang="es-AR" sz="2000" b="1" dirty="0"/>
          </a:p>
        </p:txBody>
      </p:sp>
      <p:sp>
        <p:nvSpPr>
          <p:cNvPr id="44" name="43 Rectángulo redondeado"/>
          <p:cNvSpPr/>
          <p:nvPr/>
        </p:nvSpPr>
        <p:spPr>
          <a:xfrm>
            <a:off x="2051720" y="5589240"/>
            <a:ext cx="1584176"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1400" b="1" dirty="0" smtClean="0">
                <a:solidFill>
                  <a:schemeClr val="tx1"/>
                </a:solidFill>
              </a:rPr>
              <a:t>Costo reposición ($/Kg vaquillona a parir producida)</a:t>
            </a:r>
            <a:endParaRPr lang="es-AR" sz="1400" b="1" dirty="0">
              <a:solidFill>
                <a:schemeClr val="tx1"/>
              </a:solidFill>
            </a:endParaRPr>
          </a:p>
        </p:txBody>
      </p:sp>
      <p:sp>
        <p:nvSpPr>
          <p:cNvPr id="45" name="44 Rectángulo redondeado"/>
          <p:cNvSpPr/>
          <p:nvPr/>
        </p:nvSpPr>
        <p:spPr>
          <a:xfrm>
            <a:off x="611560" y="1484784"/>
            <a:ext cx="5040560" cy="36004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AR" sz="1600" b="1" dirty="0" smtClean="0">
                <a:solidFill>
                  <a:schemeClr val="tx1"/>
                </a:solidFill>
              </a:rPr>
              <a:t>ROS (UN/IN) </a:t>
            </a:r>
            <a:r>
              <a:rPr lang="es-AR" b="1" dirty="0" smtClean="0">
                <a:solidFill>
                  <a:schemeClr val="tx1"/>
                </a:solidFill>
              </a:rPr>
              <a:t>&gt;20%</a:t>
            </a:r>
            <a:endParaRPr lang="es-AR" sz="1400" b="1" dirty="0">
              <a:solidFill>
                <a:schemeClr val="tx1"/>
              </a:solidFill>
            </a:endParaRPr>
          </a:p>
        </p:txBody>
      </p:sp>
      <p:sp>
        <p:nvSpPr>
          <p:cNvPr id="46" name="45 Rectángulo redondeado"/>
          <p:cNvSpPr/>
          <p:nvPr/>
        </p:nvSpPr>
        <p:spPr>
          <a:xfrm>
            <a:off x="5724128" y="1484784"/>
            <a:ext cx="1368152" cy="36004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AR" sz="1400" b="1" dirty="0" smtClean="0">
                <a:solidFill>
                  <a:schemeClr val="tx1"/>
                </a:solidFill>
              </a:rPr>
              <a:t>ROTA (IN/</a:t>
            </a:r>
            <a:r>
              <a:rPr lang="es-AR" sz="1400" b="1" dirty="0" err="1" smtClean="0">
                <a:solidFill>
                  <a:schemeClr val="tx1"/>
                </a:solidFill>
              </a:rPr>
              <a:t>Act</a:t>
            </a:r>
            <a:r>
              <a:rPr lang="es-AR" sz="1400" b="1" dirty="0" smtClean="0">
                <a:solidFill>
                  <a:schemeClr val="tx1"/>
                </a:solidFill>
              </a:rPr>
              <a:t>)</a:t>
            </a:r>
            <a:endParaRPr lang="es-AR" sz="1400" b="1" dirty="0">
              <a:solidFill>
                <a:schemeClr val="tx1"/>
              </a:solidFill>
            </a:endParaRPr>
          </a:p>
        </p:txBody>
      </p:sp>
      <p:sp>
        <p:nvSpPr>
          <p:cNvPr id="50" name="49 Rectángulo redondeado"/>
          <p:cNvSpPr/>
          <p:nvPr/>
        </p:nvSpPr>
        <p:spPr>
          <a:xfrm>
            <a:off x="611560" y="980728"/>
            <a:ext cx="648072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b="1" dirty="0" smtClean="0">
                <a:solidFill>
                  <a:schemeClr val="tx1"/>
                </a:solidFill>
              </a:rPr>
              <a:t>ROA (UN/</a:t>
            </a:r>
            <a:r>
              <a:rPr lang="es-AR" b="1" dirty="0" err="1" smtClean="0">
                <a:solidFill>
                  <a:schemeClr val="tx1"/>
                </a:solidFill>
              </a:rPr>
              <a:t>Act</a:t>
            </a:r>
            <a:r>
              <a:rPr lang="es-AR" b="1" dirty="0" smtClean="0">
                <a:solidFill>
                  <a:schemeClr val="tx1"/>
                </a:solidFill>
              </a:rPr>
              <a:t>)</a:t>
            </a:r>
            <a:endParaRPr lang="es-AR" b="1" dirty="0">
              <a:solidFill>
                <a:schemeClr val="tx1"/>
              </a:solidFill>
            </a:endParaRPr>
          </a:p>
        </p:txBody>
      </p:sp>
      <p:sp>
        <p:nvSpPr>
          <p:cNvPr id="51" name="50 Rectángulo redondeado"/>
          <p:cNvSpPr/>
          <p:nvPr/>
        </p:nvSpPr>
        <p:spPr>
          <a:xfrm>
            <a:off x="539552" y="5301208"/>
            <a:ext cx="1440160" cy="432048"/>
          </a:xfrm>
          <a:prstGeom prst="round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AR" sz="1400" b="1" dirty="0" smtClean="0">
                <a:solidFill>
                  <a:schemeClr val="tx1"/>
                </a:solidFill>
              </a:rPr>
              <a:t>Metas reproductivas</a:t>
            </a:r>
            <a:endParaRPr lang="es-AR" sz="1400" b="1" dirty="0">
              <a:solidFill>
                <a:schemeClr val="tx1"/>
              </a:solidFill>
            </a:endParaRPr>
          </a:p>
        </p:txBody>
      </p:sp>
      <p:sp>
        <p:nvSpPr>
          <p:cNvPr id="52" name="51 Rectángulo redondeado"/>
          <p:cNvSpPr/>
          <p:nvPr/>
        </p:nvSpPr>
        <p:spPr>
          <a:xfrm>
            <a:off x="1835696" y="6309320"/>
            <a:ext cx="1872208" cy="360040"/>
          </a:xfrm>
          <a:prstGeom prst="round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AR" sz="1400" b="1" dirty="0" smtClean="0">
                <a:solidFill>
                  <a:schemeClr val="tx1"/>
                </a:solidFill>
              </a:rPr>
              <a:t>Metas mortandad (G+R+V)</a:t>
            </a:r>
            <a:endParaRPr lang="es-AR" sz="1400" b="1" dirty="0">
              <a:solidFill>
                <a:schemeClr val="tx1"/>
              </a:solidFill>
            </a:endParaRPr>
          </a:p>
        </p:txBody>
      </p:sp>
      <p:sp>
        <p:nvSpPr>
          <p:cNvPr id="53" name="52 Rectángulo redondeado"/>
          <p:cNvSpPr/>
          <p:nvPr/>
        </p:nvSpPr>
        <p:spPr>
          <a:xfrm>
            <a:off x="611560" y="4005064"/>
            <a:ext cx="1152128" cy="576064"/>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AR" b="1" dirty="0" smtClean="0">
                <a:solidFill>
                  <a:schemeClr val="tx1"/>
                </a:solidFill>
              </a:rPr>
              <a:t>IN carne &gt;0</a:t>
            </a:r>
            <a:endParaRPr lang="es-AR" b="1" dirty="0">
              <a:solidFill>
                <a:schemeClr val="tx1"/>
              </a:solidFill>
            </a:endParaRPr>
          </a:p>
        </p:txBody>
      </p:sp>
      <p:sp>
        <p:nvSpPr>
          <p:cNvPr id="54" name="53 Rectángulo redondeado"/>
          <p:cNvSpPr/>
          <p:nvPr/>
        </p:nvSpPr>
        <p:spPr>
          <a:xfrm>
            <a:off x="539552" y="4797152"/>
            <a:ext cx="1368152" cy="360040"/>
          </a:xfrm>
          <a:prstGeom prst="round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1400" b="1" dirty="0" smtClean="0">
                <a:solidFill>
                  <a:schemeClr val="tx1"/>
                </a:solidFill>
              </a:rPr>
              <a:t>Crecimiento &gt;0</a:t>
            </a:r>
            <a:endParaRPr lang="es-AR" sz="1400" b="1" dirty="0">
              <a:solidFill>
                <a:schemeClr val="tx1"/>
              </a:solidFill>
            </a:endParaRPr>
          </a:p>
        </p:txBody>
      </p:sp>
      <p:sp>
        <p:nvSpPr>
          <p:cNvPr id="55" name="54 Rectángulo redondeado"/>
          <p:cNvSpPr/>
          <p:nvPr/>
        </p:nvSpPr>
        <p:spPr>
          <a:xfrm>
            <a:off x="611560" y="6237312"/>
            <a:ext cx="1080120" cy="432048"/>
          </a:xfrm>
          <a:prstGeom prst="round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AR" sz="1400" b="1" dirty="0" smtClean="0">
                <a:solidFill>
                  <a:schemeClr val="tx1"/>
                </a:solidFill>
              </a:rPr>
              <a:t>APVD recría</a:t>
            </a:r>
            <a:endParaRPr lang="es-AR" sz="1400" b="1" dirty="0">
              <a:solidFill>
                <a:schemeClr val="tx1"/>
              </a:solidFill>
            </a:endParaRPr>
          </a:p>
        </p:txBody>
      </p:sp>
      <p:sp>
        <p:nvSpPr>
          <p:cNvPr id="56" name="55 Rectángulo redondeado"/>
          <p:cNvSpPr/>
          <p:nvPr/>
        </p:nvSpPr>
        <p:spPr>
          <a:xfrm>
            <a:off x="4932040" y="3284984"/>
            <a:ext cx="2088232"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AR" b="1" dirty="0" smtClean="0">
                <a:solidFill>
                  <a:schemeClr val="tx1"/>
                </a:solidFill>
              </a:rPr>
              <a:t>Carga VT/</a:t>
            </a:r>
            <a:r>
              <a:rPr lang="es-AR" b="1" dirty="0" err="1" smtClean="0">
                <a:solidFill>
                  <a:schemeClr val="tx1"/>
                </a:solidFill>
              </a:rPr>
              <a:t>haVT</a:t>
            </a:r>
            <a:r>
              <a:rPr lang="es-AR" b="1" dirty="0" smtClean="0">
                <a:solidFill>
                  <a:schemeClr val="tx1"/>
                </a:solidFill>
              </a:rPr>
              <a:t> </a:t>
            </a:r>
          </a:p>
          <a:p>
            <a:pPr algn="ctr"/>
            <a:r>
              <a:rPr lang="es-AR" b="1" dirty="0" smtClean="0">
                <a:solidFill>
                  <a:schemeClr val="tx1"/>
                </a:solidFill>
              </a:rPr>
              <a:t>(&gt;1.7)</a:t>
            </a:r>
            <a:endParaRPr lang="es-AR" b="1" dirty="0">
              <a:solidFill>
                <a:schemeClr val="tx1"/>
              </a:solidFill>
            </a:endParaRPr>
          </a:p>
        </p:txBody>
      </p:sp>
      <p:sp>
        <p:nvSpPr>
          <p:cNvPr id="57" name="56 Rectángulo redondeado"/>
          <p:cNvSpPr/>
          <p:nvPr/>
        </p:nvSpPr>
        <p:spPr>
          <a:xfrm>
            <a:off x="4932040" y="4077072"/>
            <a:ext cx="2088232" cy="43204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AR" sz="1600" b="1" dirty="0" smtClean="0">
                <a:solidFill>
                  <a:schemeClr val="tx1"/>
                </a:solidFill>
              </a:rPr>
              <a:t>L/VO (&gt;23)</a:t>
            </a:r>
            <a:endParaRPr lang="es-AR" sz="1600" b="1" dirty="0">
              <a:solidFill>
                <a:schemeClr val="tx1"/>
              </a:solidFill>
            </a:endParaRPr>
          </a:p>
        </p:txBody>
      </p:sp>
      <p:sp>
        <p:nvSpPr>
          <p:cNvPr id="58" name="57 Rectángulo redondeado"/>
          <p:cNvSpPr/>
          <p:nvPr/>
        </p:nvSpPr>
        <p:spPr>
          <a:xfrm>
            <a:off x="1907704" y="3429000"/>
            <a:ext cx="1800200"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AR" b="1" dirty="0" smtClean="0">
                <a:solidFill>
                  <a:schemeClr val="tx1"/>
                </a:solidFill>
              </a:rPr>
              <a:t>$</a:t>
            </a:r>
            <a:r>
              <a:rPr lang="es-AR" b="1" dirty="0" err="1" smtClean="0">
                <a:solidFill>
                  <a:schemeClr val="tx1"/>
                </a:solidFill>
              </a:rPr>
              <a:t>liq</a:t>
            </a:r>
            <a:r>
              <a:rPr lang="es-AR" b="1" dirty="0" smtClean="0">
                <a:solidFill>
                  <a:schemeClr val="tx1"/>
                </a:solidFill>
              </a:rPr>
              <a:t> </a:t>
            </a:r>
            <a:r>
              <a:rPr lang="es-AR" b="1" dirty="0" err="1" smtClean="0">
                <a:solidFill>
                  <a:schemeClr val="tx1"/>
                </a:solidFill>
              </a:rPr>
              <a:t>supl</a:t>
            </a:r>
            <a:r>
              <a:rPr lang="es-AR" b="1" dirty="0" smtClean="0">
                <a:solidFill>
                  <a:schemeClr val="tx1"/>
                </a:solidFill>
              </a:rPr>
              <a:t>. /IN leche &lt;28 %</a:t>
            </a:r>
            <a:endParaRPr lang="es-AR" sz="1400" b="1" dirty="0">
              <a:solidFill>
                <a:schemeClr val="tx1"/>
              </a:solidFill>
            </a:endParaRPr>
          </a:p>
        </p:txBody>
      </p:sp>
      <p:sp>
        <p:nvSpPr>
          <p:cNvPr id="62" name="61 Rectángulo redondeado"/>
          <p:cNvSpPr/>
          <p:nvPr/>
        </p:nvSpPr>
        <p:spPr>
          <a:xfrm>
            <a:off x="683568" y="2348880"/>
            <a:ext cx="2808312" cy="2880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AR" b="1" dirty="0" err="1" smtClean="0">
                <a:solidFill>
                  <a:schemeClr val="tx1"/>
                </a:solidFill>
              </a:rPr>
              <a:t>Rel</a:t>
            </a:r>
            <a:r>
              <a:rPr lang="es-AR" b="1" dirty="0" smtClean="0">
                <a:solidFill>
                  <a:schemeClr val="tx1"/>
                </a:solidFill>
              </a:rPr>
              <a:t> I/GD &gt;1.6</a:t>
            </a:r>
            <a:endParaRPr lang="es-AR" b="1" dirty="0">
              <a:solidFill>
                <a:schemeClr val="tx1"/>
              </a:solidFill>
            </a:endParaRPr>
          </a:p>
        </p:txBody>
      </p:sp>
      <p:sp>
        <p:nvSpPr>
          <p:cNvPr id="63" name="62 Rectángulo redondeado"/>
          <p:cNvSpPr/>
          <p:nvPr/>
        </p:nvSpPr>
        <p:spPr>
          <a:xfrm>
            <a:off x="5004048" y="4869160"/>
            <a:ext cx="2088232" cy="504056"/>
          </a:xfrm>
          <a:prstGeom prst="roundRect">
            <a:avLst/>
          </a:prstGeom>
          <a:solidFill>
            <a:schemeClr val="accent3">
              <a:lumMod val="60000"/>
              <a:lumOff val="40000"/>
            </a:schemeClr>
          </a:solidFill>
          <a:ln>
            <a:solidFill>
              <a:srgbClr val="92D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1400" b="1" dirty="0" smtClean="0">
                <a:solidFill>
                  <a:schemeClr val="tx1"/>
                </a:solidFill>
              </a:rPr>
              <a:t>Pasto cosechado/ha VT (&gt;7000Kg/</a:t>
            </a:r>
            <a:r>
              <a:rPr lang="es-AR" sz="1400" b="1" dirty="0" err="1" smtClean="0">
                <a:solidFill>
                  <a:schemeClr val="tx1"/>
                </a:solidFill>
              </a:rPr>
              <a:t>haVT</a:t>
            </a:r>
            <a:r>
              <a:rPr lang="es-AR" sz="1400" b="1" dirty="0" smtClean="0">
                <a:solidFill>
                  <a:schemeClr val="tx1"/>
                </a:solidFill>
              </a:rPr>
              <a:t>)</a:t>
            </a:r>
            <a:endParaRPr lang="es-AR" sz="1400" b="1" dirty="0">
              <a:solidFill>
                <a:schemeClr val="tx1"/>
              </a:solidFill>
            </a:endParaRPr>
          </a:p>
        </p:txBody>
      </p:sp>
      <p:sp>
        <p:nvSpPr>
          <p:cNvPr id="29" name="28 Rectángulo redondeado"/>
          <p:cNvSpPr/>
          <p:nvPr/>
        </p:nvSpPr>
        <p:spPr>
          <a:xfrm>
            <a:off x="611560" y="2780928"/>
            <a:ext cx="1440160"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AR" b="1" dirty="0" smtClean="0">
                <a:solidFill>
                  <a:schemeClr val="tx1"/>
                </a:solidFill>
              </a:rPr>
              <a:t>GI </a:t>
            </a:r>
          </a:p>
          <a:p>
            <a:pPr algn="ctr"/>
            <a:r>
              <a:rPr lang="es-AR" b="1" dirty="0" smtClean="0">
                <a:solidFill>
                  <a:schemeClr val="tx1"/>
                </a:solidFill>
              </a:rPr>
              <a:t>(&lt;9%INT)</a:t>
            </a:r>
            <a:endParaRPr lang="es-AR" b="1" dirty="0">
              <a:solidFill>
                <a:schemeClr val="tx1"/>
              </a:solidFill>
            </a:endParaRPr>
          </a:p>
        </p:txBody>
      </p:sp>
      <p:sp>
        <p:nvSpPr>
          <p:cNvPr id="30" name="29 Rectángulo redondeado"/>
          <p:cNvSpPr/>
          <p:nvPr/>
        </p:nvSpPr>
        <p:spPr>
          <a:xfrm>
            <a:off x="4211960" y="5877272"/>
            <a:ext cx="1440160" cy="432048"/>
          </a:xfrm>
          <a:prstGeom prst="round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AR" sz="1400" b="1" dirty="0" err="1" smtClean="0">
                <a:solidFill>
                  <a:schemeClr val="tx1"/>
                </a:solidFill>
              </a:rPr>
              <a:t>Rend</a:t>
            </a:r>
            <a:r>
              <a:rPr lang="es-AR" sz="1400" b="1" dirty="0" smtClean="0">
                <a:solidFill>
                  <a:schemeClr val="tx1"/>
                </a:solidFill>
              </a:rPr>
              <a:t>. forraje y reservas</a:t>
            </a:r>
            <a:endParaRPr lang="es-AR" sz="1400" b="1" dirty="0">
              <a:solidFill>
                <a:schemeClr val="tx1"/>
              </a:solidFill>
            </a:endParaRPr>
          </a:p>
        </p:txBody>
      </p:sp>
      <p:sp>
        <p:nvSpPr>
          <p:cNvPr id="32" name="31 Rectángulo redondeado"/>
          <p:cNvSpPr/>
          <p:nvPr/>
        </p:nvSpPr>
        <p:spPr>
          <a:xfrm>
            <a:off x="5004048" y="2636912"/>
            <a:ext cx="2088232" cy="36004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AR" b="1" dirty="0" err="1" smtClean="0">
                <a:solidFill>
                  <a:schemeClr val="tx1"/>
                </a:solidFill>
              </a:rPr>
              <a:t>Lts</a:t>
            </a:r>
            <a:r>
              <a:rPr lang="es-AR" b="1" dirty="0" smtClean="0">
                <a:solidFill>
                  <a:schemeClr val="tx1"/>
                </a:solidFill>
              </a:rPr>
              <a:t>/</a:t>
            </a:r>
            <a:r>
              <a:rPr lang="es-AR" b="1" dirty="0" err="1" smtClean="0">
                <a:solidFill>
                  <a:schemeClr val="tx1"/>
                </a:solidFill>
              </a:rPr>
              <a:t>haVT</a:t>
            </a:r>
            <a:r>
              <a:rPr lang="es-AR" b="1" dirty="0" smtClean="0">
                <a:solidFill>
                  <a:schemeClr val="tx1"/>
                </a:solidFill>
              </a:rPr>
              <a:t> (&gt;12000)</a:t>
            </a:r>
            <a:endParaRPr lang="es-AR" b="1" dirty="0">
              <a:solidFill>
                <a:schemeClr val="tx1"/>
              </a:solidFill>
            </a:endParaRPr>
          </a:p>
        </p:txBody>
      </p:sp>
      <p:sp>
        <p:nvSpPr>
          <p:cNvPr id="33" name="32 Rectángulo redondeado"/>
          <p:cNvSpPr/>
          <p:nvPr/>
        </p:nvSpPr>
        <p:spPr>
          <a:xfrm>
            <a:off x="5220072" y="6425952"/>
            <a:ext cx="1656184" cy="432048"/>
          </a:xfrm>
          <a:prstGeom prst="round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AR" sz="1400" b="1" dirty="0" smtClean="0">
                <a:solidFill>
                  <a:schemeClr val="tx1"/>
                </a:solidFill>
              </a:rPr>
              <a:t>Aprovechamiento</a:t>
            </a:r>
            <a:endParaRPr lang="es-AR" sz="1400" b="1" dirty="0">
              <a:solidFill>
                <a:schemeClr val="tx1"/>
              </a:solidFill>
            </a:endParaRPr>
          </a:p>
        </p:txBody>
      </p:sp>
      <p:sp>
        <p:nvSpPr>
          <p:cNvPr id="39" name="38 CuadroTexto"/>
          <p:cNvSpPr txBox="1"/>
          <p:nvPr/>
        </p:nvSpPr>
        <p:spPr>
          <a:xfrm>
            <a:off x="-29708" y="1556792"/>
            <a:ext cx="497252" cy="830997"/>
          </a:xfrm>
          <a:prstGeom prst="rect">
            <a:avLst/>
          </a:prstGeom>
          <a:solidFill>
            <a:schemeClr val="bg1">
              <a:alpha val="56000"/>
            </a:schemeClr>
          </a:solidFill>
        </p:spPr>
        <p:txBody>
          <a:bodyPr wrap="none" rtlCol="0">
            <a:spAutoFit/>
          </a:bodyPr>
          <a:lstStyle/>
          <a:p>
            <a:r>
              <a:rPr lang="es-AR" sz="4800" b="1" dirty="0" smtClean="0"/>
              <a:t>4</a:t>
            </a:r>
            <a:endParaRPr lang="es-AR" sz="4800" b="1" dirty="0"/>
          </a:p>
        </p:txBody>
      </p:sp>
      <p:sp>
        <p:nvSpPr>
          <p:cNvPr id="42" name="41 CuadroTexto"/>
          <p:cNvSpPr txBox="1"/>
          <p:nvPr/>
        </p:nvSpPr>
        <p:spPr>
          <a:xfrm>
            <a:off x="-36512" y="2780928"/>
            <a:ext cx="497252" cy="830997"/>
          </a:xfrm>
          <a:prstGeom prst="rect">
            <a:avLst/>
          </a:prstGeom>
          <a:solidFill>
            <a:schemeClr val="bg1">
              <a:alpha val="56000"/>
            </a:schemeClr>
          </a:solidFill>
        </p:spPr>
        <p:txBody>
          <a:bodyPr wrap="none" rtlCol="0">
            <a:spAutoFit/>
          </a:bodyPr>
          <a:lstStyle/>
          <a:p>
            <a:r>
              <a:rPr lang="es-AR" sz="4800" b="1" dirty="0" smtClean="0"/>
              <a:t>3</a:t>
            </a:r>
            <a:endParaRPr lang="es-AR" sz="4800" b="1" dirty="0"/>
          </a:p>
        </p:txBody>
      </p:sp>
      <p:sp>
        <p:nvSpPr>
          <p:cNvPr id="43" name="42 CuadroTexto"/>
          <p:cNvSpPr txBox="1"/>
          <p:nvPr/>
        </p:nvSpPr>
        <p:spPr>
          <a:xfrm>
            <a:off x="-36512" y="4221088"/>
            <a:ext cx="497252" cy="830997"/>
          </a:xfrm>
          <a:prstGeom prst="rect">
            <a:avLst/>
          </a:prstGeom>
          <a:solidFill>
            <a:schemeClr val="bg1">
              <a:alpha val="56000"/>
            </a:schemeClr>
          </a:solidFill>
        </p:spPr>
        <p:txBody>
          <a:bodyPr wrap="none" rtlCol="0">
            <a:spAutoFit/>
          </a:bodyPr>
          <a:lstStyle/>
          <a:p>
            <a:r>
              <a:rPr lang="es-AR" sz="4800" b="1" dirty="0" smtClean="0"/>
              <a:t>2</a:t>
            </a:r>
            <a:endParaRPr lang="es-AR" sz="4800" b="1" dirty="0"/>
          </a:p>
        </p:txBody>
      </p:sp>
      <p:sp>
        <p:nvSpPr>
          <p:cNvPr id="47" name="46 CuadroTexto"/>
          <p:cNvSpPr txBox="1"/>
          <p:nvPr/>
        </p:nvSpPr>
        <p:spPr>
          <a:xfrm>
            <a:off x="-36512" y="5550331"/>
            <a:ext cx="497252" cy="830997"/>
          </a:xfrm>
          <a:prstGeom prst="rect">
            <a:avLst/>
          </a:prstGeom>
          <a:solidFill>
            <a:schemeClr val="bg1">
              <a:alpha val="56000"/>
            </a:schemeClr>
          </a:solidFill>
        </p:spPr>
        <p:txBody>
          <a:bodyPr wrap="none" rtlCol="0">
            <a:spAutoFit/>
          </a:bodyPr>
          <a:lstStyle/>
          <a:p>
            <a:r>
              <a:rPr lang="es-AR" sz="4800" b="1" dirty="0" smtClean="0"/>
              <a:t>1</a:t>
            </a:r>
            <a:endParaRPr lang="es-AR" sz="4800" b="1" dirty="0"/>
          </a:p>
        </p:txBody>
      </p:sp>
      <p:sp>
        <p:nvSpPr>
          <p:cNvPr id="38" name="37 Rectángulo redondeado"/>
          <p:cNvSpPr/>
          <p:nvPr/>
        </p:nvSpPr>
        <p:spPr>
          <a:xfrm>
            <a:off x="5076056" y="1988840"/>
            <a:ext cx="1944216" cy="36004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AR" b="1" dirty="0" smtClean="0">
                <a:solidFill>
                  <a:schemeClr val="tx1"/>
                </a:solidFill>
              </a:rPr>
              <a:t>Activo moderado</a:t>
            </a:r>
            <a:endParaRPr lang="es-AR" b="1" dirty="0">
              <a:solidFill>
                <a:schemeClr val="tx1"/>
              </a:solidFill>
            </a:endParaRPr>
          </a:p>
        </p:txBody>
      </p:sp>
      <p:sp>
        <p:nvSpPr>
          <p:cNvPr id="48" name="47 Rectángulo redondeado"/>
          <p:cNvSpPr/>
          <p:nvPr/>
        </p:nvSpPr>
        <p:spPr>
          <a:xfrm>
            <a:off x="755576" y="1916832"/>
            <a:ext cx="2808312" cy="2880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AR" b="1" dirty="0" smtClean="0">
                <a:solidFill>
                  <a:schemeClr val="tx1"/>
                </a:solidFill>
              </a:rPr>
              <a:t>Costo de producción</a:t>
            </a:r>
            <a:endParaRPr lang="es-AR"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bg/>
                                          </p:spTgt>
                                        </p:tgtEl>
                                        <p:attrNameLst>
                                          <p:attrName>style.visibility</p:attrName>
                                        </p:attrNameLst>
                                      </p:cBhvr>
                                      <p:to>
                                        <p:strVal val="visible"/>
                                      </p:to>
                                    </p:set>
                                    <p:anim calcmode="lin" valueType="num">
                                      <p:cBhvr additive="base">
                                        <p:cTn id="7" dur="500" fill="hold"/>
                                        <p:tgtEl>
                                          <p:spTgt spid="4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 calcmode="lin" valueType="num">
                                      <p:cBhvr additive="base">
                                        <p:cTn id="1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bg/>
                                          </p:spTgt>
                                        </p:tgtEl>
                                        <p:attrNameLst>
                                          <p:attrName>style.visibility</p:attrName>
                                        </p:attrNameLst>
                                      </p:cBhvr>
                                      <p:to>
                                        <p:strVal val="visible"/>
                                      </p:to>
                                    </p:set>
                                    <p:anim calcmode="lin" valueType="num">
                                      <p:cBhvr additive="base">
                                        <p:cTn id="15" dur="500" fill="hold"/>
                                        <p:tgtEl>
                                          <p:spTgt spid="50">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50">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 calcmode="lin" valueType="num">
                                      <p:cBhvr additive="base">
                                        <p:cTn id="19"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
                                            <p:bg/>
                                          </p:spTgt>
                                        </p:tgtEl>
                                        <p:attrNameLst>
                                          <p:attrName>style.visibility</p:attrName>
                                        </p:attrNameLst>
                                      </p:cBhvr>
                                      <p:to>
                                        <p:strVal val="visible"/>
                                      </p:to>
                                    </p:set>
                                    <p:anim calcmode="lin" valueType="num">
                                      <p:cBhvr additive="base">
                                        <p:cTn id="25" dur="500" fill="hold"/>
                                        <p:tgtEl>
                                          <p:spTgt spid="46">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46">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6">
                                            <p:txEl>
                                              <p:pRg st="0" end="0"/>
                                            </p:txEl>
                                          </p:spTgt>
                                        </p:tgtEl>
                                        <p:attrNameLst>
                                          <p:attrName>style.visibility</p:attrName>
                                        </p:attrNameLst>
                                      </p:cBhvr>
                                      <p:to>
                                        <p:strVal val="visible"/>
                                      </p:to>
                                    </p:set>
                                    <p:anim calcmode="lin" valueType="num">
                                      <p:cBhvr additive="base">
                                        <p:cTn id="29"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6">
                                            <p:bg/>
                                          </p:spTgt>
                                        </p:tgtEl>
                                        <p:attrNameLst>
                                          <p:attrName>style.visibility</p:attrName>
                                        </p:attrNameLst>
                                      </p:cBhvr>
                                      <p:to>
                                        <p:strVal val="visible"/>
                                      </p:to>
                                    </p:set>
                                    <p:anim calcmode="lin" valueType="num">
                                      <p:cBhvr additive="base">
                                        <p:cTn id="33" dur="500" fill="hold"/>
                                        <p:tgtEl>
                                          <p:spTgt spid="56">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56">
                                            <p:bg/>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6">
                                            <p:txEl>
                                              <p:pRg st="0" end="0"/>
                                            </p:txEl>
                                          </p:spTgt>
                                        </p:tgtEl>
                                        <p:attrNameLst>
                                          <p:attrName>style.visibility</p:attrName>
                                        </p:attrNameLst>
                                      </p:cBhvr>
                                      <p:to>
                                        <p:strVal val="visible"/>
                                      </p:to>
                                    </p:set>
                                    <p:anim calcmode="lin" valueType="num">
                                      <p:cBhvr additive="base">
                                        <p:cTn id="37"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6">
                                            <p:txEl>
                                              <p:pRg st="1" end="1"/>
                                            </p:txEl>
                                          </p:spTgt>
                                        </p:tgtEl>
                                        <p:attrNameLst>
                                          <p:attrName>style.visibility</p:attrName>
                                        </p:attrNameLst>
                                      </p:cBhvr>
                                      <p:to>
                                        <p:strVal val="visible"/>
                                      </p:to>
                                    </p:set>
                                    <p:anim calcmode="lin" valueType="num">
                                      <p:cBhvr additive="base">
                                        <p:cTn id="41" dur="500" fill="hold"/>
                                        <p:tgtEl>
                                          <p:spTgt spid="5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6">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bg/>
                                          </p:spTgt>
                                        </p:tgtEl>
                                        <p:attrNameLst>
                                          <p:attrName>style.visibility</p:attrName>
                                        </p:attrNameLst>
                                      </p:cBhvr>
                                      <p:to>
                                        <p:strVal val="visible"/>
                                      </p:to>
                                    </p:set>
                                    <p:anim calcmode="lin" valueType="num">
                                      <p:cBhvr additive="base">
                                        <p:cTn id="45" dur="500" fill="hold"/>
                                        <p:tgtEl>
                                          <p:spTgt spid="57">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57">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7">
                                            <p:txEl>
                                              <p:pRg st="0" end="0"/>
                                            </p:txEl>
                                          </p:spTgt>
                                        </p:tgtEl>
                                        <p:attrNameLst>
                                          <p:attrName>style.visibility</p:attrName>
                                        </p:attrNameLst>
                                      </p:cBhvr>
                                      <p:to>
                                        <p:strVal val="visible"/>
                                      </p:to>
                                    </p:set>
                                    <p:anim calcmode="lin" valueType="num">
                                      <p:cBhvr additive="base">
                                        <p:cTn id="4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7">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3">
                                            <p:bg/>
                                          </p:spTgt>
                                        </p:tgtEl>
                                        <p:attrNameLst>
                                          <p:attrName>style.visibility</p:attrName>
                                        </p:attrNameLst>
                                      </p:cBhvr>
                                      <p:to>
                                        <p:strVal val="visible"/>
                                      </p:to>
                                    </p:set>
                                    <p:anim calcmode="lin" valueType="num">
                                      <p:cBhvr additive="base">
                                        <p:cTn id="53" dur="500" fill="hold"/>
                                        <p:tgtEl>
                                          <p:spTgt spid="63">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63">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3">
                                            <p:txEl>
                                              <p:pRg st="0" end="0"/>
                                            </p:txEl>
                                          </p:spTgt>
                                        </p:tgtEl>
                                        <p:attrNameLst>
                                          <p:attrName>style.visibility</p:attrName>
                                        </p:attrNameLst>
                                      </p:cBhvr>
                                      <p:to>
                                        <p:strVal val="visible"/>
                                      </p:to>
                                    </p:set>
                                    <p:anim calcmode="lin" valueType="num">
                                      <p:cBhvr additive="base">
                                        <p:cTn id="57"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0">
                                            <p:bg/>
                                          </p:spTgt>
                                        </p:tgtEl>
                                        <p:attrNameLst>
                                          <p:attrName>style.visibility</p:attrName>
                                        </p:attrNameLst>
                                      </p:cBhvr>
                                      <p:to>
                                        <p:strVal val="visible"/>
                                      </p:to>
                                    </p:set>
                                    <p:anim calcmode="lin" valueType="num">
                                      <p:cBhvr additive="base">
                                        <p:cTn id="61"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30">
                                            <p:bg/>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xEl>
                                              <p:pRg st="0" end="0"/>
                                            </p:txEl>
                                          </p:spTgt>
                                        </p:tgtEl>
                                        <p:attrNameLst>
                                          <p:attrName>style.visibility</p:attrName>
                                        </p:attrNameLst>
                                      </p:cBhvr>
                                      <p:to>
                                        <p:strVal val="visible"/>
                                      </p:to>
                                    </p:set>
                                    <p:anim calcmode="lin" valueType="num">
                                      <p:cBhvr additive="base">
                                        <p:cTn id="6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2">
                                            <p:bg/>
                                          </p:spTgt>
                                        </p:tgtEl>
                                        <p:attrNameLst>
                                          <p:attrName>style.visibility</p:attrName>
                                        </p:attrNameLst>
                                      </p:cBhvr>
                                      <p:to>
                                        <p:strVal val="visible"/>
                                      </p:to>
                                    </p:set>
                                    <p:anim calcmode="lin" valueType="num">
                                      <p:cBhvr additive="base">
                                        <p:cTn id="69"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32">
                                            <p:bg/>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 calcmode="lin" valueType="num">
                                      <p:cBhvr additive="base">
                                        <p:cTn id="7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3">
                                            <p:bg/>
                                          </p:spTgt>
                                        </p:tgtEl>
                                        <p:attrNameLst>
                                          <p:attrName>style.visibility</p:attrName>
                                        </p:attrNameLst>
                                      </p:cBhvr>
                                      <p:to>
                                        <p:strVal val="visible"/>
                                      </p:to>
                                    </p:set>
                                    <p:anim calcmode="lin" valueType="num">
                                      <p:cBhvr additive="base">
                                        <p:cTn id="77" dur="500" fill="hold"/>
                                        <p:tgtEl>
                                          <p:spTgt spid="33">
                                            <p:bg/>
                                          </p:spTgt>
                                        </p:tgtEl>
                                        <p:attrNameLst>
                                          <p:attrName>ppt_x</p:attrName>
                                        </p:attrNameLst>
                                      </p:cBhvr>
                                      <p:tavLst>
                                        <p:tav tm="0">
                                          <p:val>
                                            <p:strVal val="#ppt_x"/>
                                          </p:val>
                                        </p:tav>
                                        <p:tav tm="100000">
                                          <p:val>
                                            <p:strVal val="#ppt_x"/>
                                          </p:val>
                                        </p:tav>
                                      </p:tavLst>
                                    </p:anim>
                                    <p:anim calcmode="lin" valueType="num">
                                      <p:cBhvr additive="base">
                                        <p:cTn id="78" dur="500" fill="hold"/>
                                        <p:tgtEl>
                                          <p:spTgt spid="33">
                                            <p:bg/>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 calcmode="lin" valueType="num">
                                      <p:cBhvr additive="base">
                                        <p:cTn id="8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8">
                                            <p:bg/>
                                          </p:spTgt>
                                        </p:tgtEl>
                                        <p:attrNameLst>
                                          <p:attrName>style.visibility</p:attrName>
                                        </p:attrNameLst>
                                      </p:cBhvr>
                                      <p:to>
                                        <p:strVal val="visible"/>
                                      </p:to>
                                    </p:set>
                                    <p:anim calcmode="lin" valueType="num">
                                      <p:cBhvr additive="base">
                                        <p:cTn id="85" dur="500" fill="hold"/>
                                        <p:tgtEl>
                                          <p:spTgt spid="38">
                                            <p:bg/>
                                          </p:spTgt>
                                        </p:tgtEl>
                                        <p:attrNameLst>
                                          <p:attrName>ppt_x</p:attrName>
                                        </p:attrNameLst>
                                      </p:cBhvr>
                                      <p:tavLst>
                                        <p:tav tm="0">
                                          <p:val>
                                            <p:strVal val="#ppt_x"/>
                                          </p:val>
                                        </p:tav>
                                        <p:tav tm="100000">
                                          <p:val>
                                            <p:strVal val="#ppt_x"/>
                                          </p:val>
                                        </p:tav>
                                      </p:tavLst>
                                    </p:anim>
                                    <p:anim calcmode="lin" valueType="num">
                                      <p:cBhvr additive="base">
                                        <p:cTn id="86" dur="500" fill="hold"/>
                                        <p:tgtEl>
                                          <p:spTgt spid="38">
                                            <p:bg/>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8">
                                            <p:txEl>
                                              <p:pRg st="0" end="0"/>
                                            </p:txEl>
                                          </p:spTgt>
                                        </p:tgtEl>
                                        <p:attrNameLst>
                                          <p:attrName>style.visibility</p:attrName>
                                        </p:attrNameLst>
                                      </p:cBhvr>
                                      <p:to>
                                        <p:strVal val="visible"/>
                                      </p:to>
                                    </p:set>
                                    <p:anim calcmode="lin" valueType="num">
                                      <p:cBhvr additive="base">
                                        <p:cTn id="89"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4">
                                            <p:bg/>
                                          </p:spTgt>
                                        </p:tgtEl>
                                        <p:attrNameLst>
                                          <p:attrName>style.visibility</p:attrName>
                                        </p:attrNameLst>
                                      </p:cBhvr>
                                      <p:to>
                                        <p:strVal val="visible"/>
                                      </p:to>
                                    </p:set>
                                    <p:anim calcmode="lin" valueType="num">
                                      <p:cBhvr additive="base">
                                        <p:cTn id="95" dur="500" fill="hold"/>
                                        <p:tgtEl>
                                          <p:spTgt spid="44">
                                            <p:bg/>
                                          </p:spTgt>
                                        </p:tgtEl>
                                        <p:attrNameLst>
                                          <p:attrName>ppt_x</p:attrName>
                                        </p:attrNameLst>
                                      </p:cBhvr>
                                      <p:tavLst>
                                        <p:tav tm="0">
                                          <p:val>
                                            <p:strVal val="#ppt_x"/>
                                          </p:val>
                                        </p:tav>
                                        <p:tav tm="100000">
                                          <p:val>
                                            <p:strVal val="#ppt_x"/>
                                          </p:val>
                                        </p:tav>
                                      </p:tavLst>
                                    </p:anim>
                                    <p:anim calcmode="lin" valueType="num">
                                      <p:cBhvr additive="base">
                                        <p:cTn id="96" dur="500" fill="hold"/>
                                        <p:tgtEl>
                                          <p:spTgt spid="44">
                                            <p:bg/>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4">
                                            <p:txEl>
                                              <p:pRg st="0" end="0"/>
                                            </p:txEl>
                                          </p:spTgt>
                                        </p:tgtEl>
                                        <p:attrNameLst>
                                          <p:attrName>style.visibility</p:attrName>
                                        </p:attrNameLst>
                                      </p:cBhvr>
                                      <p:to>
                                        <p:strVal val="visible"/>
                                      </p:to>
                                    </p:set>
                                    <p:anim calcmode="lin" valueType="num">
                                      <p:cBhvr additive="base">
                                        <p:cTn id="9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1">
                                            <p:bg/>
                                          </p:spTgt>
                                        </p:tgtEl>
                                        <p:attrNameLst>
                                          <p:attrName>style.visibility</p:attrName>
                                        </p:attrNameLst>
                                      </p:cBhvr>
                                      <p:to>
                                        <p:strVal val="visible"/>
                                      </p:to>
                                    </p:set>
                                    <p:anim calcmode="lin" valueType="num">
                                      <p:cBhvr additive="base">
                                        <p:cTn id="103" dur="500" fill="hold"/>
                                        <p:tgtEl>
                                          <p:spTgt spid="51">
                                            <p:bg/>
                                          </p:spTgt>
                                        </p:tgtEl>
                                        <p:attrNameLst>
                                          <p:attrName>ppt_x</p:attrName>
                                        </p:attrNameLst>
                                      </p:cBhvr>
                                      <p:tavLst>
                                        <p:tav tm="0">
                                          <p:val>
                                            <p:strVal val="#ppt_x"/>
                                          </p:val>
                                        </p:tav>
                                        <p:tav tm="100000">
                                          <p:val>
                                            <p:strVal val="#ppt_x"/>
                                          </p:val>
                                        </p:tav>
                                      </p:tavLst>
                                    </p:anim>
                                    <p:anim calcmode="lin" valueType="num">
                                      <p:cBhvr additive="base">
                                        <p:cTn id="104" dur="500" fill="hold"/>
                                        <p:tgtEl>
                                          <p:spTgt spid="51">
                                            <p:bg/>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1">
                                            <p:txEl>
                                              <p:pRg st="0" end="0"/>
                                            </p:txEl>
                                          </p:spTgt>
                                        </p:tgtEl>
                                        <p:attrNameLst>
                                          <p:attrName>style.visibility</p:attrName>
                                        </p:attrNameLst>
                                      </p:cBhvr>
                                      <p:to>
                                        <p:strVal val="visible"/>
                                      </p:to>
                                    </p:set>
                                    <p:anim calcmode="lin" valueType="num">
                                      <p:cBhvr additive="base">
                                        <p:cTn id="107"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2">
                                            <p:bg/>
                                          </p:spTgt>
                                        </p:tgtEl>
                                        <p:attrNameLst>
                                          <p:attrName>style.visibility</p:attrName>
                                        </p:attrNameLst>
                                      </p:cBhvr>
                                      <p:to>
                                        <p:strVal val="visible"/>
                                      </p:to>
                                    </p:set>
                                    <p:anim calcmode="lin" valueType="num">
                                      <p:cBhvr additive="base">
                                        <p:cTn id="111" dur="500" fill="hold"/>
                                        <p:tgtEl>
                                          <p:spTgt spid="52">
                                            <p:bg/>
                                          </p:spTgt>
                                        </p:tgtEl>
                                        <p:attrNameLst>
                                          <p:attrName>ppt_x</p:attrName>
                                        </p:attrNameLst>
                                      </p:cBhvr>
                                      <p:tavLst>
                                        <p:tav tm="0">
                                          <p:val>
                                            <p:strVal val="#ppt_x"/>
                                          </p:val>
                                        </p:tav>
                                        <p:tav tm="100000">
                                          <p:val>
                                            <p:strVal val="#ppt_x"/>
                                          </p:val>
                                        </p:tav>
                                      </p:tavLst>
                                    </p:anim>
                                    <p:anim calcmode="lin" valueType="num">
                                      <p:cBhvr additive="base">
                                        <p:cTn id="112" dur="500" fill="hold"/>
                                        <p:tgtEl>
                                          <p:spTgt spid="52">
                                            <p:bg/>
                                          </p:spTgt>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2">
                                            <p:txEl>
                                              <p:pRg st="0" end="0"/>
                                            </p:txEl>
                                          </p:spTgt>
                                        </p:tgtEl>
                                        <p:attrNameLst>
                                          <p:attrName>style.visibility</p:attrName>
                                        </p:attrNameLst>
                                      </p:cBhvr>
                                      <p:to>
                                        <p:strVal val="visible"/>
                                      </p:to>
                                    </p:set>
                                    <p:anim calcmode="lin" valueType="num">
                                      <p:cBhvr additive="base">
                                        <p:cTn id="1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52">
                                            <p:txEl>
                                              <p:pRg st="0" end="0"/>
                                            </p:txEl>
                                          </p:spTgt>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53">
                                            <p:bg/>
                                          </p:spTgt>
                                        </p:tgtEl>
                                        <p:attrNameLst>
                                          <p:attrName>style.visibility</p:attrName>
                                        </p:attrNameLst>
                                      </p:cBhvr>
                                      <p:to>
                                        <p:strVal val="visible"/>
                                      </p:to>
                                    </p:set>
                                    <p:anim calcmode="lin" valueType="num">
                                      <p:cBhvr additive="base">
                                        <p:cTn id="119" dur="500" fill="hold"/>
                                        <p:tgtEl>
                                          <p:spTgt spid="53">
                                            <p:bg/>
                                          </p:spTgt>
                                        </p:tgtEl>
                                        <p:attrNameLst>
                                          <p:attrName>ppt_x</p:attrName>
                                        </p:attrNameLst>
                                      </p:cBhvr>
                                      <p:tavLst>
                                        <p:tav tm="0">
                                          <p:val>
                                            <p:strVal val="#ppt_x"/>
                                          </p:val>
                                        </p:tav>
                                        <p:tav tm="100000">
                                          <p:val>
                                            <p:strVal val="#ppt_x"/>
                                          </p:val>
                                        </p:tav>
                                      </p:tavLst>
                                    </p:anim>
                                    <p:anim calcmode="lin" valueType="num">
                                      <p:cBhvr additive="base">
                                        <p:cTn id="120" dur="500" fill="hold"/>
                                        <p:tgtEl>
                                          <p:spTgt spid="53">
                                            <p:bg/>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3">
                                            <p:txEl>
                                              <p:pRg st="0" end="0"/>
                                            </p:txEl>
                                          </p:spTgt>
                                        </p:tgtEl>
                                        <p:attrNameLst>
                                          <p:attrName>style.visibility</p:attrName>
                                        </p:attrNameLst>
                                      </p:cBhvr>
                                      <p:to>
                                        <p:strVal val="visible"/>
                                      </p:to>
                                    </p:set>
                                    <p:anim calcmode="lin" valueType="num">
                                      <p:cBhvr additive="base">
                                        <p:cTn id="123"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4">
                                            <p:bg/>
                                          </p:spTgt>
                                        </p:tgtEl>
                                        <p:attrNameLst>
                                          <p:attrName>style.visibility</p:attrName>
                                        </p:attrNameLst>
                                      </p:cBhvr>
                                      <p:to>
                                        <p:strVal val="visible"/>
                                      </p:to>
                                    </p:set>
                                    <p:anim calcmode="lin" valueType="num">
                                      <p:cBhvr additive="base">
                                        <p:cTn id="127" dur="500" fill="hold"/>
                                        <p:tgtEl>
                                          <p:spTgt spid="54">
                                            <p:bg/>
                                          </p:spTgt>
                                        </p:tgtEl>
                                        <p:attrNameLst>
                                          <p:attrName>ppt_x</p:attrName>
                                        </p:attrNameLst>
                                      </p:cBhvr>
                                      <p:tavLst>
                                        <p:tav tm="0">
                                          <p:val>
                                            <p:strVal val="#ppt_x"/>
                                          </p:val>
                                        </p:tav>
                                        <p:tav tm="100000">
                                          <p:val>
                                            <p:strVal val="#ppt_x"/>
                                          </p:val>
                                        </p:tav>
                                      </p:tavLst>
                                    </p:anim>
                                    <p:anim calcmode="lin" valueType="num">
                                      <p:cBhvr additive="base">
                                        <p:cTn id="128" dur="500" fill="hold"/>
                                        <p:tgtEl>
                                          <p:spTgt spid="54">
                                            <p:bg/>
                                          </p:spTgt>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4">
                                            <p:txEl>
                                              <p:pRg st="0" end="0"/>
                                            </p:txEl>
                                          </p:spTgt>
                                        </p:tgtEl>
                                        <p:attrNameLst>
                                          <p:attrName>style.visibility</p:attrName>
                                        </p:attrNameLst>
                                      </p:cBhvr>
                                      <p:to>
                                        <p:strVal val="visible"/>
                                      </p:to>
                                    </p:set>
                                    <p:anim calcmode="lin" valueType="num">
                                      <p:cBhvr additive="base">
                                        <p:cTn id="131"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54">
                                            <p:txEl>
                                              <p:pRg st="0" end="0"/>
                                            </p:txEl>
                                          </p:spTgt>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5">
                                            <p:bg/>
                                          </p:spTgt>
                                        </p:tgtEl>
                                        <p:attrNameLst>
                                          <p:attrName>style.visibility</p:attrName>
                                        </p:attrNameLst>
                                      </p:cBhvr>
                                      <p:to>
                                        <p:strVal val="visible"/>
                                      </p:to>
                                    </p:set>
                                    <p:anim calcmode="lin" valueType="num">
                                      <p:cBhvr additive="base">
                                        <p:cTn id="135" dur="500" fill="hold"/>
                                        <p:tgtEl>
                                          <p:spTgt spid="55">
                                            <p:bg/>
                                          </p:spTgt>
                                        </p:tgtEl>
                                        <p:attrNameLst>
                                          <p:attrName>ppt_x</p:attrName>
                                        </p:attrNameLst>
                                      </p:cBhvr>
                                      <p:tavLst>
                                        <p:tav tm="0">
                                          <p:val>
                                            <p:strVal val="#ppt_x"/>
                                          </p:val>
                                        </p:tav>
                                        <p:tav tm="100000">
                                          <p:val>
                                            <p:strVal val="#ppt_x"/>
                                          </p:val>
                                        </p:tav>
                                      </p:tavLst>
                                    </p:anim>
                                    <p:anim calcmode="lin" valueType="num">
                                      <p:cBhvr additive="base">
                                        <p:cTn id="136" dur="500" fill="hold"/>
                                        <p:tgtEl>
                                          <p:spTgt spid="55">
                                            <p:bg/>
                                          </p:spTgt>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5">
                                            <p:txEl>
                                              <p:pRg st="0" end="0"/>
                                            </p:txEl>
                                          </p:spTgt>
                                        </p:tgtEl>
                                        <p:attrNameLst>
                                          <p:attrName>style.visibility</p:attrName>
                                        </p:attrNameLst>
                                      </p:cBhvr>
                                      <p:to>
                                        <p:strVal val="visible"/>
                                      </p:to>
                                    </p:set>
                                    <p:anim calcmode="lin" valueType="num">
                                      <p:cBhvr additive="base">
                                        <p:cTn id="139"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55">
                                            <p:txEl>
                                              <p:pRg st="0" end="0"/>
                                            </p:txEl>
                                          </p:spTgt>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8">
                                            <p:bg/>
                                          </p:spTgt>
                                        </p:tgtEl>
                                        <p:attrNameLst>
                                          <p:attrName>style.visibility</p:attrName>
                                        </p:attrNameLst>
                                      </p:cBhvr>
                                      <p:to>
                                        <p:strVal val="visible"/>
                                      </p:to>
                                    </p:set>
                                    <p:anim calcmode="lin" valueType="num">
                                      <p:cBhvr additive="base">
                                        <p:cTn id="143" dur="500" fill="hold"/>
                                        <p:tgtEl>
                                          <p:spTgt spid="58">
                                            <p:bg/>
                                          </p:spTgt>
                                        </p:tgtEl>
                                        <p:attrNameLst>
                                          <p:attrName>ppt_x</p:attrName>
                                        </p:attrNameLst>
                                      </p:cBhvr>
                                      <p:tavLst>
                                        <p:tav tm="0">
                                          <p:val>
                                            <p:strVal val="#ppt_x"/>
                                          </p:val>
                                        </p:tav>
                                        <p:tav tm="100000">
                                          <p:val>
                                            <p:strVal val="#ppt_x"/>
                                          </p:val>
                                        </p:tav>
                                      </p:tavLst>
                                    </p:anim>
                                    <p:anim calcmode="lin" valueType="num">
                                      <p:cBhvr additive="base">
                                        <p:cTn id="144" dur="500" fill="hold"/>
                                        <p:tgtEl>
                                          <p:spTgt spid="58">
                                            <p:bg/>
                                          </p:spTgt>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8">
                                            <p:txEl>
                                              <p:pRg st="0" end="0"/>
                                            </p:txEl>
                                          </p:spTgt>
                                        </p:tgtEl>
                                        <p:attrNameLst>
                                          <p:attrName>style.visibility</p:attrName>
                                        </p:attrNameLst>
                                      </p:cBhvr>
                                      <p:to>
                                        <p:strVal val="visible"/>
                                      </p:to>
                                    </p:set>
                                    <p:anim calcmode="lin" valueType="num">
                                      <p:cBhvr additive="base">
                                        <p:cTn id="14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62">
                                            <p:bg/>
                                          </p:spTgt>
                                        </p:tgtEl>
                                        <p:attrNameLst>
                                          <p:attrName>style.visibility</p:attrName>
                                        </p:attrNameLst>
                                      </p:cBhvr>
                                      <p:to>
                                        <p:strVal val="visible"/>
                                      </p:to>
                                    </p:set>
                                    <p:anim calcmode="lin" valueType="num">
                                      <p:cBhvr additive="base">
                                        <p:cTn id="151" dur="500" fill="hold"/>
                                        <p:tgtEl>
                                          <p:spTgt spid="62">
                                            <p:bg/>
                                          </p:spTgt>
                                        </p:tgtEl>
                                        <p:attrNameLst>
                                          <p:attrName>ppt_x</p:attrName>
                                        </p:attrNameLst>
                                      </p:cBhvr>
                                      <p:tavLst>
                                        <p:tav tm="0">
                                          <p:val>
                                            <p:strVal val="#ppt_x"/>
                                          </p:val>
                                        </p:tav>
                                        <p:tav tm="100000">
                                          <p:val>
                                            <p:strVal val="#ppt_x"/>
                                          </p:val>
                                        </p:tav>
                                      </p:tavLst>
                                    </p:anim>
                                    <p:anim calcmode="lin" valueType="num">
                                      <p:cBhvr additive="base">
                                        <p:cTn id="152" dur="500" fill="hold"/>
                                        <p:tgtEl>
                                          <p:spTgt spid="62">
                                            <p:bg/>
                                          </p:spTgt>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62">
                                            <p:txEl>
                                              <p:pRg st="0" end="0"/>
                                            </p:txEl>
                                          </p:spTgt>
                                        </p:tgtEl>
                                        <p:attrNameLst>
                                          <p:attrName>style.visibility</p:attrName>
                                        </p:attrNameLst>
                                      </p:cBhvr>
                                      <p:to>
                                        <p:strVal val="visible"/>
                                      </p:to>
                                    </p:set>
                                    <p:anim calcmode="lin" valueType="num">
                                      <p:cBhvr additive="base">
                                        <p:cTn id="15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62">
                                            <p:txEl>
                                              <p:pRg st="0" end="0"/>
                                            </p:txEl>
                                          </p:spTgt>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9">
                                            <p:bg/>
                                          </p:spTgt>
                                        </p:tgtEl>
                                        <p:attrNameLst>
                                          <p:attrName>style.visibility</p:attrName>
                                        </p:attrNameLst>
                                      </p:cBhvr>
                                      <p:to>
                                        <p:strVal val="visible"/>
                                      </p:to>
                                    </p:set>
                                    <p:anim calcmode="lin" valueType="num">
                                      <p:cBhvr additive="base">
                                        <p:cTn id="159"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160" dur="500" fill="hold"/>
                                        <p:tgtEl>
                                          <p:spTgt spid="29">
                                            <p:bg/>
                                          </p:spTgt>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9">
                                            <p:txEl>
                                              <p:pRg st="0" end="0"/>
                                            </p:txEl>
                                          </p:spTgt>
                                        </p:tgtEl>
                                        <p:attrNameLst>
                                          <p:attrName>style.visibility</p:attrName>
                                        </p:attrNameLst>
                                      </p:cBhvr>
                                      <p:to>
                                        <p:strVal val="visible"/>
                                      </p:to>
                                    </p:set>
                                    <p:anim calcmode="lin" valueType="num">
                                      <p:cBhvr additive="base">
                                        <p:cTn id="16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 calcmode="lin" valueType="num">
                                      <p:cBhvr additive="base">
                                        <p:cTn id="167"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29">
                                            <p:txEl>
                                              <p:pRg st="1" end="1"/>
                                            </p:txEl>
                                          </p:spTgt>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9">
                                            <p:bg/>
                                          </p:spTgt>
                                        </p:tgtEl>
                                        <p:attrNameLst>
                                          <p:attrName>style.visibility</p:attrName>
                                        </p:attrNameLst>
                                      </p:cBhvr>
                                      <p:to>
                                        <p:strVal val="visible"/>
                                      </p:to>
                                    </p:set>
                                    <p:anim calcmode="lin" valueType="num">
                                      <p:cBhvr additive="base">
                                        <p:cTn id="171" dur="500" fill="hold"/>
                                        <p:tgtEl>
                                          <p:spTgt spid="39">
                                            <p:bg/>
                                          </p:spTgt>
                                        </p:tgtEl>
                                        <p:attrNameLst>
                                          <p:attrName>ppt_x</p:attrName>
                                        </p:attrNameLst>
                                      </p:cBhvr>
                                      <p:tavLst>
                                        <p:tav tm="0">
                                          <p:val>
                                            <p:strVal val="#ppt_x"/>
                                          </p:val>
                                        </p:tav>
                                        <p:tav tm="100000">
                                          <p:val>
                                            <p:strVal val="#ppt_x"/>
                                          </p:val>
                                        </p:tav>
                                      </p:tavLst>
                                    </p:anim>
                                    <p:anim calcmode="lin" valueType="num">
                                      <p:cBhvr additive="base">
                                        <p:cTn id="172" dur="500" fill="hold"/>
                                        <p:tgtEl>
                                          <p:spTgt spid="39">
                                            <p:bg/>
                                          </p:spTgt>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9">
                                            <p:txEl>
                                              <p:pRg st="0" end="0"/>
                                            </p:txEl>
                                          </p:spTgt>
                                        </p:tgtEl>
                                        <p:attrNameLst>
                                          <p:attrName>style.visibility</p:attrName>
                                        </p:attrNameLst>
                                      </p:cBhvr>
                                      <p:to>
                                        <p:strVal val="visible"/>
                                      </p:to>
                                    </p:set>
                                    <p:anim calcmode="lin" valueType="num">
                                      <p:cBhvr additive="base">
                                        <p:cTn id="17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42">
                                            <p:bg/>
                                          </p:spTgt>
                                        </p:tgtEl>
                                        <p:attrNameLst>
                                          <p:attrName>style.visibility</p:attrName>
                                        </p:attrNameLst>
                                      </p:cBhvr>
                                      <p:to>
                                        <p:strVal val="visible"/>
                                      </p:to>
                                    </p:set>
                                    <p:anim calcmode="lin" valueType="num">
                                      <p:cBhvr additive="base">
                                        <p:cTn id="179" dur="500" fill="hold"/>
                                        <p:tgtEl>
                                          <p:spTgt spid="42">
                                            <p:bg/>
                                          </p:spTgt>
                                        </p:tgtEl>
                                        <p:attrNameLst>
                                          <p:attrName>ppt_x</p:attrName>
                                        </p:attrNameLst>
                                      </p:cBhvr>
                                      <p:tavLst>
                                        <p:tav tm="0">
                                          <p:val>
                                            <p:strVal val="#ppt_x"/>
                                          </p:val>
                                        </p:tav>
                                        <p:tav tm="100000">
                                          <p:val>
                                            <p:strVal val="#ppt_x"/>
                                          </p:val>
                                        </p:tav>
                                      </p:tavLst>
                                    </p:anim>
                                    <p:anim calcmode="lin" valueType="num">
                                      <p:cBhvr additive="base">
                                        <p:cTn id="180" dur="500" fill="hold"/>
                                        <p:tgtEl>
                                          <p:spTgt spid="42">
                                            <p:bg/>
                                          </p:spTgt>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42">
                                            <p:txEl>
                                              <p:pRg st="0" end="0"/>
                                            </p:txEl>
                                          </p:spTgt>
                                        </p:tgtEl>
                                        <p:attrNameLst>
                                          <p:attrName>style.visibility</p:attrName>
                                        </p:attrNameLst>
                                      </p:cBhvr>
                                      <p:to>
                                        <p:strVal val="visible"/>
                                      </p:to>
                                    </p:set>
                                    <p:anim calcmode="lin" valueType="num">
                                      <p:cBhvr additive="base">
                                        <p:cTn id="18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43">
                                            <p:bg/>
                                          </p:spTgt>
                                        </p:tgtEl>
                                        <p:attrNameLst>
                                          <p:attrName>style.visibility</p:attrName>
                                        </p:attrNameLst>
                                      </p:cBhvr>
                                      <p:to>
                                        <p:strVal val="visible"/>
                                      </p:to>
                                    </p:set>
                                    <p:anim calcmode="lin" valueType="num">
                                      <p:cBhvr additive="base">
                                        <p:cTn id="187" dur="500" fill="hold"/>
                                        <p:tgtEl>
                                          <p:spTgt spid="43">
                                            <p:bg/>
                                          </p:spTgt>
                                        </p:tgtEl>
                                        <p:attrNameLst>
                                          <p:attrName>ppt_x</p:attrName>
                                        </p:attrNameLst>
                                      </p:cBhvr>
                                      <p:tavLst>
                                        <p:tav tm="0">
                                          <p:val>
                                            <p:strVal val="#ppt_x"/>
                                          </p:val>
                                        </p:tav>
                                        <p:tav tm="100000">
                                          <p:val>
                                            <p:strVal val="#ppt_x"/>
                                          </p:val>
                                        </p:tav>
                                      </p:tavLst>
                                    </p:anim>
                                    <p:anim calcmode="lin" valueType="num">
                                      <p:cBhvr additive="base">
                                        <p:cTn id="188" dur="500" fill="hold"/>
                                        <p:tgtEl>
                                          <p:spTgt spid="43">
                                            <p:bg/>
                                          </p:spTgt>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43">
                                            <p:txEl>
                                              <p:pRg st="0" end="0"/>
                                            </p:txEl>
                                          </p:spTgt>
                                        </p:tgtEl>
                                        <p:attrNameLst>
                                          <p:attrName>style.visibility</p:attrName>
                                        </p:attrNameLst>
                                      </p:cBhvr>
                                      <p:to>
                                        <p:strVal val="visible"/>
                                      </p:to>
                                    </p:set>
                                    <p:anim calcmode="lin" valueType="num">
                                      <p:cBhvr additive="base">
                                        <p:cTn id="19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92"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47">
                                            <p:bg/>
                                          </p:spTgt>
                                        </p:tgtEl>
                                        <p:attrNameLst>
                                          <p:attrName>style.visibility</p:attrName>
                                        </p:attrNameLst>
                                      </p:cBhvr>
                                      <p:to>
                                        <p:strVal val="visible"/>
                                      </p:to>
                                    </p:set>
                                    <p:anim calcmode="lin" valueType="num">
                                      <p:cBhvr additive="base">
                                        <p:cTn id="195" dur="500" fill="hold"/>
                                        <p:tgtEl>
                                          <p:spTgt spid="47">
                                            <p:bg/>
                                          </p:spTgt>
                                        </p:tgtEl>
                                        <p:attrNameLst>
                                          <p:attrName>ppt_x</p:attrName>
                                        </p:attrNameLst>
                                      </p:cBhvr>
                                      <p:tavLst>
                                        <p:tav tm="0">
                                          <p:val>
                                            <p:strVal val="#ppt_x"/>
                                          </p:val>
                                        </p:tav>
                                        <p:tav tm="100000">
                                          <p:val>
                                            <p:strVal val="#ppt_x"/>
                                          </p:val>
                                        </p:tav>
                                      </p:tavLst>
                                    </p:anim>
                                    <p:anim calcmode="lin" valueType="num">
                                      <p:cBhvr additive="base">
                                        <p:cTn id="196" dur="500" fill="hold"/>
                                        <p:tgtEl>
                                          <p:spTgt spid="47">
                                            <p:bg/>
                                          </p:spTgt>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47">
                                            <p:txEl>
                                              <p:pRg st="0" end="0"/>
                                            </p:txEl>
                                          </p:spTgt>
                                        </p:tgtEl>
                                        <p:attrNameLst>
                                          <p:attrName>style.visibility</p:attrName>
                                        </p:attrNameLst>
                                      </p:cBhvr>
                                      <p:to>
                                        <p:strVal val="visible"/>
                                      </p:to>
                                    </p:set>
                                    <p:anim calcmode="lin" valueType="num">
                                      <p:cBhvr additive="base">
                                        <p:cTn id="199"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200" dur="500" fill="hold"/>
                                        <p:tgtEl>
                                          <p:spTgt spid="47">
                                            <p:txEl>
                                              <p:pRg st="0" end="0"/>
                                            </p:txEl>
                                          </p:spTgt>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48">
                                            <p:bg/>
                                          </p:spTgt>
                                        </p:tgtEl>
                                        <p:attrNameLst>
                                          <p:attrName>style.visibility</p:attrName>
                                        </p:attrNameLst>
                                      </p:cBhvr>
                                      <p:to>
                                        <p:strVal val="visible"/>
                                      </p:to>
                                    </p:set>
                                    <p:anim calcmode="lin" valueType="num">
                                      <p:cBhvr additive="base">
                                        <p:cTn id="203"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04" dur="500" fill="hold"/>
                                        <p:tgtEl>
                                          <p:spTgt spid="48">
                                            <p:bg/>
                                          </p:spTgt>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48">
                                            <p:txEl>
                                              <p:pRg st="0" end="0"/>
                                            </p:txEl>
                                          </p:spTgt>
                                        </p:tgtEl>
                                        <p:attrNameLst>
                                          <p:attrName>style.visibility</p:attrName>
                                        </p:attrNameLst>
                                      </p:cBhvr>
                                      <p:to>
                                        <p:strVal val="visible"/>
                                      </p:to>
                                    </p:set>
                                    <p:anim calcmode="lin" valueType="num">
                                      <p:cBhvr additive="base">
                                        <p:cTn id="20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208"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allAtOnce" animBg="1"/>
      <p:bldP spid="45" grpId="0" build="allAtOnce" animBg="1"/>
      <p:bldP spid="46" grpId="0" build="allAtOnce" animBg="1"/>
      <p:bldP spid="50" grpId="0" build="allAtOnce" animBg="1"/>
      <p:bldP spid="51" grpId="0" build="allAtOnce" animBg="1"/>
      <p:bldP spid="52" grpId="0" build="allAtOnce" animBg="1"/>
      <p:bldP spid="53" grpId="0" build="allAtOnce" animBg="1"/>
      <p:bldP spid="54" grpId="0" build="allAtOnce" animBg="1"/>
      <p:bldP spid="55" grpId="0" build="allAtOnce" animBg="1"/>
      <p:bldP spid="56" grpId="0" build="allAtOnce" animBg="1"/>
      <p:bldP spid="57" grpId="0" build="allAtOnce" animBg="1"/>
      <p:bldP spid="58" grpId="0" build="allAtOnce" animBg="1"/>
      <p:bldP spid="62" grpId="0" build="allAtOnce" animBg="1"/>
      <p:bldP spid="63" grpId="0" build="allAtOnce" animBg="1"/>
      <p:bldP spid="29" grpId="0" build="allAtOnce" animBg="1"/>
      <p:bldP spid="30" grpId="0" build="allAtOnce" animBg="1"/>
      <p:bldP spid="32" grpId="0" build="allAtOnce" animBg="1"/>
      <p:bldP spid="33" grpId="0" build="allAtOnce" animBg="1"/>
      <p:bldP spid="39" grpId="0" build="allAtOnce" animBg="1"/>
      <p:bldP spid="42" grpId="0" build="allAtOnce" animBg="1"/>
      <p:bldP spid="43" grpId="0" build="allAtOnce" animBg="1"/>
      <p:bldP spid="47" grpId="0" build="allAtOnce" animBg="1"/>
      <p:bldP spid="38" grpId="0" build="allAtOnce" animBg="1"/>
      <p:bldP spid="48"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496" y="404664"/>
            <a:ext cx="9108504" cy="954107"/>
          </a:xfrm>
          <a:prstGeom prst="rect">
            <a:avLst/>
          </a:prstGeom>
          <a:noFill/>
        </p:spPr>
        <p:txBody>
          <a:bodyPr wrap="square" rtlCol="0">
            <a:spAutoFit/>
          </a:bodyPr>
          <a:lstStyle/>
          <a:p>
            <a:r>
              <a:rPr lang="es-AR" sz="2800" b="1" dirty="0" smtClean="0"/>
              <a:t>Propuesta:</a:t>
            </a:r>
          </a:p>
          <a:p>
            <a:r>
              <a:rPr lang="es-AR" sz="2800" b="1" i="1" dirty="0" smtClean="0"/>
              <a:t>Repensemos nuestras empresas de manera “Empresarial”</a:t>
            </a:r>
          </a:p>
        </p:txBody>
      </p:sp>
      <p:graphicFrame>
        <p:nvGraphicFramePr>
          <p:cNvPr id="5" name="4 Tabla"/>
          <p:cNvGraphicFramePr>
            <a:graphicFrameLocks noGrp="1"/>
          </p:cNvGraphicFramePr>
          <p:nvPr/>
        </p:nvGraphicFramePr>
        <p:xfrm>
          <a:off x="179512" y="1440160"/>
          <a:ext cx="3600400" cy="3017520"/>
        </p:xfrm>
        <a:graphic>
          <a:graphicData uri="http://schemas.openxmlformats.org/drawingml/2006/table">
            <a:tbl>
              <a:tblPr/>
              <a:tblGrid>
                <a:gridCol w="1609396"/>
                <a:gridCol w="995502"/>
                <a:gridCol w="995502"/>
              </a:tblGrid>
              <a:tr h="161925">
                <a:tc>
                  <a:txBody>
                    <a:bodyPr/>
                    <a:lstStyle/>
                    <a:p>
                      <a:pPr algn="l" fontAlgn="b"/>
                      <a:r>
                        <a:rPr lang="es-AR" sz="1800" b="1" i="0" u="none" strike="noStrike" dirty="0">
                          <a:latin typeface="+mj-lt"/>
                        </a:rPr>
                        <a:t>ROS </a:t>
                      </a:r>
                      <a:r>
                        <a:rPr lang="es-AR" sz="1800" b="1" i="0" u="none" strike="noStrike" dirty="0" err="1">
                          <a:latin typeface="+mj-lt"/>
                        </a:rPr>
                        <a:t>obj</a:t>
                      </a:r>
                      <a:endParaRPr lang="es-AR" sz="1800" b="1" i="0" u="none" strike="noStrike" dirty="0">
                        <a:latin typeface="+mj-lt"/>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es-AR" sz="1800" b="0" i="0" u="none" strike="noStrike">
                          <a:latin typeface="+mj-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es-AR" sz="1800" b="0" i="0" u="none" strike="noStrike">
                          <a:latin typeface="+mj-lt"/>
                        </a:rPr>
                        <a:t>20%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61925">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800" b="0" i="0" u="none" strike="noStrike" dirty="0">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AR" sz="1800" b="0" i="0" u="none" strike="noStrike">
                          <a:latin typeface="+mj-lt"/>
                        </a:rPr>
                        <a:t>Precio de leche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AR" sz="1800" b="0" i="0" u="none" strike="noStrike">
                          <a:latin typeface="+mj-lt"/>
                        </a:rPr>
                        <a:t>u$s/L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800" b="0" i="0" u="none" strike="noStrike">
                          <a:latin typeface="+mj-lt"/>
                        </a:rPr>
                        <a:t>         0.32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61925">
                <a:tc>
                  <a:txBody>
                    <a:bodyPr/>
                    <a:lstStyle/>
                    <a:p>
                      <a:pPr algn="l" fontAlgn="b"/>
                      <a:r>
                        <a:rPr lang="es-AR" sz="1800" b="0" i="0" u="none" strike="noStrike">
                          <a:latin typeface="+mj-lt"/>
                        </a:rPr>
                        <a:t>Resultado x 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AR" sz="1800" b="0" i="0" u="none" strike="noStrike">
                          <a:latin typeface="+mj-lt"/>
                        </a:rPr>
                        <a:t>u$s/L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800" b="0" i="0" u="none" strike="noStrike" dirty="0">
                          <a:latin typeface="+mj-lt"/>
                        </a:rPr>
                        <a:t>         0.06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AR" sz="1800" b="0" i="0" u="none" strike="noStrike">
                          <a:latin typeface="+mj-lt"/>
                        </a:rPr>
                        <a:t>Costo x 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AR" sz="1800" b="0" i="0" u="none" strike="noStrike">
                          <a:latin typeface="+mj-lt"/>
                        </a:rPr>
                        <a:t>u$s/L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800" b="0" i="0" u="none" strike="noStrike">
                          <a:latin typeface="+mj-lt"/>
                        </a:rPr>
                        <a:t>         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endParaRPr lang="es-AR" sz="1800" b="0" i="0" u="none" strike="noStrike">
                        <a:latin typeface="+mj-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AR" sz="1800" b="1" i="0" u="none" strike="noStrike">
                          <a:latin typeface="+mj-lt"/>
                        </a:rPr>
                        <a:t>ROA obj</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es-AR" sz="1800" b="0" i="0" u="none" strike="noStrike">
                          <a:latin typeface="+mj-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es-AR" sz="1800" b="0" i="0" u="none" strike="noStrike">
                          <a:latin typeface="+mj-lt"/>
                        </a:rPr>
                        <a:t>15%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61925">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AR" sz="1800" b="0" i="0" u="none" strike="noStrike">
                          <a:latin typeface="+mj-lt"/>
                        </a:rPr>
                        <a:t>ROTA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800" b="0" i="0" u="none" strike="noStrike">
                          <a:latin typeface="+mj-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800" b="0" i="0" u="none" strike="noStrike">
                          <a:latin typeface="+mj-lt"/>
                        </a:rPr>
                        <a:t>         0.75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s-AR" sz="1800" b="0" i="0" u="none" strike="noStrike">
                          <a:latin typeface="+mj-lt"/>
                        </a:rPr>
                        <a:t>Activo</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AR" sz="1800" b="0" i="0" u="none" strike="noStrike">
                          <a:latin typeface="+mj-lt"/>
                        </a:rPr>
                        <a:t>u$s/L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800" b="0" i="0" u="none" strike="noStrike" dirty="0">
                          <a:latin typeface="+mj-lt"/>
                        </a:rPr>
                        <a:t>         0.42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5 Flecha izquierda"/>
          <p:cNvSpPr/>
          <p:nvPr/>
        </p:nvSpPr>
        <p:spPr>
          <a:xfrm>
            <a:off x="4139952" y="1440160"/>
            <a:ext cx="504056"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CuadroTexto"/>
          <p:cNvSpPr txBox="1"/>
          <p:nvPr/>
        </p:nvSpPr>
        <p:spPr>
          <a:xfrm>
            <a:off x="4932040" y="1440160"/>
            <a:ext cx="3444341" cy="369332"/>
          </a:xfrm>
          <a:prstGeom prst="rect">
            <a:avLst/>
          </a:prstGeom>
          <a:noFill/>
        </p:spPr>
        <p:txBody>
          <a:bodyPr wrap="none" rtlCol="0">
            <a:spAutoFit/>
          </a:bodyPr>
          <a:lstStyle/>
          <a:p>
            <a:r>
              <a:rPr lang="es-AR" b="1" i="1" dirty="0" smtClean="0"/>
              <a:t>Esto define el costo de producción</a:t>
            </a:r>
            <a:endParaRPr lang="es-AR" b="1" i="1" dirty="0"/>
          </a:p>
        </p:txBody>
      </p:sp>
      <p:sp>
        <p:nvSpPr>
          <p:cNvPr id="8" name="7 Flecha izquierda"/>
          <p:cNvSpPr/>
          <p:nvPr/>
        </p:nvSpPr>
        <p:spPr>
          <a:xfrm>
            <a:off x="4139952" y="3087052"/>
            <a:ext cx="504056"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CuadroTexto"/>
          <p:cNvSpPr txBox="1"/>
          <p:nvPr/>
        </p:nvSpPr>
        <p:spPr>
          <a:xfrm>
            <a:off x="4932040" y="3087052"/>
            <a:ext cx="4264052" cy="646331"/>
          </a:xfrm>
          <a:prstGeom prst="rect">
            <a:avLst/>
          </a:prstGeom>
          <a:noFill/>
        </p:spPr>
        <p:txBody>
          <a:bodyPr wrap="none" rtlCol="0">
            <a:spAutoFit/>
          </a:bodyPr>
          <a:lstStyle/>
          <a:p>
            <a:r>
              <a:rPr lang="es-AR" b="1" i="1" dirty="0" smtClean="0"/>
              <a:t>Esto define el activo que pongo en juego y </a:t>
            </a:r>
          </a:p>
          <a:p>
            <a:r>
              <a:rPr lang="es-AR" b="1" i="1" dirty="0" smtClean="0"/>
              <a:t>por lo tanto el ROTA</a:t>
            </a:r>
          </a:p>
        </p:txBody>
      </p:sp>
      <p:graphicFrame>
        <p:nvGraphicFramePr>
          <p:cNvPr id="10" name="9 Tabla"/>
          <p:cNvGraphicFramePr>
            <a:graphicFrameLocks noGrp="1"/>
          </p:cNvGraphicFramePr>
          <p:nvPr/>
        </p:nvGraphicFramePr>
        <p:xfrm>
          <a:off x="6207844" y="4070176"/>
          <a:ext cx="2612628" cy="2743200"/>
        </p:xfrm>
        <a:graphic>
          <a:graphicData uri="http://schemas.openxmlformats.org/drawingml/2006/table">
            <a:tbl>
              <a:tblPr/>
              <a:tblGrid>
                <a:gridCol w="1502688"/>
                <a:gridCol w="1109940"/>
              </a:tblGrid>
              <a:tr h="261847">
                <a:tc gridSpan="2">
                  <a:txBody>
                    <a:bodyPr/>
                    <a:lstStyle/>
                    <a:p>
                      <a:pPr algn="l" fontAlgn="b"/>
                      <a:r>
                        <a:rPr lang="es-AR" sz="1800" b="1" i="0" u="none" strike="noStrike" dirty="0">
                          <a:latin typeface="+mj-lt"/>
                        </a:rPr>
                        <a:t>Algunos parámetros</a:t>
                      </a:r>
                    </a:p>
                  </a:txBody>
                  <a:tcPr marL="0" marR="0" marT="0" marB="0" anchor="b">
                    <a:lnL>
                      <a:noFill/>
                    </a:lnL>
                    <a:lnR>
                      <a:noFill/>
                    </a:lnR>
                    <a:lnT>
                      <a:noFill/>
                    </a:lnT>
                    <a:lnB>
                      <a:noFill/>
                    </a:lnB>
                  </a:tcPr>
                </a:tc>
                <a:tc hMerge="1">
                  <a:txBody>
                    <a:bodyPr/>
                    <a:lstStyle/>
                    <a:p>
                      <a:endParaRPr lang="es-AR"/>
                    </a:p>
                  </a:txBody>
                  <a:tcPr/>
                </a:tc>
              </a:tr>
              <a:tr h="261847">
                <a:tc>
                  <a:txBody>
                    <a:bodyPr/>
                    <a:lstStyle/>
                    <a:p>
                      <a:pPr algn="l" fontAlgn="b"/>
                      <a:endParaRPr lang="es-AR" sz="1800" b="0" i="0" u="none" strike="noStrike">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s-AR" sz="1800" b="0" i="0" u="none" strike="noStrike">
                        <a:latin typeface="+mj-lt"/>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r>
              <a:tr h="261847">
                <a:tc>
                  <a:txBody>
                    <a:bodyPr/>
                    <a:lstStyle/>
                    <a:p>
                      <a:pPr algn="l" fontAlgn="b"/>
                      <a:r>
                        <a:rPr lang="es-AR" sz="1800" b="0" i="0" u="none" strike="noStrike" dirty="0" err="1">
                          <a:latin typeface="+mj-lt"/>
                        </a:rPr>
                        <a:t>Rel</a:t>
                      </a:r>
                      <a:r>
                        <a:rPr lang="es-AR" sz="1800" b="0" i="0" u="none" strike="noStrike" dirty="0">
                          <a:latin typeface="+mj-lt"/>
                        </a:rPr>
                        <a:t> I/GD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AR" sz="1800" b="0" i="0" u="none" strike="noStrike" dirty="0">
                          <a:latin typeface="+mj-lt"/>
                        </a:rPr>
                        <a:t> &gt;1.6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7">
                <a:tc>
                  <a:txBody>
                    <a:bodyPr/>
                    <a:lstStyle/>
                    <a:p>
                      <a:pPr algn="l" fontAlgn="b"/>
                      <a:r>
                        <a:rPr lang="es-AR" sz="1800" b="0" i="0" u="none" strike="noStrike">
                          <a:latin typeface="+mj-lt"/>
                        </a:rPr>
                        <a:t>% supl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800" b="0" i="0" u="none" strike="noStrike">
                          <a:latin typeface="+mj-lt"/>
                        </a:rPr>
                        <a:t>&lt;28%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847">
                <a:tc>
                  <a:txBody>
                    <a:bodyPr/>
                    <a:lstStyle/>
                    <a:p>
                      <a:pPr algn="l" fontAlgn="b"/>
                      <a:r>
                        <a:rPr lang="es-AR" sz="1800" b="0" i="0" u="none" strike="noStrike">
                          <a:latin typeface="+mj-lt"/>
                        </a:rPr>
                        <a:t>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800" b="0" i="0" u="none" strike="noStrike">
                          <a:latin typeface="+mj-lt"/>
                        </a:rPr>
                        <a:t>&lt;9%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847">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800" b="0" i="0" u="none" strike="noStrike">
                        <a:latin typeface="+mj-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847">
                <a:tc>
                  <a:txBody>
                    <a:bodyPr/>
                    <a:lstStyle/>
                    <a:p>
                      <a:pPr algn="l" fontAlgn="b"/>
                      <a:r>
                        <a:rPr lang="es-AR" sz="1800" b="0" i="0" u="none" strike="noStrike">
                          <a:latin typeface="+mj-lt"/>
                        </a:rPr>
                        <a:t>lts/VO.día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800" b="0" i="0" u="none" strike="noStrike" dirty="0">
                          <a:latin typeface="+mj-lt"/>
                        </a:rPr>
                        <a:t>        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847">
                <a:tc>
                  <a:txBody>
                    <a:bodyPr/>
                    <a:lstStyle/>
                    <a:p>
                      <a:pPr algn="l" fontAlgn="b"/>
                      <a:r>
                        <a:rPr lang="es-AR" sz="1800" b="0" i="0" u="none" strike="noStrike">
                          <a:latin typeface="+mj-lt"/>
                        </a:rPr>
                        <a:t>Lts/ha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800" b="0" i="0" u="none" strike="noStrike">
                          <a:latin typeface="+mj-lt"/>
                        </a:rPr>
                        <a:t>  12,000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847">
                <a:tc>
                  <a:txBody>
                    <a:bodyPr/>
                    <a:lstStyle/>
                    <a:p>
                      <a:pPr algn="l" fontAlgn="b"/>
                      <a:r>
                        <a:rPr lang="es-AR" sz="1800" b="0" i="0" u="none" strike="noStrike">
                          <a:latin typeface="+mj-lt"/>
                        </a:rPr>
                        <a:t>VT/haVT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800" b="0" i="0" u="none" strike="noStrike">
                          <a:latin typeface="+mj-lt"/>
                        </a:rPr>
                        <a:t>       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847">
                <a:tc>
                  <a:txBody>
                    <a:bodyPr/>
                    <a:lstStyle/>
                    <a:p>
                      <a:pPr algn="l" fontAlgn="b"/>
                      <a:r>
                        <a:rPr lang="es-AR" sz="1800" b="0" i="0" u="none" strike="noStrike">
                          <a:latin typeface="+mj-lt"/>
                        </a:rPr>
                        <a:t>Kg forraje/ha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800" b="0" i="0" u="none" strike="noStrike" dirty="0">
                          <a:latin typeface="+mj-lt"/>
                        </a:rPr>
                        <a:t>    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37417" y="5158933"/>
            <a:ext cx="8500212" cy="707886"/>
          </a:xfrm>
          <a:prstGeom prst="rect">
            <a:avLst/>
          </a:prstGeom>
          <a:noFill/>
        </p:spPr>
        <p:txBody>
          <a:bodyPr wrap="none" rtlCol="0">
            <a:spAutoFit/>
          </a:bodyPr>
          <a:lstStyle/>
          <a:p>
            <a:r>
              <a:rPr lang="es-AR" sz="2000" b="1" i="1" dirty="0" smtClean="0"/>
              <a:t>Pensemos nuestro costo de producción en base al ROS buscado</a:t>
            </a:r>
          </a:p>
          <a:p>
            <a:r>
              <a:rPr lang="es-AR" sz="2000" b="1" i="1" dirty="0" smtClean="0"/>
              <a:t>Diagramemos el sistema para obtenerlo con parámetros productivos logrables</a:t>
            </a:r>
            <a:endParaRPr lang="es-AR" sz="2000" b="1" i="1" dirty="0"/>
          </a:p>
        </p:txBody>
      </p:sp>
      <p:sp>
        <p:nvSpPr>
          <p:cNvPr id="4" name="3 CuadroTexto"/>
          <p:cNvSpPr txBox="1"/>
          <p:nvPr/>
        </p:nvSpPr>
        <p:spPr>
          <a:xfrm>
            <a:off x="827584" y="868650"/>
            <a:ext cx="7736285" cy="400110"/>
          </a:xfrm>
          <a:prstGeom prst="rect">
            <a:avLst/>
          </a:prstGeom>
          <a:noFill/>
        </p:spPr>
        <p:txBody>
          <a:bodyPr wrap="none" rtlCol="0">
            <a:spAutoFit/>
          </a:bodyPr>
          <a:lstStyle/>
          <a:p>
            <a:r>
              <a:rPr lang="es-AR" sz="2000" b="1" dirty="0" smtClean="0"/>
              <a:t>Todos estos modelos tendrían el 15% de renta. Cual es más fácil lograr?</a:t>
            </a:r>
            <a:endParaRPr lang="es-AR" sz="2000" b="1" dirty="0"/>
          </a:p>
        </p:txBody>
      </p:sp>
      <p:graphicFrame>
        <p:nvGraphicFramePr>
          <p:cNvPr id="5" name="4 Tabla"/>
          <p:cNvGraphicFramePr>
            <a:graphicFrameLocks noGrp="1"/>
          </p:cNvGraphicFramePr>
          <p:nvPr/>
        </p:nvGraphicFramePr>
        <p:xfrm>
          <a:off x="1043608" y="1484784"/>
          <a:ext cx="7344816" cy="3456388"/>
        </p:xfrm>
        <a:graphic>
          <a:graphicData uri="http://schemas.openxmlformats.org/drawingml/2006/table">
            <a:tbl>
              <a:tblPr/>
              <a:tblGrid>
                <a:gridCol w="1793682"/>
                <a:gridCol w="1793682"/>
                <a:gridCol w="1283410"/>
                <a:gridCol w="1237021"/>
                <a:gridCol w="1237021"/>
              </a:tblGrid>
              <a:tr h="265876">
                <a:tc>
                  <a:txBody>
                    <a:bodyPr/>
                    <a:lstStyle/>
                    <a:p>
                      <a:pPr algn="r" fontAlgn="b"/>
                      <a:r>
                        <a:rPr lang="es-AR" sz="1600" b="0" i="0" u="none" strike="noStrike" dirty="0">
                          <a:latin typeface="Arial"/>
                        </a:rPr>
                        <a:t>VT/ha VT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AR" sz="1600" b="0" i="0" u="none" strike="noStrike">
                          <a:latin typeface="Arial"/>
                        </a:rPr>
                        <a:t>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AR" sz="1600" b="0" i="0" u="none" strike="noStrike" dirty="0">
                          <a:latin typeface="Arial"/>
                        </a:rPr>
                        <a:t>1.6</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AR" sz="1600" b="0" i="0" u="none" strike="noStrike">
                          <a:latin typeface="Arial"/>
                        </a:rPr>
                        <a:t>2</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s-AR" sz="1600" b="0" i="0" u="none" strike="noStrike">
                          <a:latin typeface="Arial"/>
                        </a:rPr>
                        <a:t>2</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65876">
                <a:tc>
                  <a:txBody>
                    <a:bodyPr/>
                    <a:lstStyle/>
                    <a:p>
                      <a:pPr algn="r" fontAlgn="b"/>
                      <a:r>
                        <a:rPr lang="es-AR" sz="1600" b="0" i="0" u="none" strike="noStrike">
                          <a:latin typeface="Arial"/>
                        </a:rPr>
                        <a:t>Prod Ind</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AR" sz="1600" b="0" i="0" u="none" strike="noStrike">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s-AR" sz="1600" b="0" i="0" u="none" strike="noStrike" dirty="0">
                          <a:latin typeface="Arial"/>
                        </a:rPr>
                        <a:t>25</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AR" sz="1600" b="0" i="0" u="none" strike="noStrike">
                          <a:latin typeface="Arial"/>
                        </a:rPr>
                        <a:t>31</a:t>
                      </a:r>
                    </a:p>
                  </a:txBody>
                  <a:tcPr marL="0" marR="0" marT="0" marB="0" anchor="b">
                    <a:lnL>
                      <a:noFill/>
                    </a:lnL>
                    <a:lnR>
                      <a:noFill/>
                    </a:lnR>
                    <a:lnT>
                      <a:noFill/>
                    </a:lnT>
                    <a:lnB>
                      <a:noFill/>
                    </a:lnB>
                  </a:tcPr>
                </a:tc>
                <a:tc>
                  <a:txBody>
                    <a:bodyPr/>
                    <a:lstStyle/>
                    <a:p>
                      <a:pPr algn="ctr" fontAlgn="b"/>
                      <a:r>
                        <a:rPr lang="es-AR" sz="1600" b="0" i="0" u="none" strike="noStrike">
                          <a:latin typeface="Arial"/>
                        </a:rPr>
                        <a:t>39</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265876">
                <a:tc>
                  <a:txBody>
                    <a:bodyPr/>
                    <a:lstStyle/>
                    <a:p>
                      <a:pPr algn="r" fontAlgn="b"/>
                      <a:r>
                        <a:rPr lang="es-AR" sz="1600" b="0" i="0" u="none" strike="noStrike">
                          <a:latin typeface="Arial"/>
                        </a:rPr>
                        <a:t>Lts leche/ha TT</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latin typeface="Arial"/>
                        </a:rPr>
                        <a:t> </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AR" sz="1600" b="0" i="0" u="none" strike="noStrike" dirty="0">
                          <a:latin typeface="Arial"/>
                        </a:rPr>
                        <a:t>      12,000   </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AR" sz="1600" b="0" i="0" u="none" strike="noStrike">
                          <a:latin typeface="Arial"/>
                        </a:rPr>
                        <a:t>        19,000 </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AR" sz="1600" b="0" i="0" u="none" strike="noStrike" dirty="0">
                          <a:latin typeface="Arial"/>
                        </a:rPr>
                        <a:t>        23,750 </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65876">
                <a:tc>
                  <a:txBody>
                    <a:bodyPr/>
                    <a:lstStyle/>
                    <a:p>
                      <a:pPr algn="l" fontAlgn="b"/>
                      <a:endParaRPr lang="es-AR" sz="16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6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AR" sz="1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AR" sz="1600" b="0" i="0" u="none" strike="noStrike">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AR" sz="1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876">
                <a:tc>
                  <a:txBody>
                    <a:bodyPr/>
                    <a:lstStyle/>
                    <a:p>
                      <a:pPr algn="r" fontAlgn="b"/>
                      <a:r>
                        <a:rPr lang="es-AR" sz="1600" b="0" i="0" u="none" strike="noStrike">
                          <a:latin typeface="Arial"/>
                        </a:rPr>
                        <a:t>Activo/ha TT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AR" sz="1600" b="0" i="0" u="none" strike="noStrike">
                          <a:latin typeface="Arial"/>
                        </a:rPr>
                        <a:t>u$s/ha TT</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AR" sz="1600" b="0" i="0" u="none" strike="noStrike" dirty="0">
                          <a:latin typeface="Arial"/>
                        </a:rPr>
                        <a:t>          5,053 </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ctr" fontAlgn="b"/>
                      <a:r>
                        <a:rPr lang="es-AR" sz="1600" b="0" i="0" u="none" strike="noStrike" dirty="0">
                          <a:latin typeface="Arial"/>
                        </a:rPr>
                        <a:t>8000</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algn="ctr" fontAlgn="b"/>
                      <a:r>
                        <a:rPr lang="es-AR" sz="1600" b="0" i="0" u="none" strike="noStrike" dirty="0">
                          <a:latin typeface="Arial"/>
                        </a:rPr>
                        <a:t>10000</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r>
              <a:tr h="265876">
                <a:tc>
                  <a:txBody>
                    <a:bodyPr/>
                    <a:lstStyle/>
                    <a:p>
                      <a:pPr algn="l" fontAlgn="b"/>
                      <a:endParaRPr lang="es-AR" sz="16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6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AR" sz="1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AR" sz="1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AR" sz="1600" b="0" i="0" u="none" strike="noStrike">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876">
                <a:tc>
                  <a:txBody>
                    <a:bodyPr/>
                    <a:lstStyle/>
                    <a:p>
                      <a:pPr algn="ctr" fontAlgn="b"/>
                      <a:r>
                        <a:rPr lang="es-AR" sz="1600" b="1" i="0" u="none" strike="noStrike">
                          <a:latin typeface="Arial"/>
                        </a:rPr>
                        <a:t>Ingreso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DDDC"/>
                    </a:solidFill>
                  </a:tcPr>
                </a:tc>
                <a:tc>
                  <a:txBody>
                    <a:bodyPr/>
                    <a:lstStyle/>
                    <a:p>
                      <a:pPr algn="ctr" fontAlgn="b"/>
                      <a:r>
                        <a:rPr lang="es-AR" sz="1600" b="1" i="0" u="none" strike="noStrike">
                          <a:latin typeface="Arial"/>
                        </a:rPr>
                        <a:t>u$s/ha TT</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DDC"/>
                    </a:solidFill>
                  </a:tcPr>
                </a:tc>
                <a:tc>
                  <a:txBody>
                    <a:bodyPr/>
                    <a:lstStyle/>
                    <a:p>
                      <a:pPr algn="ctr" fontAlgn="b"/>
                      <a:r>
                        <a:rPr lang="es-AR" sz="1600" b="1" i="0" u="none" strike="noStrike" dirty="0">
                          <a:latin typeface="Arial"/>
                        </a:rPr>
                        <a:t>          3,789 </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2DDDC"/>
                    </a:solidFill>
                  </a:tcPr>
                </a:tc>
                <a:tc>
                  <a:txBody>
                    <a:bodyPr/>
                    <a:lstStyle/>
                    <a:p>
                      <a:pPr algn="ctr" fontAlgn="b"/>
                      <a:r>
                        <a:rPr lang="es-AR" sz="1600" b="1" i="0" u="none" strike="noStrike" dirty="0">
                          <a:latin typeface="Arial"/>
                        </a:rPr>
                        <a:t>         6,000 </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2DDDC"/>
                    </a:solidFill>
                  </a:tcPr>
                </a:tc>
                <a:tc>
                  <a:txBody>
                    <a:bodyPr/>
                    <a:lstStyle/>
                    <a:p>
                      <a:pPr algn="ctr" fontAlgn="b"/>
                      <a:r>
                        <a:rPr lang="es-AR" sz="1600" b="1" i="0" u="none" strike="noStrike">
                          <a:latin typeface="Arial"/>
                        </a:rPr>
                        <a:t>         7,500 </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2DDDC"/>
                    </a:solidFill>
                  </a:tcPr>
                </a:tc>
              </a:tr>
              <a:tr h="265876">
                <a:tc>
                  <a:txBody>
                    <a:bodyPr/>
                    <a:lstStyle/>
                    <a:p>
                      <a:pPr algn="ctr" fontAlgn="b"/>
                      <a:r>
                        <a:rPr lang="es-AR" sz="1600" b="1" i="0" u="none" strike="noStrike">
                          <a:latin typeface="Arial"/>
                        </a:rPr>
                        <a:t>Costo</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DDDC"/>
                    </a:solidFill>
                  </a:tcPr>
                </a:tc>
                <a:tc>
                  <a:txBody>
                    <a:bodyPr/>
                    <a:lstStyle/>
                    <a:p>
                      <a:pPr algn="ctr" fontAlgn="b"/>
                      <a:r>
                        <a:rPr lang="es-AR" sz="1600" b="1" i="0" u="none" strike="noStrike">
                          <a:latin typeface="Arial"/>
                        </a:rPr>
                        <a:t>u$s/ha TT</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F2DDDC"/>
                    </a:solidFill>
                  </a:tcPr>
                </a:tc>
                <a:tc>
                  <a:txBody>
                    <a:bodyPr/>
                    <a:lstStyle/>
                    <a:p>
                      <a:pPr algn="ctr" fontAlgn="b"/>
                      <a:r>
                        <a:rPr lang="es-AR" sz="1600" b="1" i="0" u="none" strike="noStrike" dirty="0">
                          <a:latin typeface="Arial"/>
                        </a:rPr>
                        <a:t>          3,032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F2DDDC"/>
                    </a:solidFill>
                  </a:tcPr>
                </a:tc>
                <a:tc>
                  <a:txBody>
                    <a:bodyPr/>
                    <a:lstStyle/>
                    <a:p>
                      <a:pPr algn="ctr" fontAlgn="b"/>
                      <a:r>
                        <a:rPr lang="es-AR" sz="1600" b="1" i="0" u="none" strike="noStrike">
                          <a:latin typeface="Arial"/>
                        </a:rPr>
                        <a:t>         4,800 </a:t>
                      </a:r>
                    </a:p>
                  </a:txBody>
                  <a:tcPr marL="0" marR="0" marT="0" marB="0" anchor="b">
                    <a:lnL>
                      <a:noFill/>
                    </a:lnL>
                    <a:lnR>
                      <a:noFill/>
                    </a:lnR>
                    <a:lnT>
                      <a:noFill/>
                    </a:lnT>
                    <a:lnB>
                      <a:noFill/>
                    </a:lnB>
                    <a:solidFill>
                      <a:srgbClr val="F2DDDC"/>
                    </a:solidFill>
                  </a:tcPr>
                </a:tc>
                <a:tc>
                  <a:txBody>
                    <a:bodyPr/>
                    <a:lstStyle/>
                    <a:p>
                      <a:pPr algn="ctr" fontAlgn="b"/>
                      <a:r>
                        <a:rPr lang="es-AR" sz="1600" b="1" i="0" u="none" strike="noStrike">
                          <a:latin typeface="Arial"/>
                        </a:rPr>
                        <a:t>         6,000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F2DDDC"/>
                    </a:solidFill>
                  </a:tcPr>
                </a:tc>
              </a:tr>
              <a:tr h="265876">
                <a:tc>
                  <a:txBody>
                    <a:bodyPr/>
                    <a:lstStyle/>
                    <a:p>
                      <a:pPr algn="ctr" fontAlgn="b"/>
                      <a:r>
                        <a:rPr lang="es-AR" sz="1600" b="1" i="0" u="none" strike="noStrike">
                          <a:latin typeface="Arial"/>
                        </a:rPr>
                        <a:t>Resultado</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AR" sz="1600" b="1" i="0" u="none" strike="noStrike">
                          <a:latin typeface="Arial"/>
                        </a:rPr>
                        <a:t>u$s/ha TT</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AR" sz="1600" b="1" i="0" u="none" strike="noStrike" dirty="0">
                          <a:latin typeface="Arial"/>
                        </a:rPr>
                        <a:t>             758 </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2DDDC"/>
                    </a:solidFill>
                  </a:tcPr>
                </a:tc>
                <a:tc>
                  <a:txBody>
                    <a:bodyPr/>
                    <a:lstStyle/>
                    <a:p>
                      <a:pPr algn="ctr" fontAlgn="b"/>
                      <a:r>
                        <a:rPr lang="es-AR" sz="1600" b="1" i="0" u="none" strike="noStrike" dirty="0">
                          <a:latin typeface="Arial"/>
                        </a:rPr>
                        <a:t>         1,200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DDDC"/>
                    </a:solidFill>
                  </a:tcPr>
                </a:tc>
                <a:tc>
                  <a:txBody>
                    <a:bodyPr/>
                    <a:lstStyle/>
                    <a:p>
                      <a:pPr algn="ctr" fontAlgn="b"/>
                      <a:r>
                        <a:rPr lang="es-AR" sz="1600" b="1" i="0" u="none" strike="noStrike" dirty="0">
                          <a:latin typeface="Arial"/>
                        </a:rPr>
                        <a:t>         1,500 </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2DDDC"/>
                    </a:solidFill>
                  </a:tcPr>
                </a:tc>
              </a:tr>
              <a:tr h="265876">
                <a:tc>
                  <a:txBody>
                    <a:bodyPr/>
                    <a:lstStyle/>
                    <a:p>
                      <a:pPr algn="l" fontAlgn="b"/>
                      <a:endParaRPr lang="es-AR" sz="16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AR" sz="16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600" b="0" i="0" u="none" strike="noStrike" dirty="0">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AR" sz="1600" b="0" i="0" u="none" strike="noStrike">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AR" sz="1600" b="0" i="0" u="none" strike="noStrike">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876">
                <a:tc>
                  <a:txBody>
                    <a:bodyPr/>
                    <a:lstStyle/>
                    <a:p>
                      <a:pPr algn="l" fontAlgn="b"/>
                      <a:endParaRPr lang="es-AR" sz="16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600" b="1" i="0" u="none" strike="noStrike">
                          <a:latin typeface="Arial"/>
                        </a:rPr>
                        <a:t>ROA</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DDC"/>
                    </a:solidFill>
                  </a:tcPr>
                </a:tc>
                <a:tc>
                  <a:txBody>
                    <a:bodyPr/>
                    <a:lstStyle/>
                    <a:p>
                      <a:pPr algn="r" fontAlgn="b"/>
                      <a:r>
                        <a:rPr lang="es-AR" sz="1600" b="0" i="0" u="none" strike="noStrike" dirty="0">
                          <a:latin typeface="Arial"/>
                        </a:rPr>
                        <a:t>15%</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s-AR" sz="1600" b="0" i="0" u="none" strike="noStrike">
                          <a:latin typeface="Arial"/>
                        </a:rPr>
                        <a:t>15%</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s-AR" sz="1600" b="0" i="0" u="none" strike="noStrike">
                          <a:latin typeface="Arial"/>
                        </a:rPr>
                        <a:t>15%</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65876">
                <a:tc>
                  <a:txBody>
                    <a:bodyPr/>
                    <a:lstStyle/>
                    <a:p>
                      <a:pPr algn="l" fontAlgn="b"/>
                      <a:endParaRPr lang="es-AR" sz="16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600" b="1" i="0" u="none" strike="noStrike">
                          <a:latin typeface="Arial"/>
                        </a:rPr>
                        <a:t>ROS</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2DDDC"/>
                    </a:solidFill>
                  </a:tcPr>
                </a:tc>
                <a:tc>
                  <a:txBody>
                    <a:bodyPr/>
                    <a:lstStyle/>
                    <a:p>
                      <a:pPr algn="r" fontAlgn="b"/>
                      <a:r>
                        <a:rPr lang="es-AR" sz="1600" b="0" i="0" u="none" strike="noStrike" dirty="0">
                          <a:latin typeface="Arial"/>
                        </a:rPr>
                        <a:t>20%</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s-AR" sz="1600" b="0" i="0" u="none" strike="noStrike">
                          <a:latin typeface="Arial"/>
                        </a:rPr>
                        <a:t>20%</a:t>
                      </a:r>
                    </a:p>
                  </a:txBody>
                  <a:tcPr marL="0" marR="0" marT="0" marB="0" anchor="b">
                    <a:lnL>
                      <a:noFill/>
                    </a:lnL>
                    <a:lnR>
                      <a:noFill/>
                    </a:lnR>
                    <a:lnT>
                      <a:noFill/>
                    </a:lnT>
                    <a:lnB>
                      <a:noFill/>
                    </a:lnB>
                  </a:tcPr>
                </a:tc>
                <a:tc>
                  <a:txBody>
                    <a:bodyPr/>
                    <a:lstStyle/>
                    <a:p>
                      <a:pPr algn="r" fontAlgn="b"/>
                      <a:r>
                        <a:rPr lang="es-AR" sz="1600" b="0" i="0" u="none" strike="noStrike">
                          <a:latin typeface="Arial"/>
                        </a:rPr>
                        <a:t>20%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265876">
                <a:tc>
                  <a:txBody>
                    <a:bodyPr/>
                    <a:lstStyle/>
                    <a:p>
                      <a:pPr algn="l" fontAlgn="b"/>
                      <a:endParaRPr lang="es-AR" sz="16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AR" sz="1600" b="1" i="0" u="none" strike="noStrike">
                          <a:latin typeface="Arial"/>
                        </a:rPr>
                        <a:t>ROTA</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es-AR" sz="1600" b="0" i="0" u="none" strike="noStrike" dirty="0">
                          <a:latin typeface="Arial"/>
                        </a:rPr>
                        <a:t>            0.75 </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s-AR" sz="1600" b="0" i="0" u="none" strike="noStrike" dirty="0">
                          <a:latin typeface="Arial"/>
                        </a:rPr>
                        <a:t>           0.75 </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s-AR" sz="1600" b="0" i="0" u="none" strike="noStrike" dirty="0">
                          <a:latin typeface="Arial"/>
                        </a:rPr>
                        <a:t>           0.75 </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476672"/>
            <a:ext cx="7531421" cy="523220"/>
          </a:xfrm>
          <a:prstGeom prst="rect">
            <a:avLst/>
          </a:prstGeom>
          <a:noFill/>
        </p:spPr>
        <p:txBody>
          <a:bodyPr wrap="none" rtlCol="0">
            <a:spAutoFit/>
          </a:bodyPr>
          <a:lstStyle/>
          <a:p>
            <a:r>
              <a:rPr lang="es-AR" sz="2800" b="1" dirty="0" smtClean="0"/>
              <a:t>Otro ejemplo (pare demostrar el impacto CARNE)</a:t>
            </a:r>
            <a:endParaRPr lang="es-AR" sz="2800" b="1" dirty="0"/>
          </a:p>
        </p:txBody>
      </p:sp>
      <p:graphicFrame>
        <p:nvGraphicFramePr>
          <p:cNvPr id="4" name="3 Tabla"/>
          <p:cNvGraphicFramePr>
            <a:graphicFrameLocks noGrp="1"/>
          </p:cNvGraphicFramePr>
          <p:nvPr/>
        </p:nvGraphicFramePr>
        <p:xfrm>
          <a:off x="0" y="980729"/>
          <a:ext cx="4355976" cy="2138927"/>
        </p:xfrm>
        <a:graphic>
          <a:graphicData uri="http://schemas.openxmlformats.org/drawingml/2006/table">
            <a:tbl>
              <a:tblPr/>
              <a:tblGrid>
                <a:gridCol w="1451992"/>
                <a:gridCol w="1451992"/>
                <a:gridCol w="1451992"/>
              </a:tblGrid>
              <a:tr h="305561">
                <a:tc>
                  <a:txBody>
                    <a:bodyPr/>
                    <a:lstStyle/>
                    <a:p>
                      <a:pPr algn="r" fontAlgn="b"/>
                      <a:endParaRPr lang="es-AR" sz="1600" b="0" i="0" u="none" strike="noStrike" dirty="0">
                        <a:latin typeface="Arial"/>
                      </a:endParaRPr>
                    </a:p>
                  </a:txBody>
                  <a:tcPr marL="0" marR="0" marT="0" marB="0" anchor="b">
                    <a:lnL>
                      <a:noFill/>
                    </a:lnL>
                    <a:lnR>
                      <a:noFill/>
                    </a:lnR>
                    <a:lnT>
                      <a:noFill/>
                    </a:lnT>
                    <a:lnB>
                      <a:noFill/>
                    </a:lnB>
                  </a:tcPr>
                </a:tc>
                <a:tc>
                  <a:txBody>
                    <a:bodyPr/>
                    <a:lstStyle/>
                    <a:p>
                      <a:pPr algn="ctr" fontAlgn="b"/>
                      <a:r>
                        <a:rPr lang="es-AR" sz="1600" b="1" i="0" u="none" strike="noStrike" dirty="0" err="1">
                          <a:latin typeface="Arial"/>
                        </a:rPr>
                        <a:t>u$s</a:t>
                      </a:r>
                      <a:r>
                        <a:rPr lang="es-AR" sz="1600" b="1" i="0" u="none" strike="noStrike" dirty="0">
                          <a:latin typeface="Arial"/>
                        </a:rPr>
                        <a:t>/litro</a:t>
                      </a:r>
                    </a:p>
                  </a:txBody>
                  <a:tcPr marL="0" marR="0" marT="0" marB="0" anchor="b">
                    <a:lnL>
                      <a:noFill/>
                    </a:lnL>
                    <a:lnR>
                      <a:noFill/>
                    </a:lnR>
                    <a:lnT>
                      <a:noFill/>
                    </a:lnT>
                    <a:lnB>
                      <a:noFill/>
                    </a:lnB>
                  </a:tcPr>
                </a:tc>
                <a:tc>
                  <a:txBody>
                    <a:bodyPr/>
                    <a:lstStyle/>
                    <a:p>
                      <a:pPr algn="ctr" fontAlgn="b"/>
                      <a:r>
                        <a:rPr lang="es-AR" sz="1600" b="0" i="0" u="none" strike="noStrike">
                          <a:latin typeface="Arial"/>
                        </a:rPr>
                        <a:t>%</a:t>
                      </a:r>
                    </a:p>
                  </a:txBody>
                  <a:tcPr marL="0" marR="0" marT="0" marB="0" anchor="b">
                    <a:lnL>
                      <a:noFill/>
                    </a:lnL>
                    <a:lnR>
                      <a:noFill/>
                    </a:lnR>
                    <a:lnT>
                      <a:noFill/>
                    </a:lnT>
                    <a:lnB>
                      <a:noFill/>
                    </a:lnB>
                  </a:tcPr>
                </a:tc>
              </a:tr>
              <a:tr h="305561">
                <a:tc>
                  <a:txBody>
                    <a:bodyPr/>
                    <a:lstStyle/>
                    <a:p>
                      <a:pPr algn="r" fontAlgn="b"/>
                      <a:r>
                        <a:rPr lang="es-AR" sz="1600" b="0" i="0" u="none" strike="noStrike">
                          <a:latin typeface="Arial"/>
                        </a:rPr>
                        <a:t>Precio</a:t>
                      </a:r>
                    </a:p>
                  </a:txBody>
                  <a:tcPr marL="0" marR="0" marT="0" marB="0" anchor="b">
                    <a:lnL>
                      <a:noFill/>
                    </a:lnL>
                    <a:lnR>
                      <a:noFill/>
                    </a:lnR>
                    <a:lnT>
                      <a:noFill/>
                    </a:lnT>
                    <a:lnB>
                      <a:noFill/>
                    </a:lnB>
                    <a:solidFill>
                      <a:srgbClr val="E6B9B8"/>
                    </a:solidFill>
                  </a:tcPr>
                </a:tc>
                <a:tc>
                  <a:txBody>
                    <a:bodyPr/>
                    <a:lstStyle/>
                    <a:p>
                      <a:pPr algn="r" fontAlgn="b"/>
                      <a:r>
                        <a:rPr lang="es-AR" sz="1600" b="0" i="0" u="none" strike="noStrike">
                          <a:latin typeface="Arial"/>
                        </a:rPr>
                        <a:t>       0.315   </a:t>
                      </a:r>
                    </a:p>
                  </a:txBody>
                  <a:tcPr marL="0" marR="0" marT="0" marB="0" anchor="b">
                    <a:lnL>
                      <a:noFill/>
                    </a:lnL>
                    <a:lnR>
                      <a:noFill/>
                    </a:lnR>
                    <a:lnT>
                      <a:noFill/>
                    </a:lnT>
                    <a:lnB>
                      <a:noFill/>
                    </a:lnB>
                    <a:solidFill>
                      <a:srgbClr val="E6B9B8"/>
                    </a:solidFill>
                  </a:tcPr>
                </a:tc>
                <a:tc>
                  <a:txBody>
                    <a:bodyPr/>
                    <a:lstStyle/>
                    <a:p>
                      <a:pPr algn="ctr" fontAlgn="b"/>
                      <a:endParaRPr lang="es-AR" sz="1600" b="0" i="0" u="none" strike="noStrike">
                        <a:latin typeface="Arial"/>
                      </a:endParaRPr>
                    </a:p>
                  </a:txBody>
                  <a:tcPr marL="0" marR="0" marT="0" marB="0" anchor="b">
                    <a:lnL>
                      <a:noFill/>
                    </a:lnL>
                    <a:lnR>
                      <a:noFill/>
                    </a:lnR>
                    <a:lnT>
                      <a:noFill/>
                    </a:lnT>
                    <a:lnB>
                      <a:noFill/>
                    </a:lnB>
                  </a:tcPr>
                </a:tc>
              </a:tr>
              <a:tr h="305561">
                <a:tc>
                  <a:txBody>
                    <a:bodyPr/>
                    <a:lstStyle/>
                    <a:p>
                      <a:pPr algn="r" fontAlgn="b"/>
                      <a:r>
                        <a:rPr lang="es-AR" sz="1600" b="0" i="0" u="none" strike="noStrike">
                          <a:latin typeface="Arial"/>
                        </a:rPr>
                        <a:t>ROS</a:t>
                      </a:r>
                    </a:p>
                  </a:txBody>
                  <a:tcPr marL="0" marR="0" marT="0" marB="0" anchor="b">
                    <a:lnL>
                      <a:noFill/>
                    </a:lnL>
                    <a:lnR>
                      <a:noFill/>
                    </a:lnR>
                    <a:lnT>
                      <a:noFill/>
                    </a:lnT>
                    <a:lnB>
                      <a:noFill/>
                    </a:lnB>
                  </a:tcPr>
                </a:tc>
                <a:tc>
                  <a:txBody>
                    <a:bodyPr/>
                    <a:lstStyle/>
                    <a:p>
                      <a:pPr algn="r" fontAlgn="b"/>
                      <a:r>
                        <a:rPr lang="es-AR" sz="1600" b="0" i="0" u="none" strike="noStrike">
                          <a:latin typeface="Arial"/>
                        </a:rPr>
                        <a:t>         0.06   </a:t>
                      </a:r>
                    </a:p>
                  </a:txBody>
                  <a:tcPr marL="0" marR="0" marT="0" marB="0" anchor="b">
                    <a:lnL>
                      <a:noFill/>
                    </a:lnL>
                    <a:lnR>
                      <a:noFill/>
                    </a:lnR>
                    <a:lnT>
                      <a:noFill/>
                    </a:lnT>
                    <a:lnB>
                      <a:noFill/>
                    </a:lnB>
                  </a:tcPr>
                </a:tc>
                <a:tc>
                  <a:txBody>
                    <a:bodyPr/>
                    <a:lstStyle/>
                    <a:p>
                      <a:pPr algn="ctr" fontAlgn="b"/>
                      <a:r>
                        <a:rPr lang="es-AR" sz="1600" b="0" i="0" u="none" strike="noStrike">
                          <a:latin typeface="Arial"/>
                        </a:rPr>
                        <a:t>20%</a:t>
                      </a:r>
                    </a:p>
                  </a:txBody>
                  <a:tcPr marL="0" marR="0" marT="0" marB="0" anchor="b">
                    <a:lnL>
                      <a:noFill/>
                    </a:lnL>
                    <a:lnR>
                      <a:noFill/>
                    </a:lnR>
                    <a:lnT>
                      <a:noFill/>
                    </a:lnT>
                    <a:lnB>
                      <a:noFill/>
                    </a:lnB>
                  </a:tcPr>
                </a:tc>
              </a:tr>
              <a:tr h="305561">
                <a:tc>
                  <a:txBody>
                    <a:bodyPr/>
                    <a:lstStyle/>
                    <a:p>
                      <a:pPr algn="r" fontAlgn="b"/>
                      <a:r>
                        <a:rPr lang="es-AR" sz="1600" b="1" i="0" u="none" strike="noStrike">
                          <a:latin typeface="Arial"/>
                        </a:rPr>
                        <a:t>CT/Litro obj</a:t>
                      </a:r>
                    </a:p>
                  </a:txBody>
                  <a:tcPr marL="0" marR="0" marT="0" marB="0" anchor="b">
                    <a:lnL>
                      <a:noFill/>
                    </a:lnL>
                    <a:lnR>
                      <a:noFill/>
                    </a:lnR>
                    <a:lnT>
                      <a:noFill/>
                    </a:lnT>
                    <a:lnB>
                      <a:noFill/>
                    </a:lnB>
                    <a:solidFill>
                      <a:srgbClr val="E6B9B8"/>
                    </a:solidFill>
                  </a:tcPr>
                </a:tc>
                <a:tc>
                  <a:txBody>
                    <a:bodyPr/>
                    <a:lstStyle/>
                    <a:p>
                      <a:pPr algn="r" fontAlgn="b"/>
                      <a:r>
                        <a:rPr lang="es-AR" sz="1600" b="1" i="0" u="none" strike="noStrike">
                          <a:latin typeface="Arial"/>
                        </a:rPr>
                        <a:t>         0.25   </a:t>
                      </a:r>
                    </a:p>
                  </a:txBody>
                  <a:tcPr marL="0" marR="0" marT="0" marB="0" anchor="b">
                    <a:lnL>
                      <a:noFill/>
                    </a:lnL>
                    <a:lnR>
                      <a:noFill/>
                    </a:lnR>
                    <a:lnT>
                      <a:noFill/>
                    </a:lnT>
                    <a:lnB>
                      <a:noFill/>
                    </a:lnB>
                    <a:solidFill>
                      <a:srgbClr val="E6B9B8"/>
                    </a:solidFill>
                  </a:tcPr>
                </a:tc>
                <a:tc>
                  <a:txBody>
                    <a:bodyPr/>
                    <a:lstStyle/>
                    <a:p>
                      <a:pPr algn="ctr" fontAlgn="b"/>
                      <a:r>
                        <a:rPr lang="es-AR" sz="1600" b="0" i="0" u="none" strike="noStrike" dirty="0">
                          <a:latin typeface="Arial"/>
                        </a:rPr>
                        <a:t>80%</a:t>
                      </a:r>
                    </a:p>
                  </a:txBody>
                  <a:tcPr marL="0" marR="0" marT="0" marB="0" anchor="b">
                    <a:lnL>
                      <a:noFill/>
                    </a:lnL>
                    <a:lnR>
                      <a:noFill/>
                    </a:lnR>
                    <a:lnT>
                      <a:noFill/>
                    </a:lnT>
                    <a:lnB>
                      <a:noFill/>
                    </a:lnB>
                  </a:tcPr>
                </a:tc>
              </a:tr>
              <a:tr h="305561">
                <a:tc>
                  <a:txBody>
                    <a:bodyPr/>
                    <a:lstStyle/>
                    <a:p>
                      <a:pPr algn="r" fontAlgn="b"/>
                      <a:r>
                        <a:rPr lang="es-AR" sz="1600" b="1" i="0" u="none" strike="noStrike">
                          <a:latin typeface="Arial"/>
                        </a:rPr>
                        <a:t>supl</a:t>
                      </a:r>
                    </a:p>
                  </a:txBody>
                  <a:tcPr marL="0" marR="0" marT="0" marB="0" anchor="b">
                    <a:lnL>
                      <a:noFill/>
                    </a:lnL>
                    <a:lnR>
                      <a:noFill/>
                    </a:lnR>
                    <a:lnT>
                      <a:noFill/>
                    </a:lnT>
                    <a:lnB>
                      <a:noFill/>
                    </a:lnB>
                  </a:tcPr>
                </a:tc>
                <a:tc>
                  <a:txBody>
                    <a:bodyPr/>
                    <a:lstStyle/>
                    <a:p>
                      <a:pPr algn="r" fontAlgn="b"/>
                      <a:r>
                        <a:rPr lang="es-AR" sz="1600" b="0" i="0" u="none" strike="noStrike" dirty="0">
                          <a:latin typeface="Arial"/>
                        </a:rPr>
                        <a:t>         0.09   </a:t>
                      </a:r>
                    </a:p>
                  </a:txBody>
                  <a:tcPr marL="0" marR="0" marT="0" marB="0" anchor="b">
                    <a:lnL>
                      <a:noFill/>
                    </a:lnL>
                    <a:lnR>
                      <a:noFill/>
                    </a:lnR>
                    <a:lnT>
                      <a:noFill/>
                    </a:lnT>
                    <a:lnB>
                      <a:noFill/>
                    </a:lnB>
                  </a:tcPr>
                </a:tc>
                <a:tc>
                  <a:txBody>
                    <a:bodyPr/>
                    <a:lstStyle/>
                    <a:p>
                      <a:pPr algn="l" fontAlgn="b"/>
                      <a:r>
                        <a:rPr lang="es-AR" sz="1600" b="0" i="1" u="none" strike="noStrike" dirty="0" smtClean="0">
                          <a:latin typeface="Arial"/>
                        </a:rPr>
                        <a:t> 30</a:t>
                      </a:r>
                      <a:r>
                        <a:rPr lang="es-AR" sz="1600" b="0" i="1" u="none" strike="noStrike" dirty="0">
                          <a:latin typeface="Arial"/>
                        </a:rPr>
                        <a:t>%</a:t>
                      </a:r>
                    </a:p>
                  </a:txBody>
                  <a:tcPr marL="0" marR="0" marT="0" marB="0" anchor="b">
                    <a:lnL>
                      <a:noFill/>
                    </a:lnL>
                    <a:lnR>
                      <a:noFill/>
                    </a:lnR>
                    <a:lnT>
                      <a:noFill/>
                    </a:lnT>
                    <a:lnB>
                      <a:noFill/>
                    </a:lnB>
                  </a:tcPr>
                </a:tc>
              </a:tr>
              <a:tr h="305561">
                <a:tc>
                  <a:txBody>
                    <a:bodyPr/>
                    <a:lstStyle/>
                    <a:p>
                      <a:pPr algn="r" fontAlgn="b"/>
                      <a:r>
                        <a:rPr lang="es-AR" sz="1600" b="1" i="0" u="none" strike="noStrike">
                          <a:latin typeface="Arial"/>
                        </a:rPr>
                        <a:t>GI</a:t>
                      </a:r>
                    </a:p>
                  </a:txBody>
                  <a:tcPr marL="0" marR="0" marT="0" marB="0" anchor="b">
                    <a:lnL>
                      <a:noFill/>
                    </a:lnL>
                    <a:lnR>
                      <a:noFill/>
                    </a:lnR>
                    <a:lnT>
                      <a:noFill/>
                    </a:lnT>
                    <a:lnB>
                      <a:noFill/>
                    </a:lnB>
                  </a:tcPr>
                </a:tc>
                <a:tc>
                  <a:txBody>
                    <a:bodyPr/>
                    <a:lstStyle/>
                    <a:p>
                      <a:pPr algn="r" fontAlgn="b"/>
                      <a:r>
                        <a:rPr lang="es-AR" sz="1600" b="0" i="0" u="none" strike="noStrike">
                          <a:latin typeface="Arial"/>
                        </a:rPr>
                        <a:t>         0.03   </a:t>
                      </a:r>
                    </a:p>
                  </a:txBody>
                  <a:tcPr marL="0" marR="0" marT="0" marB="0" anchor="b">
                    <a:lnL>
                      <a:noFill/>
                    </a:lnL>
                    <a:lnR>
                      <a:noFill/>
                    </a:lnR>
                    <a:lnT>
                      <a:noFill/>
                    </a:lnT>
                    <a:lnB>
                      <a:noFill/>
                    </a:lnB>
                  </a:tcPr>
                </a:tc>
                <a:tc>
                  <a:txBody>
                    <a:bodyPr/>
                    <a:lstStyle/>
                    <a:p>
                      <a:pPr algn="l" fontAlgn="b"/>
                      <a:r>
                        <a:rPr lang="es-AR" sz="1600" b="0" i="1" u="none" strike="noStrike" dirty="0" smtClean="0">
                          <a:latin typeface="Arial"/>
                        </a:rPr>
                        <a:t> 10</a:t>
                      </a:r>
                      <a:r>
                        <a:rPr lang="es-AR" sz="1600" b="0" i="1" u="none" strike="noStrike" dirty="0">
                          <a:latin typeface="Arial"/>
                        </a:rPr>
                        <a:t>%</a:t>
                      </a:r>
                    </a:p>
                  </a:txBody>
                  <a:tcPr marL="0" marR="0" marT="0" marB="0" anchor="b">
                    <a:lnL>
                      <a:noFill/>
                    </a:lnL>
                    <a:lnR>
                      <a:noFill/>
                    </a:lnR>
                    <a:lnT>
                      <a:noFill/>
                    </a:lnT>
                    <a:lnB>
                      <a:noFill/>
                    </a:lnB>
                  </a:tcPr>
                </a:tc>
              </a:tr>
              <a:tr h="305561">
                <a:tc>
                  <a:txBody>
                    <a:bodyPr/>
                    <a:lstStyle/>
                    <a:p>
                      <a:pPr algn="r" fontAlgn="b"/>
                      <a:r>
                        <a:rPr lang="es-AR" sz="1600" b="1" i="0" u="none" strike="noStrike">
                          <a:latin typeface="Arial"/>
                        </a:rPr>
                        <a:t>resto</a:t>
                      </a:r>
                    </a:p>
                  </a:txBody>
                  <a:tcPr marL="0" marR="0" marT="0" marB="0" anchor="b">
                    <a:lnL>
                      <a:noFill/>
                    </a:lnL>
                    <a:lnR>
                      <a:noFill/>
                    </a:lnR>
                    <a:lnT>
                      <a:noFill/>
                    </a:lnT>
                    <a:lnB>
                      <a:noFill/>
                    </a:lnB>
                    <a:solidFill>
                      <a:srgbClr val="E6B9B8"/>
                    </a:solidFill>
                  </a:tcPr>
                </a:tc>
                <a:tc>
                  <a:txBody>
                    <a:bodyPr/>
                    <a:lstStyle/>
                    <a:p>
                      <a:pPr algn="r" fontAlgn="b"/>
                      <a:r>
                        <a:rPr lang="es-AR" sz="1600" b="1" i="0" u="none" strike="noStrike" dirty="0">
                          <a:latin typeface="Arial"/>
                        </a:rPr>
                        <a:t>         0.13   </a:t>
                      </a:r>
                    </a:p>
                  </a:txBody>
                  <a:tcPr marL="0" marR="0" marT="0" marB="0" anchor="b">
                    <a:lnL>
                      <a:noFill/>
                    </a:lnL>
                    <a:lnR>
                      <a:noFill/>
                    </a:lnR>
                    <a:lnT>
                      <a:noFill/>
                    </a:lnT>
                    <a:lnB>
                      <a:noFill/>
                    </a:lnB>
                    <a:solidFill>
                      <a:srgbClr val="E6B9B8"/>
                    </a:solidFill>
                  </a:tcPr>
                </a:tc>
                <a:tc>
                  <a:txBody>
                    <a:bodyPr/>
                    <a:lstStyle/>
                    <a:p>
                      <a:pPr algn="l" fontAlgn="b"/>
                      <a:r>
                        <a:rPr lang="es-AR" sz="1600" b="0" i="1" u="none" strike="noStrike" dirty="0" smtClean="0">
                          <a:latin typeface="Arial"/>
                        </a:rPr>
                        <a:t> 40</a:t>
                      </a:r>
                      <a:r>
                        <a:rPr lang="es-AR" sz="1600" b="0" i="1" u="none" strike="noStrike" dirty="0">
                          <a:latin typeface="Arial"/>
                        </a:rPr>
                        <a:t>%</a:t>
                      </a:r>
                    </a:p>
                  </a:txBody>
                  <a:tcPr marL="0" marR="0" marT="0" marB="0" anchor="b">
                    <a:lnL>
                      <a:noFill/>
                    </a:lnL>
                    <a:lnR>
                      <a:noFill/>
                    </a:lnR>
                    <a:lnT>
                      <a:noFill/>
                    </a:lnT>
                    <a:lnB>
                      <a:noFill/>
                    </a:lnB>
                  </a:tcPr>
                </a:tc>
              </a:tr>
            </a:tbl>
          </a:graphicData>
        </a:graphic>
      </p:graphicFrame>
      <p:sp>
        <p:nvSpPr>
          <p:cNvPr id="5" name="4 Rectángulo"/>
          <p:cNvSpPr/>
          <p:nvPr/>
        </p:nvSpPr>
        <p:spPr>
          <a:xfrm>
            <a:off x="4499992" y="1700808"/>
            <a:ext cx="4644008" cy="1015663"/>
          </a:xfrm>
          <a:prstGeom prst="rect">
            <a:avLst/>
          </a:prstGeom>
        </p:spPr>
        <p:txBody>
          <a:bodyPr wrap="square">
            <a:spAutoFit/>
          </a:bodyPr>
          <a:lstStyle/>
          <a:p>
            <a:r>
              <a:rPr lang="es-AR" sz="2000" dirty="0" smtClean="0"/>
              <a:t>considerando ingreso de carne "0" solo el 13% de las empresas alcanza este % de “resto”</a:t>
            </a:r>
            <a:endParaRPr lang="es-AR" sz="2000" dirty="0"/>
          </a:p>
        </p:txBody>
      </p:sp>
      <p:graphicFrame>
        <p:nvGraphicFramePr>
          <p:cNvPr id="6" name="5 Tabla"/>
          <p:cNvGraphicFramePr>
            <a:graphicFrameLocks noGrp="1"/>
          </p:cNvGraphicFramePr>
          <p:nvPr/>
        </p:nvGraphicFramePr>
        <p:xfrm>
          <a:off x="0" y="3501008"/>
          <a:ext cx="3707904" cy="2682240"/>
        </p:xfrm>
        <a:graphic>
          <a:graphicData uri="http://schemas.openxmlformats.org/drawingml/2006/table">
            <a:tbl>
              <a:tblPr/>
              <a:tblGrid>
                <a:gridCol w="1955066"/>
                <a:gridCol w="923533"/>
                <a:gridCol w="829305"/>
              </a:tblGrid>
              <a:tr h="161925">
                <a:tc>
                  <a:txBody>
                    <a:bodyPr/>
                    <a:lstStyle/>
                    <a:p>
                      <a:pPr algn="r" fontAlgn="b"/>
                      <a:endParaRPr lang="es-AR" sz="1600" b="0" i="0" u="none" strike="noStrike" dirty="0">
                        <a:latin typeface="Arial"/>
                      </a:endParaRPr>
                    </a:p>
                  </a:txBody>
                  <a:tcPr marL="0" marR="0" marT="0" marB="0" anchor="b">
                    <a:lnL>
                      <a:noFill/>
                    </a:lnL>
                    <a:lnR>
                      <a:noFill/>
                    </a:lnR>
                    <a:lnT>
                      <a:noFill/>
                    </a:lnT>
                    <a:lnB>
                      <a:noFill/>
                    </a:lnB>
                  </a:tcPr>
                </a:tc>
                <a:tc>
                  <a:txBody>
                    <a:bodyPr/>
                    <a:lstStyle/>
                    <a:p>
                      <a:pPr algn="ctr" fontAlgn="b"/>
                      <a:r>
                        <a:rPr lang="es-AR" sz="1600" b="1" i="0" u="none" strike="noStrike">
                          <a:latin typeface="Arial"/>
                        </a:rPr>
                        <a:t>u$s/litro</a:t>
                      </a:r>
                    </a:p>
                  </a:txBody>
                  <a:tcPr marL="0" marR="0" marT="0" marB="0" anchor="b">
                    <a:lnL>
                      <a:noFill/>
                    </a:lnL>
                    <a:lnR>
                      <a:noFill/>
                    </a:lnR>
                    <a:lnT>
                      <a:noFill/>
                    </a:lnT>
                    <a:lnB>
                      <a:noFill/>
                    </a:lnB>
                  </a:tcPr>
                </a:tc>
                <a:tc>
                  <a:txBody>
                    <a:bodyPr/>
                    <a:lstStyle/>
                    <a:p>
                      <a:pPr algn="ctr" fontAlgn="b"/>
                      <a:r>
                        <a:rPr lang="es-AR" sz="1600" b="0" i="0" u="none" strike="noStrike">
                          <a:latin typeface="Arial"/>
                        </a:rPr>
                        <a:t>%</a:t>
                      </a:r>
                    </a:p>
                  </a:txBody>
                  <a:tcPr marL="0" marR="0" marT="0" marB="0" anchor="b">
                    <a:lnL>
                      <a:noFill/>
                    </a:lnL>
                    <a:lnR>
                      <a:noFill/>
                    </a:lnR>
                    <a:lnT>
                      <a:noFill/>
                    </a:lnT>
                    <a:lnB>
                      <a:noFill/>
                    </a:lnB>
                  </a:tcPr>
                </a:tc>
              </a:tr>
              <a:tr h="161925">
                <a:tc>
                  <a:txBody>
                    <a:bodyPr/>
                    <a:lstStyle/>
                    <a:p>
                      <a:pPr algn="r" fontAlgn="b"/>
                      <a:r>
                        <a:rPr lang="es-AR" sz="1600" b="0" i="0" u="none" strike="noStrike">
                          <a:latin typeface="Arial"/>
                        </a:rPr>
                        <a:t>Precio</a:t>
                      </a:r>
                    </a:p>
                  </a:txBody>
                  <a:tcPr marL="0" marR="0" marT="0" marB="0" anchor="b">
                    <a:lnL>
                      <a:noFill/>
                    </a:lnL>
                    <a:lnR>
                      <a:noFill/>
                    </a:lnR>
                    <a:lnT>
                      <a:noFill/>
                    </a:lnT>
                    <a:lnB>
                      <a:noFill/>
                    </a:lnB>
                    <a:solidFill>
                      <a:srgbClr val="E6B9B8"/>
                    </a:solidFill>
                  </a:tcPr>
                </a:tc>
                <a:tc>
                  <a:txBody>
                    <a:bodyPr/>
                    <a:lstStyle/>
                    <a:p>
                      <a:pPr algn="r" fontAlgn="b"/>
                      <a:r>
                        <a:rPr lang="es-AR" sz="1600" b="0" i="0" u="none" strike="noStrike" dirty="0">
                          <a:latin typeface="Arial"/>
                        </a:rPr>
                        <a:t>         </a:t>
                      </a:r>
                      <a:r>
                        <a:rPr lang="es-AR" sz="1600" b="0" i="0" u="none" strike="noStrike" dirty="0" smtClean="0">
                          <a:latin typeface="Arial"/>
                        </a:rPr>
                        <a:t>0.315   </a:t>
                      </a:r>
                      <a:endParaRPr lang="es-AR" sz="1600" b="0" i="0" u="none" strike="noStrike" dirty="0">
                        <a:latin typeface="Arial"/>
                      </a:endParaRPr>
                    </a:p>
                  </a:txBody>
                  <a:tcPr marL="0" marR="0" marT="0" marB="0" anchor="b">
                    <a:lnL>
                      <a:noFill/>
                    </a:lnL>
                    <a:lnR>
                      <a:noFill/>
                    </a:lnR>
                    <a:lnT>
                      <a:noFill/>
                    </a:lnT>
                    <a:lnB>
                      <a:noFill/>
                    </a:lnB>
                    <a:solidFill>
                      <a:srgbClr val="E6B9B8"/>
                    </a:solidFill>
                  </a:tcPr>
                </a:tc>
                <a:tc>
                  <a:txBody>
                    <a:bodyPr/>
                    <a:lstStyle/>
                    <a:p>
                      <a:pPr algn="ctr" fontAlgn="b"/>
                      <a:endParaRPr lang="es-AR" sz="1600" b="0" i="0" u="none" strike="noStrike">
                        <a:latin typeface="Arial"/>
                      </a:endParaRPr>
                    </a:p>
                  </a:txBody>
                  <a:tcPr marL="0" marR="0" marT="0" marB="0" anchor="b">
                    <a:lnL>
                      <a:noFill/>
                    </a:lnL>
                    <a:lnR>
                      <a:noFill/>
                    </a:lnR>
                    <a:lnT>
                      <a:noFill/>
                    </a:lnT>
                    <a:lnB>
                      <a:noFill/>
                    </a:lnB>
                  </a:tcPr>
                </a:tc>
              </a:tr>
              <a:tr h="161925">
                <a:tc>
                  <a:txBody>
                    <a:bodyPr/>
                    <a:lstStyle/>
                    <a:p>
                      <a:pPr algn="r" fontAlgn="b"/>
                      <a:r>
                        <a:rPr lang="es-AR" sz="1600" b="0" i="0" u="none" strike="noStrike">
                          <a:latin typeface="Arial"/>
                        </a:rPr>
                        <a:t>ROS</a:t>
                      </a:r>
                    </a:p>
                  </a:txBody>
                  <a:tcPr marL="0" marR="0" marT="0" marB="0" anchor="b">
                    <a:lnL>
                      <a:noFill/>
                    </a:lnL>
                    <a:lnR>
                      <a:noFill/>
                    </a:lnR>
                    <a:lnT>
                      <a:noFill/>
                    </a:lnT>
                    <a:lnB>
                      <a:noFill/>
                    </a:lnB>
                  </a:tcPr>
                </a:tc>
                <a:tc>
                  <a:txBody>
                    <a:bodyPr/>
                    <a:lstStyle/>
                    <a:p>
                      <a:pPr algn="r" fontAlgn="b"/>
                      <a:r>
                        <a:rPr lang="es-AR" sz="1600" b="0" i="0" u="none" strike="noStrike">
                          <a:latin typeface="Arial"/>
                        </a:rPr>
                        <a:t>         0.06   </a:t>
                      </a:r>
                    </a:p>
                  </a:txBody>
                  <a:tcPr marL="0" marR="0" marT="0" marB="0" anchor="b">
                    <a:lnL>
                      <a:noFill/>
                    </a:lnL>
                    <a:lnR>
                      <a:noFill/>
                    </a:lnR>
                    <a:lnT>
                      <a:noFill/>
                    </a:lnT>
                    <a:lnB>
                      <a:noFill/>
                    </a:lnB>
                  </a:tcPr>
                </a:tc>
                <a:tc>
                  <a:txBody>
                    <a:bodyPr/>
                    <a:lstStyle/>
                    <a:p>
                      <a:pPr algn="ctr" fontAlgn="b"/>
                      <a:r>
                        <a:rPr lang="es-AR" sz="1600" b="0" i="0" u="none" strike="noStrike">
                          <a:latin typeface="Arial"/>
                        </a:rPr>
                        <a:t>20%</a:t>
                      </a:r>
                    </a:p>
                  </a:txBody>
                  <a:tcPr marL="0" marR="0" marT="0" marB="0" anchor="b">
                    <a:lnL>
                      <a:noFill/>
                    </a:lnL>
                    <a:lnR>
                      <a:noFill/>
                    </a:lnR>
                    <a:lnT>
                      <a:noFill/>
                    </a:lnT>
                    <a:lnB>
                      <a:noFill/>
                    </a:lnB>
                  </a:tcPr>
                </a:tc>
              </a:tr>
              <a:tr h="161925">
                <a:tc>
                  <a:txBody>
                    <a:bodyPr/>
                    <a:lstStyle/>
                    <a:p>
                      <a:pPr algn="r" fontAlgn="b"/>
                      <a:r>
                        <a:rPr lang="es-AR" sz="1600" b="1" i="0" u="none" strike="noStrike">
                          <a:latin typeface="Arial"/>
                        </a:rPr>
                        <a:t>CT/Litro obj</a:t>
                      </a:r>
                    </a:p>
                  </a:txBody>
                  <a:tcPr marL="0" marR="0" marT="0" marB="0" anchor="b">
                    <a:lnL>
                      <a:noFill/>
                    </a:lnL>
                    <a:lnR>
                      <a:noFill/>
                    </a:lnR>
                    <a:lnT>
                      <a:noFill/>
                    </a:lnT>
                    <a:lnB>
                      <a:noFill/>
                    </a:lnB>
                    <a:solidFill>
                      <a:srgbClr val="E6B9B8"/>
                    </a:solidFill>
                  </a:tcPr>
                </a:tc>
                <a:tc>
                  <a:txBody>
                    <a:bodyPr/>
                    <a:lstStyle/>
                    <a:p>
                      <a:pPr algn="r" fontAlgn="b"/>
                      <a:r>
                        <a:rPr lang="es-AR" sz="1600" b="1" i="0" u="none" strike="noStrike">
                          <a:latin typeface="Arial"/>
                        </a:rPr>
                        <a:t>         0.25   </a:t>
                      </a:r>
                    </a:p>
                  </a:txBody>
                  <a:tcPr marL="0" marR="0" marT="0" marB="0" anchor="b">
                    <a:lnL>
                      <a:noFill/>
                    </a:lnL>
                    <a:lnR>
                      <a:noFill/>
                    </a:lnR>
                    <a:lnT>
                      <a:noFill/>
                    </a:lnT>
                    <a:lnB>
                      <a:noFill/>
                    </a:lnB>
                    <a:solidFill>
                      <a:srgbClr val="E6B9B8"/>
                    </a:solidFill>
                  </a:tcPr>
                </a:tc>
                <a:tc>
                  <a:txBody>
                    <a:bodyPr/>
                    <a:lstStyle/>
                    <a:p>
                      <a:pPr algn="ctr" fontAlgn="b"/>
                      <a:r>
                        <a:rPr lang="es-AR" sz="1600" b="0" i="0" u="none" strike="noStrike" dirty="0">
                          <a:latin typeface="Arial"/>
                        </a:rPr>
                        <a:t>80%</a:t>
                      </a:r>
                    </a:p>
                  </a:txBody>
                  <a:tcPr marL="0" marR="0" marT="0" marB="0" anchor="b">
                    <a:lnL>
                      <a:noFill/>
                    </a:lnL>
                    <a:lnR>
                      <a:noFill/>
                    </a:lnR>
                    <a:lnT>
                      <a:noFill/>
                    </a:lnT>
                    <a:lnB>
                      <a:noFill/>
                    </a:lnB>
                  </a:tcPr>
                </a:tc>
              </a:tr>
              <a:tr h="161925">
                <a:tc>
                  <a:txBody>
                    <a:bodyPr/>
                    <a:lstStyle/>
                    <a:p>
                      <a:pPr algn="l" fontAlgn="b"/>
                      <a:r>
                        <a:rPr lang="es-AR" sz="1600" b="0" i="0" u="none" strike="noStrike">
                          <a:latin typeface="Arial"/>
                        </a:rPr>
                        <a:t>Ing Carne</a:t>
                      </a:r>
                    </a:p>
                  </a:txBody>
                  <a:tcPr marL="0" marR="0" marT="0" marB="0" anchor="b">
                    <a:lnL>
                      <a:noFill/>
                    </a:lnL>
                    <a:lnR>
                      <a:noFill/>
                    </a:lnR>
                    <a:lnT>
                      <a:noFill/>
                    </a:lnT>
                    <a:lnB>
                      <a:noFill/>
                    </a:lnB>
                  </a:tcPr>
                </a:tc>
                <a:tc>
                  <a:txBody>
                    <a:bodyPr/>
                    <a:lstStyle/>
                    <a:p>
                      <a:pPr algn="ctr" fontAlgn="b"/>
                      <a:r>
                        <a:rPr lang="es-AR" sz="1600" b="0" i="0" u="none" strike="noStrike">
                          <a:latin typeface="Arial"/>
                        </a:rPr>
                        <a:t>0.03</a:t>
                      </a:r>
                    </a:p>
                  </a:txBody>
                  <a:tcPr marL="0" marR="0" marT="0" marB="0" anchor="b">
                    <a:lnL>
                      <a:noFill/>
                    </a:lnL>
                    <a:lnR>
                      <a:noFill/>
                    </a:lnR>
                    <a:lnT>
                      <a:noFill/>
                    </a:lnT>
                    <a:lnB>
                      <a:noFill/>
                    </a:lnB>
                  </a:tcPr>
                </a:tc>
                <a:tc>
                  <a:txBody>
                    <a:bodyPr/>
                    <a:lstStyle/>
                    <a:p>
                      <a:pPr algn="l" fontAlgn="b"/>
                      <a:r>
                        <a:rPr lang="es-AR" sz="1600" b="0" i="1" u="none" strike="noStrike" dirty="0" smtClean="0">
                          <a:latin typeface="Arial"/>
                        </a:rPr>
                        <a:t> 9</a:t>
                      </a:r>
                      <a:r>
                        <a:rPr lang="es-AR" sz="1600" b="0" i="1" u="none" strike="noStrike" dirty="0">
                          <a:latin typeface="Arial"/>
                        </a:rPr>
                        <a:t>%</a:t>
                      </a:r>
                    </a:p>
                  </a:txBody>
                  <a:tcPr marL="0" marR="0" marT="0" marB="0" anchor="b">
                    <a:lnL>
                      <a:noFill/>
                    </a:lnL>
                    <a:lnR>
                      <a:noFill/>
                    </a:lnR>
                    <a:lnT>
                      <a:noFill/>
                    </a:lnT>
                    <a:lnB>
                      <a:noFill/>
                    </a:lnB>
                  </a:tcPr>
                </a:tc>
              </a:tr>
              <a:tr h="161925">
                <a:tc>
                  <a:txBody>
                    <a:bodyPr/>
                    <a:lstStyle/>
                    <a:p>
                      <a:pPr algn="r" fontAlgn="b"/>
                      <a:r>
                        <a:rPr lang="es-AR" sz="1600" b="1" i="0" u="none" strike="noStrike">
                          <a:latin typeface="Arial"/>
                        </a:rPr>
                        <a:t>CT/Litro con recupero</a:t>
                      </a:r>
                    </a:p>
                  </a:txBody>
                  <a:tcPr marL="0" marR="0" marT="0" marB="0" anchor="b">
                    <a:lnL>
                      <a:noFill/>
                    </a:lnL>
                    <a:lnR>
                      <a:noFill/>
                    </a:lnR>
                    <a:lnT>
                      <a:noFill/>
                    </a:lnT>
                    <a:lnB>
                      <a:noFill/>
                    </a:lnB>
                    <a:solidFill>
                      <a:srgbClr val="E6B9B8"/>
                    </a:solidFill>
                  </a:tcPr>
                </a:tc>
                <a:tc>
                  <a:txBody>
                    <a:bodyPr/>
                    <a:lstStyle/>
                    <a:p>
                      <a:pPr algn="r" fontAlgn="b"/>
                      <a:r>
                        <a:rPr lang="es-AR" sz="1600" b="1" i="0" u="none" strike="noStrike">
                          <a:latin typeface="Arial"/>
                        </a:rPr>
                        <a:t>         0.22   </a:t>
                      </a:r>
                    </a:p>
                  </a:txBody>
                  <a:tcPr marL="0" marR="0" marT="0" marB="0" anchor="b">
                    <a:lnL>
                      <a:noFill/>
                    </a:lnL>
                    <a:lnR>
                      <a:noFill/>
                    </a:lnR>
                    <a:lnT>
                      <a:noFill/>
                    </a:lnT>
                    <a:lnB>
                      <a:noFill/>
                    </a:lnB>
                    <a:solidFill>
                      <a:srgbClr val="E6B9B8"/>
                    </a:solidFill>
                  </a:tcPr>
                </a:tc>
                <a:tc>
                  <a:txBody>
                    <a:bodyPr/>
                    <a:lstStyle/>
                    <a:p>
                      <a:pPr algn="ctr" fontAlgn="b"/>
                      <a:r>
                        <a:rPr lang="es-AR" sz="1600" b="0" i="0" u="none" strike="noStrike" dirty="0">
                          <a:latin typeface="Arial"/>
                        </a:rPr>
                        <a:t>71%</a:t>
                      </a:r>
                    </a:p>
                  </a:txBody>
                  <a:tcPr marL="0" marR="0" marT="0" marB="0" anchor="b">
                    <a:lnL>
                      <a:noFill/>
                    </a:lnL>
                    <a:lnR>
                      <a:noFill/>
                    </a:lnR>
                    <a:lnT>
                      <a:noFill/>
                    </a:lnT>
                    <a:lnB>
                      <a:noFill/>
                    </a:lnB>
                  </a:tcPr>
                </a:tc>
              </a:tr>
              <a:tr h="161925">
                <a:tc>
                  <a:txBody>
                    <a:bodyPr/>
                    <a:lstStyle/>
                    <a:p>
                      <a:pPr algn="r" fontAlgn="b"/>
                      <a:r>
                        <a:rPr lang="es-AR" sz="1600" b="1" i="0" u="none" strike="noStrike">
                          <a:latin typeface="Arial"/>
                        </a:rPr>
                        <a:t>supl</a:t>
                      </a:r>
                    </a:p>
                  </a:txBody>
                  <a:tcPr marL="0" marR="0" marT="0" marB="0" anchor="b">
                    <a:lnL>
                      <a:noFill/>
                    </a:lnL>
                    <a:lnR>
                      <a:noFill/>
                    </a:lnR>
                    <a:lnT>
                      <a:noFill/>
                    </a:lnT>
                    <a:lnB>
                      <a:noFill/>
                    </a:lnB>
                  </a:tcPr>
                </a:tc>
                <a:tc>
                  <a:txBody>
                    <a:bodyPr/>
                    <a:lstStyle/>
                    <a:p>
                      <a:pPr algn="r" fontAlgn="b"/>
                      <a:r>
                        <a:rPr lang="es-AR" sz="1600" b="0" i="0" u="none" strike="noStrike">
                          <a:latin typeface="Arial"/>
                        </a:rPr>
                        <a:t>         0.09   </a:t>
                      </a:r>
                    </a:p>
                  </a:txBody>
                  <a:tcPr marL="0" marR="0" marT="0" marB="0" anchor="b">
                    <a:lnL>
                      <a:noFill/>
                    </a:lnL>
                    <a:lnR>
                      <a:noFill/>
                    </a:lnR>
                    <a:lnT>
                      <a:noFill/>
                    </a:lnT>
                    <a:lnB>
                      <a:noFill/>
                    </a:lnB>
                  </a:tcPr>
                </a:tc>
                <a:tc>
                  <a:txBody>
                    <a:bodyPr/>
                    <a:lstStyle/>
                    <a:p>
                      <a:pPr algn="l" fontAlgn="b"/>
                      <a:r>
                        <a:rPr lang="es-AR" sz="1600" b="0" i="1" u="none" strike="noStrike" dirty="0" smtClean="0">
                          <a:latin typeface="Arial"/>
                        </a:rPr>
                        <a:t> 30</a:t>
                      </a:r>
                      <a:r>
                        <a:rPr lang="es-AR" sz="1600" b="0" i="1" u="none" strike="noStrike" dirty="0">
                          <a:latin typeface="Arial"/>
                        </a:rPr>
                        <a:t>%</a:t>
                      </a:r>
                    </a:p>
                  </a:txBody>
                  <a:tcPr marL="0" marR="0" marT="0" marB="0" anchor="b">
                    <a:lnL>
                      <a:noFill/>
                    </a:lnL>
                    <a:lnR>
                      <a:noFill/>
                    </a:lnR>
                    <a:lnT>
                      <a:noFill/>
                    </a:lnT>
                    <a:lnB>
                      <a:noFill/>
                    </a:lnB>
                  </a:tcPr>
                </a:tc>
              </a:tr>
              <a:tr h="161925">
                <a:tc>
                  <a:txBody>
                    <a:bodyPr/>
                    <a:lstStyle/>
                    <a:p>
                      <a:pPr algn="r" fontAlgn="b"/>
                      <a:r>
                        <a:rPr lang="es-AR" sz="1600" b="1" i="0" u="none" strike="noStrike">
                          <a:latin typeface="Arial"/>
                        </a:rPr>
                        <a:t>GI</a:t>
                      </a:r>
                    </a:p>
                  </a:txBody>
                  <a:tcPr marL="0" marR="0" marT="0" marB="0" anchor="b">
                    <a:lnL>
                      <a:noFill/>
                    </a:lnL>
                    <a:lnR>
                      <a:noFill/>
                    </a:lnR>
                    <a:lnT>
                      <a:noFill/>
                    </a:lnT>
                    <a:lnB>
                      <a:noFill/>
                    </a:lnB>
                  </a:tcPr>
                </a:tc>
                <a:tc>
                  <a:txBody>
                    <a:bodyPr/>
                    <a:lstStyle/>
                    <a:p>
                      <a:pPr algn="r" fontAlgn="b"/>
                      <a:r>
                        <a:rPr lang="es-AR" sz="1600" b="0" i="0" u="none" strike="noStrike">
                          <a:latin typeface="Arial"/>
                        </a:rPr>
                        <a:t>         0.03   </a:t>
                      </a:r>
                    </a:p>
                  </a:txBody>
                  <a:tcPr marL="0" marR="0" marT="0" marB="0" anchor="b">
                    <a:lnL>
                      <a:noFill/>
                    </a:lnL>
                    <a:lnR>
                      <a:noFill/>
                    </a:lnR>
                    <a:lnT>
                      <a:noFill/>
                    </a:lnT>
                    <a:lnB>
                      <a:noFill/>
                    </a:lnB>
                  </a:tcPr>
                </a:tc>
                <a:tc>
                  <a:txBody>
                    <a:bodyPr/>
                    <a:lstStyle/>
                    <a:p>
                      <a:pPr algn="l" fontAlgn="b"/>
                      <a:r>
                        <a:rPr lang="es-AR" sz="1600" b="0" i="1" u="none" strike="noStrike" dirty="0" smtClean="0">
                          <a:latin typeface="Arial"/>
                        </a:rPr>
                        <a:t> 10</a:t>
                      </a:r>
                      <a:r>
                        <a:rPr lang="es-AR" sz="1600" b="0" i="1" u="none" strike="noStrike" dirty="0">
                          <a:latin typeface="Arial"/>
                        </a:rPr>
                        <a:t>%</a:t>
                      </a:r>
                    </a:p>
                  </a:txBody>
                  <a:tcPr marL="0" marR="0" marT="0" marB="0" anchor="b">
                    <a:lnL>
                      <a:noFill/>
                    </a:lnL>
                    <a:lnR>
                      <a:noFill/>
                    </a:lnR>
                    <a:lnT>
                      <a:noFill/>
                    </a:lnT>
                    <a:lnB>
                      <a:noFill/>
                    </a:lnB>
                  </a:tcPr>
                </a:tc>
              </a:tr>
              <a:tr h="161925">
                <a:tc>
                  <a:txBody>
                    <a:bodyPr/>
                    <a:lstStyle/>
                    <a:p>
                      <a:pPr algn="r" fontAlgn="b"/>
                      <a:r>
                        <a:rPr lang="es-AR" sz="1600" b="1" i="0" u="none" strike="noStrike">
                          <a:latin typeface="Arial"/>
                        </a:rPr>
                        <a:t>resto</a:t>
                      </a:r>
                    </a:p>
                  </a:txBody>
                  <a:tcPr marL="0" marR="0" marT="0" marB="0" anchor="b">
                    <a:lnL>
                      <a:noFill/>
                    </a:lnL>
                    <a:lnR>
                      <a:noFill/>
                    </a:lnR>
                    <a:lnT>
                      <a:noFill/>
                    </a:lnT>
                    <a:lnB>
                      <a:noFill/>
                    </a:lnB>
                    <a:solidFill>
                      <a:srgbClr val="E6B9B8"/>
                    </a:solidFill>
                  </a:tcPr>
                </a:tc>
                <a:tc>
                  <a:txBody>
                    <a:bodyPr/>
                    <a:lstStyle/>
                    <a:p>
                      <a:pPr algn="r" fontAlgn="b"/>
                      <a:r>
                        <a:rPr lang="es-AR" sz="1600" b="1" i="0" u="none" strike="noStrike">
                          <a:latin typeface="Arial"/>
                        </a:rPr>
                        <a:t>         0.15   </a:t>
                      </a:r>
                    </a:p>
                  </a:txBody>
                  <a:tcPr marL="0" marR="0" marT="0" marB="0" anchor="b">
                    <a:lnL>
                      <a:noFill/>
                    </a:lnL>
                    <a:lnR>
                      <a:noFill/>
                    </a:lnR>
                    <a:lnT>
                      <a:noFill/>
                    </a:lnT>
                    <a:lnB>
                      <a:noFill/>
                    </a:lnB>
                    <a:solidFill>
                      <a:srgbClr val="E6B9B8"/>
                    </a:solidFill>
                  </a:tcPr>
                </a:tc>
                <a:tc>
                  <a:txBody>
                    <a:bodyPr/>
                    <a:lstStyle/>
                    <a:p>
                      <a:pPr algn="l" fontAlgn="b"/>
                      <a:r>
                        <a:rPr lang="es-AR" sz="1600" b="0" i="1" u="none" strike="noStrike" dirty="0" smtClean="0">
                          <a:latin typeface="Arial"/>
                        </a:rPr>
                        <a:t> 49</a:t>
                      </a:r>
                      <a:r>
                        <a:rPr lang="es-AR" sz="1600" b="0" i="1" u="none" strike="noStrike" dirty="0">
                          <a:latin typeface="Arial"/>
                        </a:rPr>
                        <a:t>%</a:t>
                      </a:r>
                    </a:p>
                  </a:txBody>
                  <a:tcPr marL="0" marR="0" marT="0" marB="0" anchor="b">
                    <a:lnL>
                      <a:noFill/>
                    </a:lnL>
                    <a:lnR>
                      <a:noFill/>
                    </a:lnR>
                    <a:lnT>
                      <a:noFill/>
                    </a:lnT>
                    <a:lnB>
                      <a:noFill/>
                    </a:lnB>
                  </a:tcPr>
                </a:tc>
              </a:tr>
            </a:tbl>
          </a:graphicData>
        </a:graphic>
      </p:graphicFrame>
      <p:sp>
        <p:nvSpPr>
          <p:cNvPr id="8" name="7 Rectángulo"/>
          <p:cNvSpPr/>
          <p:nvPr/>
        </p:nvSpPr>
        <p:spPr>
          <a:xfrm>
            <a:off x="4499992" y="4221088"/>
            <a:ext cx="4644008" cy="1015663"/>
          </a:xfrm>
          <a:prstGeom prst="rect">
            <a:avLst/>
          </a:prstGeom>
        </p:spPr>
        <p:txBody>
          <a:bodyPr wrap="square">
            <a:spAutoFit/>
          </a:bodyPr>
          <a:lstStyle/>
          <a:p>
            <a:r>
              <a:rPr lang="es-AR" sz="2000" dirty="0" smtClean="0"/>
              <a:t>considerando ingreso de carne "9%" solo el 40% de las empresas alcanza este % de “resto”</a:t>
            </a:r>
            <a:endParaRPr lang="es-A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15"/>
          <p:cNvPicPr>
            <a:picLocks noChangeAspect="1" noChangeArrowheads="1"/>
          </p:cNvPicPr>
          <p:nvPr/>
        </p:nvPicPr>
        <p:blipFill>
          <a:blip r:embed="rId3" cstate="print"/>
          <a:srcRect/>
          <a:stretch>
            <a:fillRect/>
          </a:stretch>
        </p:blipFill>
        <p:spPr bwMode="auto">
          <a:xfrm>
            <a:off x="0" y="811523"/>
            <a:ext cx="7740352" cy="5785829"/>
          </a:xfrm>
          <a:prstGeom prst="rect">
            <a:avLst/>
          </a:prstGeom>
          <a:noFill/>
          <a:ln w="9525">
            <a:noFill/>
            <a:miter lim="800000"/>
            <a:headEnd/>
            <a:tailEnd/>
          </a:ln>
        </p:spPr>
      </p:pic>
      <p:sp>
        <p:nvSpPr>
          <p:cNvPr id="19" name="18 CuadroTexto"/>
          <p:cNvSpPr txBox="1"/>
          <p:nvPr/>
        </p:nvSpPr>
        <p:spPr>
          <a:xfrm>
            <a:off x="1452106" y="2827747"/>
            <a:ext cx="635110" cy="369332"/>
          </a:xfrm>
          <a:prstGeom prst="rect">
            <a:avLst/>
          </a:prstGeom>
          <a:noFill/>
        </p:spPr>
        <p:txBody>
          <a:bodyPr wrap="none" rtlCol="0">
            <a:spAutoFit/>
          </a:bodyPr>
          <a:lstStyle/>
          <a:p>
            <a:r>
              <a:rPr lang="es-AR" b="1" dirty="0" smtClean="0"/>
              <a:t>&lt;0% </a:t>
            </a:r>
            <a:endParaRPr lang="es-AR" b="1" dirty="0"/>
          </a:p>
        </p:txBody>
      </p:sp>
      <p:sp>
        <p:nvSpPr>
          <p:cNvPr id="20" name="19 CuadroTexto"/>
          <p:cNvSpPr txBox="1"/>
          <p:nvPr/>
        </p:nvSpPr>
        <p:spPr>
          <a:xfrm>
            <a:off x="1259632" y="3979875"/>
            <a:ext cx="995785" cy="369332"/>
          </a:xfrm>
          <a:prstGeom prst="rect">
            <a:avLst/>
          </a:prstGeom>
          <a:noFill/>
        </p:spPr>
        <p:txBody>
          <a:bodyPr wrap="none" rtlCol="0">
            <a:spAutoFit/>
          </a:bodyPr>
          <a:lstStyle/>
          <a:p>
            <a:r>
              <a:rPr lang="es-AR" b="1" dirty="0" smtClean="0"/>
              <a:t>0% -15%</a:t>
            </a:r>
            <a:endParaRPr lang="es-AR" b="1" dirty="0"/>
          </a:p>
        </p:txBody>
      </p:sp>
      <p:sp>
        <p:nvSpPr>
          <p:cNvPr id="21" name="20 CuadroTexto"/>
          <p:cNvSpPr txBox="1"/>
          <p:nvPr/>
        </p:nvSpPr>
        <p:spPr>
          <a:xfrm>
            <a:off x="1421292" y="4906687"/>
            <a:ext cx="702436" cy="369332"/>
          </a:xfrm>
          <a:prstGeom prst="rect">
            <a:avLst/>
          </a:prstGeom>
          <a:noFill/>
        </p:spPr>
        <p:txBody>
          <a:bodyPr wrap="none" rtlCol="0">
            <a:spAutoFit/>
          </a:bodyPr>
          <a:lstStyle/>
          <a:p>
            <a:r>
              <a:rPr lang="es-AR" b="1" dirty="0" smtClean="0"/>
              <a:t>&gt;15%</a:t>
            </a:r>
            <a:endParaRPr lang="es-AR" b="1" dirty="0"/>
          </a:p>
        </p:txBody>
      </p:sp>
      <p:sp>
        <p:nvSpPr>
          <p:cNvPr id="31" name="30 CuadroTexto"/>
          <p:cNvSpPr txBox="1"/>
          <p:nvPr/>
        </p:nvSpPr>
        <p:spPr>
          <a:xfrm>
            <a:off x="35496" y="260648"/>
            <a:ext cx="6264696" cy="461665"/>
          </a:xfrm>
          <a:prstGeom prst="rect">
            <a:avLst/>
          </a:prstGeom>
          <a:noFill/>
        </p:spPr>
        <p:txBody>
          <a:bodyPr wrap="square" rtlCol="0">
            <a:spAutoFit/>
          </a:bodyPr>
          <a:lstStyle/>
          <a:p>
            <a:r>
              <a:rPr lang="es-AR" sz="2400" b="1" dirty="0" smtClean="0"/>
              <a:t>Como estamos</a:t>
            </a:r>
          </a:p>
        </p:txBody>
      </p:sp>
      <p:sp>
        <p:nvSpPr>
          <p:cNvPr id="17" name="16 CuadroTexto"/>
          <p:cNvSpPr txBox="1"/>
          <p:nvPr/>
        </p:nvSpPr>
        <p:spPr>
          <a:xfrm>
            <a:off x="7740352" y="2755739"/>
            <a:ext cx="583814" cy="369332"/>
          </a:xfrm>
          <a:prstGeom prst="rect">
            <a:avLst/>
          </a:prstGeom>
          <a:noFill/>
        </p:spPr>
        <p:txBody>
          <a:bodyPr wrap="none" rtlCol="0">
            <a:spAutoFit/>
          </a:bodyPr>
          <a:lstStyle/>
          <a:p>
            <a:r>
              <a:rPr lang="es-AR" dirty="0" smtClean="0"/>
              <a:t>34%</a:t>
            </a:r>
            <a:endParaRPr lang="es-AR" dirty="0"/>
          </a:p>
        </p:txBody>
      </p:sp>
      <p:sp>
        <p:nvSpPr>
          <p:cNvPr id="22" name="21 CuadroTexto"/>
          <p:cNvSpPr txBox="1"/>
          <p:nvPr/>
        </p:nvSpPr>
        <p:spPr>
          <a:xfrm>
            <a:off x="7740352" y="4186607"/>
            <a:ext cx="583814" cy="369332"/>
          </a:xfrm>
          <a:prstGeom prst="rect">
            <a:avLst/>
          </a:prstGeom>
          <a:noFill/>
        </p:spPr>
        <p:txBody>
          <a:bodyPr wrap="none" rtlCol="0">
            <a:spAutoFit/>
          </a:bodyPr>
          <a:lstStyle/>
          <a:p>
            <a:r>
              <a:rPr lang="es-AR" dirty="0" smtClean="0"/>
              <a:t>55%</a:t>
            </a:r>
            <a:endParaRPr lang="es-AR" dirty="0"/>
          </a:p>
        </p:txBody>
      </p:sp>
      <p:sp>
        <p:nvSpPr>
          <p:cNvPr id="23" name="22 CuadroTexto"/>
          <p:cNvSpPr txBox="1"/>
          <p:nvPr/>
        </p:nvSpPr>
        <p:spPr>
          <a:xfrm>
            <a:off x="7740352" y="5410743"/>
            <a:ext cx="583814" cy="369332"/>
          </a:xfrm>
          <a:prstGeom prst="rect">
            <a:avLst/>
          </a:prstGeom>
          <a:noFill/>
        </p:spPr>
        <p:txBody>
          <a:bodyPr wrap="none" rtlCol="0">
            <a:spAutoFit/>
          </a:bodyPr>
          <a:lstStyle/>
          <a:p>
            <a:r>
              <a:rPr lang="es-AR" dirty="0" smtClean="0"/>
              <a:t>11%</a:t>
            </a:r>
            <a:endParaRPr lang="es-AR"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496" y="116632"/>
            <a:ext cx="6696744" cy="646331"/>
          </a:xfrm>
          <a:prstGeom prst="rect">
            <a:avLst/>
          </a:prstGeom>
          <a:noFill/>
        </p:spPr>
        <p:txBody>
          <a:bodyPr wrap="square" rtlCol="0">
            <a:spAutoFit/>
          </a:bodyPr>
          <a:lstStyle/>
          <a:p>
            <a:r>
              <a:rPr lang="es-AR" sz="3600" b="1" dirty="0" smtClean="0"/>
              <a:t>Aterrizando y resumiendo</a:t>
            </a:r>
            <a:endParaRPr lang="es-AR" sz="3600" b="1" dirty="0"/>
          </a:p>
        </p:txBody>
      </p:sp>
      <p:sp>
        <p:nvSpPr>
          <p:cNvPr id="5" name="4 CuadroTexto"/>
          <p:cNvSpPr txBox="1"/>
          <p:nvPr/>
        </p:nvSpPr>
        <p:spPr>
          <a:xfrm>
            <a:off x="35496" y="980728"/>
            <a:ext cx="5832648" cy="3139321"/>
          </a:xfrm>
          <a:prstGeom prst="rect">
            <a:avLst/>
          </a:prstGeom>
          <a:noFill/>
        </p:spPr>
        <p:txBody>
          <a:bodyPr wrap="square" rtlCol="0">
            <a:spAutoFit/>
          </a:bodyPr>
          <a:lstStyle/>
          <a:p>
            <a:pPr algn="just">
              <a:lnSpc>
                <a:spcPct val="150000"/>
              </a:lnSpc>
              <a:buFont typeface="Arial" pitchFamily="34" charset="0"/>
              <a:buChar char="•"/>
            </a:pPr>
            <a:r>
              <a:rPr lang="es-AR" sz="2200" dirty="0" smtClean="0"/>
              <a:t>Las empresas pueden obtener buenos resultados económicos con planteos muy diferentes en lo productivo (?), pero NO en los parámetros económicos descriptos.</a:t>
            </a:r>
          </a:p>
          <a:p>
            <a:pPr algn="just">
              <a:lnSpc>
                <a:spcPct val="150000"/>
              </a:lnSpc>
            </a:pPr>
            <a:r>
              <a:rPr lang="es-AR" sz="2200" dirty="0" smtClean="0"/>
              <a:t>Hay modelos a seguir.</a:t>
            </a:r>
          </a:p>
          <a:p>
            <a:pPr algn="just">
              <a:lnSpc>
                <a:spcPct val="150000"/>
              </a:lnSpc>
            </a:pPr>
            <a:endParaRPr lang="es-AR" sz="2200" dirty="0" smtClean="0"/>
          </a:p>
        </p:txBody>
      </p:sp>
      <p:sp>
        <p:nvSpPr>
          <p:cNvPr id="4" name="3 CuadroTexto"/>
          <p:cNvSpPr txBox="1"/>
          <p:nvPr/>
        </p:nvSpPr>
        <p:spPr>
          <a:xfrm>
            <a:off x="0" y="4293096"/>
            <a:ext cx="6156176" cy="1615827"/>
          </a:xfrm>
          <a:prstGeom prst="rect">
            <a:avLst/>
          </a:prstGeom>
          <a:noFill/>
        </p:spPr>
        <p:txBody>
          <a:bodyPr wrap="square" rtlCol="0">
            <a:spAutoFit/>
          </a:bodyPr>
          <a:lstStyle/>
          <a:p>
            <a:pPr algn="just">
              <a:lnSpc>
                <a:spcPct val="150000"/>
              </a:lnSpc>
              <a:buFont typeface="Arial" pitchFamily="34" charset="0"/>
              <a:buChar char="•"/>
            </a:pPr>
            <a:r>
              <a:rPr lang="es-AR" sz="2200" dirty="0" smtClean="0"/>
              <a:t>Las “Joyerías” (empresas con mayor ROS) tienen mas chances de lograr buenos resultados, ya que es Muy </a:t>
            </a:r>
            <a:r>
              <a:rPr lang="es-AR" sz="2200" dirty="0" err="1" smtClean="0"/>
              <a:t>dificil</a:t>
            </a:r>
            <a:r>
              <a:rPr lang="es-AR" sz="2200" dirty="0" smtClean="0"/>
              <a:t> lograr una </a:t>
            </a:r>
            <a:r>
              <a:rPr lang="es-AR" sz="2200" dirty="0" err="1" smtClean="0"/>
              <a:t>panchería</a:t>
            </a:r>
            <a:r>
              <a:rPr lang="es-AR" sz="2200" dirty="0" smtClean="0"/>
              <a:t> (basada en la ROTA)</a:t>
            </a:r>
          </a:p>
        </p:txBody>
      </p:sp>
      <p:pic>
        <p:nvPicPr>
          <p:cNvPr id="16385" name="Picture 1"/>
          <p:cNvPicPr>
            <a:picLocks noChangeAspect="1" noChangeArrowheads="1"/>
          </p:cNvPicPr>
          <p:nvPr/>
        </p:nvPicPr>
        <p:blipFill>
          <a:blip r:embed="rId3" cstate="print"/>
          <a:srcRect/>
          <a:stretch>
            <a:fillRect/>
          </a:stretch>
        </p:blipFill>
        <p:spPr bwMode="auto">
          <a:xfrm>
            <a:off x="6626049" y="908720"/>
            <a:ext cx="2338439" cy="1746647"/>
          </a:xfrm>
          <a:prstGeom prst="rect">
            <a:avLst/>
          </a:prstGeom>
          <a:noFill/>
          <a:ln w="9525">
            <a:noFill/>
            <a:miter lim="800000"/>
            <a:headEnd/>
            <a:tailEnd/>
          </a:ln>
          <a:effectLst/>
        </p:spPr>
      </p:pic>
      <p:pic>
        <p:nvPicPr>
          <p:cNvPr id="16386" name="Picture 2"/>
          <p:cNvPicPr>
            <a:picLocks noChangeAspect="1" noChangeArrowheads="1"/>
          </p:cNvPicPr>
          <p:nvPr/>
        </p:nvPicPr>
        <p:blipFill>
          <a:blip r:embed="rId4" cstate="print"/>
          <a:srcRect/>
          <a:stretch>
            <a:fillRect/>
          </a:stretch>
        </p:blipFill>
        <p:spPr bwMode="auto">
          <a:xfrm>
            <a:off x="6286619" y="4509120"/>
            <a:ext cx="2857381" cy="159290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85"/>
                                        </p:tgtEl>
                                        <p:attrNameLst>
                                          <p:attrName>style.visibility</p:attrName>
                                        </p:attrNameLst>
                                      </p:cBhvr>
                                      <p:to>
                                        <p:strVal val="visible"/>
                                      </p:to>
                                    </p:set>
                                    <p:anim calcmode="lin" valueType="num">
                                      <p:cBhvr additive="base">
                                        <p:cTn id="15" dur="500" fill="hold"/>
                                        <p:tgtEl>
                                          <p:spTgt spid="16385"/>
                                        </p:tgtEl>
                                        <p:attrNameLst>
                                          <p:attrName>ppt_x</p:attrName>
                                        </p:attrNameLst>
                                      </p:cBhvr>
                                      <p:tavLst>
                                        <p:tav tm="0">
                                          <p:val>
                                            <p:strVal val="#ppt_x"/>
                                          </p:val>
                                        </p:tav>
                                        <p:tav tm="100000">
                                          <p:val>
                                            <p:strVal val="#ppt_x"/>
                                          </p:val>
                                        </p:tav>
                                      </p:tavLst>
                                    </p:anim>
                                    <p:anim calcmode="lin" valueType="num">
                                      <p:cBhvr additive="base">
                                        <p:cTn id="16" dur="500" fill="hold"/>
                                        <p:tgtEl>
                                          <p:spTgt spid="1638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386"/>
                                        </p:tgtEl>
                                        <p:attrNameLst>
                                          <p:attrName>style.visibility</p:attrName>
                                        </p:attrNameLst>
                                      </p:cBhvr>
                                      <p:to>
                                        <p:strVal val="visible"/>
                                      </p:to>
                                    </p:set>
                                    <p:anim calcmode="lin" valueType="num">
                                      <p:cBhvr additive="base">
                                        <p:cTn id="25" dur="500" fill="hold"/>
                                        <p:tgtEl>
                                          <p:spTgt spid="16386"/>
                                        </p:tgtEl>
                                        <p:attrNameLst>
                                          <p:attrName>ppt_x</p:attrName>
                                        </p:attrNameLst>
                                      </p:cBhvr>
                                      <p:tavLst>
                                        <p:tav tm="0">
                                          <p:val>
                                            <p:strVal val="#ppt_x"/>
                                          </p:val>
                                        </p:tav>
                                        <p:tav tm="100000">
                                          <p:val>
                                            <p:strVal val="#ppt_x"/>
                                          </p:val>
                                        </p:tav>
                                      </p:tavLst>
                                    </p:anim>
                                    <p:anim calcmode="lin" valueType="num">
                                      <p:cBhvr additive="base">
                                        <p:cTn id="26"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496" y="116632"/>
            <a:ext cx="6696744" cy="646331"/>
          </a:xfrm>
          <a:prstGeom prst="rect">
            <a:avLst/>
          </a:prstGeom>
          <a:noFill/>
        </p:spPr>
        <p:txBody>
          <a:bodyPr wrap="square" rtlCol="0">
            <a:spAutoFit/>
          </a:bodyPr>
          <a:lstStyle/>
          <a:p>
            <a:r>
              <a:rPr lang="es-AR" sz="3600" b="1" dirty="0" smtClean="0"/>
              <a:t>Aterrizando y resumiendo</a:t>
            </a:r>
            <a:endParaRPr lang="es-AR" sz="3600" b="1" dirty="0"/>
          </a:p>
        </p:txBody>
      </p:sp>
      <p:sp>
        <p:nvSpPr>
          <p:cNvPr id="6" name="5 CuadroTexto"/>
          <p:cNvSpPr txBox="1"/>
          <p:nvPr/>
        </p:nvSpPr>
        <p:spPr>
          <a:xfrm>
            <a:off x="0" y="949077"/>
            <a:ext cx="6588224" cy="2579039"/>
          </a:xfrm>
          <a:prstGeom prst="rect">
            <a:avLst/>
          </a:prstGeom>
          <a:noFill/>
        </p:spPr>
        <p:txBody>
          <a:bodyPr wrap="square" rtlCol="0">
            <a:spAutoFit/>
          </a:bodyPr>
          <a:lstStyle/>
          <a:p>
            <a:pPr algn="just">
              <a:lnSpc>
                <a:spcPct val="150000"/>
              </a:lnSpc>
              <a:buFont typeface="Arial" pitchFamily="34" charset="0"/>
              <a:buChar char="•"/>
            </a:pPr>
            <a:r>
              <a:rPr lang="es-AR" sz="2200" dirty="0" smtClean="0"/>
              <a:t>Miremos otras metas, por encima de los litros, carga, etc. Tomemos los indicadores físicos como una herramienta para lograr nuestro costo de producción planificado.</a:t>
            </a:r>
          </a:p>
          <a:p>
            <a:pPr algn="just">
              <a:lnSpc>
                <a:spcPct val="150000"/>
              </a:lnSpc>
            </a:pPr>
            <a:endParaRPr lang="es-AR" sz="2200" dirty="0" smtClean="0"/>
          </a:p>
        </p:txBody>
      </p:sp>
      <p:sp>
        <p:nvSpPr>
          <p:cNvPr id="7" name="6 CuadroTexto"/>
          <p:cNvSpPr txBox="1"/>
          <p:nvPr/>
        </p:nvSpPr>
        <p:spPr>
          <a:xfrm>
            <a:off x="0" y="3861048"/>
            <a:ext cx="6588224" cy="1107996"/>
          </a:xfrm>
          <a:prstGeom prst="rect">
            <a:avLst/>
          </a:prstGeom>
          <a:noFill/>
        </p:spPr>
        <p:txBody>
          <a:bodyPr wrap="square" rtlCol="0">
            <a:spAutoFit/>
          </a:bodyPr>
          <a:lstStyle/>
          <a:p>
            <a:pPr algn="just">
              <a:lnSpc>
                <a:spcPct val="150000"/>
              </a:lnSpc>
              <a:buFont typeface="Arial" pitchFamily="34" charset="0"/>
              <a:buChar char="•"/>
            </a:pPr>
            <a:r>
              <a:rPr lang="es-AR" sz="2200" dirty="0" smtClean="0"/>
              <a:t>HAY metas a seguir para elaborar modelos rentables (recalcando COSTO de producción e ingreso carne)</a:t>
            </a:r>
          </a:p>
        </p:txBody>
      </p:sp>
      <p:pic>
        <p:nvPicPr>
          <p:cNvPr id="126978" name="Picture 2"/>
          <p:cNvPicPr>
            <a:picLocks noChangeAspect="1" noChangeArrowheads="1"/>
          </p:cNvPicPr>
          <p:nvPr/>
        </p:nvPicPr>
        <p:blipFill>
          <a:blip r:embed="rId3" cstate="print"/>
          <a:srcRect/>
          <a:stretch>
            <a:fillRect/>
          </a:stretch>
        </p:blipFill>
        <p:spPr bwMode="auto">
          <a:xfrm>
            <a:off x="6673006" y="908720"/>
            <a:ext cx="2470994" cy="196492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6978"/>
                                        </p:tgtEl>
                                        <p:attrNameLst>
                                          <p:attrName>style.visibility</p:attrName>
                                        </p:attrNameLst>
                                      </p:cBhvr>
                                      <p:to>
                                        <p:strVal val="visible"/>
                                      </p:to>
                                    </p:set>
                                    <p:anim calcmode="lin" valueType="num">
                                      <p:cBhvr additive="base">
                                        <p:cTn id="11" dur="500" fill="hold"/>
                                        <p:tgtEl>
                                          <p:spTgt spid="126978"/>
                                        </p:tgtEl>
                                        <p:attrNameLst>
                                          <p:attrName>ppt_x</p:attrName>
                                        </p:attrNameLst>
                                      </p:cBhvr>
                                      <p:tavLst>
                                        <p:tav tm="0">
                                          <p:val>
                                            <p:strVal val="#ppt_x"/>
                                          </p:val>
                                        </p:tav>
                                        <p:tav tm="100000">
                                          <p:val>
                                            <p:strVal val="#ppt_x"/>
                                          </p:val>
                                        </p:tav>
                                      </p:tavLst>
                                    </p:anim>
                                    <p:anim calcmode="lin" valueType="num">
                                      <p:cBhvr additive="base">
                                        <p:cTn id="12" dur="500" fill="hold"/>
                                        <p:tgtEl>
                                          <p:spTgt spid="1269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496" y="116632"/>
            <a:ext cx="6696744" cy="646331"/>
          </a:xfrm>
          <a:prstGeom prst="rect">
            <a:avLst/>
          </a:prstGeom>
          <a:noFill/>
        </p:spPr>
        <p:txBody>
          <a:bodyPr wrap="square" rtlCol="0">
            <a:spAutoFit/>
          </a:bodyPr>
          <a:lstStyle/>
          <a:p>
            <a:r>
              <a:rPr lang="es-AR" sz="3600" b="1" dirty="0" smtClean="0"/>
              <a:t>Aterrizando y resumiendo</a:t>
            </a:r>
            <a:endParaRPr lang="es-AR" sz="3600" b="1" dirty="0"/>
          </a:p>
        </p:txBody>
      </p:sp>
      <p:sp>
        <p:nvSpPr>
          <p:cNvPr id="6" name="5 CuadroTexto"/>
          <p:cNvSpPr txBox="1"/>
          <p:nvPr/>
        </p:nvSpPr>
        <p:spPr>
          <a:xfrm>
            <a:off x="0" y="2492896"/>
            <a:ext cx="9144000" cy="2123658"/>
          </a:xfrm>
          <a:prstGeom prst="rect">
            <a:avLst/>
          </a:prstGeom>
          <a:noFill/>
        </p:spPr>
        <p:txBody>
          <a:bodyPr wrap="square" rtlCol="0">
            <a:spAutoFit/>
          </a:bodyPr>
          <a:lstStyle/>
          <a:p>
            <a:pPr algn="just">
              <a:lnSpc>
                <a:spcPct val="150000"/>
              </a:lnSpc>
              <a:buFont typeface="Arial" pitchFamily="34" charset="0"/>
              <a:buChar char="•"/>
            </a:pPr>
            <a:r>
              <a:rPr lang="es-AR" sz="2200" dirty="0" smtClean="0"/>
              <a:t>El primer paso para que una empresa sea sustentable, es ser rentable. Empresa que no paga el costo de oportunidad de la tierra, NO es sustentable a </a:t>
            </a:r>
            <a:r>
              <a:rPr lang="es-AR" sz="2200" dirty="0" err="1" smtClean="0"/>
              <a:t>travéz</a:t>
            </a:r>
            <a:r>
              <a:rPr lang="es-AR" sz="2200" dirty="0" smtClean="0"/>
              <a:t> de las generaciones</a:t>
            </a:r>
          </a:p>
          <a:p>
            <a:pPr algn="just">
              <a:lnSpc>
                <a:spcPct val="150000"/>
              </a:lnSpc>
            </a:pPr>
            <a:endParaRPr lang="es-AR" sz="2200" dirty="0" smtClean="0"/>
          </a:p>
        </p:txBody>
      </p:sp>
      <p:sp>
        <p:nvSpPr>
          <p:cNvPr id="7" name="6 CuadroTexto"/>
          <p:cNvSpPr txBox="1"/>
          <p:nvPr/>
        </p:nvSpPr>
        <p:spPr>
          <a:xfrm>
            <a:off x="0" y="764704"/>
            <a:ext cx="9144000" cy="1615827"/>
          </a:xfrm>
          <a:prstGeom prst="rect">
            <a:avLst/>
          </a:prstGeom>
          <a:noFill/>
        </p:spPr>
        <p:txBody>
          <a:bodyPr wrap="square" rtlCol="0">
            <a:spAutoFit/>
          </a:bodyPr>
          <a:lstStyle/>
          <a:p>
            <a:pPr algn="just">
              <a:lnSpc>
                <a:spcPct val="150000"/>
              </a:lnSpc>
              <a:buFont typeface="Arial" pitchFamily="34" charset="0"/>
              <a:buChar char="•"/>
            </a:pPr>
            <a:r>
              <a:rPr lang="es-AR" sz="2200" dirty="0" smtClean="0"/>
              <a:t>Una empresa profesionalizada NO es estar </a:t>
            </a:r>
            <a:r>
              <a:rPr lang="es-AR" sz="2200" dirty="0" err="1" smtClean="0"/>
              <a:t>gerenciada</a:t>
            </a:r>
            <a:r>
              <a:rPr lang="es-AR" sz="2200" dirty="0" smtClean="0"/>
              <a:t> por una economista, sino hacer las cosas con criterio. Por lo tanto busquemos Empresas profesionalizadas desde el gerenciamiento.</a:t>
            </a:r>
          </a:p>
        </p:txBody>
      </p:sp>
      <p:pic>
        <p:nvPicPr>
          <p:cNvPr id="128002" name="Picture 2"/>
          <p:cNvPicPr>
            <a:picLocks noChangeAspect="1" noChangeArrowheads="1"/>
          </p:cNvPicPr>
          <p:nvPr/>
        </p:nvPicPr>
        <p:blipFill>
          <a:blip r:embed="rId3" cstate="print"/>
          <a:srcRect/>
          <a:stretch>
            <a:fillRect/>
          </a:stretch>
        </p:blipFill>
        <p:spPr bwMode="auto">
          <a:xfrm>
            <a:off x="3438128" y="3888432"/>
            <a:ext cx="5705872" cy="28529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002"/>
                                        </p:tgtEl>
                                        <p:attrNameLst>
                                          <p:attrName>style.visibility</p:attrName>
                                        </p:attrNameLst>
                                      </p:cBhvr>
                                      <p:to>
                                        <p:strVal val="visible"/>
                                      </p:to>
                                    </p:set>
                                    <p:anim calcmode="lin" valueType="num">
                                      <p:cBhvr additive="base">
                                        <p:cTn id="19" dur="500" fill="hold"/>
                                        <p:tgtEl>
                                          <p:spTgt spid="128002"/>
                                        </p:tgtEl>
                                        <p:attrNameLst>
                                          <p:attrName>ppt_x</p:attrName>
                                        </p:attrNameLst>
                                      </p:cBhvr>
                                      <p:tavLst>
                                        <p:tav tm="0">
                                          <p:val>
                                            <p:strVal val="#ppt_x"/>
                                          </p:val>
                                        </p:tav>
                                        <p:tav tm="100000">
                                          <p:val>
                                            <p:strVal val="#ppt_x"/>
                                          </p:val>
                                        </p:tav>
                                      </p:tavLst>
                                    </p:anim>
                                    <p:anim calcmode="lin" valueType="num">
                                      <p:cBhvr additive="base">
                                        <p:cTn id="20" dur="500" fill="hold"/>
                                        <p:tgtEl>
                                          <p:spTgt spid="1280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 Gráfico"/>
          <p:cNvGraphicFramePr>
            <a:graphicFrameLocks/>
          </p:cNvGraphicFramePr>
          <p:nvPr/>
        </p:nvGraphicFramePr>
        <p:xfrm>
          <a:off x="0" y="836712"/>
          <a:ext cx="9144000" cy="56166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059832" y="1052736"/>
            <a:ext cx="3384376" cy="646331"/>
          </a:xfrm>
          <a:prstGeom prst="rect">
            <a:avLst/>
          </a:prstGeom>
          <a:noFill/>
        </p:spPr>
        <p:txBody>
          <a:bodyPr wrap="square" rtlCol="0">
            <a:spAutoFit/>
          </a:bodyPr>
          <a:lstStyle/>
          <a:p>
            <a:r>
              <a:rPr lang="es-AR" sz="3600" b="1" dirty="0" smtClean="0"/>
              <a:t>Muchas gracias</a:t>
            </a:r>
            <a:endParaRPr lang="es-AR" sz="3600" b="1" dirty="0"/>
          </a:p>
        </p:txBody>
      </p:sp>
      <p:sp>
        <p:nvSpPr>
          <p:cNvPr id="5" name="4 CuadroTexto"/>
          <p:cNvSpPr txBox="1"/>
          <p:nvPr/>
        </p:nvSpPr>
        <p:spPr>
          <a:xfrm>
            <a:off x="323528" y="2348880"/>
            <a:ext cx="9144000" cy="2400657"/>
          </a:xfrm>
          <a:prstGeom prst="rect">
            <a:avLst/>
          </a:prstGeom>
          <a:noFill/>
        </p:spPr>
        <p:txBody>
          <a:bodyPr wrap="square" rtlCol="0">
            <a:spAutoFit/>
          </a:bodyPr>
          <a:lstStyle/>
          <a:p>
            <a:pPr algn="just">
              <a:lnSpc>
                <a:spcPct val="150000"/>
              </a:lnSpc>
            </a:pPr>
            <a:r>
              <a:rPr lang="es-AR" sz="2500" dirty="0" smtClean="0"/>
              <a:t>A </a:t>
            </a:r>
            <a:r>
              <a:rPr lang="es-AR" sz="2500" dirty="0" err="1" smtClean="0"/>
              <a:t>Uds</a:t>
            </a:r>
            <a:r>
              <a:rPr lang="es-AR" sz="2500" dirty="0" smtClean="0"/>
              <a:t> por su atención y respeto</a:t>
            </a:r>
          </a:p>
          <a:p>
            <a:pPr algn="just">
              <a:lnSpc>
                <a:spcPct val="150000"/>
              </a:lnSpc>
            </a:pPr>
            <a:r>
              <a:rPr lang="es-AR" sz="2500" dirty="0" smtClean="0"/>
              <a:t>A </a:t>
            </a:r>
            <a:r>
              <a:rPr lang="es-AR" sz="2500" dirty="0" err="1" smtClean="0"/>
              <a:t>Uds</a:t>
            </a:r>
            <a:r>
              <a:rPr lang="es-AR" sz="2500" dirty="0" smtClean="0"/>
              <a:t> por generar la información</a:t>
            </a:r>
          </a:p>
          <a:p>
            <a:pPr algn="just">
              <a:lnSpc>
                <a:spcPct val="150000"/>
              </a:lnSpc>
            </a:pPr>
            <a:r>
              <a:rPr lang="es-AR" sz="2500" dirty="0" smtClean="0"/>
              <a:t>A la RIDZO  por la organización</a:t>
            </a:r>
          </a:p>
          <a:p>
            <a:pPr algn="just">
              <a:lnSpc>
                <a:spcPct val="150000"/>
              </a:lnSpc>
            </a:pPr>
            <a:r>
              <a:rPr lang="es-AR" sz="2500" dirty="0" smtClean="0"/>
              <a:t>A la mesa de asesores por la colaboración en el análisis</a:t>
            </a:r>
          </a:p>
        </p:txBody>
      </p:sp>
      <p:sp>
        <p:nvSpPr>
          <p:cNvPr id="4" name="3 CuadroTexto"/>
          <p:cNvSpPr txBox="1"/>
          <p:nvPr/>
        </p:nvSpPr>
        <p:spPr>
          <a:xfrm>
            <a:off x="6840760" y="6074712"/>
            <a:ext cx="2339752" cy="954107"/>
          </a:xfrm>
          <a:prstGeom prst="rect">
            <a:avLst/>
          </a:prstGeom>
          <a:noFill/>
        </p:spPr>
        <p:txBody>
          <a:bodyPr wrap="square" rtlCol="0">
            <a:spAutoFit/>
          </a:bodyPr>
          <a:lstStyle/>
          <a:p>
            <a:r>
              <a:rPr lang="es-AR" sz="1400" b="1" dirty="0" smtClean="0"/>
              <a:t>Ing. Agr. Fabricio Fontana</a:t>
            </a:r>
          </a:p>
          <a:p>
            <a:r>
              <a:rPr lang="es-AR" sz="1400" dirty="0" smtClean="0"/>
              <a:t>CREA 9 de Julio</a:t>
            </a:r>
          </a:p>
          <a:p>
            <a:r>
              <a:rPr lang="es-AR" sz="1400" dirty="0" smtClean="0">
                <a:hlinkClick r:id="rId3"/>
              </a:rPr>
              <a:t>fcfont@yahoo.com.ar</a:t>
            </a:r>
            <a:endParaRPr lang="es-AR" sz="1400" dirty="0" smtClean="0"/>
          </a:p>
          <a:p>
            <a:endParaRPr lang="es-AR" sz="1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10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100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dvAuto="1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1 Gráfico"/>
          <p:cNvGraphicFramePr>
            <a:graphicFrameLocks/>
          </p:cNvGraphicFramePr>
          <p:nvPr/>
        </p:nvGraphicFramePr>
        <p:xfrm>
          <a:off x="0" y="692696"/>
          <a:ext cx="9144000" cy="54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 Gráfico"/>
          <p:cNvGraphicFramePr>
            <a:graphicFrameLocks/>
          </p:cNvGraphicFramePr>
          <p:nvPr/>
        </p:nvGraphicFramePr>
        <p:xfrm>
          <a:off x="0" y="692696"/>
          <a:ext cx="9144000" cy="5760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13" dur="500" fill="hold"/>
                                        <p:tgtEl>
                                          <p:spTgt spid="2">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chart seriesIdx="1" categoryIdx="-4" bldStep="series"/>
                                            </p:graphicEl>
                                          </p:spTgt>
                                        </p:tgtEl>
                                        <p:attrNameLst>
                                          <p:attrName>style.visibility</p:attrName>
                                        </p:attrNameLst>
                                      </p:cBhvr>
                                      <p:to>
                                        <p:strVal val="visible"/>
                                      </p:to>
                                    </p:set>
                                    <p:anim calcmode="lin" valueType="num">
                                      <p:cBhvr additive="base">
                                        <p:cTn id="19" dur="500" fill="hold"/>
                                        <p:tgtEl>
                                          <p:spTgt spid="2">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chart seriesIdx="2" categoryIdx="-4" bldStep="series"/>
                                            </p:graphicEl>
                                          </p:spTgt>
                                        </p:tgtEl>
                                        <p:attrNameLst>
                                          <p:attrName>style.visibility</p:attrName>
                                        </p:attrNameLst>
                                      </p:cBhvr>
                                      <p:to>
                                        <p:strVal val="visible"/>
                                      </p:to>
                                    </p:set>
                                    <p:anim calcmode="lin" valueType="num">
                                      <p:cBhvr additive="base">
                                        <p:cTn id="25" dur="500" fill="hold"/>
                                        <p:tgtEl>
                                          <p:spTgt spid="2">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chart seriesIdx="3" categoryIdx="-4" bldStep="series"/>
                                            </p:graphicEl>
                                          </p:spTgt>
                                        </p:tgtEl>
                                        <p:attrNameLst>
                                          <p:attrName>style.visibility</p:attrName>
                                        </p:attrNameLst>
                                      </p:cBhvr>
                                      <p:to>
                                        <p:strVal val="visible"/>
                                      </p:to>
                                    </p:set>
                                    <p:anim calcmode="lin" valueType="num">
                                      <p:cBhvr additive="base">
                                        <p:cTn id="31" dur="500" fill="hold"/>
                                        <p:tgtEl>
                                          <p:spTgt spid="2">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Gráfico"/>
          <p:cNvGraphicFramePr>
            <a:graphicFrameLocks/>
          </p:cNvGraphicFramePr>
          <p:nvPr/>
        </p:nvGraphicFramePr>
        <p:xfrm>
          <a:off x="0" y="836712"/>
          <a:ext cx="9144000" cy="54726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Gráfico"/>
          <p:cNvGraphicFramePr>
            <a:graphicFrameLocks/>
          </p:cNvGraphicFramePr>
          <p:nvPr/>
        </p:nvGraphicFramePr>
        <p:xfrm>
          <a:off x="0" y="764704"/>
          <a:ext cx="9144000" cy="51845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ACREA linea f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CREA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AACREA linea fina</Template>
  <TotalTime>18921</TotalTime>
  <Words>3915</Words>
  <Application>Microsoft Office PowerPoint</Application>
  <PresentationFormat>Presentación en pantalla (4:3)</PresentationFormat>
  <Paragraphs>1124</Paragraphs>
  <Slides>50</Slides>
  <Notes>38</Notes>
  <HiddenSlides>3</HiddenSlides>
  <MMClips>0</MMClips>
  <ScaleCrop>false</ScaleCrop>
  <HeadingPairs>
    <vt:vector size="4" baseType="variant">
      <vt:variant>
        <vt:lpstr>Tema</vt:lpstr>
      </vt:variant>
      <vt:variant>
        <vt:i4>2</vt:i4>
      </vt:variant>
      <vt:variant>
        <vt:lpstr>Títulos de diapositiva</vt:lpstr>
      </vt:variant>
      <vt:variant>
        <vt:i4>50</vt:i4>
      </vt:variant>
    </vt:vector>
  </HeadingPairs>
  <TitlesOfParts>
    <vt:vector size="52" baseType="lpstr">
      <vt:lpstr>AACREA linea fina</vt:lpstr>
      <vt:lpstr>AACREA 2011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Fabriicio Fontana</dc:creator>
  <cp:lastModifiedBy>Diego Luis Altube</cp:lastModifiedBy>
  <cp:revision>479</cp:revision>
  <dcterms:created xsi:type="dcterms:W3CDTF">2012-02-22T23:21:58Z</dcterms:created>
  <dcterms:modified xsi:type="dcterms:W3CDTF">2015-10-09T11:16:17Z</dcterms:modified>
</cp:coreProperties>
</file>