
<file path=[Content_Types].xml><?xml version="1.0" encoding="utf-8"?>
<Types xmlns="http://schemas.openxmlformats.org/package/2006/content-types"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6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olors2.xml" ContentType="application/vnd.ms-office.chartcolorstyle+xml"/>
  <Override PartName="/ppt/charts/colors14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olors12.xml" ContentType="application/vnd.ms-office.chartcolorstyle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Override PartName="/ppt/charts/colors10.xml" ContentType="application/vnd.ms-office.chartcolor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18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olors9.xml" ContentType="application/vnd.ms-office.chartcolorstyle+xml"/>
  <Override PartName="/ppt/charts/style1.xml" ContentType="application/vnd.ms-office.chart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olors17.xml" ContentType="application/vnd.ms-office.chartcolorstyle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olors15.xml" ContentType="application/vnd.ms-office.chartcolorstyle+xml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17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charts/style13.xml" ContentType="application/vnd.ms-office.chartstyle+xml"/>
  <Override PartName="/ppt/charts/colors18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98" r:id="rId16"/>
    <p:sldId id="272" r:id="rId17"/>
    <p:sldId id="271" r:id="rId18"/>
    <p:sldId id="274" r:id="rId19"/>
    <p:sldId id="273" r:id="rId20"/>
    <p:sldId id="275" r:id="rId21"/>
    <p:sldId id="276" r:id="rId22"/>
    <p:sldId id="277" r:id="rId23"/>
    <p:sldId id="278" r:id="rId24"/>
    <p:sldId id="299" r:id="rId25"/>
    <p:sldId id="300" r:id="rId26"/>
    <p:sldId id="301" r:id="rId2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Miguez" initials="MM" lastIdx="5" clrIdx="0">
    <p:extLst>
      <p:ext uri="{19B8F6BF-5375-455C-9EA6-DF929625EA0E}">
        <p15:presenceInfo xmlns:p15="http://schemas.microsoft.com/office/powerpoint/2012/main" xmlns="" userId="36ac661e4fd3f3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4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Hoja_de_c_lculo_de_Microsoft_Office_Excel2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Mar-Ro\Dropbox\RIDZO\2014-15\Ensayos\Info%20Interna\Maiz\Planilla%20Densidad%20Maiz%201&#176;%20consolidado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Mar-Ro\Dropbox\RIDZO\2014-15\Ensayos\Info%20Interna\Maiz\Planilla%20Densidad%20Maiz%201&#176;%20consolidado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Mar-Ro\Dropbox\RIDZO\2014-15\Ensayos\Info%20Interna\Maiz\Planilla%20Densidad%20Maiz%201&#176;%20consolidado%20(Recuperado)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Mar-Ro\Dropbox\RIDZO\2014-15\Ensayos\Info%20Interna\Maiz\Planilla%20Densidad%20Maiz%201&#176;%20consolidado%20(Recuperado)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C:\Users\Mar-Ro\Dropbox\RIDZO\2014-15\Ensayos\Info%20Interna\Maiz\Planilla%20Densidad%20Maiz%201&#176;%20consolidado%20(Recuperado)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Mar-Ro\AppData\Roaming\Microsoft\Excel\Planilla%20Densidad%20Maiz%201&#176;%20consolidado%20(version%202).xlsb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C:\Users\Mar-Ro\AppData\Roaming\Microsoft\Excel\Planilla%20Densidad%20Maiz%201&#176;%20consolidado%20(version%202).xlsb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C:\Users\Mar-Ro\AppData\Roaming\Microsoft\Excel\Planilla%20Densidad%20Maiz%201&#176;%20consolidado%20(version%202).xlsb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C:\Users\Mar-Ro\AppData\Roaming\Microsoft\Excel\Planilla%20Densidad%20Maiz%201&#176;%20consolidado%20(version%202).xlsb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C:\Users\Mar-Ro\Dropbox\RIDZO\2014-15\Ensayos\Info%20Interna\Maiz\Planilla%20Densidad%20Maiz%201&#176;%20consolidado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C:\Users\Mar-Ro\Dropbox\RIDZO\2014-15\Ensayos\Info%20Interna\Maiz\Planilla%20Densidad%20Maiz%201&#176;%20consolidado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Mar-Ro\Dropbox\RIDZO\2014-15\Ensayos\Info%20Interna\Maiz\Planilla%20Densidad%20Maiz%201&#176;%20consolidado.xlsx" TargetMode="External"/><Relationship Id="rId1" Type="http://schemas.openxmlformats.org/officeDocument/2006/relationships/themeOverride" Target="../theme/themeOverride4.xml"/><Relationship Id="rId5" Type="http://schemas.microsoft.com/office/2011/relationships/chartStyle" Target="style4.xml"/><Relationship Id="rId4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Mar-Ro\Dropbox\RIDZO\2014-15\Ensayos\Info%20Interna\Maiz\Planilla%20Densidad%20Maiz%201&#176;%20consolidado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Mar-Ro\Dropbox\RIDZO\2014-15\Ensayos\Info%20Interna\Maiz\Planilla%20Densidad%20Maiz%201&#176;%20consolidado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Mar-Ro\Dropbox\RIDZO\2014-15\Ensayos\Info%20Interna\Maiz\Planilla%20Densidad%20Maiz%201&#176;%20consolidado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Mar-Ro\Dropbox\RIDZO\2014-15\Ensayos\Info%20Interna\Maiz\Planilla%20Densidad%20Maiz%201&#176;%20consolidado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Mar-Ro\Dropbox\RIDZO\2014-15\Ensayos\Info%20Interna\Maiz\Planilla%20Densidad%20Maiz%201&#176;%20consolida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rgbClr val="0070C0"/>
              </a:solidFill>
              <a:ln w="9525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xVal>
            <c:numRef>
              <c:f>Hoja3!$F$4:$F$75</c:f>
              <c:numCache>
                <c:formatCode>General</c:formatCode>
                <c:ptCount val="72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6.5</c:v>
                </c:pt>
                <c:pt idx="5">
                  <c:v>9.5</c:v>
                </c:pt>
                <c:pt idx="6">
                  <c:v>6.5</c:v>
                </c:pt>
                <c:pt idx="7">
                  <c:v>9.5</c:v>
                </c:pt>
                <c:pt idx="8">
                  <c:v>6.5</c:v>
                </c:pt>
                <c:pt idx="9">
                  <c:v>6.5</c:v>
                </c:pt>
                <c:pt idx="10">
                  <c:v>8</c:v>
                </c:pt>
                <c:pt idx="11">
                  <c:v>5</c:v>
                </c:pt>
                <c:pt idx="12">
                  <c:v>6.5</c:v>
                </c:pt>
                <c:pt idx="13">
                  <c:v>5</c:v>
                </c:pt>
                <c:pt idx="14">
                  <c:v>6.5</c:v>
                </c:pt>
                <c:pt idx="15">
                  <c:v>5</c:v>
                </c:pt>
                <c:pt idx="16">
                  <c:v>8</c:v>
                </c:pt>
                <c:pt idx="17">
                  <c:v>5</c:v>
                </c:pt>
                <c:pt idx="18">
                  <c:v>8</c:v>
                </c:pt>
                <c:pt idx="19">
                  <c:v>9.5</c:v>
                </c:pt>
                <c:pt idx="20">
                  <c:v>5</c:v>
                </c:pt>
                <c:pt idx="21">
                  <c:v>8</c:v>
                </c:pt>
                <c:pt idx="22">
                  <c:v>8</c:v>
                </c:pt>
                <c:pt idx="23">
                  <c:v>6.5</c:v>
                </c:pt>
                <c:pt idx="24">
                  <c:v>8</c:v>
                </c:pt>
                <c:pt idx="25">
                  <c:v>5</c:v>
                </c:pt>
                <c:pt idx="26">
                  <c:v>5</c:v>
                </c:pt>
                <c:pt idx="27">
                  <c:v>8</c:v>
                </c:pt>
                <c:pt idx="28">
                  <c:v>5</c:v>
                </c:pt>
                <c:pt idx="29">
                  <c:v>9.5</c:v>
                </c:pt>
                <c:pt idx="30">
                  <c:v>8</c:v>
                </c:pt>
                <c:pt idx="31">
                  <c:v>6.5</c:v>
                </c:pt>
                <c:pt idx="32">
                  <c:v>9.5</c:v>
                </c:pt>
                <c:pt idx="33">
                  <c:v>5</c:v>
                </c:pt>
                <c:pt idx="34">
                  <c:v>6.5</c:v>
                </c:pt>
                <c:pt idx="35">
                  <c:v>5</c:v>
                </c:pt>
                <c:pt idx="36">
                  <c:v>5</c:v>
                </c:pt>
                <c:pt idx="37">
                  <c:v>6.5</c:v>
                </c:pt>
                <c:pt idx="38">
                  <c:v>8</c:v>
                </c:pt>
                <c:pt idx="39">
                  <c:v>9.5</c:v>
                </c:pt>
                <c:pt idx="40">
                  <c:v>8</c:v>
                </c:pt>
                <c:pt idx="41">
                  <c:v>8</c:v>
                </c:pt>
                <c:pt idx="42">
                  <c:v>5</c:v>
                </c:pt>
                <c:pt idx="43">
                  <c:v>5</c:v>
                </c:pt>
                <c:pt idx="44">
                  <c:v>6.5</c:v>
                </c:pt>
                <c:pt idx="45">
                  <c:v>9.5</c:v>
                </c:pt>
                <c:pt idx="46">
                  <c:v>6.5</c:v>
                </c:pt>
                <c:pt idx="47">
                  <c:v>6.5</c:v>
                </c:pt>
                <c:pt idx="48">
                  <c:v>9.5</c:v>
                </c:pt>
                <c:pt idx="49">
                  <c:v>6.5</c:v>
                </c:pt>
                <c:pt idx="50">
                  <c:v>9.5</c:v>
                </c:pt>
                <c:pt idx="51">
                  <c:v>5</c:v>
                </c:pt>
                <c:pt idx="52">
                  <c:v>8</c:v>
                </c:pt>
                <c:pt idx="53">
                  <c:v>6.5</c:v>
                </c:pt>
                <c:pt idx="54">
                  <c:v>6.5</c:v>
                </c:pt>
                <c:pt idx="55">
                  <c:v>8</c:v>
                </c:pt>
                <c:pt idx="56">
                  <c:v>5</c:v>
                </c:pt>
                <c:pt idx="57">
                  <c:v>8</c:v>
                </c:pt>
                <c:pt idx="58">
                  <c:v>9.5</c:v>
                </c:pt>
                <c:pt idx="59">
                  <c:v>6.5</c:v>
                </c:pt>
                <c:pt idx="60">
                  <c:v>8</c:v>
                </c:pt>
                <c:pt idx="61">
                  <c:v>5</c:v>
                </c:pt>
                <c:pt idx="62">
                  <c:v>9.5</c:v>
                </c:pt>
                <c:pt idx="63">
                  <c:v>6.5</c:v>
                </c:pt>
                <c:pt idx="64">
                  <c:v>5</c:v>
                </c:pt>
                <c:pt idx="65">
                  <c:v>8</c:v>
                </c:pt>
                <c:pt idx="66">
                  <c:v>6.5</c:v>
                </c:pt>
                <c:pt idx="67">
                  <c:v>9.5</c:v>
                </c:pt>
                <c:pt idx="68">
                  <c:v>6.5</c:v>
                </c:pt>
                <c:pt idx="69">
                  <c:v>8</c:v>
                </c:pt>
                <c:pt idx="70">
                  <c:v>8</c:v>
                </c:pt>
                <c:pt idx="71">
                  <c:v>8</c:v>
                </c:pt>
              </c:numCache>
            </c:numRef>
          </c:xVal>
          <c:yVal>
            <c:numRef>
              <c:f>Hoja3!$E$4:$E$75</c:f>
              <c:numCache>
                <c:formatCode>#,##0</c:formatCode>
                <c:ptCount val="72"/>
                <c:pt idx="0">
                  <c:v>4.5192307692307692</c:v>
                </c:pt>
                <c:pt idx="1">
                  <c:v>4.2996882726002363</c:v>
                </c:pt>
                <c:pt idx="2">
                  <c:v>7.4038461538461551</c:v>
                </c:pt>
                <c:pt idx="3">
                  <c:v>4.5192307692307692</c:v>
                </c:pt>
                <c:pt idx="4" formatCode="General">
                  <c:v>6.3461538461538458</c:v>
                </c:pt>
                <c:pt idx="5">
                  <c:v>8.1730769230769234</c:v>
                </c:pt>
                <c:pt idx="6">
                  <c:v>5.9062384643779993</c:v>
                </c:pt>
                <c:pt idx="7" formatCode="General">
                  <c:v>8.4615384615384617</c:v>
                </c:pt>
                <c:pt idx="8">
                  <c:v>5.6730769230769225</c:v>
                </c:pt>
                <c:pt idx="9">
                  <c:v>4.8076923076923084</c:v>
                </c:pt>
                <c:pt idx="10">
                  <c:v>7.2115384615384617</c:v>
                </c:pt>
                <c:pt idx="11">
                  <c:v>4.1816946317495169</c:v>
                </c:pt>
                <c:pt idx="12">
                  <c:v>6.3461538461538458</c:v>
                </c:pt>
                <c:pt idx="13">
                  <c:v>4.615384615384615</c:v>
                </c:pt>
                <c:pt idx="14">
                  <c:v>4.7382136934375758</c:v>
                </c:pt>
                <c:pt idx="15" formatCode="General">
                  <c:v>4.3269230769230766</c:v>
                </c:pt>
                <c:pt idx="16">
                  <c:v>7.0192307692307692</c:v>
                </c:pt>
                <c:pt idx="17">
                  <c:v>4.0570008621126821</c:v>
                </c:pt>
                <c:pt idx="18">
                  <c:v>7.0677621698029851</c:v>
                </c:pt>
                <c:pt idx="19">
                  <c:v>9.0384615384615383</c:v>
                </c:pt>
                <c:pt idx="20">
                  <c:v>4.4952380952380953</c:v>
                </c:pt>
                <c:pt idx="21">
                  <c:v>7.174244462380055</c:v>
                </c:pt>
                <c:pt idx="22">
                  <c:v>7.2698412698412689</c:v>
                </c:pt>
                <c:pt idx="23">
                  <c:v>5.1923076923076916</c:v>
                </c:pt>
                <c:pt idx="24" formatCode="General">
                  <c:v>7.5961538461538458</c:v>
                </c:pt>
                <c:pt idx="25">
                  <c:v>3.4935897435897436</c:v>
                </c:pt>
                <c:pt idx="26" formatCode="General">
                  <c:v>3.5256410256410251</c:v>
                </c:pt>
                <c:pt idx="27">
                  <c:v>7.2142857142857135</c:v>
                </c:pt>
                <c:pt idx="28">
                  <c:v>4.6031746031746028</c:v>
                </c:pt>
                <c:pt idx="29">
                  <c:v>7.9807692307692317</c:v>
                </c:pt>
                <c:pt idx="30" formatCode="General">
                  <c:v>6.6987179487179471</c:v>
                </c:pt>
                <c:pt idx="31" formatCode="General">
                  <c:v>6.0634920634920633</c:v>
                </c:pt>
                <c:pt idx="32">
                  <c:v>8.7301587301587258</c:v>
                </c:pt>
                <c:pt idx="33">
                  <c:v>4.3438127816691106</c:v>
                </c:pt>
                <c:pt idx="34">
                  <c:v>5.9365079365079358</c:v>
                </c:pt>
                <c:pt idx="35" formatCode="General">
                  <c:v>3.5535714285714293</c:v>
                </c:pt>
                <c:pt idx="36">
                  <c:v>3.5892857142857144</c:v>
                </c:pt>
                <c:pt idx="37" formatCode="General">
                  <c:v>6.3071586250394205</c:v>
                </c:pt>
                <c:pt idx="38" formatCode="General">
                  <c:v>5.8571428571428559</c:v>
                </c:pt>
                <c:pt idx="39" formatCode="General">
                  <c:v>7.5</c:v>
                </c:pt>
                <c:pt idx="40">
                  <c:v>7.1428571428571415</c:v>
                </c:pt>
                <c:pt idx="41">
                  <c:v>7.435897435897437</c:v>
                </c:pt>
                <c:pt idx="42">
                  <c:v>4.5714285714285712</c:v>
                </c:pt>
                <c:pt idx="43">
                  <c:v>4.7619047619047619</c:v>
                </c:pt>
                <c:pt idx="44" formatCode="General">
                  <c:v>4.9358974358974361</c:v>
                </c:pt>
                <c:pt idx="45">
                  <c:v>7.1785714285714288</c:v>
                </c:pt>
                <c:pt idx="46" formatCode="General">
                  <c:v>5.5178571428571441</c:v>
                </c:pt>
                <c:pt idx="47">
                  <c:v>5.8608058608058595</c:v>
                </c:pt>
                <c:pt idx="48">
                  <c:v>8.5714285714285712</c:v>
                </c:pt>
                <c:pt idx="49">
                  <c:v>6.1904761904761898</c:v>
                </c:pt>
                <c:pt idx="50">
                  <c:v>8.8571428571428594</c:v>
                </c:pt>
                <c:pt idx="51">
                  <c:v>4.4444444444444455</c:v>
                </c:pt>
                <c:pt idx="52">
                  <c:v>8.3542188805346687</c:v>
                </c:pt>
                <c:pt idx="53">
                  <c:v>4.8777513566245965</c:v>
                </c:pt>
                <c:pt idx="54">
                  <c:v>5.8571428571428568</c:v>
                </c:pt>
                <c:pt idx="55">
                  <c:v>8</c:v>
                </c:pt>
                <c:pt idx="56" formatCode="General">
                  <c:v>3.9682539682539684</c:v>
                </c:pt>
                <c:pt idx="57">
                  <c:v>6.9523809523809508</c:v>
                </c:pt>
                <c:pt idx="58">
                  <c:v>8.0952380952380967</c:v>
                </c:pt>
                <c:pt idx="59">
                  <c:v>6.2857142857142865</c:v>
                </c:pt>
                <c:pt idx="60">
                  <c:v>8.0881609544029924</c:v>
                </c:pt>
                <c:pt idx="61">
                  <c:v>4.8100048100048101</c:v>
                </c:pt>
                <c:pt idx="62" formatCode="General">
                  <c:v>8.0952380952380967</c:v>
                </c:pt>
                <c:pt idx="63">
                  <c:v>6</c:v>
                </c:pt>
                <c:pt idx="64" formatCode="General">
                  <c:v>5.0390526581002781</c:v>
                </c:pt>
                <c:pt idx="65">
                  <c:v>6.8681318681318677</c:v>
                </c:pt>
                <c:pt idx="66" formatCode="General">
                  <c:v>6.3492063492063489</c:v>
                </c:pt>
                <c:pt idx="67">
                  <c:v>9.0476190476190474</c:v>
                </c:pt>
                <c:pt idx="68">
                  <c:v>5.9276822762299908</c:v>
                </c:pt>
                <c:pt idx="69">
                  <c:v>8.2539682539682548</c:v>
                </c:pt>
                <c:pt idx="70" formatCode="General">
                  <c:v>7.3448402497245695</c:v>
                </c:pt>
                <c:pt idx="71" formatCode="General">
                  <c:v>8.190476190476188</c:v>
                </c:pt>
              </c:numCache>
            </c:numRef>
          </c:yVal>
        </c:ser>
        <c:ser>
          <c:idx val="1"/>
          <c:order val="1"/>
          <c:spPr>
            <a:ln w="254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Hoja3!$I$4:$I$75</c:f>
              <c:numCache>
                <c:formatCode>#,##0</c:formatCode>
                <c:ptCount val="72"/>
                <c:pt idx="0">
                  <c:v>0</c:v>
                </c:pt>
                <c:pt idx="1">
                  <c:v>4.2996882726002363</c:v>
                </c:pt>
                <c:pt idx="2">
                  <c:v>7.4038461538461551</c:v>
                </c:pt>
                <c:pt idx="3">
                  <c:v>4.5192307692307692</c:v>
                </c:pt>
                <c:pt idx="4">
                  <c:v>6.3461538461538458</c:v>
                </c:pt>
                <c:pt idx="5">
                  <c:v>8.1730769230769234</c:v>
                </c:pt>
                <c:pt idx="6">
                  <c:v>5.9062384643779993</c:v>
                </c:pt>
                <c:pt idx="7">
                  <c:v>8.4615384615384617</c:v>
                </c:pt>
                <c:pt idx="8">
                  <c:v>5.6730769230769225</c:v>
                </c:pt>
                <c:pt idx="9">
                  <c:v>4.8076923076923084</c:v>
                </c:pt>
                <c:pt idx="10">
                  <c:v>7.2115384615384617</c:v>
                </c:pt>
                <c:pt idx="11">
                  <c:v>4.1816946317495169</c:v>
                </c:pt>
                <c:pt idx="12">
                  <c:v>6.3461538461538458</c:v>
                </c:pt>
                <c:pt idx="13">
                  <c:v>4.615384615384615</c:v>
                </c:pt>
                <c:pt idx="14">
                  <c:v>4.7382136934375758</c:v>
                </c:pt>
                <c:pt idx="15">
                  <c:v>4.3269230769230766</c:v>
                </c:pt>
                <c:pt idx="16">
                  <c:v>7.0192307692307692</c:v>
                </c:pt>
                <c:pt idx="17">
                  <c:v>4.0570008621126821</c:v>
                </c:pt>
                <c:pt idx="18">
                  <c:v>7.0677621698029851</c:v>
                </c:pt>
                <c:pt idx="19">
                  <c:v>9.0384615384615383</c:v>
                </c:pt>
                <c:pt idx="20">
                  <c:v>4.4952380952380953</c:v>
                </c:pt>
                <c:pt idx="21">
                  <c:v>7.174244462380055</c:v>
                </c:pt>
                <c:pt idx="22">
                  <c:v>7.2698412698412689</c:v>
                </c:pt>
                <c:pt idx="23">
                  <c:v>5.1923076923076916</c:v>
                </c:pt>
                <c:pt idx="24">
                  <c:v>7.5961538461538458</c:v>
                </c:pt>
                <c:pt idx="25">
                  <c:v>3.4935897435897436</c:v>
                </c:pt>
                <c:pt idx="26">
                  <c:v>3.5256410256410251</c:v>
                </c:pt>
                <c:pt idx="27">
                  <c:v>7.2142857142857135</c:v>
                </c:pt>
                <c:pt idx="28">
                  <c:v>4.6031746031746028</c:v>
                </c:pt>
                <c:pt idx="29">
                  <c:v>7.9807692307692317</c:v>
                </c:pt>
                <c:pt idx="30">
                  <c:v>6.6987179487179471</c:v>
                </c:pt>
                <c:pt idx="31">
                  <c:v>6.0634920634920633</c:v>
                </c:pt>
                <c:pt idx="32">
                  <c:v>8.7301587301587258</c:v>
                </c:pt>
                <c:pt idx="33">
                  <c:v>4.3438127816691106</c:v>
                </c:pt>
                <c:pt idx="34">
                  <c:v>5.9365079365079358</c:v>
                </c:pt>
                <c:pt idx="35">
                  <c:v>3.5535714285714293</c:v>
                </c:pt>
                <c:pt idx="36">
                  <c:v>3.5892857142857144</c:v>
                </c:pt>
                <c:pt idx="37">
                  <c:v>6.3071586250394205</c:v>
                </c:pt>
                <c:pt idx="38">
                  <c:v>5.8571428571428559</c:v>
                </c:pt>
                <c:pt idx="39">
                  <c:v>7.5</c:v>
                </c:pt>
                <c:pt idx="40">
                  <c:v>7.1428571428571415</c:v>
                </c:pt>
                <c:pt idx="41">
                  <c:v>7.435897435897437</c:v>
                </c:pt>
                <c:pt idx="42">
                  <c:v>4.5714285714285712</c:v>
                </c:pt>
                <c:pt idx="43">
                  <c:v>4.7619047619047619</c:v>
                </c:pt>
                <c:pt idx="44">
                  <c:v>4.9358974358974361</c:v>
                </c:pt>
                <c:pt idx="45">
                  <c:v>7.1785714285714288</c:v>
                </c:pt>
                <c:pt idx="46">
                  <c:v>5.5178571428571441</c:v>
                </c:pt>
                <c:pt idx="47">
                  <c:v>5.8608058608058595</c:v>
                </c:pt>
                <c:pt idx="48">
                  <c:v>8.5714285714285712</c:v>
                </c:pt>
                <c:pt idx="49">
                  <c:v>6.1904761904761898</c:v>
                </c:pt>
                <c:pt idx="50">
                  <c:v>8.8571428571428594</c:v>
                </c:pt>
                <c:pt idx="51">
                  <c:v>4.4444444444444455</c:v>
                </c:pt>
                <c:pt idx="52">
                  <c:v>8.3542188805346687</c:v>
                </c:pt>
                <c:pt idx="53">
                  <c:v>4.8777513566245965</c:v>
                </c:pt>
                <c:pt idx="54">
                  <c:v>5.8571428571428568</c:v>
                </c:pt>
                <c:pt idx="55">
                  <c:v>8</c:v>
                </c:pt>
                <c:pt idx="56">
                  <c:v>3.9682539682539684</c:v>
                </c:pt>
                <c:pt idx="57">
                  <c:v>6.9523809523809508</c:v>
                </c:pt>
                <c:pt idx="58">
                  <c:v>8.0952380952380967</c:v>
                </c:pt>
                <c:pt idx="59">
                  <c:v>6.2857142857142865</c:v>
                </c:pt>
                <c:pt idx="60">
                  <c:v>8.0881609544029924</c:v>
                </c:pt>
                <c:pt idx="61">
                  <c:v>4.8100048100048101</c:v>
                </c:pt>
                <c:pt idx="62">
                  <c:v>8.0952380952380967</c:v>
                </c:pt>
                <c:pt idx="63">
                  <c:v>6</c:v>
                </c:pt>
                <c:pt idx="64">
                  <c:v>5.0390526581002781</c:v>
                </c:pt>
                <c:pt idx="65">
                  <c:v>6.8681318681318677</c:v>
                </c:pt>
                <c:pt idx="66">
                  <c:v>6.3492063492063489</c:v>
                </c:pt>
                <c:pt idx="67">
                  <c:v>9.0476190476190474</c:v>
                </c:pt>
                <c:pt idx="68">
                  <c:v>5.9276822762299908</c:v>
                </c:pt>
                <c:pt idx="69">
                  <c:v>8.2539682539682548</c:v>
                </c:pt>
                <c:pt idx="70">
                  <c:v>7.3448402497245695</c:v>
                </c:pt>
                <c:pt idx="71">
                  <c:v>10</c:v>
                </c:pt>
              </c:numCache>
            </c:numRef>
          </c:xVal>
          <c:yVal>
            <c:numRef>
              <c:f>Hoja3!$J$4:$J$75</c:f>
              <c:numCache>
                <c:formatCode>#,##0</c:formatCode>
                <c:ptCount val="72"/>
                <c:pt idx="0">
                  <c:v>0</c:v>
                </c:pt>
                <c:pt idx="1">
                  <c:v>4.2996882726002363</c:v>
                </c:pt>
                <c:pt idx="2">
                  <c:v>7.4038461538461551</c:v>
                </c:pt>
                <c:pt idx="3">
                  <c:v>4.5192307692307692</c:v>
                </c:pt>
                <c:pt idx="4">
                  <c:v>6.3461538461538458</c:v>
                </c:pt>
                <c:pt idx="5">
                  <c:v>8.1730769230769234</c:v>
                </c:pt>
                <c:pt idx="6">
                  <c:v>5.9062384643779993</c:v>
                </c:pt>
                <c:pt idx="7">
                  <c:v>8.4615384615384617</c:v>
                </c:pt>
                <c:pt idx="8">
                  <c:v>5.6730769230769225</c:v>
                </c:pt>
                <c:pt idx="9">
                  <c:v>4.8076923076923084</c:v>
                </c:pt>
                <c:pt idx="10">
                  <c:v>7.2115384615384617</c:v>
                </c:pt>
                <c:pt idx="11">
                  <c:v>4.1816946317495169</c:v>
                </c:pt>
                <c:pt idx="12">
                  <c:v>6.3461538461538458</c:v>
                </c:pt>
                <c:pt idx="13">
                  <c:v>4.615384615384615</c:v>
                </c:pt>
                <c:pt idx="14">
                  <c:v>4.7382136934375758</c:v>
                </c:pt>
                <c:pt idx="15">
                  <c:v>4.3269230769230766</c:v>
                </c:pt>
                <c:pt idx="16">
                  <c:v>7.0192307692307692</c:v>
                </c:pt>
                <c:pt idx="17">
                  <c:v>4.0570008621126821</c:v>
                </c:pt>
                <c:pt idx="18">
                  <c:v>7.0677621698029851</c:v>
                </c:pt>
                <c:pt idx="19">
                  <c:v>9.0384615384615383</c:v>
                </c:pt>
                <c:pt idx="20">
                  <c:v>4.4952380952380953</c:v>
                </c:pt>
                <c:pt idx="21">
                  <c:v>7.174244462380055</c:v>
                </c:pt>
                <c:pt idx="22">
                  <c:v>7.2698412698412689</c:v>
                </c:pt>
                <c:pt idx="23">
                  <c:v>5.1923076923076916</c:v>
                </c:pt>
                <c:pt idx="24">
                  <c:v>7.5961538461538458</c:v>
                </c:pt>
                <c:pt idx="25">
                  <c:v>3.4935897435897436</c:v>
                </c:pt>
                <c:pt idx="26">
                  <c:v>3.5256410256410251</c:v>
                </c:pt>
                <c:pt idx="27">
                  <c:v>7.2142857142857135</c:v>
                </c:pt>
                <c:pt idx="28">
                  <c:v>4.6031746031746028</c:v>
                </c:pt>
                <c:pt idx="29">
                  <c:v>7.9807692307692317</c:v>
                </c:pt>
                <c:pt idx="30">
                  <c:v>6.6987179487179471</c:v>
                </c:pt>
                <c:pt idx="31">
                  <c:v>6.0634920634920633</c:v>
                </c:pt>
                <c:pt idx="32">
                  <c:v>8.7301587301587258</c:v>
                </c:pt>
                <c:pt idx="33">
                  <c:v>4.3438127816691106</c:v>
                </c:pt>
                <c:pt idx="34">
                  <c:v>5.9365079365079358</c:v>
                </c:pt>
                <c:pt idx="35">
                  <c:v>3.5535714285714293</c:v>
                </c:pt>
                <c:pt idx="36">
                  <c:v>3.5892857142857144</c:v>
                </c:pt>
                <c:pt idx="37">
                  <c:v>6.3071586250394205</c:v>
                </c:pt>
                <c:pt idx="38">
                  <c:v>5.8571428571428559</c:v>
                </c:pt>
                <c:pt idx="39">
                  <c:v>7.5</c:v>
                </c:pt>
                <c:pt idx="40">
                  <c:v>7.1428571428571415</c:v>
                </c:pt>
                <c:pt idx="41">
                  <c:v>7.435897435897437</c:v>
                </c:pt>
                <c:pt idx="42">
                  <c:v>4.5714285714285712</c:v>
                </c:pt>
                <c:pt idx="43">
                  <c:v>4.7619047619047619</c:v>
                </c:pt>
                <c:pt idx="44">
                  <c:v>4.9358974358974361</c:v>
                </c:pt>
                <c:pt idx="45">
                  <c:v>7.1785714285714288</c:v>
                </c:pt>
                <c:pt idx="46">
                  <c:v>5.5178571428571441</c:v>
                </c:pt>
                <c:pt idx="47">
                  <c:v>5.8608058608058595</c:v>
                </c:pt>
                <c:pt idx="48">
                  <c:v>8.5714285714285712</c:v>
                </c:pt>
                <c:pt idx="49">
                  <c:v>6.1904761904761898</c:v>
                </c:pt>
                <c:pt idx="50">
                  <c:v>8.8571428571428594</c:v>
                </c:pt>
                <c:pt idx="51">
                  <c:v>4.4444444444444455</c:v>
                </c:pt>
                <c:pt idx="52">
                  <c:v>8.3542188805346687</c:v>
                </c:pt>
                <c:pt idx="53">
                  <c:v>4.8777513566245965</c:v>
                </c:pt>
                <c:pt idx="54">
                  <c:v>5.8571428571428568</c:v>
                </c:pt>
                <c:pt idx="55">
                  <c:v>8</c:v>
                </c:pt>
                <c:pt idx="56">
                  <c:v>3.9682539682539684</c:v>
                </c:pt>
                <c:pt idx="57">
                  <c:v>6.9523809523809508</c:v>
                </c:pt>
                <c:pt idx="58">
                  <c:v>8.0952380952380967</c:v>
                </c:pt>
                <c:pt idx="59">
                  <c:v>6.2857142857142865</c:v>
                </c:pt>
                <c:pt idx="60">
                  <c:v>8.0881609544029924</c:v>
                </c:pt>
                <c:pt idx="61">
                  <c:v>4.8100048100048101</c:v>
                </c:pt>
                <c:pt idx="62">
                  <c:v>8.0952380952380967</c:v>
                </c:pt>
                <c:pt idx="63">
                  <c:v>6</c:v>
                </c:pt>
                <c:pt idx="64">
                  <c:v>5.0390526581002781</c:v>
                </c:pt>
                <c:pt idx="65">
                  <c:v>6.8681318681318677</c:v>
                </c:pt>
                <c:pt idx="66">
                  <c:v>6.3492063492063489</c:v>
                </c:pt>
                <c:pt idx="67">
                  <c:v>9.0476190476190474</c:v>
                </c:pt>
                <c:pt idx="68">
                  <c:v>5.9276822762299908</c:v>
                </c:pt>
                <c:pt idx="69">
                  <c:v>8.2539682539682548</c:v>
                </c:pt>
                <c:pt idx="70">
                  <c:v>7.3448402497245695</c:v>
                </c:pt>
                <c:pt idx="71">
                  <c:v>10</c:v>
                </c:pt>
              </c:numCache>
            </c:numRef>
          </c:yVal>
        </c:ser>
        <c:dLbls/>
        <c:axId val="98845440"/>
        <c:axId val="98847360"/>
      </c:scatterChart>
      <c:valAx>
        <c:axId val="98845440"/>
        <c:scaling>
          <c:orientation val="minMax"/>
          <c:max val="10"/>
          <c:min val="4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Densidad teorica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8847360"/>
        <c:crosses val="autoZero"/>
        <c:crossBetween val="midCat"/>
        <c:majorUnit val="1"/>
        <c:minorUnit val="0.5"/>
      </c:valAx>
      <c:valAx>
        <c:axId val="98847360"/>
        <c:scaling>
          <c:orientation val="minMax"/>
          <c:max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Densidad Real 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8845440"/>
        <c:crosses val="autoZero"/>
        <c:crossBetween val="midCat"/>
        <c:minorUnit val="0.5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lineChart>
        <c:grouping val="standard"/>
        <c:ser>
          <c:idx val="0"/>
          <c:order val="0"/>
          <c:tx>
            <c:strRef>
              <c:f>'Hoja3 (2)'!$AI$88</c:f>
              <c:strCache>
                <c:ptCount val="1"/>
                <c:pt idx="0">
                  <c:v>AP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0070C0"/>
              </a:solidFill>
              <a:ln w="95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'Hoja3 (2)'!$AJ$87:$AN$87</c:f>
              <c:strCache>
                <c:ptCount val="5"/>
                <c:pt idx="0">
                  <c:v>&lt; 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</c:strCache>
            </c:strRef>
          </c:cat>
          <c:val>
            <c:numRef>
              <c:f>'Hoja3 (2)'!$AJ$88:$AN$88</c:f>
              <c:numCache>
                <c:formatCode>General</c:formatCode>
                <c:ptCount val="5"/>
                <c:pt idx="0">
                  <c:v>0.92278214363399669</c:v>
                </c:pt>
                <c:pt idx="1">
                  <c:v>0.9724557804170969</c:v>
                </c:pt>
                <c:pt idx="2">
                  <c:v>0.9275681220048968</c:v>
                </c:pt>
                <c:pt idx="3">
                  <c:v>0.87483048061527802</c:v>
                </c:pt>
                <c:pt idx="4">
                  <c:v>0.96139372094015751</c:v>
                </c:pt>
              </c:numCache>
            </c:numRef>
          </c:val>
        </c:ser>
        <c:ser>
          <c:idx val="1"/>
          <c:order val="1"/>
          <c:tx>
            <c:strRef>
              <c:f>'Hoja3 (2)'!$AI$89</c:f>
              <c:strCache>
                <c:ptCount val="1"/>
                <c:pt idx="0">
                  <c:v>MP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'Hoja3 (2)'!$AJ$87:$AN$87</c:f>
              <c:strCache>
                <c:ptCount val="5"/>
                <c:pt idx="0">
                  <c:v>&lt; 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</c:strCache>
            </c:strRef>
          </c:cat>
          <c:val>
            <c:numRef>
              <c:f>'Hoja3 (2)'!$AJ$89:$AN$89</c:f>
              <c:numCache>
                <c:formatCode>General</c:formatCode>
                <c:ptCount val="5"/>
                <c:pt idx="0">
                  <c:v>0.92167060216512076</c:v>
                </c:pt>
                <c:pt idx="1">
                  <c:v>0.86505209650965653</c:v>
                </c:pt>
                <c:pt idx="2">
                  <c:v>0.9716688011919461</c:v>
                </c:pt>
                <c:pt idx="3">
                  <c:v>0.93937911522952144</c:v>
                </c:pt>
                <c:pt idx="4">
                  <c:v>0.95294242109449323</c:v>
                </c:pt>
              </c:numCache>
            </c:numRef>
          </c:val>
        </c:ser>
        <c:ser>
          <c:idx val="2"/>
          <c:order val="2"/>
          <c:tx>
            <c:strRef>
              <c:f>'Hoja3 (2)'!$AI$90</c:f>
              <c:strCache>
                <c:ptCount val="1"/>
                <c:pt idx="0">
                  <c:v>BP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'Hoja3 (2)'!$AJ$87:$AN$87</c:f>
              <c:strCache>
                <c:ptCount val="5"/>
                <c:pt idx="0">
                  <c:v>&lt; 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</c:strCache>
            </c:strRef>
          </c:cat>
          <c:val>
            <c:numRef>
              <c:f>'Hoja3 (2)'!$AJ$90:$AN$90</c:f>
              <c:numCache>
                <c:formatCode>General</c:formatCode>
                <c:ptCount val="5"/>
                <c:pt idx="0">
                  <c:v>0.86557944988177549</c:v>
                </c:pt>
                <c:pt idx="1">
                  <c:v>0.89940519670249408</c:v>
                </c:pt>
                <c:pt idx="2">
                  <c:v>0.96244222799570911</c:v>
                </c:pt>
                <c:pt idx="3">
                  <c:v>0.90399120050282844</c:v>
                </c:pt>
                <c:pt idx="4">
                  <c:v>0.93818887128126593</c:v>
                </c:pt>
              </c:numCache>
            </c:numRef>
          </c:val>
        </c:ser>
        <c:dLbls/>
        <c:marker val="1"/>
        <c:axId val="67885696"/>
        <c:axId val="37949824"/>
      </c:lineChart>
      <c:catAx>
        <c:axId val="678856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7949824"/>
        <c:crosses val="autoZero"/>
        <c:auto val="1"/>
        <c:lblAlgn val="ctr"/>
        <c:lblOffset val="100"/>
      </c:catAx>
      <c:valAx>
        <c:axId val="37949824"/>
        <c:scaling>
          <c:orientation val="minMax"/>
          <c:min val="0.600000000000000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788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5485388649330056"/>
          <c:y val="3.7888220092580804E-2"/>
          <c:w val="0.80350580197134458"/>
          <c:h val="0.85972108567260508"/>
        </c:manualLayout>
      </c:layout>
      <c:lineChart>
        <c:grouping val="standard"/>
        <c:ser>
          <c:idx val="0"/>
          <c:order val="0"/>
          <c:tx>
            <c:strRef>
              <c:f>'Hoja3 (2)'!$AI$94</c:f>
              <c:strCache>
                <c:ptCount val="1"/>
                <c:pt idx="0">
                  <c:v>AP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rgbClr val="0070C0"/>
              </a:solidFill>
              <a:ln w="95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trendline>
            <c:spPr>
              <a:ln w="3810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</c:trendline>
          <c:cat>
            <c:strRef>
              <c:f>'Hoja3 (2)'!$AJ$87:$AN$87</c:f>
              <c:strCache>
                <c:ptCount val="5"/>
                <c:pt idx="0">
                  <c:v>&lt; 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</c:strCache>
            </c:strRef>
          </c:cat>
          <c:val>
            <c:numRef>
              <c:f>'Hoja3 (2)'!$AJ$94:$AN$94</c:f>
              <c:numCache>
                <c:formatCode>General</c:formatCode>
                <c:ptCount val="5"/>
                <c:pt idx="0">
                  <c:v>11117.125345147619</c:v>
                </c:pt>
                <c:pt idx="1">
                  <c:v>11281.71840309859</c:v>
                </c:pt>
                <c:pt idx="2">
                  <c:v>11237.51878519741</c:v>
                </c:pt>
                <c:pt idx="3">
                  <c:v>8864.6594550136688</c:v>
                </c:pt>
                <c:pt idx="4">
                  <c:v>12420.291133280492</c:v>
                </c:pt>
              </c:numCache>
            </c:numRef>
          </c:val>
        </c:ser>
        <c:ser>
          <c:idx val="1"/>
          <c:order val="1"/>
          <c:tx>
            <c:strRef>
              <c:f>'Hoja3 (2)'!$AI$95</c:f>
              <c:strCache>
                <c:ptCount val="1"/>
                <c:pt idx="0">
                  <c:v>MP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trendline>
            <c:spPr>
              <a:ln w="38100" cap="rnd">
                <a:solidFill>
                  <a:schemeClr val="accent2"/>
                </a:solidFill>
                <a:prstDash val="sysDash"/>
              </a:ln>
              <a:effectLst/>
            </c:spPr>
            <c:trendlineType val="linear"/>
          </c:trendline>
          <c:cat>
            <c:strRef>
              <c:f>'Hoja3 (2)'!$AJ$87:$AN$87</c:f>
              <c:strCache>
                <c:ptCount val="5"/>
                <c:pt idx="0">
                  <c:v>&lt; 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</c:strCache>
            </c:strRef>
          </c:cat>
          <c:val>
            <c:numRef>
              <c:f>'Hoja3 (2)'!$AJ$95:$AN$95</c:f>
              <c:numCache>
                <c:formatCode>General</c:formatCode>
                <c:ptCount val="5"/>
                <c:pt idx="0">
                  <c:v>10070.453912559175</c:v>
                </c:pt>
                <c:pt idx="1">
                  <c:v>8755.0887801514364</c:v>
                </c:pt>
                <c:pt idx="2">
                  <c:v>9832.2990014719326</c:v>
                </c:pt>
                <c:pt idx="3">
                  <c:v>9190.4894511410785</c:v>
                </c:pt>
                <c:pt idx="4">
                  <c:v>9607.8874434764148</c:v>
                </c:pt>
              </c:numCache>
            </c:numRef>
          </c:val>
        </c:ser>
        <c:ser>
          <c:idx val="2"/>
          <c:order val="2"/>
          <c:tx>
            <c:strRef>
              <c:f>'Hoja3 (2)'!$AI$96</c:f>
              <c:strCache>
                <c:ptCount val="1"/>
                <c:pt idx="0">
                  <c:v>BP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trendline>
            <c:spPr>
              <a:ln w="38100" cap="rnd">
                <a:solidFill>
                  <a:schemeClr val="bg1">
                    <a:lumMod val="50000"/>
                  </a:schemeClr>
                </a:solidFill>
                <a:prstDash val="sysDash"/>
              </a:ln>
              <a:effectLst/>
            </c:spPr>
            <c:trendlineType val="poly"/>
            <c:order val="2"/>
          </c:trendline>
          <c:cat>
            <c:strRef>
              <c:f>'Hoja3 (2)'!$AJ$87:$AN$87</c:f>
              <c:strCache>
                <c:ptCount val="5"/>
                <c:pt idx="0">
                  <c:v>&lt; 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</c:strCache>
            </c:strRef>
          </c:cat>
          <c:val>
            <c:numRef>
              <c:f>'Hoja3 (2)'!$AJ$96:$AN$96</c:f>
              <c:numCache>
                <c:formatCode>General</c:formatCode>
                <c:ptCount val="5"/>
                <c:pt idx="0">
                  <c:v>7610.8340435825812</c:v>
                </c:pt>
                <c:pt idx="1">
                  <c:v>7746.6393255866942</c:v>
                </c:pt>
                <c:pt idx="2">
                  <c:v>8002.0883799561261</c:v>
                </c:pt>
                <c:pt idx="3">
                  <c:v>8311.766206503049</c:v>
                </c:pt>
                <c:pt idx="4">
                  <c:v>8341.6518504237774</c:v>
                </c:pt>
              </c:numCache>
            </c:numRef>
          </c:val>
        </c:ser>
        <c:dLbls/>
        <c:marker val="1"/>
        <c:axId val="38003072"/>
        <c:axId val="38004608"/>
      </c:lineChart>
      <c:catAx>
        <c:axId val="380030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004608"/>
        <c:crosses val="autoZero"/>
        <c:auto val="1"/>
        <c:lblAlgn val="ctr"/>
        <c:lblOffset val="100"/>
      </c:catAx>
      <c:valAx>
        <c:axId val="38004608"/>
        <c:scaling>
          <c:orientation val="minMax"/>
          <c:min val="0.600000000000000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00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8531775601666862"/>
          <c:y val="0.65492595758093775"/>
          <c:w val="0.41679422248314324"/>
          <c:h val="0.1170781481414130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pivotSource>
    <c:name>[Planilla Densidad Maiz 1° consolidado (Recuperado).xlsx]Hoja5!Tabla dinámica5</c:name>
    <c:fmtId val="5"/>
  </c:pivotSource>
  <c:chart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Hoja5!$B$3:$B$4</c:f>
              <c:strCache>
                <c:ptCount val="1"/>
                <c:pt idx="0">
                  <c:v>No prolifico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Hoja5!$A$5:$A$9</c:f>
              <c:strCache>
                <c:ptCount val="4"/>
                <c:pt idx="0">
                  <c:v>&lt;4,5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</c:strCache>
            </c:strRef>
          </c:cat>
          <c:val>
            <c:numRef>
              <c:f>Hoja5!$B$5:$B$9</c:f>
              <c:numCache>
                <c:formatCode>General</c:formatCode>
                <c:ptCount val="4"/>
                <c:pt idx="0">
                  <c:v>0.96098961070461264</c:v>
                </c:pt>
                <c:pt idx="1">
                  <c:v>0.96333427658972404</c:v>
                </c:pt>
                <c:pt idx="2">
                  <c:v>0.88371669968064026</c:v>
                </c:pt>
              </c:numCache>
            </c:numRef>
          </c:val>
        </c:ser>
        <c:ser>
          <c:idx val="1"/>
          <c:order val="1"/>
          <c:tx>
            <c:strRef>
              <c:f>Hoja5!$C$3:$C$4</c:f>
              <c:strCache>
                <c:ptCount val="1"/>
                <c:pt idx="0">
                  <c:v>Prolifico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Hoja5!$A$5:$A$9</c:f>
              <c:strCache>
                <c:ptCount val="4"/>
                <c:pt idx="0">
                  <c:v>&lt;4,5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</c:strCache>
            </c:strRef>
          </c:cat>
          <c:val>
            <c:numRef>
              <c:f>Hoja5!$C$5:$C$9</c:f>
              <c:numCache>
                <c:formatCode>General</c:formatCode>
                <c:ptCount val="4"/>
                <c:pt idx="1">
                  <c:v>0.95418778066164056</c:v>
                </c:pt>
                <c:pt idx="2">
                  <c:v>0.87373316030156967</c:v>
                </c:pt>
                <c:pt idx="3">
                  <c:v>0.9853540971449759</c:v>
                </c:pt>
              </c:numCache>
            </c:numRef>
          </c:val>
        </c:ser>
        <c:dLbls/>
        <c:gapWidth val="219"/>
        <c:overlap val="-27"/>
        <c:axId val="68217856"/>
        <c:axId val="68092672"/>
      </c:barChart>
      <c:catAx>
        <c:axId val="682178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092672"/>
        <c:crosses val="autoZero"/>
        <c:auto val="1"/>
        <c:lblAlgn val="ctr"/>
        <c:lblOffset val="100"/>
      </c:catAx>
      <c:valAx>
        <c:axId val="680926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21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pivotSource>
    <c:name>[Planilla Densidad Maiz 1° consolidado (Recuperado).xlsx]N!Tabla dinámica6</c:name>
    <c:fmtId val="5"/>
  </c:pivotSource>
  <c:chart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N!$J$168:$J$169</c:f>
              <c:strCache>
                <c:ptCount val="1"/>
                <c:pt idx="0">
                  <c:v>No prolifico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N!$I$170:$I$175</c:f>
              <c:strCache>
                <c:ptCount val="5"/>
                <c:pt idx="0">
                  <c:v>&lt;4,5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</c:strCache>
            </c:strRef>
          </c:cat>
          <c:val>
            <c:numRef>
              <c:f>N!$J$170:$J$175</c:f>
              <c:numCache>
                <c:formatCode>General</c:formatCode>
                <c:ptCount val="5"/>
                <c:pt idx="0">
                  <c:v>0.83679401993355496</c:v>
                </c:pt>
                <c:pt idx="1">
                  <c:v>0.96204318936877098</c:v>
                </c:pt>
                <c:pt idx="2">
                  <c:v>0.88870431893687718</c:v>
                </c:pt>
                <c:pt idx="3">
                  <c:v>0.99709302325581395</c:v>
                </c:pt>
              </c:numCache>
            </c:numRef>
          </c:val>
        </c:ser>
        <c:ser>
          <c:idx val="1"/>
          <c:order val="1"/>
          <c:tx>
            <c:strRef>
              <c:f>N!$K$168:$K$169</c:f>
              <c:strCache>
                <c:ptCount val="1"/>
                <c:pt idx="0">
                  <c:v>Prolifico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N!$I$170:$I$175</c:f>
              <c:strCache>
                <c:ptCount val="5"/>
                <c:pt idx="0">
                  <c:v>&lt;4,5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</c:strCache>
            </c:strRef>
          </c:cat>
          <c:val>
            <c:numRef>
              <c:f>N!$K$170:$K$175</c:f>
              <c:numCache>
                <c:formatCode>General</c:formatCode>
                <c:ptCount val="5"/>
                <c:pt idx="0">
                  <c:v>0.70227844123192951</c:v>
                </c:pt>
                <c:pt idx="2">
                  <c:v>0.75587680703959803</c:v>
                </c:pt>
                <c:pt idx="3">
                  <c:v>0.80798240100565666</c:v>
                </c:pt>
                <c:pt idx="4">
                  <c:v>0.85053425518541803</c:v>
                </c:pt>
              </c:numCache>
            </c:numRef>
          </c:val>
        </c:ser>
        <c:dLbls/>
        <c:gapWidth val="219"/>
        <c:overlap val="-27"/>
        <c:axId val="68190208"/>
        <c:axId val="68191744"/>
      </c:barChart>
      <c:catAx>
        <c:axId val="68190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191744"/>
        <c:crosses val="autoZero"/>
        <c:auto val="1"/>
        <c:lblAlgn val="ctr"/>
        <c:lblOffset val="100"/>
      </c:catAx>
      <c:valAx>
        <c:axId val="681917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19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pivotSource>
    <c:name>[Planilla Densidad Maiz 1° consolidado (Recuperado).xlsx]N!Tabla dinámica7</c:name>
    <c:fmtId val="5"/>
  </c:pivotSource>
  <c:chart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N!$I$183:$I$184</c:f>
              <c:strCache>
                <c:ptCount val="1"/>
                <c:pt idx="0">
                  <c:v>No prolifico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N!$H$185:$H$189</c:f>
              <c:strCache>
                <c:ptCount val="4"/>
                <c:pt idx="0">
                  <c:v>&lt;4,5</c:v>
                </c:pt>
                <c:pt idx="1">
                  <c:v>4,5-5,5</c:v>
                </c:pt>
                <c:pt idx="2">
                  <c:v>5,5-6,5</c:v>
                </c:pt>
                <c:pt idx="3">
                  <c:v>7,5-8,5</c:v>
                </c:pt>
              </c:strCache>
            </c:strRef>
          </c:cat>
          <c:val>
            <c:numRef>
              <c:f>N!$I$185:$I$189</c:f>
              <c:numCache>
                <c:formatCode>General</c:formatCode>
                <c:ptCount val="4"/>
                <c:pt idx="0">
                  <c:v>0.74201460093511629</c:v>
                </c:pt>
                <c:pt idx="1">
                  <c:v>0.87461241899762132</c:v>
                </c:pt>
                <c:pt idx="2">
                  <c:v>0.84829792469854826</c:v>
                </c:pt>
                <c:pt idx="3">
                  <c:v>0.93730620949881072</c:v>
                </c:pt>
              </c:numCache>
            </c:numRef>
          </c:val>
        </c:ser>
        <c:ser>
          <c:idx val="1"/>
          <c:order val="1"/>
          <c:tx>
            <c:strRef>
              <c:f>N!$J$183:$J$184</c:f>
              <c:strCache>
                <c:ptCount val="1"/>
                <c:pt idx="0">
                  <c:v>Prolifico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N!$H$185:$H$189</c:f>
              <c:strCache>
                <c:ptCount val="4"/>
                <c:pt idx="0">
                  <c:v>&lt;4,5</c:v>
                </c:pt>
                <c:pt idx="1">
                  <c:v>4,5-5,5</c:v>
                </c:pt>
                <c:pt idx="2">
                  <c:v>5,5-6,5</c:v>
                </c:pt>
                <c:pt idx="3">
                  <c:v>7,5-8,5</c:v>
                </c:pt>
              </c:strCache>
            </c:strRef>
          </c:cat>
          <c:val>
            <c:numRef>
              <c:f>N!$J$185:$J$189</c:f>
              <c:numCache>
                <c:formatCode>General</c:formatCode>
                <c:ptCount val="4"/>
                <c:pt idx="0">
                  <c:v>0.91170291438367679</c:v>
                </c:pt>
                <c:pt idx="1">
                  <c:v>0.8981814514773605</c:v>
                </c:pt>
                <c:pt idx="2">
                  <c:v>0.93212376886618031</c:v>
                </c:pt>
                <c:pt idx="3">
                  <c:v>1</c:v>
                </c:pt>
              </c:numCache>
            </c:numRef>
          </c:val>
        </c:ser>
        <c:dLbls/>
        <c:gapWidth val="219"/>
        <c:overlap val="-27"/>
        <c:axId val="68281088"/>
        <c:axId val="68282624"/>
      </c:barChart>
      <c:catAx>
        <c:axId val="68281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282624"/>
        <c:crosses val="autoZero"/>
        <c:auto val="1"/>
        <c:lblAlgn val="ctr"/>
        <c:lblOffset val="100"/>
      </c:catAx>
      <c:valAx>
        <c:axId val="68282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28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pivotSource>
    <c:name>[Planilla Densidad Maiz 1° consolidado (Recuperado).xlsx]2010!Tabla dinámica2</c:name>
    <c:fmtId val="7"/>
  </c:pivotSource>
  <c:chart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</c:pivotFmts>
    <c:plotArea>
      <c:layout/>
      <c:lineChart>
        <c:grouping val="standard"/>
        <c:ser>
          <c:idx val="0"/>
          <c:order val="0"/>
          <c:tx>
            <c:strRef>
              <c:f>'2010'!$O$20:$O$21</c:f>
              <c:strCache>
                <c:ptCount val="1"/>
                <c:pt idx="0">
                  <c:v>AP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'2010'!$N$22:$N$28</c:f>
              <c:strCache>
                <c:ptCount val="6"/>
                <c:pt idx="0">
                  <c:v>&lt;4,5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  <c:pt idx="5">
                  <c:v>&gt;8,5</c:v>
                </c:pt>
              </c:strCache>
            </c:strRef>
          </c:cat>
          <c:val>
            <c:numRef>
              <c:f>'2010'!$O$22:$O$28</c:f>
              <c:numCache>
                <c:formatCode>General</c:formatCode>
                <c:ptCount val="6"/>
                <c:pt idx="0">
                  <c:v>0.77438844680223973</c:v>
                </c:pt>
                <c:pt idx="1">
                  <c:v>0.67790512329305441</c:v>
                </c:pt>
                <c:pt idx="2">
                  <c:v>0.72739009234698893</c:v>
                </c:pt>
                <c:pt idx="3">
                  <c:v>0.79261633428300104</c:v>
                </c:pt>
                <c:pt idx="4">
                  <c:v>0.73975259521236514</c:v>
                </c:pt>
                <c:pt idx="5">
                  <c:v>0.74319616367030172</c:v>
                </c:pt>
              </c:numCache>
            </c:numRef>
          </c:val>
        </c:ser>
        <c:ser>
          <c:idx val="1"/>
          <c:order val="1"/>
          <c:tx>
            <c:strRef>
              <c:f>'2010'!$P$20:$P$21</c:f>
              <c:strCache>
                <c:ptCount val="1"/>
                <c:pt idx="0">
                  <c:v>MP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'2010'!$N$22:$N$28</c:f>
              <c:strCache>
                <c:ptCount val="6"/>
                <c:pt idx="0">
                  <c:v>&lt;4,5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  <c:pt idx="5">
                  <c:v>&gt;8,5</c:v>
                </c:pt>
              </c:strCache>
            </c:strRef>
          </c:cat>
          <c:val>
            <c:numRef>
              <c:f>'2010'!$P$22:$P$28</c:f>
              <c:numCache>
                <c:formatCode>General</c:formatCode>
                <c:ptCount val="6"/>
                <c:pt idx="0">
                  <c:v>0.80250946665546663</c:v>
                </c:pt>
                <c:pt idx="1">
                  <c:v>0.87937253245181046</c:v>
                </c:pt>
                <c:pt idx="2">
                  <c:v>0.86798555418847045</c:v>
                </c:pt>
                <c:pt idx="3">
                  <c:v>0.90564305726441274</c:v>
                </c:pt>
                <c:pt idx="4">
                  <c:v>0.90880672272540852</c:v>
                </c:pt>
                <c:pt idx="5">
                  <c:v>0.88010362908263839</c:v>
                </c:pt>
              </c:numCache>
            </c:numRef>
          </c:val>
        </c:ser>
        <c:ser>
          <c:idx val="2"/>
          <c:order val="2"/>
          <c:tx>
            <c:strRef>
              <c:f>'2010'!$Q$20:$Q$21</c:f>
              <c:strCache>
                <c:ptCount val="1"/>
                <c:pt idx="0">
                  <c:v>BP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'2010'!$N$22:$N$28</c:f>
              <c:strCache>
                <c:ptCount val="6"/>
                <c:pt idx="0">
                  <c:v>&lt;4,5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  <c:pt idx="5">
                  <c:v>&gt;8,5</c:v>
                </c:pt>
              </c:strCache>
            </c:strRef>
          </c:cat>
          <c:val>
            <c:numRef>
              <c:f>'2010'!$Q$22:$Q$28</c:f>
              <c:numCache>
                <c:formatCode>General</c:formatCode>
                <c:ptCount val="6"/>
                <c:pt idx="0">
                  <c:v>0.61139509412029114</c:v>
                </c:pt>
                <c:pt idx="1">
                  <c:v>0.68133631644090242</c:v>
                </c:pt>
                <c:pt idx="2">
                  <c:v>0.70524994635465921</c:v>
                </c:pt>
                <c:pt idx="3">
                  <c:v>0.6895162941172569</c:v>
                </c:pt>
                <c:pt idx="4">
                  <c:v>0.71483265438851185</c:v>
                </c:pt>
                <c:pt idx="5">
                  <c:v>0.70307574481619672</c:v>
                </c:pt>
              </c:numCache>
            </c:numRef>
          </c:val>
        </c:ser>
        <c:dLbls/>
        <c:marker val="1"/>
        <c:axId val="68335488"/>
        <c:axId val="68337024"/>
      </c:lineChart>
      <c:catAx>
        <c:axId val="68335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337024"/>
        <c:crosses val="autoZero"/>
        <c:auto val="1"/>
        <c:lblAlgn val="ctr"/>
        <c:lblOffset val="100"/>
      </c:catAx>
      <c:valAx>
        <c:axId val="68337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33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pivotSource>
    <c:name>[Planilla Densidad Maiz 1° consolidado (Recuperado).xlsx]2010!Tabla dinámica1</c:name>
    <c:fmtId val="5"/>
  </c:pivotSource>
  <c:chart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</c:pivotFmts>
    <c:plotArea>
      <c:layout/>
      <c:lineChart>
        <c:grouping val="standard"/>
        <c:ser>
          <c:idx val="0"/>
          <c:order val="0"/>
          <c:tx>
            <c:strRef>
              <c:f>'2010'!$O$10:$O$11</c:f>
              <c:strCache>
                <c:ptCount val="1"/>
                <c:pt idx="0">
                  <c:v>AP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'2010'!$N$12:$N$18</c:f>
              <c:strCache>
                <c:ptCount val="6"/>
                <c:pt idx="0">
                  <c:v>&lt;4,5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  <c:pt idx="5">
                  <c:v>&gt;8,5</c:v>
                </c:pt>
              </c:strCache>
            </c:strRef>
          </c:cat>
          <c:val>
            <c:numRef>
              <c:f>'2010'!$O$12:$O$18</c:f>
              <c:numCache>
                <c:formatCode>General</c:formatCode>
                <c:ptCount val="6"/>
                <c:pt idx="0">
                  <c:v>13809.523809523809</c:v>
                </c:pt>
                <c:pt idx="1">
                  <c:v>14599.439775910359</c:v>
                </c:pt>
                <c:pt idx="2">
                  <c:v>14599.439775910359</c:v>
                </c:pt>
                <c:pt idx="3">
                  <c:v>14028.944911297853</c:v>
                </c:pt>
                <c:pt idx="4">
                  <c:v>14687.208216619978</c:v>
                </c:pt>
                <c:pt idx="5">
                  <c:v>14467.787114845933</c:v>
                </c:pt>
              </c:numCache>
            </c:numRef>
          </c:val>
        </c:ser>
        <c:ser>
          <c:idx val="1"/>
          <c:order val="1"/>
          <c:tx>
            <c:strRef>
              <c:f>'2010'!$P$10:$P$11</c:f>
              <c:strCache>
                <c:ptCount val="1"/>
                <c:pt idx="0">
                  <c:v>MP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'2010'!$N$12:$N$18</c:f>
              <c:strCache>
                <c:ptCount val="6"/>
                <c:pt idx="0">
                  <c:v>&lt;4,5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  <c:pt idx="5">
                  <c:v>&gt;8,5</c:v>
                </c:pt>
              </c:strCache>
            </c:strRef>
          </c:cat>
          <c:val>
            <c:numRef>
              <c:f>'2010'!$P$12:$P$18</c:f>
              <c:numCache>
                <c:formatCode>General</c:formatCode>
                <c:ptCount val="6"/>
                <c:pt idx="0">
                  <c:v>9895.9851725943226</c:v>
                </c:pt>
                <c:pt idx="1">
                  <c:v>9538.1536914609533</c:v>
                </c:pt>
                <c:pt idx="2">
                  <c:v>9895.9851725943226</c:v>
                </c:pt>
                <c:pt idx="3">
                  <c:v>9538.1536914609533</c:v>
                </c:pt>
                <c:pt idx="4">
                  <c:v>9672.3404968859686</c:v>
                </c:pt>
                <c:pt idx="5">
                  <c:v>10151.579087689588</c:v>
                </c:pt>
              </c:numCache>
            </c:numRef>
          </c:val>
        </c:ser>
        <c:ser>
          <c:idx val="2"/>
          <c:order val="2"/>
          <c:tx>
            <c:strRef>
              <c:f>'2010'!$Q$10:$Q$11</c:f>
              <c:strCache>
                <c:ptCount val="1"/>
                <c:pt idx="0">
                  <c:v>BP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'2010'!$N$12:$N$18</c:f>
              <c:strCache>
                <c:ptCount val="6"/>
                <c:pt idx="0">
                  <c:v>&lt;4,5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  <c:pt idx="5">
                  <c:v>&gt;8,5</c:v>
                </c:pt>
              </c:strCache>
            </c:strRef>
          </c:cat>
          <c:val>
            <c:numRef>
              <c:f>'2010'!$Q$12:$Q$18</c:f>
              <c:numCache>
                <c:formatCode>General</c:formatCode>
                <c:ptCount val="6"/>
                <c:pt idx="0">
                  <c:v>10711.551086933014</c:v>
                </c:pt>
                <c:pt idx="1">
                  <c:v>10426.813918738842</c:v>
                </c:pt>
                <c:pt idx="2">
                  <c:v>10592.172268296234</c:v>
                </c:pt>
                <c:pt idx="3">
                  <c:v>10622.334000771365</c:v>
                </c:pt>
                <c:pt idx="4">
                  <c:v>10848.971360210995</c:v>
                </c:pt>
                <c:pt idx="5">
                  <c:v>11104.901191714323</c:v>
                </c:pt>
              </c:numCache>
            </c:numRef>
          </c:val>
        </c:ser>
        <c:dLbls/>
        <c:marker val="1"/>
        <c:axId val="68428160"/>
        <c:axId val="68429696"/>
      </c:lineChart>
      <c:catAx>
        <c:axId val="684281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429696"/>
        <c:crosses val="autoZero"/>
        <c:auto val="1"/>
        <c:lblAlgn val="ctr"/>
        <c:lblOffset val="100"/>
      </c:catAx>
      <c:valAx>
        <c:axId val="684296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42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pivotSource>
    <c:name>[Planilla Densidad Maiz 1° consolidado (Recuperado).xlsx]2010!Tabla dinámica3</c:name>
    <c:fmtId val="5"/>
  </c:pivotSource>
  <c:chart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</c:pivotFmts>
    <c:plotArea>
      <c:layout/>
      <c:lineChart>
        <c:grouping val="standard"/>
        <c:ser>
          <c:idx val="0"/>
          <c:order val="0"/>
          <c:tx>
            <c:strRef>
              <c:f>'2010'!$N$178:$N$179</c:f>
              <c:strCache>
                <c:ptCount val="1"/>
                <c:pt idx="0">
                  <c:v>AP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'2010'!$M$180:$M$186</c:f>
              <c:strCache>
                <c:ptCount val="6"/>
                <c:pt idx="0">
                  <c:v>&lt;4,5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  <c:pt idx="5">
                  <c:v>&gt;8,5</c:v>
                </c:pt>
              </c:strCache>
            </c:strRef>
          </c:cat>
          <c:val>
            <c:numRef>
              <c:f>'2010'!$N$180:$N$186</c:f>
              <c:numCache>
                <c:formatCode>General</c:formatCode>
                <c:ptCount val="6"/>
                <c:pt idx="0">
                  <c:v>0.80636604774535781</c:v>
                </c:pt>
                <c:pt idx="1">
                  <c:v>0.76924997097410919</c:v>
                </c:pt>
                <c:pt idx="2">
                  <c:v>0.8063252775321742</c:v>
                </c:pt>
                <c:pt idx="3">
                  <c:v>0.84583292399384369</c:v>
                </c:pt>
                <c:pt idx="4">
                  <c:v>0.78181184077735799</c:v>
                </c:pt>
                <c:pt idx="5">
                  <c:v>0.80053905098732681</c:v>
                </c:pt>
              </c:numCache>
            </c:numRef>
          </c:val>
        </c:ser>
        <c:ser>
          <c:idx val="1"/>
          <c:order val="1"/>
          <c:tx>
            <c:strRef>
              <c:f>'2010'!$O$178:$O$179</c:f>
              <c:strCache>
                <c:ptCount val="1"/>
                <c:pt idx="0">
                  <c:v>MP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'2010'!$M$180:$M$186</c:f>
              <c:strCache>
                <c:ptCount val="6"/>
                <c:pt idx="0">
                  <c:v>&lt;4,5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  <c:pt idx="5">
                  <c:v>&gt;8,5</c:v>
                </c:pt>
              </c:strCache>
            </c:strRef>
          </c:cat>
          <c:val>
            <c:numRef>
              <c:f>'2010'!$O$180:$O$186</c:f>
              <c:numCache>
                <c:formatCode>General</c:formatCode>
                <c:ptCount val="6"/>
                <c:pt idx="0">
                  <c:v>0.60604233645269945</c:v>
                </c:pt>
                <c:pt idx="1">
                  <c:v>0.75289751368677571</c:v>
                </c:pt>
                <c:pt idx="2">
                  <c:v>0.74890943608473759</c:v>
                </c:pt>
                <c:pt idx="3">
                  <c:v>0.77302658053250561</c:v>
                </c:pt>
                <c:pt idx="4">
                  <c:v>0.8165340073236792</c:v>
                </c:pt>
                <c:pt idx="5">
                  <c:v>0.87036287281719749</c:v>
                </c:pt>
              </c:numCache>
            </c:numRef>
          </c:val>
        </c:ser>
        <c:ser>
          <c:idx val="2"/>
          <c:order val="2"/>
          <c:tx>
            <c:strRef>
              <c:f>'2010'!$P$178:$P$179</c:f>
              <c:strCache>
                <c:ptCount val="1"/>
                <c:pt idx="0">
                  <c:v>BP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'2010'!$M$180:$M$186</c:f>
              <c:strCache>
                <c:ptCount val="6"/>
                <c:pt idx="0">
                  <c:v>&lt;4,5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  <c:pt idx="5">
                  <c:v>&gt;8,5</c:v>
                </c:pt>
              </c:strCache>
            </c:strRef>
          </c:cat>
          <c:val>
            <c:numRef>
              <c:f>'2010'!$P$180:$P$186</c:f>
              <c:numCache>
                <c:formatCode>General</c:formatCode>
                <c:ptCount val="6"/>
                <c:pt idx="0">
                  <c:v>0.66559830070658355</c:v>
                </c:pt>
                <c:pt idx="1">
                  <c:v>0.78833255860694007</c:v>
                </c:pt>
                <c:pt idx="2">
                  <c:v>0.80906054787353054</c:v>
                </c:pt>
                <c:pt idx="3">
                  <c:v>0.69476238117827738</c:v>
                </c:pt>
                <c:pt idx="4">
                  <c:v>0.80932231988964065</c:v>
                </c:pt>
                <c:pt idx="5">
                  <c:v>0.7672974349140842</c:v>
                </c:pt>
              </c:numCache>
            </c:numRef>
          </c:val>
        </c:ser>
        <c:dLbls/>
        <c:marker val="1"/>
        <c:axId val="68568192"/>
        <c:axId val="68569728"/>
      </c:lineChart>
      <c:catAx>
        <c:axId val="685681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569728"/>
        <c:crosses val="autoZero"/>
        <c:auto val="1"/>
        <c:lblAlgn val="ctr"/>
        <c:lblOffset val="100"/>
      </c:catAx>
      <c:valAx>
        <c:axId val="685697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56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pivotSource>
    <c:name>[Planilla Densidad Maiz 1° consolidado (Recuperado).xlsx]2010!Tabla dinámica4</c:name>
    <c:fmtId val="8"/>
  </c:pivotSource>
  <c:chart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</c:pivotFmts>
    <c:plotArea>
      <c:layout/>
      <c:lineChart>
        <c:grouping val="standard"/>
        <c:ser>
          <c:idx val="0"/>
          <c:order val="0"/>
          <c:tx>
            <c:strRef>
              <c:f>'2010'!$T$178:$T$179</c:f>
              <c:strCache>
                <c:ptCount val="1"/>
                <c:pt idx="0">
                  <c:v>AP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'2010'!$S$180:$S$186</c:f>
              <c:strCache>
                <c:ptCount val="6"/>
                <c:pt idx="0">
                  <c:v>&lt;4,5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  <c:pt idx="5">
                  <c:v>&gt;8,5</c:v>
                </c:pt>
              </c:strCache>
            </c:strRef>
          </c:cat>
          <c:val>
            <c:numRef>
              <c:f>'2010'!$T$180:$T$186</c:f>
              <c:numCache>
                <c:formatCode>General</c:formatCode>
                <c:ptCount val="6"/>
                <c:pt idx="0">
                  <c:v>11135.531135531135</c:v>
                </c:pt>
                <c:pt idx="1">
                  <c:v>11128.087598675835</c:v>
                </c:pt>
                <c:pt idx="2">
                  <c:v>11609.405300581768</c:v>
                </c:pt>
                <c:pt idx="3">
                  <c:v>12015.370250664366</c:v>
                </c:pt>
                <c:pt idx="4">
                  <c:v>11323.813441460499</c:v>
                </c:pt>
                <c:pt idx="5">
                  <c:v>11556.367162249515</c:v>
                </c:pt>
              </c:numCache>
            </c:numRef>
          </c:val>
        </c:ser>
        <c:ser>
          <c:idx val="1"/>
          <c:order val="1"/>
          <c:tx>
            <c:strRef>
              <c:f>'2010'!$U$178:$U$179</c:f>
              <c:strCache>
                <c:ptCount val="1"/>
                <c:pt idx="0">
                  <c:v>MP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'2010'!$S$180:$S$186</c:f>
              <c:strCache>
                <c:ptCount val="6"/>
                <c:pt idx="0">
                  <c:v>&lt;4,5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  <c:pt idx="5">
                  <c:v>&gt;8,5</c:v>
                </c:pt>
              </c:strCache>
            </c:strRef>
          </c:cat>
          <c:val>
            <c:numRef>
              <c:f>'2010'!$U$180:$U$186</c:f>
              <c:numCache>
                <c:formatCode>General</c:formatCode>
                <c:ptCount val="6"/>
                <c:pt idx="0">
                  <c:v>7045.2108320982461</c:v>
                </c:pt>
                <c:pt idx="1">
                  <c:v>8754.1521643389024</c:v>
                </c:pt>
                <c:pt idx="2">
                  <c:v>8709.7077931055301</c:v>
                </c:pt>
                <c:pt idx="3">
                  <c:v>8998.2009538339571</c:v>
                </c:pt>
                <c:pt idx="4">
                  <c:v>9510.8801858876359</c:v>
                </c:pt>
                <c:pt idx="5">
                  <c:v>10121.129476888902</c:v>
                </c:pt>
              </c:numCache>
            </c:numRef>
          </c:val>
        </c:ser>
        <c:ser>
          <c:idx val="2"/>
          <c:order val="2"/>
          <c:tx>
            <c:strRef>
              <c:f>'2010'!$V$178:$V$179</c:f>
              <c:strCache>
                <c:ptCount val="1"/>
                <c:pt idx="0">
                  <c:v>BP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'2010'!$S$180:$S$186</c:f>
              <c:strCache>
                <c:ptCount val="6"/>
                <c:pt idx="0">
                  <c:v>&lt;4,5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  <c:pt idx="5">
                  <c:v>&gt;8,5</c:v>
                </c:pt>
              </c:strCache>
            </c:strRef>
          </c:cat>
          <c:val>
            <c:numRef>
              <c:f>'2010'!$V$180:$V$186</c:f>
              <c:numCache>
                <c:formatCode>General</c:formatCode>
                <c:ptCount val="6"/>
                <c:pt idx="0">
                  <c:v>6328.7558805275939</c:v>
                </c:pt>
                <c:pt idx="1">
                  <c:v>7805.7850180415535</c:v>
                </c:pt>
                <c:pt idx="2">
                  <c:v>7814.9419703257317</c:v>
                </c:pt>
                <c:pt idx="3">
                  <c:v>7071.8620285760708</c:v>
                </c:pt>
                <c:pt idx="4">
                  <c:v>7816.4253453189613</c:v>
                </c:pt>
                <c:pt idx="5">
                  <c:v>7712.0395388245088</c:v>
                </c:pt>
              </c:numCache>
            </c:numRef>
          </c:val>
        </c:ser>
        <c:dLbls/>
        <c:marker val="1"/>
        <c:axId val="71519616"/>
        <c:axId val="71550080"/>
      </c:lineChart>
      <c:catAx>
        <c:axId val="715196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1550080"/>
        <c:crosses val="autoZero"/>
        <c:auto val="1"/>
        <c:lblAlgn val="ctr"/>
        <c:lblOffset val="100"/>
      </c:catAx>
      <c:valAx>
        <c:axId val="715500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151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lineMarker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xVal>
            <c:numRef>
              <c:f>'Hoja3 (2)'!$F$4:$F$31</c:f>
              <c:numCache>
                <c:formatCode>#,##0.00</c:formatCode>
                <c:ptCount val="28"/>
                <c:pt idx="0">
                  <c:v>5.1923076923076916</c:v>
                </c:pt>
                <c:pt idx="1">
                  <c:v>3.4935897435897436</c:v>
                </c:pt>
                <c:pt idx="2">
                  <c:v>3.5256410256410251</c:v>
                </c:pt>
                <c:pt idx="3">
                  <c:v>6.6987179487179471</c:v>
                </c:pt>
                <c:pt idx="4">
                  <c:v>6.3071586250394205</c:v>
                </c:pt>
                <c:pt idx="5">
                  <c:v>7.435897435897437</c:v>
                </c:pt>
                <c:pt idx="6">
                  <c:v>4.5714285714285712</c:v>
                </c:pt>
                <c:pt idx="7">
                  <c:v>4.7619047619047619</c:v>
                </c:pt>
                <c:pt idx="8">
                  <c:v>4.9358974358974361</c:v>
                </c:pt>
                <c:pt idx="9">
                  <c:v>6.1904761904761898</c:v>
                </c:pt>
                <c:pt idx="10">
                  <c:v>8.8571428571428594</c:v>
                </c:pt>
                <c:pt idx="11">
                  <c:v>4.4444444444444455</c:v>
                </c:pt>
                <c:pt idx="12">
                  <c:v>8</c:v>
                </c:pt>
                <c:pt idx="13">
                  <c:v>3.9682539682539684</c:v>
                </c:pt>
                <c:pt idx="14">
                  <c:v>6.9523809523809508</c:v>
                </c:pt>
                <c:pt idx="15">
                  <c:v>8.0952380952380967</c:v>
                </c:pt>
                <c:pt idx="16">
                  <c:v>6.2857142857142865</c:v>
                </c:pt>
                <c:pt idx="17">
                  <c:v>4.8100048100048101</c:v>
                </c:pt>
                <c:pt idx="18">
                  <c:v>8.0952380952380967</c:v>
                </c:pt>
                <c:pt idx="19">
                  <c:v>6</c:v>
                </c:pt>
                <c:pt idx="20">
                  <c:v>5.0390526581002781</c:v>
                </c:pt>
                <c:pt idx="21">
                  <c:v>6.8681318681318677</c:v>
                </c:pt>
                <c:pt idx="22">
                  <c:v>6.3492063492063489</c:v>
                </c:pt>
                <c:pt idx="23">
                  <c:v>9.0476190476190474</c:v>
                </c:pt>
                <c:pt idx="24">
                  <c:v>5.9276822762299908</c:v>
                </c:pt>
                <c:pt idx="25">
                  <c:v>8.2539682539682548</c:v>
                </c:pt>
                <c:pt idx="26">
                  <c:v>7.3448402497245695</c:v>
                </c:pt>
                <c:pt idx="27">
                  <c:v>8.190476190476188</c:v>
                </c:pt>
              </c:numCache>
            </c:numRef>
          </c:xVal>
          <c:yVal>
            <c:numRef>
              <c:f>'Hoja3 (2)'!$I$4:$I$31</c:f>
              <c:numCache>
                <c:formatCode>#,##0.00</c:formatCode>
                <c:ptCount val="28"/>
                <c:pt idx="0">
                  <c:v>0.90247466942187693</c:v>
                </c:pt>
                <c:pt idx="1">
                  <c:v>0.92124329260984894</c:v>
                </c:pt>
                <c:pt idx="2" formatCode="General">
                  <c:v>0.91079200849684849</c:v>
                </c:pt>
                <c:pt idx="3" formatCode="General">
                  <c:v>0.92316537131753873</c:v>
                </c:pt>
                <c:pt idx="4" formatCode="General">
                  <c:v>0.75670498084291182</c:v>
                </c:pt>
                <c:pt idx="5">
                  <c:v>1</c:v>
                </c:pt>
                <c:pt idx="6">
                  <c:v>0.78548650897163208</c:v>
                </c:pt>
                <c:pt idx="7">
                  <c:v>0.92532305737620724</c:v>
                </c:pt>
                <c:pt idx="8" formatCode="General">
                  <c:v>1</c:v>
                </c:pt>
                <c:pt idx="9">
                  <c:v>0.96010615564260859</c:v>
                </c:pt>
                <c:pt idx="10">
                  <c:v>0.96845797820667845</c:v>
                </c:pt>
                <c:pt idx="11">
                  <c:v>0.7697130163494893</c:v>
                </c:pt>
                <c:pt idx="12">
                  <c:v>0.98244592248131568</c:v>
                </c:pt>
                <c:pt idx="13" formatCode="General">
                  <c:v>0.76714981738211174</c:v>
                </c:pt>
                <c:pt idx="14">
                  <c:v>0.8921530321698603</c:v>
                </c:pt>
                <c:pt idx="15">
                  <c:v>0.87569561518013361</c:v>
                </c:pt>
                <c:pt idx="16">
                  <c:v>0.88509673286204438</c:v>
                </c:pt>
                <c:pt idx="17">
                  <c:v>0.92541536968912952</c:v>
                </c:pt>
                <c:pt idx="18" formatCode="General">
                  <c:v>0.84338460953714411</c:v>
                </c:pt>
                <c:pt idx="19">
                  <c:v>0.97390661434929182</c:v>
                </c:pt>
                <c:pt idx="20" formatCode="General">
                  <c:v>0.96527005314547043</c:v>
                </c:pt>
                <c:pt idx="21">
                  <c:v>0.95250030318955414</c:v>
                </c:pt>
                <c:pt idx="22" formatCode="General">
                  <c:v>0.86853987009910538</c:v>
                </c:pt>
                <c:pt idx="23">
                  <c:v>1</c:v>
                </c:pt>
                <c:pt idx="24">
                  <c:v>0.9721773052512428</c:v>
                </c:pt>
                <c:pt idx="25">
                  <c:v>0.94244084958857655</c:v>
                </c:pt>
                <c:pt idx="26" formatCode="General">
                  <c:v>1</c:v>
                </c:pt>
                <c:pt idx="27" formatCode="General">
                  <c:v>0.91519670757448801</c:v>
                </c:pt>
              </c:numCache>
            </c:numRef>
          </c:yVal>
        </c:ser>
        <c:dLbls/>
        <c:axId val="69115904"/>
        <c:axId val="69119360"/>
      </c:scatterChart>
      <c:valAx>
        <c:axId val="6911590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119360"/>
        <c:crosses val="autoZero"/>
        <c:crossBetween val="midCat"/>
      </c:valAx>
      <c:valAx>
        <c:axId val="691193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115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ser>
          <c:idx val="0"/>
          <c:order val="0"/>
          <c:tx>
            <c:v>Amb BP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xVal>
            <c:numRef>
              <c:f>'Hoja3 (2)'!$F$32:$F$53</c:f>
              <c:numCache>
                <c:formatCode>#,##0.00</c:formatCode>
                <c:ptCount val="22"/>
                <c:pt idx="0">
                  <c:v>4.5192307692307692</c:v>
                </c:pt>
                <c:pt idx="1">
                  <c:v>4.2996882726002363</c:v>
                </c:pt>
                <c:pt idx="2">
                  <c:v>7.4038461538461551</c:v>
                </c:pt>
                <c:pt idx="3">
                  <c:v>4.5192307692307692</c:v>
                </c:pt>
                <c:pt idx="4">
                  <c:v>6.3461538461538458</c:v>
                </c:pt>
                <c:pt idx="5">
                  <c:v>8.1730769230769234</c:v>
                </c:pt>
                <c:pt idx="6">
                  <c:v>5.9062384643779993</c:v>
                </c:pt>
                <c:pt idx="7">
                  <c:v>8.4615384615384617</c:v>
                </c:pt>
                <c:pt idx="8">
                  <c:v>5.6730769230769225</c:v>
                </c:pt>
                <c:pt idx="9">
                  <c:v>4.8076923076923084</c:v>
                </c:pt>
                <c:pt idx="10">
                  <c:v>7.2115384615384617</c:v>
                </c:pt>
                <c:pt idx="11">
                  <c:v>4.1816946317495169</c:v>
                </c:pt>
                <c:pt idx="12">
                  <c:v>6.3461538461538458</c:v>
                </c:pt>
                <c:pt idx="13">
                  <c:v>4.615384615384615</c:v>
                </c:pt>
                <c:pt idx="14">
                  <c:v>4.7382136934375758</c:v>
                </c:pt>
                <c:pt idx="15">
                  <c:v>4.3269230769230766</c:v>
                </c:pt>
                <c:pt idx="16">
                  <c:v>7.0192307692307692</c:v>
                </c:pt>
                <c:pt idx="17">
                  <c:v>7.0677621698029851</c:v>
                </c:pt>
                <c:pt idx="18">
                  <c:v>9.0384615384615383</c:v>
                </c:pt>
                <c:pt idx="19">
                  <c:v>7.174244462380055</c:v>
                </c:pt>
                <c:pt idx="20">
                  <c:v>7.5961538461538458</c:v>
                </c:pt>
                <c:pt idx="21">
                  <c:v>7.9807692307692317</c:v>
                </c:pt>
              </c:numCache>
            </c:numRef>
          </c:xVal>
          <c:yVal>
            <c:numRef>
              <c:f>'Hoja3 (2)'!$I$32:$I$53</c:f>
              <c:numCache>
                <c:formatCode>#,##0.00</c:formatCode>
                <c:ptCount val="22"/>
                <c:pt idx="0">
                  <c:v>0.67263209155101078</c:v>
                </c:pt>
                <c:pt idx="1">
                  <c:v>0.74825581395348872</c:v>
                </c:pt>
                <c:pt idx="2">
                  <c:v>0.84679015837104077</c:v>
                </c:pt>
                <c:pt idx="3">
                  <c:v>0.88093891402714919</c:v>
                </c:pt>
                <c:pt idx="4" formatCode="General">
                  <c:v>0.83928403092006021</c:v>
                </c:pt>
                <c:pt idx="5">
                  <c:v>0.90621229260935132</c:v>
                </c:pt>
                <c:pt idx="6">
                  <c:v>0.67253299811439349</c:v>
                </c:pt>
                <c:pt idx="7" formatCode="General">
                  <c:v>0.86188489819004532</c:v>
                </c:pt>
                <c:pt idx="8">
                  <c:v>0.86291697102507914</c:v>
                </c:pt>
                <c:pt idx="9">
                  <c:v>0.93650075414781286</c:v>
                </c:pt>
                <c:pt idx="10">
                  <c:v>0.86486486486486491</c:v>
                </c:pt>
                <c:pt idx="11">
                  <c:v>0.70025141420490278</c:v>
                </c:pt>
                <c:pt idx="12">
                  <c:v>0.93688790831647983</c:v>
                </c:pt>
                <c:pt idx="13">
                  <c:v>0.96541643684500833</c:v>
                </c:pt>
                <c:pt idx="14">
                  <c:v>0.96204318936877098</c:v>
                </c:pt>
                <c:pt idx="15" formatCode="General">
                  <c:v>0.92988782051282048</c:v>
                </c:pt>
                <c:pt idx="16">
                  <c:v>0.97168597168597182</c:v>
                </c:pt>
                <c:pt idx="17">
                  <c:v>0.75235700817096152</c:v>
                </c:pt>
                <c:pt idx="18">
                  <c:v>1</c:v>
                </c:pt>
                <c:pt idx="19">
                  <c:v>1</c:v>
                </c:pt>
                <c:pt idx="20" formatCode="General">
                  <c:v>1</c:v>
                </c:pt>
                <c:pt idx="21">
                  <c:v>1</c:v>
                </c:pt>
              </c:numCache>
            </c:numRef>
          </c:yVal>
        </c:ser>
        <c:dLbls/>
        <c:axId val="71441792"/>
        <c:axId val="71472256"/>
      </c:scatterChart>
      <c:valAx>
        <c:axId val="7144179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1472256"/>
        <c:crosses val="autoZero"/>
        <c:crossBetween val="midCat"/>
      </c:valAx>
      <c:valAx>
        <c:axId val="71472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1441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ser>
          <c:idx val="2"/>
          <c:order val="0"/>
          <c:tx>
            <c:v>Amb MP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xVal>
            <c:numRef>
              <c:f>'Hoja3 (2)'!$F$54:$F$75</c:f>
              <c:numCache>
                <c:formatCode>#,##0.00</c:formatCode>
                <c:ptCount val="22"/>
                <c:pt idx="0">
                  <c:v>4.0570008621126821</c:v>
                </c:pt>
                <c:pt idx="1">
                  <c:v>4.4952380952380953</c:v>
                </c:pt>
                <c:pt idx="2">
                  <c:v>7.2698412698412689</c:v>
                </c:pt>
                <c:pt idx="3">
                  <c:v>7.2142857142857135</c:v>
                </c:pt>
                <c:pt idx="4">
                  <c:v>4.6031746031746028</c:v>
                </c:pt>
                <c:pt idx="5">
                  <c:v>6.0634920634920633</c:v>
                </c:pt>
                <c:pt idx="6">
                  <c:v>8.7301587301587258</c:v>
                </c:pt>
                <c:pt idx="7">
                  <c:v>4.3438127816691106</c:v>
                </c:pt>
                <c:pt idx="8">
                  <c:v>5.9365079365079358</c:v>
                </c:pt>
                <c:pt idx="9">
                  <c:v>3.5535714285714293</c:v>
                </c:pt>
                <c:pt idx="10">
                  <c:v>3.5892857142857144</c:v>
                </c:pt>
                <c:pt idx="11">
                  <c:v>5.8571428571428559</c:v>
                </c:pt>
                <c:pt idx="12">
                  <c:v>7.5</c:v>
                </c:pt>
                <c:pt idx="13">
                  <c:v>7.1428571428571415</c:v>
                </c:pt>
                <c:pt idx="14">
                  <c:v>7.1785714285714288</c:v>
                </c:pt>
                <c:pt idx="15">
                  <c:v>5.5178571428571441</c:v>
                </c:pt>
                <c:pt idx="16">
                  <c:v>5.8608058608058595</c:v>
                </c:pt>
                <c:pt idx="17">
                  <c:v>8.5714285714285712</c:v>
                </c:pt>
                <c:pt idx="18">
                  <c:v>8.3542188805346687</c:v>
                </c:pt>
                <c:pt idx="19">
                  <c:v>4.8777513566245965</c:v>
                </c:pt>
                <c:pt idx="20">
                  <c:v>5.8571428571428568</c:v>
                </c:pt>
                <c:pt idx="21">
                  <c:v>8.0881609544029924</c:v>
                </c:pt>
              </c:numCache>
            </c:numRef>
          </c:xVal>
          <c:yVal>
            <c:numRef>
              <c:f>'Hoja3 (2)'!$I$54:$I$75</c:f>
              <c:numCache>
                <c:formatCode>#,##0.00</c:formatCode>
                <c:ptCount val="22"/>
                <c:pt idx="0">
                  <c:v>0.69946681978508751</c:v>
                </c:pt>
                <c:pt idx="1">
                  <c:v>0.8329161963651831</c:v>
                </c:pt>
                <c:pt idx="2">
                  <c:v>0.84212592628944416</c:v>
                </c:pt>
                <c:pt idx="3">
                  <c:v>0.8658922024470076</c:v>
                </c:pt>
                <c:pt idx="4">
                  <c:v>0.88629097050287764</c:v>
                </c:pt>
                <c:pt idx="5" formatCode="General">
                  <c:v>0.89826765470874004</c:v>
                </c:pt>
                <c:pt idx="6">
                  <c:v>0.91229565987309202</c:v>
                </c:pt>
                <c:pt idx="7">
                  <c:v>0.84427300331897481</c:v>
                </c:pt>
                <c:pt idx="8">
                  <c:v>0.92524881536014703</c:v>
                </c:pt>
                <c:pt idx="9" formatCode="General">
                  <c:v>0.92967316513761455</c:v>
                </c:pt>
                <c:pt idx="10">
                  <c:v>0.91380690837067524</c:v>
                </c:pt>
                <c:pt idx="11" formatCode="General">
                  <c:v>0.95527522935779829</c:v>
                </c:pt>
                <c:pt idx="12" formatCode="General">
                  <c:v>0.95527522935779829</c:v>
                </c:pt>
                <c:pt idx="13">
                  <c:v>0.95663152371739169</c:v>
                </c:pt>
                <c:pt idx="14">
                  <c:v>0.95950217027911622</c:v>
                </c:pt>
                <c:pt idx="15" formatCode="General">
                  <c:v>0.98030389908256876</c:v>
                </c:pt>
                <c:pt idx="16">
                  <c:v>0.84829792469854826</c:v>
                </c:pt>
                <c:pt idx="17">
                  <c:v>1</c:v>
                </c:pt>
                <c:pt idx="18">
                  <c:v>0.94117647058823539</c:v>
                </c:pt>
                <c:pt idx="19">
                  <c:v>0.94117647058823539</c:v>
                </c:pt>
                <c:pt idx="20">
                  <c:v>1</c:v>
                </c:pt>
                <c:pt idx="21">
                  <c:v>1</c:v>
                </c:pt>
              </c:numCache>
            </c:numRef>
          </c:yVal>
        </c:ser>
        <c:dLbls/>
        <c:axId val="67649920"/>
        <c:axId val="67651456"/>
      </c:scatterChart>
      <c:valAx>
        <c:axId val="6764992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7651456"/>
        <c:crosses val="autoZero"/>
        <c:crossBetween val="midCat"/>
      </c:valAx>
      <c:valAx>
        <c:axId val="676514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7649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lineChart>
        <c:grouping val="standard"/>
        <c:ser>
          <c:idx val="0"/>
          <c:order val="0"/>
          <c:tx>
            <c:strRef>
              <c:f>'Hoja3 (2)'!$AI$35</c:f>
              <c:strCache>
                <c:ptCount val="1"/>
                <c:pt idx="0">
                  <c:v>AP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'Hoja3 (2)'!$AJ$12:$AO$12</c:f>
              <c:strCache>
                <c:ptCount val="6"/>
                <c:pt idx="0">
                  <c:v>&lt; 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  <c:pt idx="5">
                  <c:v>&gt; 8,5</c:v>
                </c:pt>
              </c:strCache>
            </c:strRef>
          </c:cat>
          <c:val>
            <c:numRef>
              <c:f>'Hoja3 (2)'!$AJ$35:$AO$35</c:f>
              <c:numCache>
                <c:formatCode>General</c:formatCode>
                <c:ptCount val="6"/>
                <c:pt idx="0">
                  <c:v>0.84222453370957462</c:v>
                </c:pt>
                <c:pt idx="1">
                  <c:v>0.91732827643405301</c:v>
                </c:pt>
                <c:pt idx="2">
                  <c:v>0.9027552765078678</c:v>
                </c:pt>
                <c:pt idx="3">
                  <c:v>0.95356374133539057</c:v>
                </c:pt>
                <c:pt idx="4">
                  <c:v>0.91183274087233146</c:v>
                </c:pt>
                <c:pt idx="5">
                  <c:v>0.98422898910333911</c:v>
                </c:pt>
              </c:numCache>
            </c:numRef>
          </c:val>
        </c:ser>
        <c:ser>
          <c:idx val="1"/>
          <c:order val="1"/>
          <c:tx>
            <c:strRef>
              <c:f>'Hoja3 (2)'!$AI$36</c:f>
              <c:strCache>
                <c:ptCount val="1"/>
                <c:pt idx="0">
                  <c:v>MP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'Hoja3 (2)'!$AJ$12:$AO$12</c:f>
              <c:strCache>
                <c:ptCount val="6"/>
                <c:pt idx="0">
                  <c:v>&lt; 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  <c:pt idx="5">
                  <c:v>&gt; 8,5</c:v>
                </c:pt>
              </c:strCache>
            </c:strRef>
          </c:cat>
          <c:val>
            <c:numRef>
              <c:f>'Hoja3 (2)'!$AJ$36:$AO$36</c:f>
              <c:numCache>
                <c:formatCode>General</c:formatCode>
                <c:ptCount val="6"/>
                <c:pt idx="0">
                  <c:v>0.84402721859550722</c:v>
                </c:pt>
                <c:pt idx="1">
                  <c:v>0.91373372054555657</c:v>
                </c:pt>
                <c:pt idx="2">
                  <c:v>0.93456558720130034</c:v>
                </c:pt>
                <c:pt idx="3">
                  <c:v>0.91588541041815175</c:v>
                </c:pt>
                <c:pt idx="4">
                  <c:v>0.97058823529411764</c:v>
                </c:pt>
                <c:pt idx="5">
                  <c:v>0.95614782993654601</c:v>
                </c:pt>
              </c:numCache>
            </c:numRef>
          </c:val>
        </c:ser>
        <c:ser>
          <c:idx val="2"/>
          <c:order val="2"/>
          <c:tx>
            <c:strRef>
              <c:f>'Hoja3 (2)'!$AI$37</c:f>
              <c:strCache>
                <c:ptCount val="1"/>
                <c:pt idx="0">
                  <c:v>BP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'Hoja3 (2)'!$AJ$12:$AO$12</c:f>
              <c:strCache>
                <c:ptCount val="6"/>
                <c:pt idx="0">
                  <c:v>&lt; 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  <c:pt idx="5">
                  <c:v>&gt; 8,5</c:v>
                </c:pt>
              </c:strCache>
            </c:strRef>
          </c:cat>
          <c:val>
            <c:numRef>
              <c:f>'Hoja3 (2)'!$AJ$37:$AO$37</c:f>
              <c:numCache>
                <c:formatCode>General</c:formatCode>
                <c:ptCount val="6"/>
                <c:pt idx="0">
                  <c:v>0.79279834955707051</c:v>
                </c:pt>
                <c:pt idx="1">
                  <c:v>0.88350627718795016</c:v>
                </c:pt>
                <c:pt idx="2">
                  <c:v>0.82790547709400342</c:v>
                </c:pt>
                <c:pt idx="3">
                  <c:v>0.88713960061856778</c:v>
                </c:pt>
                <c:pt idx="4">
                  <c:v>0.94202429769984941</c:v>
                </c:pt>
                <c:pt idx="5">
                  <c:v>1</c:v>
                </c:pt>
              </c:numCache>
            </c:numRef>
          </c:val>
        </c:ser>
        <c:dLbls/>
        <c:marker val="1"/>
        <c:axId val="67697664"/>
        <c:axId val="69665536"/>
      </c:lineChart>
      <c:catAx>
        <c:axId val="676976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665536"/>
        <c:crosses val="autoZero"/>
        <c:auto val="1"/>
        <c:lblAlgn val="ctr"/>
        <c:lblOffset val="100"/>
      </c:catAx>
      <c:valAx>
        <c:axId val="69665536"/>
        <c:scaling>
          <c:orientation val="minMax"/>
          <c:min val="0.600000000000000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769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3191258701357983"/>
          <c:y val="3.2898929077715557E-2"/>
          <c:w val="0.86808741298642034"/>
          <c:h val="0.86031630396594116"/>
        </c:manualLayout>
      </c:layout>
      <c:lineChart>
        <c:grouping val="standard"/>
        <c:ser>
          <c:idx val="0"/>
          <c:order val="0"/>
          <c:tx>
            <c:strRef>
              <c:f>'Hoja3 (2)'!$AI$13</c:f>
              <c:strCache>
                <c:ptCount val="1"/>
                <c:pt idx="0">
                  <c:v>AP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trendline>
            <c:spPr>
              <a:ln w="38100" cap="rnd">
                <a:solidFill>
                  <a:schemeClr val="accent1"/>
                </a:solidFill>
                <a:prstDash val="sysDash"/>
              </a:ln>
              <a:effectLst/>
            </c:spPr>
            <c:trendlineType val="poly"/>
            <c:order val="2"/>
          </c:trendline>
          <c:cat>
            <c:strRef>
              <c:f>'Hoja3 (2)'!$AJ$12:$AO$12</c:f>
              <c:strCache>
                <c:ptCount val="6"/>
                <c:pt idx="0">
                  <c:v>&lt; 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  <c:pt idx="5">
                  <c:v>&gt; 8,5</c:v>
                </c:pt>
              </c:strCache>
            </c:strRef>
          </c:cat>
          <c:val>
            <c:numRef>
              <c:f>'Hoja3 (2)'!$AJ$13:$AO$13</c:f>
              <c:numCache>
                <c:formatCode>General</c:formatCode>
                <c:ptCount val="6"/>
                <c:pt idx="0">
                  <c:v>9345.9727054174964</c:v>
                </c:pt>
                <c:pt idx="1">
                  <c:v>9943.277761228077</c:v>
                </c:pt>
                <c:pt idx="2">
                  <c:v>10931.279345156992</c:v>
                </c:pt>
                <c:pt idx="3">
                  <c:v>10497.876304218948</c:v>
                </c:pt>
                <c:pt idx="4">
                  <c:v>11409.108339122156</c:v>
                </c:pt>
                <c:pt idx="5">
                  <c:v>10851.132275936818</c:v>
                </c:pt>
              </c:numCache>
            </c:numRef>
          </c:val>
        </c:ser>
        <c:ser>
          <c:idx val="1"/>
          <c:order val="1"/>
          <c:tx>
            <c:strRef>
              <c:f>'Hoja3 (2)'!$AI$14</c:f>
              <c:strCache>
                <c:ptCount val="1"/>
                <c:pt idx="0">
                  <c:v>MP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trendline>
            <c:spPr>
              <a:ln w="38100" cap="rnd">
                <a:solidFill>
                  <a:schemeClr val="accent2"/>
                </a:solidFill>
                <a:prstDash val="sysDash"/>
              </a:ln>
              <a:effectLst/>
            </c:spPr>
            <c:trendlineType val="poly"/>
            <c:order val="2"/>
          </c:trendline>
          <c:cat>
            <c:strRef>
              <c:f>'Hoja3 (2)'!$AJ$12:$AO$12</c:f>
              <c:strCache>
                <c:ptCount val="6"/>
                <c:pt idx="0">
                  <c:v>&lt; 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  <c:pt idx="5">
                  <c:v>&gt; 8,5</c:v>
                </c:pt>
              </c:strCache>
            </c:strRef>
          </c:cat>
          <c:val>
            <c:numRef>
              <c:f>'Hoja3 (2)'!$AJ$14:$AO$14</c:f>
              <c:numCache>
                <c:formatCode>General</c:formatCode>
                <c:ptCount val="6"/>
                <c:pt idx="0">
                  <c:v>8596.7657238333904</c:v>
                </c:pt>
                <c:pt idx="1">
                  <c:v>9249.4198459110739</c:v>
                </c:pt>
                <c:pt idx="2">
                  <c:v>9338.3226584980948</c:v>
                </c:pt>
                <c:pt idx="3">
                  <c:v>8969.6781636631222</c:v>
                </c:pt>
                <c:pt idx="4">
                  <c:v>10606.794764689503</c:v>
                </c:pt>
                <c:pt idx="5">
                  <c:v>9290.7665990372734</c:v>
                </c:pt>
              </c:numCache>
            </c:numRef>
          </c:val>
        </c:ser>
        <c:ser>
          <c:idx val="2"/>
          <c:order val="2"/>
          <c:tx>
            <c:strRef>
              <c:f>'Hoja3 (2)'!$AI$15</c:f>
              <c:strCache>
                <c:ptCount val="1"/>
                <c:pt idx="0">
                  <c:v>BP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trendline>
            <c:spPr>
              <a:ln w="38100" cap="rnd">
                <a:solidFill>
                  <a:schemeClr val="tx2"/>
                </a:solidFill>
                <a:prstDash val="sysDash"/>
              </a:ln>
              <a:effectLst/>
            </c:spPr>
            <c:trendlineType val="poly"/>
            <c:order val="2"/>
          </c:trendline>
          <c:cat>
            <c:strRef>
              <c:f>'Hoja3 (2)'!$AJ$12:$AO$12</c:f>
              <c:strCache>
                <c:ptCount val="6"/>
                <c:pt idx="0">
                  <c:v>&lt; 4,5</c:v>
                </c:pt>
                <c:pt idx="1">
                  <c:v>4,5-5,5</c:v>
                </c:pt>
                <c:pt idx="2">
                  <c:v>5,5-6,5</c:v>
                </c:pt>
                <c:pt idx="3">
                  <c:v>6,5-7,5</c:v>
                </c:pt>
                <c:pt idx="4">
                  <c:v>7,5-8,5</c:v>
                </c:pt>
                <c:pt idx="5">
                  <c:v>&gt; 8,5</c:v>
                </c:pt>
              </c:strCache>
            </c:strRef>
          </c:cat>
          <c:val>
            <c:numRef>
              <c:f>'Hoja3 (2)'!$AJ$15:$AO$15</c:f>
              <c:numCache>
                <c:formatCode>General</c:formatCode>
                <c:ptCount val="6"/>
                <c:pt idx="0">
                  <c:v>7141.1639162570473</c:v>
                </c:pt>
                <c:pt idx="1">
                  <c:v>7171.7144977478947</c:v>
                </c:pt>
                <c:pt idx="2">
                  <c:v>7322.2925779824445</c:v>
                </c:pt>
                <c:pt idx="3">
                  <c:v>7648.4453719698959</c:v>
                </c:pt>
                <c:pt idx="4">
                  <c:v>7867.9579940259691</c:v>
                </c:pt>
                <c:pt idx="5">
                  <c:v>8085.1595180121112</c:v>
                </c:pt>
              </c:numCache>
            </c:numRef>
          </c:val>
        </c:ser>
        <c:dLbls/>
        <c:marker val="1"/>
        <c:axId val="69726976"/>
        <c:axId val="69728512"/>
      </c:lineChart>
      <c:catAx>
        <c:axId val="69726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728512"/>
        <c:crosses val="autoZero"/>
        <c:auto val="1"/>
        <c:lblAlgn val="ctr"/>
        <c:lblOffset val="100"/>
      </c:catAx>
      <c:valAx>
        <c:axId val="697285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72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612312127863811"/>
          <c:y val="0.59441765969093419"/>
          <c:w val="0.52477680219640077"/>
          <c:h val="9.720444369587494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scatterChart>
        <c:scatterStyle val="lineMarker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xVal>
            <c:numRef>
              <c:f>'Hoja3 (2)'!$F$78:$F$99</c:f>
              <c:numCache>
                <c:formatCode>#,##0.00</c:formatCode>
                <c:ptCount val="22"/>
                <c:pt idx="0">
                  <c:v>7.1428571428571415</c:v>
                </c:pt>
                <c:pt idx="1">
                  <c:v>6.2857142857142856</c:v>
                </c:pt>
                <c:pt idx="2">
                  <c:v>5.3333333333333339</c:v>
                </c:pt>
                <c:pt idx="3">
                  <c:v>4.3809523809523814</c:v>
                </c:pt>
                <c:pt idx="4">
                  <c:v>5.5238095238095237</c:v>
                </c:pt>
                <c:pt idx="5">
                  <c:v>3.8095238095238089</c:v>
                </c:pt>
                <c:pt idx="6">
                  <c:v>5.6802044873615456</c:v>
                </c:pt>
                <c:pt idx="7">
                  <c:v>6.0952380952380958</c:v>
                </c:pt>
                <c:pt idx="8">
                  <c:v>6.1576354679802936</c:v>
                </c:pt>
                <c:pt idx="9">
                  <c:v>7.7142857142857126</c:v>
                </c:pt>
                <c:pt idx="10">
                  <c:v>6.363347120585428</c:v>
                </c:pt>
                <c:pt idx="11">
                  <c:v>5.0929462694168564</c:v>
                </c:pt>
                <c:pt idx="12">
                  <c:v>4.4761904761904763</c:v>
                </c:pt>
                <c:pt idx="13">
                  <c:v>4.2857142857142865</c:v>
                </c:pt>
                <c:pt idx="14">
                  <c:v>4.3620501635768809</c:v>
                </c:pt>
                <c:pt idx="15">
                  <c:v>7.9365079365079367</c:v>
                </c:pt>
                <c:pt idx="16">
                  <c:v>5.1203277009728634</c:v>
                </c:pt>
                <c:pt idx="17">
                  <c:v>6.3492063492063489</c:v>
                </c:pt>
                <c:pt idx="18">
                  <c:v>8.3174603174603181</c:v>
                </c:pt>
                <c:pt idx="19">
                  <c:v>7.9365079365079367</c:v>
                </c:pt>
                <c:pt idx="20">
                  <c:v>8.4444444444444446</c:v>
                </c:pt>
                <c:pt idx="21">
                  <c:v>6.3492063492063489</c:v>
                </c:pt>
              </c:numCache>
            </c:numRef>
          </c:xVal>
          <c:yVal>
            <c:numRef>
              <c:f>'Hoja3 (2)'!$I$78:$I$99</c:f>
              <c:numCache>
                <c:formatCode>#,##0.00</c:formatCode>
                <c:ptCount val="22"/>
                <c:pt idx="0">
                  <c:v>0.87483048061527802</c:v>
                </c:pt>
                <c:pt idx="1">
                  <c:v>0.98016674977845875</c:v>
                </c:pt>
                <c:pt idx="2">
                  <c:v>0.99069878807184308</c:v>
                </c:pt>
                <c:pt idx="3">
                  <c:v>1</c:v>
                </c:pt>
                <c:pt idx="4">
                  <c:v>0.85623006149470682</c:v>
                </c:pt>
                <c:pt idx="5">
                  <c:v>0.8593462523760701</c:v>
                </c:pt>
                <c:pt idx="6" formatCode="General">
                  <c:v>0.87648827915791194</c:v>
                </c:pt>
                <c:pt idx="7">
                  <c:v>0.90564617991281038</c:v>
                </c:pt>
                <c:pt idx="8">
                  <c:v>0.88480818207543355</c:v>
                </c:pt>
                <c:pt idx="9">
                  <c:v>0.93323104145630553</c:v>
                </c:pt>
                <c:pt idx="10" formatCode="General">
                  <c:v>0.92361883574341863</c:v>
                </c:pt>
                <c:pt idx="11">
                  <c:v>0.92666855317944785</c:v>
                </c:pt>
                <c:pt idx="12" formatCode="General">
                  <c:v>0.86001556583259964</c:v>
                </c:pt>
                <c:pt idx="13">
                  <c:v>0.91518911748695964</c:v>
                </c:pt>
                <c:pt idx="14" formatCode="General">
                  <c:v>0.9793597824743544</c:v>
                </c:pt>
                <c:pt idx="15">
                  <c:v>0.96231884057971018</c:v>
                </c:pt>
                <c:pt idx="16">
                  <c:v>1</c:v>
                </c:pt>
                <c:pt idx="17">
                  <c:v>0.99358668787643345</c:v>
                </c:pt>
                <c:pt idx="18">
                  <c:v>1</c:v>
                </c:pt>
                <c:pt idx="19" formatCode="General">
                  <c:v>0.94788230427357689</c:v>
                </c:pt>
                <c:pt idx="20" formatCode="General">
                  <c:v>0.96353641839119475</c:v>
                </c:pt>
                <c:pt idx="21" formatCode="General">
                  <c:v>1</c:v>
                </c:pt>
              </c:numCache>
            </c:numRef>
          </c:yVal>
        </c:ser>
        <c:dLbls/>
        <c:axId val="67754240"/>
        <c:axId val="67768320"/>
      </c:scatterChart>
      <c:valAx>
        <c:axId val="6775424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7768320"/>
        <c:crosses val="autoZero"/>
        <c:crossBetween val="midCat"/>
      </c:valAx>
      <c:valAx>
        <c:axId val="67768320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7754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scatterChart>
        <c:scatterStyle val="lineMarker"/>
        <c:ser>
          <c:idx val="0"/>
          <c:order val="0"/>
          <c:tx>
            <c:v>Amb BP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xVal>
            <c:numRef>
              <c:f>'Hoja3 (2)'!$F$100:$F$133</c:f>
              <c:numCache>
                <c:formatCode>#,##0.00</c:formatCode>
                <c:ptCount val="34"/>
                <c:pt idx="0">
                  <c:v>4.3191879926573806</c:v>
                </c:pt>
                <c:pt idx="1">
                  <c:v>8.4095448333858975</c:v>
                </c:pt>
                <c:pt idx="2">
                  <c:v>8.3653846153846203</c:v>
                </c:pt>
                <c:pt idx="3">
                  <c:v>8.4615384615384617</c:v>
                </c:pt>
                <c:pt idx="4">
                  <c:v>4.3269230769230766</c:v>
                </c:pt>
                <c:pt idx="5">
                  <c:v>4.615384615384615</c:v>
                </c:pt>
                <c:pt idx="6">
                  <c:v>4.3737357170192981</c:v>
                </c:pt>
                <c:pt idx="7">
                  <c:v>6.25</c:v>
                </c:pt>
                <c:pt idx="8">
                  <c:v>6.8269230769230766</c:v>
                </c:pt>
                <c:pt idx="9">
                  <c:v>5.865384615384615</c:v>
                </c:pt>
                <c:pt idx="10">
                  <c:v>6.4423076923076934</c:v>
                </c:pt>
                <c:pt idx="11">
                  <c:v>5.6689342403628089</c:v>
                </c:pt>
                <c:pt idx="12">
                  <c:v>6.5681444991789801</c:v>
                </c:pt>
                <c:pt idx="13">
                  <c:v>8.1226520458929858</c:v>
                </c:pt>
                <c:pt idx="14">
                  <c:v>5.5</c:v>
                </c:pt>
                <c:pt idx="15">
                  <c:v>8.5714285714285712</c:v>
                </c:pt>
                <c:pt idx="16">
                  <c:v>4.7619047619047619</c:v>
                </c:pt>
                <c:pt idx="17">
                  <c:v>6.6031746031746028</c:v>
                </c:pt>
                <c:pt idx="18">
                  <c:v>4.6349206349206344</c:v>
                </c:pt>
                <c:pt idx="19">
                  <c:v>5.8095238095238093</c:v>
                </c:pt>
                <c:pt idx="20">
                  <c:v>6.6666666666666661</c:v>
                </c:pt>
                <c:pt idx="21">
                  <c:v>4.4660302573549915</c:v>
                </c:pt>
                <c:pt idx="22">
                  <c:v>7.5357142857142874</c:v>
                </c:pt>
                <c:pt idx="23">
                  <c:v>8.4444444444444446</c:v>
                </c:pt>
                <c:pt idx="24">
                  <c:v>7.2142857142857135</c:v>
                </c:pt>
                <c:pt idx="25">
                  <c:v>5.8412698412698409</c:v>
                </c:pt>
                <c:pt idx="26">
                  <c:v>7.9285714285714288</c:v>
                </c:pt>
                <c:pt idx="27">
                  <c:v>5.2400602606929985</c:v>
                </c:pt>
                <c:pt idx="28">
                  <c:v>5.9246093460712421</c:v>
                </c:pt>
                <c:pt idx="29">
                  <c:v>6.1246363497167335</c:v>
                </c:pt>
                <c:pt idx="30">
                  <c:v>4.1228612657184076</c:v>
                </c:pt>
                <c:pt idx="31">
                  <c:v>7.6804915514592915</c:v>
                </c:pt>
              </c:numCache>
            </c:numRef>
          </c:xVal>
          <c:yVal>
            <c:numRef>
              <c:f>'Hoja3 (2)'!$I$100:$I$133</c:f>
              <c:numCache>
                <c:formatCode>#,##0.00</c:formatCode>
                <c:ptCount val="34"/>
                <c:pt idx="0">
                  <c:v>0.89285714285714268</c:v>
                </c:pt>
                <c:pt idx="1">
                  <c:v>0.9264119601328904</c:v>
                </c:pt>
                <c:pt idx="2">
                  <c:v>0.95000000000000018</c:v>
                </c:pt>
                <c:pt idx="3">
                  <c:v>0.87634352499217383</c:v>
                </c:pt>
                <c:pt idx="4">
                  <c:v>0.97500000000000009</c:v>
                </c:pt>
                <c:pt idx="5">
                  <c:v>0.89940519670249408</c:v>
                </c:pt>
                <c:pt idx="6">
                  <c:v>0.72888120678818391</c:v>
                </c:pt>
                <c:pt idx="7">
                  <c:v>0.99660633484162897</c:v>
                </c:pt>
                <c:pt idx="8">
                  <c:v>1</c:v>
                </c:pt>
                <c:pt idx="9">
                  <c:v>0.9266409266409269</c:v>
                </c:pt>
                <c:pt idx="10">
                  <c:v>0.92768444119795479</c:v>
                </c:pt>
                <c:pt idx="11">
                  <c:v>0.99883720930232556</c:v>
                </c:pt>
                <c:pt idx="12">
                  <c:v>0.80798240100565666</c:v>
                </c:pt>
                <c:pt idx="13">
                  <c:v>1</c:v>
                </c:pt>
                <c:pt idx="14" formatCode="General">
                  <c:v>0.80986238532110089</c:v>
                </c:pt>
                <c:pt idx="15" formatCode="General">
                  <c:v>0.86015278663853056</c:v>
                </c:pt>
                <c:pt idx="16" formatCode="General">
                  <c:v>0.87222522124617652</c:v>
                </c:pt>
                <c:pt idx="17" formatCode="General">
                  <c:v>0.87425365199326022</c:v>
                </c:pt>
                <c:pt idx="18">
                  <c:v>0.90140845070422526</c:v>
                </c:pt>
                <c:pt idx="19" formatCode="General">
                  <c:v>0.9284978161652846</c:v>
                </c:pt>
                <c:pt idx="20">
                  <c:v>0.97069963436029483</c:v>
                </c:pt>
                <c:pt idx="21">
                  <c:v>0.8981357248781866</c:v>
                </c:pt>
                <c:pt idx="22">
                  <c:v>0.9532371574260069</c:v>
                </c:pt>
                <c:pt idx="23">
                  <c:v>0.97522504058108861</c:v>
                </c:pt>
                <c:pt idx="24">
                  <c:v>0.97318405933500962</c:v>
                </c:pt>
                <c:pt idx="25">
                  <c:v>1</c:v>
                </c:pt>
                <c:pt idx="26" formatCode="General">
                  <c:v>1</c:v>
                </c:pt>
                <c:pt idx="27">
                  <c:v>0.87671232876712346</c:v>
                </c:pt>
                <c:pt idx="28">
                  <c:v>0.9581773886024999</c:v>
                </c:pt>
                <c:pt idx="29">
                  <c:v>1</c:v>
                </c:pt>
                <c:pt idx="30">
                  <c:v>0.9452054794520548</c:v>
                </c:pt>
                <c:pt idx="31">
                  <c:v>0.97609712082683953</c:v>
                </c:pt>
              </c:numCache>
            </c:numRef>
          </c:yVal>
        </c:ser>
        <c:dLbls/>
        <c:axId val="67774720"/>
        <c:axId val="67788800"/>
      </c:scatterChart>
      <c:valAx>
        <c:axId val="6777472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7788800"/>
        <c:crosses val="autoZero"/>
        <c:crossBetween val="midCat"/>
      </c:valAx>
      <c:valAx>
        <c:axId val="67788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7774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scatterChart>
        <c:scatterStyle val="lineMarker"/>
        <c:ser>
          <c:idx val="2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xVal>
            <c:numRef>
              <c:f>'Hoja3 (2)'!$F$114:$F$131</c:f>
              <c:numCache>
                <c:formatCode>#,##0.00</c:formatCode>
                <c:ptCount val="18"/>
                <c:pt idx="0">
                  <c:v>5.5</c:v>
                </c:pt>
                <c:pt idx="1">
                  <c:v>8.5714285714285712</c:v>
                </c:pt>
                <c:pt idx="2">
                  <c:v>4.7619047619047619</c:v>
                </c:pt>
                <c:pt idx="3">
                  <c:v>6.6031746031746028</c:v>
                </c:pt>
                <c:pt idx="4">
                  <c:v>4.6349206349206344</c:v>
                </c:pt>
                <c:pt idx="5">
                  <c:v>5.8095238095238093</c:v>
                </c:pt>
                <c:pt idx="6">
                  <c:v>6.6666666666666661</c:v>
                </c:pt>
                <c:pt idx="7">
                  <c:v>4.4660302573549915</c:v>
                </c:pt>
                <c:pt idx="8">
                  <c:v>7.5357142857142874</c:v>
                </c:pt>
                <c:pt idx="9">
                  <c:v>8.4444444444444446</c:v>
                </c:pt>
                <c:pt idx="10">
                  <c:v>7.2142857142857135</c:v>
                </c:pt>
                <c:pt idx="11">
                  <c:v>5.8412698412698409</c:v>
                </c:pt>
                <c:pt idx="12">
                  <c:v>7.9285714285714288</c:v>
                </c:pt>
                <c:pt idx="13">
                  <c:v>5.2400602606929985</c:v>
                </c:pt>
                <c:pt idx="14">
                  <c:v>5.9246093460712421</c:v>
                </c:pt>
                <c:pt idx="15">
                  <c:v>6.1246363497167335</c:v>
                </c:pt>
                <c:pt idx="16">
                  <c:v>4.1228612657184076</c:v>
                </c:pt>
                <c:pt idx="17">
                  <c:v>7.6804915514592915</c:v>
                </c:pt>
              </c:numCache>
            </c:numRef>
          </c:xVal>
          <c:yVal>
            <c:numRef>
              <c:f>'Hoja3 (2)'!$I$114:$I$131</c:f>
              <c:numCache>
                <c:formatCode>General</c:formatCode>
                <c:ptCount val="18"/>
                <c:pt idx="0">
                  <c:v>0.80986238532110089</c:v>
                </c:pt>
                <c:pt idx="1">
                  <c:v>0.86015278663853056</c:v>
                </c:pt>
                <c:pt idx="2">
                  <c:v>0.87222522124617652</c:v>
                </c:pt>
                <c:pt idx="3">
                  <c:v>0.87425365199326022</c:v>
                </c:pt>
                <c:pt idx="4" formatCode="#,##0.00">
                  <c:v>0.90140845070422526</c:v>
                </c:pt>
                <c:pt idx="5">
                  <c:v>0.9284978161652846</c:v>
                </c:pt>
                <c:pt idx="6" formatCode="#,##0.00">
                  <c:v>0.97069963436029483</c:v>
                </c:pt>
                <c:pt idx="7" formatCode="#,##0.00">
                  <c:v>0.8981357248781866</c:v>
                </c:pt>
                <c:pt idx="8" formatCode="#,##0.00">
                  <c:v>0.9532371574260069</c:v>
                </c:pt>
                <c:pt idx="9" formatCode="#,##0.00">
                  <c:v>0.97522504058108861</c:v>
                </c:pt>
                <c:pt idx="10" formatCode="#,##0.00">
                  <c:v>0.97318405933500962</c:v>
                </c:pt>
                <c:pt idx="11" formatCode="#,##0.00">
                  <c:v>1</c:v>
                </c:pt>
                <c:pt idx="12">
                  <c:v>1</c:v>
                </c:pt>
                <c:pt idx="13" formatCode="#,##0.00">
                  <c:v>0.87671232876712346</c:v>
                </c:pt>
                <c:pt idx="14" formatCode="#,##0.00">
                  <c:v>0.9581773886024999</c:v>
                </c:pt>
                <c:pt idx="15" formatCode="#,##0.00">
                  <c:v>1</c:v>
                </c:pt>
                <c:pt idx="16" formatCode="#,##0.00">
                  <c:v>0.9452054794520548</c:v>
                </c:pt>
                <c:pt idx="17" formatCode="#,##0.00">
                  <c:v>0.97609712082683953</c:v>
                </c:pt>
              </c:numCache>
            </c:numRef>
          </c:yVal>
        </c:ser>
        <c:dLbls/>
        <c:axId val="67832832"/>
        <c:axId val="67834624"/>
      </c:scatterChart>
      <c:valAx>
        <c:axId val="678328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7834624"/>
        <c:crosses val="autoZero"/>
        <c:crossBetween val="midCat"/>
      </c:valAx>
      <c:valAx>
        <c:axId val="67834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7832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0.60833</cdr:x>
      <cdr:y>0.58681</cdr:y>
    </cdr:from>
    <cdr:to>
      <cdr:x>0.85417</cdr:x>
      <cdr:y>0.71181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781301" y="1609725"/>
          <a:ext cx="112395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100"/>
            <a:t>5,5-5,8</a:t>
          </a:r>
          <a:r>
            <a:rPr lang="es-AR" sz="1100" baseline="0"/>
            <a:t> pl/mt2</a:t>
          </a:r>
          <a:endParaRPr lang="es-AR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5AD2-E7CB-44CE-9CDC-AB2C36D685C4}" type="datetimeFigureOut">
              <a:rPr lang="es-AR" smtClean="0"/>
              <a:pPr/>
              <a:t>22/07/2015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8838-D842-424A-91B1-0BF6495EB66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44748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5AD2-E7CB-44CE-9CDC-AB2C36D685C4}" type="datetimeFigureOut">
              <a:rPr lang="es-AR" smtClean="0"/>
              <a:pPr/>
              <a:t>22/07/2015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8838-D842-424A-91B1-0BF6495EB66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59589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5AD2-E7CB-44CE-9CDC-AB2C36D685C4}" type="datetimeFigureOut">
              <a:rPr lang="es-AR" smtClean="0"/>
              <a:pPr/>
              <a:t>22/07/2015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8838-D842-424A-91B1-0BF6495EB66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5494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5AD2-E7CB-44CE-9CDC-AB2C36D685C4}" type="datetimeFigureOut">
              <a:rPr lang="es-AR" smtClean="0"/>
              <a:pPr/>
              <a:t>22/07/2015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8838-D842-424A-91B1-0BF6495EB66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4639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5AD2-E7CB-44CE-9CDC-AB2C36D685C4}" type="datetimeFigureOut">
              <a:rPr lang="es-AR" smtClean="0"/>
              <a:pPr/>
              <a:t>22/07/2015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8838-D842-424A-91B1-0BF6495EB66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27814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5AD2-E7CB-44CE-9CDC-AB2C36D685C4}" type="datetimeFigureOut">
              <a:rPr lang="es-AR" smtClean="0"/>
              <a:pPr/>
              <a:t>22/07/2015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8838-D842-424A-91B1-0BF6495EB66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7821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5AD2-E7CB-44CE-9CDC-AB2C36D685C4}" type="datetimeFigureOut">
              <a:rPr lang="es-AR" smtClean="0"/>
              <a:pPr/>
              <a:t>22/07/2015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8838-D842-424A-91B1-0BF6495EB66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71832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5AD2-E7CB-44CE-9CDC-AB2C36D685C4}" type="datetimeFigureOut">
              <a:rPr lang="es-AR" smtClean="0"/>
              <a:pPr/>
              <a:t>22/07/2015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8838-D842-424A-91B1-0BF6495EB66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9904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5AD2-E7CB-44CE-9CDC-AB2C36D685C4}" type="datetimeFigureOut">
              <a:rPr lang="es-AR" smtClean="0"/>
              <a:pPr/>
              <a:t>22/07/2015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8838-D842-424A-91B1-0BF6495EB66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99065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5AD2-E7CB-44CE-9CDC-AB2C36D685C4}" type="datetimeFigureOut">
              <a:rPr lang="es-AR" smtClean="0"/>
              <a:pPr/>
              <a:t>22/07/2015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8838-D842-424A-91B1-0BF6495EB66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45467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5AD2-E7CB-44CE-9CDC-AB2C36D685C4}" type="datetimeFigureOut">
              <a:rPr lang="es-AR" smtClean="0"/>
              <a:pPr/>
              <a:t>22/07/2015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8838-D842-424A-91B1-0BF6495EB66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09700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F5AD2-E7CB-44CE-9CDC-AB2C36D685C4}" type="datetimeFigureOut">
              <a:rPr lang="es-AR" smtClean="0"/>
              <a:pPr/>
              <a:t>22/07/2015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8838-D842-424A-91B1-0BF6495EB66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86874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image" Target="../media/image7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Resultados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ECR cultivos de verano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 Manejo de cultivo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430433" y="4316505"/>
            <a:ext cx="4994649" cy="2311494"/>
            <a:chOff x="2258" y="3016"/>
            <a:chExt cx="1833" cy="905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523" y="3791"/>
              <a:ext cx="1353" cy="0"/>
            </a:xfrm>
            <a:prstGeom prst="line">
              <a:avLst/>
            </a:prstGeom>
            <a:noFill/>
            <a:ln w="18000" cap="sq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" y="3016"/>
              <a:ext cx="1833" cy="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16" y="4349496"/>
            <a:ext cx="3782406" cy="216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Imagen 7" descr="http://www.phytoma.com/uploads/13188375954e9bdd5b195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4619" y="3877021"/>
            <a:ext cx="1142751" cy="354408"/>
          </a:xfrm>
          <a:prstGeom prst="rect">
            <a:avLst/>
          </a:prstGeom>
          <a:noFill/>
        </p:spPr>
      </p:pic>
      <p:pic>
        <p:nvPicPr>
          <p:cNvPr id="9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76" b="22501"/>
          <a:stretch>
            <a:fillRect/>
          </a:stretch>
        </p:blipFill>
        <p:spPr bwMode="auto">
          <a:xfrm>
            <a:off x="14469889" y="6794946"/>
            <a:ext cx="49638" cy="10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://www.sursem.com.ar/2013/images/logo_sursem.jpg"/>
          <p:cNvPicPr>
            <a:picLocks noChangeAspect="1" noChangeArrowheads="1"/>
          </p:cNvPicPr>
          <p:nvPr/>
        </p:nvPicPr>
        <p:blipFill>
          <a:blip r:embed="rId6" cstate="print"/>
          <a:srcRect t="6593" b="12637"/>
          <a:stretch>
            <a:fillRect/>
          </a:stretch>
        </p:blipFill>
        <p:spPr bwMode="auto">
          <a:xfrm>
            <a:off x="6363283" y="3766013"/>
            <a:ext cx="767884" cy="597243"/>
          </a:xfrm>
          <a:prstGeom prst="rect">
            <a:avLst/>
          </a:prstGeom>
          <a:noFill/>
        </p:spPr>
      </p:pic>
      <p:pic>
        <p:nvPicPr>
          <p:cNvPr id="11" name="Picture 7" descr="https://encrypted-tbn2.gstatic.com/images?q=tbn:ANd9GcRbzEAiXUYVvTcigAIj3TKalyprWKMrE9mUE2zpC0CgATof7LI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802" y="3821770"/>
            <a:ext cx="695690" cy="521768"/>
          </a:xfrm>
          <a:prstGeom prst="rect">
            <a:avLst/>
          </a:prstGeom>
          <a:noFill/>
        </p:spPr>
      </p:pic>
      <p:pic>
        <p:nvPicPr>
          <p:cNvPr id="12" name="irc_mi" descr="http://economiayempresas.com.ar/cms/wp-content/uploads/2013/01/dekal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05828" y="3799240"/>
            <a:ext cx="1030409" cy="595046"/>
          </a:xfrm>
          <a:prstGeom prst="rect">
            <a:avLst/>
          </a:prstGeom>
          <a:noFill/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2111" y="3833376"/>
            <a:ext cx="807263" cy="61418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1266" name="Picture 2" descr="LDC Semilla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2287" y="3822564"/>
            <a:ext cx="1054660" cy="70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p.yimg.com/ib/th?id=JN.RwGwRDy%2f6Dlg%2fIdu0%2fItSQ&amp;pid=15.1&amp;P=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6" y="3727115"/>
            <a:ext cx="1173474" cy="69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sp.yimg.com/ib/th?id=JN.IlmZkAu%2fTC4pFJ5Umo%2bs5g&amp;pid=15.1&amp;P=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3907" y="3877021"/>
            <a:ext cx="558856" cy="6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90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1"/>
            <a:ext cx="12192000" cy="108204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  ANOVA por ambiente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283388" y="1"/>
            <a:ext cx="3908612" cy="108204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Grupo 1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029200" y="6488668"/>
            <a:ext cx="755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Medias con una letra común no son significativamente diferentes (p &gt; 0.05)</a:t>
            </a:r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379" y="2616000"/>
            <a:ext cx="5766363" cy="11693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379" y="1379257"/>
            <a:ext cx="4711680" cy="49296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41379" y="2065398"/>
            <a:ext cx="44767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000000"/>
                </a:solidFill>
                <a:latin typeface="Calibri" panose="020F0502020204030204" pitchFamily="34" charset="0"/>
              </a:rPr>
              <a:t>Cuadro de Análisis de la Varianza (SC tipo III)</a:t>
            </a:r>
            <a:r>
              <a:rPr lang="es-AR" dirty="0"/>
              <a:t> </a:t>
            </a: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1114686"/>
              </p:ext>
            </p:extLst>
          </p:nvPr>
        </p:nvGraphicFramePr>
        <p:xfrm>
          <a:off x="6095999" y="1600203"/>
          <a:ext cx="6096001" cy="4894110"/>
        </p:xfrm>
        <a:graphic>
          <a:graphicData uri="http://schemas.openxmlformats.org/drawingml/2006/table">
            <a:tbl>
              <a:tblPr/>
              <a:tblGrid>
                <a:gridCol w="1888901"/>
                <a:gridCol w="1416675"/>
                <a:gridCol w="496075"/>
                <a:gridCol w="1049390"/>
                <a:gridCol w="443606"/>
                <a:gridCol w="400677"/>
                <a:gridCol w="400677"/>
              </a:tblGrid>
              <a:tr h="299154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Hibrido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Medias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E.E.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41721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 7310 VT3Pro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1721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 7250 VT3 Pro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1721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SRM 566 MGRR2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1721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 7822 TDTG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1721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 2738 MGRR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1721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 7210 VT3Pro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1721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NK 900 Vip3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1721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Arv 2489  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1721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Arv 2194 HXRR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1721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 969 TDTG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1721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 670 VT3P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9776615"/>
              </p:ext>
            </p:extLst>
          </p:nvPr>
        </p:nvGraphicFramePr>
        <p:xfrm>
          <a:off x="6096000" y="1082041"/>
          <a:ext cx="3517901" cy="476250"/>
        </p:xfrm>
        <a:graphic>
          <a:graphicData uri="http://schemas.openxmlformats.org/drawingml/2006/table">
            <a:tbl>
              <a:tblPr/>
              <a:tblGrid>
                <a:gridCol w="2202263"/>
                <a:gridCol w="324143"/>
                <a:gridCol w="695953"/>
                <a:gridCol w="295542"/>
              </a:tblGrid>
              <a:tr h="2381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A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Test:LSD</a:t>
                      </a:r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Fisher Alfa=0.05 </a:t>
                      </a:r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DMS=1.159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Error: 827231.1636 gl: 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673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0" y="1"/>
            <a:ext cx="12192000" cy="108204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  ANOVA por ambiente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175812" y="1"/>
            <a:ext cx="4016188" cy="10820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Grupo 2</a:t>
            </a:r>
            <a:endParaRPr lang="es-A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029200" y="6352799"/>
            <a:ext cx="755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Medias con una letra común no son significativamente diferentes (p &gt; 0.05)</a:t>
            </a:r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50" y="1670129"/>
            <a:ext cx="5856227" cy="1966072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277494"/>
              </p:ext>
            </p:extLst>
          </p:nvPr>
        </p:nvGraphicFramePr>
        <p:xfrm>
          <a:off x="6096000" y="1670129"/>
          <a:ext cx="5844989" cy="4502070"/>
        </p:xfrm>
        <a:graphic>
          <a:graphicData uri="http://schemas.openxmlformats.org/drawingml/2006/table">
            <a:tbl>
              <a:tblPr/>
              <a:tblGrid>
                <a:gridCol w="2148520"/>
                <a:gridCol w="1336481"/>
                <a:gridCol w="558276"/>
                <a:gridCol w="1015048"/>
                <a:gridCol w="393332"/>
                <a:gridCol w="393332"/>
              </a:tblGrid>
              <a:tr h="390675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Hibrido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Medias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E.E.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675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 969 TDTG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2072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 7210 VT3Pro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2072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 7250 VT3 Pro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2072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 7310 VT3Pro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2072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NK 900 Vip3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2072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 2738 MGRR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2072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 7822 TDTG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2072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SRM 566 MGRR2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2072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Arv 2489  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2072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Arv 2194 HXRR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2072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 670 VT3P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555601"/>
              </p:ext>
            </p:extLst>
          </p:nvPr>
        </p:nvGraphicFramePr>
        <p:xfrm>
          <a:off x="6096000" y="1082041"/>
          <a:ext cx="5548779" cy="476250"/>
        </p:xfrm>
        <a:graphic>
          <a:graphicData uri="http://schemas.openxmlformats.org/drawingml/2006/table">
            <a:tbl>
              <a:tblPr/>
              <a:tblGrid>
                <a:gridCol w="5548779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Test:LSD</a:t>
                      </a:r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Fisher Alfa=0.05 </a:t>
                      </a:r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DMS=887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Error: 1091700.6785 </a:t>
                      </a:r>
                      <a:r>
                        <a:rPr lang="es-A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</a:t>
                      </a:r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109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12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108204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  ANOVA por ambiente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283388" y="1"/>
            <a:ext cx="3908612" cy="108204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Grupo 3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1617786"/>
              </p:ext>
            </p:extLst>
          </p:nvPr>
        </p:nvGraphicFramePr>
        <p:xfrm>
          <a:off x="218440" y="1402081"/>
          <a:ext cx="5466082" cy="3032759"/>
        </p:xfrm>
        <a:graphic>
          <a:graphicData uri="http://schemas.openxmlformats.org/drawingml/2006/table">
            <a:tbl>
              <a:tblPr/>
              <a:tblGrid>
                <a:gridCol w="1016000"/>
                <a:gridCol w="469077"/>
                <a:gridCol w="998371"/>
                <a:gridCol w="436788"/>
                <a:gridCol w="998371"/>
                <a:gridCol w="191113"/>
                <a:gridCol w="579120"/>
                <a:gridCol w="777242"/>
              </a:tblGrid>
              <a:tr h="2929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Variable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R²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R² 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CV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03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Promedio de kg/ha (14%)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94">
                <a:tc gridSpan="2"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24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Cuadro de Análisis de la Varianza (SC tipo III)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94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F.V.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SC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A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gl</a:t>
                      </a:r>
                      <a:endParaRPr lang="es-A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CM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A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p-valor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292994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5914406.18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591440.62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0.8961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92994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Hibrido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5914406.18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591440.62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0.8961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20706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Error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28095759.33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1277079.97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34010165.52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7458740"/>
              </p:ext>
            </p:extLst>
          </p:nvPr>
        </p:nvGraphicFramePr>
        <p:xfrm>
          <a:off x="6344920" y="1082041"/>
          <a:ext cx="5466079" cy="5318760"/>
        </p:xfrm>
        <a:graphic>
          <a:graphicData uri="http://schemas.openxmlformats.org/drawingml/2006/table">
            <a:tbl>
              <a:tblPr/>
              <a:tblGrid>
                <a:gridCol w="1816937"/>
                <a:gridCol w="1221470"/>
                <a:gridCol w="534393"/>
                <a:gridCol w="1221470"/>
                <a:gridCol w="671809"/>
              </a:tblGrid>
              <a:tr h="45851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A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Test:LSD</a:t>
                      </a:r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Fisher Alfa=0.05 </a:t>
                      </a:r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DMS=1.913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585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Error: 1277079.9697 gl: 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811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Hibrido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E.E.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66811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 7310 VT3Pro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7391.33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66811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 969 TDTG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6987.67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66811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NK 900 Vip3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66811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 7210 VT3Pro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6951.67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66811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Arv 2489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66811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SRM 566 MGRR2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66811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 7250 VT3 Pro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6590.67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66811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Arv 2194 HXRR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66811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 670 VT3P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66811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 2738 MGRR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6305.33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66811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 7822 TDTG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4922520" y="6396990"/>
            <a:ext cx="755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Medias con una letra común no son significativamente diferentes (p &gt; 0.05)</a:t>
            </a:r>
            <a:r>
              <a:rPr lang="es-AR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3021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1152"/>
            <a:ext cx="5950783" cy="450684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1217" y="2221410"/>
            <a:ext cx="5950783" cy="4625867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1"/>
            <a:ext cx="12192000" cy="108204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Resultados: Head </a:t>
            </a:r>
            <a:r>
              <a:rPr lang="es-A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Head - Plurianual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102108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Desde que comenzó la Ridzo en 2007 se generaron 90 ECR de </a:t>
            </a:r>
            <a:r>
              <a:rPr lang="es-AR" b="1" dirty="0" err="1" smtClean="0"/>
              <a:t>maiz</a:t>
            </a:r>
            <a:r>
              <a:rPr lang="es-AR" b="1" dirty="0" smtClean="0"/>
              <a:t> temprano.</a:t>
            </a:r>
          </a:p>
          <a:p>
            <a:r>
              <a:rPr lang="es-AR" b="1" dirty="0" smtClean="0"/>
              <a:t>Solo 1 hibrido se </a:t>
            </a:r>
            <a:r>
              <a:rPr lang="es-AR" b="1" dirty="0" err="1" smtClean="0"/>
              <a:t>repetió</a:t>
            </a:r>
            <a:r>
              <a:rPr lang="es-AR" b="1" dirty="0" smtClean="0"/>
              <a:t> en todos los sitios  </a:t>
            </a:r>
            <a:r>
              <a:rPr lang="es-AR" b="1" dirty="0" smtClean="0">
                <a:sym typeface="Wingdings" panose="05000000000000000000" pitchFamily="2" charset="2"/>
              </a:rPr>
              <a:t> NK 900</a:t>
            </a:r>
          </a:p>
          <a:p>
            <a:r>
              <a:rPr lang="es-AR" b="1" dirty="0" smtClean="0">
                <a:sym typeface="Wingdings" panose="05000000000000000000" pitchFamily="2" charset="2"/>
              </a:rPr>
              <a:t>A continuación se presenta el comportamiento de los materiales que  estuvieron presentes en mas de 30 ensayos</a:t>
            </a:r>
          </a:p>
          <a:p>
            <a:r>
              <a:rPr lang="es-AR" b="1" dirty="0" smtClean="0">
                <a:sym typeface="Wingdings" panose="05000000000000000000" pitchFamily="2" charset="2"/>
              </a:rPr>
              <a:t>Se hizo un análisis HEAD </a:t>
            </a:r>
            <a:r>
              <a:rPr lang="es-AR" b="1" dirty="0" err="1" smtClean="0">
                <a:sym typeface="Wingdings" panose="05000000000000000000" pitchFamily="2" charset="2"/>
              </a:rPr>
              <a:t>to</a:t>
            </a:r>
            <a:r>
              <a:rPr lang="es-AR" b="1" dirty="0" smtClean="0">
                <a:sym typeface="Wingdings" panose="05000000000000000000" pitchFamily="2" charset="2"/>
              </a:rPr>
              <a:t> HEAD, la tabla se ingresa por la fila y se compara con la columna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xmlns="" val="21976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1"/>
            <a:ext cx="12192000" cy="8748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Resultados: Head </a:t>
            </a:r>
            <a:r>
              <a:rPr lang="es-A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Head - Plurianual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2456" y="874827"/>
            <a:ext cx="9527088" cy="59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2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5118" y="1264024"/>
            <a:ext cx="10748682" cy="4912939"/>
          </a:xfrm>
        </p:spPr>
        <p:txBody>
          <a:bodyPr>
            <a:normAutofit/>
          </a:bodyPr>
          <a:lstStyle/>
          <a:p>
            <a:r>
              <a:rPr lang="es-AR" sz="2400" i="1" dirty="0" smtClean="0"/>
              <a:t>Campaña de maíz muy buena en resultados, la mayoría de los ensayos se desarrollaron en ambientes de alto potencial productivo.</a:t>
            </a:r>
          </a:p>
          <a:p>
            <a:r>
              <a:rPr lang="es-AR" sz="2400" i="1" dirty="0" smtClean="0"/>
              <a:t>Para el año que transcurrió, no se encontraron diferencias estadísticamente significativas entre los materiales evaluados (entre el primero y el anteúltimo 600 kg/ha)</a:t>
            </a:r>
          </a:p>
          <a:p>
            <a:r>
              <a:rPr lang="es-AR" sz="2400" i="1" dirty="0" smtClean="0"/>
              <a:t>La segregación por ambientes genero cambios en el ranking aunque no se lograron diferencias entre la mayoría de los híbridos evaluados</a:t>
            </a:r>
            <a:endParaRPr lang="es-AR" sz="2400" i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"/>
            <a:ext cx="12192000" cy="8748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Reflexiones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7540" y="4047565"/>
            <a:ext cx="338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Ranking RIDZO 2014-15</a:t>
            </a:r>
            <a:endParaRPr lang="es-A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5924104"/>
              </p:ext>
            </p:extLst>
          </p:nvPr>
        </p:nvGraphicFramePr>
        <p:xfrm>
          <a:off x="2341282" y="4753784"/>
          <a:ext cx="8128000" cy="212344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786965"/>
                <a:gridCol w="2097741"/>
                <a:gridCol w="2211294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Ranking general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Amb</a:t>
                      </a:r>
                      <a:r>
                        <a:rPr lang="es-AR" dirty="0" smtClean="0"/>
                        <a:t> Alto Potencial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err="1" smtClean="0"/>
                        <a:t>Amb</a:t>
                      </a:r>
                      <a:r>
                        <a:rPr lang="es-AR" dirty="0" smtClean="0"/>
                        <a:t> </a:t>
                      </a:r>
                      <a:r>
                        <a:rPr lang="es-AR" dirty="0" err="1" smtClean="0"/>
                        <a:t>Med</a:t>
                      </a:r>
                      <a:r>
                        <a:rPr lang="es-AR" dirty="0" smtClean="0"/>
                        <a:t> Potencial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Amb</a:t>
                      </a:r>
                      <a:r>
                        <a:rPr lang="es-AR" dirty="0" smtClean="0"/>
                        <a:t> Bajo Potencial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DK 7310 Vt3pro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DK 7310 Vt3pro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SYN 969 TDTG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DK 7310 Vt3pro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DK</a:t>
                      </a:r>
                      <a:r>
                        <a:rPr lang="es-AR" baseline="0" dirty="0" smtClean="0"/>
                        <a:t> 7210 Vt3pro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DK</a:t>
                      </a:r>
                      <a:r>
                        <a:rPr lang="es-AR" baseline="0" dirty="0" smtClean="0"/>
                        <a:t> 7210 Vt3pro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DK 7250 Vt3pro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SYN 969 Vip3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DK 7250 Vt3pro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Sur 566  MGRR2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DK</a:t>
                      </a:r>
                      <a:r>
                        <a:rPr lang="es-AR" baseline="0" dirty="0" smtClean="0"/>
                        <a:t> 7210 Vt3pro</a:t>
                      </a:r>
                      <a:endParaRPr lang="es-A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NK 900 Vip3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SYN 969 TDTG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Ax</a:t>
                      </a:r>
                      <a:r>
                        <a:rPr lang="es-AR" dirty="0" smtClean="0"/>
                        <a:t> 7822 TDTG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DK 7310 Vt3pro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DK 7210 Vt3pro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49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Densidad en Maíz </a:t>
            </a:r>
            <a:b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siembra temprana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430433" y="4316505"/>
            <a:ext cx="4994649" cy="2311494"/>
            <a:chOff x="2258" y="3016"/>
            <a:chExt cx="1833" cy="905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523" y="3791"/>
              <a:ext cx="1353" cy="0"/>
            </a:xfrm>
            <a:prstGeom prst="line">
              <a:avLst/>
            </a:prstGeom>
            <a:noFill/>
            <a:ln w="18000" cap="sq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" y="3016"/>
              <a:ext cx="1833" cy="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721" y="4464189"/>
            <a:ext cx="3782406" cy="216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662953" y="23112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s-A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A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Campaña 2014-15</a:t>
            </a:r>
            <a:endParaRPr lang="es-A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AutoShape 2" descr="Resultado de imagen para densidad de siembra ma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34512" y="315821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980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1700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A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s-AR" sz="6000" dirty="0"/>
              <a:t>Protocolo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 smtClean="0"/>
              <a:t>Se lograron 12 sitios de ensayo</a:t>
            </a:r>
          </a:p>
          <a:p>
            <a:r>
              <a:rPr lang="es-AR" dirty="0" smtClean="0"/>
              <a:t>Se evaluaron híbridos que difieren en su mecanismo para generar rendimiento </a:t>
            </a:r>
          </a:p>
          <a:p>
            <a:pPr lvl="1"/>
            <a:r>
              <a:rPr lang="es-AR" dirty="0" smtClean="0"/>
              <a:t>Hibrido prolífico: </a:t>
            </a:r>
            <a:r>
              <a:rPr lang="es-AR" dirty="0" err="1" smtClean="0"/>
              <a:t>Dk</a:t>
            </a:r>
            <a:r>
              <a:rPr lang="es-AR" dirty="0" smtClean="0"/>
              <a:t> 692 – </a:t>
            </a:r>
            <a:r>
              <a:rPr lang="es-AR" dirty="0" err="1" smtClean="0"/>
              <a:t>Dk</a:t>
            </a:r>
            <a:r>
              <a:rPr lang="es-AR" dirty="0" smtClean="0"/>
              <a:t> 670</a:t>
            </a:r>
          </a:p>
          <a:p>
            <a:pPr lvl="1"/>
            <a:r>
              <a:rPr lang="es-AR" dirty="0" smtClean="0"/>
              <a:t>Hibrido no prolífico: DK 747 – NK 900 – NK 969</a:t>
            </a:r>
          </a:p>
          <a:p>
            <a:endParaRPr lang="es-AR" dirty="0" smtClean="0"/>
          </a:p>
          <a:p>
            <a:r>
              <a:rPr lang="es-AR" dirty="0" smtClean="0"/>
              <a:t>Se realizaron 4 tratamientos con 2 repeticiones por sitio</a:t>
            </a:r>
          </a:p>
          <a:p>
            <a:pPr lvl="1"/>
            <a:r>
              <a:rPr lang="es-AR" dirty="0" smtClean="0"/>
              <a:t>T1 : 9,5 </a:t>
            </a:r>
            <a:r>
              <a:rPr lang="es-AR" dirty="0" err="1" smtClean="0"/>
              <a:t>pl</a:t>
            </a:r>
            <a:r>
              <a:rPr lang="es-AR" dirty="0" smtClean="0"/>
              <a:t>/mt2</a:t>
            </a:r>
          </a:p>
          <a:p>
            <a:pPr lvl="1"/>
            <a:r>
              <a:rPr lang="es-AR" dirty="0" smtClean="0"/>
              <a:t>T2:  8 </a:t>
            </a:r>
            <a:r>
              <a:rPr lang="es-AR" dirty="0" err="1" smtClean="0"/>
              <a:t>pl</a:t>
            </a:r>
            <a:r>
              <a:rPr lang="es-AR" dirty="0" smtClean="0"/>
              <a:t>/mt2</a:t>
            </a:r>
          </a:p>
          <a:p>
            <a:pPr lvl="1"/>
            <a:r>
              <a:rPr lang="es-AR" dirty="0" smtClean="0"/>
              <a:t>T3:  6,5 </a:t>
            </a:r>
            <a:r>
              <a:rPr lang="es-AR" dirty="0" err="1" smtClean="0"/>
              <a:t>Pl</a:t>
            </a:r>
            <a:r>
              <a:rPr lang="es-AR" dirty="0" smtClean="0"/>
              <a:t>/mt2</a:t>
            </a:r>
          </a:p>
          <a:p>
            <a:pPr lvl="1"/>
            <a:r>
              <a:rPr lang="es-AR" dirty="0" smtClean="0"/>
              <a:t>T4:  5 </a:t>
            </a:r>
            <a:r>
              <a:rPr lang="es-AR" dirty="0" err="1" smtClean="0"/>
              <a:t>pl</a:t>
            </a:r>
            <a:r>
              <a:rPr lang="es-AR" dirty="0" smtClean="0"/>
              <a:t>/mt2</a:t>
            </a:r>
          </a:p>
          <a:p>
            <a:pPr lvl="1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8299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Se agregan en rangos de manera de acotar la variabilidad de la densidad </a:t>
            </a:r>
            <a:r>
              <a:rPr lang="es-AR" dirty="0" smtClean="0"/>
              <a:t>lograda</a:t>
            </a:r>
          </a:p>
          <a:p>
            <a:r>
              <a:rPr lang="es-AR" dirty="0" smtClean="0"/>
              <a:t>Se realizo un análisis por tipo de hibrido, dado que el potencial genético es diferente se realizo una comparación en base a rendimiento índice respecto al máximo de cada ensayo</a:t>
            </a:r>
            <a:endParaRPr lang="es-AR" dirty="0"/>
          </a:p>
          <a:p>
            <a:r>
              <a:rPr lang="es-AR" dirty="0"/>
              <a:t>Se desagregan en ambientes tomando como potencial el promedio del ECR</a:t>
            </a:r>
          </a:p>
          <a:p>
            <a:r>
              <a:rPr lang="es-AR" dirty="0" smtClean="0"/>
              <a:t>Se toma la base de datos generada en 2010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1700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A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s-AR" sz="6000" dirty="0" smtClean="0"/>
              <a:t>Análisis </a:t>
            </a:r>
            <a:endParaRPr lang="es-AR" sz="6000" dirty="0"/>
          </a:p>
        </p:txBody>
      </p:sp>
    </p:spTree>
    <p:extLst>
      <p:ext uri="{BB962C8B-B14F-4D97-AF65-F5344CB8AC3E}">
        <p14:creationId xmlns:p14="http://schemas.microsoft.com/office/powerpoint/2010/main" xmlns="" val="155934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08922835"/>
              </p:ext>
            </p:extLst>
          </p:nvPr>
        </p:nvGraphicFramePr>
        <p:xfrm>
          <a:off x="363071" y="712693"/>
          <a:ext cx="11551023" cy="5782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/>
          <p:cNvSpPr/>
          <p:nvPr/>
        </p:nvSpPr>
        <p:spPr>
          <a:xfrm>
            <a:off x="1295400" y="3489960"/>
            <a:ext cx="3398520" cy="685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/>
          <p:cNvSpPr/>
          <p:nvPr/>
        </p:nvSpPr>
        <p:spPr>
          <a:xfrm>
            <a:off x="2667000" y="3032760"/>
            <a:ext cx="3352800" cy="457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/>
        </p:nvSpPr>
        <p:spPr>
          <a:xfrm>
            <a:off x="5166360" y="2529840"/>
            <a:ext cx="3749040" cy="5029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/>
          <p:cNvSpPr/>
          <p:nvPr/>
        </p:nvSpPr>
        <p:spPr>
          <a:xfrm>
            <a:off x="7665720" y="2072640"/>
            <a:ext cx="3749040" cy="47244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/>
          <p:cNvSpPr/>
          <p:nvPr/>
        </p:nvSpPr>
        <p:spPr>
          <a:xfrm>
            <a:off x="7665720" y="1127760"/>
            <a:ext cx="3749040" cy="89916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02674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ECR Maíz </a:t>
            </a:r>
            <a:b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siembra temprana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662953" y="23112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s-A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A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Campaña 2014-15</a:t>
            </a:r>
            <a:endParaRPr lang="es-A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1739" y="427418"/>
            <a:ext cx="28575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6657" y="5942760"/>
            <a:ext cx="3427664" cy="91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86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97906212"/>
              </p:ext>
            </p:extLst>
          </p:nvPr>
        </p:nvGraphicFramePr>
        <p:xfrm>
          <a:off x="6705600" y="251460"/>
          <a:ext cx="5303520" cy="348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94541677"/>
              </p:ext>
            </p:extLst>
          </p:nvPr>
        </p:nvGraphicFramePr>
        <p:xfrm>
          <a:off x="6705600" y="3642360"/>
          <a:ext cx="5334000" cy="321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93036292"/>
              </p:ext>
            </p:extLst>
          </p:nvPr>
        </p:nvGraphicFramePr>
        <p:xfrm>
          <a:off x="762000" y="3634740"/>
          <a:ext cx="5334000" cy="303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11480" y="533400"/>
            <a:ext cx="4861560" cy="179832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s-A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s-AR" sz="6000" dirty="0" smtClean="0"/>
              <a:t>Hibrido No prolífico</a:t>
            </a:r>
            <a:endParaRPr lang="es-AR" sz="6000" dirty="0"/>
          </a:p>
        </p:txBody>
      </p:sp>
    </p:spTree>
    <p:extLst>
      <p:ext uri="{BB962C8B-B14F-4D97-AF65-F5344CB8AC3E}">
        <p14:creationId xmlns:p14="http://schemas.microsoft.com/office/powerpoint/2010/main" xmlns="" val="38992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40032569"/>
              </p:ext>
            </p:extLst>
          </p:nvPr>
        </p:nvGraphicFramePr>
        <p:xfrm>
          <a:off x="6096000" y="1021080"/>
          <a:ext cx="5882640" cy="565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33706421"/>
              </p:ext>
            </p:extLst>
          </p:nvPr>
        </p:nvGraphicFramePr>
        <p:xfrm>
          <a:off x="91440" y="1051560"/>
          <a:ext cx="5958840" cy="580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12192000" cy="111700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A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s-AR" sz="6000" dirty="0" smtClean="0"/>
              <a:t>Hibrido No prolífico</a:t>
            </a:r>
            <a:endParaRPr lang="es-AR" sz="6000" dirty="0"/>
          </a:p>
        </p:txBody>
      </p:sp>
    </p:spTree>
    <p:extLst>
      <p:ext uri="{BB962C8B-B14F-4D97-AF65-F5344CB8AC3E}">
        <p14:creationId xmlns:p14="http://schemas.microsoft.com/office/powerpoint/2010/main" xmlns="" val="28148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411480" y="533400"/>
            <a:ext cx="4861560" cy="179832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s-A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s-AR" sz="6000" dirty="0" smtClean="0"/>
              <a:t>Hibrido prolífico</a:t>
            </a:r>
            <a:endParaRPr lang="es-AR" sz="60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10092421"/>
              </p:ext>
            </p:extLst>
          </p:nvPr>
        </p:nvGraphicFramePr>
        <p:xfrm>
          <a:off x="6096000" y="0"/>
          <a:ext cx="536448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40549339"/>
              </p:ext>
            </p:extLst>
          </p:nvPr>
        </p:nvGraphicFramePr>
        <p:xfrm>
          <a:off x="6096000" y="3429000"/>
          <a:ext cx="536448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59278973"/>
              </p:ext>
            </p:extLst>
          </p:nvPr>
        </p:nvGraphicFramePr>
        <p:xfrm>
          <a:off x="0" y="3535680"/>
          <a:ext cx="5166360" cy="332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551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12192000" cy="1117002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A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s-AR" sz="6000" dirty="0" smtClean="0"/>
              <a:t>Hibrido  prolífico</a:t>
            </a:r>
            <a:endParaRPr lang="es-AR" sz="60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9789968"/>
              </p:ext>
            </p:extLst>
          </p:nvPr>
        </p:nvGraphicFramePr>
        <p:xfrm>
          <a:off x="6119495" y="1672590"/>
          <a:ext cx="6072505" cy="4949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5880495"/>
              </p:ext>
            </p:extLst>
          </p:nvPr>
        </p:nvGraphicFramePr>
        <p:xfrm>
          <a:off x="23495" y="1664970"/>
          <a:ext cx="6072505" cy="4949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6325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1700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A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s-AR" sz="6000" dirty="0" smtClean="0"/>
              <a:t>Análisis  </a:t>
            </a:r>
            <a:endParaRPr lang="es-AR" sz="60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8434890"/>
              </p:ext>
            </p:extLst>
          </p:nvPr>
        </p:nvGraphicFramePr>
        <p:xfrm>
          <a:off x="76200" y="1195201"/>
          <a:ext cx="4556760" cy="2767965"/>
        </p:xfrm>
        <a:graphic>
          <a:graphicData uri="http://schemas.openxmlformats.org/drawingml/2006/table">
            <a:tbl>
              <a:tblPr/>
              <a:tblGrid>
                <a:gridCol w="1187200"/>
                <a:gridCol w="1257037"/>
                <a:gridCol w="989086"/>
                <a:gridCol w="1123437"/>
              </a:tblGrid>
              <a:tr h="6130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Campo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 de P alcanzado (ppm)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 de N </a:t>
                      </a:r>
                      <a:r>
                        <a:rPr lang="es-A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</a:t>
                      </a:r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(kg/ha)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 de kg/ha (14%)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8549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Encuentro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549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Grillo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49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Jorge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49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Olivia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49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49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Viscachera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49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Tunas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49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</a:t>
                      </a:r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Elipse 6"/>
          <p:cNvSpPr/>
          <p:nvPr/>
        </p:nvSpPr>
        <p:spPr>
          <a:xfrm>
            <a:off x="3553371" y="2344010"/>
            <a:ext cx="960120" cy="426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" name="Conector recto de flecha 8"/>
          <p:cNvCxnSpPr>
            <a:stCxn id="7" idx="7"/>
          </p:cNvCxnSpPr>
          <p:nvPr/>
        </p:nvCxnSpPr>
        <p:spPr>
          <a:xfrm>
            <a:off x="4372885" y="2406502"/>
            <a:ext cx="2914286" cy="18806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92991720"/>
              </p:ext>
            </p:extLst>
          </p:nvPr>
        </p:nvGraphicFramePr>
        <p:xfrm>
          <a:off x="7620000" y="39654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47682184"/>
              </p:ext>
            </p:extLst>
          </p:nvPr>
        </p:nvGraphicFramePr>
        <p:xfrm>
          <a:off x="1264920" y="4114800"/>
          <a:ext cx="4495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Elipse 11"/>
          <p:cNvSpPr/>
          <p:nvPr/>
        </p:nvSpPr>
        <p:spPr>
          <a:xfrm>
            <a:off x="3609162" y="3681007"/>
            <a:ext cx="960120" cy="426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4569282" y="3831932"/>
            <a:ext cx="15240" cy="5515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22740377"/>
              </p:ext>
            </p:extLst>
          </p:nvPr>
        </p:nvGraphicFramePr>
        <p:xfrm>
          <a:off x="7620000" y="11170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Conector recto de flecha 18"/>
          <p:cNvCxnSpPr/>
          <p:nvPr/>
        </p:nvCxnSpPr>
        <p:spPr>
          <a:xfrm>
            <a:off x="4513491" y="2081792"/>
            <a:ext cx="2893149" cy="187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3545751" y="1868432"/>
            <a:ext cx="960120" cy="426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38201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88617811"/>
              </p:ext>
            </p:extLst>
          </p:nvPr>
        </p:nvGraphicFramePr>
        <p:xfrm>
          <a:off x="1631843" y="177587"/>
          <a:ext cx="5003475" cy="2920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921336"/>
              </p:ext>
            </p:extLst>
          </p:nvPr>
        </p:nvGraphicFramePr>
        <p:xfrm>
          <a:off x="6456149" y="188170"/>
          <a:ext cx="5735851" cy="2920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 rot="16200000">
            <a:off x="-1009649" y="1009648"/>
            <a:ext cx="3101340" cy="1082043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s-A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s-AR" sz="3200" dirty="0" smtClean="0"/>
              <a:t>Hibrido No prolífico</a:t>
            </a:r>
            <a:endParaRPr lang="es-AR" sz="32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 rot="16200000">
            <a:off x="-1051558" y="4724399"/>
            <a:ext cx="3215640" cy="105156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s-A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s-AR" sz="3600" dirty="0" smtClean="0"/>
              <a:t>Hibrido prolífico</a:t>
            </a:r>
            <a:endParaRPr lang="es-AR" sz="36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93039738"/>
              </p:ext>
            </p:extLst>
          </p:nvPr>
        </p:nvGraphicFramePr>
        <p:xfrm>
          <a:off x="1635547" y="3501178"/>
          <a:ext cx="4902413" cy="3006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1806525"/>
              </p:ext>
            </p:extLst>
          </p:nvPr>
        </p:nvGraphicFramePr>
        <p:xfrm>
          <a:off x="6517852" y="3524460"/>
          <a:ext cx="5460788" cy="293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0" y="3246120"/>
            <a:ext cx="12192000" cy="1371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Rectángulo 1"/>
          <p:cNvSpPr/>
          <p:nvPr/>
        </p:nvSpPr>
        <p:spPr>
          <a:xfrm>
            <a:off x="0" y="3101340"/>
            <a:ext cx="2057400" cy="54102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2010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Marcador de contenido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2335" y="3155352"/>
            <a:ext cx="608597" cy="410136"/>
          </a:xfrm>
          <a:prstGeom prst="rect">
            <a:avLst/>
          </a:prstGeom>
        </p:spPr>
      </p:pic>
      <p:pic>
        <p:nvPicPr>
          <p:cNvPr id="13" name="irc_mi" descr="http://economiayempresas.com.ar/cms/wp-content/uploads/2013/01/dekal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1164" y="3187741"/>
            <a:ext cx="677206" cy="391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90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5118" y="1264024"/>
            <a:ext cx="10748682" cy="4912939"/>
          </a:xfrm>
        </p:spPr>
        <p:txBody>
          <a:bodyPr>
            <a:normAutofit/>
          </a:bodyPr>
          <a:lstStyle/>
          <a:p>
            <a:r>
              <a:rPr lang="es-AR" sz="2400" i="1" dirty="0" smtClean="0"/>
              <a:t>No se registraron diferencias significativas frente al incremento de la densidad de siembra </a:t>
            </a:r>
          </a:p>
          <a:p>
            <a:r>
              <a:rPr lang="es-AR" sz="2400" i="1" dirty="0" smtClean="0"/>
              <a:t>Solo se vio que a mayores densidades la variabilidad disminuye.</a:t>
            </a:r>
          </a:p>
          <a:p>
            <a:r>
              <a:rPr lang="es-AR" sz="2400" i="1" dirty="0" smtClean="0"/>
              <a:t>Los materiales no prolíficos presentaron una leve respuesta a la densidad aunque la misma no fue estadísticamente significativa. Mientras que materiales prolíficos no registraron respuesta</a:t>
            </a:r>
          </a:p>
          <a:p>
            <a:r>
              <a:rPr lang="es-AR" sz="2400" i="1" dirty="0" smtClean="0"/>
              <a:t>Los resultados registrados este año son coincidentes con el comportamiento registrado en 2010.</a:t>
            </a:r>
          </a:p>
          <a:p>
            <a:pPr marL="0" indent="0">
              <a:buNone/>
            </a:pPr>
            <a:endParaRPr lang="es-AR" sz="2400" i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"/>
            <a:ext cx="12192000" cy="8748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Reflexiones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5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2766218" y="2766218"/>
            <a:ext cx="6858000" cy="1325563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Sitios de ensayo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00788" y="2043953"/>
            <a:ext cx="3886412" cy="3334871"/>
          </a:xfrm>
        </p:spPr>
        <p:txBody>
          <a:bodyPr>
            <a:normAutofit fontScale="85000" lnSpcReduction="20000"/>
          </a:bodyPr>
          <a:lstStyle/>
          <a:p>
            <a:r>
              <a:rPr lang="es-AR" dirty="0" smtClean="0"/>
              <a:t>16 sitios sembrados y logrados</a:t>
            </a:r>
          </a:p>
          <a:p>
            <a:r>
              <a:rPr lang="es-AR" dirty="0" smtClean="0"/>
              <a:t>2 repeticiones por sitio</a:t>
            </a:r>
          </a:p>
          <a:p>
            <a:r>
              <a:rPr lang="es-AR" dirty="0" smtClean="0"/>
              <a:t>Solo 1 sitio no se cosecho</a:t>
            </a:r>
          </a:p>
          <a:p>
            <a:r>
              <a:rPr lang="es-AR" dirty="0" smtClean="0"/>
              <a:t>Se obtuvieron 30 observaciones </a:t>
            </a:r>
          </a:p>
          <a:p>
            <a:r>
              <a:rPr lang="es-AR" dirty="0" smtClean="0"/>
              <a:t>Se descartaron 10 repeticiones</a:t>
            </a:r>
          </a:p>
          <a:p>
            <a:r>
              <a:rPr lang="es-AR" dirty="0" smtClean="0"/>
              <a:t>Todos los ensayos ubicados en ML 1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564" y="-2"/>
            <a:ext cx="6070107" cy="6858001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71141" y="6353968"/>
            <a:ext cx="1819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75" y="-58055"/>
            <a:ext cx="17621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32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 rot="16200000">
            <a:off x="-2766218" y="2766218"/>
            <a:ext cx="6858000" cy="1325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Sitios de ensayo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0367683" y="366263"/>
            <a:ext cx="927847" cy="5109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Elipse 7"/>
          <p:cNvSpPr/>
          <p:nvPr/>
        </p:nvSpPr>
        <p:spPr>
          <a:xfrm>
            <a:off x="11264153" y="2584875"/>
            <a:ext cx="927847" cy="5109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/>
          <p:cNvSpPr/>
          <p:nvPr/>
        </p:nvSpPr>
        <p:spPr>
          <a:xfrm>
            <a:off x="11295530" y="1507667"/>
            <a:ext cx="927847" cy="5109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/>
          <p:cNvSpPr/>
          <p:nvPr/>
        </p:nvSpPr>
        <p:spPr>
          <a:xfrm>
            <a:off x="11295530" y="936965"/>
            <a:ext cx="927847" cy="5109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CuadroTexto 10"/>
          <p:cNvSpPr txBox="1"/>
          <p:nvPr/>
        </p:nvSpPr>
        <p:spPr>
          <a:xfrm>
            <a:off x="1559859" y="4949335"/>
            <a:ext cx="10287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/>
              <a:t>Primer descarte se realizo por error de cosecha y variabilidad del IA en la repetición </a:t>
            </a:r>
            <a:endParaRPr lang="es-AR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559859" y="5402011"/>
            <a:ext cx="1028700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/>
              <a:t>Segundo descarte se realizo por elevada variabilidad de los </a:t>
            </a:r>
            <a:r>
              <a:rPr lang="es-AR" dirty="0" err="1" smtClean="0"/>
              <a:t>hibridos</a:t>
            </a:r>
            <a:r>
              <a:rPr lang="es-AR" dirty="0" smtClean="0"/>
              <a:t> dentro de la repetición (SCC y EDP </a:t>
            </a:r>
            <a:r>
              <a:rPr lang="es-AR" dirty="0" err="1" smtClean="0"/>
              <a:t>dif</a:t>
            </a:r>
            <a:r>
              <a:rPr lang="es-AR" dirty="0" smtClean="0"/>
              <a:t> 50% de cv entre </a:t>
            </a:r>
            <a:r>
              <a:rPr lang="es-AR" dirty="0" err="1" smtClean="0"/>
              <a:t>rep</a:t>
            </a:r>
            <a:r>
              <a:rPr lang="es-AR" dirty="0" smtClean="0"/>
              <a:t> ), Problemas de volcado por falta de piso y viento ( 26/4) </a:t>
            </a:r>
            <a:endParaRPr lang="es-AR" dirty="0"/>
          </a:p>
        </p:txBody>
      </p:sp>
      <p:sp>
        <p:nvSpPr>
          <p:cNvPr id="15" name="Rectángulo 14"/>
          <p:cNvSpPr/>
          <p:nvPr/>
        </p:nvSpPr>
        <p:spPr>
          <a:xfrm>
            <a:off x="10367682" y="4080846"/>
            <a:ext cx="1824317" cy="307377"/>
          </a:xfrm>
          <a:prstGeom prst="rect">
            <a:avLst/>
          </a:prstGeom>
          <a:solidFill>
            <a:schemeClr val="accent1">
              <a:lumMod val="75000"/>
              <a:alpha val="32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/>
          <p:cNvSpPr/>
          <p:nvPr/>
        </p:nvSpPr>
        <p:spPr>
          <a:xfrm>
            <a:off x="11264153" y="3520920"/>
            <a:ext cx="908309" cy="287270"/>
          </a:xfrm>
          <a:prstGeom prst="rect">
            <a:avLst/>
          </a:prstGeom>
          <a:solidFill>
            <a:schemeClr val="accent1">
              <a:lumMod val="75000"/>
              <a:alpha val="32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Rectángulo 17"/>
          <p:cNvSpPr/>
          <p:nvPr/>
        </p:nvSpPr>
        <p:spPr>
          <a:xfrm>
            <a:off x="11264152" y="744671"/>
            <a:ext cx="908309" cy="287270"/>
          </a:xfrm>
          <a:prstGeom prst="rect">
            <a:avLst/>
          </a:prstGeom>
          <a:solidFill>
            <a:schemeClr val="accent1">
              <a:lumMod val="75000"/>
              <a:alpha val="32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9151" y="6250623"/>
            <a:ext cx="1819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9138" y="5907723"/>
            <a:ext cx="17621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5564" y="154364"/>
            <a:ext cx="10982097" cy="47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595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p.yimg.com/ib/th?id=JN.HvYArApWo6z58hlo%2fhaTQg&amp;pid=15.1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1360" y="2110424"/>
            <a:ext cx="4968239" cy="41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6233160" cy="3797935"/>
          </a:xfrm>
        </p:spPr>
        <p:txBody>
          <a:bodyPr>
            <a:normAutofit fontScale="92500"/>
          </a:bodyPr>
          <a:lstStyle/>
          <a:p>
            <a:r>
              <a:rPr lang="es-AR" sz="3600" dirty="0" smtClean="0"/>
              <a:t>Análisis sobre toda la información validada: ANOVA y </a:t>
            </a:r>
            <a:r>
              <a:rPr lang="es-AR" sz="3600" dirty="0" err="1" smtClean="0"/>
              <a:t>Biplot</a:t>
            </a:r>
            <a:endParaRPr lang="es-AR" sz="3600" dirty="0" smtClean="0"/>
          </a:p>
          <a:p>
            <a:r>
              <a:rPr lang="es-AR" sz="3600" dirty="0" smtClean="0"/>
              <a:t>Análisis por potencial productivo: Análisis de conglomerados y ANOVA</a:t>
            </a:r>
          </a:p>
          <a:p>
            <a:r>
              <a:rPr lang="es-AR" sz="3600" dirty="0" smtClean="0"/>
              <a:t>Análisis Head </a:t>
            </a:r>
            <a:r>
              <a:rPr lang="es-AR" sz="3600" dirty="0" err="1" smtClean="0"/>
              <a:t>to</a:t>
            </a:r>
            <a:r>
              <a:rPr lang="es-AR" sz="3600" dirty="0" smtClean="0"/>
              <a:t> Head con la base de datos 2007-15 </a:t>
            </a:r>
            <a:endParaRPr lang="es-AR" sz="36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Análisis realizados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9151" y="6250623"/>
            <a:ext cx="1819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9138" y="5907723"/>
            <a:ext cx="17621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9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42304712"/>
              </p:ext>
            </p:extLst>
          </p:nvPr>
        </p:nvGraphicFramePr>
        <p:xfrm>
          <a:off x="0" y="609601"/>
          <a:ext cx="12162438" cy="6248400"/>
        </p:xfrm>
        <a:graphic>
          <a:graphicData uri="http://schemas.openxmlformats.org/presentationml/2006/ole">
            <p:oleObj spid="_x0000_s10260" name="Hoja de cálculo" r:id="rId3" imgW="11087011" imgH="5695868" progId="Excel.Sheet.12">
              <p:embed/>
            </p:oleObj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0" y="1"/>
            <a:ext cx="12192000" cy="92964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2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24967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Resultados: Estadística descriptiva y ANOVA 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49" y="1073885"/>
            <a:ext cx="12062702" cy="533017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4649" y="6412468"/>
            <a:ext cx="10405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Medias con una letra común no son significativamente diferentes (p &gt; 0.05)</a:t>
            </a:r>
            <a:r>
              <a:rPr lang="es-AR" sz="2400" b="1" dirty="0" smtClean="0"/>
              <a:t> 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228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1"/>
            <a:ext cx="12192000" cy="108204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Resultados: </a:t>
            </a:r>
            <a:r>
              <a:rPr lang="es-A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Biplot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12009120" cy="511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6"/>
          <p:cNvCxnSpPr/>
          <p:nvPr/>
        </p:nvCxnSpPr>
        <p:spPr>
          <a:xfrm>
            <a:off x="2148840" y="3947160"/>
            <a:ext cx="7254240" cy="396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9151" y="6250623"/>
            <a:ext cx="1819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9138" y="5907723"/>
            <a:ext cx="17621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70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1"/>
            <a:ext cx="12192000" cy="108204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Resultados: Conglomerados y </a:t>
            </a:r>
            <a:r>
              <a:rPr lang="es-A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Anova</a:t>
            </a: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por Ambiente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46822"/>
            <a:ext cx="11291926" cy="50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9151" y="6250623"/>
            <a:ext cx="1819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9138" y="5907723"/>
            <a:ext cx="17621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9704" y="1493067"/>
            <a:ext cx="5011271" cy="36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15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1122</Words>
  <Application>Microsoft Office PowerPoint</Application>
  <PresentationFormat>Personalizado</PresentationFormat>
  <Paragraphs>396</Paragraphs>
  <Slides>26</Slides>
  <Notes>0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Tema de Office</vt:lpstr>
      <vt:lpstr>Hoja de cálculo</vt:lpstr>
      <vt:lpstr>Resultados ECR cultivos de verano y Manejo de cultivo</vt:lpstr>
      <vt:lpstr>ECR Maíz  siembra temprana</vt:lpstr>
      <vt:lpstr>Sitios de ensayo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Densidad en Maíz  siembra temprana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 Maíz  siembra temprana</dc:title>
  <dc:creator>Martin Miguez</dc:creator>
  <cp:lastModifiedBy>Carlota Romat</cp:lastModifiedBy>
  <cp:revision>16</cp:revision>
  <dcterms:created xsi:type="dcterms:W3CDTF">2015-07-05T23:39:26Z</dcterms:created>
  <dcterms:modified xsi:type="dcterms:W3CDTF">2015-07-22T15:45:25Z</dcterms:modified>
</cp:coreProperties>
</file>