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1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notesSlides/notesSlide47.xml" ContentType="application/vnd.openxmlformats-officedocument.presentationml.notesSl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4"/>
  </p:notesMasterIdLst>
  <p:sldIdLst>
    <p:sldId id="256" r:id="rId2"/>
    <p:sldId id="340" r:id="rId3"/>
    <p:sldId id="261" r:id="rId4"/>
    <p:sldId id="262" r:id="rId5"/>
    <p:sldId id="310" r:id="rId6"/>
    <p:sldId id="260" r:id="rId7"/>
    <p:sldId id="257" r:id="rId8"/>
    <p:sldId id="265" r:id="rId9"/>
    <p:sldId id="264" r:id="rId10"/>
    <p:sldId id="276" r:id="rId11"/>
    <p:sldId id="275" r:id="rId12"/>
    <p:sldId id="342" r:id="rId13"/>
    <p:sldId id="302" r:id="rId14"/>
    <p:sldId id="300" r:id="rId15"/>
    <p:sldId id="304" r:id="rId16"/>
    <p:sldId id="345" r:id="rId17"/>
    <p:sldId id="332" r:id="rId18"/>
    <p:sldId id="343" r:id="rId19"/>
    <p:sldId id="306" r:id="rId20"/>
    <p:sldId id="344" r:id="rId21"/>
    <p:sldId id="308" r:id="rId22"/>
    <p:sldId id="346" r:id="rId23"/>
    <p:sldId id="347" r:id="rId24"/>
    <p:sldId id="348" r:id="rId25"/>
    <p:sldId id="354" r:id="rId26"/>
    <p:sldId id="355" r:id="rId27"/>
    <p:sldId id="364" r:id="rId28"/>
    <p:sldId id="349" r:id="rId29"/>
    <p:sldId id="366" r:id="rId30"/>
    <p:sldId id="362" r:id="rId31"/>
    <p:sldId id="363" r:id="rId32"/>
    <p:sldId id="367" r:id="rId33"/>
    <p:sldId id="368" r:id="rId34"/>
    <p:sldId id="393" r:id="rId35"/>
    <p:sldId id="356" r:id="rId36"/>
    <p:sldId id="357" r:id="rId37"/>
    <p:sldId id="350" r:id="rId38"/>
    <p:sldId id="365" r:id="rId39"/>
    <p:sldId id="351" r:id="rId40"/>
    <p:sldId id="339" r:id="rId41"/>
    <p:sldId id="370" r:id="rId42"/>
    <p:sldId id="293" r:id="rId43"/>
    <p:sldId id="394" r:id="rId44"/>
    <p:sldId id="258" r:id="rId45"/>
    <p:sldId id="375" r:id="rId46"/>
    <p:sldId id="373" r:id="rId47"/>
    <p:sldId id="376" r:id="rId48"/>
    <p:sldId id="377" r:id="rId49"/>
    <p:sldId id="327" r:id="rId50"/>
    <p:sldId id="379" r:id="rId51"/>
    <p:sldId id="380" r:id="rId52"/>
    <p:sldId id="392" r:id="rId5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126"/>
    <a:srgbClr val="D53015"/>
    <a:srgbClr val="66CCFF"/>
    <a:srgbClr val="FF6699"/>
    <a:srgbClr val="B43F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en&#232;\Documents\Archivos%20Excel\Coordinacion\RiDZo\Agricola\Resultados%200910\Evolucion%20Rendimientos%20Zona%20Oest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l%20Labrador\Analisis%20Campa&#241;a%2010-11\Analisis%20Campa&#241;a%20Trigo%2010-11\Planilla%20Trigo%20EL%2010-1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wnloads\consultaB_pcia%20(1).php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s%20de%20P\A%20consolidado%20P%20en%20trigo%2010-11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s%20de%20P\A%20consolidado%20P%20en%20trigo%2010-11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-Ro\Documents\Empresas\RIDZO\Analisis%20fina%202010-11\Analisis%20de%20P\A%20consolidado%20P%20en%20trigo%2010-11.xls" TargetMode="External"/><Relationship Id="rId1" Type="http://schemas.openxmlformats.org/officeDocument/2006/relationships/image" Target="../media/image40.jpeg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Relationship Id="rId1" Type="http://schemas.openxmlformats.org/officeDocument/2006/relationships/image" Target="../media/image11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Relationship Id="rId1" Type="http://schemas.openxmlformats.org/officeDocument/2006/relationships/image" Target="../media/image12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Relationship Id="rId1" Type="http://schemas.openxmlformats.org/officeDocument/2006/relationships/image" Target="../media/image2.jpe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-Ro\Documents\Empresas\RIDZO\Analisis%20fina%202010-11\Analisi%20de%20campa&#241;a\Nueva%20carpeta\Consolidado%20fina%202011%20FINAL!!!!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>
        <c:manualLayout>
          <c:layoutTarget val="inner"/>
          <c:xMode val="edge"/>
          <c:yMode val="edge"/>
          <c:x val="0.22158916918168159"/>
          <c:y val="0.15943283608291475"/>
          <c:w val="0.58486577458407696"/>
          <c:h val="0.59539849522864863"/>
        </c:manualLayout>
      </c:layout>
      <c:areaChart>
        <c:grouping val="stacked"/>
        <c:ser>
          <c:idx val="4"/>
          <c:order val="0"/>
          <c:tx>
            <c:strRef>
              <c:f>'[Evolucion Rendimientos Zona Oeste.xlsx]Superficie y Rinde'!$A$47</c:f>
              <c:strCache>
                <c:ptCount val="1"/>
                <c:pt idx="0">
                  <c:v>Trigo</c:v>
                </c:pt>
              </c:strCache>
            </c:strRef>
          </c:tx>
          <c:spPr>
            <a:solidFill>
              <a:srgbClr val="FFFF00"/>
            </a:solidFill>
            <a:ln w="9525" cap="rnd">
              <a:solidFill>
                <a:schemeClr val="tx1"/>
              </a:solidFill>
            </a:ln>
          </c:spPr>
          <c:cat>
            <c:strRef>
              <c:f>'[Evolucion Rendimientos Zona Oeste.xlsx]Superficie y Rinde'!$B$5:$O$5</c:f>
              <c:strCache>
                <c:ptCount val="6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</c:strCache>
            </c:strRef>
          </c:cat>
          <c:val>
            <c:numRef>
              <c:f>'[Evolucion Rendimientos Zona Oeste.xlsx]Superficie y Rinde'!$B$50:$O$50</c:f>
              <c:numCache>
                <c:formatCode>#,##0</c:formatCode>
                <c:ptCount val="6"/>
                <c:pt idx="0">
                  <c:v>40742</c:v>
                </c:pt>
                <c:pt idx="1">
                  <c:v>41185</c:v>
                </c:pt>
                <c:pt idx="2">
                  <c:v>47241</c:v>
                </c:pt>
                <c:pt idx="3">
                  <c:v>57482</c:v>
                </c:pt>
                <c:pt idx="4">
                  <c:v>51385</c:v>
                </c:pt>
                <c:pt idx="5">
                  <c:v>36275.520000000004</c:v>
                </c:pt>
              </c:numCache>
            </c:numRef>
          </c:val>
        </c:ser>
        <c:ser>
          <c:idx val="3"/>
          <c:order val="1"/>
          <c:tx>
            <c:strRef>
              <c:f>'[Evolucion Rendimientos Zona Oeste.xlsx]Superficie y Rinde'!$A$36</c:f>
              <c:strCache>
                <c:ptCount val="1"/>
                <c:pt idx="0">
                  <c:v>Maíz</c:v>
                </c:pt>
              </c:strCache>
            </c:strRef>
          </c:tx>
          <c:spPr>
            <a:solidFill>
              <a:srgbClr val="FFC000"/>
            </a:solidFill>
            <a:ln>
              <a:solidFill>
                <a:prstClr val="black"/>
              </a:solidFill>
            </a:ln>
          </c:spPr>
          <c:cat>
            <c:strRef>
              <c:f>'[Evolucion Rendimientos Zona Oeste.xlsx]Superficie y Rinde'!$B$5:$O$5</c:f>
              <c:strCache>
                <c:ptCount val="6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</c:strCache>
            </c:strRef>
          </c:cat>
          <c:val>
            <c:numRef>
              <c:f>'[Evolucion Rendimientos Zona Oeste.xlsx]Superficie y Rinde'!$B$39:$O$39</c:f>
              <c:numCache>
                <c:formatCode>#,##0</c:formatCode>
                <c:ptCount val="6"/>
                <c:pt idx="0">
                  <c:v>42897</c:v>
                </c:pt>
                <c:pt idx="1">
                  <c:v>34947</c:v>
                </c:pt>
                <c:pt idx="2">
                  <c:v>42018</c:v>
                </c:pt>
                <c:pt idx="3">
                  <c:v>64379</c:v>
                </c:pt>
                <c:pt idx="4">
                  <c:v>44088</c:v>
                </c:pt>
                <c:pt idx="5">
                  <c:v>47388.187000000005</c:v>
                </c:pt>
              </c:numCache>
            </c:numRef>
          </c:val>
        </c:ser>
        <c:ser>
          <c:idx val="2"/>
          <c:order val="2"/>
          <c:tx>
            <c:strRef>
              <c:f>'[Evolucion Rendimientos Zona Oeste.xlsx]Superficie y Rinde'!$A$25</c:f>
              <c:strCache>
                <c:ptCount val="1"/>
                <c:pt idx="0">
                  <c:v>Girasol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cat>
            <c:strRef>
              <c:f>'[Evolucion Rendimientos Zona Oeste.xlsx]Superficie y Rinde'!$B$5:$O$5</c:f>
              <c:strCache>
                <c:ptCount val="6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</c:strCache>
            </c:strRef>
          </c:cat>
          <c:val>
            <c:numRef>
              <c:f>'[Evolucion Rendimientos Zona Oeste.xlsx]Superficie y Rinde'!$B$28:$O$28</c:f>
              <c:numCache>
                <c:formatCode>#,##0</c:formatCode>
                <c:ptCount val="6"/>
                <c:pt idx="0">
                  <c:v>7615</c:v>
                </c:pt>
                <c:pt idx="1">
                  <c:v>10864</c:v>
                </c:pt>
                <c:pt idx="2">
                  <c:v>5247</c:v>
                </c:pt>
                <c:pt idx="3">
                  <c:v>14086</c:v>
                </c:pt>
                <c:pt idx="4">
                  <c:v>6824</c:v>
                </c:pt>
                <c:pt idx="5">
                  <c:v>17975</c:v>
                </c:pt>
              </c:numCache>
            </c:numRef>
          </c:val>
        </c:ser>
        <c:ser>
          <c:idx val="0"/>
          <c:order val="3"/>
          <c:tx>
            <c:strRef>
              <c:f>'[Evolucion Rendimientos Zona Oeste.xlsx]Superficie y Rinde'!$A$3</c:f>
              <c:strCache>
                <c:ptCount val="1"/>
                <c:pt idx="0">
                  <c:v>Soja 1°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cat>
            <c:strRef>
              <c:f>'[Evolucion Rendimientos Zona Oeste.xlsx]Superficie y Rinde'!$B$5:$O$5</c:f>
              <c:strCache>
                <c:ptCount val="6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</c:strCache>
            </c:strRef>
          </c:cat>
          <c:val>
            <c:numRef>
              <c:f>'[Evolucion Rendimientos Zona Oeste.xlsx]Superficie y Rinde'!$B$6:$O$6</c:f>
              <c:numCache>
                <c:formatCode>#,##0</c:formatCode>
                <c:ptCount val="6"/>
                <c:pt idx="0">
                  <c:v>93655.939999999988</c:v>
                </c:pt>
                <c:pt idx="1">
                  <c:v>127211.72</c:v>
                </c:pt>
                <c:pt idx="2">
                  <c:v>89019</c:v>
                </c:pt>
                <c:pt idx="3">
                  <c:v>100227.88999999998</c:v>
                </c:pt>
                <c:pt idx="4">
                  <c:v>116899.20999999999</c:v>
                </c:pt>
                <c:pt idx="5">
                  <c:v>123400.80799999993</c:v>
                </c:pt>
              </c:numCache>
            </c:numRef>
          </c:val>
        </c:ser>
        <c:axId val="46567424"/>
        <c:axId val="46570496"/>
      </c:areaChart>
      <c:catAx>
        <c:axId val="4656742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/>
            </a:pPr>
            <a:endParaRPr lang="es-AR"/>
          </a:p>
        </c:txPr>
        <c:crossAx val="46570496"/>
        <c:crosses val="autoZero"/>
        <c:auto val="1"/>
        <c:lblAlgn val="ctr"/>
        <c:lblOffset val="100"/>
      </c:catAx>
      <c:valAx>
        <c:axId val="46570496"/>
        <c:scaling>
          <c:orientation val="minMax"/>
        </c:scaling>
        <c:axPos val="l"/>
        <c:majorGridlines/>
        <c:numFmt formatCode="#,##0" sourceLinked="1"/>
        <c:tickLblPos val="nextTo"/>
        <c:crossAx val="465674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374919167704865"/>
          <c:y val="0.17947536350190799"/>
          <c:w val="0.14035552859523276"/>
          <c:h val="0.56208754474741363"/>
        </c:manualLayout>
      </c:layout>
    </c:legend>
    <c:plotVisOnly val="1"/>
    <c:dispBlanksAs val="zero"/>
  </c:chart>
  <c:txPr>
    <a:bodyPr/>
    <a:lstStyle/>
    <a:p>
      <a:pPr>
        <a:defRPr sz="1600"/>
      </a:pPr>
      <a:endParaRPr lang="es-AR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0.15134951881014874"/>
          <c:y val="5.0351563197457455E-2"/>
          <c:w val="0.71253937007874013"/>
          <c:h val="0.70617494241791201"/>
        </c:manualLayout>
      </c:layout>
      <c:lineChart>
        <c:grouping val="standard"/>
        <c:ser>
          <c:idx val="1"/>
          <c:order val="0"/>
          <c:tx>
            <c:v>mm Acum 10-11 Zo</c:v>
          </c:tx>
          <c:spPr>
            <a:ln w="571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Lluvias!$F$16:$N$16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Lluvias!$F$33:$N$33</c:f>
              <c:numCache>
                <c:formatCode>0</c:formatCode>
                <c:ptCount val="9"/>
                <c:pt idx="0">
                  <c:v>43.090245815986606</c:v>
                </c:pt>
                <c:pt idx="1">
                  <c:v>81.546494547221357</c:v>
                </c:pt>
                <c:pt idx="2">
                  <c:v>96.50298090438875</c:v>
                </c:pt>
                <c:pt idx="3">
                  <c:v>111.17188414033097</c:v>
                </c:pt>
                <c:pt idx="4">
                  <c:v>119.18074338918375</c:v>
                </c:pt>
                <c:pt idx="5">
                  <c:v>241.88605379036167</c:v>
                </c:pt>
                <c:pt idx="6">
                  <c:v>298.10549730416591</c:v>
                </c:pt>
                <c:pt idx="7">
                  <c:v>342.20591274238461</c:v>
                </c:pt>
                <c:pt idx="8">
                  <c:v>400.0208733126268</c:v>
                </c:pt>
              </c:numCache>
            </c:numRef>
          </c:val>
        </c:ser>
        <c:ser>
          <c:idx val="2"/>
          <c:order val="1"/>
          <c:tx>
            <c:v>mm Acum Hist ZO</c:v>
          </c:tx>
          <c:spPr>
            <a:ln w="57150">
              <a:prstDash val="sysDash"/>
            </a:ln>
          </c:spPr>
          <c:marker>
            <c:symbol val="none"/>
          </c:marker>
          <c:val>
            <c:numRef>
              <c:f>Lluvias!$F$34:$N$34</c:f>
              <c:numCache>
                <c:formatCode>0</c:formatCode>
                <c:ptCount val="9"/>
                <c:pt idx="0">
                  <c:v>81.661238886252178</c:v>
                </c:pt>
                <c:pt idx="1">
                  <c:v>128.06775731688026</c:v>
                </c:pt>
                <c:pt idx="2">
                  <c:v>158.01452079150019</c:v>
                </c:pt>
                <c:pt idx="3">
                  <c:v>186.00225496209217</c:v>
                </c:pt>
                <c:pt idx="4">
                  <c:v>216.20745119443112</c:v>
                </c:pt>
                <c:pt idx="5">
                  <c:v>270.93762911175202</c:v>
                </c:pt>
                <c:pt idx="6">
                  <c:v>375.12174214157869</c:v>
                </c:pt>
                <c:pt idx="7">
                  <c:v>475.35416495685928</c:v>
                </c:pt>
                <c:pt idx="8">
                  <c:v>575.33304429806958</c:v>
                </c:pt>
              </c:numCache>
            </c:numRef>
          </c:val>
        </c:ser>
        <c:marker val="1"/>
        <c:axId val="46136320"/>
        <c:axId val="46134400"/>
      </c:lineChart>
      <c:valAx>
        <c:axId val="461344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MM</a:t>
                </a:r>
                <a:endParaRPr lang="es-AR" dirty="0"/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136320"/>
        <c:crosses val="autoZero"/>
        <c:crossBetween val="between"/>
      </c:valAx>
      <c:catAx>
        <c:axId val="4613632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134400"/>
        <c:crosses val="autoZero"/>
        <c:auto val="1"/>
        <c:lblAlgn val="ctr"/>
        <c:lblOffset val="100"/>
      </c:catAx>
      <c:spPr>
        <a:noFill/>
      </c:spPr>
    </c:plotArea>
    <c:legend>
      <c:legendPos val="r"/>
      <c:layout>
        <c:manualLayout>
          <c:xMode val="edge"/>
          <c:yMode val="edge"/>
          <c:x val="0.27125000000000005"/>
          <c:y val="9.146071026835928E-2"/>
          <c:w val="0.26858622667154347"/>
          <c:h val="0.13603609656858628"/>
        </c:manualLayout>
      </c:layout>
      <c:txPr>
        <a:bodyPr/>
        <a:lstStyle/>
        <a:p>
          <a:pPr>
            <a:defRPr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AR"/>
        </a:p>
      </c:txPr>
    </c:legend>
    <c:plotVisOnly val="1"/>
    <c:dispBlanksAs val="gap"/>
  </c:chart>
  <c:spPr>
    <a:noFill/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0"/>
          <c:tx>
            <c:strRef>
              <c:f>Lluvias!$A$17</c:f>
              <c:strCache>
                <c:ptCount val="1"/>
                <c:pt idx="0">
                  <c:v>CE</c:v>
                </c:pt>
              </c:strCache>
            </c:strRef>
          </c:tx>
          <c:cat>
            <c:strRef>
              <c:f>Lluvias!$B$16:$J$16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Lluvias!$B$17:$J$17</c:f>
              <c:numCache>
                <c:formatCode>0</c:formatCode>
                <c:ptCount val="9"/>
                <c:pt idx="0">
                  <c:v>30.547619047619026</c:v>
                </c:pt>
                <c:pt idx="1">
                  <c:v>42.297619047619051</c:v>
                </c:pt>
                <c:pt idx="2">
                  <c:v>20.919999999999987</c:v>
                </c:pt>
                <c:pt idx="3">
                  <c:v>16.932038834951364</c:v>
                </c:pt>
                <c:pt idx="4">
                  <c:v>9.4226804123711343</c:v>
                </c:pt>
                <c:pt idx="5">
                  <c:v>130.27184466019418</c:v>
                </c:pt>
                <c:pt idx="6">
                  <c:v>64.163461538461078</c:v>
                </c:pt>
                <c:pt idx="7">
                  <c:v>36.384615384615344</c:v>
                </c:pt>
                <c:pt idx="8">
                  <c:v>55.621951219512198</c:v>
                </c:pt>
              </c:numCache>
            </c:numRef>
          </c:val>
        </c:ser>
        <c:ser>
          <c:idx val="1"/>
          <c:order val="1"/>
          <c:tx>
            <c:strRef>
              <c:f>Lluvias!$A$18</c:f>
              <c:strCache>
                <c:ptCount val="1"/>
                <c:pt idx="0">
                  <c:v>CO</c:v>
                </c:pt>
              </c:strCache>
            </c:strRef>
          </c:tx>
          <c:cat>
            <c:strRef>
              <c:f>Lluvias!$B$16:$J$16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Lluvias!$B$18:$J$18</c:f>
              <c:numCache>
                <c:formatCode>0</c:formatCode>
                <c:ptCount val="9"/>
                <c:pt idx="0">
                  <c:v>64.928571428571388</c:v>
                </c:pt>
                <c:pt idx="1">
                  <c:v>28.171428571428571</c:v>
                </c:pt>
                <c:pt idx="2">
                  <c:v>10.842857142857143</c:v>
                </c:pt>
                <c:pt idx="3">
                  <c:v>11.042857142857143</c:v>
                </c:pt>
                <c:pt idx="4">
                  <c:v>9.1142857142857157</c:v>
                </c:pt>
                <c:pt idx="5">
                  <c:v>111.8</c:v>
                </c:pt>
                <c:pt idx="6">
                  <c:v>49.242857142857162</c:v>
                </c:pt>
                <c:pt idx="7">
                  <c:v>57.52857142857161</c:v>
                </c:pt>
                <c:pt idx="8">
                  <c:v>64.88</c:v>
                </c:pt>
              </c:numCache>
            </c:numRef>
          </c:val>
        </c:ser>
        <c:ser>
          <c:idx val="2"/>
          <c:order val="2"/>
          <c:tx>
            <c:strRef>
              <c:f>Lluvias!$A$19</c:f>
              <c:strCache>
                <c:ptCount val="1"/>
                <c:pt idx="0">
                  <c:v>N</c:v>
                </c:pt>
              </c:strCache>
            </c:strRef>
          </c:tx>
          <c:cat>
            <c:strRef>
              <c:f>Lluvias!$B$16:$J$16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Lluvias!$B$19:$J$19</c:f>
              <c:numCache>
                <c:formatCode>0</c:formatCode>
                <c:ptCount val="9"/>
                <c:pt idx="0">
                  <c:v>42.585365853658494</c:v>
                </c:pt>
                <c:pt idx="1">
                  <c:v>34.201219512195131</c:v>
                </c:pt>
                <c:pt idx="2">
                  <c:v>15.310975609756097</c:v>
                </c:pt>
                <c:pt idx="3">
                  <c:v>9.2378048780487827</c:v>
                </c:pt>
                <c:pt idx="4">
                  <c:v>5.1509433962263982</c:v>
                </c:pt>
                <c:pt idx="5">
                  <c:v>114.2439024390244</c:v>
                </c:pt>
                <c:pt idx="6">
                  <c:v>63.378048780487802</c:v>
                </c:pt>
                <c:pt idx="7">
                  <c:v>33.564024390243894</c:v>
                </c:pt>
                <c:pt idx="8">
                  <c:v>46.587499999999999</c:v>
                </c:pt>
              </c:numCache>
            </c:numRef>
          </c:val>
        </c:ser>
        <c:ser>
          <c:idx val="3"/>
          <c:order val="3"/>
          <c:tx>
            <c:strRef>
              <c:f>Lluvias!$A$20</c:f>
              <c:strCache>
                <c:ptCount val="1"/>
                <c:pt idx="0">
                  <c:v>S</c:v>
                </c:pt>
              </c:strCache>
            </c:strRef>
          </c:tx>
          <c:cat>
            <c:strRef>
              <c:f>Lluvias!$B$16:$J$16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Lluvias!$B$20:$J$20</c:f>
              <c:numCache>
                <c:formatCode>0</c:formatCode>
                <c:ptCount val="9"/>
                <c:pt idx="0">
                  <c:v>34.299426934097418</c:v>
                </c:pt>
                <c:pt idx="1">
                  <c:v>49.154727793695955</c:v>
                </c:pt>
                <c:pt idx="2">
                  <c:v>12.752112676056354</c:v>
                </c:pt>
                <c:pt idx="3">
                  <c:v>21.462912087912013</c:v>
                </c:pt>
                <c:pt idx="4">
                  <c:v>8.3475274725274691</c:v>
                </c:pt>
                <c:pt idx="5">
                  <c:v>134.50549450549502</c:v>
                </c:pt>
                <c:pt idx="6">
                  <c:v>48.093406593406442</c:v>
                </c:pt>
                <c:pt idx="7">
                  <c:v>48.924450549450547</c:v>
                </c:pt>
                <c:pt idx="8">
                  <c:v>64.170391061452065</c:v>
                </c:pt>
              </c:numCache>
            </c:numRef>
          </c:val>
        </c:ser>
        <c:axId val="46341120"/>
        <c:axId val="46351104"/>
      </c:barChart>
      <c:catAx>
        <c:axId val="46341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351104"/>
        <c:crosses val="autoZero"/>
        <c:auto val="1"/>
        <c:lblAlgn val="ctr"/>
        <c:lblOffset val="100"/>
      </c:catAx>
      <c:valAx>
        <c:axId val="463511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MM</a:t>
                </a:r>
                <a:endParaRPr lang="es-AR" dirty="0"/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600" b="1"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34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337898127745729"/>
          <c:y val="0.15477907685416301"/>
          <c:w val="0.1441764580140503"/>
          <c:h val="0.22356067180950287"/>
        </c:manualLayout>
      </c:layout>
      <c:overlay val="1"/>
      <c:spPr>
        <a:solidFill>
          <a:schemeClr val="bg2">
            <a:lumMod val="90000"/>
          </a:schemeClr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AR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0.15134951881014874"/>
          <c:y val="5.0351563197457455E-2"/>
          <c:w val="0.71253937007874013"/>
          <c:h val="0.70617494241791201"/>
        </c:manualLayout>
      </c:layout>
      <c:lineChart>
        <c:grouping val="standard"/>
        <c:ser>
          <c:idx val="0"/>
          <c:order val="0"/>
          <c:tx>
            <c:v>mm 10-11 Zo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plus>
              <c:numRef>
                <c:f>Lluvias!$F$23:$N$23</c:f>
                <c:numCache>
                  <c:formatCode>General</c:formatCode>
                  <c:ptCount val="9"/>
                  <c:pt idx="0">
                    <c:v>15.40306627701543</c:v>
                  </c:pt>
                  <c:pt idx="1">
                    <c:v>9.1850672204392705</c:v>
                  </c:pt>
                  <c:pt idx="2">
                    <c:v>4.3768468953975423</c:v>
                  </c:pt>
                  <c:pt idx="3">
                    <c:v>5.59539628213642</c:v>
                  </c:pt>
                  <c:pt idx="4">
                    <c:v>1.958165564953757</c:v>
                  </c:pt>
                  <c:pt idx="5">
                    <c:v>11.358080900643047</c:v>
                  </c:pt>
                  <c:pt idx="6">
                    <c:v>8.738006736154011</c:v>
                  </c:pt>
                  <c:pt idx="7">
                    <c:v>11.167449646758708</c:v>
                  </c:pt>
                  <c:pt idx="8">
                    <c:v>8.5862572315953223</c:v>
                  </c:pt>
                </c:numCache>
              </c:numRef>
            </c:plus>
            <c:minus>
              <c:numRef>
                <c:f>Lluvias!$F$23:$N$23</c:f>
                <c:numCache>
                  <c:formatCode>General</c:formatCode>
                  <c:ptCount val="9"/>
                  <c:pt idx="0">
                    <c:v>15.40306627701543</c:v>
                  </c:pt>
                  <c:pt idx="1">
                    <c:v>9.1850672204392705</c:v>
                  </c:pt>
                  <c:pt idx="2">
                    <c:v>4.3768468953975423</c:v>
                  </c:pt>
                  <c:pt idx="3">
                    <c:v>5.59539628213642</c:v>
                  </c:pt>
                  <c:pt idx="4">
                    <c:v>1.958165564953757</c:v>
                  </c:pt>
                  <c:pt idx="5">
                    <c:v>11.358080900643047</c:v>
                  </c:pt>
                  <c:pt idx="6">
                    <c:v>8.738006736154011</c:v>
                  </c:pt>
                  <c:pt idx="7">
                    <c:v>11.167449646758708</c:v>
                  </c:pt>
                  <c:pt idx="8">
                    <c:v>8.5862572315953223</c:v>
                  </c:pt>
                </c:numCache>
              </c:numRef>
            </c:minus>
          </c:errBars>
          <c:cat>
            <c:strRef>
              <c:f>Lluvias!$F$16:$N$16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Lluvias!$F$22:$N$22</c:f>
              <c:numCache>
                <c:formatCode>0</c:formatCode>
                <c:ptCount val="9"/>
                <c:pt idx="0">
                  <c:v>43.090245815986606</c:v>
                </c:pt>
                <c:pt idx="1">
                  <c:v>38.456248731234744</c:v>
                </c:pt>
                <c:pt idx="2">
                  <c:v>14.956486357167449</c:v>
                </c:pt>
                <c:pt idx="3">
                  <c:v>14.668903235942366</c:v>
                </c:pt>
                <c:pt idx="4">
                  <c:v>8.0088592488526853</c:v>
                </c:pt>
                <c:pt idx="5">
                  <c:v>122.70531040117829</c:v>
                </c:pt>
                <c:pt idx="6">
                  <c:v>56.219443513803185</c:v>
                </c:pt>
                <c:pt idx="7">
                  <c:v>44.100415438220317</c:v>
                </c:pt>
                <c:pt idx="8">
                  <c:v>57.814960570241013</c:v>
                </c:pt>
              </c:numCache>
            </c:numRef>
          </c:val>
        </c:ser>
        <c:ser>
          <c:idx val="4"/>
          <c:order val="1"/>
          <c:tx>
            <c:v>Hist ZO</c:v>
          </c:tx>
          <c:spPr>
            <a:ln w="50800"/>
          </c:spPr>
          <c:marker>
            <c:symbol val="none"/>
          </c:marker>
          <c:errBars>
            <c:errDir val="y"/>
            <c:errBarType val="both"/>
            <c:errValType val="cust"/>
            <c:plus>
              <c:numRef>
                <c:f>Lluvias!$F$26:$N$26</c:f>
                <c:numCache>
                  <c:formatCode>General</c:formatCode>
                  <c:ptCount val="9"/>
                  <c:pt idx="0">
                    <c:v>11.067623414754818</c:v>
                  </c:pt>
                  <c:pt idx="1">
                    <c:v>6.1286150630509404</c:v>
                  </c:pt>
                  <c:pt idx="2">
                    <c:v>3.4805986101343955</c:v>
                  </c:pt>
                  <c:pt idx="3">
                    <c:v>7.6101830993704791</c:v>
                  </c:pt>
                  <c:pt idx="4">
                    <c:v>5.9265404366059409</c:v>
                  </c:pt>
                  <c:pt idx="5">
                    <c:v>6.6549356383958447</c:v>
                  </c:pt>
                  <c:pt idx="6">
                    <c:v>7.2173755944625704</c:v>
                  </c:pt>
                  <c:pt idx="7">
                    <c:v>3.7614126008679212</c:v>
                  </c:pt>
                  <c:pt idx="8">
                    <c:v>8.9622613281794887</c:v>
                  </c:pt>
                </c:numCache>
              </c:numRef>
            </c:plus>
            <c:minus>
              <c:numRef>
                <c:f>Lluvias!$G$26:$N$26</c:f>
                <c:numCache>
                  <c:formatCode>General</c:formatCode>
                  <c:ptCount val="8"/>
                  <c:pt idx="0">
                    <c:v>6.1286150630509404</c:v>
                  </c:pt>
                  <c:pt idx="1">
                    <c:v>3.4805986101343955</c:v>
                  </c:pt>
                  <c:pt idx="2">
                    <c:v>7.6101830993704791</c:v>
                  </c:pt>
                  <c:pt idx="3">
                    <c:v>5.9265404366059409</c:v>
                  </c:pt>
                  <c:pt idx="4">
                    <c:v>6.6549356383958447</c:v>
                  </c:pt>
                  <c:pt idx="5">
                    <c:v>7.2173755944625704</c:v>
                  </c:pt>
                  <c:pt idx="6">
                    <c:v>3.7614126008679212</c:v>
                  </c:pt>
                  <c:pt idx="7">
                    <c:v>8.9622613281794887</c:v>
                  </c:pt>
                </c:numCache>
              </c:numRef>
            </c:minus>
          </c:errBars>
          <c:cat>
            <c:strRef>
              <c:f>Lluvias!$F$16:$N$16</c:f>
              <c:strCache>
                <c:ptCount val="9"/>
                <c:pt idx="0">
                  <c:v>Abr</c:v>
                </c:pt>
                <c:pt idx="1">
                  <c:v>May</c:v>
                </c:pt>
                <c:pt idx="2">
                  <c:v>Jn</c:v>
                </c:pt>
                <c:pt idx="3">
                  <c:v>Jl</c:v>
                </c:pt>
                <c:pt idx="4">
                  <c:v>Ago</c:v>
                </c:pt>
                <c:pt idx="5">
                  <c:v>Sep</c:v>
                </c:pt>
                <c:pt idx="6">
                  <c:v>Oct</c:v>
                </c:pt>
                <c:pt idx="7">
                  <c:v>Nov</c:v>
                </c:pt>
                <c:pt idx="8">
                  <c:v>Dic</c:v>
                </c:pt>
              </c:strCache>
            </c:strRef>
          </c:cat>
          <c:val>
            <c:numRef>
              <c:f>Lluvias!$F$25:$N$25</c:f>
              <c:numCache>
                <c:formatCode>0</c:formatCode>
                <c:ptCount val="9"/>
                <c:pt idx="0">
                  <c:v>81.661238886252178</c:v>
                </c:pt>
                <c:pt idx="1">
                  <c:v>46.406518430628068</c:v>
                </c:pt>
                <c:pt idx="2">
                  <c:v>29.946763474620589</c:v>
                </c:pt>
                <c:pt idx="3">
                  <c:v>27.987734170591235</c:v>
                </c:pt>
                <c:pt idx="4">
                  <c:v>30.205196232339009</c:v>
                </c:pt>
                <c:pt idx="5">
                  <c:v>54.730177917320859</c:v>
                </c:pt>
                <c:pt idx="6">
                  <c:v>104.18411302982746</c:v>
                </c:pt>
                <c:pt idx="7">
                  <c:v>100.23242281527995</c:v>
                </c:pt>
                <c:pt idx="8">
                  <c:v>99.978879341210174</c:v>
                </c:pt>
              </c:numCache>
            </c:numRef>
          </c:val>
        </c:ser>
        <c:marker val="1"/>
        <c:axId val="46431616"/>
        <c:axId val="46474752"/>
      </c:lineChart>
      <c:catAx>
        <c:axId val="46431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Mes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474752"/>
        <c:crosses val="autoZero"/>
        <c:auto val="1"/>
        <c:lblAlgn val="ctr"/>
        <c:lblOffset val="100"/>
      </c:catAx>
      <c:valAx>
        <c:axId val="46474752"/>
        <c:scaling>
          <c:orientation val="minMax"/>
          <c:max val="160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Milimetros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4316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7125000000000005"/>
          <c:y val="9.146071026835928E-2"/>
          <c:w val="0.26259571236596768"/>
          <c:h val="0.15541116943224964"/>
        </c:manualLayout>
      </c:layout>
      <c:txPr>
        <a:bodyPr/>
        <a:lstStyle/>
        <a:p>
          <a:pPr>
            <a:defRPr sz="1600" b="1"/>
          </a:pPr>
          <a:endParaRPr lang="es-AR"/>
        </a:p>
      </c:txPr>
    </c:legend>
    <c:plotVisOnly val="1"/>
    <c:dispBlanksAs val="gap"/>
  </c:chart>
  <c:spPr>
    <a:noFill/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lineChart>
        <c:grouping val="standard"/>
        <c:ser>
          <c:idx val="1"/>
          <c:order val="0"/>
          <c:tx>
            <c:strRef>
              <c:f>'[1]T Ciclo'!$C$5</c:f>
              <c:strCache>
                <c:ptCount val="1"/>
                <c:pt idx="0">
                  <c:v>T Max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'[1]T Ciclo'!$A$6:$A$188</c:f>
              <c:numCache>
                <c:formatCode>0</c:formatCode>
                <c:ptCount val="183"/>
                <c:pt idx="0">
                  <c:v>40330</c:v>
                </c:pt>
                <c:pt idx="1">
                  <c:v>40331</c:v>
                </c:pt>
                <c:pt idx="2">
                  <c:v>40332</c:v>
                </c:pt>
                <c:pt idx="3">
                  <c:v>40333</c:v>
                </c:pt>
                <c:pt idx="4">
                  <c:v>40334</c:v>
                </c:pt>
                <c:pt idx="5">
                  <c:v>40335</c:v>
                </c:pt>
                <c:pt idx="6">
                  <c:v>40336</c:v>
                </c:pt>
                <c:pt idx="7">
                  <c:v>40337</c:v>
                </c:pt>
                <c:pt idx="8">
                  <c:v>40338</c:v>
                </c:pt>
                <c:pt idx="9">
                  <c:v>40339</c:v>
                </c:pt>
                <c:pt idx="10">
                  <c:v>40340</c:v>
                </c:pt>
                <c:pt idx="11">
                  <c:v>40341</c:v>
                </c:pt>
                <c:pt idx="12">
                  <c:v>40342</c:v>
                </c:pt>
                <c:pt idx="13">
                  <c:v>40343</c:v>
                </c:pt>
                <c:pt idx="14">
                  <c:v>40344</c:v>
                </c:pt>
                <c:pt idx="15">
                  <c:v>40345</c:v>
                </c:pt>
                <c:pt idx="16">
                  <c:v>40346</c:v>
                </c:pt>
                <c:pt idx="17">
                  <c:v>40347</c:v>
                </c:pt>
                <c:pt idx="18">
                  <c:v>40348</c:v>
                </c:pt>
                <c:pt idx="19">
                  <c:v>40349</c:v>
                </c:pt>
                <c:pt idx="20">
                  <c:v>40350</c:v>
                </c:pt>
                <c:pt idx="21">
                  <c:v>40351</c:v>
                </c:pt>
                <c:pt idx="22">
                  <c:v>40352</c:v>
                </c:pt>
                <c:pt idx="23">
                  <c:v>40353</c:v>
                </c:pt>
                <c:pt idx="24">
                  <c:v>40354</c:v>
                </c:pt>
                <c:pt idx="25">
                  <c:v>40355</c:v>
                </c:pt>
                <c:pt idx="26">
                  <c:v>40356</c:v>
                </c:pt>
                <c:pt idx="27">
                  <c:v>40357</c:v>
                </c:pt>
                <c:pt idx="28">
                  <c:v>40358</c:v>
                </c:pt>
                <c:pt idx="29">
                  <c:v>40359</c:v>
                </c:pt>
                <c:pt idx="30">
                  <c:v>40360</c:v>
                </c:pt>
                <c:pt idx="31">
                  <c:v>40361</c:v>
                </c:pt>
                <c:pt idx="32">
                  <c:v>40362</c:v>
                </c:pt>
                <c:pt idx="33">
                  <c:v>40363</c:v>
                </c:pt>
                <c:pt idx="34">
                  <c:v>40364</c:v>
                </c:pt>
                <c:pt idx="35">
                  <c:v>40365</c:v>
                </c:pt>
                <c:pt idx="36">
                  <c:v>40366</c:v>
                </c:pt>
                <c:pt idx="37">
                  <c:v>40367</c:v>
                </c:pt>
                <c:pt idx="38">
                  <c:v>40368</c:v>
                </c:pt>
                <c:pt idx="39">
                  <c:v>40369</c:v>
                </c:pt>
                <c:pt idx="40">
                  <c:v>40370</c:v>
                </c:pt>
                <c:pt idx="41">
                  <c:v>40371</c:v>
                </c:pt>
                <c:pt idx="42">
                  <c:v>40372</c:v>
                </c:pt>
                <c:pt idx="43">
                  <c:v>40373</c:v>
                </c:pt>
                <c:pt idx="44">
                  <c:v>40374</c:v>
                </c:pt>
                <c:pt idx="45">
                  <c:v>40375</c:v>
                </c:pt>
                <c:pt idx="46">
                  <c:v>40376</c:v>
                </c:pt>
                <c:pt idx="47">
                  <c:v>40377</c:v>
                </c:pt>
                <c:pt idx="48">
                  <c:v>40378</c:v>
                </c:pt>
                <c:pt idx="49">
                  <c:v>40379</c:v>
                </c:pt>
                <c:pt idx="50">
                  <c:v>40380</c:v>
                </c:pt>
                <c:pt idx="51">
                  <c:v>40381</c:v>
                </c:pt>
                <c:pt idx="52">
                  <c:v>40382</c:v>
                </c:pt>
                <c:pt idx="53">
                  <c:v>40383</c:v>
                </c:pt>
                <c:pt idx="54">
                  <c:v>40384</c:v>
                </c:pt>
                <c:pt idx="55">
                  <c:v>40385</c:v>
                </c:pt>
                <c:pt idx="56">
                  <c:v>40386</c:v>
                </c:pt>
                <c:pt idx="57">
                  <c:v>40387</c:v>
                </c:pt>
                <c:pt idx="58">
                  <c:v>40388</c:v>
                </c:pt>
                <c:pt idx="59">
                  <c:v>40389</c:v>
                </c:pt>
                <c:pt idx="60">
                  <c:v>40390</c:v>
                </c:pt>
                <c:pt idx="61">
                  <c:v>40391</c:v>
                </c:pt>
                <c:pt idx="62">
                  <c:v>40392</c:v>
                </c:pt>
                <c:pt idx="63">
                  <c:v>40393</c:v>
                </c:pt>
                <c:pt idx="64">
                  <c:v>40394</c:v>
                </c:pt>
                <c:pt idx="65">
                  <c:v>40395</c:v>
                </c:pt>
                <c:pt idx="66">
                  <c:v>40396</c:v>
                </c:pt>
                <c:pt idx="67">
                  <c:v>40397</c:v>
                </c:pt>
                <c:pt idx="68">
                  <c:v>40398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40404</c:v>
                </c:pt>
                <c:pt idx="75">
                  <c:v>40405</c:v>
                </c:pt>
                <c:pt idx="76">
                  <c:v>40406</c:v>
                </c:pt>
                <c:pt idx="77">
                  <c:v>40407</c:v>
                </c:pt>
                <c:pt idx="78">
                  <c:v>40408</c:v>
                </c:pt>
                <c:pt idx="79">
                  <c:v>40409</c:v>
                </c:pt>
                <c:pt idx="80">
                  <c:v>40410</c:v>
                </c:pt>
                <c:pt idx="81">
                  <c:v>40411</c:v>
                </c:pt>
                <c:pt idx="82">
                  <c:v>40412</c:v>
                </c:pt>
                <c:pt idx="83">
                  <c:v>40413</c:v>
                </c:pt>
                <c:pt idx="84">
                  <c:v>40414</c:v>
                </c:pt>
                <c:pt idx="85">
                  <c:v>40415</c:v>
                </c:pt>
                <c:pt idx="86">
                  <c:v>40416</c:v>
                </c:pt>
                <c:pt idx="87">
                  <c:v>40417</c:v>
                </c:pt>
                <c:pt idx="88">
                  <c:v>40418</c:v>
                </c:pt>
                <c:pt idx="89">
                  <c:v>40419</c:v>
                </c:pt>
                <c:pt idx="90">
                  <c:v>40420</c:v>
                </c:pt>
                <c:pt idx="91">
                  <c:v>40421</c:v>
                </c:pt>
                <c:pt idx="92">
                  <c:v>40422</c:v>
                </c:pt>
                <c:pt idx="93">
                  <c:v>40423</c:v>
                </c:pt>
                <c:pt idx="94">
                  <c:v>40424</c:v>
                </c:pt>
                <c:pt idx="95">
                  <c:v>40425</c:v>
                </c:pt>
                <c:pt idx="96">
                  <c:v>40426</c:v>
                </c:pt>
                <c:pt idx="97">
                  <c:v>40427</c:v>
                </c:pt>
                <c:pt idx="98">
                  <c:v>40428</c:v>
                </c:pt>
                <c:pt idx="99">
                  <c:v>40429</c:v>
                </c:pt>
                <c:pt idx="100">
                  <c:v>40430</c:v>
                </c:pt>
                <c:pt idx="101">
                  <c:v>40431</c:v>
                </c:pt>
                <c:pt idx="102">
                  <c:v>40432</c:v>
                </c:pt>
                <c:pt idx="103">
                  <c:v>40433</c:v>
                </c:pt>
                <c:pt idx="104">
                  <c:v>40434</c:v>
                </c:pt>
                <c:pt idx="105">
                  <c:v>40435</c:v>
                </c:pt>
                <c:pt idx="106">
                  <c:v>40436</c:v>
                </c:pt>
                <c:pt idx="107">
                  <c:v>40437</c:v>
                </c:pt>
                <c:pt idx="108">
                  <c:v>40438</c:v>
                </c:pt>
                <c:pt idx="109">
                  <c:v>40439</c:v>
                </c:pt>
                <c:pt idx="110">
                  <c:v>40440</c:v>
                </c:pt>
                <c:pt idx="111">
                  <c:v>40441</c:v>
                </c:pt>
                <c:pt idx="112">
                  <c:v>40442</c:v>
                </c:pt>
                <c:pt idx="113">
                  <c:v>40443</c:v>
                </c:pt>
                <c:pt idx="114">
                  <c:v>40444</c:v>
                </c:pt>
                <c:pt idx="115">
                  <c:v>40445</c:v>
                </c:pt>
                <c:pt idx="116">
                  <c:v>40446</c:v>
                </c:pt>
                <c:pt idx="117">
                  <c:v>40447</c:v>
                </c:pt>
                <c:pt idx="118">
                  <c:v>40448</c:v>
                </c:pt>
                <c:pt idx="119">
                  <c:v>40449</c:v>
                </c:pt>
                <c:pt idx="120">
                  <c:v>40450</c:v>
                </c:pt>
                <c:pt idx="121">
                  <c:v>40451</c:v>
                </c:pt>
                <c:pt idx="122">
                  <c:v>40452</c:v>
                </c:pt>
                <c:pt idx="123">
                  <c:v>40453</c:v>
                </c:pt>
                <c:pt idx="124">
                  <c:v>40454</c:v>
                </c:pt>
                <c:pt idx="125">
                  <c:v>40455</c:v>
                </c:pt>
                <c:pt idx="126">
                  <c:v>40456</c:v>
                </c:pt>
                <c:pt idx="127">
                  <c:v>40457</c:v>
                </c:pt>
                <c:pt idx="128">
                  <c:v>40458</c:v>
                </c:pt>
                <c:pt idx="129">
                  <c:v>40459</c:v>
                </c:pt>
                <c:pt idx="130">
                  <c:v>40460</c:v>
                </c:pt>
                <c:pt idx="131">
                  <c:v>40461</c:v>
                </c:pt>
                <c:pt idx="132">
                  <c:v>40462</c:v>
                </c:pt>
                <c:pt idx="133">
                  <c:v>40463</c:v>
                </c:pt>
                <c:pt idx="134">
                  <c:v>40464</c:v>
                </c:pt>
                <c:pt idx="135">
                  <c:v>40465</c:v>
                </c:pt>
                <c:pt idx="136">
                  <c:v>40466</c:v>
                </c:pt>
                <c:pt idx="137">
                  <c:v>40467</c:v>
                </c:pt>
                <c:pt idx="138">
                  <c:v>40468</c:v>
                </c:pt>
                <c:pt idx="139">
                  <c:v>40469</c:v>
                </c:pt>
                <c:pt idx="140">
                  <c:v>40470</c:v>
                </c:pt>
                <c:pt idx="141">
                  <c:v>40471</c:v>
                </c:pt>
                <c:pt idx="142">
                  <c:v>40472</c:v>
                </c:pt>
                <c:pt idx="143">
                  <c:v>40473</c:v>
                </c:pt>
                <c:pt idx="144">
                  <c:v>40474</c:v>
                </c:pt>
                <c:pt idx="145">
                  <c:v>40475</c:v>
                </c:pt>
                <c:pt idx="146">
                  <c:v>40476</c:v>
                </c:pt>
                <c:pt idx="147">
                  <c:v>40477</c:v>
                </c:pt>
                <c:pt idx="148">
                  <c:v>40478</c:v>
                </c:pt>
                <c:pt idx="149">
                  <c:v>40479</c:v>
                </c:pt>
                <c:pt idx="150">
                  <c:v>40480</c:v>
                </c:pt>
                <c:pt idx="151">
                  <c:v>40481</c:v>
                </c:pt>
                <c:pt idx="152">
                  <c:v>40482</c:v>
                </c:pt>
                <c:pt idx="153">
                  <c:v>40483</c:v>
                </c:pt>
                <c:pt idx="154">
                  <c:v>40484</c:v>
                </c:pt>
                <c:pt idx="155">
                  <c:v>40485</c:v>
                </c:pt>
                <c:pt idx="156">
                  <c:v>40486</c:v>
                </c:pt>
                <c:pt idx="157">
                  <c:v>40487</c:v>
                </c:pt>
                <c:pt idx="158">
                  <c:v>40488</c:v>
                </c:pt>
                <c:pt idx="159">
                  <c:v>40489</c:v>
                </c:pt>
                <c:pt idx="160">
                  <c:v>40490</c:v>
                </c:pt>
                <c:pt idx="161">
                  <c:v>40491</c:v>
                </c:pt>
                <c:pt idx="162">
                  <c:v>40492</c:v>
                </c:pt>
                <c:pt idx="163">
                  <c:v>40493</c:v>
                </c:pt>
                <c:pt idx="164">
                  <c:v>40494</c:v>
                </c:pt>
                <c:pt idx="165">
                  <c:v>40495</c:v>
                </c:pt>
                <c:pt idx="166">
                  <c:v>40496</c:v>
                </c:pt>
                <c:pt idx="167">
                  <c:v>40497</c:v>
                </c:pt>
                <c:pt idx="168">
                  <c:v>40498</c:v>
                </c:pt>
                <c:pt idx="169">
                  <c:v>40499</c:v>
                </c:pt>
                <c:pt idx="170">
                  <c:v>40500</c:v>
                </c:pt>
                <c:pt idx="171">
                  <c:v>40501</c:v>
                </c:pt>
                <c:pt idx="172">
                  <c:v>40502</c:v>
                </c:pt>
                <c:pt idx="173">
                  <c:v>40503</c:v>
                </c:pt>
                <c:pt idx="174">
                  <c:v>40504</c:v>
                </c:pt>
                <c:pt idx="175">
                  <c:v>40505</c:v>
                </c:pt>
                <c:pt idx="176">
                  <c:v>40506</c:v>
                </c:pt>
                <c:pt idx="177">
                  <c:v>40507</c:v>
                </c:pt>
                <c:pt idx="178">
                  <c:v>40508</c:v>
                </c:pt>
                <c:pt idx="179">
                  <c:v>40509</c:v>
                </c:pt>
                <c:pt idx="180">
                  <c:v>40510</c:v>
                </c:pt>
                <c:pt idx="181">
                  <c:v>40511</c:v>
                </c:pt>
                <c:pt idx="182">
                  <c:v>40512</c:v>
                </c:pt>
              </c:numCache>
            </c:numRef>
          </c:cat>
          <c:val>
            <c:numRef>
              <c:f>'[1]T Ciclo'!$C$6:$C$188</c:f>
              <c:numCache>
                <c:formatCode>0</c:formatCode>
                <c:ptCount val="183"/>
                <c:pt idx="0">
                  <c:v>18.100000000000001</c:v>
                </c:pt>
                <c:pt idx="1">
                  <c:v>17.7</c:v>
                </c:pt>
                <c:pt idx="2">
                  <c:v>18.3</c:v>
                </c:pt>
                <c:pt idx="3">
                  <c:v>21.3</c:v>
                </c:pt>
                <c:pt idx="4">
                  <c:v>24</c:v>
                </c:pt>
                <c:pt idx="5">
                  <c:v>23.8</c:v>
                </c:pt>
                <c:pt idx="6">
                  <c:v>18.5</c:v>
                </c:pt>
                <c:pt idx="7">
                  <c:v>17.600000000000001</c:v>
                </c:pt>
                <c:pt idx="8">
                  <c:v>12.7</c:v>
                </c:pt>
                <c:pt idx="9">
                  <c:v>15</c:v>
                </c:pt>
                <c:pt idx="10">
                  <c:v>14.4</c:v>
                </c:pt>
                <c:pt idx="11">
                  <c:v>16.600000000000001</c:v>
                </c:pt>
                <c:pt idx="12">
                  <c:v>14.4</c:v>
                </c:pt>
                <c:pt idx="13">
                  <c:v>17.7</c:v>
                </c:pt>
                <c:pt idx="14">
                  <c:v>20.7</c:v>
                </c:pt>
                <c:pt idx="15">
                  <c:v>19</c:v>
                </c:pt>
                <c:pt idx="16">
                  <c:v>12.8</c:v>
                </c:pt>
                <c:pt idx="17">
                  <c:v>14.2</c:v>
                </c:pt>
                <c:pt idx="18">
                  <c:v>16.100000000000001</c:v>
                </c:pt>
                <c:pt idx="19">
                  <c:v>19.600000000000001</c:v>
                </c:pt>
                <c:pt idx="20">
                  <c:v>16.7</c:v>
                </c:pt>
                <c:pt idx="21">
                  <c:v>20.9</c:v>
                </c:pt>
                <c:pt idx="22">
                  <c:v>24.9</c:v>
                </c:pt>
                <c:pt idx="23">
                  <c:v>19.5</c:v>
                </c:pt>
                <c:pt idx="24">
                  <c:v>20.9</c:v>
                </c:pt>
                <c:pt idx="25">
                  <c:v>14.8</c:v>
                </c:pt>
                <c:pt idx="26">
                  <c:v>14.8</c:v>
                </c:pt>
                <c:pt idx="27">
                  <c:v>21.3</c:v>
                </c:pt>
                <c:pt idx="28">
                  <c:v>19.8</c:v>
                </c:pt>
                <c:pt idx="29">
                  <c:v>18.2</c:v>
                </c:pt>
                <c:pt idx="30">
                  <c:v>20.5</c:v>
                </c:pt>
                <c:pt idx="31">
                  <c:v>14.7</c:v>
                </c:pt>
                <c:pt idx="32">
                  <c:v>16.2</c:v>
                </c:pt>
                <c:pt idx="33">
                  <c:v>26.8</c:v>
                </c:pt>
                <c:pt idx="34">
                  <c:v>19.5</c:v>
                </c:pt>
                <c:pt idx="35">
                  <c:v>11.2</c:v>
                </c:pt>
                <c:pt idx="36">
                  <c:v>16</c:v>
                </c:pt>
                <c:pt idx="37">
                  <c:v>21.3</c:v>
                </c:pt>
                <c:pt idx="38">
                  <c:v>16.3</c:v>
                </c:pt>
                <c:pt idx="39">
                  <c:v>20</c:v>
                </c:pt>
                <c:pt idx="40">
                  <c:v>16.399999999999999</c:v>
                </c:pt>
                <c:pt idx="41">
                  <c:v>10.3</c:v>
                </c:pt>
                <c:pt idx="42">
                  <c:v>12.6</c:v>
                </c:pt>
                <c:pt idx="43">
                  <c:v>12.8</c:v>
                </c:pt>
                <c:pt idx="44">
                  <c:v>7.7</c:v>
                </c:pt>
                <c:pt idx="45">
                  <c:v>9.6</c:v>
                </c:pt>
                <c:pt idx="46">
                  <c:v>10.4</c:v>
                </c:pt>
                <c:pt idx="47">
                  <c:v>6.6</c:v>
                </c:pt>
                <c:pt idx="48">
                  <c:v>14.7</c:v>
                </c:pt>
                <c:pt idx="49">
                  <c:v>17.7</c:v>
                </c:pt>
                <c:pt idx="50">
                  <c:v>16.2</c:v>
                </c:pt>
                <c:pt idx="51">
                  <c:v>14.2</c:v>
                </c:pt>
                <c:pt idx="52">
                  <c:v>17.899999999999999</c:v>
                </c:pt>
                <c:pt idx="53">
                  <c:v>16.2</c:v>
                </c:pt>
                <c:pt idx="54">
                  <c:v>17</c:v>
                </c:pt>
                <c:pt idx="55">
                  <c:v>20.2</c:v>
                </c:pt>
                <c:pt idx="56">
                  <c:v>23.1</c:v>
                </c:pt>
                <c:pt idx="57">
                  <c:v>18.5</c:v>
                </c:pt>
                <c:pt idx="58">
                  <c:v>19.600000000000001</c:v>
                </c:pt>
                <c:pt idx="59">
                  <c:v>19</c:v>
                </c:pt>
                <c:pt idx="60">
                  <c:v>15.5</c:v>
                </c:pt>
                <c:pt idx="61">
                  <c:v>10.4</c:v>
                </c:pt>
                <c:pt idx="62">
                  <c:v>12.4</c:v>
                </c:pt>
                <c:pt idx="63">
                  <c:v>11.9</c:v>
                </c:pt>
                <c:pt idx="64">
                  <c:v>10.8</c:v>
                </c:pt>
                <c:pt idx="65">
                  <c:v>13.8</c:v>
                </c:pt>
                <c:pt idx="66">
                  <c:v>16.5</c:v>
                </c:pt>
                <c:pt idx="67">
                  <c:v>18.600000000000001</c:v>
                </c:pt>
                <c:pt idx="68">
                  <c:v>19.899999999999999</c:v>
                </c:pt>
                <c:pt idx="69">
                  <c:v>20.3</c:v>
                </c:pt>
                <c:pt idx="70">
                  <c:v>21.1</c:v>
                </c:pt>
                <c:pt idx="71">
                  <c:v>17.600000000000001</c:v>
                </c:pt>
                <c:pt idx="72">
                  <c:v>15.3</c:v>
                </c:pt>
                <c:pt idx="73">
                  <c:v>11.3</c:v>
                </c:pt>
                <c:pt idx="74">
                  <c:v>13.5</c:v>
                </c:pt>
                <c:pt idx="75">
                  <c:v>15.5</c:v>
                </c:pt>
                <c:pt idx="76">
                  <c:v>20.3</c:v>
                </c:pt>
                <c:pt idx="77">
                  <c:v>25.5</c:v>
                </c:pt>
                <c:pt idx="78">
                  <c:v>28.2</c:v>
                </c:pt>
                <c:pt idx="79">
                  <c:v>21.6</c:v>
                </c:pt>
                <c:pt idx="80">
                  <c:v>25.9</c:v>
                </c:pt>
                <c:pt idx="81">
                  <c:v>27.3</c:v>
                </c:pt>
                <c:pt idx="82">
                  <c:v>27.9</c:v>
                </c:pt>
                <c:pt idx="83">
                  <c:v>19.600000000000001</c:v>
                </c:pt>
                <c:pt idx="84">
                  <c:v>23.2</c:v>
                </c:pt>
                <c:pt idx="85">
                  <c:v>22.1</c:v>
                </c:pt>
                <c:pt idx="86">
                  <c:v>27.4</c:v>
                </c:pt>
                <c:pt idx="87">
                  <c:v>21.8</c:v>
                </c:pt>
                <c:pt idx="88">
                  <c:v>26.5</c:v>
                </c:pt>
                <c:pt idx="89">
                  <c:v>17.600000000000001</c:v>
                </c:pt>
                <c:pt idx="90">
                  <c:v>19.5</c:v>
                </c:pt>
                <c:pt idx="91">
                  <c:v>13.5</c:v>
                </c:pt>
                <c:pt idx="92">
                  <c:v>17.2</c:v>
                </c:pt>
                <c:pt idx="93">
                  <c:v>12</c:v>
                </c:pt>
                <c:pt idx="94">
                  <c:v>9.4</c:v>
                </c:pt>
                <c:pt idx="95">
                  <c:v>20.7</c:v>
                </c:pt>
                <c:pt idx="96">
                  <c:v>25.9</c:v>
                </c:pt>
                <c:pt idx="97">
                  <c:v>27.3</c:v>
                </c:pt>
                <c:pt idx="98">
                  <c:v>27.5</c:v>
                </c:pt>
                <c:pt idx="99">
                  <c:v>26.6</c:v>
                </c:pt>
                <c:pt idx="100">
                  <c:v>28.1</c:v>
                </c:pt>
                <c:pt idx="101">
                  <c:v>19.100000000000001</c:v>
                </c:pt>
                <c:pt idx="102">
                  <c:v>21</c:v>
                </c:pt>
                <c:pt idx="103">
                  <c:v>20.9</c:v>
                </c:pt>
                <c:pt idx="104">
                  <c:v>14.6</c:v>
                </c:pt>
                <c:pt idx="105">
                  <c:v>22.3</c:v>
                </c:pt>
                <c:pt idx="106">
                  <c:v>21.6</c:v>
                </c:pt>
                <c:pt idx="107">
                  <c:v>21.5</c:v>
                </c:pt>
                <c:pt idx="108">
                  <c:v>20.3</c:v>
                </c:pt>
                <c:pt idx="109">
                  <c:v>23.9</c:v>
                </c:pt>
                <c:pt idx="110">
                  <c:v>25.8</c:v>
                </c:pt>
                <c:pt idx="111">
                  <c:v>28.7</c:v>
                </c:pt>
                <c:pt idx="112">
                  <c:v>26.1</c:v>
                </c:pt>
                <c:pt idx="113">
                  <c:v>24.6</c:v>
                </c:pt>
                <c:pt idx="114">
                  <c:v>22.2</c:v>
                </c:pt>
                <c:pt idx="115">
                  <c:v>20.100000000000001</c:v>
                </c:pt>
                <c:pt idx="116">
                  <c:v>25.1</c:v>
                </c:pt>
                <c:pt idx="117">
                  <c:v>27.1</c:v>
                </c:pt>
                <c:pt idx="118">
                  <c:v>21.5</c:v>
                </c:pt>
                <c:pt idx="119">
                  <c:v>17.899999999999999</c:v>
                </c:pt>
                <c:pt idx="120">
                  <c:v>19</c:v>
                </c:pt>
                <c:pt idx="121">
                  <c:v>17.7</c:v>
                </c:pt>
                <c:pt idx="122">
                  <c:v>17.100000000000001</c:v>
                </c:pt>
                <c:pt idx="123">
                  <c:v>22</c:v>
                </c:pt>
                <c:pt idx="124">
                  <c:v>25.1</c:v>
                </c:pt>
                <c:pt idx="125">
                  <c:v>26.2</c:v>
                </c:pt>
                <c:pt idx="126">
                  <c:v>28.6</c:v>
                </c:pt>
                <c:pt idx="127">
                  <c:v>19</c:v>
                </c:pt>
                <c:pt idx="128">
                  <c:v>21.4</c:v>
                </c:pt>
                <c:pt idx="129">
                  <c:v>24.7</c:v>
                </c:pt>
                <c:pt idx="130">
                  <c:v>24.8</c:v>
                </c:pt>
                <c:pt idx="131">
                  <c:v>27.3</c:v>
                </c:pt>
                <c:pt idx="132">
                  <c:v>27.8</c:v>
                </c:pt>
                <c:pt idx="133">
                  <c:v>29.1</c:v>
                </c:pt>
                <c:pt idx="134">
                  <c:v>23.6</c:v>
                </c:pt>
                <c:pt idx="135">
                  <c:v>17.399999999999999</c:v>
                </c:pt>
                <c:pt idx="136">
                  <c:v>13.9</c:v>
                </c:pt>
                <c:pt idx="137">
                  <c:v>20.8</c:v>
                </c:pt>
                <c:pt idx="138">
                  <c:v>21.3</c:v>
                </c:pt>
                <c:pt idx="139">
                  <c:v>28.1</c:v>
                </c:pt>
                <c:pt idx="140">
                  <c:v>30.2</c:v>
                </c:pt>
                <c:pt idx="141">
                  <c:v>29.5</c:v>
                </c:pt>
                <c:pt idx="142">
                  <c:v>27</c:v>
                </c:pt>
                <c:pt idx="143">
                  <c:v>22.8</c:v>
                </c:pt>
                <c:pt idx="144">
                  <c:v>17.3</c:v>
                </c:pt>
                <c:pt idx="145">
                  <c:v>25.4</c:v>
                </c:pt>
                <c:pt idx="146">
                  <c:v>26.1</c:v>
                </c:pt>
                <c:pt idx="147">
                  <c:v>28.4</c:v>
                </c:pt>
                <c:pt idx="148">
                  <c:v>20.7</c:v>
                </c:pt>
                <c:pt idx="149">
                  <c:v>26.6</c:v>
                </c:pt>
                <c:pt idx="150">
                  <c:v>19.8</c:v>
                </c:pt>
                <c:pt idx="151">
                  <c:v>22.4</c:v>
                </c:pt>
                <c:pt idx="152">
                  <c:v>25.3</c:v>
                </c:pt>
                <c:pt idx="153">
                  <c:v>32.4</c:v>
                </c:pt>
                <c:pt idx="154">
                  <c:v>32</c:v>
                </c:pt>
                <c:pt idx="155">
                  <c:v>29.7</c:v>
                </c:pt>
                <c:pt idx="156">
                  <c:v>29.9</c:v>
                </c:pt>
                <c:pt idx="157">
                  <c:v>27.6</c:v>
                </c:pt>
                <c:pt idx="158">
                  <c:v>30.5</c:v>
                </c:pt>
                <c:pt idx="159">
                  <c:v>39.6</c:v>
                </c:pt>
                <c:pt idx="160">
                  <c:v>17.5</c:v>
                </c:pt>
                <c:pt idx="161">
                  <c:v>24.5</c:v>
                </c:pt>
                <c:pt idx="162">
                  <c:v>25.4</c:v>
                </c:pt>
                <c:pt idx="163">
                  <c:v>30</c:v>
                </c:pt>
                <c:pt idx="164">
                  <c:v>31.7</c:v>
                </c:pt>
                <c:pt idx="165">
                  <c:v>31.4</c:v>
                </c:pt>
                <c:pt idx="166">
                  <c:v>28.3</c:v>
                </c:pt>
                <c:pt idx="167">
                  <c:v>23.2</c:v>
                </c:pt>
                <c:pt idx="168">
                  <c:v>26.3</c:v>
                </c:pt>
                <c:pt idx="169">
                  <c:v>27.7</c:v>
                </c:pt>
                <c:pt idx="170">
                  <c:v>25.1</c:v>
                </c:pt>
                <c:pt idx="171">
                  <c:v>30.9</c:v>
                </c:pt>
                <c:pt idx="172">
                  <c:v>29.6</c:v>
                </c:pt>
                <c:pt idx="173">
                  <c:v>32.6</c:v>
                </c:pt>
                <c:pt idx="174">
                  <c:v>26.4</c:v>
                </c:pt>
                <c:pt idx="175">
                  <c:v>30.8</c:v>
                </c:pt>
                <c:pt idx="176">
                  <c:v>33.800000000000004</c:v>
                </c:pt>
                <c:pt idx="177">
                  <c:v>29.3</c:v>
                </c:pt>
                <c:pt idx="178">
                  <c:v>27.1</c:v>
                </c:pt>
                <c:pt idx="179">
                  <c:v>29.9</c:v>
                </c:pt>
                <c:pt idx="180">
                  <c:v>27.1</c:v>
                </c:pt>
                <c:pt idx="181">
                  <c:v>29.5</c:v>
                </c:pt>
                <c:pt idx="182">
                  <c:v>32.300000000000004</c:v>
                </c:pt>
              </c:numCache>
            </c:numRef>
          </c:val>
        </c:ser>
        <c:ser>
          <c:idx val="2"/>
          <c:order val="1"/>
          <c:tx>
            <c:strRef>
              <c:f>'[1]T Ciclo'!$D$5</c:f>
              <c:strCache>
                <c:ptCount val="1"/>
                <c:pt idx="0">
                  <c:v>T Min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'[1]T Ciclo'!$A$6:$A$188</c:f>
              <c:numCache>
                <c:formatCode>0</c:formatCode>
                <c:ptCount val="183"/>
                <c:pt idx="0">
                  <c:v>40330</c:v>
                </c:pt>
                <c:pt idx="1">
                  <c:v>40331</c:v>
                </c:pt>
                <c:pt idx="2">
                  <c:v>40332</c:v>
                </c:pt>
                <c:pt idx="3">
                  <c:v>40333</c:v>
                </c:pt>
                <c:pt idx="4">
                  <c:v>40334</c:v>
                </c:pt>
                <c:pt idx="5">
                  <c:v>40335</c:v>
                </c:pt>
                <c:pt idx="6">
                  <c:v>40336</c:v>
                </c:pt>
                <c:pt idx="7">
                  <c:v>40337</c:v>
                </c:pt>
                <c:pt idx="8">
                  <c:v>40338</c:v>
                </c:pt>
                <c:pt idx="9">
                  <c:v>40339</c:v>
                </c:pt>
                <c:pt idx="10">
                  <c:v>40340</c:v>
                </c:pt>
                <c:pt idx="11">
                  <c:v>40341</c:v>
                </c:pt>
                <c:pt idx="12">
                  <c:v>40342</c:v>
                </c:pt>
                <c:pt idx="13">
                  <c:v>40343</c:v>
                </c:pt>
                <c:pt idx="14">
                  <c:v>40344</c:v>
                </c:pt>
                <c:pt idx="15">
                  <c:v>40345</c:v>
                </c:pt>
                <c:pt idx="16">
                  <c:v>40346</c:v>
                </c:pt>
                <c:pt idx="17">
                  <c:v>40347</c:v>
                </c:pt>
                <c:pt idx="18">
                  <c:v>40348</c:v>
                </c:pt>
                <c:pt idx="19">
                  <c:v>40349</c:v>
                </c:pt>
                <c:pt idx="20">
                  <c:v>40350</c:v>
                </c:pt>
                <c:pt idx="21">
                  <c:v>40351</c:v>
                </c:pt>
                <c:pt idx="22">
                  <c:v>40352</c:v>
                </c:pt>
                <c:pt idx="23">
                  <c:v>40353</c:v>
                </c:pt>
                <c:pt idx="24">
                  <c:v>40354</c:v>
                </c:pt>
                <c:pt idx="25">
                  <c:v>40355</c:v>
                </c:pt>
                <c:pt idx="26">
                  <c:v>40356</c:v>
                </c:pt>
                <c:pt idx="27">
                  <c:v>40357</c:v>
                </c:pt>
                <c:pt idx="28">
                  <c:v>40358</c:v>
                </c:pt>
                <c:pt idx="29">
                  <c:v>40359</c:v>
                </c:pt>
                <c:pt idx="30">
                  <c:v>40360</c:v>
                </c:pt>
                <c:pt idx="31">
                  <c:v>40361</c:v>
                </c:pt>
                <c:pt idx="32">
                  <c:v>40362</c:v>
                </c:pt>
                <c:pt idx="33">
                  <c:v>40363</c:v>
                </c:pt>
                <c:pt idx="34">
                  <c:v>40364</c:v>
                </c:pt>
                <c:pt idx="35">
                  <c:v>40365</c:v>
                </c:pt>
                <c:pt idx="36">
                  <c:v>40366</c:v>
                </c:pt>
                <c:pt idx="37">
                  <c:v>40367</c:v>
                </c:pt>
                <c:pt idx="38">
                  <c:v>40368</c:v>
                </c:pt>
                <c:pt idx="39">
                  <c:v>40369</c:v>
                </c:pt>
                <c:pt idx="40">
                  <c:v>40370</c:v>
                </c:pt>
                <c:pt idx="41">
                  <c:v>40371</c:v>
                </c:pt>
                <c:pt idx="42">
                  <c:v>40372</c:v>
                </c:pt>
                <c:pt idx="43">
                  <c:v>40373</c:v>
                </c:pt>
                <c:pt idx="44">
                  <c:v>40374</c:v>
                </c:pt>
                <c:pt idx="45">
                  <c:v>40375</c:v>
                </c:pt>
                <c:pt idx="46">
                  <c:v>40376</c:v>
                </c:pt>
                <c:pt idx="47">
                  <c:v>40377</c:v>
                </c:pt>
                <c:pt idx="48">
                  <c:v>40378</c:v>
                </c:pt>
                <c:pt idx="49">
                  <c:v>40379</c:v>
                </c:pt>
                <c:pt idx="50">
                  <c:v>40380</c:v>
                </c:pt>
                <c:pt idx="51">
                  <c:v>40381</c:v>
                </c:pt>
                <c:pt idx="52">
                  <c:v>40382</c:v>
                </c:pt>
                <c:pt idx="53">
                  <c:v>40383</c:v>
                </c:pt>
                <c:pt idx="54">
                  <c:v>40384</c:v>
                </c:pt>
                <c:pt idx="55">
                  <c:v>40385</c:v>
                </c:pt>
                <c:pt idx="56">
                  <c:v>40386</c:v>
                </c:pt>
                <c:pt idx="57">
                  <c:v>40387</c:v>
                </c:pt>
                <c:pt idx="58">
                  <c:v>40388</c:v>
                </c:pt>
                <c:pt idx="59">
                  <c:v>40389</c:v>
                </c:pt>
                <c:pt idx="60">
                  <c:v>40390</c:v>
                </c:pt>
                <c:pt idx="61">
                  <c:v>40391</c:v>
                </c:pt>
                <c:pt idx="62">
                  <c:v>40392</c:v>
                </c:pt>
                <c:pt idx="63">
                  <c:v>40393</c:v>
                </c:pt>
                <c:pt idx="64">
                  <c:v>40394</c:v>
                </c:pt>
                <c:pt idx="65">
                  <c:v>40395</c:v>
                </c:pt>
                <c:pt idx="66">
                  <c:v>40396</c:v>
                </c:pt>
                <c:pt idx="67">
                  <c:v>40397</c:v>
                </c:pt>
                <c:pt idx="68">
                  <c:v>40398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40404</c:v>
                </c:pt>
                <c:pt idx="75">
                  <c:v>40405</c:v>
                </c:pt>
                <c:pt idx="76">
                  <c:v>40406</c:v>
                </c:pt>
                <c:pt idx="77">
                  <c:v>40407</c:v>
                </c:pt>
                <c:pt idx="78">
                  <c:v>40408</c:v>
                </c:pt>
                <c:pt idx="79">
                  <c:v>40409</c:v>
                </c:pt>
                <c:pt idx="80">
                  <c:v>40410</c:v>
                </c:pt>
                <c:pt idx="81">
                  <c:v>40411</c:v>
                </c:pt>
                <c:pt idx="82">
                  <c:v>40412</c:v>
                </c:pt>
                <c:pt idx="83">
                  <c:v>40413</c:v>
                </c:pt>
                <c:pt idx="84">
                  <c:v>40414</c:v>
                </c:pt>
                <c:pt idx="85">
                  <c:v>40415</c:v>
                </c:pt>
                <c:pt idx="86">
                  <c:v>40416</c:v>
                </c:pt>
                <c:pt idx="87">
                  <c:v>40417</c:v>
                </c:pt>
                <c:pt idx="88">
                  <c:v>40418</c:v>
                </c:pt>
                <c:pt idx="89">
                  <c:v>40419</c:v>
                </c:pt>
                <c:pt idx="90">
                  <c:v>40420</c:v>
                </c:pt>
                <c:pt idx="91">
                  <c:v>40421</c:v>
                </c:pt>
                <c:pt idx="92">
                  <c:v>40422</c:v>
                </c:pt>
                <c:pt idx="93">
                  <c:v>40423</c:v>
                </c:pt>
                <c:pt idx="94">
                  <c:v>40424</c:v>
                </c:pt>
                <c:pt idx="95">
                  <c:v>40425</c:v>
                </c:pt>
                <c:pt idx="96">
                  <c:v>40426</c:v>
                </c:pt>
                <c:pt idx="97">
                  <c:v>40427</c:v>
                </c:pt>
                <c:pt idx="98">
                  <c:v>40428</c:v>
                </c:pt>
                <c:pt idx="99">
                  <c:v>40429</c:v>
                </c:pt>
                <c:pt idx="100">
                  <c:v>40430</c:v>
                </c:pt>
                <c:pt idx="101">
                  <c:v>40431</c:v>
                </c:pt>
                <c:pt idx="102">
                  <c:v>40432</c:v>
                </c:pt>
                <c:pt idx="103">
                  <c:v>40433</c:v>
                </c:pt>
                <c:pt idx="104">
                  <c:v>40434</c:v>
                </c:pt>
                <c:pt idx="105">
                  <c:v>40435</c:v>
                </c:pt>
                <c:pt idx="106">
                  <c:v>40436</c:v>
                </c:pt>
                <c:pt idx="107">
                  <c:v>40437</c:v>
                </c:pt>
                <c:pt idx="108">
                  <c:v>40438</c:v>
                </c:pt>
                <c:pt idx="109">
                  <c:v>40439</c:v>
                </c:pt>
                <c:pt idx="110">
                  <c:v>40440</c:v>
                </c:pt>
                <c:pt idx="111">
                  <c:v>40441</c:v>
                </c:pt>
                <c:pt idx="112">
                  <c:v>40442</c:v>
                </c:pt>
                <c:pt idx="113">
                  <c:v>40443</c:v>
                </c:pt>
                <c:pt idx="114">
                  <c:v>40444</c:v>
                </c:pt>
                <c:pt idx="115">
                  <c:v>40445</c:v>
                </c:pt>
                <c:pt idx="116">
                  <c:v>40446</c:v>
                </c:pt>
                <c:pt idx="117">
                  <c:v>40447</c:v>
                </c:pt>
                <c:pt idx="118">
                  <c:v>40448</c:v>
                </c:pt>
                <c:pt idx="119">
                  <c:v>40449</c:v>
                </c:pt>
                <c:pt idx="120">
                  <c:v>40450</c:v>
                </c:pt>
                <c:pt idx="121">
                  <c:v>40451</c:v>
                </c:pt>
                <c:pt idx="122">
                  <c:v>40452</c:v>
                </c:pt>
                <c:pt idx="123">
                  <c:v>40453</c:v>
                </c:pt>
                <c:pt idx="124">
                  <c:v>40454</c:v>
                </c:pt>
                <c:pt idx="125">
                  <c:v>40455</c:v>
                </c:pt>
                <c:pt idx="126">
                  <c:v>40456</c:v>
                </c:pt>
                <c:pt idx="127">
                  <c:v>40457</c:v>
                </c:pt>
                <c:pt idx="128">
                  <c:v>40458</c:v>
                </c:pt>
                <c:pt idx="129">
                  <c:v>40459</c:v>
                </c:pt>
                <c:pt idx="130">
                  <c:v>40460</c:v>
                </c:pt>
                <c:pt idx="131">
                  <c:v>40461</c:v>
                </c:pt>
                <c:pt idx="132">
                  <c:v>40462</c:v>
                </c:pt>
                <c:pt idx="133">
                  <c:v>40463</c:v>
                </c:pt>
                <c:pt idx="134">
                  <c:v>40464</c:v>
                </c:pt>
                <c:pt idx="135">
                  <c:v>40465</c:v>
                </c:pt>
                <c:pt idx="136">
                  <c:v>40466</c:v>
                </c:pt>
                <c:pt idx="137">
                  <c:v>40467</c:v>
                </c:pt>
                <c:pt idx="138">
                  <c:v>40468</c:v>
                </c:pt>
                <c:pt idx="139">
                  <c:v>40469</c:v>
                </c:pt>
                <c:pt idx="140">
                  <c:v>40470</c:v>
                </c:pt>
                <c:pt idx="141">
                  <c:v>40471</c:v>
                </c:pt>
                <c:pt idx="142">
                  <c:v>40472</c:v>
                </c:pt>
                <c:pt idx="143">
                  <c:v>40473</c:v>
                </c:pt>
                <c:pt idx="144">
                  <c:v>40474</c:v>
                </c:pt>
                <c:pt idx="145">
                  <c:v>40475</c:v>
                </c:pt>
                <c:pt idx="146">
                  <c:v>40476</c:v>
                </c:pt>
                <c:pt idx="147">
                  <c:v>40477</c:v>
                </c:pt>
                <c:pt idx="148">
                  <c:v>40478</c:v>
                </c:pt>
                <c:pt idx="149">
                  <c:v>40479</c:v>
                </c:pt>
                <c:pt idx="150">
                  <c:v>40480</c:v>
                </c:pt>
                <c:pt idx="151">
                  <c:v>40481</c:v>
                </c:pt>
                <c:pt idx="152">
                  <c:v>40482</c:v>
                </c:pt>
                <c:pt idx="153">
                  <c:v>40483</c:v>
                </c:pt>
                <c:pt idx="154">
                  <c:v>40484</c:v>
                </c:pt>
                <c:pt idx="155">
                  <c:v>40485</c:v>
                </c:pt>
                <c:pt idx="156">
                  <c:v>40486</c:v>
                </c:pt>
                <c:pt idx="157">
                  <c:v>40487</c:v>
                </c:pt>
                <c:pt idx="158">
                  <c:v>40488</c:v>
                </c:pt>
                <c:pt idx="159">
                  <c:v>40489</c:v>
                </c:pt>
                <c:pt idx="160">
                  <c:v>40490</c:v>
                </c:pt>
                <c:pt idx="161">
                  <c:v>40491</c:v>
                </c:pt>
                <c:pt idx="162">
                  <c:v>40492</c:v>
                </c:pt>
                <c:pt idx="163">
                  <c:v>40493</c:v>
                </c:pt>
                <c:pt idx="164">
                  <c:v>40494</c:v>
                </c:pt>
                <c:pt idx="165">
                  <c:v>40495</c:v>
                </c:pt>
                <c:pt idx="166">
                  <c:v>40496</c:v>
                </c:pt>
                <c:pt idx="167">
                  <c:v>40497</c:v>
                </c:pt>
                <c:pt idx="168">
                  <c:v>40498</c:v>
                </c:pt>
                <c:pt idx="169">
                  <c:v>40499</c:v>
                </c:pt>
                <c:pt idx="170">
                  <c:v>40500</c:v>
                </c:pt>
                <c:pt idx="171">
                  <c:v>40501</c:v>
                </c:pt>
                <c:pt idx="172">
                  <c:v>40502</c:v>
                </c:pt>
                <c:pt idx="173">
                  <c:v>40503</c:v>
                </c:pt>
                <c:pt idx="174">
                  <c:v>40504</c:v>
                </c:pt>
                <c:pt idx="175">
                  <c:v>40505</c:v>
                </c:pt>
                <c:pt idx="176">
                  <c:v>40506</c:v>
                </c:pt>
                <c:pt idx="177">
                  <c:v>40507</c:v>
                </c:pt>
                <c:pt idx="178">
                  <c:v>40508</c:v>
                </c:pt>
                <c:pt idx="179">
                  <c:v>40509</c:v>
                </c:pt>
                <c:pt idx="180">
                  <c:v>40510</c:v>
                </c:pt>
                <c:pt idx="181">
                  <c:v>40511</c:v>
                </c:pt>
                <c:pt idx="182">
                  <c:v>40512</c:v>
                </c:pt>
              </c:numCache>
            </c:numRef>
          </c:cat>
          <c:val>
            <c:numRef>
              <c:f>'[1]T Ciclo'!$D$6:$D$188</c:f>
              <c:numCache>
                <c:formatCode>0</c:formatCode>
                <c:ptCount val="183"/>
                <c:pt idx="0">
                  <c:v>0.8</c:v>
                </c:pt>
                <c:pt idx="1">
                  <c:v>2.2000000000000002</c:v>
                </c:pt>
                <c:pt idx="2">
                  <c:v>5.4</c:v>
                </c:pt>
                <c:pt idx="3">
                  <c:v>3.8</c:v>
                </c:pt>
                <c:pt idx="4">
                  <c:v>2.9</c:v>
                </c:pt>
                <c:pt idx="5">
                  <c:v>3.8</c:v>
                </c:pt>
                <c:pt idx="6">
                  <c:v>4</c:v>
                </c:pt>
                <c:pt idx="7">
                  <c:v>3.3</c:v>
                </c:pt>
                <c:pt idx="8">
                  <c:v>6.4</c:v>
                </c:pt>
                <c:pt idx="9">
                  <c:v>1.8</c:v>
                </c:pt>
                <c:pt idx="10">
                  <c:v>2.5</c:v>
                </c:pt>
                <c:pt idx="11">
                  <c:v>3.1</c:v>
                </c:pt>
                <c:pt idx="12">
                  <c:v>3.7</c:v>
                </c:pt>
                <c:pt idx="13">
                  <c:v>1.9000000000000001</c:v>
                </c:pt>
                <c:pt idx="14">
                  <c:v>1.6</c:v>
                </c:pt>
                <c:pt idx="15">
                  <c:v>4.7</c:v>
                </c:pt>
                <c:pt idx="16">
                  <c:v>1.2</c:v>
                </c:pt>
                <c:pt idx="17">
                  <c:v>8.6</c:v>
                </c:pt>
                <c:pt idx="18">
                  <c:v>3.4</c:v>
                </c:pt>
                <c:pt idx="19">
                  <c:v>0</c:v>
                </c:pt>
                <c:pt idx="20">
                  <c:v>-1.1000000000000001</c:v>
                </c:pt>
                <c:pt idx="21">
                  <c:v>1.8</c:v>
                </c:pt>
                <c:pt idx="22">
                  <c:v>5.6</c:v>
                </c:pt>
                <c:pt idx="23">
                  <c:v>1.9000000000000001</c:v>
                </c:pt>
                <c:pt idx="24">
                  <c:v>-0.8</c:v>
                </c:pt>
                <c:pt idx="25">
                  <c:v>8.8000000000000007</c:v>
                </c:pt>
                <c:pt idx="26">
                  <c:v>1</c:v>
                </c:pt>
                <c:pt idx="27">
                  <c:v>-1.8</c:v>
                </c:pt>
                <c:pt idx="28">
                  <c:v>2</c:v>
                </c:pt>
                <c:pt idx="29">
                  <c:v>-0.70000000000000062</c:v>
                </c:pt>
                <c:pt idx="30">
                  <c:v>5.8</c:v>
                </c:pt>
                <c:pt idx="31">
                  <c:v>7.4</c:v>
                </c:pt>
                <c:pt idx="32">
                  <c:v>14.4</c:v>
                </c:pt>
                <c:pt idx="33">
                  <c:v>15.5</c:v>
                </c:pt>
                <c:pt idx="34">
                  <c:v>6.7</c:v>
                </c:pt>
                <c:pt idx="35">
                  <c:v>6.7</c:v>
                </c:pt>
                <c:pt idx="36">
                  <c:v>1.9000000000000001</c:v>
                </c:pt>
                <c:pt idx="37">
                  <c:v>3.4</c:v>
                </c:pt>
                <c:pt idx="38">
                  <c:v>1.4</c:v>
                </c:pt>
                <c:pt idx="39">
                  <c:v>0.4</c:v>
                </c:pt>
                <c:pt idx="40">
                  <c:v>2.6</c:v>
                </c:pt>
                <c:pt idx="41">
                  <c:v>-1.4</c:v>
                </c:pt>
                <c:pt idx="42">
                  <c:v>-2.4</c:v>
                </c:pt>
                <c:pt idx="43">
                  <c:v>-3.2</c:v>
                </c:pt>
                <c:pt idx="44">
                  <c:v>-5.7</c:v>
                </c:pt>
                <c:pt idx="45">
                  <c:v>-8.6</c:v>
                </c:pt>
                <c:pt idx="46">
                  <c:v>-7.3</c:v>
                </c:pt>
                <c:pt idx="47">
                  <c:v>-6.1</c:v>
                </c:pt>
                <c:pt idx="48">
                  <c:v>0</c:v>
                </c:pt>
                <c:pt idx="49">
                  <c:v>-5.3</c:v>
                </c:pt>
                <c:pt idx="50">
                  <c:v>-2.1</c:v>
                </c:pt>
                <c:pt idx="51">
                  <c:v>-3.6</c:v>
                </c:pt>
                <c:pt idx="52">
                  <c:v>-2.9</c:v>
                </c:pt>
                <c:pt idx="53">
                  <c:v>0.8</c:v>
                </c:pt>
                <c:pt idx="54">
                  <c:v>-2</c:v>
                </c:pt>
                <c:pt idx="55">
                  <c:v>-1.9000000000000001</c:v>
                </c:pt>
                <c:pt idx="56">
                  <c:v>2.9</c:v>
                </c:pt>
                <c:pt idx="57">
                  <c:v>0.30000000000000032</c:v>
                </c:pt>
                <c:pt idx="58">
                  <c:v>-2.9</c:v>
                </c:pt>
                <c:pt idx="59">
                  <c:v>5.5</c:v>
                </c:pt>
                <c:pt idx="60">
                  <c:v>-1.7</c:v>
                </c:pt>
                <c:pt idx="61">
                  <c:v>-4.0999999999999996</c:v>
                </c:pt>
                <c:pt idx="62">
                  <c:v>-5.5</c:v>
                </c:pt>
                <c:pt idx="63">
                  <c:v>-9.4</c:v>
                </c:pt>
                <c:pt idx="64">
                  <c:v>-4.4000000000000004</c:v>
                </c:pt>
                <c:pt idx="65">
                  <c:v>-5.7</c:v>
                </c:pt>
                <c:pt idx="66">
                  <c:v>1.5</c:v>
                </c:pt>
                <c:pt idx="67">
                  <c:v>-3</c:v>
                </c:pt>
                <c:pt idx="68">
                  <c:v>-0.4</c:v>
                </c:pt>
                <c:pt idx="69">
                  <c:v>-3.1</c:v>
                </c:pt>
                <c:pt idx="70">
                  <c:v>-1.5</c:v>
                </c:pt>
                <c:pt idx="71">
                  <c:v>1.6</c:v>
                </c:pt>
                <c:pt idx="72">
                  <c:v>3.3</c:v>
                </c:pt>
                <c:pt idx="73">
                  <c:v>0.60000000000000064</c:v>
                </c:pt>
                <c:pt idx="74">
                  <c:v>-2.8</c:v>
                </c:pt>
                <c:pt idx="75">
                  <c:v>-3.3</c:v>
                </c:pt>
                <c:pt idx="76">
                  <c:v>4</c:v>
                </c:pt>
                <c:pt idx="77">
                  <c:v>2.8</c:v>
                </c:pt>
                <c:pt idx="78">
                  <c:v>6.6</c:v>
                </c:pt>
                <c:pt idx="79">
                  <c:v>3.9</c:v>
                </c:pt>
                <c:pt idx="80">
                  <c:v>1.6</c:v>
                </c:pt>
                <c:pt idx="81">
                  <c:v>5.9</c:v>
                </c:pt>
                <c:pt idx="82">
                  <c:v>8.5</c:v>
                </c:pt>
                <c:pt idx="83">
                  <c:v>4</c:v>
                </c:pt>
                <c:pt idx="84">
                  <c:v>-2.5</c:v>
                </c:pt>
                <c:pt idx="85">
                  <c:v>0.5</c:v>
                </c:pt>
                <c:pt idx="86">
                  <c:v>5.0999999999999996</c:v>
                </c:pt>
                <c:pt idx="87">
                  <c:v>7.4</c:v>
                </c:pt>
                <c:pt idx="88">
                  <c:v>12.5</c:v>
                </c:pt>
                <c:pt idx="89">
                  <c:v>2.5</c:v>
                </c:pt>
                <c:pt idx="90">
                  <c:v>3.3</c:v>
                </c:pt>
                <c:pt idx="91">
                  <c:v>9.6</c:v>
                </c:pt>
                <c:pt idx="92">
                  <c:v>7.6</c:v>
                </c:pt>
                <c:pt idx="93">
                  <c:v>4.5</c:v>
                </c:pt>
                <c:pt idx="94">
                  <c:v>6.8</c:v>
                </c:pt>
                <c:pt idx="95">
                  <c:v>6.5</c:v>
                </c:pt>
                <c:pt idx="96">
                  <c:v>4.2</c:v>
                </c:pt>
                <c:pt idx="97">
                  <c:v>11</c:v>
                </c:pt>
                <c:pt idx="98">
                  <c:v>7.6</c:v>
                </c:pt>
                <c:pt idx="99">
                  <c:v>9.1</c:v>
                </c:pt>
                <c:pt idx="100">
                  <c:v>10.4</c:v>
                </c:pt>
                <c:pt idx="101">
                  <c:v>10.6</c:v>
                </c:pt>
                <c:pt idx="102">
                  <c:v>5.0999999999999996</c:v>
                </c:pt>
                <c:pt idx="103">
                  <c:v>7.8</c:v>
                </c:pt>
                <c:pt idx="104">
                  <c:v>5.4</c:v>
                </c:pt>
                <c:pt idx="105">
                  <c:v>1.9000000000000001</c:v>
                </c:pt>
                <c:pt idx="106">
                  <c:v>6.7</c:v>
                </c:pt>
                <c:pt idx="107">
                  <c:v>6.9</c:v>
                </c:pt>
                <c:pt idx="108">
                  <c:v>4.4000000000000004</c:v>
                </c:pt>
                <c:pt idx="109">
                  <c:v>6</c:v>
                </c:pt>
                <c:pt idx="110">
                  <c:v>8.3000000000000007</c:v>
                </c:pt>
                <c:pt idx="111">
                  <c:v>12.9</c:v>
                </c:pt>
                <c:pt idx="112">
                  <c:v>9.5</c:v>
                </c:pt>
                <c:pt idx="113">
                  <c:v>7.6</c:v>
                </c:pt>
                <c:pt idx="114">
                  <c:v>2.8</c:v>
                </c:pt>
                <c:pt idx="115">
                  <c:v>6.4</c:v>
                </c:pt>
                <c:pt idx="116">
                  <c:v>5.7</c:v>
                </c:pt>
                <c:pt idx="117">
                  <c:v>8.5</c:v>
                </c:pt>
                <c:pt idx="118">
                  <c:v>12.6</c:v>
                </c:pt>
                <c:pt idx="119">
                  <c:v>13.1</c:v>
                </c:pt>
                <c:pt idx="120">
                  <c:v>6.6</c:v>
                </c:pt>
                <c:pt idx="121">
                  <c:v>5.4</c:v>
                </c:pt>
                <c:pt idx="122">
                  <c:v>5.7</c:v>
                </c:pt>
                <c:pt idx="123">
                  <c:v>3.1</c:v>
                </c:pt>
                <c:pt idx="124">
                  <c:v>6.5</c:v>
                </c:pt>
                <c:pt idx="125">
                  <c:v>6.5</c:v>
                </c:pt>
                <c:pt idx="126">
                  <c:v>8.8000000000000007</c:v>
                </c:pt>
                <c:pt idx="127">
                  <c:v>12.7</c:v>
                </c:pt>
                <c:pt idx="128">
                  <c:v>5.9</c:v>
                </c:pt>
                <c:pt idx="129">
                  <c:v>3.8</c:v>
                </c:pt>
                <c:pt idx="130">
                  <c:v>5.4</c:v>
                </c:pt>
                <c:pt idx="131">
                  <c:v>11.1</c:v>
                </c:pt>
                <c:pt idx="132">
                  <c:v>11.1</c:v>
                </c:pt>
                <c:pt idx="133">
                  <c:v>11.4</c:v>
                </c:pt>
                <c:pt idx="134">
                  <c:v>14.2</c:v>
                </c:pt>
                <c:pt idx="135">
                  <c:v>10.6</c:v>
                </c:pt>
                <c:pt idx="136">
                  <c:v>7.7</c:v>
                </c:pt>
                <c:pt idx="137">
                  <c:v>4.4000000000000004</c:v>
                </c:pt>
                <c:pt idx="138">
                  <c:v>5.8</c:v>
                </c:pt>
                <c:pt idx="139">
                  <c:v>8.6</c:v>
                </c:pt>
                <c:pt idx="140">
                  <c:v>13.6</c:v>
                </c:pt>
                <c:pt idx="141">
                  <c:v>14.4</c:v>
                </c:pt>
                <c:pt idx="142">
                  <c:v>13.7</c:v>
                </c:pt>
                <c:pt idx="143">
                  <c:v>9.5</c:v>
                </c:pt>
                <c:pt idx="144">
                  <c:v>11.1</c:v>
                </c:pt>
                <c:pt idx="145">
                  <c:v>9.2000000000000011</c:v>
                </c:pt>
                <c:pt idx="146">
                  <c:v>5.9</c:v>
                </c:pt>
                <c:pt idx="147">
                  <c:v>8.7000000000000011</c:v>
                </c:pt>
                <c:pt idx="148">
                  <c:v>11.2</c:v>
                </c:pt>
                <c:pt idx="149">
                  <c:v>7.8</c:v>
                </c:pt>
                <c:pt idx="150">
                  <c:v>9.2000000000000011</c:v>
                </c:pt>
                <c:pt idx="151">
                  <c:v>6.7</c:v>
                </c:pt>
                <c:pt idx="152">
                  <c:v>10.200000000000001</c:v>
                </c:pt>
                <c:pt idx="153">
                  <c:v>16.8</c:v>
                </c:pt>
                <c:pt idx="154">
                  <c:v>11.2</c:v>
                </c:pt>
                <c:pt idx="155">
                  <c:v>13.2</c:v>
                </c:pt>
                <c:pt idx="156">
                  <c:v>11.1</c:v>
                </c:pt>
                <c:pt idx="157">
                  <c:v>7.1</c:v>
                </c:pt>
                <c:pt idx="158">
                  <c:v>11.4</c:v>
                </c:pt>
                <c:pt idx="159">
                  <c:v>12.8</c:v>
                </c:pt>
                <c:pt idx="160">
                  <c:v>9.3000000000000007</c:v>
                </c:pt>
                <c:pt idx="161">
                  <c:v>8.3000000000000007</c:v>
                </c:pt>
                <c:pt idx="162">
                  <c:v>8.6</c:v>
                </c:pt>
                <c:pt idx="163">
                  <c:v>11.1</c:v>
                </c:pt>
                <c:pt idx="164">
                  <c:v>12.8</c:v>
                </c:pt>
                <c:pt idx="165">
                  <c:v>12.9</c:v>
                </c:pt>
                <c:pt idx="166">
                  <c:v>15</c:v>
                </c:pt>
                <c:pt idx="167">
                  <c:v>12.3</c:v>
                </c:pt>
                <c:pt idx="168">
                  <c:v>10.1</c:v>
                </c:pt>
                <c:pt idx="169">
                  <c:v>10.3</c:v>
                </c:pt>
                <c:pt idx="170">
                  <c:v>12.6</c:v>
                </c:pt>
                <c:pt idx="171">
                  <c:v>10.6</c:v>
                </c:pt>
                <c:pt idx="172">
                  <c:v>12.1</c:v>
                </c:pt>
                <c:pt idx="173">
                  <c:v>16.600000000000001</c:v>
                </c:pt>
                <c:pt idx="174">
                  <c:v>15.5</c:v>
                </c:pt>
                <c:pt idx="175">
                  <c:v>13</c:v>
                </c:pt>
                <c:pt idx="176">
                  <c:v>14.1</c:v>
                </c:pt>
                <c:pt idx="177">
                  <c:v>14.8</c:v>
                </c:pt>
                <c:pt idx="178">
                  <c:v>13.1</c:v>
                </c:pt>
                <c:pt idx="179">
                  <c:v>16.3</c:v>
                </c:pt>
                <c:pt idx="180">
                  <c:v>12.2</c:v>
                </c:pt>
                <c:pt idx="181">
                  <c:v>13.5</c:v>
                </c:pt>
                <c:pt idx="182">
                  <c:v>14.3</c:v>
                </c:pt>
              </c:numCache>
            </c:numRef>
          </c:val>
        </c:ser>
        <c:marker val="1"/>
        <c:axId val="46529536"/>
        <c:axId val="46564096"/>
      </c:lineChart>
      <c:dateAx>
        <c:axId val="46529536"/>
        <c:scaling>
          <c:orientation val="minMax"/>
        </c:scaling>
        <c:axPos val="b"/>
        <c:numFmt formatCode="d\-m;@" sourceLinked="0"/>
        <c:tickLblPos val="nextTo"/>
        <c:txPr>
          <a:bodyPr rot="-5400000" vert="horz"/>
          <a:lstStyle/>
          <a:p>
            <a:pPr>
              <a:defRPr lang="es-ES"/>
            </a:pPr>
            <a:endParaRPr lang="es-AR"/>
          </a:p>
        </c:txPr>
        <c:crossAx val="46564096"/>
        <c:crossesAt val="-10"/>
        <c:lblOffset val="100"/>
        <c:baseTimeUnit val="days"/>
      </c:dateAx>
      <c:valAx>
        <c:axId val="46564096"/>
        <c:scaling>
          <c:orientation val="minMax"/>
          <c:max val="40"/>
          <c:min val="-1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Temperatura</a:t>
                </a:r>
                <a:endParaRPr lang="es-AR" dirty="0"/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lang="es-ES"/>
            </a:pPr>
            <a:endParaRPr lang="es-AR"/>
          </a:p>
        </c:txPr>
        <c:crossAx val="46529536"/>
        <c:crossesAt val="1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s-AR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lineChart>
        <c:grouping val="standard"/>
        <c:ser>
          <c:idx val="0"/>
          <c:order val="0"/>
          <c:tx>
            <c:v>T max</c:v>
          </c:tx>
          <c:spPr>
            <a:ln>
              <a:solidFill>
                <a:srgbClr val="C43126"/>
              </a:solidFill>
            </a:ln>
          </c:spPr>
          <c:marker>
            <c:symbol val="none"/>
          </c:marker>
          <c:cat>
            <c:numRef>
              <c:f>'consultaB_pcia (1)'!$A$8:$A$177</c:f>
              <c:numCache>
                <c:formatCode>dd/mm/yyyy</c:formatCode>
                <c:ptCount val="170"/>
                <c:pt idx="0">
                  <c:v>40336</c:v>
                </c:pt>
                <c:pt idx="1">
                  <c:v>40337</c:v>
                </c:pt>
                <c:pt idx="2">
                  <c:v>40338</c:v>
                </c:pt>
                <c:pt idx="3">
                  <c:v>40339</c:v>
                </c:pt>
                <c:pt idx="4">
                  <c:v>40340</c:v>
                </c:pt>
                <c:pt idx="5">
                  <c:v>40341</c:v>
                </c:pt>
                <c:pt idx="6">
                  <c:v>40342</c:v>
                </c:pt>
                <c:pt idx="7">
                  <c:v>40343</c:v>
                </c:pt>
                <c:pt idx="8">
                  <c:v>40344</c:v>
                </c:pt>
                <c:pt idx="9">
                  <c:v>40345</c:v>
                </c:pt>
                <c:pt idx="10">
                  <c:v>40346</c:v>
                </c:pt>
                <c:pt idx="11">
                  <c:v>40347</c:v>
                </c:pt>
                <c:pt idx="12">
                  <c:v>40348</c:v>
                </c:pt>
                <c:pt idx="13">
                  <c:v>40349</c:v>
                </c:pt>
                <c:pt idx="14">
                  <c:v>40350</c:v>
                </c:pt>
                <c:pt idx="15">
                  <c:v>40351</c:v>
                </c:pt>
                <c:pt idx="16">
                  <c:v>40352</c:v>
                </c:pt>
                <c:pt idx="17">
                  <c:v>40353</c:v>
                </c:pt>
                <c:pt idx="18">
                  <c:v>40354</c:v>
                </c:pt>
                <c:pt idx="19">
                  <c:v>40355</c:v>
                </c:pt>
                <c:pt idx="20">
                  <c:v>40356</c:v>
                </c:pt>
                <c:pt idx="21">
                  <c:v>40357</c:v>
                </c:pt>
                <c:pt idx="22">
                  <c:v>40358</c:v>
                </c:pt>
                <c:pt idx="23">
                  <c:v>40359</c:v>
                </c:pt>
                <c:pt idx="24">
                  <c:v>40360</c:v>
                </c:pt>
                <c:pt idx="25">
                  <c:v>40361</c:v>
                </c:pt>
                <c:pt idx="26">
                  <c:v>40362</c:v>
                </c:pt>
                <c:pt idx="27">
                  <c:v>40363</c:v>
                </c:pt>
                <c:pt idx="28">
                  <c:v>40364</c:v>
                </c:pt>
                <c:pt idx="29">
                  <c:v>40365</c:v>
                </c:pt>
                <c:pt idx="30">
                  <c:v>40366</c:v>
                </c:pt>
                <c:pt idx="31">
                  <c:v>40367</c:v>
                </c:pt>
                <c:pt idx="32">
                  <c:v>40368</c:v>
                </c:pt>
                <c:pt idx="33">
                  <c:v>40369</c:v>
                </c:pt>
                <c:pt idx="34">
                  <c:v>40370</c:v>
                </c:pt>
                <c:pt idx="35">
                  <c:v>40371</c:v>
                </c:pt>
                <c:pt idx="36">
                  <c:v>40372</c:v>
                </c:pt>
                <c:pt idx="37">
                  <c:v>40373</c:v>
                </c:pt>
                <c:pt idx="38">
                  <c:v>40374</c:v>
                </c:pt>
                <c:pt idx="39">
                  <c:v>40375</c:v>
                </c:pt>
                <c:pt idx="40">
                  <c:v>40376</c:v>
                </c:pt>
                <c:pt idx="41">
                  <c:v>40377</c:v>
                </c:pt>
                <c:pt idx="42">
                  <c:v>40379</c:v>
                </c:pt>
                <c:pt idx="43">
                  <c:v>40380</c:v>
                </c:pt>
                <c:pt idx="44">
                  <c:v>40381</c:v>
                </c:pt>
                <c:pt idx="45">
                  <c:v>40382</c:v>
                </c:pt>
                <c:pt idx="46">
                  <c:v>40383</c:v>
                </c:pt>
                <c:pt idx="47">
                  <c:v>40384</c:v>
                </c:pt>
                <c:pt idx="48">
                  <c:v>40385</c:v>
                </c:pt>
                <c:pt idx="49">
                  <c:v>40386</c:v>
                </c:pt>
                <c:pt idx="50">
                  <c:v>40387</c:v>
                </c:pt>
                <c:pt idx="51">
                  <c:v>40388</c:v>
                </c:pt>
                <c:pt idx="52">
                  <c:v>40389</c:v>
                </c:pt>
                <c:pt idx="53">
                  <c:v>40390</c:v>
                </c:pt>
                <c:pt idx="54">
                  <c:v>40391</c:v>
                </c:pt>
                <c:pt idx="55">
                  <c:v>40392</c:v>
                </c:pt>
                <c:pt idx="56">
                  <c:v>40393</c:v>
                </c:pt>
                <c:pt idx="57">
                  <c:v>40394</c:v>
                </c:pt>
                <c:pt idx="58">
                  <c:v>40395</c:v>
                </c:pt>
                <c:pt idx="59">
                  <c:v>40396</c:v>
                </c:pt>
                <c:pt idx="60">
                  <c:v>40397</c:v>
                </c:pt>
                <c:pt idx="61">
                  <c:v>40398</c:v>
                </c:pt>
                <c:pt idx="62">
                  <c:v>40399</c:v>
                </c:pt>
                <c:pt idx="63">
                  <c:v>40400</c:v>
                </c:pt>
                <c:pt idx="64">
                  <c:v>40401</c:v>
                </c:pt>
                <c:pt idx="65">
                  <c:v>40402</c:v>
                </c:pt>
                <c:pt idx="66">
                  <c:v>40403</c:v>
                </c:pt>
                <c:pt idx="67">
                  <c:v>40404</c:v>
                </c:pt>
                <c:pt idx="68">
                  <c:v>40405</c:v>
                </c:pt>
                <c:pt idx="69">
                  <c:v>40406</c:v>
                </c:pt>
                <c:pt idx="70">
                  <c:v>40407</c:v>
                </c:pt>
                <c:pt idx="71">
                  <c:v>40408</c:v>
                </c:pt>
                <c:pt idx="72">
                  <c:v>40409</c:v>
                </c:pt>
                <c:pt idx="73">
                  <c:v>40410</c:v>
                </c:pt>
                <c:pt idx="74">
                  <c:v>40411</c:v>
                </c:pt>
                <c:pt idx="75">
                  <c:v>40412</c:v>
                </c:pt>
                <c:pt idx="76">
                  <c:v>40413</c:v>
                </c:pt>
                <c:pt idx="77">
                  <c:v>40414</c:v>
                </c:pt>
                <c:pt idx="78">
                  <c:v>40415</c:v>
                </c:pt>
                <c:pt idx="79">
                  <c:v>40416</c:v>
                </c:pt>
                <c:pt idx="80">
                  <c:v>40417</c:v>
                </c:pt>
                <c:pt idx="81">
                  <c:v>40418</c:v>
                </c:pt>
                <c:pt idx="82">
                  <c:v>40419</c:v>
                </c:pt>
                <c:pt idx="83">
                  <c:v>40420</c:v>
                </c:pt>
                <c:pt idx="84">
                  <c:v>40421</c:v>
                </c:pt>
                <c:pt idx="85">
                  <c:v>40422</c:v>
                </c:pt>
                <c:pt idx="86">
                  <c:v>40423</c:v>
                </c:pt>
                <c:pt idx="87">
                  <c:v>40425</c:v>
                </c:pt>
                <c:pt idx="88">
                  <c:v>40426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40432</c:v>
                </c:pt>
                <c:pt idx="95">
                  <c:v>40433</c:v>
                </c:pt>
                <c:pt idx="96">
                  <c:v>40434</c:v>
                </c:pt>
                <c:pt idx="97">
                  <c:v>40435</c:v>
                </c:pt>
                <c:pt idx="98">
                  <c:v>40436</c:v>
                </c:pt>
                <c:pt idx="99">
                  <c:v>40437</c:v>
                </c:pt>
                <c:pt idx="100">
                  <c:v>40438</c:v>
                </c:pt>
                <c:pt idx="101">
                  <c:v>40439</c:v>
                </c:pt>
                <c:pt idx="102">
                  <c:v>40440</c:v>
                </c:pt>
                <c:pt idx="103">
                  <c:v>40441</c:v>
                </c:pt>
                <c:pt idx="104">
                  <c:v>40442</c:v>
                </c:pt>
                <c:pt idx="105">
                  <c:v>40443</c:v>
                </c:pt>
                <c:pt idx="106">
                  <c:v>40444</c:v>
                </c:pt>
                <c:pt idx="107">
                  <c:v>40445</c:v>
                </c:pt>
                <c:pt idx="108">
                  <c:v>40446</c:v>
                </c:pt>
                <c:pt idx="109">
                  <c:v>40447</c:v>
                </c:pt>
                <c:pt idx="110">
                  <c:v>40448</c:v>
                </c:pt>
                <c:pt idx="111">
                  <c:v>40449</c:v>
                </c:pt>
                <c:pt idx="112">
                  <c:v>40450</c:v>
                </c:pt>
                <c:pt idx="113">
                  <c:v>40451</c:v>
                </c:pt>
                <c:pt idx="114">
                  <c:v>40452</c:v>
                </c:pt>
                <c:pt idx="115">
                  <c:v>40453</c:v>
                </c:pt>
                <c:pt idx="116">
                  <c:v>40454</c:v>
                </c:pt>
                <c:pt idx="117">
                  <c:v>40455</c:v>
                </c:pt>
                <c:pt idx="118">
                  <c:v>40456</c:v>
                </c:pt>
                <c:pt idx="119">
                  <c:v>40457</c:v>
                </c:pt>
                <c:pt idx="120">
                  <c:v>40458</c:v>
                </c:pt>
                <c:pt idx="121">
                  <c:v>40459</c:v>
                </c:pt>
                <c:pt idx="122">
                  <c:v>40460</c:v>
                </c:pt>
                <c:pt idx="123">
                  <c:v>40461</c:v>
                </c:pt>
                <c:pt idx="124">
                  <c:v>40462</c:v>
                </c:pt>
                <c:pt idx="125">
                  <c:v>40463</c:v>
                </c:pt>
                <c:pt idx="126">
                  <c:v>40464</c:v>
                </c:pt>
                <c:pt idx="127">
                  <c:v>40465</c:v>
                </c:pt>
                <c:pt idx="128">
                  <c:v>40466</c:v>
                </c:pt>
                <c:pt idx="129">
                  <c:v>40467</c:v>
                </c:pt>
                <c:pt idx="130">
                  <c:v>40468</c:v>
                </c:pt>
                <c:pt idx="131">
                  <c:v>40469</c:v>
                </c:pt>
                <c:pt idx="132">
                  <c:v>40470</c:v>
                </c:pt>
                <c:pt idx="133">
                  <c:v>40471</c:v>
                </c:pt>
                <c:pt idx="134">
                  <c:v>40472</c:v>
                </c:pt>
                <c:pt idx="135">
                  <c:v>40473</c:v>
                </c:pt>
                <c:pt idx="136">
                  <c:v>40474</c:v>
                </c:pt>
                <c:pt idx="137">
                  <c:v>40475</c:v>
                </c:pt>
                <c:pt idx="138">
                  <c:v>40476</c:v>
                </c:pt>
                <c:pt idx="139">
                  <c:v>40477</c:v>
                </c:pt>
                <c:pt idx="140">
                  <c:v>40478</c:v>
                </c:pt>
                <c:pt idx="141">
                  <c:v>40479</c:v>
                </c:pt>
                <c:pt idx="142">
                  <c:v>40480</c:v>
                </c:pt>
                <c:pt idx="143">
                  <c:v>40481</c:v>
                </c:pt>
                <c:pt idx="144">
                  <c:v>40482</c:v>
                </c:pt>
                <c:pt idx="145">
                  <c:v>40483</c:v>
                </c:pt>
                <c:pt idx="146">
                  <c:v>40484</c:v>
                </c:pt>
                <c:pt idx="147">
                  <c:v>40485</c:v>
                </c:pt>
                <c:pt idx="148">
                  <c:v>40486</c:v>
                </c:pt>
                <c:pt idx="149">
                  <c:v>40487</c:v>
                </c:pt>
                <c:pt idx="150">
                  <c:v>40488</c:v>
                </c:pt>
                <c:pt idx="151">
                  <c:v>40489</c:v>
                </c:pt>
                <c:pt idx="152">
                  <c:v>40490</c:v>
                </c:pt>
                <c:pt idx="153">
                  <c:v>40491</c:v>
                </c:pt>
                <c:pt idx="154">
                  <c:v>40492</c:v>
                </c:pt>
                <c:pt idx="155">
                  <c:v>40493</c:v>
                </c:pt>
                <c:pt idx="156">
                  <c:v>40494</c:v>
                </c:pt>
                <c:pt idx="157">
                  <c:v>40495</c:v>
                </c:pt>
                <c:pt idx="158">
                  <c:v>40496</c:v>
                </c:pt>
                <c:pt idx="159">
                  <c:v>40497</c:v>
                </c:pt>
                <c:pt idx="160">
                  <c:v>40498</c:v>
                </c:pt>
                <c:pt idx="161">
                  <c:v>40499</c:v>
                </c:pt>
                <c:pt idx="162">
                  <c:v>40500</c:v>
                </c:pt>
                <c:pt idx="163">
                  <c:v>40501</c:v>
                </c:pt>
                <c:pt idx="164">
                  <c:v>40503</c:v>
                </c:pt>
                <c:pt idx="165">
                  <c:v>40504</c:v>
                </c:pt>
                <c:pt idx="166">
                  <c:v>40505</c:v>
                </c:pt>
                <c:pt idx="167">
                  <c:v>40506</c:v>
                </c:pt>
                <c:pt idx="168">
                  <c:v>40507</c:v>
                </c:pt>
                <c:pt idx="169">
                  <c:v>40508</c:v>
                </c:pt>
              </c:numCache>
            </c:numRef>
          </c:cat>
          <c:val>
            <c:numRef>
              <c:f>'consultaB_pcia (1)'!$B$8:$B$177</c:f>
              <c:numCache>
                <c:formatCode>General</c:formatCode>
                <c:ptCount val="170"/>
                <c:pt idx="0">
                  <c:v>17</c:v>
                </c:pt>
                <c:pt idx="1">
                  <c:v>11.8</c:v>
                </c:pt>
                <c:pt idx="2">
                  <c:v>11</c:v>
                </c:pt>
                <c:pt idx="3">
                  <c:v>12.8</c:v>
                </c:pt>
                <c:pt idx="4">
                  <c:v>13.1</c:v>
                </c:pt>
                <c:pt idx="5">
                  <c:v>14.3</c:v>
                </c:pt>
                <c:pt idx="6">
                  <c:v>13</c:v>
                </c:pt>
                <c:pt idx="7">
                  <c:v>16.100000000000001</c:v>
                </c:pt>
                <c:pt idx="8">
                  <c:v>19.600000000000001</c:v>
                </c:pt>
                <c:pt idx="9">
                  <c:v>16.5</c:v>
                </c:pt>
                <c:pt idx="10">
                  <c:v>14.8</c:v>
                </c:pt>
                <c:pt idx="11">
                  <c:v>13.3</c:v>
                </c:pt>
                <c:pt idx="12">
                  <c:v>13.6</c:v>
                </c:pt>
                <c:pt idx="13">
                  <c:v>16.2</c:v>
                </c:pt>
                <c:pt idx="14">
                  <c:v>12</c:v>
                </c:pt>
                <c:pt idx="15">
                  <c:v>19</c:v>
                </c:pt>
                <c:pt idx="16">
                  <c:v>21</c:v>
                </c:pt>
                <c:pt idx="17">
                  <c:v>16.600000000000001</c:v>
                </c:pt>
                <c:pt idx="18">
                  <c:v>18.3</c:v>
                </c:pt>
                <c:pt idx="19">
                  <c:v>14</c:v>
                </c:pt>
                <c:pt idx="20">
                  <c:v>14.3</c:v>
                </c:pt>
                <c:pt idx="21">
                  <c:v>19.5</c:v>
                </c:pt>
                <c:pt idx="22">
                  <c:v>18.3</c:v>
                </c:pt>
                <c:pt idx="23">
                  <c:v>18.100000000000001</c:v>
                </c:pt>
                <c:pt idx="24">
                  <c:v>18.100000000000001</c:v>
                </c:pt>
                <c:pt idx="25">
                  <c:v>14.5</c:v>
                </c:pt>
                <c:pt idx="26">
                  <c:v>16.5</c:v>
                </c:pt>
                <c:pt idx="27">
                  <c:v>23.2</c:v>
                </c:pt>
                <c:pt idx="28">
                  <c:v>16.8</c:v>
                </c:pt>
                <c:pt idx="29">
                  <c:v>8.6</c:v>
                </c:pt>
                <c:pt idx="30">
                  <c:v>15.1</c:v>
                </c:pt>
                <c:pt idx="31">
                  <c:v>17.600000000000001</c:v>
                </c:pt>
                <c:pt idx="32">
                  <c:v>14.5</c:v>
                </c:pt>
                <c:pt idx="33">
                  <c:v>17.600000000000001</c:v>
                </c:pt>
                <c:pt idx="34">
                  <c:v>14.8</c:v>
                </c:pt>
                <c:pt idx="35">
                  <c:v>8.3000000000000007</c:v>
                </c:pt>
                <c:pt idx="36">
                  <c:v>10.5</c:v>
                </c:pt>
                <c:pt idx="37">
                  <c:v>8.8000000000000007</c:v>
                </c:pt>
                <c:pt idx="38">
                  <c:v>8.6</c:v>
                </c:pt>
                <c:pt idx="39">
                  <c:v>8.6</c:v>
                </c:pt>
                <c:pt idx="40">
                  <c:v>8.3000000000000007</c:v>
                </c:pt>
                <c:pt idx="41">
                  <c:v>3.5</c:v>
                </c:pt>
                <c:pt idx="42">
                  <c:v>15.8</c:v>
                </c:pt>
                <c:pt idx="43">
                  <c:v>15.5</c:v>
                </c:pt>
                <c:pt idx="44">
                  <c:v>11.5</c:v>
                </c:pt>
                <c:pt idx="45">
                  <c:v>15</c:v>
                </c:pt>
                <c:pt idx="46">
                  <c:v>14.3</c:v>
                </c:pt>
                <c:pt idx="47">
                  <c:v>15</c:v>
                </c:pt>
                <c:pt idx="48">
                  <c:v>18.5</c:v>
                </c:pt>
                <c:pt idx="49">
                  <c:v>21</c:v>
                </c:pt>
                <c:pt idx="50">
                  <c:v>18</c:v>
                </c:pt>
                <c:pt idx="51">
                  <c:v>18</c:v>
                </c:pt>
                <c:pt idx="52">
                  <c:v>15.5</c:v>
                </c:pt>
                <c:pt idx="53">
                  <c:v>12.6</c:v>
                </c:pt>
                <c:pt idx="54">
                  <c:v>9.1</c:v>
                </c:pt>
                <c:pt idx="55">
                  <c:v>9.5</c:v>
                </c:pt>
                <c:pt idx="56">
                  <c:v>10</c:v>
                </c:pt>
                <c:pt idx="57">
                  <c:v>8.8000000000000007</c:v>
                </c:pt>
                <c:pt idx="58">
                  <c:v>11</c:v>
                </c:pt>
                <c:pt idx="59">
                  <c:v>14</c:v>
                </c:pt>
                <c:pt idx="60">
                  <c:v>16.7</c:v>
                </c:pt>
                <c:pt idx="61">
                  <c:v>18</c:v>
                </c:pt>
                <c:pt idx="62">
                  <c:v>18.5</c:v>
                </c:pt>
                <c:pt idx="63">
                  <c:v>18.5</c:v>
                </c:pt>
                <c:pt idx="64">
                  <c:v>15.1</c:v>
                </c:pt>
                <c:pt idx="65">
                  <c:v>14.8</c:v>
                </c:pt>
                <c:pt idx="66">
                  <c:v>8.5</c:v>
                </c:pt>
                <c:pt idx="67">
                  <c:v>10.6</c:v>
                </c:pt>
                <c:pt idx="68">
                  <c:v>12.3</c:v>
                </c:pt>
                <c:pt idx="69">
                  <c:v>17.7</c:v>
                </c:pt>
                <c:pt idx="70">
                  <c:v>21.6</c:v>
                </c:pt>
                <c:pt idx="71">
                  <c:v>25.2</c:v>
                </c:pt>
                <c:pt idx="72">
                  <c:v>19.2</c:v>
                </c:pt>
                <c:pt idx="73">
                  <c:v>24</c:v>
                </c:pt>
                <c:pt idx="74">
                  <c:v>24</c:v>
                </c:pt>
                <c:pt idx="75">
                  <c:v>26</c:v>
                </c:pt>
                <c:pt idx="76">
                  <c:v>16.8</c:v>
                </c:pt>
                <c:pt idx="77">
                  <c:v>20.6</c:v>
                </c:pt>
                <c:pt idx="78">
                  <c:v>22.5</c:v>
                </c:pt>
                <c:pt idx="79">
                  <c:v>25.3</c:v>
                </c:pt>
                <c:pt idx="80">
                  <c:v>22.7</c:v>
                </c:pt>
                <c:pt idx="81">
                  <c:v>21</c:v>
                </c:pt>
                <c:pt idx="82">
                  <c:v>16</c:v>
                </c:pt>
                <c:pt idx="83">
                  <c:v>15.3</c:v>
                </c:pt>
                <c:pt idx="84">
                  <c:v>13.5</c:v>
                </c:pt>
                <c:pt idx="85">
                  <c:v>14.3</c:v>
                </c:pt>
                <c:pt idx="86">
                  <c:v>11</c:v>
                </c:pt>
                <c:pt idx="87">
                  <c:v>18</c:v>
                </c:pt>
                <c:pt idx="88">
                  <c:v>20</c:v>
                </c:pt>
                <c:pt idx="89">
                  <c:v>25.7</c:v>
                </c:pt>
                <c:pt idx="90">
                  <c:v>25</c:v>
                </c:pt>
                <c:pt idx="91">
                  <c:v>24.2</c:v>
                </c:pt>
                <c:pt idx="92">
                  <c:v>25.1</c:v>
                </c:pt>
                <c:pt idx="93">
                  <c:v>15.1</c:v>
                </c:pt>
                <c:pt idx="94">
                  <c:v>17.5</c:v>
                </c:pt>
                <c:pt idx="95">
                  <c:v>16.2</c:v>
                </c:pt>
                <c:pt idx="96">
                  <c:v>14.8</c:v>
                </c:pt>
                <c:pt idx="97">
                  <c:v>20</c:v>
                </c:pt>
                <c:pt idx="98">
                  <c:v>20.5</c:v>
                </c:pt>
                <c:pt idx="99">
                  <c:v>20.5</c:v>
                </c:pt>
                <c:pt idx="100">
                  <c:v>19</c:v>
                </c:pt>
                <c:pt idx="101">
                  <c:v>19.600000000000001</c:v>
                </c:pt>
                <c:pt idx="102">
                  <c:v>23.3</c:v>
                </c:pt>
                <c:pt idx="103">
                  <c:v>25</c:v>
                </c:pt>
                <c:pt idx="104">
                  <c:v>23.6</c:v>
                </c:pt>
                <c:pt idx="105">
                  <c:v>23.5</c:v>
                </c:pt>
                <c:pt idx="106">
                  <c:v>20</c:v>
                </c:pt>
                <c:pt idx="107">
                  <c:v>18.5</c:v>
                </c:pt>
                <c:pt idx="108">
                  <c:v>22.6</c:v>
                </c:pt>
                <c:pt idx="109">
                  <c:v>24</c:v>
                </c:pt>
                <c:pt idx="110">
                  <c:v>23</c:v>
                </c:pt>
                <c:pt idx="111">
                  <c:v>16.600000000000001</c:v>
                </c:pt>
                <c:pt idx="112">
                  <c:v>15.6</c:v>
                </c:pt>
                <c:pt idx="113">
                  <c:v>16.7</c:v>
                </c:pt>
                <c:pt idx="114">
                  <c:v>16.7</c:v>
                </c:pt>
                <c:pt idx="115">
                  <c:v>20.6</c:v>
                </c:pt>
                <c:pt idx="116">
                  <c:v>24</c:v>
                </c:pt>
                <c:pt idx="117">
                  <c:v>24.6</c:v>
                </c:pt>
                <c:pt idx="118">
                  <c:v>25.5</c:v>
                </c:pt>
                <c:pt idx="119">
                  <c:v>21</c:v>
                </c:pt>
                <c:pt idx="120">
                  <c:v>21.5</c:v>
                </c:pt>
                <c:pt idx="121">
                  <c:v>23</c:v>
                </c:pt>
                <c:pt idx="122">
                  <c:v>24.2</c:v>
                </c:pt>
                <c:pt idx="123">
                  <c:v>22.7</c:v>
                </c:pt>
                <c:pt idx="124">
                  <c:v>25.2</c:v>
                </c:pt>
                <c:pt idx="125">
                  <c:v>26.3</c:v>
                </c:pt>
                <c:pt idx="126">
                  <c:v>24.3</c:v>
                </c:pt>
                <c:pt idx="127">
                  <c:v>17.600000000000001</c:v>
                </c:pt>
                <c:pt idx="128">
                  <c:v>15.3</c:v>
                </c:pt>
                <c:pt idx="129">
                  <c:v>19.3</c:v>
                </c:pt>
                <c:pt idx="130">
                  <c:v>19.5</c:v>
                </c:pt>
                <c:pt idx="131">
                  <c:v>24.5</c:v>
                </c:pt>
                <c:pt idx="132">
                  <c:v>28.6</c:v>
                </c:pt>
                <c:pt idx="133">
                  <c:v>27.3</c:v>
                </c:pt>
                <c:pt idx="134">
                  <c:v>25.7</c:v>
                </c:pt>
                <c:pt idx="135">
                  <c:v>21.3</c:v>
                </c:pt>
                <c:pt idx="136">
                  <c:v>18.600000000000001</c:v>
                </c:pt>
                <c:pt idx="137">
                  <c:v>21.8</c:v>
                </c:pt>
                <c:pt idx="138">
                  <c:v>26</c:v>
                </c:pt>
                <c:pt idx="139">
                  <c:v>27.7</c:v>
                </c:pt>
                <c:pt idx="140">
                  <c:v>21.6</c:v>
                </c:pt>
                <c:pt idx="141">
                  <c:v>25.5</c:v>
                </c:pt>
                <c:pt idx="142">
                  <c:v>19</c:v>
                </c:pt>
                <c:pt idx="143">
                  <c:v>19.7</c:v>
                </c:pt>
                <c:pt idx="144">
                  <c:v>23.2</c:v>
                </c:pt>
                <c:pt idx="145">
                  <c:v>30</c:v>
                </c:pt>
                <c:pt idx="146">
                  <c:v>30.2</c:v>
                </c:pt>
                <c:pt idx="147">
                  <c:v>26.2</c:v>
                </c:pt>
                <c:pt idx="148">
                  <c:v>28.1</c:v>
                </c:pt>
                <c:pt idx="149">
                  <c:v>25.3</c:v>
                </c:pt>
                <c:pt idx="150">
                  <c:v>28.2</c:v>
                </c:pt>
                <c:pt idx="151">
                  <c:v>32.700000000000003</c:v>
                </c:pt>
                <c:pt idx="152">
                  <c:v>17.7</c:v>
                </c:pt>
                <c:pt idx="153">
                  <c:v>23.1</c:v>
                </c:pt>
                <c:pt idx="154">
                  <c:v>21</c:v>
                </c:pt>
                <c:pt idx="155">
                  <c:v>25.5</c:v>
                </c:pt>
                <c:pt idx="156">
                  <c:v>29.2</c:v>
                </c:pt>
                <c:pt idx="157">
                  <c:v>28.3</c:v>
                </c:pt>
                <c:pt idx="158">
                  <c:v>26.2</c:v>
                </c:pt>
                <c:pt idx="159">
                  <c:v>23.5</c:v>
                </c:pt>
                <c:pt idx="160">
                  <c:v>24</c:v>
                </c:pt>
                <c:pt idx="161">
                  <c:v>25</c:v>
                </c:pt>
                <c:pt idx="162">
                  <c:v>29.5</c:v>
                </c:pt>
                <c:pt idx="163">
                  <c:v>30</c:v>
                </c:pt>
                <c:pt idx="164">
                  <c:v>30.3</c:v>
                </c:pt>
                <c:pt idx="165">
                  <c:v>24.7</c:v>
                </c:pt>
                <c:pt idx="166">
                  <c:v>28</c:v>
                </c:pt>
                <c:pt idx="167">
                  <c:v>32.5</c:v>
                </c:pt>
                <c:pt idx="168">
                  <c:v>28.2</c:v>
                </c:pt>
                <c:pt idx="169">
                  <c:v>31.6</c:v>
                </c:pt>
              </c:numCache>
            </c:numRef>
          </c:val>
        </c:ser>
        <c:ser>
          <c:idx val="1"/>
          <c:order val="1"/>
          <c:tx>
            <c:v>T min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'consultaB_pcia (1)'!$A$8:$A$177</c:f>
              <c:numCache>
                <c:formatCode>dd/mm/yyyy</c:formatCode>
                <c:ptCount val="170"/>
                <c:pt idx="0">
                  <c:v>40336</c:v>
                </c:pt>
                <c:pt idx="1">
                  <c:v>40337</c:v>
                </c:pt>
                <c:pt idx="2">
                  <c:v>40338</c:v>
                </c:pt>
                <c:pt idx="3">
                  <c:v>40339</c:v>
                </c:pt>
                <c:pt idx="4">
                  <c:v>40340</c:v>
                </c:pt>
                <c:pt idx="5">
                  <c:v>40341</c:v>
                </c:pt>
                <c:pt idx="6">
                  <c:v>40342</c:v>
                </c:pt>
                <c:pt idx="7">
                  <c:v>40343</c:v>
                </c:pt>
                <c:pt idx="8">
                  <c:v>40344</c:v>
                </c:pt>
                <c:pt idx="9">
                  <c:v>40345</c:v>
                </c:pt>
                <c:pt idx="10">
                  <c:v>40346</c:v>
                </c:pt>
                <c:pt idx="11">
                  <c:v>40347</c:v>
                </c:pt>
                <c:pt idx="12">
                  <c:v>40348</c:v>
                </c:pt>
                <c:pt idx="13">
                  <c:v>40349</c:v>
                </c:pt>
                <c:pt idx="14">
                  <c:v>40350</c:v>
                </c:pt>
                <c:pt idx="15">
                  <c:v>40351</c:v>
                </c:pt>
                <c:pt idx="16">
                  <c:v>40352</c:v>
                </c:pt>
                <c:pt idx="17">
                  <c:v>40353</c:v>
                </c:pt>
                <c:pt idx="18">
                  <c:v>40354</c:v>
                </c:pt>
                <c:pt idx="19">
                  <c:v>40355</c:v>
                </c:pt>
                <c:pt idx="20">
                  <c:v>40356</c:v>
                </c:pt>
                <c:pt idx="21">
                  <c:v>40357</c:v>
                </c:pt>
                <c:pt idx="22">
                  <c:v>40358</c:v>
                </c:pt>
                <c:pt idx="23">
                  <c:v>40359</c:v>
                </c:pt>
                <c:pt idx="24">
                  <c:v>40360</c:v>
                </c:pt>
                <c:pt idx="25">
                  <c:v>40361</c:v>
                </c:pt>
                <c:pt idx="26">
                  <c:v>40362</c:v>
                </c:pt>
                <c:pt idx="27">
                  <c:v>40363</c:v>
                </c:pt>
                <c:pt idx="28">
                  <c:v>40364</c:v>
                </c:pt>
                <c:pt idx="29">
                  <c:v>40365</c:v>
                </c:pt>
                <c:pt idx="30">
                  <c:v>40366</c:v>
                </c:pt>
                <c:pt idx="31">
                  <c:v>40367</c:v>
                </c:pt>
                <c:pt idx="32">
                  <c:v>40368</c:v>
                </c:pt>
                <c:pt idx="33">
                  <c:v>40369</c:v>
                </c:pt>
                <c:pt idx="34">
                  <c:v>40370</c:v>
                </c:pt>
                <c:pt idx="35">
                  <c:v>40371</c:v>
                </c:pt>
                <c:pt idx="36">
                  <c:v>40372</c:v>
                </c:pt>
                <c:pt idx="37">
                  <c:v>40373</c:v>
                </c:pt>
                <c:pt idx="38">
                  <c:v>40374</c:v>
                </c:pt>
                <c:pt idx="39">
                  <c:v>40375</c:v>
                </c:pt>
                <c:pt idx="40">
                  <c:v>40376</c:v>
                </c:pt>
                <c:pt idx="41">
                  <c:v>40377</c:v>
                </c:pt>
                <c:pt idx="42">
                  <c:v>40379</c:v>
                </c:pt>
                <c:pt idx="43">
                  <c:v>40380</c:v>
                </c:pt>
                <c:pt idx="44">
                  <c:v>40381</c:v>
                </c:pt>
                <c:pt idx="45">
                  <c:v>40382</c:v>
                </c:pt>
                <c:pt idx="46">
                  <c:v>40383</c:v>
                </c:pt>
                <c:pt idx="47">
                  <c:v>40384</c:v>
                </c:pt>
                <c:pt idx="48">
                  <c:v>40385</c:v>
                </c:pt>
                <c:pt idx="49">
                  <c:v>40386</c:v>
                </c:pt>
                <c:pt idx="50">
                  <c:v>40387</c:v>
                </c:pt>
                <c:pt idx="51">
                  <c:v>40388</c:v>
                </c:pt>
                <c:pt idx="52">
                  <c:v>40389</c:v>
                </c:pt>
                <c:pt idx="53">
                  <c:v>40390</c:v>
                </c:pt>
                <c:pt idx="54">
                  <c:v>40391</c:v>
                </c:pt>
                <c:pt idx="55">
                  <c:v>40392</c:v>
                </c:pt>
                <c:pt idx="56">
                  <c:v>40393</c:v>
                </c:pt>
                <c:pt idx="57">
                  <c:v>40394</c:v>
                </c:pt>
                <c:pt idx="58">
                  <c:v>40395</c:v>
                </c:pt>
                <c:pt idx="59">
                  <c:v>40396</c:v>
                </c:pt>
                <c:pt idx="60">
                  <c:v>40397</c:v>
                </c:pt>
                <c:pt idx="61">
                  <c:v>40398</c:v>
                </c:pt>
                <c:pt idx="62">
                  <c:v>40399</c:v>
                </c:pt>
                <c:pt idx="63">
                  <c:v>40400</c:v>
                </c:pt>
                <c:pt idx="64">
                  <c:v>40401</c:v>
                </c:pt>
                <c:pt idx="65">
                  <c:v>40402</c:v>
                </c:pt>
                <c:pt idx="66">
                  <c:v>40403</c:v>
                </c:pt>
                <c:pt idx="67">
                  <c:v>40404</c:v>
                </c:pt>
                <c:pt idx="68">
                  <c:v>40405</c:v>
                </c:pt>
                <c:pt idx="69">
                  <c:v>40406</c:v>
                </c:pt>
                <c:pt idx="70">
                  <c:v>40407</c:v>
                </c:pt>
                <c:pt idx="71">
                  <c:v>40408</c:v>
                </c:pt>
                <c:pt idx="72">
                  <c:v>40409</c:v>
                </c:pt>
                <c:pt idx="73">
                  <c:v>40410</c:v>
                </c:pt>
                <c:pt idx="74">
                  <c:v>40411</c:v>
                </c:pt>
                <c:pt idx="75">
                  <c:v>40412</c:v>
                </c:pt>
                <c:pt idx="76">
                  <c:v>40413</c:v>
                </c:pt>
                <c:pt idx="77">
                  <c:v>40414</c:v>
                </c:pt>
                <c:pt idx="78">
                  <c:v>40415</c:v>
                </c:pt>
                <c:pt idx="79">
                  <c:v>40416</c:v>
                </c:pt>
                <c:pt idx="80">
                  <c:v>40417</c:v>
                </c:pt>
                <c:pt idx="81">
                  <c:v>40418</c:v>
                </c:pt>
                <c:pt idx="82">
                  <c:v>40419</c:v>
                </c:pt>
                <c:pt idx="83">
                  <c:v>40420</c:v>
                </c:pt>
                <c:pt idx="84">
                  <c:v>40421</c:v>
                </c:pt>
                <c:pt idx="85">
                  <c:v>40422</c:v>
                </c:pt>
                <c:pt idx="86">
                  <c:v>40423</c:v>
                </c:pt>
                <c:pt idx="87">
                  <c:v>40425</c:v>
                </c:pt>
                <c:pt idx="88">
                  <c:v>40426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40432</c:v>
                </c:pt>
                <c:pt idx="95">
                  <c:v>40433</c:v>
                </c:pt>
                <c:pt idx="96">
                  <c:v>40434</c:v>
                </c:pt>
                <c:pt idx="97">
                  <c:v>40435</c:v>
                </c:pt>
                <c:pt idx="98">
                  <c:v>40436</c:v>
                </c:pt>
                <c:pt idx="99">
                  <c:v>40437</c:v>
                </c:pt>
                <c:pt idx="100">
                  <c:v>40438</c:v>
                </c:pt>
                <c:pt idx="101">
                  <c:v>40439</c:v>
                </c:pt>
                <c:pt idx="102">
                  <c:v>40440</c:v>
                </c:pt>
                <c:pt idx="103">
                  <c:v>40441</c:v>
                </c:pt>
                <c:pt idx="104">
                  <c:v>40442</c:v>
                </c:pt>
                <c:pt idx="105">
                  <c:v>40443</c:v>
                </c:pt>
                <c:pt idx="106">
                  <c:v>40444</c:v>
                </c:pt>
                <c:pt idx="107">
                  <c:v>40445</c:v>
                </c:pt>
                <c:pt idx="108">
                  <c:v>40446</c:v>
                </c:pt>
                <c:pt idx="109">
                  <c:v>40447</c:v>
                </c:pt>
                <c:pt idx="110">
                  <c:v>40448</c:v>
                </c:pt>
                <c:pt idx="111">
                  <c:v>40449</c:v>
                </c:pt>
                <c:pt idx="112">
                  <c:v>40450</c:v>
                </c:pt>
                <c:pt idx="113">
                  <c:v>40451</c:v>
                </c:pt>
                <c:pt idx="114">
                  <c:v>40452</c:v>
                </c:pt>
                <c:pt idx="115">
                  <c:v>40453</c:v>
                </c:pt>
                <c:pt idx="116">
                  <c:v>40454</c:v>
                </c:pt>
                <c:pt idx="117">
                  <c:v>40455</c:v>
                </c:pt>
                <c:pt idx="118">
                  <c:v>40456</c:v>
                </c:pt>
                <c:pt idx="119">
                  <c:v>40457</c:v>
                </c:pt>
                <c:pt idx="120">
                  <c:v>40458</c:v>
                </c:pt>
                <c:pt idx="121">
                  <c:v>40459</c:v>
                </c:pt>
                <c:pt idx="122">
                  <c:v>40460</c:v>
                </c:pt>
                <c:pt idx="123">
                  <c:v>40461</c:v>
                </c:pt>
                <c:pt idx="124">
                  <c:v>40462</c:v>
                </c:pt>
                <c:pt idx="125">
                  <c:v>40463</c:v>
                </c:pt>
                <c:pt idx="126">
                  <c:v>40464</c:v>
                </c:pt>
                <c:pt idx="127">
                  <c:v>40465</c:v>
                </c:pt>
                <c:pt idx="128">
                  <c:v>40466</c:v>
                </c:pt>
                <c:pt idx="129">
                  <c:v>40467</c:v>
                </c:pt>
                <c:pt idx="130">
                  <c:v>40468</c:v>
                </c:pt>
                <c:pt idx="131">
                  <c:v>40469</c:v>
                </c:pt>
                <c:pt idx="132">
                  <c:v>40470</c:v>
                </c:pt>
                <c:pt idx="133">
                  <c:v>40471</c:v>
                </c:pt>
                <c:pt idx="134">
                  <c:v>40472</c:v>
                </c:pt>
                <c:pt idx="135">
                  <c:v>40473</c:v>
                </c:pt>
                <c:pt idx="136">
                  <c:v>40474</c:v>
                </c:pt>
                <c:pt idx="137">
                  <c:v>40475</c:v>
                </c:pt>
                <c:pt idx="138">
                  <c:v>40476</c:v>
                </c:pt>
                <c:pt idx="139">
                  <c:v>40477</c:v>
                </c:pt>
                <c:pt idx="140">
                  <c:v>40478</c:v>
                </c:pt>
                <c:pt idx="141">
                  <c:v>40479</c:v>
                </c:pt>
                <c:pt idx="142">
                  <c:v>40480</c:v>
                </c:pt>
                <c:pt idx="143">
                  <c:v>40481</c:v>
                </c:pt>
                <c:pt idx="144">
                  <c:v>40482</c:v>
                </c:pt>
                <c:pt idx="145">
                  <c:v>40483</c:v>
                </c:pt>
                <c:pt idx="146">
                  <c:v>40484</c:v>
                </c:pt>
                <c:pt idx="147">
                  <c:v>40485</c:v>
                </c:pt>
                <c:pt idx="148">
                  <c:v>40486</c:v>
                </c:pt>
                <c:pt idx="149">
                  <c:v>40487</c:v>
                </c:pt>
                <c:pt idx="150">
                  <c:v>40488</c:v>
                </c:pt>
                <c:pt idx="151">
                  <c:v>40489</c:v>
                </c:pt>
                <c:pt idx="152">
                  <c:v>40490</c:v>
                </c:pt>
                <c:pt idx="153">
                  <c:v>40491</c:v>
                </c:pt>
                <c:pt idx="154">
                  <c:v>40492</c:v>
                </c:pt>
                <c:pt idx="155">
                  <c:v>40493</c:v>
                </c:pt>
                <c:pt idx="156">
                  <c:v>40494</c:v>
                </c:pt>
                <c:pt idx="157">
                  <c:v>40495</c:v>
                </c:pt>
                <c:pt idx="158">
                  <c:v>40496</c:v>
                </c:pt>
                <c:pt idx="159">
                  <c:v>40497</c:v>
                </c:pt>
                <c:pt idx="160">
                  <c:v>40498</c:v>
                </c:pt>
                <c:pt idx="161">
                  <c:v>40499</c:v>
                </c:pt>
                <c:pt idx="162">
                  <c:v>40500</c:v>
                </c:pt>
                <c:pt idx="163">
                  <c:v>40501</c:v>
                </c:pt>
                <c:pt idx="164">
                  <c:v>40503</c:v>
                </c:pt>
                <c:pt idx="165">
                  <c:v>40504</c:v>
                </c:pt>
                <c:pt idx="166">
                  <c:v>40505</c:v>
                </c:pt>
                <c:pt idx="167">
                  <c:v>40506</c:v>
                </c:pt>
                <c:pt idx="168">
                  <c:v>40507</c:v>
                </c:pt>
                <c:pt idx="169">
                  <c:v>40508</c:v>
                </c:pt>
              </c:numCache>
            </c:numRef>
          </c:cat>
          <c:val>
            <c:numRef>
              <c:f>'consultaB_pcia (1)'!$C$8:$C$177</c:f>
              <c:numCache>
                <c:formatCode>General</c:formatCode>
                <c:ptCount val="170"/>
                <c:pt idx="0">
                  <c:v>4.8</c:v>
                </c:pt>
                <c:pt idx="1">
                  <c:v>6.1</c:v>
                </c:pt>
                <c:pt idx="2">
                  <c:v>-1.1000000000000001</c:v>
                </c:pt>
                <c:pt idx="3">
                  <c:v>2.4</c:v>
                </c:pt>
                <c:pt idx="4">
                  <c:v>6.8</c:v>
                </c:pt>
                <c:pt idx="5">
                  <c:v>6.4</c:v>
                </c:pt>
                <c:pt idx="6">
                  <c:v>10.3</c:v>
                </c:pt>
                <c:pt idx="7">
                  <c:v>5.0999999999999996</c:v>
                </c:pt>
                <c:pt idx="8">
                  <c:v>3.9</c:v>
                </c:pt>
                <c:pt idx="9">
                  <c:v>1.3</c:v>
                </c:pt>
                <c:pt idx="10">
                  <c:v>8.3000000000000007</c:v>
                </c:pt>
                <c:pt idx="11">
                  <c:v>5.5</c:v>
                </c:pt>
                <c:pt idx="12">
                  <c:v>2.2000000000000002</c:v>
                </c:pt>
                <c:pt idx="13">
                  <c:v>0.4</c:v>
                </c:pt>
                <c:pt idx="14">
                  <c:v>2</c:v>
                </c:pt>
                <c:pt idx="15">
                  <c:v>5.8</c:v>
                </c:pt>
                <c:pt idx="16">
                  <c:v>6.4</c:v>
                </c:pt>
                <c:pt idx="17">
                  <c:v>-0.8</c:v>
                </c:pt>
                <c:pt idx="18">
                  <c:v>7.4</c:v>
                </c:pt>
                <c:pt idx="19">
                  <c:v>5</c:v>
                </c:pt>
                <c:pt idx="20">
                  <c:v>1.6</c:v>
                </c:pt>
                <c:pt idx="21">
                  <c:v>1.7</c:v>
                </c:pt>
                <c:pt idx="22">
                  <c:v>-1.2</c:v>
                </c:pt>
                <c:pt idx="23">
                  <c:v>5</c:v>
                </c:pt>
                <c:pt idx="24">
                  <c:v>8</c:v>
                </c:pt>
                <c:pt idx="25">
                  <c:v>11</c:v>
                </c:pt>
                <c:pt idx="26">
                  <c:v>14.3</c:v>
                </c:pt>
                <c:pt idx="27">
                  <c:v>8.5</c:v>
                </c:pt>
                <c:pt idx="28">
                  <c:v>5.5</c:v>
                </c:pt>
                <c:pt idx="29">
                  <c:v>3.2</c:v>
                </c:pt>
                <c:pt idx="30">
                  <c:v>1</c:v>
                </c:pt>
                <c:pt idx="31">
                  <c:v>0</c:v>
                </c:pt>
                <c:pt idx="32">
                  <c:v>-0.8</c:v>
                </c:pt>
                <c:pt idx="33">
                  <c:v>5.5</c:v>
                </c:pt>
                <c:pt idx="34">
                  <c:v>-2.5</c:v>
                </c:pt>
                <c:pt idx="35">
                  <c:v>0.2</c:v>
                </c:pt>
                <c:pt idx="36">
                  <c:v>-1.7</c:v>
                </c:pt>
                <c:pt idx="37">
                  <c:v>-3.5</c:v>
                </c:pt>
                <c:pt idx="38">
                  <c:v>-5.5</c:v>
                </c:pt>
                <c:pt idx="39">
                  <c:v>-5.8</c:v>
                </c:pt>
                <c:pt idx="40">
                  <c:v>-5.5</c:v>
                </c:pt>
                <c:pt idx="41">
                  <c:v>2.2000000000000002</c:v>
                </c:pt>
                <c:pt idx="42">
                  <c:v>-0.60000000000000064</c:v>
                </c:pt>
                <c:pt idx="43">
                  <c:v>-2.7</c:v>
                </c:pt>
                <c:pt idx="44">
                  <c:v>-2</c:v>
                </c:pt>
                <c:pt idx="45">
                  <c:v>-4.5</c:v>
                </c:pt>
                <c:pt idx="46">
                  <c:v>0</c:v>
                </c:pt>
                <c:pt idx="47">
                  <c:v>-2.7</c:v>
                </c:pt>
                <c:pt idx="48">
                  <c:v>0.2</c:v>
                </c:pt>
                <c:pt idx="49">
                  <c:v>4.4000000000000004</c:v>
                </c:pt>
                <c:pt idx="50">
                  <c:v>-0.60000000000000064</c:v>
                </c:pt>
                <c:pt idx="51">
                  <c:v>4</c:v>
                </c:pt>
                <c:pt idx="52">
                  <c:v>0.4</c:v>
                </c:pt>
                <c:pt idx="53">
                  <c:v>-4</c:v>
                </c:pt>
                <c:pt idx="54">
                  <c:v>-6.8</c:v>
                </c:pt>
                <c:pt idx="55">
                  <c:v>-6.5</c:v>
                </c:pt>
                <c:pt idx="56">
                  <c:v>-3</c:v>
                </c:pt>
                <c:pt idx="57">
                  <c:v>-5.5</c:v>
                </c:pt>
                <c:pt idx="58">
                  <c:v>-0.8</c:v>
                </c:pt>
                <c:pt idx="59">
                  <c:v>-3</c:v>
                </c:pt>
                <c:pt idx="60">
                  <c:v>4.4000000000000004</c:v>
                </c:pt>
                <c:pt idx="61">
                  <c:v>-2.5</c:v>
                </c:pt>
                <c:pt idx="62">
                  <c:v>-3</c:v>
                </c:pt>
                <c:pt idx="63">
                  <c:v>5</c:v>
                </c:pt>
                <c:pt idx="64">
                  <c:v>5.4</c:v>
                </c:pt>
                <c:pt idx="65">
                  <c:v>1.6</c:v>
                </c:pt>
                <c:pt idx="66">
                  <c:v>2.5</c:v>
                </c:pt>
                <c:pt idx="67">
                  <c:v>-1.3</c:v>
                </c:pt>
                <c:pt idx="68">
                  <c:v>5.4</c:v>
                </c:pt>
                <c:pt idx="69">
                  <c:v>7</c:v>
                </c:pt>
                <c:pt idx="70">
                  <c:v>3.9</c:v>
                </c:pt>
                <c:pt idx="71">
                  <c:v>0.4</c:v>
                </c:pt>
                <c:pt idx="72">
                  <c:v>6.1</c:v>
                </c:pt>
                <c:pt idx="73">
                  <c:v>7.5</c:v>
                </c:pt>
                <c:pt idx="74">
                  <c:v>7</c:v>
                </c:pt>
                <c:pt idx="75">
                  <c:v>-1.6</c:v>
                </c:pt>
                <c:pt idx="76">
                  <c:v>-0.4</c:v>
                </c:pt>
                <c:pt idx="77">
                  <c:v>1</c:v>
                </c:pt>
                <c:pt idx="78">
                  <c:v>6.5</c:v>
                </c:pt>
                <c:pt idx="79">
                  <c:v>8.3000000000000007</c:v>
                </c:pt>
                <c:pt idx="80">
                  <c:v>5</c:v>
                </c:pt>
                <c:pt idx="81">
                  <c:v>0.60000000000000064</c:v>
                </c:pt>
                <c:pt idx="82">
                  <c:v>8</c:v>
                </c:pt>
                <c:pt idx="83">
                  <c:v>-1</c:v>
                </c:pt>
                <c:pt idx="84">
                  <c:v>6.4</c:v>
                </c:pt>
                <c:pt idx="85">
                  <c:v>5</c:v>
                </c:pt>
                <c:pt idx="86">
                  <c:v>6</c:v>
                </c:pt>
                <c:pt idx="87">
                  <c:v>7</c:v>
                </c:pt>
                <c:pt idx="88">
                  <c:v>9.6</c:v>
                </c:pt>
                <c:pt idx="89">
                  <c:v>9.8000000000000007</c:v>
                </c:pt>
                <c:pt idx="90">
                  <c:v>10.1</c:v>
                </c:pt>
                <c:pt idx="91">
                  <c:v>7.8</c:v>
                </c:pt>
                <c:pt idx="92">
                  <c:v>7.4</c:v>
                </c:pt>
                <c:pt idx="93">
                  <c:v>3</c:v>
                </c:pt>
                <c:pt idx="94">
                  <c:v>3</c:v>
                </c:pt>
                <c:pt idx="95">
                  <c:v>6.4</c:v>
                </c:pt>
                <c:pt idx="96">
                  <c:v>0.8</c:v>
                </c:pt>
                <c:pt idx="97">
                  <c:v>7.4</c:v>
                </c:pt>
                <c:pt idx="98">
                  <c:v>7.1</c:v>
                </c:pt>
                <c:pt idx="99">
                  <c:v>9.6</c:v>
                </c:pt>
                <c:pt idx="100">
                  <c:v>4.4000000000000004</c:v>
                </c:pt>
                <c:pt idx="101">
                  <c:v>6</c:v>
                </c:pt>
                <c:pt idx="102">
                  <c:v>0.4</c:v>
                </c:pt>
                <c:pt idx="103">
                  <c:v>5</c:v>
                </c:pt>
                <c:pt idx="104">
                  <c:v>6</c:v>
                </c:pt>
                <c:pt idx="105">
                  <c:v>5.9</c:v>
                </c:pt>
                <c:pt idx="106">
                  <c:v>9.8000000000000007</c:v>
                </c:pt>
                <c:pt idx="107">
                  <c:v>11.6</c:v>
                </c:pt>
                <c:pt idx="108">
                  <c:v>10.3</c:v>
                </c:pt>
                <c:pt idx="109">
                  <c:v>4.5</c:v>
                </c:pt>
                <c:pt idx="110">
                  <c:v>4.4000000000000004</c:v>
                </c:pt>
                <c:pt idx="111">
                  <c:v>6.5</c:v>
                </c:pt>
                <c:pt idx="112">
                  <c:v>9.1</c:v>
                </c:pt>
                <c:pt idx="113">
                  <c:v>4.5</c:v>
                </c:pt>
                <c:pt idx="114">
                  <c:v>9</c:v>
                </c:pt>
                <c:pt idx="115">
                  <c:v>7.8</c:v>
                </c:pt>
                <c:pt idx="116">
                  <c:v>8.6</c:v>
                </c:pt>
                <c:pt idx="117">
                  <c:v>5</c:v>
                </c:pt>
                <c:pt idx="118">
                  <c:v>6</c:v>
                </c:pt>
                <c:pt idx="119">
                  <c:v>9.8000000000000007</c:v>
                </c:pt>
                <c:pt idx="120">
                  <c:v>7.8</c:v>
                </c:pt>
                <c:pt idx="121">
                  <c:v>12</c:v>
                </c:pt>
                <c:pt idx="122">
                  <c:v>13</c:v>
                </c:pt>
                <c:pt idx="123">
                  <c:v>8.3000000000000007</c:v>
                </c:pt>
                <c:pt idx="124">
                  <c:v>8.3000000000000007</c:v>
                </c:pt>
                <c:pt idx="125">
                  <c:v>8</c:v>
                </c:pt>
                <c:pt idx="126">
                  <c:v>6</c:v>
                </c:pt>
                <c:pt idx="127">
                  <c:v>4.4000000000000004</c:v>
                </c:pt>
                <c:pt idx="128">
                  <c:v>11</c:v>
                </c:pt>
                <c:pt idx="129">
                  <c:v>14.3</c:v>
                </c:pt>
                <c:pt idx="130">
                  <c:v>14.3</c:v>
                </c:pt>
                <c:pt idx="131">
                  <c:v>5.5</c:v>
                </c:pt>
                <c:pt idx="132">
                  <c:v>10.6</c:v>
                </c:pt>
                <c:pt idx="133">
                  <c:v>10.1</c:v>
                </c:pt>
                <c:pt idx="134">
                  <c:v>5.5</c:v>
                </c:pt>
                <c:pt idx="135">
                  <c:v>8.3000000000000007</c:v>
                </c:pt>
                <c:pt idx="136">
                  <c:v>10.1</c:v>
                </c:pt>
                <c:pt idx="137">
                  <c:v>10.6</c:v>
                </c:pt>
                <c:pt idx="138">
                  <c:v>10.5</c:v>
                </c:pt>
                <c:pt idx="139">
                  <c:v>10.8</c:v>
                </c:pt>
                <c:pt idx="140">
                  <c:v>11.6</c:v>
                </c:pt>
                <c:pt idx="141">
                  <c:v>13</c:v>
                </c:pt>
                <c:pt idx="142">
                  <c:v>10.3</c:v>
                </c:pt>
                <c:pt idx="143">
                  <c:v>16.600000000000001</c:v>
                </c:pt>
                <c:pt idx="144">
                  <c:v>9.8000000000000007</c:v>
                </c:pt>
                <c:pt idx="145">
                  <c:v>6.4</c:v>
                </c:pt>
                <c:pt idx="146">
                  <c:v>13.3</c:v>
                </c:pt>
                <c:pt idx="147">
                  <c:v>17.3</c:v>
                </c:pt>
                <c:pt idx="148">
                  <c:v>9.3000000000000007</c:v>
                </c:pt>
                <c:pt idx="149">
                  <c:v>9</c:v>
                </c:pt>
                <c:pt idx="150">
                  <c:v>5.9</c:v>
                </c:pt>
                <c:pt idx="151">
                  <c:v>7.8</c:v>
                </c:pt>
                <c:pt idx="152">
                  <c:v>10.8</c:v>
                </c:pt>
                <c:pt idx="153">
                  <c:v>12.3</c:v>
                </c:pt>
                <c:pt idx="154">
                  <c:v>16.3</c:v>
                </c:pt>
                <c:pt idx="155">
                  <c:v>12.8</c:v>
                </c:pt>
                <c:pt idx="156">
                  <c:v>9.1</c:v>
                </c:pt>
                <c:pt idx="157">
                  <c:v>9.6</c:v>
                </c:pt>
                <c:pt idx="158">
                  <c:v>10.3</c:v>
                </c:pt>
                <c:pt idx="159">
                  <c:v>11.6</c:v>
                </c:pt>
                <c:pt idx="160">
                  <c:v>18.3</c:v>
                </c:pt>
                <c:pt idx="161">
                  <c:v>19.2</c:v>
                </c:pt>
                <c:pt idx="162">
                  <c:v>14.1</c:v>
                </c:pt>
                <c:pt idx="163">
                  <c:v>11</c:v>
                </c:pt>
                <c:pt idx="164">
                  <c:v>17</c:v>
                </c:pt>
                <c:pt idx="165">
                  <c:v>14.1</c:v>
                </c:pt>
                <c:pt idx="166">
                  <c:v>13.8</c:v>
                </c:pt>
                <c:pt idx="167">
                  <c:v>15.8</c:v>
                </c:pt>
                <c:pt idx="168">
                  <c:v>10.6</c:v>
                </c:pt>
                <c:pt idx="169">
                  <c:v>8.8000000000000007</c:v>
                </c:pt>
              </c:numCache>
            </c:numRef>
          </c:val>
        </c:ser>
        <c:marker val="1"/>
        <c:axId val="46621824"/>
        <c:axId val="46623360"/>
      </c:lineChart>
      <c:dateAx>
        <c:axId val="46621824"/>
        <c:scaling>
          <c:orientation val="minMax"/>
          <c:max val="40508"/>
        </c:scaling>
        <c:axPos val="b"/>
        <c:numFmt formatCode="dd\-mm" sourceLinked="0"/>
        <c:tickLblPos val="nextTo"/>
        <c:txPr>
          <a:bodyPr rot="-5400000" vert="horz"/>
          <a:lstStyle/>
          <a:p>
            <a:pPr>
              <a:defRPr/>
            </a:pPr>
            <a:endParaRPr lang="es-AR"/>
          </a:p>
        </c:txPr>
        <c:crossAx val="46623360"/>
        <c:crosses val="autoZero"/>
        <c:auto val="1"/>
        <c:lblOffset val="100"/>
        <c:majorUnit val="15"/>
        <c:majorTimeUnit val="days"/>
      </c:dateAx>
      <c:valAx>
        <c:axId val="46623360"/>
        <c:scaling>
          <c:orientation val="minMax"/>
          <c:max val="4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Temperatura</a:t>
                </a:r>
                <a:endParaRPr lang="es-AR" dirty="0"/>
              </a:p>
            </c:rich>
          </c:tx>
          <c:layout/>
        </c:title>
        <c:numFmt formatCode="General" sourceLinked="1"/>
        <c:tickLblPos val="nextTo"/>
        <c:crossAx val="46621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 promedio a la fertilización (N:8) </a:t>
            </a:r>
            <a:endParaRPr lang="es-A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numFmt formatCode="#,##0" sourceLinked="0"/>
            <c:txPr>
              <a:bodyPr/>
              <a:lstStyle/>
              <a:p>
                <a:pPr>
                  <a:defRPr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dLblPos val="outEnd"/>
            <c:showVal val="1"/>
          </c:dLbls>
          <c:cat>
            <c:numRef>
              <c:f>'[A consolidado P en trigo 10-11.xls]Hoja1'!$B$40,'[A consolidado P en trigo 10-11.xls]Hoja1'!$E$40,'[A consolidado P en trigo 10-11.xls]Hoja1'!$H$40,'[A consolidado P en trigo 10-11.xls]Hoja1'!$K$40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cat>
          <c:val>
            <c:numRef>
              <c:f>'[A consolidado P en trigo 10-11.xls]Hoja1'!$B$51,'[A consolidado P en trigo 10-11.xls]Hoja1'!$E$51,'[A consolidado P en trigo 10-11.xls]Hoja1'!$H$51,'[A consolidado P en trigo 10-11.xls]Hoja1'!$K$51</c:f>
              <c:numCache>
                <c:formatCode>0</c:formatCode>
                <c:ptCount val="4"/>
                <c:pt idx="0">
                  <c:v>4691.9840733228175</c:v>
                </c:pt>
                <c:pt idx="1">
                  <c:v>5683.9117072116205</c:v>
                </c:pt>
                <c:pt idx="2">
                  <c:v>6054.5032434429713</c:v>
                </c:pt>
                <c:pt idx="3">
                  <c:v>6101.5992327965705</c:v>
                </c:pt>
              </c:numCache>
            </c:numRef>
          </c:val>
        </c:ser>
        <c:axId val="46859392"/>
        <c:axId val="46861312"/>
      </c:barChart>
      <c:catAx>
        <c:axId val="46859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AR" sz="1400" dirty="0" smtClean="0"/>
                  <a:t>Dosis fertilizante</a:t>
                </a:r>
                <a:endParaRPr lang="es-AR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861312"/>
        <c:crosses val="autoZero"/>
        <c:auto val="1"/>
        <c:lblAlgn val="ctr"/>
        <c:lblOffset val="100"/>
      </c:catAx>
      <c:valAx>
        <c:axId val="46861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AR" sz="1200" dirty="0" smtClean="0"/>
                  <a:t>Rendimiento kg/ha</a:t>
                </a:r>
                <a:endParaRPr lang="es-AR" sz="12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es-AR"/>
          </a:p>
        </c:txPr>
        <c:crossAx val="46859392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u="sng" baseline="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Respuesta promedio a la fertilización (N:8)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57150"/>
          </c:spPr>
          <c:marker>
            <c:symbol val="diamond"/>
            <c:size val="5"/>
            <c:spPr>
              <a:ln w="57150"/>
            </c:spPr>
          </c:marker>
          <c:errBars>
            <c:errDir val="y"/>
            <c:errBarType val="both"/>
            <c:errValType val="cust"/>
            <c:plus>
              <c:numRef>
                <c:f>'[A consolidado P en trigo 10-11.xls]Hoja1'!$C$52,'[A consolidado P en trigo 10-11.xls]Hoja1'!$F$52,'[A consolidado P en trigo 10-11.xls]Hoja1'!$I$52,'[A consolidado P en trigo 10-11.xls]Hoja1'!$L$52</c:f>
                <c:numCache>
                  <c:formatCode>General</c:formatCode>
                  <c:ptCount val="4"/>
                  <c:pt idx="0">
                    <c:v>9.7072623583659798E-2</c:v>
                  </c:pt>
                  <c:pt idx="1">
                    <c:v>7.9486004984436476E-2</c:v>
                  </c:pt>
                  <c:pt idx="2">
                    <c:v>4.5160655621507097E-2</c:v>
                  </c:pt>
                  <c:pt idx="3">
                    <c:v>0</c:v>
                  </c:pt>
                </c:numCache>
              </c:numRef>
            </c:plus>
            <c:minus>
              <c:numRef>
                <c:f>'[A consolidado P en trigo 10-11.xls]Hoja1'!$C$52,'[A consolidado P en trigo 10-11.xls]Hoja1'!$F$52,'[A consolidado P en trigo 10-11.xls]Hoja1'!$I$52,'[A consolidado P en trigo 10-11.xls]Hoja1'!$L$52</c:f>
                <c:numCache>
                  <c:formatCode>General</c:formatCode>
                  <c:ptCount val="4"/>
                  <c:pt idx="0">
                    <c:v>9.7072623583659798E-2</c:v>
                  </c:pt>
                  <c:pt idx="1">
                    <c:v>7.9486004984436476E-2</c:v>
                  </c:pt>
                  <c:pt idx="2">
                    <c:v>4.5160655621507097E-2</c:v>
                  </c:pt>
                  <c:pt idx="3">
                    <c:v>0</c:v>
                  </c:pt>
                </c:numCache>
              </c:numRef>
            </c:minus>
          </c:errBars>
          <c:cat>
            <c:numRef>
              <c:f>'[A consolidado P en trigo 10-11.xls]Hoja1'!$B$40,'[A consolidado P en trigo 10-11.xls]Hoja1'!$E$40,'[A consolidado P en trigo 10-11.xls]Hoja1'!$H$40,'[A consolidado P en trigo 10-11.xls]Hoja1'!$K$40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</c:numCache>
            </c:numRef>
          </c:cat>
          <c:val>
            <c:numRef>
              <c:f>'[A consolidado P en trigo 10-11.xls]Hoja1'!$C$51,'[A consolidado P en trigo 10-11.xls]Hoja1'!$F$51,'[A consolidado P en trigo 10-11.xls]Hoja1'!$I$51,'[A consolidado P en trigo 10-11.xls]Hoja1'!$L$51</c:f>
              <c:numCache>
                <c:formatCode>0.00</c:formatCode>
                <c:ptCount val="4"/>
                <c:pt idx="0">
                  <c:v>0.76912983726208195</c:v>
                </c:pt>
                <c:pt idx="1">
                  <c:v>0.93423236936725884</c:v>
                </c:pt>
                <c:pt idx="2">
                  <c:v>0.98879903733117225</c:v>
                </c:pt>
                <c:pt idx="3">
                  <c:v>1</c:v>
                </c:pt>
              </c:numCache>
            </c:numRef>
          </c:val>
        </c:ser>
        <c:marker val="1"/>
        <c:axId val="46873600"/>
        <c:axId val="46896256"/>
      </c:lineChart>
      <c:catAx>
        <c:axId val="46873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dirty="0" smtClean="0"/>
                  <a:t>Dosis de fertilizante</a:t>
                </a:r>
                <a:endParaRPr lang="es-AR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6896256"/>
        <c:crosses val="autoZero"/>
        <c:auto val="1"/>
        <c:lblAlgn val="ctr"/>
        <c:lblOffset val="100"/>
      </c:catAx>
      <c:valAx>
        <c:axId val="46896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Rendimiento</a:t>
                </a:r>
                <a:r>
                  <a:rPr lang="es-AR" baseline="0" dirty="0" smtClean="0"/>
                  <a:t> </a:t>
                </a:r>
                <a:r>
                  <a:rPr lang="es-AR" baseline="0" dirty="0" err="1" smtClean="0"/>
                  <a:t>Indice</a:t>
                </a:r>
                <a:endParaRPr lang="es-AR" dirty="0"/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es-AR"/>
          </a:p>
        </c:txPr>
        <c:crossAx val="46873600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0"/>
          <c:tx>
            <c:v>Respuesta</c:v>
          </c:tx>
          <c:spPr>
            <a:ln>
              <a:solidFill>
                <a:schemeClr val="tx1"/>
              </a:solidFill>
            </a:ln>
          </c:spPr>
          <c:cat>
            <c:strRef>
              <c:f>Hoja1!$AC$41:$AE$41</c:f>
              <c:strCache>
                <c:ptCount val="3"/>
                <c:pt idx="0">
                  <c:v>P100</c:v>
                </c:pt>
                <c:pt idx="1">
                  <c:v>P200</c:v>
                </c:pt>
                <c:pt idx="2">
                  <c:v>P300</c:v>
                </c:pt>
              </c:strCache>
            </c:strRef>
          </c:cat>
          <c:val>
            <c:numRef>
              <c:f>Hoja1!$AC$42:$AE$42</c:f>
              <c:numCache>
                <c:formatCode>General</c:formatCode>
                <c:ptCount val="3"/>
                <c:pt idx="0">
                  <c:v>991.9276338888028</c:v>
                </c:pt>
                <c:pt idx="1">
                  <c:v>1362.5191701201543</c:v>
                </c:pt>
                <c:pt idx="2">
                  <c:v>1409.6151594737498</c:v>
                </c:pt>
              </c:numCache>
            </c:numRef>
          </c:val>
        </c:ser>
        <c:gapWidth val="58"/>
        <c:overlap val="100"/>
        <c:axId val="47659648"/>
        <c:axId val="47686016"/>
      </c:barChart>
      <c:barChart>
        <c:barDir val="col"/>
        <c:grouping val="clustered"/>
        <c:ser>
          <c:idx val="1"/>
          <c:order val="1"/>
          <c:tx>
            <c:v>MB Marginal</c:v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tx1"/>
              </a:solidFill>
            </a:ln>
          </c:spPr>
          <c:cat>
            <c:strRef>
              <c:f>Hoja1!$AC$41:$AE$41</c:f>
              <c:strCache>
                <c:ptCount val="3"/>
                <c:pt idx="0">
                  <c:v>P100</c:v>
                </c:pt>
                <c:pt idx="1">
                  <c:v>P200</c:v>
                </c:pt>
                <c:pt idx="2">
                  <c:v>P300</c:v>
                </c:pt>
              </c:strCache>
            </c:strRef>
          </c:cat>
          <c:val>
            <c:numRef>
              <c:f>Hoja1!$AC$43:$AE$43</c:f>
              <c:numCache>
                <c:formatCode>General</c:formatCode>
                <c:ptCount val="3"/>
                <c:pt idx="0">
                  <c:v>78.789145083320477</c:v>
                </c:pt>
                <c:pt idx="1">
                  <c:v>64.377875518022975</c:v>
                </c:pt>
                <c:pt idx="2">
                  <c:v>1.4422739210623381</c:v>
                </c:pt>
              </c:numCache>
            </c:numRef>
          </c:val>
        </c:ser>
        <c:gapWidth val="151"/>
        <c:axId val="47694208"/>
        <c:axId val="47687936"/>
      </c:barChart>
      <c:catAx>
        <c:axId val="47659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7686016"/>
        <c:crosses val="autoZero"/>
        <c:auto val="1"/>
        <c:lblAlgn val="ctr"/>
        <c:lblOffset val="100"/>
      </c:catAx>
      <c:valAx>
        <c:axId val="47686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Respuesta (Kg/ha)</a:t>
                </a:r>
                <a:endParaRPr lang="es-AR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7659648"/>
        <c:crosses val="autoZero"/>
        <c:crossBetween val="between"/>
      </c:valAx>
      <c:valAx>
        <c:axId val="47687936"/>
        <c:scaling>
          <c:orientation val="minMax"/>
          <c:max val="150"/>
          <c:min val="0"/>
        </c:scaling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s-AR" dirty="0" smtClean="0"/>
                  <a:t>Margen</a:t>
                </a:r>
                <a:r>
                  <a:rPr lang="es-AR" baseline="0" dirty="0" smtClean="0"/>
                  <a:t> Bruto Marginal</a:t>
                </a:r>
                <a:endParaRPr lang="es-AR" dirty="0"/>
              </a:p>
            </c:rich>
          </c:tx>
          <c:layout/>
        </c:title>
        <c:numFmt formatCode="[$USD]\ #,##0" sourceLinked="0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7694208"/>
        <c:crosses val="max"/>
        <c:crossBetween val="between"/>
      </c:valAx>
      <c:catAx>
        <c:axId val="47694208"/>
        <c:scaling>
          <c:orientation val="minMax"/>
        </c:scaling>
        <c:delete val="1"/>
        <c:axPos val="b"/>
        <c:tickLblPos val="nextTo"/>
        <c:crossAx val="47687936"/>
        <c:crosses val="autoZero"/>
        <c:auto val="1"/>
        <c:lblAlgn val="ctr"/>
        <c:lblOffset val="100"/>
      </c:catAx>
    </c:plotArea>
    <c:legend>
      <c:legendPos val="t"/>
      <c:layout/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layout/>
    </c:title>
    <c:plotArea>
      <c:layout>
        <c:manualLayout>
          <c:layoutTarget val="inner"/>
          <c:xMode val="edge"/>
          <c:yMode val="edge"/>
          <c:x val="0.13617728228695727"/>
          <c:y val="0.18143280741694526"/>
          <c:w val="0.79899450165815655"/>
          <c:h val="0.61326886840683015"/>
        </c:manualLayout>
      </c:layout>
      <c:scatterChart>
        <c:scatterStyle val="lineMarker"/>
        <c:ser>
          <c:idx val="1"/>
          <c:order val="0"/>
          <c:tx>
            <c:v>Intermedio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  <c:dispEq val="1"/>
            <c:trendlineLbl>
              <c:layout>
                <c:manualLayout>
                  <c:x val="-0.39804543918441426"/>
                  <c:y val="0.2136728547533687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s-AR"/>
                </a:p>
              </c:txPr>
            </c:trendlineLbl>
          </c:trendline>
          <c:xVal>
            <c:numRef>
              <c:f>FS!$X$51:$X$103</c:f>
              <c:numCache>
                <c:formatCode>dd/mm/yyyy</c:formatCode>
                <c:ptCount val="53"/>
                <c:pt idx="0">
                  <c:v>40318</c:v>
                </c:pt>
                <c:pt idx="1">
                  <c:v>40324</c:v>
                </c:pt>
                <c:pt idx="2">
                  <c:v>40325</c:v>
                </c:pt>
                <c:pt idx="3">
                  <c:v>40327</c:v>
                </c:pt>
                <c:pt idx="4">
                  <c:v>40328</c:v>
                </c:pt>
                <c:pt idx="5">
                  <c:v>40329</c:v>
                </c:pt>
                <c:pt idx="6">
                  <c:v>40330</c:v>
                </c:pt>
                <c:pt idx="7">
                  <c:v>40331</c:v>
                </c:pt>
                <c:pt idx="8">
                  <c:v>40332</c:v>
                </c:pt>
                <c:pt idx="9">
                  <c:v>40333</c:v>
                </c:pt>
                <c:pt idx="10">
                  <c:v>40334</c:v>
                </c:pt>
                <c:pt idx="11">
                  <c:v>40335</c:v>
                </c:pt>
                <c:pt idx="12">
                  <c:v>40336</c:v>
                </c:pt>
                <c:pt idx="13">
                  <c:v>40337</c:v>
                </c:pt>
                <c:pt idx="14">
                  <c:v>40338</c:v>
                </c:pt>
                <c:pt idx="15">
                  <c:v>40339</c:v>
                </c:pt>
                <c:pt idx="16">
                  <c:v>40340</c:v>
                </c:pt>
                <c:pt idx="17">
                  <c:v>40341</c:v>
                </c:pt>
                <c:pt idx="18">
                  <c:v>40342</c:v>
                </c:pt>
                <c:pt idx="19">
                  <c:v>40343</c:v>
                </c:pt>
                <c:pt idx="20">
                  <c:v>40344</c:v>
                </c:pt>
                <c:pt idx="21">
                  <c:v>40345</c:v>
                </c:pt>
                <c:pt idx="22">
                  <c:v>40346</c:v>
                </c:pt>
                <c:pt idx="23">
                  <c:v>40347</c:v>
                </c:pt>
                <c:pt idx="24">
                  <c:v>40348</c:v>
                </c:pt>
                <c:pt idx="25">
                  <c:v>40349</c:v>
                </c:pt>
                <c:pt idx="26">
                  <c:v>40350</c:v>
                </c:pt>
                <c:pt idx="27">
                  <c:v>40351</c:v>
                </c:pt>
                <c:pt idx="28">
                  <c:v>40352</c:v>
                </c:pt>
                <c:pt idx="29">
                  <c:v>40353</c:v>
                </c:pt>
                <c:pt idx="30">
                  <c:v>40354</c:v>
                </c:pt>
                <c:pt idx="31">
                  <c:v>40355</c:v>
                </c:pt>
                <c:pt idx="32">
                  <c:v>40356</c:v>
                </c:pt>
                <c:pt idx="33">
                  <c:v>40357</c:v>
                </c:pt>
                <c:pt idx="34">
                  <c:v>40358</c:v>
                </c:pt>
                <c:pt idx="35">
                  <c:v>40359</c:v>
                </c:pt>
                <c:pt idx="36">
                  <c:v>40360</c:v>
                </c:pt>
                <c:pt idx="37">
                  <c:v>40362</c:v>
                </c:pt>
                <c:pt idx="38">
                  <c:v>40363</c:v>
                </c:pt>
                <c:pt idx="39">
                  <c:v>40364</c:v>
                </c:pt>
                <c:pt idx="40">
                  <c:v>40365</c:v>
                </c:pt>
                <c:pt idx="41">
                  <c:v>40366</c:v>
                </c:pt>
                <c:pt idx="42">
                  <c:v>40367</c:v>
                </c:pt>
                <c:pt idx="43">
                  <c:v>40368</c:v>
                </c:pt>
                <c:pt idx="44">
                  <c:v>40369</c:v>
                </c:pt>
                <c:pt idx="45">
                  <c:v>40370</c:v>
                </c:pt>
                <c:pt idx="46">
                  <c:v>40374</c:v>
                </c:pt>
                <c:pt idx="47">
                  <c:v>40375</c:v>
                </c:pt>
                <c:pt idx="48">
                  <c:v>40376</c:v>
                </c:pt>
                <c:pt idx="49">
                  <c:v>40377</c:v>
                </c:pt>
                <c:pt idx="50">
                  <c:v>40379</c:v>
                </c:pt>
                <c:pt idx="51">
                  <c:v>40380</c:v>
                </c:pt>
                <c:pt idx="52">
                  <c:v>40396</c:v>
                </c:pt>
              </c:numCache>
            </c:numRef>
          </c:xVal>
          <c:yVal>
            <c:numRef>
              <c:f>FS!$Y$51:$Y$103</c:f>
              <c:numCache>
                <c:formatCode>[$-C0A]d\-mmm;@</c:formatCode>
                <c:ptCount val="53"/>
                <c:pt idx="0">
                  <c:v>4127</c:v>
                </c:pt>
                <c:pt idx="1">
                  <c:v>5778.3313502109695</c:v>
                </c:pt>
                <c:pt idx="2">
                  <c:v>5981</c:v>
                </c:pt>
                <c:pt idx="3">
                  <c:v>7534</c:v>
                </c:pt>
                <c:pt idx="4">
                  <c:v>5741.3333333333285</c:v>
                </c:pt>
                <c:pt idx="5">
                  <c:v>5768.0909090909136</c:v>
                </c:pt>
                <c:pt idx="6">
                  <c:v>5047.8034680134724</c:v>
                </c:pt>
                <c:pt idx="7">
                  <c:v>5267.6666666666788</c:v>
                </c:pt>
                <c:pt idx="8">
                  <c:v>5021.1519795657832</c:v>
                </c:pt>
                <c:pt idx="9">
                  <c:v>5053.5526315789575</c:v>
                </c:pt>
                <c:pt idx="10">
                  <c:v>5309.25</c:v>
                </c:pt>
                <c:pt idx="11">
                  <c:v>4865.0372792674953</c:v>
                </c:pt>
                <c:pt idx="12">
                  <c:v>5118.8327777777804</c:v>
                </c:pt>
                <c:pt idx="13">
                  <c:v>5282.4997712659206</c:v>
                </c:pt>
                <c:pt idx="14">
                  <c:v>4681.9791946640344</c:v>
                </c:pt>
                <c:pt idx="15">
                  <c:v>4292.1214315711759</c:v>
                </c:pt>
                <c:pt idx="16">
                  <c:v>4948.5408788515424</c:v>
                </c:pt>
                <c:pt idx="17">
                  <c:v>4822.0150375939911</c:v>
                </c:pt>
                <c:pt idx="18">
                  <c:v>5103.4176885047873</c:v>
                </c:pt>
                <c:pt idx="19">
                  <c:v>4497.1338735494201</c:v>
                </c:pt>
                <c:pt idx="20">
                  <c:v>4884.3260659969565</c:v>
                </c:pt>
                <c:pt idx="21">
                  <c:v>4736.8525075656016</c:v>
                </c:pt>
                <c:pt idx="22">
                  <c:v>4840.1324941724934</c:v>
                </c:pt>
                <c:pt idx="23">
                  <c:v>4375</c:v>
                </c:pt>
                <c:pt idx="24">
                  <c:v>4948.1428571428569</c:v>
                </c:pt>
                <c:pt idx="25">
                  <c:v>4726.9338842975185</c:v>
                </c:pt>
                <c:pt idx="26">
                  <c:v>4670.0515846994604</c:v>
                </c:pt>
                <c:pt idx="27">
                  <c:v>4496.4924784728755</c:v>
                </c:pt>
                <c:pt idx="28">
                  <c:v>4861.0111983314418</c:v>
                </c:pt>
                <c:pt idx="29">
                  <c:v>4938.4336815447905</c:v>
                </c:pt>
                <c:pt idx="30">
                  <c:v>4301.9351515151511</c:v>
                </c:pt>
                <c:pt idx="31">
                  <c:v>4222.3187499999995</c:v>
                </c:pt>
                <c:pt idx="32">
                  <c:v>4439.5</c:v>
                </c:pt>
                <c:pt idx="33">
                  <c:v>4964.0714285714339</c:v>
                </c:pt>
                <c:pt idx="34">
                  <c:v>4468.6666666666788</c:v>
                </c:pt>
                <c:pt idx="35">
                  <c:v>4551.1403508771937</c:v>
                </c:pt>
                <c:pt idx="36">
                  <c:v>5743.9444444444425</c:v>
                </c:pt>
                <c:pt idx="37">
                  <c:v>4160</c:v>
                </c:pt>
                <c:pt idx="38">
                  <c:v>4598.2666666666755</c:v>
                </c:pt>
                <c:pt idx="39">
                  <c:v>4852.6666666666788</c:v>
                </c:pt>
                <c:pt idx="40">
                  <c:v>4800</c:v>
                </c:pt>
                <c:pt idx="41">
                  <c:v>3285</c:v>
                </c:pt>
                <c:pt idx="42">
                  <c:v>5793.5</c:v>
                </c:pt>
                <c:pt idx="43">
                  <c:v>5809</c:v>
                </c:pt>
                <c:pt idx="44">
                  <c:v>5544</c:v>
                </c:pt>
                <c:pt idx="45">
                  <c:v>4325</c:v>
                </c:pt>
                <c:pt idx="46">
                  <c:v>4999.4374999999955</c:v>
                </c:pt>
                <c:pt idx="47">
                  <c:v>5056.6666666666788</c:v>
                </c:pt>
                <c:pt idx="48">
                  <c:v>3826.1538461538457</c:v>
                </c:pt>
                <c:pt idx="49">
                  <c:v>3780.2173913043503</c:v>
                </c:pt>
                <c:pt idx="50">
                  <c:v>4660</c:v>
                </c:pt>
                <c:pt idx="51">
                  <c:v>4961.1904761904807</c:v>
                </c:pt>
                <c:pt idx="52">
                  <c:v>4650</c:v>
                </c:pt>
              </c:numCache>
            </c:numRef>
          </c:yVal>
        </c:ser>
        <c:axId val="47738880"/>
        <c:axId val="47740800"/>
      </c:scatterChart>
      <c:valAx>
        <c:axId val="47738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dirty="0" smtClean="0"/>
                  <a:t>Fecha</a:t>
                </a:r>
                <a:endParaRPr lang="es-AR" dirty="0"/>
              </a:p>
            </c:rich>
          </c:tx>
          <c:layout/>
        </c:title>
        <c:numFmt formatCode="dd/mm" sourceLinked="0"/>
        <c:tickLblPos val="nextTo"/>
        <c:crossAx val="47740800"/>
        <c:crosses val="autoZero"/>
        <c:crossBetween val="midCat"/>
      </c:valAx>
      <c:valAx>
        <c:axId val="477408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Kg/ha</a:t>
                </a:r>
                <a:endParaRPr lang="es-AR" dirty="0"/>
              </a:p>
            </c:rich>
          </c:tx>
          <c:layout/>
        </c:title>
        <c:numFmt formatCode="General" sourceLinked="0"/>
        <c:tickLblPos val="nextTo"/>
        <c:crossAx val="47738880"/>
        <c:crosses val="autoZero"/>
        <c:crossBetween val="midCat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s-AR" dirty="0" smtClean="0"/>
              <a:t>Cortos</a:t>
            </a:r>
            <a:endParaRPr lang="es-AR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>
              <a:noFill/>
            </a:ln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57150">
                <a:solidFill>
                  <a:schemeClr val="accent1"/>
                </a:solidFill>
              </a:ln>
            </c:spPr>
            <c:trendlineType val="linear"/>
            <c:dispEq val="1"/>
            <c:trendlineLbl>
              <c:layout>
                <c:manualLayout>
                  <c:x val="-4.3952682031409424E-2"/>
                  <c:y val="0.2366146951042271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 b="1">
                      <a:solidFill>
                        <a:schemeClr val="accent1"/>
                      </a:solidFill>
                    </a:defRPr>
                  </a:pPr>
                  <a:endParaRPr lang="es-AR"/>
                </a:p>
              </c:txPr>
            </c:trendlineLbl>
          </c:trendline>
          <c:xVal>
            <c:numRef>
              <c:f>FS!$X$7:$X$48</c:f>
              <c:numCache>
                <c:formatCode>dd/mm/yyyy</c:formatCode>
                <c:ptCount val="42"/>
                <c:pt idx="0">
                  <c:v>40330</c:v>
                </c:pt>
                <c:pt idx="1">
                  <c:v>40331</c:v>
                </c:pt>
                <c:pt idx="2">
                  <c:v>40334</c:v>
                </c:pt>
                <c:pt idx="3">
                  <c:v>40339</c:v>
                </c:pt>
                <c:pt idx="4">
                  <c:v>40340</c:v>
                </c:pt>
                <c:pt idx="5">
                  <c:v>40341</c:v>
                </c:pt>
                <c:pt idx="6">
                  <c:v>40343</c:v>
                </c:pt>
                <c:pt idx="7">
                  <c:v>40344</c:v>
                </c:pt>
                <c:pt idx="8">
                  <c:v>40345</c:v>
                </c:pt>
                <c:pt idx="9">
                  <c:v>40346</c:v>
                </c:pt>
                <c:pt idx="10">
                  <c:v>40347</c:v>
                </c:pt>
                <c:pt idx="11">
                  <c:v>40349</c:v>
                </c:pt>
                <c:pt idx="12">
                  <c:v>40350</c:v>
                </c:pt>
                <c:pt idx="13">
                  <c:v>40351</c:v>
                </c:pt>
                <c:pt idx="14">
                  <c:v>40352</c:v>
                </c:pt>
                <c:pt idx="15">
                  <c:v>40354</c:v>
                </c:pt>
                <c:pt idx="16">
                  <c:v>40355</c:v>
                </c:pt>
                <c:pt idx="17">
                  <c:v>40356</c:v>
                </c:pt>
                <c:pt idx="18">
                  <c:v>40357</c:v>
                </c:pt>
                <c:pt idx="19">
                  <c:v>40358</c:v>
                </c:pt>
                <c:pt idx="20">
                  <c:v>40359</c:v>
                </c:pt>
                <c:pt idx="21">
                  <c:v>40360</c:v>
                </c:pt>
                <c:pt idx="22">
                  <c:v>40361</c:v>
                </c:pt>
                <c:pt idx="23">
                  <c:v>40362</c:v>
                </c:pt>
                <c:pt idx="24">
                  <c:v>40363</c:v>
                </c:pt>
                <c:pt idx="25">
                  <c:v>40364</c:v>
                </c:pt>
                <c:pt idx="26">
                  <c:v>40365</c:v>
                </c:pt>
                <c:pt idx="27">
                  <c:v>40366</c:v>
                </c:pt>
                <c:pt idx="28">
                  <c:v>40367</c:v>
                </c:pt>
                <c:pt idx="29">
                  <c:v>40368</c:v>
                </c:pt>
                <c:pt idx="30">
                  <c:v>40369</c:v>
                </c:pt>
                <c:pt idx="31">
                  <c:v>40371</c:v>
                </c:pt>
                <c:pt idx="32">
                  <c:v>40372</c:v>
                </c:pt>
                <c:pt idx="33">
                  <c:v>40373</c:v>
                </c:pt>
                <c:pt idx="34">
                  <c:v>40374</c:v>
                </c:pt>
                <c:pt idx="35">
                  <c:v>40379</c:v>
                </c:pt>
                <c:pt idx="36">
                  <c:v>40380</c:v>
                </c:pt>
                <c:pt idx="37">
                  <c:v>40394</c:v>
                </c:pt>
                <c:pt idx="38">
                  <c:v>40396</c:v>
                </c:pt>
                <c:pt idx="39">
                  <c:v>40400</c:v>
                </c:pt>
                <c:pt idx="40">
                  <c:v>40401</c:v>
                </c:pt>
                <c:pt idx="41">
                  <c:v>40402</c:v>
                </c:pt>
              </c:numCache>
            </c:numRef>
          </c:xVal>
          <c:yVal>
            <c:numRef>
              <c:f>FS!$Y$7:$Y$48</c:f>
              <c:numCache>
                <c:formatCode>General</c:formatCode>
                <c:ptCount val="42"/>
                <c:pt idx="0">
                  <c:v>4387.364583333333</c:v>
                </c:pt>
                <c:pt idx="1">
                  <c:v>4266</c:v>
                </c:pt>
                <c:pt idx="2">
                  <c:v>6372</c:v>
                </c:pt>
                <c:pt idx="3">
                  <c:v>5647.5</c:v>
                </c:pt>
                <c:pt idx="4">
                  <c:v>7180</c:v>
                </c:pt>
                <c:pt idx="5">
                  <c:v>4105.9727272727268</c:v>
                </c:pt>
                <c:pt idx="6">
                  <c:v>4488.3720930232812</c:v>
                </c:pt>
                <c:pt idx="7">
                  <c:v>5995.3666666667104</c:v>
                </c:pt>
                <c:pt idx="8">
                  <c:v>4995.2527027027027</c:v>
                </c:pt>
                <c:pt idx="9">
                  <c:v>6270.1900000000014</c:v>
                </c:pt>
                <c:pt idx="10">
                  <c:v>6412.6</c:v>
                </c:pt>
                <c:pt idx="11">
                  <c:v>5285.6205962059857</c:v>
                </c:pt>
                <c:pt idx="12">
                  <c:v>5353.1200000000044</c:v>
                </c:pt>
                <c:pt idx="13">
                  <c:v>4955.0054945054944</c:v>
                </c:pt>
                <c:pt idx="14">
                  <c:v>6451.6666666667215</c:v>
                </c:pt>
                <c:pt idx="15">
                  <c:v>4879.2790548607736</c:v>
                </c:pt>
                <c:pt idx="16">
                  <c:v>4577.5</c:v>
                </c:pt>
                <c:pt idx="17">
                  <c:v>7303</c:v>
                </c:pt>
                <c:pt idx="18">
                  <c:v>5561.8571428571431</c:v>
                </c:pt>
                <c:pt idx="19">
                  <c:v>5383.8907661085741</c:v>
                </c:pt>
                <c:pt idx="20">
                  <c:v>5394.7911111111134</c:v>
                </c:pt>
                <c:pt idx="21">
                  <c:v>4966</c:v>
                </c:pt>
                <c:pt idx="22">
                  <c:v>5151.6666666667215</c:v>
                </c:pt>
                <c:pt idx="23">
                  <c:v>4571.8</c:v>
                </c:pt>
                <c:pt idx="24">
                  <c:v>5382.0916666667035</c:v>
                </c:pt>
                <c:pt idx="25">
                  <c:v>5194.25</c:v>
                </c:pt>
                <c:pt idx="26">
                  <c:v>3819</c:v>
                </c:pt>
                <c:pt idx="27">
                  <c:v>4854</c:v>
                </c:pt>
                <c:pt idx="28">
                  <c:v>5157.5526315789921</c:v>
                </c:pt>
                <c:pt idx="29">
                  <c:v>4805.3983739837404</c:v>
                </c:pt>
                <c:pt idx="30">
                  <c:v>3525.9044117646949</c:v>
                </c:pt>
                <c:pt idx="31">
                  <c:v>6608.3561643836047</c:v>
                </c:pt>
                <c:pt idx="32">
                  <c:v>5641</c:v>
                </c:pt>
                <c:pt idx="33">
                  <c:v>4801.3333333333285</c:v>
                </c:pt>
                <c:pt idx="34">
                  <c:v>4316</c:v>
                </c:pt>
                <c:pt idx="35">
                  <c:v>6728.5384615384619</c:v>
                </c:pt>
                <c:pt idx="36">
                  <c:v>5555.5</c:v>
                </c:pt>
                <c:pt idx="37">
                  <c:v>3213.3333333333608</c:v>
                </c:pt>
                <c:pt idx="38">
                  <c:v>3135</c:v>
                </c:pt>
                <c:pt idx="39">
                  <c:v>2542</c:v>
                </c:pt>
                <c:pt idx="40">
                  <c:v>3232.6</c:v>
                </c:pt>
                <c:pt idx="41">
                  <c:v>3009.0771259063972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FS!$X$44:$X$48</c:f>
              <c:numCache>
                <c:formatCode>dd/mm/yyyy</c:formatCode>
                <c:ptCount val="5"/>
                <c:pt idx="0">
                  <c:v>40394</c:v>
                </c:pt>
                <c:pt idx="1">
                  <c:v>40396</c:v>
                </c:pt>
                <c:pt idx="2">
                  <c:v>40400</c:v>
                </c:pt>
                <c:pt idx="3">
                  <c:v>40401</c:v>
                </c:pt>
                <c:pt idx="4">
                  <c:v>40402</c:v>
                </c:pt>
              </c:numCache>
            </c:numRef>
          </c:xVal>
          <c:yVal>
            <c:numRef>
              <c:f>FS!$Y$44:$Y$48</c:f>
              <c:numCache>
                <c:formatCode>General</c:formatCode>
                <c:ptCount val="5"/>
                <c:pt idx="0">
                  <c:v>3213.3333333333608</c:v>
                </c:pt>
                <c:pt idx="1">
                  <c:v>3135</c:v>
                </c:pt>
                <c:pt idx="2">
                  <c:v>2542</c:v>
                </c:pt>
                <c:pt idx="3">
                  <c:v>3232.6</c:v>
                </c:pt>
                <c:pt idx="4">
                  <c:v>3009.0771259063972</c:v>
                </c:pt>
              </c:numCache>
            </c:numRef>
          </c:yVal>
        </c:ser>
        <c:axId val="47767936"/>
        <c:axId val="47770240"/>
      </c:scatterChart>
      <c:valAx>
        <c:axId val="47767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smtClean="0"/>
                  <a:t>Fecha</a:t>
                </a:r>
                <a:endParaRPr lang="es-AR" dirty="0"/>
              </a:p>
            </c:rich>
          </c:tx>
          <c:layout/>
        </c:title>
        <c:numFmt formatCode="dd/mm" sourceLinked="0"/>
        <c:tickLblPos val="nextTo"/>
        <c:crossAx val="47770240"/>
        <c:crosses val="autoZero"/>
        <c:crossBetween val="midCat"/>
      </c:valAx>
      <c:valAx>
        <c:axId val="47770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Kg/Ha</a:t>
                </a:r>
                <a:endParaRPr lang="es-AR" dirty="0"/>
              </a:p>
            </c:rich>
          </c:tx>
          <c:layout/>
        </c:title>
        <c:numFmt formatCode="General" sourceLinked="1"/>
        <c:tickLblPos val="nextTo"/>
        <c:crossAx val="4776793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6"/>
  <c:chart>
    <c:plotArea>
      <c:layout>
        <c:manualLayout>
          <c:layoutTarget val="inner"/>
          <c:xMode val="edge"/>
          <c:yMode val="edge"/>
          <c:x val="0.16819588074772543"/>
          <c:y val="3.3453685808388547E-2"/>
          <c:w val="0.79520537280098169"/>
          <c:h val="0.74485686533445383"/>
        </c:manualLayout>
      </c:layout>
      <c:areaChart>
        <c:grouping val="stacked"/>
        <c:ser>
          <c:idx val="0"/>
          <c:order val="0"/>
          <c:tx>
            <c:v>Sup Trigo</c:v>
          </c:tx>
          <c:cat>
            <c:strRef>
              <c:f>'[Consolidado fina 2011 FINAL!!!!.xlsx]Historico'!$Z$28:$AK$28</c:f>
              <c:strCache>
                <c:ptCount val="12"/>
                <c:pt idx="0">
                  <c:v> 99/00</c:v>
                </c:pt>
                <c:pt idx="1">
                  <c:v> 00/01</c:v>
                </c:pt>
                <c:pt idx="2">
                  <c:v> 01/02</c:v>
                </c:pt>
                <c:pt idx="3">
                  <c:v> 02/03</c:v>
                </c:pt>
                <c:pt idx="4">
                  <c:v> 03/04</c:v>
                </c:pt>
                <c:pt idx="5">
                  <c:v> 04/05</c:v>
                </c:pt>
                <c:pt idx="6">
                  <c:v> 05/06</c:v>
                </c:pt>
                <c:pt idx="7">
                  <c:v> 06/07</c:v>
                </c:pt>
                <c:pt idx="8">
                  <c:v> 07/08</c:v>
                </c:pt>
                <c:pt idx="9">
                  <c:v> 08/09</c:v>
                </c:pt>
                <c:pt idx="10">
                  <c:v> 09/10</c:v>
                </c:pt>
                <c:pt idx="11">
                  <c:v>10/11</c:v>
                </c:pt>
              </c:strCache>
            </c:strRef>
          </c:cat>
          <c:val>
            <c:numRef>
              <c:f>'[Consolidado fina 2011 FINAL!!!!.xlsx]Historico'!$Y$13:$AJ$13</c:f>
              <c:numCache>
                <c:formatCode>#,##0</c:formatCode>
                <c:ptCount val="12"/>
                <c:pt idx="0">
                  <c:v>18085</c:v>
                </c:pt>
                <c:pt idx="1">
                  <c:v>14323</c:v>
                </c:pt>
                <c:pt idx="2">
                  <c:v>14077</c:v>
                </c:pt>
                <c:pt idx="3">
                  <c:v>22408</c:v>
                </c:pt>
                <c:pt idx="4">
                  <c:v>29403</c:v>
                </c:pt>
                <c:pt idx="5">
                  <c:v>40742</c:v>
                </c:pt>
                <c:pt idx="6">
                  <c:v>41185</c:v>
                </c:pt>
                <c:pt idx="7">
                  <c:v>47241</c:v>
                </c:pt>
                <c:pt idx="8">
                  <c:v>57482</c:v>
                </c:pt>
                <c:pt idx="9">
                  <c:v>51385</c:v>
                </c:pt>
                <c:pt idx="10">
                  <c:v>36275.520000000004</c:v>
                </c:pt>
                <c:pt idx="11">
                  <c:v>39823.971000000005</c:v>
                </c:pt>
              </c:numCache>
            </c:numRef>
          </c:val>
        </c:ser>
        <c:ser>
          <c:idx val="1"/>
          <c:order val="1"/>
          <c:tx>
            <c:v>Sup Cebada</c:v>
          </c:tx>
          <c:cat>
            <c:strRef>
              <c:f>'[Consolidado fina 2011 FINAL!!!!.xlsx]Historico'!$Z$28:$AK$28</c:f>
              <c:strCache>
                <c:ptCount val="12"/>
                <c:pt idx="0">
                  <c:v> 99/00</c:v>
                </c:pt>
                <c:pt idx="1">
                  <c:v> 00/01</c:v>
                </c:pt>
                <c:pt idx="2">
                  <c:v> 01/02</c:v>
                </c:pt>
                <c:pt idx="3">
                  <c:v> 02/03</c:v>
                </c:pt>
                <c:pt idx="4">
                  <c:v> 03/04</c:v>
                </c:pt>
                <c:pt idx="5">
                  <c:v> 04/05</c:v>
                </c:pt>
                <c:pt idx="6">
                  <c:v> 05/06</c:v>
                </c:pt>
                <c:pt idx="7">
                  <c:v> 06/07</c:v>
                </c:pt>
                <c:pt idx="8">
                  <c:v> 07/08</c:v>
                </c:pt>
                <c:pt idx="9">
                  <c:v> 08/09</c:v>
                </c:pt>
                <c:pt idx="10">
                  <c:v> 09/10</c:v>
                </c:pt>
                <c:pt idx="11">
                  <c:v>10/11</c:v>
                </c:pt>
              </c:strCache>
            </c:strRef>
          </c:cat>
          <c:val>
            <c:numRef>
              <c:f>'[Consolidado fina 2011 FINAL!!!!.xlsx]Historico'!$Z$29:$AK$29</c:f>
              <c:numCache>
                <c:formatCode>General</c:formatCode>
                <c:ptCount val="12"/>
                <c:pt idx="7" formatCode="#,##0">
                  <c:v>2417</c:v>
                </c:pt>
                <c:pt idx="8" formatCode="#,##0">
                  <c:v>10421</c:v>
                </c:pt>
                <c:pt idx="9" formatCode="#,##0">
                  <c:v>15865</c:v>
                </c:pt>
                <c:pt idx="10" formatCode="#,##0">
                  <c:v>12799.48</c:v>
                </c:pt>
                <c:pt idx="11" formatCode="#,##0">
                  <c:v>10006.630000000006</c:v>
                </c:pt>
              </c:numCache>
            </c:numRef>
          </c:val>
        </c:ser>
        <c:axId val="47644672"/>
        <c:axId val="47648128"/>
      </c:areaChart>
      <c:catAx>
        <c:axId val="4764467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="1"/>
            </a:pPr>
            <a:endParaRPr lang="es-AR"/>
          </a:p>
        </c:txPr>
        <c:crossAx val="47648128"/>
        <c:crosses val="autoZero"/>
        <c:auto val="1"/>
        <c:lblAlgn val="ctr"/>
        <c:lblOffset val="100"/>
      </c:catAx>
      <c:valAx>
        <c:axId val="47648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Superficie</a:t>
                </a:r>
                <a:r>
                  <a:rPr lang="es-AR" baseline="0" dirty="0" smtClean="0"/>
                  <a:t> (Ha)</a:t>
                </a:r>
                <a:endParaRPr lang="es-AR" dirty="0"/>
              </a:p>
            </c:rich>
          </c:tx>
          <c:layout/>
        </c:title>
        <c:numFmt formatCode="#,##0" sourceLinked="1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76446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1137316273327126"/>
          <c:y val="5.3802254034670843E-2"/>
          <c:w val="0.26715450734906726"/>
          <c:h val="0.14211825733918376"/>
        </c:manualLayout>
      </c:layout>
      <c:txPr>
        <a:bodyPr/>
        <a:lstStyle/>
        <a:p>
          <a:pPr>
            <a:defRPr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AR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layout/>
    </c:title>
    <c:plotArea>
      <c:layout/>
      <c:scatterChart>
        <c:scatterStyle val="lineMarker"/>
        <c:ser>
          <c:idx val="2"/>
          <c:order val="0"/>
          <c:tx>
            <c:v>Intermedio Largo</c:v>
          </c:tx>
          <c:spPr>
            <a:ln>
              <a:noFill/>
            </a:ln>
          </c:spPr>
          <c:marker>
            <c:symbol val="triangle"/>
            <c:size val="9"/>
            <c:spPr>
              <a:ln>
                <a:solidFill>
                  <a:schemeClr val="tx1"/>
                </a:solidFill>
              </a:ln>
            </c:spPr>
          </c:marker>
          <c:trendline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1.2893813956696636E-2"/>
                  <c:y val="0.28933865518320601"/>
                </c:manualLayout>
              </c:layout>
              <c:numFmt formatCode="General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s-AR"/>
                </a:p>
              </c:txPr>
            </c:trendlineLbl>
          </c:trendline>
          <c:xVal>
            <c:numRef>
              <c:f>FS!$X$123:$X$158</c:f>
              <c:numCache>
                <c:formatCode>dd/mm/yyyy</c:formatCode>
                <c:ptCount val="36"/>
                <c:pt idx="0">
                  <c:v>40325</c:v>
                </c:pt>
                <c:pt idx="1">
                  <c:v>40327</c:v>
                </c:pt>
                <c:pt idx="2">
                  <c:v>40329</c:v>
                </c:pt>
                <c:pt idx="3">
                  <c:v>40330</c:v>
                </c:pt>
                <c:pt idx="4">
                  <c:v>40331</c:v>
                </c:pt>
                <c:pt idx="5">
                  <c:v>40332</c:v>
                </c:pt>
                <c:pt idx="6">
                  <c:v>40333</c:v>
                </c:pt>
                <c:pt idx="7">
                  <c:v>40334</c:v>
                </c:pt>
                <c:pt idx="8">
                  <c:v>40335</c:v>
                </c:pt>
                <c:pt idx="9">
                  <c:v>40336</c:v>
                </c:pt>
                <c:pt idx="10">
                  <c:v>40337</c:v>
                </c:pt>
                <c:pt idx="11">
                  <c:v>40338</c:v>
                </c:pt>
                <c:pt idx="12">
                  <c:v>40339</c:v>
                </c:pt>
                <c:pt idx="13">
                  <c:v>40340</c:v>
                </c:pt>
                <c:pt idx="14">
                  <c:v>40341</c:v>
                </c:pt>
                <c:pt idx="15">
                  <c:v>40342</c:v>
                </c:pt>
                <c:pt idx="16">
                  <c:v>40343</c:v>
                </c:pt>
                <c:pt idx="17">
                  <c:v>40344</c:v>
                </c:pt>
                <c:pt idx="18">
                  <c:v>40345</c:v>
                </c:pt>
                <c:pt idx="19">
                  <c:v>40346</c:v>
                </c:pt>
                <c:pt idx="20">
                  <c:v>40349</c:v>
                </c:pt>
                <c:pt idx="21">
                  <c:v>40350</c:v>
                </c:pt>
                <c:pt idx="22">
                  <c:v>40351</c:v>
                </c:pt>
                <c:pt idx="23">
                  <c:v>40352</c:v>
                </c:pt>
                <c:pt idx="24">
                  <c:v>40353</c:v>
                </c:pt>
                <c:pt idx="25">
                  <c:v>40354</c:v>
                </c:pt>
                <c:pt idx="26">
                  <c:v>40355</c:v>
                </c:pt>
                <c:pt idx="27">
                  <c:v>40356</c:v>
                </c:pt>
                <c:pt idx="28">
                  <c:v>40357</c:v>
                </c:pt>
                <c:pt idx="29">
                  <c:v>40359</c:v>
                </c:pt>
                <c:pt idx="30">
                  <c:v>40360</c:v>
                </c:pt>
                <c:pt idx="31">
                  <c:v>40365</c:v>
                </c:pt>
                <c:pt idx="32">
                  <c:v>40366</c:v>
                </c:pt>
                <c:pt idx="33">
                  <c:v>40367</c:v>
                </c:pt>
                <c:pt idx="34">
                  <c:v>40369</c:v>
                </c:pt>
                <c:pt idx="35">
                  <c:v>40371</c:v>
                </c:pt>
              </c:numCache>
            </c:numRef>
          </c:xVal>
          <c:yVal>
            <c:numRef>
              <c:f>FS!$Y$123:$Y$158</c:f>
              <c:numCache>
                <c:formatCode>General</c:formatCode>
                <c:ptCount val="36"/>
                <c:pt idx="0">
                  <c:v>5287.5</c:v>
                </c:pt>
                <c:pt idx="1">
                  <c:v>4820</c:v>
                </c:pt>
                <c:pt idx="2">
                  <c:v>7129</c:v>
                </c:pt>
                <c:pt idx="3">
                  <c:v>5119.9040178571395</c:v>
                </c:pt>
                <c:pt idx="4">
                  <c:v>5676.58</c:v>
                </c:pt>
                <c:pt idx="5">
                  <c:v>6356.1372549019634</c:v>
                </c:pt>
                <c:pt idx="6">
                  <c:v>5831.1196641791466</c:v>
                </c:pt>
                <c:pt idx="7">
                  <c:v>5389.1608558558755</c:v>
                </c:pt>
                <c:pt idx="8">
                  <c:v>5333.0175000000008</c:v>
                </c:pt>
                <c:pt idx="9">
                  <c:v>5088.7604166666724</c:v>
                </c:pt>
                <c:pt idx="10">
                  <c:v>5919.0864197531064</c:v>
                </c:pt>
                <c:pt idx="11">
                  <c:v>5659.3614799519455</c:v>
                </c:pt>
                <c:pt idx="12">
                  <c:v>6305.7094696969734</c:v>
                </c:pt>
                <c:pt idx="13">
                  <c:v>5809.3574879226826</c:v>
                </c:pt>
                <c:pt idx="14">
                  <c:v>6162.9195205479655</c:v>
                </c:pt>
                <c:pt idx="15">
                  <c:v>4746</c:v>
                </c:pt>
                <c:pt idx="16">
                  <c:v>4383</c:v>
                </c:pt>
                <c:pt idx="17">
                  <c:v>4500</c:v>
                </c:pt>
                <c:pt idx="18">
                  <c:v>4875.2411252865249</c:v>
                </c:pt>
                <c:pt idx="19">
                  <c:v>6139.5</c:v>
                </c:pt>
                <c:pt idx="20">
                  <c:v>6436</c:v>
                </c:pt>
                <c:pt idx="21">
                  <c:v>5383</c:v>
                </c:pt>
                <c:pt idx="22">
                  <c:v>4529.4000000000005</c:v>
                </c:pt>
                <c:pt idx="23">
                  <c:v>5680</c:v>
                </c:pt>
                <c:pt idx="24">
                  <c:v>5457.5</c:v>
                </c:pt>
                <c:pt idx="25">
                  <c:v>5650</c:v>
                </c:pt>
                <c:pt idx="26">
                  <c:v>5134.0125000000044</c:v>
                </c:pt>
                <c:pt idx="27">
                  <c:v>5603.7121212121428</c:v>
                </c:pt>
                <c:pt idx="28">
                  <c:v>5751.6666666667215</c:v>
                </c:pt>
                <c:pt idx="29">
                  <c:v>5105.5</c:v>
                </c:pt>
                <c:pt idx="30">
                  <c:v>3915</c:v>
                </c:pt>
                <c:pt idx="31">
                  <c:v>4323</c:v>
                </c:pt>
                <c:pt idx="32">
                  <c:v>5427</c:v>
                </c:pt>
                <c:pt idx="33">
                  <c:v>6833</c:v>
                </c:pt>
                <c:pt idx="34">
                  <c:v>5538</c:v>
                </c:pt>
                <c:pt idx="35">
                  <c:v>3033</c:v>
                </c:pt>
              </c:numCache>
            </c:numRef>
          </c:yVal>
        </c:ser>
        <c:axId val="65486848"/>
        <c:axId val="65488768"/>
      </c:scatterChart>
      <c:valAx>
        <c:axId val="65486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dirty="0" smtClean="0"/>
                  <a:t>Fecha</a:t>
                </a:r>
                <a:endParaRPr lang="es-AR" dirty="0"/>
              </a:p>
            </c:rich>
          </c:tx>
          <c:layout/>
        </c:title>
        <c:numFmt formatCode="dd/mm" sourceLinked="0"/>
        <c:tickLblPos val="nextTo"/>
        <c:crossAx val="65488768"/>
        <c:crosses val="autoZero"/>
        <c:crossBetween val="midCat"/>
      </c:valAx>
      <c:valAx>
        <c:axId val="654887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Kg/ha</a:t>
                </a:r>
                <a:endParaRPr lang="es-AR" dirty="0"/>
              </a:p>
            </c:rich>
          </c:tx>
          <c:layout/>
        </c:title>
        <c:numFmt formatCode="General" sourceLinked="1"/>
        <c:tickLblPos val="nextTo"/>
        <c:crossAx val="65486848"/>
        <c:crosses val="autoZero"/>
        <c:crossBetween val="midCat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layout/>
    </c:title>
    <c:plotArea>
      <c:layout/>
      <c:scatterChart>
        <c:scatterStyle val="lineMarker"/>
        <c:ser>
          <c:idx val="3"/>
          <c:order val="0"/>
          <c:tx>
            <c:v>Largo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</c:trendline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8.9813178543825964E-2"/>
                  <c:y val="0.32719002691316584"/>
                </c:manualLayout>
              </c:layout>
              <c:numFmt formatCode="General" sourceLinked="0"/>
              <c:spPr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AR"/>
                </a:p>
              </c:txPr>
            </c:trendlineLbl>
          </c:trendline>
          <c:xVal>
            <c:numRef>
              <c:f>FS!$X$106:$X$120</c:f>
              <c:numCache>
                <c:formatCode>dd/mm/yyyy</c:formatCode>
                <c:ptCount val="15"/>
                <c:pt idx="0">
                  <c:v>40325</c:v>
                </c:pt>
                <c:pt idx="1">
                  <c:v>40327</c:v>
                </c:pt>
                <c:pt idx="2">
                  <c:v>40328</c:v>
                </c:pt>
                <c:pt idx="3">
                  <c:v>40330</c:v>
                </c:pt>
                <c:pt idx="4">
                  <c:v>40331</c:v>
                </c:pt>
                <c:pt idx="5">
                  <c:v>40334</c:v>
                </c:pt>
                <c:pt idx="6">
                  <c:v>40335</c:v>
                </c:pt>
                <c:pt idx="7">
                  <c:v>40336</c:v>
                </c:pt>
                <c:pt idx="8">
                  <c:v>40340</c:v>
                </c:pt>
                <c:pt idx="9">
                  <c:v>40341</c:v>
                </c:pt>
                <c:pt idx="10">
                  <c:v>40342</c:v>
                </c:pt>
                <c:pt idx="11">
                  <c:v>40346</c:v>
                </c:pt>
                <c:pt idx="12">
                  <c:v>40349</c:v>
                </c:pt>
                <c:pt idx="13">
                  <c:v>40357</c:v>
                </c:pt>
                <c:pt idx="14">
                  <c:v>40360</c:v>
                </c:pt>
              </c:numCache>
            </c:numRef>
          </c:xVal>
          <c:yVal>
            <c:numRef>
              <c:f>FS!$Y$106:$Y$120</c:f>
              <c:numCache>
                <c:formatCode>General</c:formatCode>
                <c:ptCount val="15"/>
                <c:pt idx="0">
                  <c:v>5031.7592857142845</c:v>
                </c:pt>
                <c:pt idx="1">
                  <c:v>4644.13</c:v>
                </c:pt>
                <c:pt idx="2">
                  <c:v>5073.0650000000014</c:v>
                </c:pt>
                <c:pt idx="3">
                  <c:v>5243.9474999999975</c:v>
                </c:pt>
                <c:pt idx="4">
                  <c:v>5001.9600000000009</c:v>
                </c:pt>
                <c:pt idx="5">
                  <c:v>4255.6666666667215</c:v>
                </c:pt>
                <c:pt idx="6">
                  <c:v>4788</c:v>
                </c:pt>
                <c:pt idx="7">
                  <c:v>4959</c:v>
                </c:pt>
                <c:pt idx="8">
                  <c:v>5963.6900000000014</c:v>
                </c:pt>
                <c:pt idx="9">
                  <c:v>5219.178082191781</c:v>
                </c:pt>
                <c:pt idx="10">
                  <c:v>3938.5</c:v>
                </c:pt>
                <c:pt idx="11">
                  <c:v>6400</c:v>
                </c:pt>
                <c:pt idx="12">
                  <c:v>4422.6000000000004</c:v>
                </c:pt>
                <c:pt idx="13">
                  <c:v>4285</c:v>
                </c:pt>
                <c:pt idx="14">
                  <c:v>6098.7820512820517</c:v>
                </c:pt>
              </c:numCache>
            </c:numRef>
          </c:yVal>
        </c:ser>
        <c:axId val="66092032"/>
        <c:axId val="66106496"/>
      </c:scatterChart>
      <c:valAx>
        <c:axId val="6609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dirty="0" smtClean="0"/>
                  <a:t>Fecha</a:t>
                </a:r>
                <a:endParaRPr lang="es-AR" dirty="0"/>
              </a:p>
            </c:rich>
          </c:tx>
          <c:layout/>
        </c:title>
        <c:numFmt formatCode="dd/mm" sourceLinked="0"/>
        <c:tickLblPos val="nextTo"/>
        <c:crossAx val="66106496"/>
        <c:crosses val="autoZero"/>
        <c:crossBetween val="midCat"/>
      </c:valAx>
      <c:valAx>
        <c:axId val="66106496"/>
        <c:scaling>
          <c:orientation val="minMax"/>
          <c:max val="8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Kg/ha</a:t>
                </a:r>
                <a:endParaRPr lang="es-AR" dirty="0"/>
              </a:p>
            </c:rich>
          </c:tx>
          <c:layout/>
        </c:title>
        <c:numFmt formatCode="General" sourceLinked="1"/>
        <c:tickLblPos val="nextTo"/>
        <c:crossAx val="66092032"/>
        <c:crosses val="autoZero"/>
        <c:crossBetween val="midCat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Hoja3!$D$27:$E$27</c:f>
              <c:strCache>
                <c:ptCount val="2"/>
                <c:pt idx="0">
                  <c:v>Con</c:v>
                </c:pt>
                <c:pt idx="1">
                  <c:v>Sin</c:v>
                </c:pt>
              </c:strCache>
            </c:strRef>
          </c:cat>
          <c:val>
            <c:numRef>
              <c:f>'[Consolidado fina 2011 FINAL!!!!.xlsx]Hoja3'!$D$28,'[Consolidado fina 2011 FINAL!!!!.xlsx]Hoja3'!$E$28</c:f>
              <c:numCache>
                <c:formatCode>General</c:formatCode>
                <c:ptCount val="2"/>
                <c:pt idx="0">
                  <c:v>2202.5</c:v>
                </c:pt>
                <c:pt idx="1">
                  <c:v>2094.14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2.3636154855643045E-2"/>
                  <c:y val="0.1435185185185185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Hoja3!$D$27:$E$27</c:f>
              <c:strCache>
                <c:ptCount val="2"/>
                <c:pt idx="0">
                  <c:v>Con</c:v>
                </c:pt>
                <c:pt idx="1">
                  <c:v>Sin</c:v>
                </c:pt>
              </c:strCache>
            </c:strRef>
          </c:cat>
          <c:val>
            <c:numRef>
              <c:f>Hoja3!$F$28:$G$28</c:f>
              <c:numCache>
                <c:formatCode>General</c:formatCode>
                <c:ptCount val="2"/>
                <c:pt idx="0">
                  <c:v>34231.011000000006</c:v>
                </c:pt>
                <c:pt idx="1">
                  <c:v>857.06999999999971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0"/>
          <c:dLbls>
            <c:txPr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Hoja3!$C$30:$C$33</c:f>
              <c:strCache>
                <c:ptCount val="4"/>
                <c:pt idx="0">
                  <c:v>CE</c:v>
                </c:pt>
                <c:pt idx="1">
                  <c:v>CO</c:v>
                </c:pt>
                <c:pt idx="2">
                  <c:v>N</c:v>
                </c:pt>
                <c:pt idx="3">
                  <c:v>S</c:v>
                </c:pt>
              </c:strCache>
            </c:strRef>
          </c:cat>
          <c:val>
            <c:numRef>
              <c:f>Hoja3!$D$30:$D$33</c:f>
              <c:numCache>
                <c:formatCode>0</c:formatCode>
                <c:ptCount val="4"/>
                <c:pt idx="0">
                  <c:v>5055.7761814744817</c:v>
                </c:pt>
                <c:pt idx="1">
                  <c:v>5092</c:v>
                </c:pt>
                <c:pt idx="2">
                  <c:v>5622.6836363636403</c:v>
                </c:pt>
                <c:pt idx="3">
                  <c:v>4534.8302583025825</c:v>
                </c:pt>
              </c:numCache>
            </c:numRef>
          </c:val>
        </c:ser>
        <c:ser>
          <c:idx val="1"/>
          <c:order val="1"/>
          <c:dLbls>
            <c:txPr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Hoja3!$C$30:$C$33</c:f>
              <c:strCache>
                <c:ptCount val="4"/>
                <c:pt idx="0">
                  <c:v>CE</c:v>
                </c:pt>
                <c:pt idx="1">
                  <c:v>CO</c:v>
                </c:pt>
                <c:pt idx="2">
                  <c:v>N</c:v>
                </c:pt>
                <c:pt idx="3">
                  <c:v>S</c:v>
                </c:pt>
              </c:strCache>
            </c:strRef>
          </c:cat>
          <c:val>
            <c:numRef>
              <c:f>Hoja3!$E$30:$E$33</c:f>
              <c:numCache>
                <c:formatCode>0</c:formatCode>
                <c:ptCount val="4"/>
                <c:pt idx="0">
                  <c:v>5060.3339956476475</c:v>
                </c:pt>
                <c:pt idx="1">
                  <c:v>4603.4187919463075</c:v>
                </c:pt>
                <c:pt idx="2">
                  <c:v>5320.2083333333312</c:v>
                </c:pt>
                <c:pt idx="3">
                  <c:v>4206.7515115794622</c:v>
                </c:pt>
              </c:numCache>
            </c:numRef>
          </c:val>
        </c:ser>
        <c:axId val="68098688"/>
        <c:axId val="68116864"/>
      </c:barChart>
      <c:catAx>
        <c:axId val="6809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68116864"/>
        <c:crosses val="autoZero"/>
        <c:auto val="1"/>
        <c:lblAlgn val="ctr"/>
        <c:lblOffset val="100"/>
      </c:catAx>
      <c:valAx>
        <c:axId val="68116864"/>
        <c:scaling>
          <c:orientation val="minMax"/>
          <c:max val="6000"/>
          <c:min val="3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600" b="1">
                <a:effectLst>
                  <a:glow rad="101600">
                    <a:prstClr val="white">
                      <a:alpha val="60000"/>
                    </a:prstClr>
                  </a:glow>
                </a:effectLst>
              </a:defRPr>
            </a:pPr>
            <a:endParaRPr lang="es-AR"/>
          </a:p>
        </c:txPr>
        <c:crossAx val="68098688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0"/>
          <c:dLbls>
            <c:txPr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Hoja3!$C$30:$C$33</c:f>
              <c:strCache>
                <c:ptCount val="4"/>
                <c:pt idx="0">
                  <c:v>CE</c:v>
                </c:pt>
                <c:pt idx="1">
                  <c:v>CO</c:v>
                </c:pt>
                <c:pt idx="2">
                  <c:v>N</c:v>
                </c:pt>
                <c:pt idx="3">
                  <c:v>S</c:v>
                </c:pt>
              </c:strCache>
            </c:strRef>
          </c:cat>
          <c:val>
            <c:numRef>
              <c:f>Hoja3!$F$30:$F$33</c:f>
              <c:numCache>
                <c:formatCode>0</c:formatCode>
                <c:ptCount val="4"/>
                <c:pt idx="0">
                  <c:v>5193.9745880940582</c:v>
                </c:pt>
                <c:pt idx="1">
                  <c:v>4185.546875</c:v>
                </c:pt>
                <c:pt idx="2">
                  <c:v>5631.8809028929036</c:v>
                </c:pt>
                <c:pt idx="3">
                  <c:v>4921.0892866888944</c:v>
                </c:pt>
              </c:numCache>
            </c:numRef>
          </c:val>
        </c:ser>
        <c:ser>
          <c:idx val="1"/>
          <c:order val="1"/>
          <c:dLbls>
            <c:txPr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</c:dLbls>
          <c:cat>
            <c:strRef>
              <c:f>Hoja3!$C$30:$C$33</c:f>
              <c:strCache>
                <c:ptCount val="4"/>
                <c:pt idx="0">
                  <c:v>CE</c:v>
                </c:pt>
                <c:pt idx="1">
                  <c:v>CO</c:v>
                </c:pt>
                <c:pt idx="2">
                  <c:v>N</c:v>
                </c:pt>
                <c:pt idx="3">
                  <c:v>S</c:v>
                </c:pt>
              </c:strCache>
            </c:strRef>
          </c:cat>
          <c:val>
            <c:numRef>
              <c:f>Hoja3!$G$30:$G$33</c:f>
              <c:numCache>
                <c:formatCode>0</c:formatCode>
                <c:ptCount val="4"/>
                <c:pt idx="1">
                  <c:v>3814</c:v>
                </c:pt>
                <c:pt idx="2">
                  <c:v>4356.0132743362828</c:v>
                </c:pt>
                <c:pt idx="3">
                  <c:v>4266.958410762426</c:v>
                </c:pt>
              </c:numCache>
            </c:numRef>
          </c:val>
        </c:ser>
        <c:axId val="77218560"/>
        <c:axId val="77220096"/>
      </c:barChart>
      <c:catAx>
        <c:axId val="77218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pPr>
            <a:endParaRPr lang="es-AR"/>
          </a:p>
        </c:txPr>
        <c:crossAx val="77220096"/>
        <c:crosses val="autoZero"/>
        <c:auto val="1"/>
        <c:lblAlgn val="ctr"/>
        <c:lblOffset val="100"/>
      </c:catAx>
      <c:valAx>
        <c:axId val="77220096"/>
        <c:scaling>
          <c:orientation val="minMax"/>
          <c:max val="6000"/>
          <c:min val="30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600"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pPr>
            <a:endParaRPr lang="es-AR"/>
          </a:p>
        </c:txPr>
        <c:crossAx val="77218560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9099470658074161E-2"/>
                  <c:y val="-0.131789294138217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6889532924445686"/>
                  <c:y val="-8.9015447528716568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5734628171478654"/>
                  <c:y val="9.418973407858014E-4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6.9629955473442889E-2"/>
                  <c:y val="-6.6138323618638584E-3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9.4579099400284528E-2"/>
                  <c:y val="-2.4279919555510497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'Presentacion MPN'!$M$115:$M$121</c:f>
              <c:strCache>
                <c:ptCount val="7"/>
                <c:pt idx="0">
                  <c:v>B 11</c:v>
                </c:pt>
                <c:pt idx="1">
                  <c:v>B 10</c:v>
                </c:pt>
                <c:pt idx="2">
                  <c:v>B 17</c:v>
                </c:pt>
                <c:pt idx="3">
                  <c:v>B 9</c:v>
                </c:pt>
                <c:pt idx="4">
                  <c:v>Cronox</c:v>
                </c:pt>
                <c:pt idx="5">
                  <c:v>B 19</c:v>
                </c:pt>
                <c:pt idx="6">
                  <c:v>Otros</c:v>
                </c:pt>
              </c:strCache>
            </c:strRef>
          </c:cat>
          <c:val>
            <c:numRef>
              <c:f>'Presentacion MPN'!$U$115:$U$121</c:f>
              <c:numCache>
                <c:formatCode>0%</c:formatCode>
                <c:ptCount val="7"/>
                <c:pt idx="0">
                  <c:v>0.37945175000000031</c:v>
                </c:pt>
                <c:pt idx="1">
                  <c:v>0.20833025000000024</c:v>
                </c:pt>
                <c:pt idx="2">
                  <c:v>0.14171602500000041</c:v>
                </c:pt>
                <c:pt idx="3">
                  <c:v>8.9521500000000268E-2</c:v>
                </c:pt>
                <c:pt idx="4">
                  <c:v>6.1100000000000002E-2</c:v>
                </c:pt>
                <c:pt idx="5">
                  <c:v>3.0505750000000005E-2</c:v>
                </c:pt>
                <c:pt idx="6">
                  <c:v>8.9374725000000044E-2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1"/>
          <c:tx>
            <c:v>Prom</c:v>
          </c:tx>
          <c:dLbls>
            <c:numFmt formatCode="#,##0" sourceLinked="0"/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Val val="1"/>
          </c:dLbls>
          <c:cat>
            <c:strRef>
              <c:f>'Variedades por SZ'!$BF$166:$BF$171</c:f>
              <c:strCache>
                <c:ptCount val="6"/>
                <c:pt idx="0">
                  <c:v>B 9</c:v>
                </c:pt>
                <c:pt idx="1">
                  <c:v>B 17</c:v>
                </c:pt>
                <c:pt idx="2">
                  <c:v>B 19</c:v>
                </c:pt>
                <c:pt idx="3">
                  <c:v>B 10</c:v>
                </c:pt>
                <c:pt idx="4">
                  <c:v>Cronox</c:v>
                </c:pt>
                <c:pt idx="5">
                  <c:v>B 11</c:v>
                </c:pt>
              </c:strCache>
            </c:strRef>
          </c:cat>
          <c:val>
            <c:numRef>
              <c:f>'Variedades por SZ'!$BK$166:$BK$171</c:f>
              <c:numCache>
                <c:formatCode>General</c:formatCode>
                <c:ptCount val="6"/>
                <c:pt idx="0">
                  <c:v>5564.5846650906014</c:v>
                </c:pt>
                <c:pt idx="1">
                  <c:v>5448.487130313003</c:v>
                </c:pt>
                <c:pt idx="2">
                  <c:v>5329.3256881079842</c:v>
                </c:pt>
                <c:pt idx="3">
                  <c:v>5143.1676466725403</c:v>
                </c:pt>
                <c:pt idx="4">
                  <c:v>5093.8313351113056</c:v>
                </c:pt>
                <c:pt idx="5">
                  <c:v>4941.8836476261931</c:v>
                </c:pt>
              </c:numCache>
            </c:numRef>
          </c:val>
        </c:ser>
        <c:gapWidth val="51"/>
        <c:overlap val="100"/>
        <c:axId val="77565952"/>
        <c:axId val="77567488"/>
      </c:barChart>
      <c:lineChart>
        <c:grouping val="standard"/>
        <c:ser>
          <c:idx val="2"/>
          <c:order val="0"/>
          <c:tx>
            <c:v>Max</c:v>
          </c:tx>
          <c:spPr>
            <a:ln>
              <a:noFill/>
            </a:ln>
          </c:spPr>
          <c:marker>
            <c:symbol val="dash"/>
            <c:size val="23"/>
            <c:spPr>
              <a:solidFill>
                <a:srgbClr val="33CC33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dLblPos val="t"/>
            <c:showVal val="1"/>
          </c:dLbls>
          <c:cat>
            <c:strRef>
              <c:f>'Variedades por SZ'!$BF$166:$BF$171</c:f>
              <c:strCache>
                <c:ptCount val="6"/>
                <c:pt idx="0">
                  <c:v>B 9</c:v>
                </c:pt>
                <c:pt idx="1">
                  <c:v>B 17</c:v>
                </c:pt>
                <c:pt idx="2">
                  <c:v>B 19</c:v>
                </c:pt>
                <c:pt idx="3">
                  <c:v>B 10</c:v>
                </c:pt>
                <c:pt idx="4">
                  <c:v>Cronox</c:v>
                </c:pt>
                <c:pt idx="5">
                  <c:v>B 11</c:v>
                </c:pt>
              </c:strCache>
            </c:strRef>
          </c:cat>
          <c:val>
            <c:numRef>
              <c:f>'Variedades por SZ'!$BM$166:$BM$171</c:f>
              <c:numCache>
                <c:formatCode>General</c:formatCode>
                <c:ptCount val="6"/>
                <c:pt idx="0">
                  <c:v>8098</c:v>
                </c:pt>
                <c:pt idx="1">
                  <c:v>8184</c:v>
                </c:pt>
                <c:pt idx="2">
                  <c:v>6258</c:v>
                </c:pt>
                <c:pt idx="3">
                  <c:v>8372</c:v>
                </c:pt>
                <c:pt idx="4">
                  <c:v>7317</c:v>
                </c:pt>
                <c:pt idx="5">
                  <c:v>7633</c:v>
                </c:pt>
              </c:numCache>
            </c:numRef>
          </c:val>
        </c:ser>
        <c:ser>
          <c:idx val="1"/>
          <c:order val="2"/>
          <c:tx>
            <c:v>Prom ZO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'Variedades por SZ'!$BP$166:$BP$171</c:f>
              <c:numCache>
                <c:formatCode>General</c:formatCode>
                <c:ptCount val="6"/>
                <c:pt idx="0">
                  <c:v>5107</c:v>
                </c:pt>
                <c:pt idx="1">
                  <c:v>5107</c:v>
                </c:pt>
                <c:pt idx="2">
                  <c:v>5107</c:v>
                </c:pt>
                <c:pt idx="3">
                  <c:v>5107</c:v>
                </c:pt>
                <c:pt idx="4">
                  <c:v>5107</c:v>
                </c:pt>
                <c:pt idx="5">
                  <c:v>5107</c:v>
                </c:pt>
              </c:numCache>
            </c:numRef>
          </c:val>
        </c:ser>
        <c:ser>
          <c:idx val="3"/>
          <c:order val="3"/>
          <c:tx>
            <c:v>Min</c:v>
          </c:tx>
          <c:spPr>
            <a:ln>
              <a:noFill/>
            </a:ln>
          </c:spPr>
          <c:marker>
            <c:symbol val="dash"/>
            <c:size val="26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dLblPos val="t"/>
            <c:showVal val="1"/>
          </c:dLbls>
          <c:cat>
            <c:strRef>
              <c:f>'Variedades por SZ'!$BF$166:$BF$171</c:f>
              <c:strCache>
                <c:ptCount val="6"/>
                <c:pt idx="0">
                  <c:v>B 9</c:v>
                </c:pt>
                <c:pt idx="1">
                  <c:v>B 17</c:v>
                </c:pt>
                <c:pt idx="2">
                  <c:v>B 19</c:v>
                </c:pt>
                <c:pt idx="3">
                  <c:v>B 10</c:v>
                </c:pt>
                <c:pt idx="4">
                  <c:v>Cronox</c:v>
                </c:pt>
                <c:pt idx="5">
                  <c:v>B 11</c:v>
                </c:pt>
              </c:strCache>
            </c:strRef>
          </c:cat>
          <c:val>
            <c:numRef>
              <c:f>'Variedades por SZ'!$BL$166:$BL$171</c:f>
              <c:numCache>
                <c:formatCode>General</c:formatCode>
                <c:ptCount val="6"/>
                <c:pt idx="0">
                  <c:v>2182</c:v>
                </c:pt>
                <c:pt idx="1">
                  <c:v>2727</c:v>
                </c:pt>
                <c:pt idx="2">
                  <c:v>3772</c:v>
                </c:pt>
                <c:pt idx="3">
                  <c:v>1663</c:v>
                </c:pt>
                <c:pt idx="4">
                  <c:v>2300</c:v>
                </c:pt>
                <c:pt idx="5">
                  <c:v>1436</c:v>
                </c:pt>
              </c:numCache>
            </c:numRef>
          </c:val>
        </c:ser>
        <c:marker val="1"/>
        <c:axId val="77565952"/>
        <c:axId val="77567488"/>
      </c:lineChart>
      <c:catAx>
        <c:axId val="77565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77567488"/>
        <c:crosses val="autoZero"/>
        <c:auto val="1"/>
        <c:lblAlgn val="ctr"/>
        <c:lblOffset val="100"/>
      </c:catAx>
      <c:valAx>
        <c:axId val="7756748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7756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57289526564939"/>
          <c:y val="0.57377331354915573"/>
          <c:w val="0.12476865793458262"/>
          <c:h val="0.2540991510845525"/>
        </c:manualLayout>
      </c:layout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100" b="1"/>
          </a:pPr>
          <a:endParaRPr lang="es-AR"/>
        </a:p>
      </c:txPr>
    </c:legend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0"/>
          <c:tx>
            <c:v>Prom</c:v>
          </c:tx>
          <c:errBars>
            <c:errBarType val="plus"/>
            <c:errValType val="cust"/>
            <c:plus>
              <c:numRef>
                <c:f>'Variedades por SZ'!$BD$168:$BD$185</c:f>
                <c:numCache>
                  <c:formatCode>General</c:formatCode>
                  <c:ptCount val="18"/>
                  <c:pt idx="0">
                    <c:v>129.7401812986499</c:v>
                  </c:pt>
                  <c:pt idx="1">
                    <c:v>0</c:v>
                  </c:pt>
                  <c:pt idx="2">
                    <c:v>0</c:v>
                  </c:pt>
                  <c:pt idx="3">
                    <c:v>1140.5350864427865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1619.2813321647673</c:v>
                  </c:pt>
                  <c:pt idx="8">
                    <c:v>742.65479602960693</c:v>
                  </c:pt>
                  <c:pt idx="9">
                    <c:v>674.85639686684044</c:v>
                  </c:pt>
                  <c:pt idx="10">
                    <c:v>1636.0345235949378</c:v>
                  </c:pt>
                  <c:pt idx="11">
                    <c:v>2296.9118692408952</c:v>
                  </c:pt>
                  <c:pt idx="12">
                    <c:v>0</c:v>
                  </c:pt>
                  <c:pt idx="13">
                    <c:v>651.95539280958758</c:v>
                  </c:pt>
                  <c:pt idx="14">
                    <c:v>0</c:v>
                  </c:pt>
                  <c:pt idx="15">
                    <c:v>0</c:v>
                  </c:pt>
                  <c:pt idx="16">
                    <c:v>453.98275862068954</c:v>
                  </c:pt>
                  <c:pt idx="17">
                    <c:v>343.18694362017828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'Variedades por SZ'!$AU$168:$AU$185</c:f>
              <c:strCache>
                <c:ptCount val="18"/>
                <c:pt idx="0">
                  <c:v>RMO 2330</c:v>
                </c:pt>
                <c:pt idx="1">
                  <c:v>K. Tauro</c:v>
                </c:pt>
                <c:pt idx="2">
                  <c:v>Bio3005</c:v>
                </c:pt>
                <c:pt idx="3">
                  <c:v>B 18</c:v>
                </c:pt>
                <c:pt idx="4">
                  <c:v>K Capricornio</c:v>
                </c:pt>
                <c:pt idx="5">
                  <c:v>K Gavilan</c:v>
                </c:pt>
                <c:pt idx="6">
                  <c:v>B 30</c:v>
                </c:pt>
                <c:pt idx="7">
                  <c:v>Bio 1004</c:v>
                </c:pt>
                <c:pt idx="8">
                  <c:v>Bio 3004</c:v>
                </c:pt>
                <c:pt idx="9">
                  <c:v>DM Themix</c:v>
                </c:pt>
                <c:pt idx="10">
                  <c:v>Nogal</c:v>
                </c:pt>
                <c:pt idx="11">
                  <c:v>B. Meteoro</c:v>
                </c:pt>
                <c:pt idx="12">
                  <c:v>B 31</c:v>
                </c:pt>
                <c:pt idx="13">
                  <c:v>B 13</c:v>
                </c:pt>
                <c:pt idx="14">
                  <c:v>Bio 1001</c:v>
                </c:pt>
                <c:pt idx="15">
                  <c:v>B. Guapo</c:v>
                </c:pt>
                <c:pt idx="16">
                  <c:v>DM Onix</c:v>
                </c:pt>
                <c:pt idx="17">
                  <c:v>K Chaja</c:v>
                </c:pt>
              </c:strCache>
            </c:strRef>
          </c:cat>
          <c:val>
            <c:numRef>
              <c:f>'Variedades por SZ'!$AZ$168:$AZ$185</c:f>
              <c:numCache>
                <c:formatCode>General</c:formatCode>
                <c:ptCount val="18"/>
                <c:pt idx="0">
                  <c:v>5546.8398187013499</c:v>
                </c:pt>
                <c:pt idx="1">
                  <c:v>5500</c:v>
                </c:pt>
                <c:pt idx="2">
                  <c:v>5375</c:v>
                </c:pt>
                <c:pt idx="3">
                  <c:v>5336.9649135572154</c:v>
                </c:pt>
                <c:pt idx="4">
                  <c:v>5300</c:v>
                </c:pt>
                <c:pt idx="5">
                  <c:v>5229</c:v>
                </c:pt>
                <c:pt idx="6">
                  <c:v>5200</c:v>
                </c:pt>
                <c:pt idx="7">
                  <c:v>5180.7186678352327</c:v>
                </c:pt>
                <c:pt idx="8">
                  <c:v>5050.4486522462503</c:v>
                </c:pt>
                <c:pt idx="9">
                  <c:v>5035.1436031331614</c:v>
                </c:pt>
                <c:pt idx="10">
                  <c:v>4763.9654764050647</c:v>
                </c:pt>
                <c:pt idx="11">
                  <c:v>4243.0881307591053</c:v>
                </c:pt>
                <c:pt idx="12">
                  <c:v>3915</c:v>
                </c:pt>
                <c:pt idx="13">
                  <c:v>3818.0446071904112</c:v>
                </c:pt>
                <c:pt idx="14">
                  <c:v>3655</c:v>
                </c:pt>
                <c:pt idx="15">
                  <c:v>3362</c:v>
                </c:pt>
                <c:pt idx="16">
                  <c:v>3262.0172413793102</c:v>
                </c:pt>
                <c:pt idx="17">
                  <c:v>3019.8130563798245</c:v>
                </c:pt>
              </c:numCache>
            </c:numRef>
          </c:val>
        </c:ser>
        <c:ser>
          <c:idx val="1"/>
          <c:order val="1"/>
          <c:dLbls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dLblPos val="outEnd"/>
            <c:showVal val="1"/>
          </c:dLbls>
          <c:val>
            <c:numRef>
              <c:f>'Variedades por SZ'!$AV$168:$AV$185</c:f>
              <c:numCache>
                <c:formatCode>General</c:formatCode>
                <c:ptCount val="18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14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8</c:v>
                </c:pt>
                <c:pt idx="8">
                  <c:v>9</c:v>
                </c:pt>
                <c:pt idx="9">
                  <c:v>7</c:v>
                </c:pt>
                <c:pt idx="10">
                  <c:v>15</c:v>
                </c:pt>
                <c:pt idx="11">
                  <c:v>13</c:v>
                </c:pt>
                <c:pt idx="12">
                  <c:v>1</c:v>
                </c:pt>
                <c:pt idx="13">
                  <c:v>9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4</c:v>
                </c:pt>
              </c:numCache>
            </c:numRef>
          </c:val>
        </c:ser>
        <c:overlap val="100"/>
        <c:axId val="77746944"/>
        <c:axId val="77748480"/>
      </c:barChart>
      <c:lineChart>
        <c:grouping val="standard"/>
        <c:ser>
          <c:idx val="2"/>
          <c:order val="2"/>
          <c:tx>
            <c:v>Prom ZO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'Variedades por SZ'!$BC$168:$BC$185</c:f>
              <c:numCache>
                <c:formatCode>General</c:formatCode>
                <c:ptCount val="18"/>
                <c:pt idx="0">
                  <c:v>5107</c:v>
                </c:pt>
                <c:pt idx="1">
                  <c:v>5107</c:v>
                </c:pt>
                <c:pt idx="2">
                  <c:v>5107</c:v>
                </c:pt>
                <c:pt idx="3">
                  <c:v>5107</c:v>
                </c:pt>
                <c:pt idx="4">
                  <c:v>5107</c:v>
                </c:pt>
                <c:pt idx="5">
                  <c:v>5107</c:v>
                </c:pt>
                <c:pt idx="6">
                  <c:v>5107</c:v>
                </c:pt>
                <c:pt idx="7">
                  <c:v>5107</c:v>
                </c:pt>
                <c:pt idx="8">
                  <c:v>5107</c:v>
                </c:pt>
                <c:pt idx="9">
                  <c:v>5107</c:v>
                </c:pt>
                <c:pt idx="10">
                  <c:v>5107</c:v>
                </c:pt>
                <c:pt idx="11">
                  <c:v>5107</c:v>
                </c:pt>
                <c:pt idx="12">
                  <c:v>5107</c:v>
                </c:pt>
                <c:pt idx="13">
                  <c:v>5107</c:v>
                </c:pt>
                <c:pt idx="14">
                  <c:v>5107</c:v>
                </c:pt>
                <c:pt idx="15">
                  <c:v>5107</c:v>
                </c:pt>
                <c:pt idx="16">
                  <c:v>5107</c:v>
                </c:pt>
                <c:pt idx="17">
                  <c:v>5107</c:v>
                </c:pt>
              </c:numCache>
            </c:numRef>
          </c:val>
        </c:ser>
        <c:marker val="1"/>
        <c:axId val="77746944"/>
        <c:axId val="77748480"/>
      </c:lineChart>
      <c:catAx>
        <c:axId val="7774694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77748480"/>
        <c:crosses val="autoZero"/>
        <c:auto val="1"/>
        <c:lblAlgn val="ctr"/>
        <c:lblOffset val="100"/>
      </c:catAx>
      <c:valAx>
        <c:axId val="77748480"/>
        <c:scaling>
          <c:orientation val="minMax"/>
          <c:max val="8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Rendimiento</a:t>
                </a:r>
                <a:r>
                  <a:rPr lang="es-AR" baseline="0" dirty="0" smtClean="0"/>
                  <a:t> en Kg/ha</a:t>
                </a:r>
                <a:endParaRPr lang="es-AR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6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77746944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bg1"/>
              </a:solidFill>
            </c:spPr>
          </c:dPt>
          <c:dPt>
            <c:idx val="1"/>
            <c:spPr>
              <a:solidFill>
                <a:schemeClr val="bg1"/>
              </a:solidFill>
            </c:spPr>
          </c:dPt>
          <c:dPt>
            <c:idx val="2"/>
            <c:spPr>
              <a:solidFill>
                <a:schemeClr val="bg1"/>
              </a:solidFill>
            </c:spPr>
          </c:dPt>
          <c:dPt>
            <c:idx val="3"/>
            <c:spPr>
              <a:solidFill>
                <a:schemeClr val="bg1"/>
              </a:solidFill>
            </c:spPr>
          </c:dPt>
          <c:dPt>
            <c:idx val="4"/>
            <c:spPr>
              <a:solidFill>
                <a:schemeClr val="bg1"/>
              </a:solidFill>
            </c:spPr>
          </c:dPt>
          <c:dPt>
            <c:idx val="5"/>
            <c:spPr>
              <a:solidFill>
                <a:schemeClr val="bg1"/>
              </a:solidFill>
              <a:effectLst/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0.15734628171478662"/>
                  <c:y val="9.418973407858014E-4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6.9629955473442889E-2"/>
                  <c:y val="-6.6138323618638584E-3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9.4579099400284528E-2"/>
                  <c:y val="-2.4279919555510515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'Presentacion MPN'!$M$115:$M$121</c:f>
              <c:strCache>
                <c:ptCount val="7"/>
                <c:pt idx="0">
                  <c:v>B 11</c:v>
                </c:pt>
                <c:pt idx="1">
                  <c:v>B 10</c:v>
                </c:pt>
                <c:pt idx="2">
                  <c:v>B 17</c:v>
                </c:pt>
                <c:pt idx="3">
                  <c:v>B 9</c:v>
                </c:pt>
                <c:pt idx="4">
                  <c:v>Cronox</c:v>
                </c:pt>
                <c:pt idx="5">
                  <c:v>B 19</c:v>
                </c:pt>
                <c:pt idx="6">
                  <c:v>Otros</c:v>
                </c:pt>
              </c:strCache>
            </c:strRef>
          </c:cat>
          <c:val>
            <c:numRef>
              <c:f>'Presentacion MPN'!$U$115:$U$121</c:f>
              <c:numCache>
                <c:formatCode>0%</c:formatCode>
                <c:ptCount val="7"/>
                <c:pt idx="0">
                  <c:v>0.37945175000000031</c:v>
                </c:pt>
                <c:pt idx="1">
                  <c:v>0.20833025000000024</c:v>
                </c:pt>
                <c:pt idx="2">
                  <c:v>0.14171602500000041</c:v>
                </c:pt>
                <c:pt idx="3">
                  <c:v>8.9521500000000268E-2</c:v>
                </c:pt>
                <c:pt idx="4">
                  <c:v>6.1100000000000002E-2</c:v>
                </c:pt>
                <c:pt idx="5">
                  <c:v>3.0505750000000005E-2</c:v>
                </c:pt>
                <c:pt idx="6">
                  <c:v>8.9374725000000044E-2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view3D>
      <c:rotX val="30"/>
      <c:rotY val="37"/>
      <c:perspective val="30"/>
    </c:view3D>
    <c:plotArea>
      <c:layout>
        <c:manualLayout>
          <c:layoutTarget val="inner"/>
          <c:xMode val="edge"/>
          <c:yMode val="edge"/>
          <c:x val="7.9166666666666705E-2"/>
          <c:y val="0.13228847922535419"/>
          <c:w val="0.81388888888888922"/>
          <c:h val="0.79419246987777559"/>
        </c:manualLayout>
      </c:layout>
      <c:pie3DChart>
        <c:varyColors val="1"/>
        <c:ser>
          <c:idx val="0"/>
          <c:order val="0"/>
          <c:explosion val="6"/>
          <c:dLbls>
            <c:dLbl>
              <c:idx val="1"/>
              <c:layout>
                <c:manualLayout>
                  <c:x val="-2.907874770928773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s-AR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Historico!$P$45:$P$46</c:f>
              <c:strCache>
                <c:ptCount val="2"/>
                <c:pt idx="0">
                  <c:v>Trigo</c:v>
                </c:pt>
                <c:pt idx="1">
                  <c:v>Cebada</c:v>
                </c:pt>
              </c:strCache>
            </c:strRef>
          </c:cat>
          <c:val>
            <c:numRef>
              <c:f>Historico!$Q$45:$Q$46</c:f>
              <c:numCache>
                <c:formatCode>General</c:formatCode>
                <c:ptCount val="2"/>
                <c:pt idx="0">
                  <c:v>39823.971000000005</c:v>
                </c:pt>
                <c:pt idx="1">
                  <c:v>10006.630000000006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Oeste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9349351526624173"/>
          <c:y val="0.17672359848024036"/>
          <c:w val="0.4494801301612803"/>
          <c:h val="0.72896345137065366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9.8723942798525061E-2"/>
                  <c:y val="0.135597586126807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'Variedades por SZ'!$AG$174:$AG$182</c:f>
              <c:strCache>
                <c:ptCount val="9"/>
                <c:pt idx="0">
                  <c:v>Baguette 10</c:v>
                </c:pt>
                <c:pt idx="1">
                  <c:v>Baguette 11 </c:v>
                </c:pt>
                <c:pt idx="2">
                  <c:v>Baguette 17</c:v>
                </c:pt>
                <c:pt idx="3">
                  <c:v>Baguette 18</c:v>
                </c:pt>
                <c:pt idx="4">
                  <c:v>Baguette 19</c:v>
                </c:pt>
                <c:pt idx="5">
                  <c:v>Baguette 9</c:v>
                </c:pt>
                <c:pt idx="6">
                  <c:v>Biointa 3004</c:v>
                </c:pt>
                <c:pt idx="7">
                  <c:v>DM Cronox</c:v>
                </c:pt>
                <c:pt idx="8">
                  <c:v>Otros</c:v>
                </c:pt>
              </c:strCache>
            </c:strRef>
          </c:cat>
          <c:val>
            <c:numRef>
              <c:f>'Variedades por SZ'!$AI$174:$AI$182</c:f>
              <c:numCache>
                <c:formatCode>0</c:formatCode>
                <c:ptCount val="9"/>
                <c:pt idx="0">
                  <c:v>92</c:v>
                </c:pt>
                <c:pt idx="1">
                  <c:v>1556</c:v>
                </c:pt>
                <c:pt idx="2">
                  <c:v>336.3</c:v>
                </c:pt>
                <c:pt idx="5">
                  <c:v>236</c:v>
                </c:pt>
                <c:pt idx="7">
                  <c:v>383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Este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8233100257792976"/>
          <c:y val="0.23586547086768017"/>
          <c:w val="0.47377635341324137"/>
          <c:h val="0.72896345137065366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1"/>
              <c:layout>
                <c:manualLayout>
                  <c:x val="-0.17199907990523641"/>
                  <c:y val="-0.1000123406269155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12295522936918279"/>
                  <c:y val="-6.8182836865643831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3.8385943868695614E-2"/>
                  <c:y val="7.3821106313918777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1.8101253754500102E-2"/>
                  <c:y val="1.5827727176679938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2.8817367099252471E-2"/>
                  <c:y val="8.885949905204222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'Variedades por SZ'!$AG$174:$AG$182</c:f>
              <c:strCache>
                <c:ptCount val="9"/>
                <c:pt idx="0">
                  <c:v>Baguette 10</c:v>
                </c:pt>
                <c:pt idx="1">
                  <c:v>Baguette 11 </c:v>
                </c:pt>
                <c:pt idx="2">
                  <c:v>Baguette 17</c:v>
                </c:pt>
                <c:pt idx="3">
                  <c:v>Baguette 18</c:v>
                </c:pt>
                <c:pt idx="4">
                  <c:v>Baguette 19</c:v>
                </c:pt>
                <c:pt idx="5">
                  <c:v>Baguette 9</c:v>
                </c:pt>
                <c:pt idx="6">
                  <c:v>Biointa 3004</c:v>
                </c:pt>
                <c:pt idx="7">
                  <c:v>DM Cronox</c:v>
                </c:pt>
                <c:pt idx="8">
                  <c:v>Otros</c:v>
                </c:pt>
              </c:strCache>
            </c:strRef>
          </c:cat>
          <c:val>
            <c:numRef>
              <c:f>'Variedades por SZ'!$AH$174:$AH$182</c:f>
              <c:numCache>
                <c:formatCode>0</c:formatCode>
                <c:ptCount val="9"/>
                <c:pt idx="0">
                  <c:v>1601.79</c:v>
                </c:pt>
                <c:pt idx="1">
                  <c:v>2218.1999999999998</c:v>
                </c:pt>
                <c:pt idx="2">
                  <c:v>2296.0609999999997</c:v>
                </c:pt>
                <c:pt idx="4">
                  <c:v>557.7900000000003</c:v>
                </c:pt>
                <c:pt idx="5">
                  <c:v>1159.8599999999999</c:v>
                </c:pt>
                <c:pt idx="6">
                  <c:v>255.5</c:v>
                </c:pt>
                <c:pt idx="7">
                  <c:v>381</c:v>
                </c:pt>
                <c:pt idx="8">
                  <c:v>506.12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1901590131633664"/>
          <c:y val="0.16563449740759542"/>
          <c:w val="0.52574755906564086"/>
          <c:h val="0.75114165351594486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2"/>
              <c:layout>
                <c:manualLayout>
                  <c:x val="5.2319661764969515E-2"/>
                  <c:y val="4.6366995109735576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2.2865577895589462E-2"/>
                  <c:y val="6.018645988743255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  <c:showLeaderLines val="1"/>
          </c:dLbls>
          <c:cat>
            <c:strRef>
              <c:f>'Variedades por SZ'!$AG$174:$AG$182</c:f>
              <c:strCache>
                <c:ptCount val="9"/>
                <c:pt idx="0">
                  <c:v>Baguette 10</c:v>
                </c:pt>
                <c:pt idx="1">
                  <c:v>Baguette 11 </c:v>
                </c:pt>
                <c:pt idx="2">
                  <c:v>Baguette 17</c:v>
                </c:pt>
                <c:pt idx="3">
                  <c:v>Baguette 18</c:v>
                </c:pt>
                <c:pt idx="4">
                  <c:v>Baguette 19</c:v>
                </c:pt>
                <c:pt idx="5">
                  <c:v>Baguette 9</c:v>
                </c:pt>
                <c:pt idx="6">
                  <c:v>Biointa 3004</c:v>
                </c:pt>
                <c:pt idx="7">
                  <c:v>DM Cronox</c:v>
                </c:pt>
                <c:pt idx="8">
                  <c:v>Otros</c:v>
                </c:pt>
              </c:strCache>
            </c:strRef>
          </c:cat>
          <c:val>
            <c:numRef>
              <c:f>'Variedades por SZ'!$AK$174:$AK$182</c:f>
              <c:numCache>
                <c:formatCode>0</c:formatCode>
                <c:ptCount val="9"/>
                <c:pt idx="0">
                  <c:v>4453.42</c:v>
                </c:pt>
                <c:pt idx="1">
                  <c:v>5483.77</c:v>
                </c:pt>
                <c:pt idx="2">
                  <c:v>1490.2800000000004</c:v>
                </c:pt>
                <c:pt idx="3">
                  <c:v>309.5999999999998</c:v>
                </c:pt>
                <c:pt idx="4">
                  <c:v>607.4399999999996</c:v>
                </c:pt>
                <c:pt idx="5">
                  <c:v>1367.1</c:v>
                </c:pt>
                <c:pt idx="7">
                  <c:v>570</c:v>
                </c:pt>
                <c:pt idx="8">
                  <c:v>1389.25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831827730578863"/>
          <c:y val="0.20629453467396028"/>
          <c:w val="0.53609637107091457"/>
          <c:h val="0.7659271216128036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0.13323199102994318"/>
                  <c:y val="0.2265998138428072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showCatName val="1"/>
            <c:showPercent val="1"/>
          </c:dLbls>
          <c:cat>
            <c:strRef>
              <c:f>'Variedades por SZ'!$AG$174:$AG$182</c:f>
              <c:strCache>
                <c:ptCount val="9"/>
                <c:pt idx="0">
                  <c:v>Baguette 10</c:v>
                </c:pt>
                <c:pt idx="1">
                  <c:v>Baguette 11 </c:v>
                </c:pt>
                <c:pt idx="2">
                  <c:v>Baguette 17</c:v>
                </c:pt>
                <c:pt idx="3">
                  <c:v>Baguette 18</c:v>
                </c:pt>
                <c:pt idx="4">
                  <c:v>Baguette 19</c:v>
                </c:pt>
                <c:pt idx="5">
                  <c:v>Baguette 9</c:v>
                </c:pt>
                <c:pt idx="6">
                  <c:v>Biointa 3004</c:v>
                </c:pt>
                <c:pt idx="7">
                  <c:v>DM Cronox</c:v>
                </c:pt>
                <c:pt idx="8">
                  <c:v>Otros</c:v>
                </c:pt>
              </c:strCache>
            </c:strRef>
          </c:cat>
          <c:val>
            <c:numRef>
              <c:f>'Variedades por SZ'!$AJ$174:$AJ$182</c:f>
              <c:numCache>
                <c:formatCode>0</c:formatCode>
                <c:ptCount val="9"/>
                <c:pt idx="0">
                  <c:v>2186</c:v>
                </c:pt>
                <c:pt idx="1">
                  <c:v>5920.1</c:v>
                </c:pt>
                <c:pt idx="2">
                  <c:v>1546</c:v>
                </c:pt>
                <c:pt idx="5">
                  <c:v>817.9</c:v>
                </c:pt>
                <c:pt idx="7">
                  <c:v>1110</c:v>
                </c:pt>
                <c:pt idx="8">
                  <c:v>1016.5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n-US"/>
              <a:t>CO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1"/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SZ'!$AW$143:$AW$151</c:f>
              <c:numCache>
                <c:formatCode>0</c:formatCode>
                <c:ptCount val="9"/>
                <c:pt idx="1">
                  <c:v>4332.5762711864436</c:v>
                </c:pt>
                <c:pt idx="4">
                  <c:v>3875.9434523809537</c:v>
                </c:pt>
                <c:pt idx="5">
                  <c:v>3750.304347826087</c:v>
                </c:pt>
                <c:pt idx="6">
                  <c:v>3964.4595300261112</c:v>
                </c:pt>
                <c:pt idx="7">
                  <c:v>4112.2259306803626</c:v>
                </c:pt>
              </c:numCache>
            </c:numRef>
          </c:val>
        </c:ser>
        <c:gapWidth val="51"/>
        <c:overlap val="100"/>
        <c:axId val="78758272"/>
        <c:axId val="78759808"/>
      </c:barChart>
      <c:lineChart>
        <c:grouping val="standard"/>
        <c:ser>
          <c:idx val="2"/>
          <c:order val="0"/>
          <c:spPr>
            <a:ln>
              <a:noFill/>
            </a:ln>
          </c:spPr>
          <c:marker>
            <c:symbol val="dash"/>
            <c:size val="23"/>
            <c:spPr>
              <a:solidFill>
                <a:srgbClr val="33CC33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SZ'!$BM$143:$BM$151</c:f>
              <c:numCache>
                <c:formatCode>0</c:formatCode>
                <c:ptCount val="9"/>
                <c:pt idx="1">
                  <c:v>4901</c:v>
                </c:pt>
                <c:pt idx="4">
                  <c:v>4810</c:v>
                </c:pt>
                <c:pt idx="5">
                  <c:v>4958</c:v>
                </c:pt>
                <c:pt idx="6">
                  <c:v>4518</c:v>
                </c:pt>
                <c:pt idx="7">
                  <c:v>5485</c:v>
                </c:pt>
              </c:numCache>
            </c:numRef>
          </c:val>
        </c:ser>
        <c:ser>
          <c:idx val="1"/>
          <c:order val="2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'Variedades por SZ'!$BA$143:$BA$151</c:f>
              <c:numCache>
                <c:formatCode>0.0</c:formatCode>
                <c:ptCount val="9"/>
                <c:pt idx="0">
                  <c:v>4070</c:v>
                </c:pt>
                <c:pt idx="1">
                  <c:v>4070</c:v>
                </c:pt>
                <c:pt idx="2">
                  <c:v>4070</c:v>
                </c:pt>
                <c:pt idx="3">
                  <c:v>4070</c:v>
                </c:pt>
                <c:pt idx="4">
                  <c:v>4070</c:v>
                </c:pt>
                <c:pt idx="5">
                  <c:v>4070</c:v>
                </c:pt>
                <c:pt idx="6">
                  <c:v>4070</c:v>
                </c:pt>
                <c:pt idx="7">
                  <c:v>4070</c:v>
                </c:pt>
                <c:pt idx="8">
                  <c:v>4070</c:v>
                </c:pt>
              </c:numCache>
            </c:numRef>
          </c:val>
        </c:ser>
        <c:ser>
          <c:idx val="3"/>
          <c:order val="3"/>
          <c:spPr>
            <a:ln>
              <a:noFill/>
            </a:ln>
          </c:spPr>
          <c:marker>
            <c:symbol val="dash"/>
            <c:size val="26"/>
            <c:spPr>
              <a:solidFill>
                <a:srgbClr val="FFFF00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SZ'!$BI$143:$BI$151</c:f>
              <c:numCache>
                <c:formatCode>0</c:formatCode>
                <c:ptCount val="9"/>
                <c:pt idx="1">
                  <c:v>3960</c:v>
                </c:pt>
                <c:pt idx="4">
                  <c:v>2727</c:v>
                </c:pt>
                <c:pt idx="5">
                  <c:v>2649</c:v>
                </c:pt>
                <c:pt idx="6">
                  <c:v>3064</c:v>
                </c:pt>
                <c:pt idx="7">
                  <c:v>2982</c:v>
                </c:pt>
              </c:numCache>
            </c:numRef>
          </c:val>
        </c:ser>
        <c:ser>
          <c:idx val="4"/>
          <c:order val="4"/>
          <c:spPr>
            <a:ln w="28575">
              <a:noFill/>
            </a:ln>
          </c:spPr>
          <c:marker>
            <c:symbol val="dot"/>
            <c:size val="7"/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t"/>
            <c:showVal val="1"/>
          </c:dLbls>
          <c:val>
            <c:numRef>
              <c:f>'Variedades por SZ'!$BQ$143:$BQ$151</c:f>
              <c:numCache>
                <c:formatCode>0</c:formatCode>
                <c:ptCount val="9"/>
                <c:pt idx="1">
                  <c:v>3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33</c:v>
                </c:pt>
              </c:numCache>
            </c:numRef>
          </c:val>
        </c:ser>
        <c:marker val="1"/>
        <c:axId val="78758272"/>
        <c:axId val="78759808"/>
      </c:lineChart>
      <c:catAx>
        <c:axId val="78758272"/>
        <c:scaling>
          <c:orientation val="minMax"/>
        </c:scaling>
        <c:axPos val="b"/>
        <c:tickLblPos val="nextTo"/>
        <c:crossAx val="78759808"/>
        <c:crosses val="autoZero"/>
        <c:auto val="1"/>
        <c:lblAlgn val="ctr"/>
        <c:lblOffset val="100"/>
      </c:catAx>
      <c:valAx>
        <c:axId val="78759808"/>
        <c:scaling>
          <c:orientation val="minMax"/>
          <c:max val="9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Rendimiento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es-AR"/>
          </a:p>
        </c:txPr>
        <c:crossAx val="78758272"/>
        <c:crosses val="autoZero"/>
        <c:crossBetween val="between"/>
      </c:valAx>
    </c:plotArea>
    <c:plotVisOnly val="1"/>
    <c:dispBlanksAs val="gap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n-US"/>
              <a:t>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1"/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SZ'!$AX$143:$AX$151</c:f>
              <c:numCache>
                <c:formatCode>0</c:formatCode>
                <c:ptCount val="9"/>
                <c:pt idx="1">
                  <c:v>6732.6091729690197</c:v>
                </c:pt>
                <c:pt idx="4">
                  <c:v>5699.4816255104024</c:v>
                </c:pt>
                <c:pt idx="5">
                  <c:v>5782.4815690430305</c:v>
                </c:pt>
                <c:pt idx="6">
                  <c:v>5791.1347321005205</c:v>
                </c:pt>
                <c:pt idx="7">
                  <c:v>5321.4070753439401</c:v>
                </c:pt>
                <c:pt idx="8">
                  <c:v>5398.6945400885415</c:v>
                </c:pt>
              </c:numCache>
            </c:numRef>
          </c:val>
        </c:ser>
        <c:gapWidth val="51"/>
        <c:overlap val="100"/>
        <c:axId val="79106432"/>
        <c:axId val="79107968"/>
      </c:barChart>
      <c:lineChart>
        <c:grouping val="standard"/>
        <c:ser>
          <c:idx val="2"/>
          <c:order val="0"/>
          <c:spPr>
            <a:ln>
              <a:noFill/>
            </a:ln>
          </c:spPr>
          <c:marker>
            <c:symbol val="dash"/>
            <c:size val="23"/>
            <c:spPr>
              <a:solidFill>
                <a:srgbClr val="33CC33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SZ'!$BN$143:$BN$151</c:f>
              <c:numCache>
                <c:formatCode>0</c:formatCode>
                <c:ptCount val="9"/>
                <c:pt idx="1">
                  <c:v>8098</c:v>
                </c:pt>
                <c:pt idx="4">
                  <c:v>8184</c:v>
                </c:pt>
                <c:pt idx="5">
                  <c:v>6948</c:v>
                </c:pt>
                <c:pt idx="6">
                  <c:v>7317</c:v>
                </c:pt>
                <c:pt idx="7">
                  <c:v>7633</c:v>
                </c:pt>
                <c:pt idx="8">
                  <c:v>7119</c:v>
                </c:pt>
              </c:numCache>
            </c:numRef>
          </c:val>
        </c:ser>
        <c:ser>
          <c:idx val="1"/>
          <c:order val="2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'Variedades por SZ'!$BB$143:$BB$151</c:f>
              <c:numCache>
                <c:formatCode>0</c:formatCode>
                <c:ptCount val="9"/>
                <c:pt idx="0">
                  <c:v>5558</c:v>
                </c:pt>
                <c:pt idx="1">
                  <c:v>5558</c:v>
                </c:pt>
                <c:pt idx="2">
                  <c:v>5558</c:v>
                </c:pt>
                <c:pt idx="3">
                  <c:v>5558</c:v>
                </c:pt>
                <c:pt idx="4">
                  <c:v>5558</c:v>
                </c:pt>
                <c:pt idx="5">
                  <c:v>5558</c:v>
                </c:pt>
                <c:pt idx="6">
                  <c:v>5558</c:v>
                </c:pt>
                <c:pt idx="7">
                  <c:v>5558</c:v>
                </c:pt>
                <c:pt idx="8">
                  <c:v>5558</c:v>
                </c:pt>
              </c:numCache>
            </c:numRef>
          </c:val>
        </c:ser>
        <c:ser>
          <c:idx val="3"/>
          <c:order val="3"/>
          <c:spPr>
            <a:ln>
              <a:noFill/>
            </a:ln>
          </c:spPr>
          <c:marker>
            <c:symbol val="dash"/>
            <c:size val="26"/>
            <c:spPr>
              <a:solidFill>
                <a:srgbClr val="FFFF00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SZ'!$BJ$143:$BJ$151</c:f>
              <c:numCache>
                <c:formatCode>0</c:formatCode>
                <c:ptCount val="9"/>
                <c:pt idx="1">
                  <c:v>2182</c:v>
                </c:pt>
                <c:pt idx="4">
                  <c:v>3655</c:v>
                </c:pt>
                <c:pt idx="5">
                  <c:v>4299</c:v>
                </c:pt>
                <c:pt idx="6">
                  <c:v>3616</c:v>
                </c:pt>
                <c:pt idx="7">
                  <c:v>2066.8613138686151</c:v>
                </c:pt>
                <c:pt idx="8">
                  <c:v>4177</c:v>
                </c:pt>
              </c:numCache>
            </c:numRef>
          </c:val>
        </c:ser>
        <c:ser>
          <c:idx val="4"/>
          <c:order val="4"/>
          <c:spPr>
            <a:ln w="28575">
              <a:noFill/>
            </a:ln>
          </c:spPr>
          <c:marker>
            <c:symbol val="dot"/>
            <c:size val="7"/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t"/>
            <c:showVal val="1"/>
          </c:dLbls>
          <c:val>
            <c:numRef>
              <c:f>'Variedades por SZ'!$BR$143:$BR$151</c:f>
              <c:numCache>
                <c:formatCode>0</c:formatCode>
                <c:ptCount val="9"/>
                <c:pt idx="1">
                  <c:v>16</c:v>
                </c:pt>
                <c:pt idx="4">
                  <c:v>28</c:v>
                </c:pt>
                <c:pt idx="5">
                  <c:v>21</c:v>
                </c:pt>
                <c:pt idx="6">
                  <c:v>31</c:v>
                </c:pt>
                <c:pt idx="7">
                  <c:v>89</c:v>
                </c:pt>
              </c:numCache>
            </c:numRef>
          </c:val>
        </c:ser>
        <c:marker val="1"/>
        <c:axId val="79106432"/>
        <c:axId val="79107968"/>
      </c:lineChart>
      <c:catAx>
        <c:axId val="79106432"/>
        <c:scaling>
          <c:orientation val="minMax"/>
        </c:scaling>
        <c:axPos val="b"/>
        <c:tickLblPos val="nextTo"/>
        <c:crossAx val="79107968"/>
        <c:crosses val="autoZero"/>
        <c:auto val="1"/>
        <c:lblAlgn val="ctr"/>
        <c:lblOffset val="100"/>
      </c:catAx>
      <c:valAx>
        <c:axId val="79107968"/>
        <c:scaling>
          <c:orientation val="minMax"/>
          <c:max val="9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Rendimiento</a:t>
                </a:r>
              </a:p>
            </c:rich>
          </c:tx>
          <c:layout/>
        </c:title>
        <c:numFmt formatCode="#,##0" sourceLinked="0"/>
        <c:tickLblPos val="nextTo"/>
        <c:crossAx val="79106432"/>
        <c:crosses val="autoZero"/>
        <c:crossBetween val="between"/>
      </c:valAx>
    </c:plotArea>
    <c:plotVisOnly val="1"/>
    <c:dispBlanksAs val="gap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n-US"/>
              <a:t>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1"/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SZ'!$AY$143:$AY$151</c:f>
              <c:numCache>
                <c:formatCode>0</c:formatCode>
                <c:ptCount val="9"/>
                <c:pt idx="1">
                  <c:v>5109.5059615243954</c:v>
                </c:pt>
                <c:pt idx="2">
                  <c:v>5223.7547028513127</c:v>
                </c:pt>
                <c:pt idx="3">
                  <c:v>5293.6948197674456</c:v>
                </c:pt>
                <c:pt idx="4">
                  <c:v>5004.173348378542</c:v>
                </c:pt>
                <c:pt idx="5">
                  <c:v>4985.9117857736301</c:v>
                </c:pt>
                <c:pt idx="6">
                  <c:v>4698.7310526315796</c:v>
                </c:pt>
                <c:pt idx="7">
                  <c:v>4828.8927771171893</c:v>
                </c:pt>
                <c:pt idx="8">
                  <c:v>4472.6141687690961</c:v>
                </c:pt>
              </c:numCache>
            </c:numRef>
          </c:val>
        </c:ser>
        <c:gapWidth val="51"/>
        <c:overlap val="100"/>
        <c:axId val="79164928"/>
        <c:axId val="79166464"/>
      </c:barChart>
      <c:lineChart>
        <c:grouping val="standard"/>
        <c:ser>
          <c:idx val="2"/>
          <c:order val="0"/>
          <c:spPr>
            <a:ln>
              <a:noFill/>
            </a:ln>
          </c:spPr>
          <c:marker>
            <c:symbol val="dash"/>
            <c:size val="23"/>
            <c:spPr>
              <a:solidFill>
                <a:srgbClr val="33CC33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SZ'!$BO$143:$BO$151</c:f>
              <c:numCache>
                <c:formatCode>0</c:formatCode>
                <c:ptCount val="9"/>
                <c:pt idx="1">
                  <c:v>7180</c:v>
                </c:pt>
                <c:pt idx="2">
                  <c:v>6258</c:v>
                </c:pt>
                <c:pt idx="3">
                  <c:v>6477.5</c:v>
                </c:pt>
                <c:pt idx="4">
                  <c:v>7074</c:v>
                </c:pt>
                <c:pt idx="5">
                  <c:v>8372</c:v>
                </c:pt>
                <c:pt idx="6">
                  <c:v>5844</c:v>
                </c:pt>
                <c:pt idx="7">
                  <c:v>6570</c:v>
                </c:pt>
                <c:pt idx="8">
                  <c:v>5963.6900000000014</c:v>
                </c:pt>
              </c:numCache>
            </c:numRef>
          </c:val>
        </c:ser>
        <c:ser>
          <c:idx val="1"/>
          <c:order val="2"/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'Variedades por SZ'!$BC$143:$BC$151</c:f>
              <c:numCache>
                <c:formatCode>0</c:formatCode>
                <c:ptCount val="9"/>
                <c:pt idx="0">
                  <c:v>4880</c:v>
                </c:pt>
                <c:pt idx="1">
                  <c:v>4880</c:v>
                </c:pt>
                <c:pt idx="2">
                  <c:v>4880</c:v>
                </c:pt>
                <c:pt idx="3">
                  <c:v>4880</c:v>
                </c:pt>
                <c:pt idx="4">
                  <c:v>4880</c:v>
                </c:pt>
                <c:pt idx="5">
                  <c:v>4880</c:v>
                </c:pt>
                <c:pt idx="6">
                  <c:v>4880</c:v>
                </c:pt>
                <c:pt idx="7">
                  <c:v>4880</c:v>
                </c:pt>
                <c:pt idx="8">
                  <c:v>4880</c:v>
                </c:pt>
              </c:numCache>
            </c:numRef>
          </c:val>
        </c:ser>
        <c:ser>
          <c:idx val="3"/>
          <c:order val="3"/>
          <c:spPr>
            <a:ln>
              <a:noFill/>
            </a:ln>
          </c:spPr>
          <c:marker>
            <c:symbol val="dash"/>
            <c:size val="26"/>
            <c:spPr>
              <a:solidFill>
                <a:srgbClr val="FFFF00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SZ'!$BK$143:$BK$151</c:f>
              <c:numCache>
                <c:formatCode>0</c:formatCode>
                <c:ptCount val="9"/>
                <c:pt idx="1">
                  <c:v>4083</c:v>
                </c:pt>
                <c:pt idx="2">
                  <c:v>3772</c:v>
                </c:pt>
                <c:pt idx="3">
                  <c:v>4772</c:v>
                </c:pt>
                <c:pt idx="4">
                  <c:v>3033</c:v>
                </c:pt>
                <c:pt idx="5">
                  <c:v>1663</c:v>
                </c:pt>
                <c:pt idx="6">
                  <c:v>3236</c:v>
                </c:pt>
                <c:pt idx="7">
                  <c:v>1436</c:v>
                </c:pt>
                <c:pt idx="8">
                  <c:v>2814.2857142857142</c:v>
                </c:pt>
              </c:numCache>
            </c:numRef>
          </c:val>
        </c:ser>
        <c:ser>
          <c:idx val="4"/>
          <c:order val="4"/>
          <c:spPr>
            <a:ln w="28575">
              <a:noFill/>
            </a:ln>
          </c:spPr>
          <c:marker>
            <c:symbol val="dot"/>
            <c:size val="7"/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t"/>
            <c:showVal val="1"/>
          </c:dLbls>
          <c:val>
            <c:numRef>
              <c:f>'Variedades por SZ'!$BS$143:$BS$151</c:f>
              <c:numCache>
                <c:formatCode>0</c:formatCode>
                <c:ptCount val="9"/>
                <c:pt idx="1">
                  <c:v>33</c:v>
                </c:pt>
                <c:pt idx="2">
                  <c:v>25</c:v>
                </c:pt>
                <c:pt idx="3">
                  <c:v>13</c:v>
                </c:pt>
                <c:pt idx="4">
                  <c:v>34</c:v>
                </c:pt>
                <c:pt idx="5">
                  <c:v>83</c:v>
                </c:pt>
                <c:pt idx="6">
                  <c:v>22</c:v>
                </c:pt>
                <c:pt idx="7">
                  <c:v>117</c:v>
                </c:pt>
              </c:numCache>
            </c:numRef>
          </c:val>
        </c:ser>
        <c:marker val="1"/>
        <c:axId val="79164928"/>
        <c:axId val="79166464"/>
      </c:lineChart>
      <c:catAx>
        <c:axId val="79164928"/>
        <c:scaling>
          <c:orientation val="minMax"/>
        </c:scaling>
        <c:axPos val="b"/>
        <c:tickLblPos val="nextTo"/>
        <c:crossAx val="79166464"/>
        <c:crosses val="autoZero"/>
        <c:auto val="1"/>
        <c:lblAlgn val="ctr"/>
        <c:lblOffset val="100"/>
      </c:catAx>
      <c:valAx>
        <c:axId val="79166464"/>
        <c:scaling>
          <c:orientation val="minMax"/>
          <c:max val="9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Rendimiento</a:t>
                </a:r>
              </a:p>
            </c:rich>
          </c:tx>
          <c:layout/>
        </c:title>
        <c:numFmt formatCode="#,##0" sourceLinked="0"/>
        <c:tickLblPos val="nextTo"/>
        <c:crossAx val="79164928"/>
        <c:crosses val="autoZero"/>
        <c:crossBetween val="between"/>
      </c:valAx>
    </c:plotArea>
    <c:plotVisOnly val="1"/>
    <c:dispBlanksAs val="gap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title>
      <c:tx>
        <c:rich>
          <a:bodyPr/>
          <a:lstStyle/>
          <a:p>
            <a:pPr>
              <a:defRPr/>
            </a:pPr>
            <a:r>
              <a:rPr lang="en-US"/>
              <a:t>CE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1"/>
          <c:tx>
            <c:v>Prom</c:v>
          </c:tx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SZ'!$AV$143:$AV$151</c:f>
              <c:numCache>
                <c:formatCode>0</c:formatCode>
                <c:ptCount val="9"/>
                <c:pt idx="0">
                  <c:v>5428.6383431952645</c:v>
                </c:pt>
                <c:pt idx="1">
                  <c:v>5526.0848332557398</c:v>
                </c:pt>
                <c:pt idx="2">
                  <c:v>5535.9284456515925</c:v>
                </c:pt>
                <c:pt idx="4">
                  <c:v>5798.3328931592005</c:v>
                </c:pt>
                <c:pt idx="5">
                  <c:v>4787.8960974909314</c:v>
                </c:pt>
                <c:pt idx="6">
                  <c:v>4765.9040902679844</c:v>
                </c:pt>
                <c:pt idx="7">
                  <c:v>4801.117039509294</c:v>
                </c:pt>
                <c:pt idx="8">
                  <c:v>4301.6261708685734</c:v>
                </c:pt>
              </c:numCache>
            </c:numRef>
          </c:val>
        </c:ser>
        <c:gapWidth val="51"/>
        <c:overlap val="100"/>
        <c:axId val="79745024"/>
        <c:axId val="79746560"/>
      </c:barChart>
      <c:lineChart>
        <c:grouping val="standard"/>
        <c:ser>
          <c:idx val="2"/>
          <c:order val="0"/>
          <c:tx>
            <c:v>Max</c:v>
          </c:tx>
          <c:spPr>
            <a:ln>
              <a:noFill/>
            </a:ln>
          </c:spPr>
          <c:marker>
            <c:symbol val="dash"/>
            <c:size val="23"/>
            <c:spPr>
              <a:solidFill>
                <a:srgbClr val="33CC33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SZ'!$BL$143:$BL$151</c:f>
              <c:numCache>
                <c:formatCode>0</c:formatCode>
                <c:ptCount val="9"/>
                <c:pt idx="0">
                  <c:v>5793.1034482758623</c:v>
                </c:pt>
                <c:pt idx="1">
                  <c:v>6910</c:v>
                </c:pt>
                <c:pt idx="2">
                  <c:v>6098.7820512820517</c:v>
                </c:pt>
                <c:pt idx="4">
                  <c:v>7129</c:v>
                </c:pt>
                <c:pt idx="5">
                  <c:v>6188</c:v>
                </c:pt>
                <c:pt idx="6">
                  <c:v>5920</c:v>
                </c:pt>
                <c:pt idx="7">
                  <c:v>6591</c:v>
                </c:pt>
                <c:pt idx="8">
                  <c:v>6800</c:v>
                </c:pt>
              </c:numCache>
            </c:numRef>
          </c:val>
        </c:ser>
        <c:ser>
          <c:idx val="1"/>
          <c:order val="2"/>
          <c:tx>
            <c:v>Prom ZO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'Variedades por SZ'!$AZ$143:$AZ$151</c:f>
              <c:numCache>
                <c:formatCode>0</c:formatCode>
                <c:ptCount val="9"/>
                <c:pt idx="0">
                  <c:v>5188</c:v>
                </c:pt>
                <c:pt idx="1">
                  <c:v>5188</c:v>
                </c:pt>
                <c:pt idx="2">
                  <c:v>5188</c:v>
                </c:pt>
                <c:pt idx="3">
                  <c:v>5188</c:v>
                </c:pt>
                <c:pt idx="4">
                  <c:v>5188</c:v>
                </c:pt>
                <c:pt idx="5">
                  <c:v>5188</c:v>
                </c:pt>
                <c:pt idx="6">
                  <c:v>5188</c:v>
                </c:pt>
                <c:pt idx="7">
                  <c:v>5188</c:v>
                </c:pt>
                <c:pt idx="8">
                  <c:v>5188</c:v>
                </c:pt>
              </c:numCache>
            </c:numRef>
          </c:val>
        </c:ser>
        <c:ser>
          <c:idx val="3"/>
          <c:order val="3"/>
          <c:tx>
            <c:v>Min</c:v>
          </c:tx>
          <c:spPr>
            <a:ln>
              <a:noFill/>
            </a:ln>
          </c:spPr>
          <c:marker>
            <c:symbol val="dash"/>
            <c:size val="26"/>
            <c:spPr>
              <a:solidFill>
                <a:srgbClr val="FFFF00"/>
              </a:solidFill>
            </c:spPr>
          </c:marker>
          <c:cat>
            <c:strRef>
              <c:f>'Variedades por SZ'!$AU$143:$AU$151</c:f>
              <c:strCache>
                <c:ptCount val="9"/>
                <c:pt idx="0">
                  <c:v>Bio 3004</c:v>
                </c:pt>
                <c:pt idx="1">
                  <c:v>B 9</c:v>
                </c:pt>
                <c:pt idx="2">
                  <c:v>B 19</c:v>
                </c:pt>
                <c:pt idx="3">
                  <c:v>B 18</c:v>
                </c:pt>
                <c:pt idx="4">
                  <c:v>B 17</c:v>
                </c:pt>
                <c:pt idx="5">
                  <c:v>B 10</c:v>
                </c:pt>
                <c:pt idx="6">
                  <c:v>DM Cronox</c:v>
                </c:pt>
                <c:pt idx="7">
                  <c:v>B 11 </c:v>
                </c:pt>
                <c:pt idx="8">
                  <c:v>Otros</c:v>
                </c:pt>
              </c:strCache>
            </c:strRef>
          </c:cat>
          <c:val>
            <c:numRef>
              <c:f>'Variedades por SZ'!$BH$143:$BH$151</c:f>
              <c:numCache>
                <c:formatCode>0</c:formatCode>
                <c:ptCount val="9"/>
                <c:pt idx="0">
                  <c:v>5033.1000000000004</c:v>
                </c:pt>
                <c:pt idx="1">
                  <c:v>2399</c:v>
                </c:pt>
                <c:pt idx="2">
                  <c:v>4644.13</c:v>
                </c:pt>
                <c:pt idx="4">
                  <c:v>4323</c:v>
                </c:pt>
                <c:pt idx="5">
                  <c:v>2094</c:v>
                </c:pt>
                <c:pt idx="6">
                  <c:v>2300</c:v>
                </c:pt>
                <c:pt idx="7">
                  <c:v>1978</c:v>
                </c:pt>
                <c:pt idx="8">
                  <c:v>2542</c:v>
                </c:pt>
              </c:numCache>
            </c:numRef>
          </c:val>
        </c:ser>
        <c:ser>
          <c:idx val="4"/>
          <c:order val="4"/>
          <c:spPr>
            <a:ln w="28575">
              <a:noFill/>
            </a:ln>
          </c:spPr>
          <c:marker>
            <c:symbol val="dot"/>
            <c:size val="7"/>
          </c:marker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t"/>
            <c:showVal val="1"/>
          </c:dLbls>
          <c:val>
            <c:numRef>
              <c:f>'Variedades por SZ'!$BP$143:$BP$151</c:f>
              <c:numCache>
                <c:formatCode>0</c:formatCode>
                <c:ptCount val="9"/>
                <c:pt idx="0">
                  <c:v>7</c:v>
                </c:pt>
                <c:pt idx="1">
                  <c:v>24</c:v>
                </c:pt>
                <c:pt idx="2">
                  <c:v>10</c:v>
                </c:pt>
                <c:pt idx="4">
                  <c:v>27</c:v>
                </c:pt>
                <c:pt idx="5">
                  <c:v>30</c:v>
                </c:pt>
                <c:pt idx="6">
                  <c:v>8</c:v>
                </c:pt>
                <c:pt idx="7">
                  <c:v>41</c:v>
                </c:pt>
              </c:numCache>
            </c:numRef>
          </c:val>
        </c:ser>
        <c:marker val="1"/>
        <c:axId val="79745024"/>
        <c:axId val="79746560"/>
      </c:lineChart>
      <c:catAx>
        <c:axId val="79745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es-AR"/>
          </a:p>
        </c:txPr>
        <c:crossAx val="79746560"/>
        <c:crosses val="autoZero"/>
        <c:auto val="1"/>
        <c:lblAlgn val="ctr"/>
        <c:lblOffset val="100"/>
      </c:catAx>
      <c:valAx>
        <c:axId val="79746560"/>
        <c:scaling>
          <c:orientation val="minMax"/>
          <c:max val="9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Rendimiento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200" b="1"/>
            </a:pPr>
            <a:endParaRPr lang="es-AR"/>
          </a:p>
        </c:txPr>
        <c:crossAx val="7974502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7.0145192078262766E-2"/>
          <c:y val="4.1817399943651627E-2"/>
          <c:w val="0.86643952318460182"/>
          <c:h val="0.83584412117976781"/>
        </c:manualLayout>
      </c:layout>
      <c:lineChart>
        <c:grouping val="standard"/>
        <c:ser>
          <c:idx val="1"/>
          <c:order val="0"/>
          <c:tx>
            <c:v>Rinde</c:v>
          </c:tx>
          <c:spPr>
            <a:ln w="63500">
              <a:solidFill>
                <a:srgbClr val="FF0000"/>
              </a:solidFill>
            </a:ln>
            <a:effectLst>
              <a:glow rad="63500">
                <a:schemeClr val="tx1">
                  <a:lumMod val="50000"/>
                  <a:lumOff val="50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  <a:effectLst>
                <a:glow rad="63500">
                  <a:schemeClr val="tx1">
                    <a:lumMod val="50000"/>
                    <a:lumOff val="5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dLblPos val="t"/>
            <c:showVal val="1"/>
          </c:dLbls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linear"/>
            <c:dispRSqr val="1"/>
            <c:dispEq val="1"/>
            <c:trendlineLbl>
              <c:layout>
                <c:manualLayout>
                  <c:x val="-0.11832581722739204"/>
                  <c:y val="0.38615448492667598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baseline="0"/>
                      <a:t>y = 388,5x + 2493,
</a:t>
                    </a:r>
                    <a:endParaRPr lang="en-US"/>
                  </a:p>
                </c:rich>
              </c:tx>
              <c:numFmt formatCode="General" sourceLinked="0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ysClr val="windowText" lastClr="0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ood" dir="t"/>
                </a:scene3d>
                <a:sp3d prstMaterial="dkEdge"/>
              </c:spPr>
            </c:trendlineLbl>
          </c:trendline>
          <c:cat>
            <c:strRef>
              <c:f>Historico!$AC$28:$AG$28</c:f>
              <c:strCache>
                <c:ptCount val="5"/>
                <c:pt idx="0">
                  <c:v> 06/07</c:v>
                </c:pt>
                <c:pt idx="1">
                  <c:v> 07/08</c:v>
                </c:pt>
                <c:pt idx="2">
                  <c:v> 08/09</c:v>
                </c:pt>
                <c:pt idx="3">
                  <c:v> 09/10</c:v>
                </c:pt>
                <c:pt idx="4">
                  <c:v>10/11</c:v>
                </c:pt>
              </c:strCache>
            </c:strRef>
          </c:cat>
          <c:val>
            <c:numRef>
              <c:f>Historico!$AC$30:$AG$30</c:f>
              <c:numCache>
                <c:formatCode>#,##0</c:formatCode>
                <c:ptCount val="5"/>
                <c:pt idx="0">
                  <c:v>2499</c:v>
                </c:pt>
                <c:pt idx="1">
                  <c:v>3971</c:v>
                </c:pt>
                <c:pt idx="2">
                  <c:v>3996</c:v>
                </c:pt>
                <c:pt idx="3">
                  <c:v>2808.6578736792462</c:v>
                </c:pt>
                <c:pt idx="4">
                  <c:v>5022.8278697461428</c:v>
                </c:pt>
              </c:numCache>
            </c:numRef>
          </c:val>
        </c:ser>
        <c:ser>
          <c:idx val="0"/>
          <c:order val="1"/>
          <c:tx>
            <c:v>CREA</c:v>
          </c:tx>
          <c:spPr>
            <a:ln w="38100"/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marker>
          <c:trendline>
            <c:spPr>
              <a:ln w="2222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c:spPr>
            <c:trendlineType val="linear"/>
            <c:dispRSqr val="1"/>
            <c:dispEq val="1"/>
            <c:trendlineLbl>
              <c:layout>
                <c:manualLayout>
                  <c:x val="0.12584320203988184"/>
                  <c:y val="-0.16826968126105171"/>
                </c:manualLayout>
              </c:layout>
              <c:numFmt formatCode="General" sourceLinked="0"/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 algn="ctr">
                    <a:defRPr lang="es-AR"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</c:trendlineLbl>
          </c:trendline>
          <c:cat>
            <c:strRef>
              <c:f>Historico!$AC$28:$AG$28</c:f>
              <c:strCache>
                <c:ptCount val="5"/>
                <c:pt idx="0">
                  <c:v> 06/07</c:v>
                </c:pt>
                <c:pt idx="1">
                  <c:v> 07/08</c:v>
                </c:pt>
                <c:pt idx="2">
                  <c:v> 08/09</c:v>
                </c:pt>
                <c:pt idx="3">
                  <c:v> 09/10</c:v>
                </c:pt>
                <c:pt idx="4">
                  <c:v>10/11</c:v>
                </c:pt>
              </c:strCache>
            </c:strRef>
          </c:cat>
          <c:val>
            <c:numRef>
              <c:f>Historico!$AC$24:$AG$24</c:f>
              <c:numCache>
                <c:formatCode>General</c:formatCode>
                <c:ptCount val="5"/>
              </c:numCache>
            </c:numRef>
          </c:val>
        </c:ser>
        <c:marker val="1"/>
        <c:axId val="78508032"/>
        <c:axId val="78509952"/>
      </c:lineChart>
      <c:catAx>
        <c:axId val="78508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78509952"/>
        <c:crosses val="autoZero"/>
        <c:auto val="1"/>
        <c:lblAlgn val="ctr"/>
        <c:lblOffset val="100"/>
      </c:catAx>
      <c:valAx>
        <c:axId val="78509952"/>
        <c:scaling>
          <c:orientation val="minMax"/>
          <c:max val="6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78508032"/>
        <c:crosses val="autoZero"/>
        <c:crossBetween val="between"/>
        <c:minorUnit val="100"/>
      </c:valAx>
      <c:spPr>
        <a:blipFill dpi="0" rotWithShape="1">
          <a:blip xmlns:r="http://schemas.openxmlformats.org/officeDocument/2006/relationships" r:embed="rId1">
            <a:alphaModFix amt="56000"/>
          </a:blip>
          <a:srcRect/>
          <a:stretch>
            <a:fillRect/>
          </a:stretch>
        </a:blipFill>
      </c:spPr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>
        <c:manualLayout>
          <c:layoutTarget val="inner"/>
          <c:xMode val="edge"/>
          <c:yMode val="edge"/>
          <c:x val="0.1039758478375241"/>
          <c:y val="4.1817399943651662E-2"/>
          <c:w val="0.85899453935723402"/>
          <c:h val="0.76787069989114465"/>
        </c:manualLayout>
      </c:layout>
      <c:lineChart>
        <c:grouping val="standard"/>
        <c:ser>
          <c:idx val="1"/>
          <c:order val="0"/>
          <c:spPr>
            <a:ln w="63500">
              <a:solidFill>
                <a:srgbClr val="FF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c:spPr>
          </c:marker>
          <c:dLbls>
            <c:dLbl>
              <c:idx val="5"/>
              <c:layout>
                <c:manualLayout>
                  <c:x val="-5.2147367622106732E-17"/>
                  <c:y val="-2.6143607867290995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AR"/>
              </a:p>
            </c:txPr>
            <c:dLblPos val="t"/>
            <c:showVal val="1"/>
          </c:dLbls>
          <c:trendline>
            <c:spPr>
              <a:ln w="19050">
                <a:solidFill>
                  <a:srgbClr val="FF0000"/>
                </a:solidFill>
                <a:prstDash val="dash"/>
              </a:ln>
            </c:spPr>
            <c:trendlineType val="linear"/>
            <c:dispEq val="1"/>
            <c:trendlineLbl>
              <c:layout>
                <c:manualLayout>
                  <c:x val="-0.11832581722739204"/>
                  <c:y val="0.38615448492667614"/>
                </c:manualLayout>
              </c:layout>
              <c:tx>
                <c:rich>
                  <a:bodyPr anchor="b"/>
                  <a:lstStyle/>
                  <a:p>
                    <a:pPr>
                      <a:defRPr sz="1800" b="1"/>
                    </a:pPr>
                    <a:r>
                      <a:rPr lang="en-US" baseline="0"/>
                      <a:t>y = 96,00x + 3161
</a:t>
                    </a:r>
                    <a:endParaRPr lang="en-US"/>
                  </a:p>
                </c:rich>
              </c:tx>
              <c:numFmt formatCode="General" sourceLinked="0"/>
              <c:spPr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ysClr val="windowText" lastClr="0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flood" dir="t"/>
                </a:scene3d>
                <a:sp3d prstMaterial="dkEdge"/>
              </c:spPr>
            </c:trendlineLbl>
          </c:trendline>
          <c:cat>
            <c:strRef>
              <c:f>Historico!$V$12:$AG$12</c:f>
              <c:strCache>
                <c:ptCount val="12"/>
                <c:pt idx="0">
                  <c:v> 99/00</c:v>
                </c:pt>
                <c:pt idx="1">
                  <c:v> 00/01</c:v>
                </c:pt>
                <c:pt idx="2">
                  <c:v> 01/02</c:v>
                </c:pt>
                <c:pt idx="3">
                  <c:v> 02/03</c:v>
                </c:pt>
                <c:pt idx="4">
                  <c:v> 03/04</c:v>
                </c:pt>
                <c:pt idx="5">
                  <c:v> 04/05</c:v>
                </c:pt>
                <c:pt idx="6">
                  <c:v> 05/06</c:v>
                </c:pt>
                <c:pt idx="7">
                  <c:v> 06/07</c:v>
                </c:pt>
                <c:pt idx="8">
                  <c:v> 07/08</c:v>
                </c:pt>
                <c:pt idx="9">
                  <c:v> 08/09</c:v>
                </c:pt>
                <c:pt idx="10">
                  <c:v> 09/10</c:v>
                </c:pt>
                <c:pt idx="11">
                  <c:v>10/11</c:v>
                </c:pt>
              </c:strCache>
            </c:strRef>
          </c:cat>
          <c:val>
            <c:numRef>
              <c:f>Historico!$V$14:$AG$14</c:f>
              <c:numCache>
                <c:formatCode>#,##0</c:formatCode>
                <c:ptCount val="12"/>
                <c:pt idx="0">
                  <c:v>2996</c:v>
                </c:pt>
                <c:pt idx="1">
                  <c:v>3619</c:v>
                </c:pt>
                <c:pt idx="2">
                  <c:v>2876</c:v>
                </c:pt>
                <c:pt idx="3">
                  <c:v>3025</c:v>
                </c:pt>
                <c:pt idx="4">
                  <c:v>4019</c:v>
                </c:pt>
                <c:pt idx="5">
                  <c:v>4162</c:v>
                </c:pt>
                <c:pt idx="6">
                  <c:v>4806</c:v>
                </c:pt>
                <c:pt idx="7">
                  <c:v>4190</c:v>
                </c:pt>
                <c:pt idx="8">
                  <c:v>4053</c:v>
                </c:pt>
                <c:pt idx="9">
                  <c:v>4233</c:v>
                </c:pt>
                <c:pt idx="10">
                  <c:v>2334.9754815805672</c:v>
                </c:pt>
                <c:pt idx="11">
                  <c:v>5106.6359523248175</c:v>
                </c:pt>
              </c:numCache>
            </c:numRef>
          </c:val>
        </c:ser>
        <c:marker val="1"/>
        <c:axId val="81802368"/>
        <c:axId val="81804288"/>
      </c:lineChart>
      <c:catAx>
        <c:axId val="8180236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81804288"/>
        <c:crosses val="autoZero"/>
        <c:auto val="1"/>
        <c:lblAlgn val="ctr"/>
        <c:lblOffset val="100"/>
      </c:catAx>
      <c:valAx>
        <c:axId val="81804288"/>
        <c:scaling>
          <c:orientation val="minMax"/>
          <c:max val="6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s-AR" sz="1800" dirty="0" smtClean="0"/>
                  <a:t>Kg/Ha</a:t>
                </a:r>
                <a:endParaRPr lang="es-AR" sz="18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81802368"/>
        <c:crosses val="autoZero"/>
        <c:crossBetween val="between"/>
        <c:minorUnit val="100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465879265091879E-2"/>
          <c:y val="0.15773742865941703"/>
          <c:w val="0.64263495188101483"/>
          <c:h val="0.8422625713405830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66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7.0241141732283449E-2"/>
                  <c:y val="0.15083783940519946"/>
                </c:manualLayout>
              </c:layout>
              <c:showVal val="1"/>
              <c:showPercent val="1"/>
              <c:separator>
</c:separator>
            </c:dLbl>
            <c:dLbl>
              <c:idx val="2"/>
              <c:layout>
                <c:manualLayout>
                  <c:x val="-0.16998490813648373"/>
                  <c:y val="1.5540448660776849E-3"/>
                </c:manualLayout>
              </c:layout>
              <c:showVal val="1"/>
              <c:showPercent val="1"/>
              <c:separator>
</c:separator>
            </c:dLbl>
            <c:dLbl>
              <c:idx val="3"/>
              <c:layout>
                <c:manualLayout>
                  <c:x val="0.13739588801399824"/>
                  <c:y val="-0.18606643923002297"/>
                </c:manualLayout>
              </c:layout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'Presentacion MPN'!$J$79:$J$82</c:f>
              <c:strCache>
                <c:ptCount val="4"/>
                <c:pt idx="0">
                  <c:v>Centro este</c:v>
                </c:pt>
                <c:pt idx="1">
                  <c:v>Centro oeste</c:v>
                </c:pt>
                <c:pt idx="2">
                  <c:v>Norte</c:v>
                </c:pt>
                <c:pt idx="3">
                  <c:v>Sur</c:v>
                </c:pt>
              </c:strCache>
            </c:strRef>
          </c:cat>
          <c:val>
            <c:numRef>
              <c:f>'Presentacion MPN'!$S$79:$S$82</c:f>
              <c:numCache>
                <c:formatCode>#,##0</c:formatCode>
                <c:ptCount val="4"/>
                <c:pt idx="0">
                  <c:v>10791.421</c:v>
                </c:pt>
                <c:pt idx="1">
                  <c:v>4058</c:v>
                </c:pt>
                <c:pt idx="2">
                  <c:v>12528.4</c:v>
                </c:pt>
                <c:pt idx="3">
                  <c:v>19277.489999999998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12666797900262466"/>
          <c:y val="2.0124343586646602E-2"/>
          <c:w val="0.66777646544182279"/>
          <c:h val="0.14748204348137306"/>
        </c:manualLayout>
      </c:layout>
      <c:txPr>
        <a:bodyPr/>
        <a:lstStyle/>
        <a:p>
          <a:pPr>
            <a:defRPr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A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>
        <c:manualLayout>
          <c:layoutTarget val="inner"/>
          <c:xMode val="edge"/>
          <c:yMode val="edge"/>
          <c:x val="0.14582205699140979"/>
          <c:y val="3.6166267719327752E-2"/>
          <c:w val="0.80052748832547571"/>
          <c:h val="0.7753554655785454"/>
        </c:manualLayout>
      </c:layout>
      <c:scatterChart>
        <c:scatterStyle val="lineMarker"/>
        <c:ser>
          <c:idx val="0"/>
          <c:order val="0"/>
          <c:tx>
            <c:strRef>
              <c:f>AU!$Y$4</c:f>
              <c:strCache>
                <c:ptCount val="1"/>
                <c:pt idx="0">
                  <c:v>Rinde</c:v>
                </c:pt>
              </c:strCache>
            </c:strRef>
          </c:tx>
          <c:spPr>
            <a:ln w="28575">
              <a:noFill/>
            </a:ln>
          </c:spPr>
          <c:xVal>
            <c:numRef>
              <c:f>AU!$X$5:$X$181</c:f>
              <c:numCache>
                <c:formatCode>General</c:formatCode>
                <c:ptCount val="170"/>
                <c:pt idx="0">
                  <c:v>11.5</c:v>
                </c:pt>
                <c:pt idx="1">
                  <c:v>50</c:v>
                </c:pt>
                <c:pt idx="2">
                  <c:v>15</c:v>
                </c:pt>
                <c:pt idx="3">
                  <c:v>6.3</c:v>
                </c:pt>
                <c:pt idx="4">
                  <c:v>48.5</c:v>
                </c:pt>
                <c:pt idx="5">
                  <c:v>79</c:v>
                </c:pt>
                <c:pt idx="6">
                  <c:v>28.5</c:v>
                </c:pt>
                <c:pt idx="7">
                  <c:v>14.5</c:v>
                </c:pt>
                <c:pt idx="8">
                  <c:v>63</c:v>
                </c:pt>
                <c:pt idx="9">
                  <c:v>86.649999999999991</c:v>
                </c:pt>
                <c:pt idx="10">
                  <c:v>67.11</c:v>
                </c:pt>
                <c:pt idx="11">
                  <c:v>16</c:v>
                </c:pt>
                <c:pt idx="12">
                  <c:v>54.7</c:v>
                </c:pt>
                <c:pt idx="13">
                  <c:v>77.28</c:v>
                </c:pt>
                <c:pt idx="14">
                  <c:v>38.800000000000004</c:v>
                </c:pt>
                <c:pt idx="15">
                  <c:v>59</c:v>
                </c:pt>
                <c:pt idx="16">
                  <c:v>51.6</c:v>
                </c:pt>
                <c:pt idx="17">
                  <c:v>14</c:v>
                </c:pt>
                <c:pt idx="18">
                  <c:v>67.3</c:v>
                </c:pt>
                <c:pt idx="19">
                  <c:v>28</c:v>
                </c:pt>
                <c:pt idx="20">
                  <c:v>60.4</c:v>
                </c:pt>
                <c:pt idx="21">
                  <c:v>68.5</c:v>
                </c:pt>
                <c:pt idx="22">
                  <c:v>90</c:v>
                </c:pt>
                <c:pt idx="23">
                  <c:v>99.82</c:v>
                </c:pt>
                <c:pt idx="24">
                  <c:v>98.6</c:v>
                </c:pt>
                <c:pt idx="25">
                  <c:v>43</c:v>
                </c:pt>
                <c:pt idx="26">
                  <c:v>9.8000000000000007</c:v>
                </c:pt>
                <c:pt idx="27">
                  <c:v>41</c:v>
                </c:pt>
                <c:pt idx="28">
                  <c:v>96.04</c:v>
                </c:pt>
                <c:pt idx="29">
                  <c:v>41.2</c:v>
                </c:pt>
                <c:pt idx="30">
                  <c:v>33</c:v>
                </c:pt>
                <c:pt idx="31">
                  <c:v>86</c:v>
                </c:pt>
                <c:pt idx="32">
                  <c:v>40.6</c:v>
                </c:pt>
                <c:pt idx="33">
                  <c:v>45</c:v>
                </c:pt>
                <c:pt idx="34">
                  <c:v>87.5</c:v>
                </c:pt>
                <c:pt idx="35">
                  <c:v>58</c:v>
                </c:pt>
                <c:pt idx="36">
                  <c:v>51</c:v>
                </c:pt>
                <c:pt idx="37">
                  <c:v>82.5</c:v>
                </c:pt>
                <c:pt idx="38">
                  <c:v>98</c:v>
                </c:pt>
                <c:pt idx="39">
                  <c:v>93.4</c:v>
                </c:pt>
                <c:pt idx="40">
                  <c:v>30</c:v>
                </c:pt>
                <c:pt idx="41">
                  <c:v>77.81</c:v>
                </c:pt>
                <c:pt idx="42">
                  <c:v>61</c:v>
                </c:pt>
                <c:pt idx="43">
                  <c:v>53</c:v>
                </c:pt>
                <c:pt idx="44">
                  <c:v>17.5</c:v>
                </c:pt>
                <c:pt idx="45">
                  <c:v>74</c:v>
                </c:pt>
                <c:pt idx="46">
                  <c:v>41.4</c:v>
                </c:pt>
                <c:pt idx="47">
                  <c:v>84</c:v>
                </c:pt>
                <c:pt idx="48">
                  <c:v>62.7</c:v>
                </c:pt>
                <c:pt idx="49">
                  <c:v>98.85</c:v>
                </c:pt>
                <c:pt idx="50">
                  <c:v>91.1</c:v>
                </c:pt>
                <c:pt idx="51">
                  <c:v>28.6</c:v>
                </c:pt>
                <c:pt idx="52">
                  <c:v>99.1</c:v>
                </c:pt>
                <c:pt idx="53">
                  <c:v>87</c:v>
                </c:pt>
                <c:pt idx="54">
                  <c:v>77</c:v>
                </c:pt>
                <c:pt idx="55">
                  <c:v>95.6</c:v>
                </c:pt>
                <c:pt idx="56">
                  <c:v>60.084010880000001</c:v>
                </c:pt>
                <c:pt idx="57">
                  <c:v>78</c:v>
                </c:pt>
                <c:pt idx="58">
                  <c:v>55</c:v>
                </c:pt>
                <c:pt idx="59">
                  <c:v>53.15035168</c:v>
                </c:pt>
                <c:pt idx="61">
                  <c:v>93.408201279999986</c:v>
                </c:pt>
                <c:pt idx="62">
                  <c:v>62.873411479999994</c:v>
                </c:pt>
                <c:pt idx="63">
                  <c:v>96.432787000000019</c:v>
                </c:pt>
                <c:pt idx="64">
                  <c:v>49</c:v>
                </c:pt>
                <c:pt idx="65">
                  <c:v>47.2</c:v>
                </c:pt>
                <c:pt idx="66">
                  <c:v>47.9</c:v>
                </c:pt>
                <c:pt idx="67">
                  <c:v>58.8</c:v>
                </c:pt>
                <c:pt idx="68">
                  <c:v>100</c:v>
                </c:pt>
                <c:pt idx="69">
                  <c:v>100.75</c:v>
                </c:pt>
                <c:pt idx="70">
                  <c:v>101.43</c:v>
                </c:pt>
                <c:pt idx="71">
                  <c:v>102</c:v>
                </c:pt>
                <c:pt idx="72">
                  <c:v>104</c:v>
                </c:pt>
                <c:pt idx="73">
                  <c:v>104.21000000000002</c:v>
                </c:pt>
                <c:pt idx="74">
                  <c:v>105.45</c:v>
                </c:pt>
                <c:pt idx="75">
                  <c:v>106</c:v>
                </c:pt>
                <c:pt idx="76">
                  <c:v>106.14999999999999</c:v>
                </c:pt>
                <c:pt idx="77">
                  <c:v>106.88</c:v>
                </c:pt>
                <c:pt idx="78">
                  <c:v>107</c:v>
                </c:pt>
                <c:pt idx="79">
                  <c:v>107.4</c:v>
                </c:pt>
                <c:pt idx="80">
                  <c:v>107.6</c:v>
                </c:pt>
                <c:pt idx="81">
                  <c:v>108</c:v>
                </c:pt>
                <c:pt idx="82">
                  <c:v>112</c:v>
                </c:pt>
                <c:pt idx="83">
                  <c:v>120</c:v>
                </c:pt>
                <c:pt idx="84">
                  <c:v>120.64</c:v>
                </c:pt>
                <c:pt idx="85">
                  <c:v>121.55</c:v>
                </c:pt>
                <c:pt idx="86">
                  <c:v>125.83</c:v>
                </c:pt>
                <c:pt idx="87">
                  <c:v>126.24444133</c:v>
                </c:pt>
                <c:pt idx="88">
                  <c:v>126.3</c:v>
                </c:pt>
                <c:pt idx="89">
                  <c:v>128.6</c:v>
                </c:pt>
                <c:pt idx="90">
                  <c:v>129</c:v>
                </c:pt>
                <c:pt idx="91">
                  <c:v>131.19999999999999</c:v>
                </c:pt>
                <c:pt idx="92">
                  <c:v>132</c:v>
                </c:pt>
                <c:pt idx="93">
                  <c:v>133</c:v>
                </c:pt>
                <c:pt idx="94">
                  <c:v>134.9</c:v>
                </c:pt>
                <c:pt idx="95">
                  <c:v>136</c:v>
                </c:pt>
                <c:pt idx="96">
                  <c:v>136.25</c:v>
                </c:pt>
                <c:pt idx="97">
                  <c:v>141</c:v>
                </c:pt>
                <c:pt idx="98">
                  <c:v>141.66</c:v>
                </c:pt>
                <c:pt idx="99">
                  <c:v>142.69999999999999</c:v>
                </c:pt>
                <c:pt idx="100">
                  <c:v>145</c:v>
                </c:pt>
                <c:pt idx="101">
                  <c:v>147</c:v>
                </c:pt>
                <c:pt idx="102">
                  <c:v>150.06206567679999</c:v>
                </c:pt>
                <c:pt idx="103">
                  <c:v>153</c:v>
                </c:pt>
                <c:pt idx="104">
                  <c:v>154.30000000000001</c:v>
                </c:pt>
                <c:pt idx="105">
                  <c:v>158.5</c:v>
                </c:pt>
                <c:pt idx="106">
                  <c:v>160</c:v>
                </c:pt>
                <c:pt idx="107">
                  <c:v>161.59</c:v>
                </c:pt>
                <c:pt idx="108">
                  <c:v>162</c:v>
                </c:pt>
                <c:pt idx="109">
                  <c:v>163.87</c:v>
                </c:pt>
                <c:pt idx="110">
                  <c:v>164.3</c:v>
                </c:pt>
                <c:pt idx="111">
                  <c:v>166.2</c:v>
                </c:pt>
                <c:pt idx="112">
                  <c:v>167</c:v>
                </c:pt>
                <c:pt idx="113">
                  <c:v>170</c:v>
                </c:pt>
                <c:pt idx="114">
                  <c:v>171.81</c:v>
                </c:pt>
                <c:pt idx="115">
                  <c:v>173.5</c:v>
                </c:pt>
                <c:pt idx="116">
                  <c:v>176.87</c:v>
                </c:pt>
                <c:pt idx="117">
                  <c:v>178</c:v>
                </c:pt>
                <c:pt idx="118">
                  <c:v>179</c:v>
                </c:pt>
                <c:pt idx="119">
                  <c:v>180.79</c:v>
                </c:pt>
                <c:pt idx="120">
                  <c:v>182.36</c:v>
                </c:pt>
                <c:pt idx="121">
                  <c:v>186</c:v>
                </c:pt>
                <c:pt idx="122">
                  <c:v>186.66</c:v>
                </c:pt>
                <c:pt idx="123">
                  <c:v>188</c:v>
                </c:pt>
                <c:pt idx="124">
                  <c:v>190</c:v>
                </c:pt>
                <c:pt idx="125">
                  <c:v>193.67</c:v>
                </c:pt>
                <c:pt idx="126">
                  <c:v>195</c:v>
                </c:pt>
                <c:pt idx="127">
                  <c:v>195.49</c:v>
                </c:pt>
                <c:pt idx="128">
                  <c:v>198</c:v>
                </c:pt>
                <c:pt idx="129">
                  <c:v>200</c:v>
                </c:pt>
                <c:pt idx="130">
                  <c:v>205</c:v>
                </c:pt>
                <c:pt idx="131">
                  <c:v>210</c:v>
                </c:pt>
                <c:pt idx="132">
                  <c:v>211.70767363719995</c:v>
                </c:pt>
                <c:pt idx="133">
                  <c:v>215.23</c:v>
                </c:pt>
                <c:pt idx="134">
                  <c:v>217</c:v>
                </c:pt>
                <c:pt idx="135">
                  <c:v>218</c:v>
                </c:pt>
                <c:pt idx="136">
                  <c:v>219</c:v>
                </c:pt>
                <c:pt idx="137">
                  <c:v>220</c:v>
                </c:pt>
                <c:pt idx="138">
                  <c:v>220.13</c:v>
                </c:pt>
                <c:pt idx="139">
                  <c:v>221</c:v>
                </c:pt>
                <c:pt idx="140">
                  <c:v>225</c:v>
                </c:pt>
                <c:pt idx="141">
                  <c:v>238.60999999999999</c:v>
                </c:pt>
                <c:pt idx="142">
                  <c:v>247.23999999999998</c:v>
                </c:pt>
                <c:pt idx="143">
                  <c:v>251</c:v>
                </c:pt>
                <c:pt idx="144">
                  <c:v>256</c:v>
                </c:pt>
                <c:pt idx="145">
                  <c:v>259</c:v>
                </c:pt>
                <c:pt idx="146">
                  <c:v>260</c:v>
                </c:pt>
                <c:pt idx="147">
                  <c:v>263.68</c:v>
                </c:pt>
                <c:pt idx="148">
                  <c:v>270</c:v>
                </c:pt>
                <c:pt idx="149">
                  <c:v>271</c:v>
                </c:pt>
                <c:pt idx="150">
                  <c:v>277</c:v>
                </c:pt>
                <c:pt idx="151">
                  <c:v>282</c:v>
                </c:pt>
                <c:pt idx="152">
                  <c:v>309</c:v>
                </c:pt>
                <c:pt idx="153">
                  <c:v>332</c:v>
                </c:pt>
                <c:pt idx="154">
                  <c:v>333</c:v>
                </c:pt>
                <c:pt idx="155">
                  <c:v>338</c:v>
                </c:pt>
                <c:pt idx="156">
                  <c:v>342.47999999999894</c:v>
                </c:pt>
                <c:pt idx="157">
                  <c:v>375.83</c:v>
                </c:pt>
                <c:pt idx="158">
                  <c:v>401</c:v>
                </c:pt>
                <c:pt idx="159">
                  <c:v>130</c:v>
                </c:pt>
                <c:pt idx="160">
                  <c:v>140</c:v>
                </c:pt>
                <c:pt idx="161">
                  <c:v>150</c:v>
                </c:pt>
                <c:pt idx="162">
                  <c:v>170</c:v>
                </c:pt>
                <c:pt idx="163">
                  <c:v>178</c:v>
                </c:pt>
                <c:pt idx="164">
                  <c:v>195</c:v>
                </c:pt>
                <c:pt idx="165">
                  <c:v>203</c:v>
                </c:pt>
                <c:pt idx="166">
                  <c:v>223</c:v>
                </c:pt>
                <c:pt idx="167">
                  <c:v>238</c:v>
                </c:pt>
                <c:pt idx="168">
                  <c:v>285</c:v>
                </c:pt>
                <c:pt idx="169">
                  <c:v>312</c:v>
                </c:pt>
              </c:numCache>
            </c:numRef>
          </c:xVal>
          <c:yVal>
            <c:numRef>
              <c:f>AU!$Y$5:$Y$181</c:f>
              <c:numCache>
                <c:formatCode>General</c:formatCode>
                <c:ptCount val="170"/>
                <c:pt idx="0">
                  <c:v>2727</c:v>
                </c:pt>
                <c:pt idx="1">
                  <c:v>2768.0416666666647</c:v>
                </c:pt>
                <c:pt idx="2">
                  <c:v>3120</c:v>
                </c:pt>
                <c:pt idx="3">
                  <c:v>3130</c:v>
                </c:pt>
                <c:pt idx="4">
                  <c:v>3236</c:v>
                </c:pt>
                <c:pt idx="5">
                  <c:v>3271.5</c:v>
                </c:pt>
                <c:pt idx="6">
                  <c:v>3305</c:v>
                </c:pt>
                <c:pt idx="7">
                  <c:v>3380</c:v>
                </c:pt>
                <c:pt idx="8">
                  <c:v>3490</c:v>
                </c:pt>
                <c:pt idx="9">
                  <c:v>3589</c:v>
                </c:pt>
                <c:pt idx="10">
                  <c:v>3599</c:v>
                </c:pt>
                <c:pt idx="11">
                  <c:v>3610</c:v>
                </c:pt>
                <c:pt idx="12">
                  <c:v>3718</c:v>
                </c:pt>
                <c:pt idx="13">
                  <c:v>3772</c:v>
                </c:pt>
                <c:pt idx="14">
                  <c:v>3800</c:v>
                </c:pt>
                <c:pt idx="15">
                  <c:v>3800</c:v>
                </c:pt>
                <c:pt idx="16">
                  <c:v>3825</c:v>
                </c:pt>
                <c:pt idx="17">
                  <c:v>3830</c:v>
                </c:pt>
                <c:pt idx="18">
                  <c:v>3884</c:v>
                </c:pt>
                <c:pt idx="19">
                  <c:v>3895</c:v>
                </c:pt>
                <c:pt idx="20">
                  <c:v>4010</c:v>
                </c:pt>
                <c:pt idx="21">
                  <c:v>4098</c:v>
                </c:pt>
                <c:pt idx="22">
                  <c:v>4113.3333333333285</c:v>
                </c:pt>
                <c:pt idx="23">
                  <c:v>4132</c:v>
                </c:pt>
                <c:pt idx="24">
                  <c:v>4135</c:v>
                </c:pt>
                <c:pt idx="25">
                  <c:v>4161</c:v>
                </c:pt>
                <c:pt idx="26">
                  <c:v>4173</c:v>
                </c:pt>
                <c:pt idx="27">
                  <c:v>4200</c:v>
                </c:pt>
                <c:pt idx="28">
                  <c:v>4202</c:v>
                </c:pt>
                <c:pt idx="29">
                  <c:v>4271</c:v>
                </c:pt>
                <c:pt idx="30">
                  <c:v>4285</c:v>
                </c:pt>
                <c:pt idx="31">
                  <c:v>4288.5</c:v>
                </c:pt>
                <c:pt idx="32">
                  <c:v>4296</c:v>
                </c:pt>
                <c:pt idx="33">
                  <c:v>4413</c:v>
                </c:pt>
                <c:pt idx="34">
                  <c:v>4442</c:v>
                </c:pt>
                <c:pt idx="35">
                  <c:v>4518</c:v>
                </c:pt>
                <c:pt idx="36">
                  <c:v>4534.6666666667143</c:v>
                </c:pt>
                <c:pt idx="37">
                  <c:v>4550</c:v>
                </c:pt>
                <c:pt idx="38">
                  <c:v>4601.6393442622948</c:v>
                </c:pt>
                <c:pt idx="39">
                  <c:v>4652</c:v>
                </c:pt>
                <c:pt idx="40">
                  <c:v>4700</c:v>
                </c:pt>
                <c:pt idx="41">
                  <c:v>4729</c:v>
                </c:pt>
                <c:pt idx="42">
                  <c:v>4784.75</c:v>
                </c:pt>
                <c:pt idx="43">
                  <c:v>4800</c:v>
                </c:pt>
                <c:pt idx="44">
                  <c:v>4917.6666666667143</c:v>
                </c:pt>
                <c:pt idx="45">
                  <c:v>4966</c:v>
                </c:pt>
                <c:pt idx="46">
                  <c:v>5011</c:v>
                </c:pt>
                <c:pt idx="47">
                  <c:v>5012</c:v>
                </c:pt>
                <c:pt idx="48">
                  <c:v>5095</c:v>
                </c:pt>
                <c:pt idx="49">
                  <c:v>5324</c:v>
                </c:pt>
                <c:pt idx="50">
                  <c:v>5385</c:v>
                </c:pt>
                <c:pt idx="51">
                  <c:v>5635.3333333333285</c:v>
                </c:pt>
                <c:pt idx="52">
                  <c:v>5707</c:v>
                </c:pt>
                <c:pt idx="53">
                  <c:v>5850</c:v>
                </c:pt>
                <c:pt idx="54">
                  <c:v>6103</c:v>
                </c:pt>
                <c:pt idx="55">
                  <c:v>6184</c:v>
                </c:pt>
                <c:pt idx="56">
                  <c:v>6273</c:v>
                </c:pt>
                <c:pt idx="57">
                  <c:v>6373</c:v>
                </c:pt>
                <c:pt idx="58">
                  <c:v>6536</c:v>
                </c:pt>
                <c:pt idx="59">
                  <c:v>6668.4473129609887</c:v>
                </c:pt>
                <c:pt idx="61">
                  <c:v>6757.1951219512566</c:v>
                </c:pt>
                <c:pt idx="62">
                  <c:v>6780</c:v>
                </c:pt>
                <c:pt idx="63">
                  <c:v>6910</c:v>
                </c:pt>
                <c:pt idx="68">
                  <c:v>5201.8817204301104</c:v>
                </c:pt>
                <c:pt idx="69">
                  <c:v>4825</c:v>
                </c:pt>
                <c:pt idx="70">
                  <c:v>5057</c:v>
                </c:pt>
                <c:pt idx="71">
                  <c:v>5008</c:v>
                </c:pt>
                <c:pt idx="72">
                  <c:v>4737.3333333333285</c:v>
                </c:pt>
                <c:pt idx="73">
                  <c:v>4590.4035752979416</c:v>
                </c:pt>
                <c:pt idx="74">
                  <c:v>4721</c:v>
                </c:pt>
                <c:pt idx="75">
                  <c:v>4957</c:v>
                </c:pt>
                <c:pt idx="76">
                  <c:v>4918</c:v>
                </c:pt>
                <c:pt idx="77">
                  <c:v>4250</c:v>
                </c:pt>
                <c:pt idx="78">
                  <c:v>4010</c:v>
                </c:pt>
                <c:pt idx="79">
                  <c:v>5670</c:v>
                </c:pt>
                <c:pt idx="80">
                  <c:v>4491</c:v>
                </c:pt>
                <c:pt idx="81">
                  <c:v>2984.9494949494951</c:v>
                </c:pt>
                <c:pt idx="82">
                  <c:v>6383.0097087378635</c:v>
                </c:pt>
                <c:pt idx="83">
                  <c:v>4515.7019037300715</c:v>
                </c:pt>
                <c:pt idx="84">
                  <c:v>6084</c:v>
                </c:pt>
                <c:pt idx="85">
                  <c:v>4919</c:v>
                </c:pt>
                <c:pt idx="86">
                  <c:v>4039</c:v>
                </c:pt>
                <c:pt idx="87">
                  <c:v>5219.178082191781</c:v>
                </c:pt>
                <c:pt idx="88">
                  <c:v>4130</c:v>
                </c:pt>
                <c:pt idx="89">
                  <c:v>4970</c:v>
                </c:pt>
                <c:pt idx="90">
                  <c:v>4903.1914893617231</c:v>
                </c:pt>
                <c:pt idx="91">
                  <c:v>5420</c:v>
                </c:pt>
                <c:pt idx="92">
                  <c:v>4064.6357615894062</c:v>
                </c:pt>
                <c:pt idx="93">
                  <c:v>4798.9607390300225</c:v>
                </c:pt>
                <c:pt idx="94">
                  <c:v>5423</c:v>
                </c:pt>
                <c:pt idx="95">
                  <c:v>6486</c:v>
                </c:pt>
                <c:pt idx="96">
                  <c:v>5012</c:v>
                </c:pt>
                <c:pt idx="97">
                  <c:v>5034</c:v>
                </c:pt>
                <c:pt idx="98">
                  <c:v>4340.6329113924048</c:v>
                </c:pt>
                <c:pt idx="99">
                  <c:v>4860</c:v>
                </c:pt>
                <c:pt idx="100">
                  <c:v>6680</c:v>
                </c:pt>
                <c:pt idx="101">
                  <c:v>4515.7019037300715</c:v>
                </c:pt>
                <c:pt idx="102">
                  <c:v>6453.3333333333285</c:v>
                </c:pt>
                <c:pt idx="103">
                  <c:v>4901</c:v>
                </c:pt>
                <c:pt idx="104">
                  <c:v>6012</c:v>
                </c:pt>
                <c:pt idx="105">
                  <c:v>5403</c:v>
                </c:pt>
                <c:pt idx="106">
                  <c:v>5021</c:v>
                </c:pt>
                <c:pt idx="107">
                  <c:v>4073.3333333333571</c:v>
                </c:pt>
                <c:pt idx="108">
                  <c:v>4990</c:v>
                </c:pt>
                <c:pt idx="109">
                  <c:v>4615.4834024896263</c:v>
                </c:pt>
                <c:pt idx="110">
                  <c:v>5493</c:v>
                </c:pt>
                <c:pt idx="111">
                  <c:v>5197</c:v>
                </c:pt>
                <c:pt idx="112">
                  <c:v>4448</c:v>
                </c:pt>
                <c:pt idx="113">
                  <c:v>4667</c:v>
                </c:pt>
                <c:pt idx="114">
                  <c:v>4019.7777777777778</c:v>
                </c:pt>
                <c:pt idx="115">
                  <c:v>5620</c:v>
                </c:pt>
                <c:pt idx="116">
                  <c:v>4612.5714285714466</c:v>
                </c:pt>
                <c:pt idx="117">
                  <c:v>4549</c:v>
                </c:pt>
                <c:pt idx="118">
                  <c:v>4390</c:v>
                </c:pt>
                <c:pt idx="119">
                  <c:v>5833.3333333333285</c:v>
                </c:pt>
                <c:pt idx="120">
                  <c:v>3915.8974358974465</c:v>
                </c:pt>
                <c:pt idx="121">
                  <c:v>6188</c:v>
                </c:pt>
                <c:pt idx="122">
                  <c:v>4024.453781512605</c:v>
                </c:pt>
                <c:pt idx="123">
                  <c:v>4145</c:v>
                </c:pt>
                <c:pt idx="124">
                  <c:v>5210.5</c:v>
                </c:pt>
                <c:pt idx="125">
                  <c:v>4021.227272727273</c:v>
                </c:pt>
                <c:pt idx="126">
                  <c:v>4433</c:v>
                </c:pt>
                <c:pt idx="127">
                  <c:v>4202</c:v>
                </c:pt>
                <c:pt idx="128">
                  <c:v>3606</c:v>
                </c:pt>
                <c:pt idx="129">
                  <c:v>4290.6315789473683</c:v>
                </c:pt>
                <c:pt idx="130">
                  <c:v>5463.5</c:v>
                </c:pt>
                <c:pt idx="131">
                  <c:v>4433</c:v>
                </c:pt>
                <c:pt idx="132">
                  <c:v>6125.9090909090737</c:v>
                </c:pt>
                <c:pt idx="133">
                  <c:v>5209</c:v>
                </c:pt>
                <c:pt idx="134">
                  <c:v>4288.5</c:v>
                </c:pt>
                <c:pt idx="135">
                  <c:v>3907</c:v>
                </c:pt>
                <c:pt idx="136">
                  <c:v>4598.5</c:v>
                </c:pt>
                <c:pt idx="137">
                  <c:v>5981</c:v>
                </c:pt>
                <c:pt idx="138">
                  <c:v>4502.6315789473683</c:v>
                </c:pt>
                <c:pt idx="139">
                  <c:v>3778</c:v>
                </c:pt>
                <c:pt idx="140">
                  <c:v>4339.25</c:v>
                </c:pt>
                <c:pt idx="141">
                  <c:v>3939.2511177347333</c:v>
                </c:pt>
                <c:pt idx="142">
                  <c:v>4029</c:v>
                </c:pt>
                <c:pt idx="143">
                  <c:v>4758.5</c:v>
                </c:pt>
                <c:pt idx="144">
                  <c:v>3182.9545454545455</c:v>
                </c:pt>
                <c:pt idx="145">
                  <c:v>4390</c:v>
                </c:pt>
                <c:pt idx="146">
                  <c:v>7101.6666666667143</c:v>
                </c:pt>
                <c:pt idx="147">
                  <c:v>3025.7142857142753</c:v>
                </c:pt>
                <c:pt idx="148">
                  <c:v>6033</c:v>
                </c:pt>
                <c:pt idx="149">
                  <c:v>5950</c:v>
                </c:pt>
                <c:pt idx="150">
                  <c:v>4448</c:v>
                </c:pt>
                <c:pt idx="151">
                  <c:v>3778</c:v>
                </c:pt>
                <c:pt idx="152">
                  <c:v>5180.9868421052615</c:v>
                </c:pt>
                <c:pt idx="153">
                  <c:v>3730</c:v>
                </c:pt>
                <c:pt idx="154">
                  <c:v>4448</c:v>
                </c:pt>
                <c:pt idx="155">
                  <c:v>5996</c:v>
                </c:pt>
                <c:pt idx="156">
                  <c:v>4353</c:v>
                </c:pt>
                <c:pt idx="157">
                  <c:v>4299</c:v>
                </c:pt>
                <c:pt idx="158">
                  <c:v>6391</c:v>
                </c:pt>
                <c:pt idx="159">
                  <c:v>6382.1951219512566</c:v>
                </c:pt>
                <c:pt idx="160">
                  <c:v>5455.6562500000173</c:v>
                </c:pt>
                <c:pt idx="161">
                  <c:v>4651.818181818182</c:v>
                </c:pt>
                <c:pt idx="162">
                  <c:v>5455.6562500000173</c:v>
                </c:pt>
                <c:pt idx="163">
                  <c:v>4284</c:v>
                </c:pt>
                <c:pt idx="164">
                  <c:v>3281</c:v>
                </c:pt>
                <c:pt idx="165">
                  <c:v>4674</c:v>
                </c:pt>
                <c:pt idx="166">
                  <c:v>4828</c:v>
                </c:pt>
                <c:pt idx="167">
                  <c:v>5862</c:v>
                </c:pt>
                <c:pt idx="168">
                  <c:v>5426.5558292282431</c:v>
                </c:pt>
                <c:pt idx="169">
                  <c:v>5503.3333333333285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trendline>
            <c:spPr>
              <a:ln w="57150"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AU!$X$5:$X$70</c:f>
              <c:numCache>
                <c:formatCode>General</c:formatCode>
                <c:ptCount val="64"/>
                <c:pt idx="0">
                  <c:v>11.5</c:v>
                </c:pt>
                <c:pt idx="1">
                  <c:v>50</c:v>
                </c:pt>
                <c:pt idx="2">
                  <c:v>15</c:v>
                </c:pt>
                <c:pt idx="3">
                  <c:v>6.3</c:v>
                </c:pt>
                <c:pt idx="4">
                  <c:v>48.5</c:v>
                </c:pt>
                <c:pt idx="5">
                  <c:v>79</c:v>
                </c:pt>
                <c:pt idx="6">
                  <c:v>28.5</c:v>
                </c:pt>
                <c:pt idx="7">
                  <c:v>14.5</c:v>
                </c:pt>
                <c:pt idx="8">
                  <c:v>63</c:v>
                </c:pt>
                <c:pt idx="9">
                  <c:v>86.649999999999991</c:v>
                </c:pt>
                <c:pt idx="10">
                  <c:v>67.11</c:v>
                </c:pt>
                <c:pt idx="11">
                  <c:v>16</c:v>
                </c:pt>
                <c:pt idx="12">
                  <c:v>54.7</c:v>
                </c:pt>
                <c:pt idx="13">
                  <c:v>77.28</c:v>
                </c:pt>
                <c:pt idx="14">
                  <c:v>38.800000000000004</c:v>
                </c:pt>
                <c:pt idx="15">
                  <c:v>59</c:v>
                </c:pt>
                <c:pt idx="16">
                  <c:v>51.6</c:v>
                </c:pt>
                <c:pt idx="17">
                  <c:v>14</c:v>
                </c:pt>
                <c:pt idx="18">
                  <c:v>67.3</c:v>
                </c:pt>
                <c:pt idx="19">
                  <c:v>28</c:v>
                </c:pt>
                <c:pt idx="20">
                  <c:v>60.4</c:v>
                </c:pt>
                <c:pt idx="21">
                  <c:v>68.5</c:v>
                </c:pt>
                <c:pt idx="22">
                  <c:v>90</c:v>
                </c:pt>
                <c:pt idx="23">
                  <c:v>99.82</c:v>
                </c:pt>
                <c:pt idx="24">
                  <c:v>98.6</c:v>
                </c:pt>
                <c:pt idx="25">
                  <c:v>43</c:v>
                </c:pt>
                <c:pt idx="26">
                  <c:v>9.8000000000000007</c:v>
                </c:pt>
                <c:pt idx="27">
                  <c:v>41</c:v>
                </c:pt>
                <c:pt idx="28">
                  <c:v>96.04</c:v>
                </c:pt>
                <c:pt idx="29">
                  <c:v>41.2</c:v>
                </c:pt>
                <c:pt idx="30">
                  <c:v>33</c:v>
                </c:pt>
                <c:pt idx="31">
                  <c:v>86</c:v>
                </c:pt>
                <c:pt idx="32">
                  <c:v>40.6</c:v>
                </c:pt>
                <c:pt idx="33">
                  <c:v>45</c:v>
                </c:pt>
                <c:pt idx="34">
                  <c:v>87.5</c:v>
                </c:pt>
                <c:pt idx="35">
                  <c:v>58</c:v>
                </c:pt>
                <c:pt idx="36">
                  <c:v>51</c:v>
                </c:pt>
                <c:pt idx="37">
                  <c:v>82.5</c:v>
                </c:pt>
                <c:pt idx="38">
                  <c:v>98</c:v>
                </c:pt>
                <c:pt idx="39">
                  <c:v>93.4</c:v>
                </c:pt>
                <c:pt idx="40">
                  <c:v>30</c:v>
                </c:pt>
                <c:pt idx="41">
                  <c:v>77.81</c:v>
                </c:pt>
                <c:pt idx="42">
                  <c:v>61</c:v>
                </c:pt>
                <c:pt idx="43">
                  <c:v>53</c:v>
                </c:pt>
                <c:pt idx="44">
                  <c:v>17.5</c:v>
                </c:pt>
                <c:pt idx="45">
                  <c:v>74</c:v>
                </c:pt>
                <c:pt idx="46">
                  <c:v>41.4</c:v>
                </c:pt>
                <c:pt idx="47">
                  <c:v>84</c:v>
                </c:pt>
                <c:pt idx="48">
                  <c:v>62.7</c:v>
                </c:pt>
                <c:pt idx="49">
                  <c:v>98.85</c:v>
                </c:pt>
                <c:pt idx="50">
                  <c:v>91.1</c:v>
                </c:pt>
                <c:pt idx="51">
                  <c:v>28.6</c:v>
                </c:pt>
                <c:pt idx="52">
                  <c:v>99.1</c:v>
                </c:pt>
                <c:pt idx="53">
                  <c:v>87</c:v>
                </c:pt>
                <c:pt idx="54">
                  <c:v>77</c:v>
                </c:pt>
                <c:pt idx="55">
                  <c:v>95.6</c:v>
                </c:pt>
                <c:pt idx="56">
                  <c:v>60.084010880000001</c:v>
                </c:pt>
                <c:pt idx="57">
                  <c:v>78</c:v>
                </c:pt>
                <c:pt idx="58">
                  <c:v>55</c:v>
                </c:pt>
                <c:pt idx="59">
                  <c:v>53.15035168</c:v>
                </c:pt>
                <c:pt idx="61">
                  <c:v>93.408201279999986</c:v>
                </c:pt>
                <c:pt idx="62">
                  <c:v>62.873411479999994</c:v>
                </c:pt>
                <c:pt idx="63">
                  <c:v>96.432787000000019</c:v>
                </c:pt>
              </c:numCache>
            </c:numRef>
          </c:xVal>
          <c:yVal>
            <c:numRef>
              <c:f>AU!$Y$5:$Y$70</c:f>
              <c:numCache>
                <c:formatCode>General</c:formatCode>
                <c:ptCount val="64"/>
                <c:pt idx="0">
                  <c:v>2727</c:v>
                </c:pt>
                <c:pt idx="1">
                  <c:v>2768.0416666666647</c:v>
                </c:pt>
                <c:pt idx="2">
                  <c:v>3120</c:v>
                </c:pt>
                <c:pt idx="3">
                  <c:v>3130</c:v>
                </c:pt>
                <c:pt idx="4">
                  <c:v>3236</c:v>
                </c:pt>
                <c:pt idx="5">
                  <c:v>3271.5</c:v>
                </c:pt>
                <c:pt idx="6">
                  <c:v>3305</c:v>
                </c:pt>
                <c:pt idx="7">
                  <c:v>3380</c:v>
                </c:pt>
                <c:pt idx="8">
                  <c:v>3490</c:v>
                </c:pt>
                <c:pt idx="9">
                  <c:v>3589</c:v>
                </c:pt>
                <c:pt idx="10">
                  <c:v>3599</c:v>
                </c:pt>
                <c:pt idx="11">
                  <c:v>3610</c:v>
                </c:pt>
                <c:pt idx="12">
                  <c:v>3718</c:v>
                </c:pt>
                <c:pt idx="13">
                  <c:v>3772</c:v>
                </c:pt>
                <c:pt idx="14">
                  <c:v>3800</c:v>
                </c:pt>
                <c:pt idx="15">
                  <c:v>3800</c:v>
                </c:pt>
                <c:pt idx="16">
                  <c:v>3825</c:v>
                </c:pt>
                <c:pt idx="17">
                  <c:v>3830</c:v>
                </c:pt>
                <c:pt idx="18">
                  <c:v>3884</c:v>
                </c:pt>
                <c:pt idx="19">
                  <c:v>3895</c:v>
                </c:pt>
                <c:pt idx="20">
                  <c:v>4010</c:v>
                </c:pt>
                <c:pt idx="21">
                  <c:v>4098</c:v>
                </c:pt>
                <c:pt idx="22">
                  <c:v>4113.3333333333285</c:v>
                </c:pt>
                <c:pt idx="23">
                  <c:v>4132</c:v>
                </c:pt>
                <c:pt idx="24">
                  <c:v>4135</c:v>
                </c:pt>
                <c:pt idx="25">
                  <c:v>4161</c:v>
                </c:pt>
                <c:pt idx="26">
                  <c:v>4173</c:v>
                </c:pt>
                <c:pt idx="27">
                  <c:v>4200</c:v>
                </c:pt>
                <c:pt idx="28">
                  <c:v>4202</c:v>
                </c:pt>
                <c:pt idx="29">
                  <c:v>4271</c:v>
                </c:pt>
                <c:pt idx="30">
                  <c:v>4285</c:v>
                </c:pt>
                <c:pt idx="31">
                  <c:v>4288.5</c:v>
                </c:pt>
                <c:pt idx="32">
                  <c:v>4296</c:v>
                </c:pt>
                <c:pt idx="33">
                  <c:v>4413</c:v>
                </c:pt>
                <c:pt idx="34">
                  <c:v>4442</c:v>
                </c:pt>
                <c:pt idx="35">
                  <c:v>4518</c:v>
                </c:pt>
                <c:pt idx="36">
                  <c:v>4534.6666666667143</c:v>
                </c:pt>
                <c:pt idx="37">
                  <c:v>4550</c:v>
                </c:pt>
                <c:pt idx="38">
                  <c:v>4601.6393442622948</c:v>
                </c:pt>
                <c:pt idx="39">
                  <c:v>4652</c:v>
                </c:pt>
                <c:pt idx="40">
                  <c:v>4700</c:v>
                </c:pt>
                <c:pt idx="41">
                  <c:v>4729</c:v>
                </c:pt>
                <c:pt idx="42">
                  <c:v>4784.75</c:v>
                </c:pt>
                <c:pt idx="43">
                  <c:v>4800</c:v>
                </c:pt>
                <c:pt idx="44">
                  <c:v>4917.6666666667143</c:v>
                </c:pt>
                <c:pt idx="45">
                  <c:v>4966</c:v>
                </c:pt>
                <c:pt idx="46">
                  <c:v>5011</c:v>
                </c:pt>
                <c:pt idx="47">
                  <c:v>5012</c:v>
                </c:pt>
                <c:pt idx="48">
                  <c:v>5095</c:v>
                </c:pt>
                <c:pt idx="49">
                  <c:v>5324</c:v>
                </c:pt>
                <c:pt idx="50">
                  <c:v>5385</c:v>
                </c:pt>
                <c:pt idx="51">
                  <c:v>5635.3333333333285</c:v>
                </c:pt>
                <c:pt idx="52">
                  <c:v>5707</c:v>
                </c:pt>
                <c:pt idx="53">
                  <c:v>5850</c:v>
                </c:pt>
                <c:pt idx="54">
                  <c:v>6103</c:v>
                </c:pt>
                <c:pt idx="55">
                  <c:v>6184</c:v>
                </c:pt>
                <c:pt idx="56">
                  <c:v>6273</c:v>
                </c:pt>
                <c:pt idx="57">
                  <c:v>6373</c:v>
                </c:pt>
                <c:pt idx="58">
                  <c:v>6536</c:v>
                </c:pt>
                <c:pt idx="59">
                  <c:v>6668.4473129609887</c:v>
                </c:pt>
                <c:pt idx="61">
                  <c:v>6757.1951219512566</c:v>
                </c:pt>
                <c:pt idx="62">
                  <c:v>6780</c:v>
                </c:pt>
                <c:pt idx="63">
                  <c:v>6910</c:v>
                </c:pt>
              </c:numCache>
            </c:numRef>
          </c:yVal>
        </c:ser>
        <c:ser>
          <c:idx val="2"/>
          <c:order val="2"/>
          <c:spPr>
            <a:ln w="28575">
              <a:noFill/>
            </a:ln>
          </c:spPr>
          <c:trendline>
            <c:spPr>
              <a:ln w="57150"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AU!$X$75:$X$181</c:f>
              <c:numCache>
                <c:formatCode>General</c:formatCode>
                <c:ptCount val="102"/>
                <c:pt idx="0">
                  <c:v>100</c:v>
                </c:pt>
                <c:pt idx="1">
                  <c:v>100.75</c:v>
                </c:pt>
                <c:pt idx="2">
                  <c:v>101.43</c:v>
                </c:pt>
                <c:pt idx="3">
                  <c:v>102</c:v>
                </c:pt>
                <c:pt idx="4">
                  <c:v>104</c:v>
                </c:pt>
                <c:pt idx="5">
                  <c:v>104.21000000000002</c:v>
                </c:pt>
                <c:pt idx="6">
                  <c:v>105.45</c:v>
                </c:pt>
                <c:pt idx="7">
                  <c:v>106</c:v>
                </c:pt>
                <c:pt idx="8">
                  <c:v>106.14999999999999</c:v>
                </c:pt>
                <c:pt idx="9">
                  <c:v>106.88</c:v>
                </c:pt>
                <c:pt idx="10">
                  <c:v>107</c:v>
                </c:pt>
                <c:pt idx="11">
                  <c:v>107.4</c:v>
                </c:pt>
                <c:pt idx="12">
                  <c:v>107.6</c:v>
                </c:pt>
                <c:pt idx="13">
                  <c:v>108</c:v>
                </c:pt>
                <c:pt idx="14">
                  <c:v>112</c:v>
                </c:pt>
                <c:pt idx="15">
                  <c:v>120</c:v>
                </c:pt>
                <c:pt idx="16">
                  <c:v>120.64</c:v>
                </c:pt>
                <c:pt idx="17">
                  <c:v>121.55</c:v>
                </c:pt>
                <c:pt idx="18">
                  <c:v>125.83</c:v>
                </c:pt>
                <c:pt idx="19">
                  <c:v>126.24444133</c:v>
                </c:pt>
                <c:pt idx="20">
                  <c:v>126.3</c:v>
                </c:pt>
                <c:pt idx="21">
                  <c:v>128.6</c:v>
                </c:pt>
                <c:pt idx="22">
                  <c:v>129</c:v>
                </c:pt>
                <c:pt idx="23">
                  <c:v>131.19999999999999</c:v>
                </c:pt>
                <c:pt idx="24">
                  <c:v>132</c:v>
                </c:pt>
                <c:pt idx="25">
                  <c:v>133</c:v>
                </c:pt>
                <c:pt idx="26">
                  <c:v>134.9</c:v>
                </c:pt>
                <c:pt idx="27">
                  <c:v>136</c:v>
                </c:pt>
                <c:pt idx="28">
                  <c:v>136.25</c:v>
                </c:pt>
                <c:pt idx="29">
                  <c:v>141</c:v>
                </c:pt>
                <c:pt idx="30">
                  <c:v>141.66</c:v>
                </c:pt>
                <c:pt idx="31">
                  <c:v>142.69999999999999</c:v>
                </c:pt>
                <c:pt idx="32">
                  <c:v>145</c:v>
                </c:pt>
                <c:pt idx="33">
                  <c:v>147</c:v>
                </c:pt>
                <c:pt idx="34">
                  <c:v>150.06206567679999</c:v>
                </c:pt>
                <c:pt idx="35">
                  <c:v>153</c:v>
                </c:pt>
                <c:pt idx="36">
                  <c:v>154.30000000000001</c:v>
                </c:pt>
                <c:pt idx="37">
                  <c:v>158.5</c:v>
                </c:pt>
                <c:pt idx="38">
                  <c:v>160</c:v>
                </c:pt>
                <c:pt idx="39">
                  <c:v>161.59</c:v>
                </c:pt>
                <c:pt idx="40">
                  <c:v>162</c:v>
                </c:pt>
                <c:pt idx="41">
                  <c:v>163.87</c:v>
                </c:pt>
                <c:pt idx="42">
                  <c:v>164.3</c:v>
                </c:pt>
                <c:pt idx="43">
                  <c:v>166.2</c:v>
                </c:pt>
                <c:pt idx="44">
                  <c:v>167</c:v>
                </c:pt>
                <c:pt idx="45">
                  <c:v>170</c:v>
                </c:pt>
                <c:pt idx="46">
                  <c:v>171.81</c:v>
                </c:pt>
                <c:pt idx="47">
                  <c:v>173.5</c:v>
                </c:pt>
                <c:pt idx="48">
                  <c:v>176.87</c:v>
                </c:pt>
                <c:pt idx="49">
                  <c:v>178</c:v>
                </c:pt>
                <c:pt idx="50">
                  <c:v>179</c:v>
                </c:pt>
                <c:pt idx="51">
                  <c:v>180.79</c:v>
                </c:pt>
                <c:pt idx="52">
                  <c:v>182.36</c:v>
                </c:pt>
                <c:pt idx="53">
                  <c:v>186</c:v>
                </c:pt>
                <c:pt idx="54">
                  <c:v>186.66</c:v>
                </c:pt>
                <c:pt idx="55">
                  <c:v>188</c:v>
                </c:pt>
                <c:pt idx="56">
                  <c:v>190</c:v>
                </c:pt>
                <c:pt idx="57">
                  <c:v>193.67</c:v>
                </c:pt>
                <c:pt idx="58">
                  <c:v>195</c:v>
                </c:pt>
                <c:pt idx="59">
                  <c:v>195.49</c:v>
                </c:pt>
                <c:pt idx="60">
                  <c:v>198</c:v>
                </c:pt>
                <c:pt idx="61">
                  <c:v>200</c:v>
                </c:pt>
                <c:pt idx="62">
                  <c:v>205</c:v>
                </c:pt>
                <c:pt idx="63">
                  <c:v>210</c:v>
                </c:pt>
                <c:pt idx="64">
                  <c:v>211.70767363719995</c:v>
                </c:pt>
                <c:pt idx="65">
                  <c:v>215.23</c:v>
                </c:pt>
                <c:pt idx="66">
                  <c:v>217</c:v>
                </c:pt>
                <c:pt idx="67">
                  <c:v>218</c:v>
                </c:pt>
                <c:pt idx="68">
                  <c:v>219</c:v>
                </c:pt>
                <c:pt idx="69">
                  <c:v>220</c:v>
                </c:pt>
                <c:pt idx="70">
                  <c:v>220.13</c:v>
                </c:pt>
                <c:pt idx="71">
                  <c:v>221</c:v>
                </c:pt>
                <c:pt idx="72">
                  <c:v>225</c:v>
                </c:pt>
                <c:pt idx="73">
                  <c:v>238.60999999999999</c:v>
                </c:pt>
                <c:pt idx="74">
                  <c:v>247.23999999999998</c:v>
                </c:pt>
                <c:pt idx="75">
                  <c:v>251</c:v>
                </c:pt>
                <c:pt idx="76">
                  <c:v>256</c:v>
                </c:pt>
                <c:pt idx="77">
                  <c:v>259</c:v>
                </c:pt>
                <c:pt idx="78">
                  <c:v>260</c:v>
                </c:pt>
                <c:pt idx="79">
                  <c:v>263.68</c:v>
                </c:pt>
                <c:pt idx="80">
                  <c:v>270</c:v>
                </c:pt>
                <c:pt idx="81">
                  <c:v>271</c:v>
                </c:pt>
                <c:pt idx="82">
                  <c:v>277</c:v>
                </c:pt>
                <c:pt idx="83">
                  <c:v>282</c:v>
                </c:pt>
                <c:pt idx="84">
                  <c:v>309</c:v>
                </c:pt>
                <c:pt idx="85">
                  <c:v>332</c:v>
                </c:pt>
                <c:pt idx="86">
                  <c:v>333</c:v>
                </c:pt>
                <c:pt idx="87">
                  <c:v>338</c:v>
                </c:pt>
                <c:pt idx="88">
                  <c:v>342.47999999999894</c:v>
                </c:pt>
                <c:pt idx="89">
                  <c:v>375.83</c:v>
                </c:pt>
                <c:pt idx="90">
                  <c:v>401</c:v>
                </c:pt>
                <c:pt idx="91">
                  <c:v>130</c:v>
                </c:pt>
                <c:pt idx="92">
                  <c:v>140</c:v>
                </c:pt>
                <c:pt idx="93">
                  <c:v>150</c:v>
                </c:pt>
                <c:pt idx="94">
                  <c:v>170</c:v>
                </c:pt>
                <c:pt idx="95">
                  <c:v>178</c:v>
                </c:pt>
                <c:pt idx="96">
                  <c:v>195</c:v>
                </c:pt>
                <c:pt idx="97">
                  <c:v>203</c:v>
                </c:pt>
                <c:pt idx="98">
                  <c:v>223</c:v>
                </c:pt>
                <c:pt idx="99">
                  <c:v>238</c:v>
                </c:pt>
                <c:pt idx="100">
                  <c:v>285</c:v>
                </c:pt>
                <c:pt idx="101">
                  <c:v>312</c:v>
                </c:pt>
              </c:numCache>
            </c:numRef>
          </c:xVal>
          <c:yVal>
            <c:numRef>
              <c:f>AU!$Y$75:$Y$181</c:f>
              <c:numCache>
                <c:formatCode>General</c:formatCode>
                <c:ptCount val="102"/>
                <c:pt idx="0">
                  <c:v>5201.8817204301104</c:v>
                </c:pt>
                <c:pt idx="1">
                  <c:v>4825</c:v>
                </c:pt>
                <c:pt idx="2">
                  <c:v>5057</c:v>
                </c:pt>
                <c:pt idx="3">
                  <c:v>5008</c:v>
                </c:pt>
                <c:pt idx="4">
                  <c:v>4737.3333333333285</c:v>
                </c:pt>
                <c:pt idx="5">
                  <c:v>4590.4035752979416</c:v>
                </c:pt>
                <c:pt idx="6">
                  <c:v>4721</c:v>
                </c:pt>
                <c:pt idx="7">
                  <c:v>4957</c:v>
                </c:pt>
                <c:pt idx="8">
                  <c:v>4918</c:v>
                </c:pt>
                <c:pt idx="9">
                  <c:v>4250</c:v>
                </c:pt>
                <c:pt idx="10">
                  <c:v>4010</c:v>
                </c:pt>
                <c:pt idx="11">
                  <c:v>5670</c:v>
                </c:pt>
                <c:pt idx="12">
                  <c:v>4491</c:v>
                </c:pt>
                <c:pt idx="13">
                  <c:v>2984.9494949494951</c:v>
                </c:pt>
                <c:pt idx="14">
                  <c:v>6383.0097087378635</c:v>
                </c:pt>
                <c:pt idx="15">
                  <c:v>4515.7019037300715</c:v>
                </c:pt>
                <c:pt idx="16">
                  <c:v>6084</c:v>
                </c:pt>
                <c:pt idx="17">
                  <c:v>4919</c:v>
                </c:pt>
                <c:pt idx="18">
                  <c:v>4039</c:v>
                </c:pt>
                <c:pt idx="19">
                  <c:v>5219.178082191781</c:v>
                </c:pt>
                <c:pt idx="20">
                  <c:v>4130</c:v>
                </c:pt>
                <c:pt idx="21">
                  <c:v>4970</c:v>
                </c:pt>
                <c:pt idx="22">
                  <c:v>4903.1914893617231</c:v>
                </c:pt>
                <c:pt idx="23">
                  <c:v>5420</c:v>
                </c:pt>
                <c:pt idx="24">
                  <c:v>4064.6357615894062</c:v>
                </c:pt>
                <c:pt idx="25">
                  <c:v>4798.9607390300225</c:v>
                </c:pt>
                <c:pt idx="26">
                  <c:v>5423</c:v>
                </c:pt>
                <c:pt idx="27">
                  <c:v>6486</c:v>
                </c:pt>
                <c:pt idx="28">
                  <c:v>5012</c:v>
                </c:pt>
                <c:pt idx="29">
                  <c:v>5034</c:v>
                </c:pt>
                <c:pt idx="30">
                  <c:v>4340.6329113924048</c:v>
                </c:pt>
                <c:pt idx="31">
                  <c:v>4860</c:v>
                </c:pt>
                <c:pt idx="32">
                  <c:v>6680</c:v>
                </c:pt>
                <c:pt idx="33">
                  <c:v>4515.7019037300715</c:v>
                </c:pt>
                <c:pt idx="34">
                  <c:v>6453.3333333333285</c:v>
                </c:pt>
                <c:pt idx="35">
                  <c:v>4901</c:v>
                </c:pt>
                <c:pt idx="36">
                  <c:v>6012</c:v>
                </c:pt>
                <c:pt idx="37">
                  <c:v>5403</c:v>
                </c:pt>
                <c:pt idx="38">
                  <c:v>5021</c:v>
                </c:pt>
                <c:pt idx="39">
                  <c:v>4073.3333333333571</c:v>
                </c:pt>
                <c:pt idx="40">
                  <c:v>4990</c:v>
                </c:pt>
                <c:pt idx="41">
                  <c:v>4615.4834024896263</c:v>
                </c:pt>
                <c:pt idx="42">
                  <c:v>5493</c:v>
                </c:pt>
                <c:pt idx="43">
                  <c:v>5197</c:v>
                </c:pt>
                <c:pt idx="44">
                  <c:v>4448</c:v>
                </c:pt>
                <c:pt idx="45">
                  <c:v>4667</c:v>
                </c:pt>
                <c:pt idx="46">
                  <c:v>4019.7777777777778</c:v>
                </c:pt>
                <c:pt idx="47">
                  <c:v>5620</c:v>
                </c:pt>
                <c:pt idx="48">
                  <c:v>4612.5714285714466</c:v>
                </c:pt>
                <c:pt idx="49">
                  <c:v>4549</c:v>
                </c:pt>
                <c:pt idx="50">
                  <c:v>4390</c:v>
                </c:pt>
                <c:pt idx="51">
                  <c:v>5833.3333333333285</c:v>
                </c:pt>
                <c:pt idx="52">
                  <c:v>3915.8974358974465</c:v>
                </c:pt>
                <c:pt idx="53">
                  <c:v>6188</c:v>
                </c:pt>
                <c:pt idx="54">
                  <c:v>4024.453781512605</c:v>
                </c:pt>
                <c:pt idx="55">
                  <c:v>4145</c:v>
                </c:pt>
                <c:pt idx="56">
                  <c:v>5210.5</c:v>
                </c:pt>
                <c:pt idx="57">
                  <c:v>4021.227272727273</c:v>
                </c:pt>
                <c:pt idx="58">
                  <c:v>4433</c:v>
                </c:pt>
                <c:pt idx="59">
                  <c:v>4202</c:v>
                </c:pt>
                <c:pt idx="60">
                  <c:v>3606</c:v>
                </c:pt>
                <c:pt idx="61">
                  <c:v>4290.6315789473683</c:v>
                </c:pt>
                <c:pt idx="62">
                  <c:v>5463.5</c:v>
                </c:pt>
                <c:pt idx="63">
                  <c:v>4433</c:v>
                </c:pt>
                <c:pt idx="64">
                  <c:v>6125.9090909090737</c:v>
                </c:pt>
                <c:pt idx="65">
                  <c:v>5209</c:v>
                </c:pt>
                <c:pt idx="66">
                  <c:v>4288.5</c:v>
                </c:pt>
                <c:pt idx="67">
                  <c:v>3907</c:v>
                </c:pt>
                <c:pt idx="68">
                  <c:v>4598.5</c:v>
                </c:pt>
                <c:pt idx="69">
                  <c:v>5981</c:v>
                </c:pt>
                <c:pt idx="70">
                  <c:v>4502.6315789473683</c:v>
                </c:pt>
                <c:pt idx="71">
                  <c:v>3778</c:v>
                </c:pt>
                <c:pt idx="72">
                  <c:v>4339.25</c:v>
                </c:pt>
                <c:pt idx="73">
                  <c:v>3939.2511177347333</c:v>
                </c:pt>
                <c:pt idx="74">
                  <c:v>4029</c:v>
                </c:pt>
                <c:pt idx="75">
                  <c:v>4758.5</c:v>
                </c:pt>
                <c:pt idx="76">
                  <c:v>3182.9545454545455</c:v>
                </c:pt>
                <c:pt idx="77">
                  <c:v>4390</c:v>
                </c:pt>
                <c:pt idx="78">
                  <c:v>7101.6666666667143</c:v>
                </c:pt>
                <c:pt idx="79">
                  <c:v>3025.7142857142753</c:v>
                </c:pt>
                <c:pt idx="80">
                  <c:v>6033</c:v>
                </c:pt>
                <c:pt idx="81">
                  <c:v>5950</c:v>
                </c:pt>
                <c:pt idx="82">
                  <c:v>4448</c:v>
                </c:pt>
                <c:pt idx="83">
                  <c:v>3778</c:v>
                </c:pt>
                <c:pt idx="84">
                  <c:v>5180.9868421052615</c:v>
                </c:pt>
                <c:pt idx="85">
                  <c:v>3730</c:v>
                </c:pt>
                <c:pt idx="86">
                  <c:v>4448</c:v>
                </c:pt>
                <c:pt idx="87">
                  <c:v>5996</c:v>
                </c:pt>
                <c:pt idx="88">
                  <c:v>4353</c:v>
                </c:pt>
                <c:pt idx="89">
                  <c:v>4299</c:v>
                </c:pt>
                <c:pt idx="90">
                  <c:v>6391</c:v>
                </c:pt>
                <c:pt idx="91">
                  <c:v>6382.1951219512566</c:v>
                </c:pt>
                <c:pt idx="92">
                  <c:v>5455.6562500000173</c:v>
                </c:pt>
                <c:pt idx="93">
                  <c:v>4651.818181818182</c:v>
                </c:pt>
                <c:pt idx="94">
                  <c:v>5455.6562500000173</c:v>
                </c:pt>
                <c:pt idx="95">
                  <c:v>4284</c:v>
                </c:pt>
                <c:pt idx="96">
                  <c:v>3281</c:v>
                </c:pt>
                <c:pt idx="97">
                  <c:v>4674</c:v>
                </c:pt>
                <c:pt idx="98">
                  <c:v>4828</c:v>
                </c:pt>
                <c:pt idx="99">
                  <c:v>5862</c:v>
                </c:pt>
                <c:pt idx="100">
                  <c:v>5426.5558292282431</c:v>
                </c:pt>
                <c:pt idx="101">
                  <c:v>5503.3333333333285</c:v>
                </c:pt>
              </c:numCache>
            </c:numRef>
          </c:yVal>
        </c:ser>
        <c:axId val="45719936"/>
        <c:axId val="45721856"/>
      </c:scatterChart>
      <c:valAx>
        <c:axId val="45719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AR" sz="2000" dirty="0" smtClean="0"/>
                  <a:t>MM de AU</a:t>
                </a:r>
                <a:endParaRPr lang="es-AR" sz="20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5721856"/>
        <c:crosses val="autoZero"/>
        <c:crossBetween val="midCat"/>
      </c:valAx>
      <c:valAx>
        <c:axId val="457218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AR" sz="1400" dirty="0" smtClean="0"/>
                  <a:t>Kg/ha</a:t>
                </a:r>
                <a:endParaRPr lang="es-AR" sz="14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5719936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style val="24"/>
  <c:chart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marker>
            <c:symbol val="diamond"/>
            <c:size val="14"/>
          </c:marker>
          <c:xVal>
            <c:numRef>
              <c:f>'BD agua Trigo'!$F$43:$F$46</c:f>
              <c:numCache>
                <c:formatCode>0</c:formatCode>
                <c:ptCount val="4"/>
                <c:pt idx="0">
                  <c:v>112.72757504118219</c:v>
                </c:pt>
                <c:pt idx="1">
                  <c:v>129.25747295540734</c:v>
                </c:pt>
                <c:pt idx="2">
                  <c:v>136.43153847696504</c:v>
                </c:pt>
                <c:pt idx="3">
                  <c:v>161.16217102206514</c:v>
                </c:pt>
              </c:numCache>
            </c:numRef>
          </c:xVal>
          <c:yVal>
            <c:numRef>
              <c:f>'BD agua Trigo'!$G$43:$G$46</c:f>
              <c:numCache>
                <c:formatCode>0</c:formatCode>
                <c:ptCount val="4"/>
                <c:pt idx="0">
                  <c:v>3405</c:v>
                </c:pt>
                <c:pt idx="1">
                  <c:v>5143</c:v>
                </c:pt>
                <c:pt idx="2">
                  <c:v>4063</c:v>
                </c:pt>
                <c:pt idx="3" formatCode="General">
                  <c:v>6233</c:v>
                </c:pt>
              </c:numCache>
            </c:numRef>
          </c:yVal>
        </c:ser>
        <c:ser>
          <c:idx val="1"/>
          <c:order val="1"/>
          <c:spPr>
            <a:ln w="47625">
              <a:noFill/>
            </a:ln>
          </c:spPr>
          <c:marker>
            <c:symbol val="diamond"/>
            <c:size val="14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'BD agua Trigo'!$F$46:$F$47</c:f>
              <c:numCache>
                <c:formatCode>0</c:formatCode>
                <c:ptCount val="2"/>
                <c:pt idx="0">
                  <c:v>161.16217102206514</c:v>
                </c:pt>
                <c:pt idx="1">
                  <c:v>330.45086671670072</c:v>
                </c:pt>
              </c:numCache>
            </c:numRef>
          </c:xVal>
          <c:yVal>
            <c:numRef>
              <c:f>'BD agua Trigo'!$G$46:$G$47</c:f>
              <c:numCache>
                <c:formatCode>0</c:formatCode>
                <c:ptCount val="2"/>
                <c:pt idx="0" formatCode="General">
                  <c:v>6233</c:v>
                </c:pt>
                <c:pt idx="1">
                  <c:v>6998</c:v>
                </c:pt>
              </c:numCache>
            </c:numRef>
          </c:yVal>
        </c:ser>
        <c:axId val="45900160"/>
        <c:axId val="45902464"/>
      </c:scatterChart>
      <c:valAx>
        <c:axId val="4590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s-AR" sz="2000" dirty="0" smtClean="0"/>
                  <a:t>Agua</a:t>
                </a:r>
                <a:r>
                  <a:rPr lang="es-AR" sz="2000" baseline="0" dirty="0" smtClean="0"/>
                  <a:t> a la siembra</a:t>
                </a:r>
                <a:r>
                  <a:rPr lang="es-AR" sz="2000" dirty="0" smtClean="0"/>
                  <a:t> (0-200cm)</a:t>
                </a:r>
                <a:endParaRPr lang="es-AR" sz="2000" dirty="0"/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5902464"/>
        <c:crosses val="autoZero"/>
        <c:crossBetween val="midCat"/>
      </c:valAx>
      <c:valAx>
        <c:axId val="45902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AR" dirty="0" smtClean="0"/>
                  <a:t>Rendimiento</a:t>
                </a:r>
                <a:r>
                  <a:rPr lang="es-AR" baseline="0" dirty="0" smtClean="0"/>
                  <a:t> de trigo (kg/ha)</a:t>
                </a:r>
                <a:endParaRPr lang="es-AR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5900160"/>
        <c:crosses val="autoZero"/>
        <c:crossBetween val="midCat"/>
      </c:valAx>
      <c:spPr>
        <a:blipFill dpi="0" rotWithShape="1">
          <a:blip xmlns:r="http://schemas.openxmlformats.org/officeDocument/2006/relationships" r:embed="rId1">
            <a:alphaModFix amt="15000"/>
          </a:blip>
          <a:srcRect/>
          <a:stretch>
            <a:fillRect/>
          </a:stretch>
        </a:blipFill>
      </c:spPr>
    </c:plotArea>
    <c:plotVisOnly val="1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scatterChart>
        <c:scatterStyle val="lineMarker"/>
        <c:ser>
          <c:idx val="0"/>
          <c:order val="0"/>
          <c:marker>
            <c:symbol val="none"/>
          </c:marker>
          <c:xVal>
            <c:numRef>
              <c:f>AU!$I$52:$I$58</c:f>
              <c:numCache>
                <c:formatCode>General</c:formatCode>
                <c:ptCount val="7"/>
                <c:pt idx="0">
                  <c:v>25</c:v>
                </c:pt>
                <c:pt idx="1">
                  <c:v>30</c:v>
                </c:pt>
                <c:pt idx="2">
                  <c:v>50</c:v>
                </c:pt>
                <c:pt idx="3">
                  <c:v>65</c:v>
                </c:pt>
                <c:pt idx="4">
                  <c:v>100</c:v>
                </c:pt>
                <c:pt idx="5">
                  <c:v>130</c:v>
                </c:pt>
                <c:pt idx="6">
                  <c:v>150</c:v>
                </c:pt>
              </c:numCache>
            </c:numRef>
          </c:xVal>
          <c:yVal>
            <c:numRef>
              <c:f>AU!$J$52:$J$58</c:f>
              <c:numCache>
                <c:formatCode>General</c:formatCode>
                <c:ptCount val="7"/>
                <c:pt idx="0">
                  <c:v>2407</c:v>
                </c:pt>
                <c:pt idx="1">
                  <c:v>2493</c:v>
                </c:pt>
                <c:pt idx="2">
                  <c:v>2837</c:v>
                </c:pt>
                <c:pt idx="3">
                  <c:v>3095</c:v>
                </c:pt>
                <c:pt idx="4">
                  <c:v>3697</c:v>
                </c:pt>
                <c:pt idx="5">
                  <c:v>4213</c:v>
                </c:pt>
                <c:pt idx="6">
                  <c:v>4557</c:v>
                </c:pt>
              </c:numCache>
            </c:numRef>
          </c:yVal>
        </c:ser>
        <c:axId val="45926272"/>
        <c:axId val="45936640"/>
      </c:scatterChart>
      <c:valAx>
        <c:axId val="45926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Agua a la </a:t>
                </a:r>
                <a:r>
                  <a:rPr lang="en-US" sz="2000" dirty="0" err="1"/>
                  <a:t>siembra</a:t>
                </a:r>
                <a:r>
                  <a:rPr lang="en-US" sz="2000" dirty="0"/>
                  <a:t> (0-120cm)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5936640"/>
        <c:crosses val="autoZero"/>
        <c:crossBetween val="midCat"/>
      </c:valAx>
      <c:valAx>
        <c:axId val="45936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Rendimiento de trigo (kg/ha)</a:t>
                </a:r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AR"/>
          </a:p>
        </c:txPr>
        <c:crossAx val="45926272"/>
        <c:crosses val="autoZero"/>
        <c:crossBetween val="midCat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E2A70-7BF6-4DB5-AAFA-5214F18025FB}" type="doc">
      <dgm:prSet loTypeId="urn:microsoft.com/office/officeart/2005/8/layout/hierarchy6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EE8A7865-490C-464F-817B-8DCF299839F2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1009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A61245-641D-4DB4-907E-0707901CA2DF}" type="parTrans" cxnId="{543F2317-7EA1-410C-9F35-B8DC32F94C27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876903-0902-41EB-99D8-2B4C31194F96}" type="sibTrans" cxnId="{543F2317-7EA1-410C-9F35-B8DC32F94C27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ADB1C-9D32-40A4-8307-7A9A834A5298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840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A086A-0136-4D6D-9DF1-D3F90970F5F8}" type="parTrans" cxnId="{4D6E8815-E613-4BB5-987D-F3E9A8005B77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907477-EFC4-42C4-A20D-C739C8D78173}" type="sibTrans" cxnId="{4D6E8815-E613-4BB5-987D-F3E9A8005B77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B1AA5-141E-4ADA-97A4-955943147503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716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5B410F-2F39-418F-8E76-F0E57A54B365}" type="parTrans" cxnId="{12A6BE1D-BBAE-4636-9730-6D30745C525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A3CF7-A369-48B9-A0D9-F173C4DE3211}" type="sibTrans" cxnId="{12A6BE1D-BBAE-4636-9730-6D30745C525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5D7B0-5FDB-4B59-8199-60B2D77235A2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623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18A70-0FE6-4B3C-B72E-543C7A52569B}" type="parTrans" cxnId="{C7985CFE-EDFB-4725-9E3E-75FC0618540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122B5-7C1F-42FD-8843-3CDDAE69763B}" type="sibTrans" cxnId="{C7985CFE-EDFB-4725-9E3E-75FC0618540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F68A30-20CC-4532-B179-C913C4E43909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Cebada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AD3D55-3157-4DA3-945F-6579DE38DADB}" type="parTrans" cxnId="{A570F9CE-26A2-48AA-9E1A-0926264B9E8D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E427-99B3-4AB3-8931-EA9971587459}" type="sibTrans" cxnId="{A570F9CE-26A2-48AA-9E1A-0926264B9E8D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78E17E-87D3-4070-B7EA-34A8FD5B0C12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169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DD155-808E-4F10-85FF-18FFB28D7259}" type="parTrans" cxnId="{5771FCD6-E7C5-415E-A4ED-0FB676C71FB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B01DE-F7EA-40BD-B53D-6BF5E7DE1EE8}" type="sibTrans" cxnId="{5771FCD6-E7C5-415E-A4ED-0FB676C71FB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F10662-11D9-4C0E-851F-45312C77E3D9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Casos informados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6B56C6-F4BA-4AF8-951B-36AD18A62338}" type="parTrans" cxnId="{5BBEEF5F-0D1F-4DD4-ADED-FC13018A91D4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57B11B-2D3D-4276-A86C-F30334E61036}" type="sibTrans" cxnId="{5BBEEF5F-0D1F-4DD4-ADED-FC13018A91D4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6FCAD-0550-4974-8B40-BE8B59742D07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Cultivo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48033-1091-4635-89F1-A0EA9000B307}" type="parTrans" cxnId="{A84AC97A-A681-47A9-83BA-F3153665AE11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97078-FFFD-47DE-B8B5-615705AD4052}" type="sibTrans" cxnId="{A84AC97A-A681-47A9-83BA-F3153665AE11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9C259-DD47-4DFD-B8BF-3CF0247AFD81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Casos Informados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256AF0-57AD-4A90-95F1-3FB087A96331}" type="parTrans" cxnId="{7C280C50-F87C-4352-9F16-16F3AF566984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B4373-B2C6-4FE0-812B-512B41119490}" type="sibTrans" cxnId="{7C280C50-F87C-4352-9F16-16F3AF566984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DE437-0CCD-4DE3-A6F4-71FFA08CBB83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Trigo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4E788F-3B05-4FD1-AC19-0230FB431685}" type="parTrans" cxnId="{D9880A3D-69D3-430F-8A14-9CC5D50B3AF4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B80B37-4C84-44D9-95D7-3BE2581A6524}" type="sibTrans" cxnId="{D9880A3D-69D3-430F-8A14-9CC5D50B3AF4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BB005-3CE5-4A9E-8358-57D5D43C4C33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149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BF7901-07E4-4A21-83DB-C6575EF160BE}" type="parTrans" cxnId="{3046966E-75A2-4FE8-AD01-D1A7BCABD56D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DCAAF-B649-4CA4-9C99-3663E575BB15}" type="sibTrans" cxnId="{3046966E-75A2-4FE8-AD01-D1A7BCABD56D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AD0B8-D566-4140-8ECE-A78BE8F78B0E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138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C286-0E8E-4B66-8F2A-89D31C78CD85}" type="parTrans" cxnId="{151B7F69-5D5B-4396-9C1B-6A74F4BE9B8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D3FE0-B25C-4B56-991E-60AA26A60818}" type="sibTrans" cxnId="{151B7F69-5D5B-4396-9C1B-6A74F4BE9B85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196500-9303-432E-8343-79D0049B1B0C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de N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FA8AF2-54E5-46C4-B5BF-A9BD2AA73583}" type="parTrans" cxnId="{57796CC8-9CA7-4851-BA79-FF8A5C24A5D9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73246-E160-4D5D-A852-BEAF495594BC}" type="sibTrans" cxnId="{57796CC8-9CA7-4851-BA79-FF8A5C24A5D9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01DC3-C87A-4BAB-BDC3-DC3AB0A49294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de P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CABA5-DBC7-41FD-AB08-189A11DC4AF1}" type="parTrans" cxnId="{C43F29FD-7168-410A-BE39-02B6D1E0FA3A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B23A5A-2499-46D8-9628-91E1ECCCCE9B}" type="sibTrans" cxnId="{C43F29FD-7168-410A-BE39-02B6D1E0FA3A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D534C-06FE-4FEB-8C32-24D07A0FE6E1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83%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FD5496-8761-48C7-B84E-A041B40A7E01}" type="parTrans" cxnId="{C1D09FC1-B9AC-44A4-9B70-E7536E1148EF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5B821B-B38D-4525-80E4-8D894B732B2D}" type="sibTrans" cxnId="{C1D09FC1-B9AC-44A4-9B70-E7536E1148EF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7B8F19-7C53-4EFB-9BE4-F6E3C3832A1D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85%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5C122D-D061-4F0C-BDA1-AD3D7BF3D5D8}" type="parTrans" cxnId="{4F8014DE-0F31-4734-97A8-0E3E49DB6A1F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12B60-42C4-40F1-9878-C7E0C41A9016}" type="sibTrans" cxnId="{4F8014DE-0F31-4734-97A8-0E3E49DB6A1F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5088DC-5E81-46EE-AAD3-EF70970F3661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74%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D67C8A-FDCB-4C70-83A1-0F5F2224BB75}" type="parTrans" cxnId="{C000BE69-8EDB-4CEB-AAFD-F9BAD440587E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5B4F-6621-46F4-A12E-C8B30C8441AF}" type="sibTrans" cxnId="{C000BE69-8EDB-4CEB-AAFD-F9BAD440587E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37092-D7FC-4179-A6C3-77307F6F1253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17%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4D86E-2B8C-4284-A3FD-509CCF285DF5}" type="parTrans" cxnId="{FB21EC76-0BD7-4F3E-AC82-D77BE524BB79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0C97C3-B1ED-4D01-9B85-137DF52D8CB2}" type="sibTrans" cxnId="{FB21EC76-0BD7-4F3E-AC82-D77BE524BB79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65960-C3A1-44BD-ADA7-602C75C46673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88%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65C07C-0ACA-4DB6-9EC0-46A958BEBE03}" type="parTrans" cxnId="{1807C412-2944-4987-BC35-F66AD96AA048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2990E-7A46-41EB-AC53-362EFDCD172C}" type="sibTrans" cxnId="{1807C412-2944-4987-BC35-F66AD96AA048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52BA9C-060E-4325-8002-759CA0F0AB7D}">
      <dgm:prSet phldrT="[Texto]" custT="1"/>
      <dgm:spPr/>
      <dgm:t>
        <a:bodyPr/>
        <a:lstStyle/>
        <a:p>
          <a:r>
            <a: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72%</a:t>
          </a:r>
          <a:endParaRPr lang="es-A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0987D-396D-4FCA-99AD-5AB9D9DEC0CD}" type="parTrans" cxnId="{D6558AF5-7154-4C46-ADE9-34EC41B95DDF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92D6E-7CD6-4DA4-B193-4F6D21066083}" type="sibTrans" cxnId="{D6558AF5-7154-4C46-ADE9-34EC41B95DDF}">
      <dgm:prSet/>
      <dgm:spPr/>
      <dgm:t>
        <a:bodyPr/>
        <a:lstStyle/>
        <a:p>
          <a:endParaRPr lang="es-A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538180-B5E3-46C6-B19D-69AF72F4667B}" type="pres">
      <dgm:prSet presAssocID="{E2AE2A70-7BF6-4DB5-AAFA-5214F18025F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275A0B7-8453-44EF-808E-D4A86A95A291}" type="pres">
      <dgm:prSet presAssocID="{E2AE2A70-7BF6-4DB5-AAFA-5214F18025FB}" presName="hierFlow" presStyleCnt="0"/>
      <dgm:spPr/>
    </dgm:pt>
    <dgm:pt modelId="{32B7A738-0C16-431C-B651-96E4CBFE9EB0}" type="pres">
      <dgm:prSet presAssocID="{E2AE2A70-7BF6-4DB5-AAFA-5214F18025FB}" presName="firstBuf" presStyleCnt="0"/>
      <dgm:spPr/>
    </dgm:pt>
    <dgm:pt modelId="{9DC645BE-CDEF-4DC6-A918-DBB694BF0D8A}" type="pres">
      <dgm:prSet presAssocID="{E2AE2A70-7BF6-4DB5-AAFA-5214F18025F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CF652F8-84B6-4D34-9892-6A8FB7C8AF4D}" type="pres">
      <dgm:prSet presAssocID="{EE8A7865-490C-464F-817B-8DCF299839F2}" presName="Name14" presStyleCnt="0"/>
      <dgm:spPr/>
    </dgm:pt>
    <dgm:pt modelId="{BEAF6EEC-0CE1-4B0C-BDF7-F8D7E643A932}" type="pres">
      <dgm:prSet presAssocID="{EE8A7865-490C-464F-817B-8DCF299839F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B28A7ECA-6644-40DD-9A7B-E11241808AFA}" type="pres">
      <dgm:prSet presAssocID="{EE8A7865-490C-464F-817B-8DCF299839F2}" presName="hierChild2" presStyleCnt="0"/>
      <dgm:spPr/>
    </dgm:pt>
    <dgm:pt modelId="{0B981BAB-0FE2-4632-A185-87EC787E69D7}" type="pres">
      <dgm:prSet presAssocID="{6E4E788F-3B05-4FD1-AC19-0230FB431685}" presName="Name19" presStyleLbl="parChTrans1D2" presStyleIdx="0" presStyleCnt="2"/>
      <dgm:spPr/>
      <dgm:t>
        <a:bodyPr/>
        <a:lstStyle/>
        <a:p>
          <a:endParaRPr lang="es-AR"/>
        </a:p>
      </dgm:t>
    </dgm:pt>
    <dgm:pt modelId="{151E474C-EC2C-488D-B68A-F0388F4CB0D4}" type="pres">
      <dgm:prSet presAssocID="{890DE437-0CCD-4DE3-A6F4-71FFA08CBB83}" presName="Name21" presStyleCnt="0"/>
      <dgm:spPr/>
    </dgm:pt>
    <dgm:pt modelId="{7E3EA3BB-0318-4E51-8DF4-C8291003BC44}" type="pres">
      <dgm:prSet presAssocID="{890DE437-0CCD-4DE3-A6F4-71FFA08CBB83}" presName="level2Shape" presStyleLbl="node2" presStyleIdx="0" presStyleCnt="2"/>
      <dgm:spPr/>
      <dgm:t>
        <a:bodyPr/>
        <a:lstStyle/>
        <a:p>
          <a:endParaRPr lang="es-AR"/>
        </a:p>
      </dgm:t>
    </dgm:pt>
    <dgm:pt modelId="{3B04B7A8-1FAE-486C-AA1D-571A435AA80E}" type="pres">
      <dgm:prSet presAssocID="{890DE437-0CCD-4DE3-A6F4-71FFA08CBB83}" presName="hierChild3" presStyleCnt="0"/>
      <dgm:spPr/>
    </dgm:pt>
    <dgm:pt modelId="{438A6D3E-E284-4695-9BA4-126E26C90355}" type="pres">
      <dgm:prSet presAssocID="{6A1A086A-0136-4D6D-9DF1-D3F90970F5F8}" presName="Name19" presStyleLbl="parChTrans1D3" presStyleIdx="0" presStyleCnt="4"/>
      <dgm:spPr/>
      <dgm:t>
        <a:bodyPr/>
        <a:lstStyle/>
        <a:p>
          <a:endParaRPr lang="es-AR"/>
        </a:p>
      </dgm:t>
    </dgm:pt>
    <dgm:pt modelId="{E038909D-8262-486C-9E56-2E79340B667E}" type="pres">
      <dgm:prSet presAssocID="{D7FADB1C-9D32-40A4-8307-7A9A834A5298}" presName="Name21" presStyleCnt="0"/>
      <dgm:spPr/>
    </dgm:pt>
    <dgm:pt modelId="{02A4FCB2-FA52-4A51-BE1F-4F2A05046692}" type="pres">
      <dgm:prSet presAssocID="{D7FADB1C-9D32-40A4-8307-7A9A834A5298}" presName="level2Shape" presStyleLbl="node3" presStyleIdx="0" presStyleCnt="4"/>
      <dgm:spPr/>
      <dgm:t>
        <a:bodyPr/>
        <a:lstStyle/>
        <a:p>
          <a:endParaRPr lang="es-AR"/>
        </a:p>
      </dgm:t>
    </dgm:pt>
    <dgm:pt modelId="{DC0BBFFF-74FD-4583-9BC7-1F5AF6BB5337}" type="pres">
      <dgm:prSet presAssocID="{D7FADB1C-9D32-40A4-8307-7A9A834A5298}" presName="hierChild3" presStyleCnt="0"/>
      <dgm:spPr/>
    </dgm:pt>
    <dgm:pt modelId="{A3E4A097-160B-463F-95E1-C39D021A68BD}" type="pres">
      <dgm:prSet presAssocID="{275B410F-2F39-418F-8E76-F0E57A54B365}" presName="Name19" presStyleLbl="parChTrans1D4" presStyleIdx="0" presStyleCnt="8"/>
      <dgm:spPr/>
      <dgm:t>
        <a:bodyPr/>
        <a:lstStyle/>
        <a:p>
          <a:endParaRPr lang="es-AR"/>
        </a:p>
      </dgm:t>
    </dgm:pt>
    <dgm:pt modelId="{16385DBB-01F8-4683-83C5-2D8A1C9D7D15}" type="pres">
      <dgm:prSet presAssocID="{0DFB1AA5-141E-4ADA-97A4-955943147503}" presName="Name21" presStyleCnt="0"/>
      <dgm:spPr/>
    </dgm:pt>
    <dgm:pt modelId="{5A5C3425-7D45-43A2-9B1E-46FFE0903762}" type="pres">
      <dgm:prSet presAssocID="{0DFB1AA5-141E-4ADA-97A4-955943147503}" presName="level2Shape" presStyleLbl="node4" presStyleIdx="0" presStyleCnt="8"/>
      <dgm:spPr/>
      <dgm:t>
        <a:bodyPr/>
        <a:lstStyle/>
        <a:p>
          <a:endParaRPr lang="es-AR"/>
        </a:p>
      </dgm:t>
    </dgm:pt>
    <dgm:pt modelId="{05FC42FB-EA4D-4FA8-BA7F-70A8FA4D0260}" type="pres">
      <dgm:prSet presAssocID="{0DFB1AA5-141E-4ADA-97A4-955943147503}" presName="hierChild3" presStyleCnt="0"/>
      <dgm:spPr/>
    </dgm:pt>
    <dgm:pt modelId="{ACC212A1-CFB3-4CD6-8FB4-7C866B3DBEED}" type="pres">
      <dgm:prSet presAssocID="{F9B18A70-0FE6-4B3C-B72E-543C7A52569B}" presName="Name19" presStyleLbl="parChTrans1D4" presStyleIdx="1" presStyleCnt="8"/>
      <dgm:spPr/>
      <dgm:t>
        <a:bodyPr/>
        <a:lstStyle/>
        <a:p>
          <a:endParaRPr lang="es-AR"/>
        </a:p>
      </dgm:t>
    </dgm:pt>
    <dgm:pt modelId="{CFABE50F-BD06-4EDC-BAFC-DB8F05CAFC2A}" type="pres">
      <dgm:prSet presAssocID="{3575D7B0-5FDB-4B59-8199-60B2D77235A2}" presName="Name21" presStyleCnt="0"/>
      <dgm:spPr/>
    </dgm:pt>
    <dgm:pt modelId="{ABCE7FE5-A216-46C0-8BE6-100180316A5C}" type="pres">
      <dgm:prSet presAssocID="{3575D7B0-5FDB-4B59-8199-60B2D77235A2}" presName="level2Shape" presStyleLbl="node4" presStyleIdx="1" presStyleCnt="8"/>
      <dgm:spPr/>
      <dgm:t>
        <a:bodyPr/>
        <a:lstStyle/>
        <a:p>
          <a:endParaRPr lang="es-AR"/>
        </a:p>
      </dgm:t>
    </dgm:pt>
    <dgm:pt modelId="{5AD1A302-FEC5-4DB0-9BA4-CE1E0BFF6CA3}" type="pres">
      <dgm:prSet presAssocID="{3575D7B0-5FDB-4B59-8199-60B2D77235A2}" presName="hierChild3" presStyleCnt="0"/>
      <dgm:spPr/>
    </dgm:pt>
    <dgm:pt modelId="{526C5E20-BFAF-4C1B-AFFA-26E04DEEB6E7}" type="pres">
      <dgm:prSet presAssocID="{15FD5496-8761-48C7-B84E-A041B40A7E01}" presName="Name19" presStyleLbl="parChTrans1D3" presStyleIdx="1" presStyleCnt="4"/>
      <dgm:spPr/>
      <dgm:t>
        <a:bodyPr/>
        <a:lstStyle/>
        <a:p>
          <a:endParaRPr lang="es-AR"/>
        </a:p>
      </dgm:t>
    </dgm:pt>
    <dgm:pt modelId="{DF7A94A8-C794-4B19-BF17-0C90A679584D}" type="pres">
      <dgm:prSet presAssocID="{87CD534C-06FE-4FEB-8C32-24D07A0FE6E1}" presName="Name21" presStyleCnt="0"/>
      <dgm:spPr/>
    </dgm:pt>
    <dgm:pt modelId="{D062D8EB-2B9D-499A-BEAD-7DE028093A43}" type="pres">
      <dgm:prSet presAssocID="{87CD534C-06FE-4FEB-8C32-24D07A0FE6E1}" presName="level2Shape" presStyleLbl="node3" presStyleIdx="1" presStyleCnt="4"/>
      <dgm:spPr/>
      <dgm:t>
        <a:bodyPr/>
        <a:lstStyle/>
        <a:p>
          <a:endParaRPr lang="es-AR"/>
        </a:p>
      </dgm:t>
    </dgm:pt>
    <dgm:pt modelId="{070853BE-3301-4DA1-BBAF-3E8B422DFF1B}" type="pres">
      <dgm:prSet presAssocID="{87CD534C-06FE-4FEB-8C32-24D07A0FE6E1}" presName="hierChild3" presStyleCnt="0"/>
      <dgm:spPr/>
    </dgm:pt>
    <dgm:pt modelId="{04A48D05-100F-42B8-9DCD-D5D9F6A7DA32}" type="pres">
      <dgm:prSet presAssocID="{CC5C122D-D061-4F0C-BDA1-AD3D7BF3D5D8}" presName="Name19" presStyleLbl="parChTrans1D4" presStyleIdx="2" presStyleCnt="8"/>
      <dgm:spPr/>
      <dgm:t>
        <a:bodyPr/>
        <a:lstStyle/>
        <a:p>
          <a:endParaRPr lang="es-AR"/>
        </a:p>
      </dgm:t>
    </dgm:pt>
    <dgm:pt modelId="{658C013E-8331-4B9C-A64F-611B2B0D8749}" type="pres">
      <dgm:prSet presAssocID="{D37B8F19-7C53-4EFB-9BE4-F6E3C3832A1D}" presName="Name21" presStyleCnt="0"/>
      <dgm:spPr/>
    </dgm:pt>
    <dgm:pt modelId="{EE26AE6E-EC98-4D29-89B4-D4E214210760}" type="pres">
      <dgm:prSet presAssocID="{D37B8F19-7C53-4EFB-9BE4-F6E3C3832A1D}" presName="level2Shape" presStyleLbl="node4" presStyleIdx="2" presStyleCnt="8"/>
      <dgm:spPr/>
      <dgm:t>
        <a:bodyPr/>
        <a:lstStyle/>
        <a:p>
          <a:endParaRPr lang="es-AR"/>
        </a:p>
      </dgm:t>
    </dgm:pt>
    <dgm:pt modelId="{D6425B0A-1098-4E60-9A82-F757D5FD2A00}" type="pres">
      <dgm:prSet presAssocID="{D37B8F19-7C53-4EFB-9BE4-F6E3C3832A1D}" presName="hierChild3" presStyleCnt="0"/>
      <dgm:spPr/>
    </dgm:pt>
    <dgm:pt modelId="{692BEC57-41C2-433A-9346-2E82EE22E16A}" type="pres">
      <dgm:prSet presAssocID="{A4D67C8A-FDCB-4C70-83A1-0F5F2224BB75}" presName="Name19" presStyleLbl="parChTrans1D4" presStyleIdx="3" presStyleCnt="8"/>
      <dgm:spPr/>
      <dgm:t>
        <a:bodyPr/>
        <a:lstStyle/>
        <a:p>
          <a:endParaRPr lang="es-AR"/>
        </a:p>
      </dgm:t>
    </dgm:pt>
    <dgm:pt modelId="{8EB5F613-1D40-4CA4-9595-55B45BDA2DB5}" type="pres">
      <dgm:prSet presAssocID="{575088DC-5E81-46EE-AAD3-EF70970F3661}" presName="Name21" presStyleCnt="0"/>
      <dgm:spPr/>
    </dgm:pt>
    <dgm:pt modelId="{9CD29CA6-6CDC-446F-975A-BA42E9C9C8E4}" type="pres">
      <dgm:prSet presAssocID="{575088DC-5E81-46EE-AAD3-EF70970F3661}" presName="level2Shape" presStyleLbl="node4" presStyleIdx="3" presStyleCnt="8"/>
      <dgm:spPr/>
      <dgm:t>
        <a:bodyPr/>
        <a:lstStyle/>
        <a:p>
          <a:endParaRPr lang="es-AR"/>
        </a:p>
      </dgm:t>
    </dgm:pt>
    <dgm:pt modelId="{F5FCB40F-22C9-4932-9FBC-906F82DFDF8C}" type="pres">
      <dgm:prSet presAssocID="{575088DC-5E81-46EE-AAD3-EF70970F3661}" presName="hierChild3" presStyleCnt="0"/>
      <dgm:spPr/>
    </dgm:pt>
    <dgm:pt modelId="{0FE31A1A-353B-4987-A700-DDE6B07A5746}" type="pres">
      <dgm:prSet presAssocID="{A0AD3D55-3157-4DA3-945F-6579DE38DADB}" presName="Name19" presStyleLbl="parChTrans1D2" presStyleIdx="1" presStyleCnt="2"/>
      <dgm:spPr/>
      <dgm:t>
        <a:bodyPr/>
        <a:lstStyle/>
        <a:p>
          <a:endParaRPr lang="es-AR"/>
        </a:p>
      </dgm:t>
    </dgm:pt>
    <dgm:pt modelId="{31047FF1-55D8-4B1D-9771-48C88339A77A}" type="pres">
      <dgm:prSet presAssocID="{8DF68A30-20CC-4532-B179-C913C4E43909}" presName="Name21" presStyleCnt="0"/>
      <dgm:spPr/>
    </dgm:pt>
    <dgm:pt modelId="{E2399B1E-AC38-4518-844E-03601CF15F5B}" type="pres">
      <dgm:prSet presAssocID="{8DF68A30-20CC-4532-B179-C913C4E43909}" presName="level2Shape" presStyleLbl="node2" presStyleIdx="1" presStyleCnt="2" custScaleX="123980"/>
      <dgm:spPr/>
      <dgm:t>
        <a:bodyPr/>
        <a:lstStyle/>
        <a:p>
          <a:endParaRPr lang="es-AR"/>
        </a:p>
      </dgm:t>
    </dgm:pt>
    <dgm:pt modelId="{6CB5F16D-CAA8-4FE6-BADE-95B760A28FF0}" type="pres">
      <dgm:prSet presAssocID="{8DF68A30-20CC-4532-B179-C913C4E43909}" presName="hierChild3" presStyleCnt="0"/>
      <dgm:spPr/>
    </dgm:pt>
    <dgm:pt modelId="{2880A31A-B278-40F8-A919-0227EA2FE2B3}" type="pres">
      <dgm:prSet presAssocID="{11EDD155-808E-4F10-85FF-18FFB28D7259}" presName="Name19" presStyleLbl="parChTrans1D3" presStyleIdx="2" presStyleCnt="4"/>
      <dgm:spPr/>
      <dgm:t>
        <a:bodyPr/>
        <a:lstStyle/>
        <a:p>
          <a:endParaRPr lang="es-AR"/>
        </a:p>
      </dgm:t>
    </dgm:pt>
    <dgm:pt modelId="{C263FF2D-6E4F-4E26-9F41-A09AE9AE376C}" type="pres">
      <dgm:prSet presAssocID="{9B78E17E-87D3-4070-B7EA-34A8FD5B0C12}" presName="Name21" presStyleCnt="0"/>
      <dgm:spPr/>
    </dgm:pt>
    <dgm:pt modelId="{5DECD343-1EA5-4A50-B1BB-429FA11BDD0C}" type="pres">
      <dgm:prSet presAssocID="{9B78E17E-87D3-4070-B7EA-34A8FD5B0C12}" presName="level2Shape" presStyleLbl="node3" presStyleIdx="2" presStyleCnt="4"/>
      <dgm:spPr/>
      <dgm:t>
        <a:bodyPr/>
        <a:lstStyle/>
        <a:p>
          <a:endParaRPr lang="es-AR"/>
        </a:p>
      </dgm:t>
    </dgm:pt>
    <dgm:pt modelId="{70404639-013D-4FC3-AC2D-1142B94B8F6D}" type="pres">
      <dgm:prSet presAssocID="{9B78E17E-87D3-4070-B7EA-34A8FD5B0C12}" presName="hierChild3" presStyleCnt="0"/>
      <dgm:spPr/>
    </dgm:pt>
    <dgm:pt modelId="{952A1E85-F80B-401F-A9D9-F45B31AD2B58}" type="pres">
      <dgm:prSet presAssocID="{7CBF7901-07E4-4A21-83DB-C6575EF160BE}" presName="Name19" presStyleLbl="parChTrans1D4" presStyleIdx="4" presStyleCnt="8"/>
      <dgm:spPr/>
      <dgm:t>
        <a:bodyPr/>
        <a:lstStyle/>
        <a:p>
          <a:endParaRPr lang="es-AR"/>
        </a:p>
      </dgm:t>
    </dgm:pt>
    <dgm:pt modelId="{462A201E-8E13-446B-9BED-4325466FB262}" type="pres">
      <dgm:prSet presAssocID="{AAFBB005-3CE5-4A9E-8358-57D5D43C4C33}" presName="Name21" presStyleCnt="0"/>
      <dgm:spPr/>
    </dgm:pt>
    <dgm:pt modelId="{99C35954-0F8A-4319-A231-10BC12B49056}" type="pres">
      <dgm:prSet presAssocID="{AAFBB005-3CE5-4A9E-8358-57D5D43C4C33}" presName="level2Shape" presStyleLbl="node4" presStyleIdx="4" presStyleCnt="8"/>
      <dgm:spPr/>
      <dgm:t>
        <a:bodyPr/>
        <a:lstStyle/>
        <a:p>
          <a:endParaRPr lang="es-AR"/>
        </a:p>
      </dgm:t>
    </dgm:pt>
    <dgm:pt modelId="{5C230E0A-BA1C-427C-BDE5-6BF8A7FA5896}" type="pres">
      <dgm:prSet presAssocID="{AAFBB005-3CE5-4A9E-8358-57D5D43C4C33}" presName="hierChild3" presStyleCnt="0"/>
      <dgm:spPr/>
    </dgm:pt>
    <dgm:pt modelId="{6D43E711-8A3F-4E29-ABB3-963D4607D1BB}" type="pres">
      <dgm:prSet presAssocID="{1EA2C286-0E8E-4B66-8F2A-89D31C78CD85}" presName="Name19" presStyleLbl="parChTrans1D4" presStyleIdx="5" presStyleCnt="8"/>
      <dgm:spPr/>
      <dgm:t>
        <a:bodyPr/>
        <a:lstStyle/>
        <a:p>
          <a:endParaRPr lang="es-AR"/>
        </a:p>
      </dgm:t>
    </dgm:pt>
    <dgm:pt modelId="{2F38489D-EBAA-425E-9241-E2593B55C555}" type="pres">
      <dgm:prSet presAssocID="{68FAD0B8-D566-4140-8ECE-A78BE8F78B0E}" presName="Name21" presStyleCnt="0"/>
      <dgm:spPr/>
    </dgm:pt>
    <dgm:pt modelId="{F8708937-A012-420D-A012-C90784CE6D93}" type="pres">
      <dgm:prSet presAssocID="{68FAD0B8-D566-4140-8ECE-A78BE8F78B0E}" presName="level2Shape" presStyleLbl="node4" presStyleIdx="5" presStyleCnt="8"/>
      <dgm:spPr/>
      <dgm:t>
        <a:bodyPr/>
        <a:lstStyle/>
        <a:p>
          <a:endParaRPr lang="es-AR"/>
        </a:p>
      </dgm:t>
    </dgm:pt>
    <dgm:pt modelId="{A93142FC-BFE1-407B-85EE-22BBE539DD29}" type="pres">
      <dgm:prSet presAssocID="{68FAD0B8-D566-4140-8ECE-A78BE8F78B0E}" presName="hierChild3" presStyleCnt="0"/>
      <dgm:spPr/>
    </dgm:pt>
    <dgm:pt modelId="{5F4FD07C-3DF6-4637-81BD-21C86B47053C}" type="pres">
      <dgm:prSet presAssocID="{4EC4D86E-2B8C-4284-A3FD-509CCF285DF5}" presName="Name19" presStyleLbl="parChTrans1D3" presStyleIdx="3" presStyleCnt="4"/>
      <dgm:spPr/>
      <dgm:t>
        <a:bodyPr/>
        <a:lstStyle/>
        <a:p>
          <a:endParaRPr lang="es-AR"/>
        </a:p>
      </dgm:t>
    </dgm:pt>
    <dgm:pt modelId="{615249B2-9E16-4C81-B5AE-D0B443E8AED8}" type="pres">
      <dgm:prSet presAssocID="{28C37092-D7FC-4179-A6C3-77307F6F1253}" presName="Name21" presStyleCnt="0"/>
      <dgm:spPr/>
    </dgm:pt>
    <dgm:pt modelId="{E085FD68-0099-4334-863D-AA87A2B6D15F}" type="pres">
      <dgm:prSet presAssocID="{28C37092-D7FC-4179-A6C3-77307F6F1253}" presName="level2Shape" presStyleLbl="node3" presStyleIdx="3" presStyleCnt="4"/>
      <dgm:spPr/>
      <dgm:t>
        <a:bodyPr/>
        <a:lstStyle/>
        <a:p>
          <a:endParaRPr lang="es-AR"/>
        </a:p>
      </dgm:t>
    </dgm:pt>
    <dgm:pt modelId="{E71B5BFE-E1F0-4598-997B-9E53E7418544}" type="pres">
      <dgm:prSet presAssocID="{28C37092-D7FC-4179-A6C3-77307F6F1253}" presName="hierChild3" presStyleCnt="0"/>
      <dgm:spPr/>
    </dgm:pt>
    <dgm:pt modelId="{0AC4EC19-A578-47C9-8EA8-24D5C80ED93C}" type="pres">
      <dgm:prSet presAssocID="{4C65C07C-0ACA-4DB6-9EC0-46A958BEBE03}" presName="Name19" presStyleLbl="parChTrans1D4" presStyleIdx="6" presStyleCnt="8"/>
      <dgm:spPr/>
      <dgm:t>
        <a:bodyPr/>
        <a:lstStyle/>
        <a:p>
          <a:endParaRPr lang="es-AR"/>
        </a:p>
      </dgm:t>
    </dgm:pt>
    <dgm:pt modelId="{85B2CC76-58A4-4429-9230-B3B5B99B8BB4}" type="pres">
      <dgm:prSet presAssocID="{77965960-C3A1-44BD-ADA7-602C75C46673}" presName="Name21" presStyleCnt="0"/>
      <dgm:spPr/>
    </dgm:pt>
    <dgm:pt modelId="{6698E96D-51C6-4E2A-8B0A-50DC9E07DD81}" type="pres">
      <dgm:prSet presAssocID="{77965960-C3A1-44BD-ADA7-602C75C46673}" presName="level2Shape" presStyleLbl="node4" presStyleIdx="6" presStyleCnt="8"/>
      <dgm:spPr/>
      <dgm:t>
        <a:bodyPr/>
        <a:lstStyle/>
        <a:p>
          <a:endParaRPr lang="es-AR"/>
        </a:p>
      </dgm:t>
    </dgm:pt>
    <dgm:pt modelId="{6CFB09B2-1953-4926-A26B-424DC1A4FA43}" type="pres">
      <dgm:prSet presAssocID="{77965960-C3A1-44BD-ADA7-602C75C46673}" presName="hierChild3" presStyleCnt="0"/>
      <dgm:spPr/>
    </dgm:pt>
    <dgm:pt modelId="{1BCA014E-5850-4771-852B-03F6DC8616F8}" type="pres">
      <dgm:prSet presAssocID="{43E0987D-396D-4FCA-99AD-5AB9D9DEC0CD}" presName="Name19" presStyleLbl="parChTrans1D4" presStyleIdx="7" presStyleCnt="8"/>
      <dgm:spPr/>
      <dgm:t>
        <a:bodyPr/>
        <a:lstStyle/>
        <a:p>
          <a:endParaRPr lang="es-AR"/>
        </a:p>
      </dgm:t>
    </dgm:pt>
    <dgm:pt modelId="{FA5617AF-E4DF-4EB3-AB6F-C7F7C8DD99FE}" type="pres">
      <dgm:prSet presAssocID="{6E52BA9C-060E-4325-8002-759CA0F0AB7D}" presName="Name21" presStyleCnt="0"/>
      <dgm:spPr/>
    </dgm:pt>
    <dgm:pt modelId="{272903D6-F4D2-4EAC-BE9E-2240A0606E6B}" type="pres">
      <dgm:prSet presAssocID="{6E52BA9C-060E-4325-8002-759CA0F0AB7D}" presName="level2Shape" presStyleLbl="node4" presStyleIdx="7" presStyleCnt="8"/>
      <dgm:spPr/>
      <dgm:t>
        <a:bodyPr/>
        <a:lstStyle/>
        <a:p>
          <a:endParaRPr lang="es-AR"/>
        </a:p>
      </dgm:t>
    </dgm:pt>
    <dgm:pt modelId="{EA6C3687-ADBF-4AC4-97BB-B29754FA868F}" type="pres">
      <dgm:prSet presAssocID="{6E52BA9C-060E-4325-8002-759CA0F0AB7D}" presName="hierChild3" presStyleCnt="0"/>
      <dgm:spPr/>
    </dgm:pt>
    <dgm:pt modelId="{DC8DC82D-DDA9-4F64-A1D8-CE0F8203F6BE}" type="pres">
      <dgm:prSet presAssocID="{E2AE2A70-7BF6-4DB5-AAFA-5214F18025FB}" presName="bgShapesFlow" presStyleCnt="0"/>
      <dgm:spPr/>
    </dgm:pt>
    <dgm:pt modelId="{5E58059D-8F5A-4E60-9739-6B06DF8B6BD3}" type="pres">
      <dgm:prSet presAssocID="{DAF10662-11D9-4C0E-851F-45312C77E3D9}" presName="rectComp" presStyleCnt="0"/>
      <dgm:spPr/>
    </dgm:pt>
    <dgm:pt modelId="{FB2211AF-B4AD-47E3-9B82-671459A62643}" type="pres">
      <dgm:prSet presAssocID="{DAF10662-11D9-4C0E-851F-45312C77E3D9}" presName="bgRect" presStyleLbl="bgShp" presStyleIdx="0" presStyleCnt="5"/>
      <dgm:spPr/>
      <dgm:t>
        <a:bodyPr/>
        <a:lstStyle/>
        <a:p>
          <a:endParaRPr lang="es-AR"/>
        </a:p>
      </dgm:t>
    </dgm:pt>
    <dgm:pt modelId="{46402F59-79A8-4F2B-9749-4D940136AC41}" type="pres">
      <dgm:prSet presAssocID="{DAF10662-11D9-4C0E-851F-45312C77E3D9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E44097-B1F1-4ADF-A2EF-72E8DC1E2A6D}" type="pres">
      <dgm:prSet presAssocID="{DAF10662-11D9-4C0E-851F-45312C77E3D9}" presName="spComp" presStyleCnt="0"/>
      <dgm:spPr/>
    </dgm:pt>
    <dgm:pt modelId="{35EE2CCD-7895-4D51-9A3C-B447782AA74D}" type="pres">
      <dgm:prSet presAssocID="{DAF10662-11D9-4C0E-851F-45312C77E3D9}" presName="vSp" presStyleCnt="0"/>
      <dgm:spPr/>
    </dgm:pt>
    <dgm:pt modelId="{7119701D-5B3B-4389-8C53-3124292F04FD}" type="pres">
      <dgm:prSet presAssocID="{0A96FCAD-0550-4974-8B40-BE8B59742D07}" presName="rectComp" presStyleCnt="0"/>
      <dgm:spPr/>
    </dgm:pt>
    <dgm:pt modelId="{741372EB-6953-4593-9C55-59DA3FBBD2D6}" type="pres">
      <dgm:prSet presAssocID="{0A96FCAD-0550-4974-8B40-BE8B59742D07}" presName="bgRect" presStyleLbl="bgShp" presStyleIdx="1" presStyleCnt="5"/>
      <dgm:spPr/>
      <dgm:t>
        <a:bodyPr/>
        <a:lstStyle/>
        <a:p>
          <a:endParaRPr lang="es-AR"/>
        </a:p>
      </dgm:t>
    </dgm:pt>
    <dgm:pt modelId="{A4C5FE1F-F49A-43EF-8CEE-E097C88E4093}" type="pres">
      <dgm:prSet presAssocID="{0A96FCAD-0550-4974-8B40-BE8B59742D07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8CE7F5-DD7A-4DC5-BE0A-B6A345E83D4B}" type="pres">
      <dgm:prSet presAssocID="{0A96FCAD-0550-4974-8B40-BE8B59742D07}" presName="spComp" presStyleCnt="0"/>
      <dgm:spPr/>
    </dgm:pt>
    <dgm:pt modelId="{330A9C0A-7D3D-4ED9-BD25-C34DF9BF8FD8}" type="pres">
      <dgm:prSet presAssocID="{0A96FCAD-0550-4974-8B40-BE8B59742D07}" presName="vSp" presStyleCnt="0"/>
      <dgm:spPr/>
    </dgm:pt>
    <dgm:pt modelId="{47398346-BECA-43BF-B27C-5851AEEAF106}" type="pres">
      <dgm:prSet presAssocID="{64F9C259-DD47-4DFD-B8BF-3CF0247AFD81}" presName="rectComp" presStyleCnt="0"/>
      <dgm:spPr/>
    </dgm:pt>
    <dgm:pt modelId="{2F601356-6C8F-44A5-A04B-7D3986BC1DE7}" type="pres">
      <dgm:prSet presAssocID="{64F9C259-DD47-4DFD-B8BF-3CF0247AFD81}" presName="bgRect" presStyleLbl="bgShp" presStyleIdx="2" presStyleCnt="5"/>
      <dgm:spPr/>
      <dgm:t>
        <a:bodyPr/>
        <a:lstStyle/>
        <a:p>
          <a:endParaRPr lang="es-AR"/>
        </a:p>
      </dgm:t>
    </dgm:pt>
    <dgm:pt modelId="{B262B50F-1CDF-44BC-8CE8-AA63BEE74D54}" type="pres">
      <dgm:prSet presAssocID="{64F9C259-DD47-4DFD-B8BF-3CF0247AFD81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170361-B6A3-4C8A-9F16-F738A2D63A79}" type="pres">
      <dgm:prSet presAssocID="{64F9C259-DD47-4DFD-B8BF-3CF0247AFD81}" presName="spComp" presStyleCnt="0"/>
      <dgm:spPr/>
    </dgm:pt>
    <dgm:pt modelId="{5B9B3F15-59CB-4011-A369-819719881BF1}" type="pres">
      <dgm:prSet presAssocID="{64F9C259-DD47-4DFD-B8BF-3CF0247AFD81}" presName="vSp" presStyleCnt="0"/>
      <dgm:spPr/>
    </dgm:pt>
    <dgm:pt modelId="{1E67E042-6A75-4F99-9A45-0382BA40E250}" type="pres">
      <dgm:prSet presAssocID="{F3196500-9303-432E-8343-79D0049B1B0C}" presName="rectComp" presStyleCnt="0"/>
      <dgm:spPr/>
    </dgm:pt>
    <dgm:pt modelId="{4F99ECE3-C4D8-4CBB-8BBA-922F562319DE}" type="pres">
      <dgm:prSet presAssocID="{F3196500-9303-432E-8343-79D0049B1B0C}" presName="bgRect" presStyleLbl="bgShp" presStyleIdx="3" presStyleCnt="5"/>
      <dgm:spPr/>
      <dgm:t>
        <a:bodyPr/>
        <a:lstStyle/>
        <a:p>
          <a:endParaRPr lang="es-AR"/>
        </a:p>
      </dgm:t>
    </dgm:pt>
    <dgm:pt modelId="{50A2F029-CE2D-4BA7-8216-E7E6F70C1082}" type="pres">
      <dgm:prSet presAssocID="{F3196500-9303-432E-8343-79D0049B1B0C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DF2C8A-AFFF-47FF-96CD-76C2FD566903}" type="pres">
      <dgm:prSet presAssocID="{F3196500-9303-432E-8343-79D0049B1B0C}" presName="spComp" presStyleCnt="0"/>
      <dgm:spPr/>
    </dgm:pt>
    <dgm:pt modelId="{CC0B1256-F23A-4800-B712-8C17B1661AA0}" type="pres">
      <dgm:prSet presAssocID="{F3196500-9303-432E-8343-79D0049B1B0C}" presName="vSp" presStyleCnt="0"/>
      <dgm:spPr/>
    </dgm:pt>
    <dgm:pt modelId="{8CCC4EA7-7160-4D45-8C65-D553BF8CBAB4}" type="pres">
      <dgm:prSet presAssocID="{94C01DC3-C87A-4BAB-BDC3-DC3AB0A49294}" presName="rectComp" presStyleCnt="0"/>
      <dgm:spPr/>
    </dgm:pt>
    <dgm:pt modelId="{770151FD-0CEB-46D2-9788-686902E1A6D6}" type="pres">
      <dgm:prSet presAssocID="{94C01DC3-C87A-4BAB-BDC3-DC3AB0A49294}" presName="bgRect" presStyleLbl="bgShp" presStyleIdx="4" presStyleCnt="5"/>
      <dgm:spPr/>
      <dgm:t>
        <a:bodyPr/>
        <a:lstStyle/>
        <a:p>
          <a:endParaRPr lang="es-AR"/>
        </a:p>
      </dgm:t>
    </dgm:pt>
    <dgm:pt modelId="{032BA717-745C-437B-9197-409663D6945C}" type="pres">
      <dgm:prSet presAssocID="{94C01DC3-C87A-4BAB-BDC3-DC3AB0A49294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7D285F7-1327-4361-BB8D-01BF21F4878B}" type="presOf" srcId="{11EDD155-808E-4F10-85FF-18FFB28D7259}" destId="{2880A31A-B278-40F8-A919-0227EA2FE2B3}" srcOrd="0" destOrd="0" presId="urn:microsoft.com/office/officeart/2005/8/layout/hierarchy6"/>
    <dgm:cxn modelId="{0B79FB05-E983-4C98-AFFB-8ACB71BCB94E}" type="presOf" srcId="{CC5C122D-D061-4F0C-BDA1-AD3D7BF3D5D8}" destId="{04A48D05-100F-42B8-9DCD-D5D9F6A7DA32}" srcOrd="0" destOrd="0" presId="urn:microsoft.com/office/officeart/2005/8/layout/hierarchy6"/>
    <dgm:cxn modelId="{0C9B5019-D33A-4100-B579-E1716F9A3B26}" type="presOf" srcId="{7CBF7901-07E4-4A21-83DB-C6575EF160BE}" destId="{952A1E85-F80B-401F-A9D9-F45B31AD2B58}" srcOrd="0" destOrd="0" presId="urn:microsoft.com/office/officeart/2005/8/layout/hierarchy6"/>
    <dgm:cxn modelId="{1523F612-729C-4ADE-9048-6CD590B01240}" type="presOf" srcId="{9B78E17E-87D3-4070-B7EA-34A8FD5B0C12}" destId="{5DECD343-1EA5-4A50-B1BB-429FA11BDD0C}" srcOrd="0" destOrd="0" presId="urn:microsoft.com/office/officeart/2005/8/layout/hierarchy6"/>
    <dgm:cxn modelId="{D6558AF5-7154-4C46-ADE9-34EC41B95DDF}" srcId="{77965960-C3A1-44BD-ADA7-602C75C46673}" destId="{6E52BA9C-060E-4325-8002-759CA0F0AB7D}" srcOrd="0" destOrd="0" parTransId="{43E0987D-396D-4FCA-99AD-5AB9D9DEC0CD}" sibTransId="{AF992D6E-7CD6-4DA4-B193-4F6D21066083}"/>
    <dgm:cxn modelId="{08AFC18C-D5C6-4B06-9E63-1618CBAA142F}" type="presOf" srcId="{A0AD3D55-3157-4DA3-945F-6579DE38DADB}" destId="{0FE31A1A-353B-4987-A700-DDE6B07A5746}" srcOrd="0" destOrd="0" presId="urn:microsoft.com/office/officeart/2005/8/layout/hierarchy6"/>
    <dgm:cxn modelId="{A84AC97A-A681-47A9-83BA-F3153665AE11}" srcId="{E2AE2A70-7BF6-4DB5-AAFA-5214F18025FB}" destId="{0A96FCAD-0550-4974-8B40-BE8B59742D07}" srcOrd="2" destOrd="0" parTransId="{17348033-1091-4635-89F1-A0EA9000B307}" sibTransId="{3EB97078-FFFD-47DE-B8B5-615705AD4052}"/>
    <dgm:cxn modelId="{543F2317-7EA1-410C-9F35-B8DC32F94C27}" srcId="{E2AE2A70-7BF6-4DB5-AAFA-5214F18025FB}" destId="{EE8A7865-490C-464F-817B-8DCF299839F2}" srcOrd="0" destOrd="0" parTransId="{BDA61245-641D-4DB4-907E-0707901CA2DF}" sibTransId="{6F876903-0902-41EB-99D8-2B4C31194F96}"/>
    <dgm:cxn modelId="{597826B9-6E75-4725-B1B9-1EC51E15436D}" type="presOf" srcId="{890DE437-0CCD-4DE3-A6F4-71FFA08CBB83}" destId="{7E3EA3BB-0318-4E51-8DF4-C8291003BC44}" srcOrd="0" destOrd="0" presId="urn:microsoft.com/office/officeart/2005/8/layout/hierarchy6"/>
    <dgm:cxn modelId="{1BFBC836-E4A6-4C7C-A2CB-93959671893A}" type="presOf" srcId="{0A96FCAD-0550-4974-8B40-BE8B59742D07}" destId="{A4C5FE1F-F49A-43EF-8CEE-E097C88E4093}" srcOrd="1" destOrd="0" presId="urn:microsoft.com/office/officeart/2005/8/layout/hierarchy6"/>
    <dgm:cxn modelId="{7C280C50-F87C-4352-9F16-16F3AF566984}" srcId="{E2AE2A70-7BF6-4DB5-AAFA-5214F18025FB}" destId="{64F9C259-DD47-4DFD-B8BF-3CF0247AFD81}" srcOrd="3" destOrd="0" parTransId="{29256AF0-57AD-4A90-95F1-3FB087A96331}" sibTransId="{08FB4373-B2C6-4FE0-812B-512B41119490}"/>
    <dgm:cxn modelId="{BD868344-A303-459A-9503-8C98F0B7EE06}" type="presOf" srcId="{F3196500-9303-432E-8343-79D0049B1B0C}" destId="{4F99ECE3-C4D8-4CBB-8BBA-922F562319DE}" srcOrd="0" destOrd="0" presId="urn:microsoft.com/office/officeart/2005/8/layout/hierarchy6"/>
    <dgm:cxn modelId="{C000BE69-8EDB-4CEB-AAFD-F9BAD440587E}" srcId="{D37B8F19-7C53-4EFB-9BE4-F6E3C3832A1D}" destId="{575088DC-5E81-46EE-AAD3-EF70970F3661}" srcOrd="0" destOrd="0" parTransId="{A4D67C8A-FDCB-4C70-83A1-0F5F2224BB75}" sibTransId="{A16A5B4F-6621-46F4-A12E-C8B30C8441AF}"/>
    <dgm:cxn modelId="{5E6227CE-0307-405A-8315-D77EDD7E72A9}" type="presOf" srcId="{DAF10662-11D9-4C0E-851F-45312C77E3D9}" destId="{46402F59-79A8-4F2B-9749-4D940136AC41}" srcOrd="1" destOrd="0" presId="urn:microsoft.com/office/officeart/2005/8/layout/hierarchy6"/>
    <dgm:cxn modelId="{7ED6C08B-63A0-4BF7-A591-F93BDFD4C8FA}" type="presOf" srcId="{DAF10662-11D9-4C0E-851F-45312C77E3D9}" destId="{FB2211AF-B4AD-47E3-9B82-671459A62643}" srcOrd="0" destOrd="0" presId="urn:microsoft.com/office/officeart/2005/8/layout/hierarchy6"/>
    <dgm:cxn modelId="{C1D09FC1-B9AC-44A4-9B70-E7536E1148EF}" srcId="{890DE437-0CCD-4DE3-A6F4-71FFA08CBB83}" destId="{87CD534C-06FE-4FEB-8C32-24D07A0FE6E1}" srcOrd="1" destOrd="0" parTransId="{15FD5496-8761-48C7-B84E-A041B40A7E01}" sibTransId="{CC5B821B-B38D-4525-80E4-8D894B732B2D}"/>
    <dgm:cxn modelId="{57796CC8-9CA7-4851-BA79-FF8A5C24A5D9}" srcId="{E2AE2A70-7BF6-4DB5-AAFA-5214F18025FB}" destId="{F3196500-9303-432E-8343-79D0049B1B0C}" srcOrd="4" destOrd="0" parTransId="{03FA8AF2-54E5-46C4-B5BF-A9BD2AA73583}" sibTransId="{93473246-E160-4D5D-A852-BEAF495594BC}"/>
    <dgm:cxn modelId="{4EAE5F6F-775B-46CA-9291-752A93B73E58}" type="presOf" srcId="{EE8A7865-490C-464F-817B-8DCF299839F2}" destId="{BEAF6EEC-0CE1-4B0C-BDF7-F8D7E643A932}" srcOrd="0" destOrd="0" presId="urn:microsoft.com/office/officeart/2005/8/layout/hierarchy6"/>
    <dgm:cxn modelId="{C43F29FD-7168-410A-BE39-02B6D1E0FA3A}" srcId="{E2AE2A70-7BF6-4DB5-AAFA-5214F18025FB}" destId="{94C01DC3-C87A-4BAB-BDC3-DC3AB0A49294}" srcOrd="5" destOrd="0" parTransId="{762CABA5-DBC7-41FD-AB08-189A11DC4AF1}" sibTransId="{91B23A5A-2499-46D8-9628-91E1ECCCCE9B}"/>
    <dgm:cxn modelId="{51F0FE46-484B-4F00-8890-52AB33EABAAF}" type="presOf" srcId="{4EC4D86E-2B8C-4284-A3FD-509CCF285DF5}" destId="{5F4FD07C-3DF6-4637-81BD-21C86B47053C}" srcOrd="0" destOrd="0" presId="urn:microsoft.com/office/officeart/2005/8/layout/hierarchy6"/>
    <dgm:cxn modelId="{1646717F-87B1-4C54-83BD-FB1AC6133006}" type="presOf" srcId="{3575D7B0-5FDB-4B59-8199-60B2D77235A2}" destId="{ABCE7FE5-A216-46C0-8BE6-100180316A5C}" srcOrd="0" destOrd="0" presId="urn:microsoft.com/office/officeart/2005/8/layout/hierarchy6"/>
    <dgm:cxn modelId="{75D3AA3D-EAF3-4C5F-8727-70FCC79E7C50}" type="presOf" srcId="{87CD534C-06FE-4FEB-8C32-24D07A0FE6E1}" destId="{D062D8EB-2B9D-499A-BEAD-7DE028093A43}" srcOrd="0" destOrd="0" presId="urn:microsoft.com/office/officeart/2005/8/layout/hierarchy6"/>
    <dgm:cxn modelId="{4B5A9D0B-1F8D-475F-99EE-BBE8B8F26AE3}" type="presOf" srcId="{F3196500-9303-432E-8343-79D0049B1B0C}" destId="{50A2F029-CE2D-4BA7-8216-E7E6F70C1082}" srcOrd="1" destOrd="0" presId="urn:microsoft.com/office/officeart/2005/8/layout/hierarchy6"/>
    <dgm:cxn modelId="{D5DE5BBA-D340-411B-B08E-4AEA2E804FE2}" type="presOf" srcId="{E2AE2A70-7BF6-4DB5-AAFA-5214F18025FB}" destId="{0D538180-B5E3-46C6-B19D-69AF72F4667B}" srcOrd="0" destOrd="0" presId="urn:microsoft.com/office/officeart/2005/8/layout/hierarchy6"/>
    <dgm:cxn modelId="{311EF8BE-C0BE-4D8B-B28D-12A85EAE71C6}" type="presOf" srcId="{0A96FCAD-0550-4974-8B40-BE8B59742D07}" destId="{741372EB-6953-4593-9C55-59DA3FBBD2D6}" srcOrd="0" destOrd="0" presId="urn:microsoft.com/office/officeart/2005/8/layout/hierarchy6"/>
    <dgm:cxn modelId="{305B2574-E7F3-4618-9925-6C79B4C4EEAB}" type="presOf" srcId="{15FD5496-8761-48C7-B84E-A041B40A7E01}" destId="{526C5E20-BFAF-4C1B-AFFA-26E04DEEB6E7}" srcOrd="0" destOrd="0" presId="urn:microsoft.com/office/officeart/2005/8/layout/hierarchy6"/>
    <dgm:cxn modelId="{A570F9CE-26A2-48AA-9E1A-0926264B9E8D}" srcId="{EE8A7865-490C-464F-817B-8DCF299839F2}" destId="{8DF68A30-20CC-4532-B179-C913C4E43909}" srcOrd="1" destOrd="0" parTransId="{A0AD3D55-3157-4DA3-945F-6579DE38DADB}" sibTransId="{5B14E427-99B3-4AB3-8931-EA9971587459}"/>
    <dgm:cxn modelId="{1807C412-2944-4987-BC35-F66AD96AA048}" srcId="{28C37092-D7FC-4179-A6C3-77307F6F1253}" destId="{77965960-C3A1-44BD-ADA7-602C75C46673}" srcOrd="0" destOrd="0" parTransId="{4C65C07C-0ACA-4DB6-9EC0-46A958BEBE03}" sibTransId="{BED2990E-7A46-41EB-AC53-362EFDCD172C}"/>
    <dgm:cxn modelId="{4F8014DE-0F31-4734-97A8-0E3E49DB6A1F}" srcId="{87CD534C-06FE-4FEB-8C32-24D07A0FE6E1}" destId="{D37B8F19-7C53-4EFB-9BE4-F6E3C3832A1D}" srcOrd="0" destOrd="0" parTransId="{CC5C122D-D061-4F0C-BDA1-AD3D7BF3D5D8}" sibTransId="{F5312B60-42C4-40F1-9878-C7E0C41A9016}"/>
    <dgm:cxn modelId="{5BA0E6C3-F703-4220-8299-3E9163AFE52D}" type="presOf" srcId="{575088DC-5E81-46EE-AAD3-EF70970F3661}" destId="{9CD29CA6-6CDC-446F-975A-BA42E9C9C8E4}" srcOrd="0" destOrd="0" presId="urn:microsoft.com/office/officeart/2005/8/layout/hierarchy6"/>
    <dgm:cxn modelId="{244FAA54-374D-464A-8CBA-9A068976B8F1}" type="presOf" srcId="{1EA2C286-0E8E-4B66-8F2A-89D31C78CD85}" destId="{6D43E711-8A3F-4E29-ABB3-963D4607D1BB}" srcOrd="0" destOrd="0" presId="urn:microsoft.com/office/officeart/2005/8/layout/hierarchy6"/>
    <dgm:cxn modelId="{240E359A-A2A8-4E99-99EE-B709E2EB3ED2}" type="presOf" srcId="{D7FADB1C-9D32-40A4-8307-7A9A834A5298}" destId="{02A4FCB2-FA52-4A51-BE1F-4F2A05046692}" srcOrd="0" destOrd="0" presId="urn:microsoft.com/office/officeart/2005/8/layout/hierarchy6"/>
    <dgm:cxn modelId="{9C71C649-9775-41AC-894A-882CC60FA09E}" type="presOf" srcId="{94C01DC3-C87A-4BAB-BDC3-DC3AB0A49294}" destId="{032BA717-745C-437B-9197-409663D6945C}" srcOrd="1" destOrd="0" presId="urn:microsoft.com/office/officeart/2005/8/layout/hierarchy6"/>
    <dgm:cxn modelId="{3046966E-75A2-4FE8-AD01-D1A7BCABD56D}" srcId="{9B78E17E-87D3-4070-B7EA-34A8FD5B0C12}" destId="{AAFBB005-3CE5-4A9E-8358-57D5D43C4C33}" srcOrd="0" destOrd="0" parTransId="{7CBF7901-07E4-4A21-83DB-C6575EF160BE}" sibTransId="{7C7DCAAF-B649-4CA4-9C99-3663E575BB15}"/>
    <dgm:cxn modelId="{5771FCD6-E7C5-415E-A4ED-0FB676C71FB5}" srcId="{8DF68A30-20CC-4532-B179-C913C4E43909}" destId="{9B78E17E-87D3-4070-B7EA-34A8FD5B0C12}" srcOrd="0" destOrd="0" parTransId="{11EDD155-808E-4F10-85FF-18FFB28D7259}" sibTransId="{8E5B01DE-F7EA-40BD-B53D-6BF5E7DE1EE8}"/>
    <dgm:cxn modelId="{7A8DF1B6-7930-49C8-9C7E-77B4E1CBA82E}" type="presOf" srcId="{D37B8F19-7C53-4EFB-9BE4-F6E3C3832A1D}" destId="{EE26AE6E-EC98-4D29-89B4-D4E214210760}" srcOrd="0" destOrd="0" presId="urn:microsoft.com/office/officeart/2005/8/layout/hierarchy6"/>
    <dgm:cxn modelId="{4D6E8815-E613-4BB5-987D-F3E9A8005B77}" srcId="{890DE437-0CCD-4DE3-A6F4-71FFA08CBB83}" destId="{D7FADB1C-9D32-40A4-8307-7A9A834A5298}" srcOrd="0" destOrd="0" parTransId="{6A1A086A-0136-4D6D-9DF1-D3F90970F5F8}" sibTransId="{0B907477-EFC4-42C4-A20D-C739C8D78173}"/>
    <dgm:cxn modelId="{5BBEEF5F-0D1F-4DD4-ADED-FC13018A91D4}" srcId="{E2AE2A70-7BF6-4DB5-AAFA-5214F18025FB}" destId="{DAF10662-11D9-4C0E-851F-45312C77E3D9}" srcOrd="1" destOrd="0" parTransId="{5F6B56C6-F4BA-4AF8-951B-36AD18A62338}" sibTransId="{2D57B11B-2D3D-4276-A86C-F30334E61036}"/>
    <dgm:cxn modelId="{6262D20F-F763-4A37-A478-3DA159BFA664}" type="presOf" srcId="{A4D67C8A-FDCB-4C70-83A1-0F5F2224BB75}" destId="{692BEC57-41C2-433A-9346-2E82EE22E16A}" srcOrd="0" destOrd="0" presId="urn:microsoft.com/office/officeart/2005/8/layout/hierarchy6"/>
    <dgm:cxn modelId="{12A6BE1D-BBAE-4636-9730-6D30745C5255}" srcId="{D7FADB1C-9D32-40A4-8307-7A9A834A5298}" destId="{0DFB1AA5-141E-4ADA-97A4-955943147503}" srcOrd="0" destOrd="0" parTransId="{275B410F-2F39-418F-8E76-F0E57A54B365}" sibTransId="{5D8A3CF7-A369-48B9-A0D9-F173C4DE3211}"/>
    <dgm:cxn modelId="{2D5D0CF8-E34F-432F-98D0-A994682981B3}" type="presOf" srcId="{F9B18A70-0FE6-4B3C-B72E-543C7A52569B}" destId="{ACC212A1-CFB3-4CD6-8FB4-7C866B3DBEED}" srcOrd="0" destOrd="0" presId="urn:microsoft.com/office/officeart/2005/8/layout/hierarchy6"/>
    <dgm:cxn modelId="{FF7BBC85-7D52-4A97-AB65-EB31E4A64790}" type="presOf" srcId="{6E52BA9C-060E-4325-8002-759CA0F0AB7D}" destId="{272903D6-F4D2-4EAC-BE9E-2240A0606E6B}" srcOrd="0" destOrd="0" presId="urn:microsoft.com/office/officeart/2005/8/layout/hierarchy6"/>
    <dgm:cxn modelId="{151B7F69-5D5B-4396-9C1B-6A74F4BE9B85}" srcId="{AAFBB005-3CE5-4A9E-8358-57D5D43C4C33}" destId="{68FAD0B8-D566-4140-8ECE-A78BE8F78B0E}" srcOrd="0" destOrd="0" parTransId="{1EA2C286-0E8E-4B66-8F2A-89D31C78CD85}" sibTransId="{472D3FE0-B25C-4B56-991E-60AA26A60818}"/>
    <dgm:cxn modelId="{458A0D76-C3B3-4278-83F6-50076E603CD9}" type="presOf" srcId="{AAFBB005-3CE5-4A9E-8358-57D5D43C4C33}" destId="{99C35954-0F8A-4319-A231-10BC12B49056}" srcOrd="0" destOrd="0" presId="urn:microsoft.com/office/officeart/2005/8/layout/hierarchy6"/>
    <dgm:cxn modelId="{1B75F237-DFC5-471C-83D1-6D7A54BBD0B2}" type="presOf" srcId="{8DF68A30-20CC-4532-B179-C913C4E43909}" destId="{E2399B1E-AC38-4518-844E-03601CF15F5B}" srcOrd="0" destOrd="0" presId="urn:microsoft.com/office/officeart/2005/8/layout/hierarchy6"/>
    <dgm:cxn modelId="{752465A6-4559-414A-8D53-43511119703D}" type="presOf" srcId="{4C65C07C-0ACA-4DB6-9EC0-46A958BEBE03}" destId="{0AC4EC19-A578-47C9-8EA8-24D5C80ED93C}" srcOrd="0" destOrd="0" presId="urn:microsoft.com/office/officeart/2005/8/layout/hierarchy6"/>
    <dgm:cxn modelId="{A4FBEB4B-7E14-4A57-B5F6-A243E86D1BB2}" type="presOf" srcId="{6E4E788F-3B05-4FD1-AC19-0230FB431685}" destId="{0B981BAB-0FE2-4632-A185-87EC787E69D7}" srcOrd="0" destOrd="0" presId="urn:microsoft.com/office/officeart/2005/8/layout/hierarchy6"/>
    <dgm:cxn modelId="{08C1DB9B-D1A8-4996-B441-4143D369F3C0}" type="presOf" srcId="{6A1A086A-0136-4D6D-9DF1-D3F90970F5F8}" destId="{438A6D3E-E284-4695-9BA4-126E26C90355}" srcOrd="0" destOrd="0" presId="urn:microsoft.com/office/officeart/2005/8/layout/hierarchy6"/>
    <dgm:cxn modelId="{57FAE2DA-2503-4041-8D49-30516A88ED1B}" type="presOf" srcId="{43E0987D-396D-4FCA-99AD-5AB9D9DEC0CD}" destId="{1BCA014E-5850-4771-852B-03F6DC8616F8}" srcOrd="0" destOrd="0" presId="urn:microsoft.com/office/officeart/2005/8/layout/hierarchy6"/>
    <dgm:cxn modelId="{145492EB-4791-4E8E-9F9B-C6E512C786B2}" type="presOf" srcId="{64F9C259-DD47-4DFD-B8BF-3CF0247AFD81}" destId="{B262B50F-1CDF-44BC-8CE8-AA63BEE74D54}" srcOrd="1" destOrd="0" presId="urn:microsoft.com/office/officeart/2005/8/layout/hierarchy6"/>
    <dgm:cxn modelId="{3E6AF21F-14FB-499E-B539-7A5E938BAFCB}" type="presOf" srcId="{94C01DC3-C87A-4BAB-BDC3-DC3AB0A49294}" destId="{770151FD-0CEB-46D2-9788-686902E1A6D6}" srcOrd="0" destOrd="0" presId="urn:microsoft.com/office/officeart/2005/8/layout/hierarchy6"/>
    <dgm:cxn modelId="{A914F1B3-CC09-4555-8A77-6D8A1B7CF7EE}" type="presOf" srcId="{0DFB1AA5-141E-4ADA-97A4-955943147503}" destId="{5A5C3425-7D45-43A2-9B1E-46FFE0903762}" srcOrd="0" destOrd="0" presId="urn:microsoft.com/office/officeart/2005/8/layout/hierarchy6"/>
    <dgm:cxn modelId="{585E478E-5A97-4972-B6FD-5BAE7D4DD257}" type="presOf" srcId="{28C37092-D7FC-4179-A6C3-77307F6F1253}" destId="{E085FD68-0099-4334-863D-AA87A2B6D15F}" srcOrd="0" destOrd="0" presId="urn:microsoft.com/office/officeart/2005/8/layout/hierarchy6"/>
    <dgm:cxn modelId="{FB21EC76-0BD7-4F3E-AC82-D77BE524BB79}" srcId="{8DF68A30-20CC-4532-B179-C913C4E43909}" destId="{28C37092-D7FC-4179-A6C3-77307F6F1253}" srcOrd="1" destOrd="0" parTransId="{4EC4D86E-2B8C-4284-A3FD-509CCF285DF5}" sibTransId="{800C97C3-B1ED-4D01-9B85-137DF52D8CB2}"/>
    <dgm:cxn modelId="{D9880A3D-69D3-430F-8A14-9CC5D50B3AF4}" srcId="{EE8A7865-490C-464F-817B-8DCF299839F2}" destId="{890DE437-0CCD-4DE3-A6F4-71FFA08CBB83}" srcOrd="0" destOrd="0" parTransId="{6E4E788F-3B05-4FD1-AC19-0230FB431685}" sibTransId="{A3B80B37-4C84-44D9-95D7-3BE2581A6524}"/>
    <dgm:cxn modelId="{362DCC7C-4A65-466F-93EE-66FDF34B4DBE}" type="presOf" srcId="{68FAD0B8-D566-4140-8ECE-A78BE8F78B0E}" destId="{F8708937-A012-420D-A012-C90784CE6D93}" srcOrd="0" destOrd="0" presId="urn:microsoft.com/office/officeart/2005/8/layout/hierarchy6"/>
    <dgm:cxn modelId="{828405B4-9BA7-4490-BE77-D987788DFF7D}" type="presOf" srcId="{64F9C259-DD47-4DFD-B8BF-3CF0247AFD81}" destId="{2F601356-6C8F-44A5-A04B-7D3986BC1DE7}" srcOrd="0" destOrd="0" presId="urn:microsoft.com/office/officeart/2005/8/layout/hierarchy6"/>
    <dgm:cxn modelId="{27790569-A70C-44CA-8164-66D1E8F38F3C}" type="presOf" srcId="{77965960-C3A1-44BD-ADA7-602C75C46673}" destId="{6698E96D-51C6-4E2A-8B0A-50DC9E07DD81}" srcOrd="0" destOrd="0" presId="urn:microsoft.com/office/officeart/2005/8/layout/hierarchy6"/>
    <dgm:cxn modelId="{C7985CFE-EDFB-4725-9E3E-75FC06185405}" srcId="{0DFB1AA5-141E-4ADA-97A4-955943147503}" destId="{3575D7B0-5FDB-4B59-8199-60B2D77235A2}" srcOrd="0" destOrd="0" parTransId="{F9B18A70-0FE6-4B3C-B72E-543C7A52569B}" sibTransId="{7DD122B5-7C1F-42FD-8843-3CDDAE69763B}"/>
    <dgm:cxn modelId="{B3178DF5-E48F-4761-9A68-98A183A3456D}" type="presOf" srcId="{275B410F-2F39-418F-8E76-F0E57A54B365}" destId="{A3E4A097-160B-463F-95E1-C39D021A68BD}" srcOrd="0" destOrd="0" presId="urn:microsoft.com/office/officeart/2005/8/layout/hierarchy6"/>
    <dgm:cxn modelId="{E388DF94-70A0-41EA-88DE-F0BB9E9E009C}" type="presParOf" srcId="{0D538180-B5E3-46C6-B19D-69AF72F4667B}" destId="{E275A0B7-8453-44EF-808E-D4A86A95A291}" srcOrd="0" destOrd="0" presId="urn:microsoft.com/office/officeart/2005/8/layout/hierarchy6"/>
    <dgm:cxn modelId="{42973082-4CDF-4FE2-B048-112E3722F1F0}" type="presParOf" srcId="{E275A0B7-8453-44EF-808E-D4A86A95A291}" destId="{32B7A738-0C16-431C-B651-96E4CBFE9EB0}" srcOrd="0" destOrd="0" presId="urn:microsoft.com/office/officeart/2005/8/layout/hierarchy6"/>
    <dgm:cxn modelId="{504360B0-0E03-4B68-AA3E-20D9810B1C40}" type="presParOf" srcId="{E275A0B7-8453-44EF-808E-D4A86A95A291}" destId="{9DC645BE-CDEF-4DC6-A918-DBB694BF0D8A}" srcOrd="1" destOrd="0" presId="urn:microsoft.com/office/officeart/2005/8/layout/hierarchy6"/>
    <dgm:cxn modelId="{69792DFD-88DF-47F1-8E19-A79C8F00C41D}" type="presParOf" srcId="{9DC645BE-CDEF-4DC6-A918-DBB694BF0D8A}" destId="{7CF652F8-84B6-4D34-9892-6A8FB7C8AF4D}" srcOrd="0" destOrd="0" presId="urn:microsoft.com/office/officeart/2005/8/layout/hierarchy6"/>
    <dgm:cxn modelId="{4100E930-97C0-411E-A4F1-AB9DA64F14D3}" type="presParOf" srcId="{7CF652F8-84B6-4D34-9892-6A8FB7C8AF4D}" destId="{BEAF6EEC-0CE1-4B0C-BDF7-F8D7E643A932}" srcOrd="0" destOrd="0" presId="urn:microsoft.com/office/officeart/2005/8/layout/hierarchy6"/>
    <dgm:cxn modelId="{B39D2BD9-B89E-490B-ADE2-D8BFE464F595}" type="presParOf" srcId="{7CF652F8-84B6-4D34-9892-6A8FB7C8AF4D}" destId="{B28A7ECA-6644-40DD-9A7B-E11241808AFA}" srcOrd="1" destOrd="0" presId="urn:microsoft.com/office/officeart/2005/8/layout/hierarchy6"/>
    <dgm:cxn modelId="{06B3D6A6-0A7A-4ED3-A8E2-5523DEF504E3}" type="presParOf" srcId="{B28A7ECA-6644-40DD-9A7B-E11241808AFA}" destId="{0B981BAB-0FE2-4632-A185-87EC787E69D7}" srcOrd="0" destOrd="0" presId="urn:microsoft.com/office/officeart/2005/8/layout/hierarchy6"/>
    <dgm:cxn modelId="{72479AFB-0BDE-4B80-8204-FF066F1C02D2}" type="presParOf" srcId="{B28A7ECA-6644-40DD-9A7B-E11241808AFA}" destId="{151E474C-EC2C-488D-B68A-F0388F4CB0D4}" srcOrd="1" destOrd="0" presId="urn:microsoft.com/office/officeart/2005/8/layout/hierarchy6"/>
    <dgm:cxn modelId="{CF8A42CD-00DD-479A-AB11-995E75327DCB}" type="presParOf" srcId="{151E474C-EC2C-488D-B68A-F0388F4CB0D4}" destId="{7E3EA3BB-0318-4E51-8DF4-C8291003BC44}" srcOrd="0" destOrd="0" presId="urn:microsoft.com/office/officeart/2005/8/layout/hierarchy6"/>
    <dgm:cxn modelId="{E7146ED9-480E-4A7E-80D6-E85373EF5EFE}" type="presParOf" srcId="{151E474C-EC2C-488D-B68A-F0388F4CB0D4}" destId="{3B04B7A8-1FAE-486C-AA1D-571A435AA80E}" srcOrd="1" destOrd="0" presId="urn:microsoft.com/office/officeart/2005/8/layout/hierarchy6"/>
    <dgm:cxn modelId="{D6272037-183D-4E8D-8A36-C7069E030D57}" type="presParOf" srcId="{3B04B7A8-1FAE-486C-AA1D-571A435AA80E}" destId="{438A6D3E-E284-4695-9BA4-126E26C90355}" srcOrd="0" destOrd="0" presId="urn:microsoft.com/office/officeart/2005/8/layout/hierarchy6"/>
    <dgm:cxn modelId="{D9DD871B-C503-4BE5-A049-BC913C15578D}" type="presParOf" srcId="{3B04B7A8-1FAE-486C-AA1D-571A435AA80E}" destId="{E038909D-8262-486C-9E56-2E79340B667E}" srcOrd="1" destOrd="0" presId="urn:microsoft.com/office/officeart/2005/8/layout/hierarchy6"/>
    <dgm:cxn modelId="{8C1BFDA2-A5D2-4AED-B08B-A862A2307DC2}" type="presParOf" srcId="{E038909D-8262-486C-9E56-2E79340B667E}" destId="{02A4FCB2-FA52-4A51-BE1F-4F2A05046692}" srcOrd="0" destOrd="0" presId="urn:microsoft.com/office/officeart/2005/8/layout/hierarchy6"/>
    <dgm:cxn modelId="{9B36E917-163F-43CC-9202-42DDD6BE042E}" type="presParOf" srcId="{E038909D-8262-486C-9E56-2E79340B667E}" destId="{DC0BBFFF-74FD-4583-9BC7-1F5AF6BB5337}" srcOrd="1" destOrd="0" presId="urn:microsoft.com/office/officeart/2005/8/layout/hierarchy6"/>
    <dgm:cxn modelId="{8024A9FC-AD58-406D-B67C-EF3E0BDD5C9C}" type="presParOf" srcId="{DC0BBFFF-74FD-4583-9BC7-1F5AF6BB5337}" destId="{A3E4A097-160B-463F-95E1-C39D021A68BD}" srcOrd="0" destOrd="0" presId="urn:microsoft.com/office/officeart/2005/8/layout/hierarchy6"/>
    <dgm:cxn modelId="{5E140716-8BCB-4FA3-9861-F0264931F6B7}" type="presParOf" srcId="{DC0BBFFF-74FD-4583-9BC7-1F5AF6BB5337}" destId="{16385DBB-01F8-4683-83C5-2D8A1C9D7D15}" srcOrd="1" destOrd="0" presId="urn:microsoft.com/office/officeart/2005/8/layout/hierarchy6"/>
    <dgm:cxn modelId="{F202D0EF-69A3-4C98-8B7F-A82F619060B5}" type="presParOf" srcId="{16385DBB-01F8-4683-83C5-2D8A1C9D7D15}" destId="{5A5C3425-7D45-43A2-9B1E-46FFE0903762}" srcOrd="0" destOrd="0" presId="urn:microsoft.com/office/officeart/2005/8/layout/hierarchy6"/>
    <dgm:cxn modelId="{71C12B8E-3457-4E14-86F0-04A88DFC6CDD}" type="presParOf" srcId="{16385DBB-01F8-4683-83C5-2D8A1C9D7D15}" destId="{05FC42FB-EA4D-4FA8-BA7F-70A8FA4D0260}" srcOrd="1" destOrd="0" presId="urn:microsoft.com/office/officeart/2005/8/layout/hierarchy6"/>
    <dgm:cxn modelId="{F5D7E934-4A12-484B-A5E1-089A3F9CE233}" type="presParOf" srcId="{05FC42FB-EA4D-4FA8-BA7F-70A8FA4D0260}" destId="{ACC212A1-CFB3-4CD6-8FB4-7C866B3DBEED}" srcOrd="0" destOrd="0" presId="urn:microsoft.com/office/officeart/2005/8/layout/hierarchy6"/>
    <dgm:cxn modelId="{4D906A68-1FF1-45AB-9C00-31F728B1B85B}" type="presParOf" srcId="{05FC42FB-EA4D-4FA8-BA7F-70A8FA4D0260}" destId="{CFABE50F-BD06-4EDC-BAFC-DB8F05CAFC2A}" srcOrd="1" destOrd="0" presId="urn:microsoft.com/office/officeart/2005/8/layout/hierarchy6"/>
    <dgm:cxn modelId="{864A69AA-AA25-4C13-9DD3-11082325E979}" type="presParOf" srcId="{CFABE50F-BD06-4EDC-BAFC-DB8F05CAFC2A}" destId="{ABCE7FE5-A216-46C0-8BE6-100180316A5C}" srcOrd="0" destOrd="0" presId="urn:microsoft.com/office/officeart/2005/8/layout/hierarchy6"/>
    <dgm:cxn modelId="{4285782B-2C3B-43EB-8947-9D1B7D38AF85}" type="presParOf" srcId="{CFABE50F-BD06-4EDC-BAFC-DB8F05CAFC2A}" destId="{5AD1A302-FEC5-4DB0-9BA4-CE1E0BFF6CA3}" srcOrd="1" destOrd="0" presId="urn:microsoft.com/office/officeart/2005/8/layout/hierarchy6"/>
    <dgm:cxn modelId="{0B584295-7211-4340-AAB8-4AA671EF90C6}" type="presParOf" srcId="{3B04B7A8-1FAE-486C-AA1D-571A435AA80E}" destId="{526C5E20-BFAF-4C1B-AFFA-26E04DEEB6E7}" srcOrd="2" destOrd="0" presId="urn:microsoft.com/office/officeart/2005/8/layout/hierarchy6"/>
    <dgm:cxn modelId="{C5636039-0816-4F8D-AA60-668A34562A5B}" type="presParOf" srcId="{3B04B7A8-1FAE-486C-AA1D-571A435AA80E}" destId="{DF7A94A8-C794-4B19-BF17-0C90A679584D}" srcOrd="3" destOrd="0" presId="urn:microsoft.com/office/officeart/2005/8/layout/hierarchy6"/>
    <dgm:cxn modelId="{BE2440B3-6FDD-4387-9C83-873118EF951D}" type="presParOf" srcId="{DF7A94A8-C794-4B19-BF17-0C90A679584D}" destId="{D062D8EB-2B9D-499A-BEAD-7DE028093A43}" srcOrd="0" destOrd="0" presId="urn:microsoft.com/office/officeart/2005/8/layout/hierarchy6"/>
    <dgm:cxn modelId="{CCFD96C8-F6F4-40F6-835A-8B68426A6B4A}" type="presParOf" srcId="{DF7A94A8-C794-4B19-BF17-0C90A679584D}" destId="{070853BE-3301-4DA1-BBAF-3E8B422DFF1B}" srcOrd="1" destOrd="0" presId="urn:microsoft.com/office/officeart/2005/8/layout/hierarchy6"/>
    <dgm:cxn modelId="{7F82BC5F-54AC-49B5-BC06-87CD33856A2D}" type="presParOf" srcId="{070853BE-3301-4DA1-BBAF-3E8B422DFF1B}" destId="{04A48D05-100F-42B8-9DCD-D5D9F6A7DA32}" srcOrd="0" destOrd="0" presId="urn:microsoft.com/office/officeart/2005/8/layout/hierarchy6"/>
    <dgm:cxn modelId="{BE40B290-34AF-4F9C-8421-C57AD421BBF7}" type="presParOf" srcId="{070853BE-3301-4DA1-BBAF-3E8B422DFF1B}" destId="{658C013E-8331-4B9C-A64F-611B2B0D8749}" srcOrd="1" destOrd="0" presId="urn:microsoft.com/office/officeart/2005/8/layout/hierarchy6"/>
    <dgm:cxn modelId="{5E63C7B2-FE6A-4AEC-9067-16441AB1159D}" type="presParOf" srcId="{658C013E-8331-4B9C-A64F-611B2B0D8749}" destId="{EE26AE6E-EC98-4D29-89B4-D4E214210760}" srcOrd="0" destOrd="0" presId="urn:microsoft.com/office/officeart/2005/8/layout/hierarchy6"/>
    <dgm:cxn modelId="{8F2055A9-3D47-48ED-A012-C5CC1E53EFF6}" type="presParOf" srcId="{658C013E-8331-4B9C-A64F-611B2B0D8749}" destId="{D6425B0A-1098-4E60-9A82-F757D5FD2A00}" srcOrd="1" destOrd="0" presId="urn:microsoft.com/office/officeart/2005/8/layout/hierarchy6"/>
    <dgm:cxn modelId="{6E936F54-C9CF-49A9-B7D4-A2A955E1D12D}" type="presParOf" srcId="{D6425B0A-1098-4E60-9A82-F757D5FD2A00}" destId="{692BEC57-41C2-433A-9346-2E82EE22E16A}" srcOrd="0" destOrd="0" presId="urn:microsoft.com/office/officeart/2005/8/layout/hierarchy6"/>
    <dgm:cxn modelId="{327B6B58-F832-44E0-8D2C-49A35A313FBF}" type="presParOf" srcId="{D6425B0A-1098-4E60-9A82-F757D5FD2A00}" destId="{8EB5F613-1D40-4CA4-9595-55B45BDA2DB5}" srcOrd="1" destOrd="0" presId="urn:microsoft.com/office/officeart/2005/8/layout/hierarchy6"/>
    <dgm:cxn modelId="{27CF2B54-7FB0-4EA2-AA74-38EEBDB9CBD1}" type="presParOf" srcId="{8EB5F613-1D40-4CA4-9595-55B45BDA2DB5}" destId="{9CD29CA6-6CDC-446F-975A-BA42E9C9C8E4}" srcOrd="0" destOrd="0" presId="urn:microsoft.com/office/officeart/2005/8/layout/hierarchy6"/>
    <dgm:cxn modelId="{7DEC5CC6-ACE6-48FC-8DBA-30F84F274675}" type="presParOf" srcId="{8EB5F613-1D40-4CA4-9595-55B45BDA2DB5}" destId="{F5FCB40F-22C9-4932-9FBC-906F82DFDF8C}" srcOrd="1" destOrd="0" presId="urn:microsoft.com/office/officeart/2005/8/layout/hierarchy6"/>
    <dgm:cxn modelId="{803F9D1D-299B-48B2-9CA8-54806BD58B05}" type="presParOf" srcId="{B28A7ECA-6644-40DD-9A7B-E11241808AFA}" destId="{0FE31A1A-353B-4987-A700-DDE6B07A5746}" srcOrd="2" destOrd="0" presId="urn:microsoft.com/office/officeart/2005/8/layout/hierarchy6"/>
    <dgm:cxn modelId="{7FAFEF5E-ADDD-4E12-8501-DE367622028A}" type="presParOf" srcId="{B28A7ECA-6644-40DD-9A7B-E11241808AFA}" destId="{31047FF1-55D8-4B1D-9771-48C88339A77A}" srcOrd="3" destOrd="0" presId="urn:microsoft.com/office/officeart/2005/8/layout/hierarchy6"/>
    <dgm:cxn modelId="{5653853D-F6E3-4162-A263-A8347B056D6D}" type="presParOf" srcId="{31047FF1-55D8-4B1D-9771-48C88339A77A}" destId="{E2399B1E-AC38-4518-844E-03601CF15F5B}" srcOrd="0" destOrd="0" presId="urn:microsoft.com/office/officeart/2005/8/layout/hierarchy6"/>
    <dgm:cxn modelId="{F5FB44EA-F563-4683-84A7-9C17F617062B}" type="presParOf" srcId="{31047FF1-55D8-4B1D-9771-48C88339A77A}" destId="{6CB5F16D-CAA8-4FE6-BADE-95B760A28FF0}" srcOrd="1" destOrd="0" presId="urn:microsoft.com/office/officeart/2005/8/layout/hierarchy6"/>
    <dgm:cxn modelId="{1FD8F9BA-058A-4479-8948-0ADCD5A95B2C}" type="presParOf" srcId="{6CB5F16D-CAA8-4FE6-BADE-95B760A28FF0}" destId="{2880A31A-B278-40F8-A919-0227EA2FE2B3}" srcOrd="0" destOrd="0" presId="urn:microsoft.com/office/officeart/2005/8/layout/hierarchy6"/>
    <dgm:cxn modelId="{1BDDA9A5-CF58-47D8-998D-80F8C3AF0638}" type="presParOf" srcId="{6CB5F16D-CAA8-4FE6-BADE-95B760A28FF0}" destId="{C263FF2D-6E4F-4E26-9F41-A09AE9AE376C}" srcOrd="1" destOrd="0" presId="urn:microsoft.com/office/officeart/2005/8/layout/hierarchy6"/>
    <dgm:cxn modelId="{E45F206A-569F-4974-BA5B-F31CD78F2551}" type="presParOf" srcId="{C263FF2D-6E4F-4E26-9F41-A09AE9AE376C}" destId="{5DECD343-1EA5-4A50-B1BB-429FA11BDD0C}" srcOrd="0" destOrd="0" presId="urn:microsoft.com/office/officeart/2005/8/layout/hierarchy6"/>
    <dgm:cxn modelId="{874257EB-1D6E-4913-8CB7-E1AFE6416DAF}" type="presParOf" srcId="{C263FF2D-6E4F-4E26-9F41-A09AE9AE376C}" destId="{70404639-013D-4FC3-AC2D-1142B94B8F6D}" srcOrd="1" destOrd="0" presId="urn:microsoft.com/office/officeart/2005/8/layout/hierarchy6"/>
    <dgm:cxn modelId="{2722D6A7-76DE-4D18-A3E1-26C68DF9D046}" type="presParOf" srcId="{70404639-013D-4FC3-AC2D-1142B94B8F6D}" destId="{952A1E85-F80B-401F-A9D9-F45B31AD2B58}" srcOrd="0" destOrd="0" presId="urn:microsoft.com/office/officeart/2005/8/layout/hierarchy6"/>
    <dgm:cxn modelId="{8F37C473-F7F9-4276-BB77-49ADCA886F6F}" type="presParOf" srcId="{70404639-013D-4FC3-AC2D-1142B94B8F6D}" destId="{462A201E-8E13-446B-9BED-4325466FB262}" srcOrd="1" destOrd="0" presId="urn:microsoft.com/office/officeart/2005/8/layout/hierarchy6"/>
    <dgm:cxn modelId="{3ECD6815-20E4-4487-A53C-85F8476C094F}" type="presParOf" srcId="{462A201E-8E13-446B-9BED-4325466FB262}" destId="{99C35954-0F8A-4319-A231-10BC12B49056}" srcOrd="0" destOrd="0" presId="urn:microsoft.com/office/officeart/2005/8/layout/hierarchy6"/>
    <dgm:cxn modelId="{F483D737-AFDE-4AE5-B754-78A7F74B57B6}" type="presParOf" srcId="{462A201E-8E13-446B-9BED-4325466FB262}" destId="{5C230E0A-BA1C-427C-BDE5-6BF8A7FA5896}" srcOrd="1" destOrd="0" presId="urn:microsoft.com/office/officeart/2005/8/layout/hierarchy6"/>
    <dgm:cxn modelId="{8FB586BB-15FC-4CC4-AC0E-33F4D5B92BC1}" type="presParOf" srcId="{5C230E0A-BA1C-427C-BDE5-6BF8A7FA5896}" destId="{6D43E711-8A3F-4E29-ABB3-963D4607D1BB}" srcOrd="0" destOrd="0" presId="urn:microsoft.com/office/officeart/2005/8/layout/hierarchy6"/>
    <dgm:cxn modelId="{3353AF65-650E-4F8B-ABFF-C3CC0532ED25}" type="presParOf" srcId="{5C230E0A-BA1C-427C-BDE5-6BF8A7FA5896}" destId="{2F38489D-EBAA-425E-9241-E2593B55C555}" srcOrd="1" destOrd="0" presId="urn:microsoft.com/office/officeart/2005/8/layout/hierarchy6"/>
    <dgm:cxn modelId="{81D28117-B437-4283-952F-247FCF49DA84}" type="presParOf" srcId="{2F38489D-EBAA-425E-9241-E2593B55C555}" destId="{F8708937-A012-420D-A012-C90784CE6D93}" srcOrd="0" destOrd="0" presId="urn:microsoft.com/office/officeart/2005/8/layout/hierarchy6"/>
    <dgm:cxn modelId="{BE9F88CD-B987-4596-8A8F-9DC164091523}" type="presParOf" srcId="{2F38489D-EBAA-425E-9241-E2593B55C555}" destId="{A93142FC-BFE1-407B-85EE-22BBE539DD29}" srcOrd="1" destOrd="0" presId="urn:microsoft.com/office/officeart/2005/8/layout/hierarchy6"/>
    <dgm:cxn modelId="{DCC77557-0FC9-44F1-813B-FD042B5D6008}" type="presParOf" srcId="{6CB5F16D-CAA8-4FE6-BADE-95B760A28FF0}" destId="{5F4FD07C-3DF6-4637-81BD-21C86B47053C}" srcOrd="2" destOrd="0" presId="urn:microsoft.com/office/officeart/2005/8/layout/hierarchy6"/>
    <dgm:cxn modelId="{36F05561-0D98-4B7F-AADB-26310D6A58A4}" type="presParOf" srcId="{6CB5F16D-CAA8-4FE6-BADE-95B760A28FF0}" destId="{615249B2-9E16-4C81-B5AE-D0B443E8AED8}" srcOrd="3" destOrd="0" presId="urn:microsoft.com/office/officeart/2005/8/layout/hierarchy6"/>
    <dgm:cxn modelId="{E942E96D-E5D7-44DA-BFC3-842DFD2CD4BE}" type="presParOf" srcId="{615249B2-9E16-4C81-B5AE-D0B443E8AED8}" destId="{E085FD68-0099-4334-863D-AA87A2B6D15F}" srcOrd="0" destOrd="0" presId="urn:microsoft.com/office/officeart/2005/8/layout/hierarchy6"/>
    <dgm:cxn modelId="{B5E97040-0949-46E3-BE31-4DCB08FFDF92}" type="presParOf" srcId="{615249B2-9E16-4C81-B5AE-D0B443E8AED8}" destId="{E71B5BFE-E1F0-4598-997B-9E53E7418544}" srcOrd="1" destOrd="0" presId="urn:microsoft.com/office/officeart/2005/8/layout/hierarchy6"/>
    <dgm:cxn modelId="{D3C271C0-8C6D-44B7-ADD1-6332BA368E88}" type="presParOf" srcId="{E71B5BFE-E1F0-4598-997B-9E53E7418544}" destId="{0AC4EC19-A578-47C9-8EA8-24D5C80ED93C}" srcOrd="0" destOrd="0" presId="urn:microsoft.com/office/officeart/2005/8/layout/hierarchy6"/>
    <dgm:cxn modelId="{A664ACA2-56A0-4B42-A46C-2F3EEE3D5FE1}" type="presParOf" srcId="{E71B5BFE-E1F0-4598-997B-9E53E7418544}" destId="{85B2CC76-58A4-4429-9230-B3B5B99B8BB4}" srcOrd="1" destOrd="0" presId="urn:microsoft.com/office/officeart/2005/8/layout/hierarchy6"/>
    <dgm:cxn modelId="{87683538-1C46-473E-BF94-F939DFC44A51}" type="presParOf" srcId="{85B2CC76-58A4-4429-9230-B3B5B99B8BB4}" destId="{6698E96D-51C6-4E2A-8B0A-50DC9E07DD81}" srcOrd="0" destOrd="0" presId="urn:microsoft.com/office/officeart/2005/8/layout/hierarchy6"/>
    <dgm:cxn modelId="{B6524DDD-8243-4BDB-8D49-03629A858C8E}" type="presParOf" srcId="{85B2CC76-58A4-4429-9230-B3B5B99B8BB4}" destId="{6CFB09B2-1953-4926-A26B-424DC1A4FA43}" srcOrd="1" destOrd="0" presId="urn:microsoft.com/office/officeart/2005/8/layout/hierarchy6"/>
    <dgm:cxn modelId="{5F9B399E-E4A7-483A-9A9B-2F000DE2E473}" type="presParOf" srcId="{6CFB09B2-1953-4926-A26B-424DC1A4FA43}" destId="{1BCA014E-5850-4771-852B-03F6DC8616F8}" srcOrd="0" destOrd="0" presId="urn:microsoft.com/office/officeart/2005/8/layout/hierarchy6"/>
    <dgm:cxn modelId="{75D2C9E5-38B1-473A-844C-7310077196A1}" type="presParOf" srcId="{6CFB09B2-1953-4926-A26B-424DC1A4FA43}" destId="{FA5617AF-E4DF-4EB3-AB6F-C7F7C8DD99FE}" srcOrd="1" destOrd="0" presId="urn:microsoft.com/office/officeart/2005/8/layout/hierarchy6"/>
    <dgm:cxn modelId="{06CE9441-19BA-47CD-97EA-8906C032F7A4}" type="presParOf" srcId="{FA5617AF-E4DF-4EB3-AB6F-C7F7C8DD99FE}" destId="{272903D6-F4D2-4EAC-BE9E-2240A0606E6B}" srcOrd="0" destOrd="0" presId="urn:microsoft.com/office/officeart/2005/8/layout/hierarchy6"/>
    <dgm:cxn modelId="{C191AA0C-1878-403B-9493-5E7FB5EDC134}" type="presParOf" srcId="{FA5617AF-E4DF-4EB3-AB6F-C7F7C8DD99FE}" destId="{EA6C3687-ADBF-4AC4-97BB-B29754FA868F}" srcOrd="1" destOrd="0" presId="urn:microsoft.com/office/officeart/2005/8/layout/hierarchy6"/>
    <dgm:cxn modelId="{56D42892-601D-4030-B7F6-DC278EE78F52}" type="presParOf" srcId="{0D538180-B5E3-46C6-B19D-69AF72F4667B}" destId="{DC8DC82D-DDA9-4F64-A1D8-CE0F8203F6BE}" srcOrd="1" destOrd="0" presId="urn:microsoft.com/office/officeart/2005/8/layout/hierarchy6"/>
    <dgm:cxn modelId="{71A11DBC-7CA2-4A2C-B873-9888FF9468EB}" type="presParOf" srcId="{DC8DC82D-DDA9-4F64-A1D8-CE0F8203F6BE}" destId="{5E58059D-8F5A-4E60-9739-6B06DF8B6BD3}" srcOrd="0" destOrd="0" presId="urn:microsoft.com/office/officeart/2005/8/layout/hierarchy6"/>
    <dgm:cxn modelId="{61B27981-334B-462D-B82F-BDDEEDCC986B}" type="presParOf" srcId="{5E58059D-8F5A-4E60-9739-6B06DF8B6BD3}" destId="{FB2211AF-B4AD-47E3-9B82-671459A62643}" srcOrd="0" destOrd="0" presId="urn:microsoft.com/office/officeart/2005/8/layout/hierarchy6"/>
    <dgm:cxn modelId="{24E7BFCA-FE54-408E-ACE6-8FFC24FD9683}" type="presParOf" srcId="{5E58059D-8F5A-4E60-9739-6B06DF8B6BD3}" destId="{46402F59-79A8-4F2B-9749-4D940136AC41}" srcOrd="1" destOrd="0" presId="urn:microsoft.com/office/officeart/2005/8/layout/hierarchy6"/>
    <dgm:cxn modelId="{5CB18812-ABB1-4057-9C3A-10D5E9C50066}" type="presParOf" srcId="{DC8DC82D-DDA9-4F64-A1D8-CE0F8203F6BE}" destId="{ACE44097-B1F1-4ADF-A2EF-72E8DC1E2A6D}" srcOrd="1" destOrd="0" presId="urn:microsoft.com/office/officeart/2005/8/layout/hierarchy6"/>
    <dgm:cxn modelId="{FB7B29B0-C1A8-42DB-AF2A-841B700FC8C3}" type="presParOf" srcId="{ACE44097-B1F1-4ADF-A2EF-72E8DC1E2A6D}" destId="{35EE2CCD-7895-4D51-9A3C-B447782AA74D}" srcOrd="0" destOrd="0" presId="urn:microsoft.com/office/officeart/2005/8/layout/hierarchy6"/>
    <dgm:cxn modelId="{3528FF9B-0A99-43A4-84FE-C094BB0925F9}" type="presParOf" srcId="{DC8DC82D-DDA9-4F64-A1D8-CE0F8203F6BE}" destId="{7119701D-5B3B-4389-8C53-3124292F04FD}" srcOrd="2" destOrd="0" presId="urn:microsoft.com/office/officeart/2005/8/layout/hierarchy6"/>
    <dgm:cxn modelId="{97A5B44F-4AA6-43B9-A0BB-B228CB693B06}" type="presParOf" srcId="{7119701D-5B3B-4389-8C53-3124292F04FD}" destId="{741372EB-6953-4593-9C55-59DA3FBBD2D6}" srcOrd="0" destOrd="0" presId="urn:microsoft.com/office/officeart/2005/8/layout/hierarchy6"/>
    <dgm:cxn modelId="{07F9F53C-56AC-4871-A05E-DD6552DF3E39}" type="presParOf" srcId="{7119701D-5B3B-4389-8C53-3124292F04FD}" destId="{A4C5FE1F-F49A-43EF-8CEE-E097C88E4093}" srcOrd="1" destOrd="0" presId="urn:microsoft.com/office/officeart/2005/8/layout/hierarchy6"/>
    <dgm:cxn modelId="{FEC777CD-2C2E-41F0-9E01-DF0DB392FC8B}" type="presParOf" srcId="{DC8DC82D-DDA9-4F64-A1D8-CE0F8203F6BE}" destId="{B68CE7F5-DD7A-4DC5-BE0A-B6A345E83D4B}" srcOrd="3" destOrd="0" presId="urn:microsoft.com/office/officeart/2005/8/layout/hierarchy6"/>
    <dgm:cxn modelId="{E83034C8-1063-4B9C-8ACF-46341AA19917}" type="presParOf" srcId="{B68CE7F5-DD7A-4DC5-BE0A-B6A345E83D4B}" destId="{330A9C0A-7D3D-4ED9-BD25-C34DF9BF8FD8}" srcOrd="0" destOrd="0" presId="urn:microsoft.com/office/officeart/2005/8/layout/hierarchy6"/>
    <dgm:cxn modelId="{3D3D7802-92DF-4CCB-A5A7-C951F74052D1}" type="presParOf" srcId="{DC8DC82D-DDA9-4F64-A1D8-CE0F8203F6BE}" destId="{47398346-BECA-43BF-B27C-5851AEEAF106}" srcOrd="4" destOrd="0" presId="urn:microsoft.com/office/officeart/2005/8/layout/hierarchy6"/>
    <dgm:cxn modelId="{F40A4433-04DD-4C22-9149-F638A1550BDE}" type="presParOf" srcId="{47398346-BECA-43BF-B27C-5851AEEAF106}" destId="{2F601356-6C8F-44A5-A04B-7D3986BC1DE7}" srcOrd="0" destOrd="0" presId="urn:microsoft.com/office/officeart/2005/8/layout/hierarchy6"/>
    <dgm:cxn modelId="{9B29D66C-3298-45E7-A990-F3E5303B07ED}" type="presParOf" srcId="{47398346-BECA-43BF-B27C-5851AEEAF106}" destId="{B262B50F-1CDF-44BC-8CE8-AA63BEE74D54}" srcOrd="1" destOrd="0" presId="urn:microsoft.com/office/officeart/2005/8/layout/hierarchy6"/>
    <dgm:cxn modelId="{B12971C6-70FB-4B7B-9545-E3FD262A3233}" type="presParOf" srcId="{DC8DC82D-DDA9-4F64-A1D8-CE0F8203F6BE}" destId="{FE170361-B6A3-4C8A-9F16-F738A2D63A79}" srcOrd="5" destOrd="0" presId="urn:microsoft.com/office/officeart/2005/8/layout/hierarchy6"/>
    <dgm:cxn modelId="{EADB0625-C05F-43CF-9825-DDF1CF966D79}" type="presParOf" srcId="{FE170361-B6A3-4C8A-9F16-F738A2D63A79}" destId="{5B9B3F15-59CB-4011-A369-819719881BF1}" srcOrd="0" destOrd="0" presId="urn:microsoft.com/office/officeart/2005/8/layout/hierarchy6"/>
    <dgm:cxn modelId="{46CCC346-48B2-41A0-8308-BB11FFACCA79}" type="presParOf" srcId="{DC8DC82D-DDA9-4F64-A1D8-CE0F8203F6BE}" destId="{1E67E042-6A75-4F99-9A45-0382BA40E250}" srcOrd="6" destOrd="0" presId="urn:microsoft.com/office/officeart/2005/8/layout/hierarchy6"/>
    <dgm:cxn modelId="{AAD7D565-836E-44E5-AA12-466A360D6B5C}" type="presParOf" srcId="{1E67E042-6A75-4F99-9A45-0382BA40E250}" destId="{4F99ECE3-C4D8-4CBB-8BBA-922F562319DE}" srcOrd="0" destOrd="0" presId="urn:microsoft.com/office/officeart/2005/8/layout/hierarchy6"/>
    <dgm:cxn modelId="{536FCF70-47C6-483F-A9A6-CEC69EAA9293}" type="presParOf" srcId="{1E67E042-6A75-4F99-9A45-0382BA40E250}" destId="{50A2F029-CE2D-4BA7-8216-E7E6F70C1082}" srcOrd="1" destOrd="0" presId="urn:microsoft.com/office/officeart/2005/8/layout/hierarchy6"/>
    <dgm:cxn modelId="{C933834C-BC06-4D98-B1CD-8F550A63CB9B}" type="presParOf" srcId="{DC8DC82D-DDA9-4F64-A1D8-CE0F8203F6BE}" destId="{03DF2C8A-AFFF-47FF-96CD-76C2FD566903}" srcOrd="7" destOrd="0" presId="urn:microsoft.com/office/officeart/2005/8/layout/hierarchy6"/>
    <dgm:cxn modelId="{DE914ED4-4350-42AB-8159-DF5663548F32}" type="presParOf" srcId="{03DF2C8A-AFFF-47FF-96CD-76C2FD566903}" destId="{CC0B1256-F23A-4800-B712-8C17B1661AA0}" srcOrd="0" destOrd="0" presId="urn:microsoft.com/office/officeart/2005/8/layout/hierarchy6"/>
    <dgm:cxn modelId="{2252613D-58E5-4846-92C4-8E37DA3EC23E}" type="presParOf" srcId="{DC8DC82D-DDA9-4F64-A1D8-CE0F8203F6BE}" destId="{8CCC4EA7-7160-4D45-8C65-D553BF8CBAB4}" srcOrd="8" destOrd="0" presId="urn:microsoft.com/office/officeart/2005/8/layout/hierarchy6"/>
    <dgm:cxn modelId="{F38715D7-3856-4F93-9467-E7E6BF757468}" type="presParOf" srcId="{8CCC4EA7-7160-4D45-8C65-D553BF8CBAB4}" destId="{770151FD-0CEB-46D2-9788-686902E1A6D6}" srcOrd="0" destOrd="0" presId="urn:microsoft.com/office/officeart/2005/8/layout/hierarchy6"/>
    <dgm:cxn modelId="{BA6AD617-00D6-46EA-AB3E-18757068C251}" type="presParOf" srcId="{8CCC4EA7-7160-4D45-8C65-D553BF8CBAB4}" destId="{032BA717-745C-437B-9197-409663D6945C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0.26321</cdr:x>
      <cdr:y>0.03332</cdr:y>
    </cdr:from>
    <cdr:to>
      <cdr:x>0.76884</cdr:x>
      <cdr:y>0.13329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58957" y="91109"/>
          <a:ext cx="2418522" cy="27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AR" sz="1800" dirty="0"/>
            <a:t>Superficie sembrada por Campaña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0.34375</cdr:x>
      <cdr:y>0.17188</cdr:y>
    </cdr:from>
    <cdr:to>
      <cdr:x>0.59375</cdr:x>
      <cdr:y>0.46875</cdr:y>
    </cdr:to>
    <cdr:sp macro="" textlink="">
      <cdr:nvSpPr>
        <cdr:cNvPr id="3" name="2 Conector recto"/>
        <cdr:cNvSpPr/>
      </cdr:nvSpPr>
      <cdr:spPr>
        <a:xfrm xmlns:a="http://schemas.openxmlformats.org/drawingml/2006/main" flipV="1">
          <a:off x="1571604" y="785818"/>
          <a:ext cx="1143008" cy="1357322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0.59375</cdr:x>
      <cdr:y>0.17188</cdr:y>
    </cdr:from>
    <cdr:to>
      <cdr:x>0.92187</cdr:x>
      <cdr:y>0.17222</cdr:y>
    </cdr:to>
    <cdr:sp macro="" textlink="">
      <cdr:nvSpPr>
        <cdr:cNvPr id="6" name="5 Conector recto"/>
        <cdr:cNvSpPr/>
      </cdr:nvSpPr>
      <cdr:spPr>
        <a:xfrm xmlns:a="http://schemas.openxmlformats.org/drawingml/2006/main">
          <a:off x="2714612" y="785818"/>
          <a:ext cx="1500198" cy="1588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A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5003-E610-4007-9759-10241CDE1D31}" type="datetimeFigureOut">
              <a:rPr lang="es-AR" smtClean="0"/>
              <a:pPr/>
              <a:t>03/05/2011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EDDE3-34BF-4134-BBF0-9D86FFA3E84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9CBC1-7B80-471E-B9FC-16D9CFC986A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941C-2E6B-4B4F-98C8-2F7875EFD4BC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941C-2E6B-4B4F-98C8-2F7875EFD4BC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08228-CB26-4A23-BAD3-8FAE215EA69F}" type="slidenum">
              <a:rPr lang="es-ES"/>
              <a:pPr/>
              <a:t>21</a:t>
            </a:fld>
            <a:endParaRPr lang="es-E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E121F-6384-4721-9F63-479D2EDB4FAD}" type="slidenum">
              <a:rPr lang="es-ES"/>
              <a:pPr>
                <a:defRPr/>
              </a:pPr>
              <a:t>25</a:t>
            </a:fld>
            <a:endParaRPr lang="es-E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02B44-B17C-4378-9C65-73E6F4D7737D}" type="slidenum">
              <a:rPr lang="es-ES"/>
              <a:pPr/>
              <a:t>29</a:t>
            </a:fld>
            <a:endParaRPr lang="es-ES"/>
          </a:p>
        </p:txBody>
      </p:sp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0283" tIns="45141" rIns="90283" bIns="45141"/>
          <a:lstStyle/>
          <a:p>
            <a:r>
              <a:rPr lang="es-ES" sz="1600" b="1" i="1"/>
              <a:t>Trigo</a:t>
            </a:r>
            <a:r>
              <a:rPr lang="en-US" sz="1600" b="1" i="1"/>
              <a:t>, </a:t>
            </a:r>
            <a:r>
              <a:rPr lang="es-ES" sz="1600" b="1" i="1"/>
              <a:t>15-20; Soja, 9-14; </a:t>
            </a:r>
            <a:r>
              <a:rPr lang="fr-FR" sz="1600" b="1" i="1"/>
              <a:t>Girasol, 10-15; </a:t>
            </a:r>
            <a:r>
              <a:rPr lang="es-ES" sz="1600" b="1" i="1"/>
              <a:t>Maíz, </a:t>
            </a:r>
            <a:r>
              <a:rPr lang="fr-FR" sz="1600" b="1" i="1"/>
              <a:t>13-18 -  Incorporar Tabla</a:t>
            </a:r>
            <a:endParaRPr lang="en-US" sz="1600" b="1" i="1"/>
          </a:p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83" tIns="45141" rIns="90283" bIns="45141" anchor="b"/>
          <a:lstStyle/>
          <a:p>
            <a:pPr algn="r" defTabSz="901700" eaLnBrk="0" hangingPunct="0"/>
            <a:fld id="{722779B3-41BF-4337-B229-68BFDD608990}" type="slidenum">
              <a:rPr lang="en-US" sz="12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901700" eaLnBrk="0" hangingPunct="0"/>
              <a:t>29</a:t>
            </a:fld>
            <a:endParaRPr lang="en-US" sz="120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z="1800" smtClean="0">
              <a:latin typeface="Arial" charset="0"/>
              <a:cs typeface="Arial" charset="0"/>
            </a:endParaRPr>
          </a:p>
        </p:txBody>
      </p:sp>
      <p:sp>
        <p:nvSpPr>
          <p:cNvPr id="4813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ABCBF8A1-ABFC-4DFA-8202-5B943F06495A}" type="slidenum">
              <a:rPr lang="es-AR" sz="1200">
                <a:latin typeface="Calibri" pitchFamily="34" charset="0"/>
              </a:rPr>
              <a:pPr algn="r" defTabSz="912813"/>
              <a:t>3</a:t>
            </a:fld>
            <a:endParaRPr 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80E-5F40-42B0-B5FF-77745D88F419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80E-5F40-42B0-B5FF-77745D88F419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33</a:t>
            </a:fld>
            <a:endParaRPr lang="es-A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80E-5F40-42B0-B5FF-77745D88F419}" type="slidenum">
              <a:rPr lang="es-AR" smtClean="0"/>
              <a:pPr/>
              <a:t>35</a:t>
            </a:fld>
            <a:endParaRPr lang="es-A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780E-5F40-42B0-B5FF-77745D88F419}" type="slidenum">
              <a:rPr lang="es-AR" smtClean="0"/>
              <a:pPr/>
              <a:t>36</a:t>
            </a:fld>
            <a:endParaRPr lang="es-A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37</a:t>
            </a:fld>
            <a:endParaRPr lang="es-A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38</a:t>
            </a:fld>
            <a:endParaRPr lang="es-A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39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018BC-6A2E-4E36-8321-780DB29E62D5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40</a:t>
            </a:fld>
            <a:endParaRPr lang="es-A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41</a:t>
            </a:fld>
            <a:endParaRPr lang="es-A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42</a:t>
            </a:fld>
            <a:endParaRPr lang="es-A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43</a:t>
            </a:fld>
            <a:endParaRPr lang="es-A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44</a:t>
            </a:fld>
            <a:endParaRPr lang="es-A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45</a:t>
            </a:fld>
            <a:endParaRPr lang="es-A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46</a:t>
            </a:fld>
            <a:endParaRPr lang="es-A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47</a:t>
            </a:fld>
            <a:endParaRPr lang="es-A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48</a:t>
            </a:fld>
            <a:endParaRPr lang="es-A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49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>
              <a:latin typeface="Arial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0805B8-5DB7-492F-B433-D467EFCB5B3E}" type="slidenum">
              <a:rPr lang="es-ES" smtClean="0">
                <a:latin typeface="Arial" charset="0"/>
              </a:rPr>
              <a:pPr>
                <a:defRPr/>
              </a:pPr>
              <a:t>5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50</a:t>
            </a:fld>
            <a:endParaRPr lang="es-A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51</a:t>
            </a:fld>
            <a:endParaRPr lang="es-A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52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EDDE3-34BF-4134-BBF0-9D86FFA3E84D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941C-2E6B-4B4F-98C8-2F7875EFD4BC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473-EDAB-4679-AAC1-C9312E29DA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2AAD-28B4-4E98-8249-E12F5947B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473-EDAB-4679-AAC1-C9312E29DA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8473-EDAB-4679-AAC1-C9312E29DA3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8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.jpe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8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46.pn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chart" Target="../charts/char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image" Target="../media/image9.jpeg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image" Target="../media/image9.jpeg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image" Target="../media/image10.jpeg"/><Relationship Id="rId9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es-AR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oper Black" pitchFamily="18" charset="0"/>
              </a:rPr>
              <a:t/>
            </a:r>
            <a:br>
              <a:rPr lang="es-AR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oper Black" pitchFamily="18" charset="0"/>
              </a:rPr>
            </a:br>
            <a:r>
              <a:rPr lang="es-AR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Análisis de campaña fina 2010-2011 </a:t>
            </a:r>
            <a:r>
              <a:rPr lang="es-AR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oper Black" pitchFamily="18" charset="0"/>
              </a:rPr>
              <a:t/>
            </a:r>
            <a:br>
              <a:rPr lang="es-AR" sz="5400" b="1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oper Black" pitchFamily="18" charset="0"/>
              </a:rPr>
            </a:br>
            <a:endParaRPr lang="es-AR" sz="54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pic>
        <p:nvPicPr>
          <p:cNvPr id="5" name="4 Imagen" descr="Logo RIDZ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96" y="4929198"/>
            <a:ext cx="2571736" cy="1928802"/>
          </a:xfrm>
          <a:prstGeom prst="rect">
            <a:avLst/>
          </a:prstGeom>
        </p:spPr>
      </p:pic>
      <p:pic>
        <p:nvPicPr>
          <p:cNvPr id="6" name="5 Imagen" descr="logo zona oeste alta resolución sin letr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28965"/>
            <a:ext cx="2357454" cy="192903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85984" y="4929198"/>
            <a:ext cx="4286280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Ing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Agr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Martin Miguez</a:t>
            </a:r>
          </a:p>
          <a:p>
            <a:pPr algn="ctr"/>
            <a:endParaRPr lang="es-AR" sz="800" dirty="0" smtClean="0">
              <a:latin typeface="Comic Sans MS" pitchFamily="66" charset="0"/>
            </a:endParaRPr>
          </a:p>
          <a:p>
            <a:pPr algn="ctr"/>
            <a:r>
              <a:rPr lang="es-AR" sz="1400" dirty="0" smtClean="0">
                <a:latin typeface="Comic Sans MS" pitchFamily="66" charset="0"/>
              </a:rPr>
              <a:t>Asesor CREA Herrera Vegas</a:t>
            </a:r>
          </a:p>
          <a:p>
            <a:pPr algn="ctr"/>
            <a:r>
              <a:rPr lang="es-AR" sz="1400" dirty="0" smtClean="0">
                <a:latin typeface="Comic Sans MS" pitchFamily="66" charset="0"/>
              </a:rPr>
              <a:t>Coordinador </a:t>
            </a:r>
            <a:r>
              <a:rPr lang="es-AR" sz="1400" dirty="0" err="1" smtClean="0">
                <a:latin typeface="Comic Sans MS" pitchFamily="66" charset="0"/>
              </a:rPr>
              <a:t>Ridzo</a:t>
            </a:r>
            <a:r>
              <a:rPr lang="es-AR" sz="1400" dirty="0" smtClean="0">
                <a:latin typeface="Comic Sans MS" pitchFamily="66" charset="0"/>
              </a:rPr>
              <a:t> Agrícola</a:t>
            </a:r>
          </a:p>
          <a:p>
            <a:pPr algn="ctr"/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Ing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Agr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Agustin Barattini</a:t>
            </a:r>
          </a:p>
          <a:p>
            <a:pPr algn="ctr"/>
            <a:endParaRPr lang="es-AR" sz="800" dirty="0" smtClean="0">
              <a:latin typeface="Comic Sans MS" pitchFamily="66" charset="0"/>
            </a:endParaRPr>
          </a:p>
          <a:p>
            <a:pPr algn="ctr"/>
            <a:r>
              <a:rPr lang="es-AR" sz="1400" dirty="0" smtClean="0">
                <a:latin typeface="Comic Sans MS" pitchFamily="66" charset="0"/>
              </a:rPr>
              <a:t>Asesor CREA Casares-9 de Julio</a:t>
            </a:r>
          </a:p>
          <a:p>
            <a:pPr algn="ctr"/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2456" y="928670"/>
            <a:ext cx="49256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14414" y="58143"/>
            <a:ext cx="671517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Asignacion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 la superficie a cada cultivo de fina por CREA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0" y="52149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000" b="1" dirty="0" smtClean="0"/>
              <a:t> Los </a:t>
            </a:r>
            <a:r>
              <a:rPr lang="es-AR" sz="2000" b="1" dirty="0" err="1" smtClean="0"/>
              <a:t>CREA´s</a:t>
            </a:r>
            <a:r>
              <a:rPr lang="es-AR" sz="2000" b="1" dirty="0" smtClean="0"/>
              <a:t> de mayor importancia en los cultivos de fina son </a:t>
            </a:r>
            <a:r>
              <a:rPr lang="es-AR" sz="2000" b="1" dirty="0" err="1" smtClean="0"/>
              <a:t>HDx</a:t>
            </a:r>
            <a:r>
              <a:rPr lang="es-AR" sz="2000" b="1" dirty="0" smtClean="0"/>
              <a:t>, 30/8-ML, HV, MC-P y G-LT</a:t>
            </a:r>
          </a:p>
          <a:p>
            <a:pPr>
              <a:buFont typeface="Arial" pitchFamily="34" charset="0"/>
              <a:buChar char="•"/>
            </a:pPr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Grupos siembran Cebada</a:t>
            </a:r>
            <a:r>
              <a:rPr lang="es-AR" sz="2000" b="1" dirty="0" smtClean="0"/>
              <a:t> siendo los grupos de mayor importancia </a:t>
            </a:r>
            <a:r>
              <a:rPr lang="es-AR" sz="2000" b="1" dirty="0" err="1" smtClean="0"/>
              <a:t>HDx</a:t>
            </a:r>
            <a:r>
              <a:rPr lang="es-AR" sz="2000" b="1" dirty="0" smtClean="0"/>
              <a:t> y 30/8-ML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85984" y="1428736"/>
            <a:ext cx="4929222" cy="114300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742" y="642918"/>
            <a:ext cx="6711282" cy="48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214414" y="58143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Evolución del rinde por CREA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557214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Todos los grupos esta campaña superaron al promedio histórico,</a:t>
            </a:r>
          </a:p>
          <a:p>
            <a:r>
              <a:rPr lang="es-AR" sz="2400" b="1" dirty="0" smtClean="0"/>
              <a:t> pero se destaca el diferencial de producción alcanzado en los grupos </a:t>
            </a:r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 del Norte</a:t>
            </a:r>
            <a:r>
              <a:rPr lang="es-AR" sz="2400" b="1" dirty="0" smtClean="0"/>
              <a:t> donde fue la campaña de mayor rinde histórico. </a:t>
            </a:r>
          </a:p>
        </p:txBody>
      </p:sp>
      <p:sp>
        <p:nvSpPr>
          <p:cNvPr id="11" name="10 Flecha derecha"/>
          <p:cNvSpPr/>
          <p:nvPr/>
        </p:nvSpPr>
        <p:spPr>
          <a:xfrm rot="10800000">
            <a:off x="8001024" y="114298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derecha"/>
          <p:cNvSpPr/>
          <p:nvPr/>
        </p:nvSpPr>
        <p:spPr>
          <a:xfrm rot="10800000">
            <a:off x="8001024" y="1643050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derecha"/>
          <p:cNvSpPr/>
          <p:nvPr/>
        </p:nvSpPr>
        <p:spPr>
          <a:xfrm rot="10800000">
            <a:off x="8001024" y="192880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Flecha derecha"/>
          <p:cNvSpPr/>
          <p:nvPr/>
        </p:nvSpPr>
        <p:spPr>
          <a:xfrm rot="10800000">
            <a:off x="8001024" y="85723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derecha"/>
          <p:cNvSpPr/>
          <p:nvPr/>
        </p:nvSpPr>
        <p:spPr>
          <a:xfrm rot="10800000">
            <a:off x="8001024" y="407194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Hoja de ruta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>
                    <a:lumMod val="85000"/>
                  </a:schemeClr>
                </a:solidFill>
              </a:rPr>
              <a:t>Importancia de los cultivos de invierno en la Zona Oeste </a:t>
            </a:r>
          </a:p>
          <a:p>
            <a:r>
              <a:rPr lang="es-AR" dirty="0" smtClean="0"/>
              <a:t>Influencia de los factores ambientales determinantes de la producción de trigo 10-11</a:t>
            </a:r>
            <a:endParaRPr lang="es-AR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AR" dirty="0" smtClean="0">
                <a:solidFill>
                  <a:srgbClr val="FF0000"/>
                </a:solidFill>
              </a:rPr>
              <a:t> Agua del Suelo</a:t>
            </a:r>
          </a:p>
          <a:p>
            <a:pPr lvl="1">
              <a:buFont typeface="Wingdings" pitchFamily="2" charset="2"/>
              <a:buChar char="ü"/>
            </a:pPr>
            <a:r>
              <a:rPr lang="es-AR" dirty="0" smtClean="0">
                <a:solidFill>
                  <a:srgbClr val="FF0000"/>
                </a:solidFill>
              </a:rPr>
              <a:t> Precipitaciones</a:t>
            </a:r>
          </a:p>
          <a:p>
            <a:pPr lvl="1">
              <a:buFont typeface="Wingdings" pitchFamily="2" charset="2"/>
              <a:buChar char="ü"/>
            </a:pPr>
            <a:r>
              <a:rPr lang="es-AR" dirty="0" smtClean="0">
                <a:solidFill>
                  <a:srgbClr val="FF0000"/>
                </a:solidFill>
              </a:rPr>
              <a:t>Temperaturas</a:t>
            </a:r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0525" y="1162048"/>
            <a:ext cx="22955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latin typeface="Cambria" pitchFamily="18" charset="0"/>
              </a:rPr>
              <a:t>Campaña 2008/09</a:t>
            </a:r>
            <a:endParaRPr lang="es-ES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s-ES" dirty="0">
                <a:latin typeface="Cambria" pitchFamily="18" charset="0"/>
              </a:rPr>
              <a:t>21 Abril de 2008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11" y="2370148"/>
            <a:ext cx="2509839" cy="3236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/>
          <a:srcRect l="1791" t="16800" r="28664" b="841"/>
          <a:stretch>
            <a:fillRect/>
          </a:stretch>
        </p:blipFill>
        <p:spPr bwMode="auto">
          <a:xfrm>
            <a:off x="3402020" y="2493946"/>
            <a:ext cx="2389367" cy="309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77" y="2408249"/>
            <a:ext cx="2722673" cy="327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3562359" y="1142984"/>
            <a:ext cx="22955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latin typeface="Cambria" pitchFamily="18" charset="0"/>
              </a:rPr>
              <a:t>Campaña 2009/10</a:t>
            </a:r>
            <a:endParaRPr lang="es-ES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s-ES" dirty="0">
                <a:latin typeface="Cambria" pitchFamily="18" charset="0"/>
              </a:rPr>
              <a:t>16 Abril de 2009</a:t>
            </a:r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6491317" y="1200161"/>
            <a:ext cx="22955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latin typeface="Cambria" pitchFamily="18" charset="0"/>
              </a:rPr>
              <a:t>Campaña 2010/11</a:t>
            </a:r>
            <a:endParaRPr lang="es-ES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s-ES" dirty="0">
                <a:latin typeface="Cambria" pitchFamily="18" charset="0"/>
              </a:rPr>
              <a:t>18 Abril de 2010</a:t>
            </a:r>
          </a:p>
        </p:txBody>
      </p:sp>
      <p:pic>
        <p:nvPicPr>
          <p:cNvPr id="10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LOGO NUE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142976" y="10734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Agua del Suelo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85786" y="592933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4.243 Kg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00430" y="592933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2.335 Kg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43702" y="591718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5.107 Kg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15008" y="1071546"/>
            <a:ext cx="342899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Comenzamos con el tanque lleno!!!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42976" y="10734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Agua del Suelo</a:t>
            </a:r>
          </a:p>
        </p:txBody>
      </p:sp>
      <p:graphicFrame>
        <p:nvGraphicFramePr>
          <p:cNvPr id="8" name="7 Gráfico"/>
          <p:cNvGraphicFramePr/>
          <p:nvPr/>
        </p:nvGraphicFramePr>
        <p:xfrm>
          <a:off x="0" y="928670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1607720" y="3607198"/>
            <a:ext cx="2071702" cy="794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1285852" y="2857496"/>
            <a:ext cx="5500726" cy="7143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1142976" y="11916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Agua del Suelo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86314" y="92867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90%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57752" y="342900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10% 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28728" y="100010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60%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43042" y="342900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40%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0034" y="5857892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buena recarga del perfil permite asegurar pisos de producción mas altos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858048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Rendimiento y Agua </a:t>
            </a:r>
            <a:r>
              <a:rPr lang="es-A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Ú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til a la siembra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4" name="4 Gráfico"/>
          <p:cNvGraphicFramePr/>
          <p:nvPr/>
        </p:nvGraphicFramePr>
        <p:xfrm>
          <a:off x="214282" y="1071546"/>
          <a:ext cx="464347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5 Imagen" descr="Logo RIDZ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6020267"/>
            <a:ext cx="1143008" cy="837733"/>
          </a:xfrm>
          <a:prstGeom prst="rect">
            <a:avLst/>
          </a:prstGeom>
        </p:spPr>
      </p:pic>
      <p:pic>
        <p:nvPicPr>
          <p:cNvPr id="7" name="6 Imagen" descr="logo zona oeste alta resolución sin letr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00641"/>
            <a:ext cx="1047770" cy="857359"/>
          </a:xfrm>
          <a:prstGeom prst="rect">
            <a:avLst/>
          </a:prstGeom>
        </p:spPr>
      </p:pic>
      <p:pic>
        <p:nvPicPr>
          <p:cNvPr id="8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NUEV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1285852" y="585789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 las mediciones realizadas en ensayos confirman los visto a nivel de lote</a:t>
            </a:r>
            <a:endParaRPr lang="es-AR" dirty="0"/>
          </a:p>
        </p:txBody>
      </p:sp>
      <p:graphicFrame>
        <p:nvGraphicFramePr>
          <p:cNvPr id="12" name="9 Gráfico"/>
          <p:cNvGraphicFramePr/>
          <p:nvPr/>
        </p:nvGraphicFramePr>
        <p:xfrm>
          <a:off x="4714876" y="785794"/>
          <a:ext cx="442912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28612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7286644" y="3286124"/>
            <a:ext cx="185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 Miriam Barraco y col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Imagen 1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57166"/>
            <a:ext cx="684585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142976" y="11916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Agua del Suelo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71472" y="5286388"/>
          <a:ext cx="3643338" cy="1451610"/>
        </p:xfrm>
        <a:graphic>
          <a:graphicData uri="http://schemas.openxmlformats.org/drawingml/2006/table">
            <a:tbl>
              <a:tblPr/>
              <a:tblGrid>
                <a:gridCol w="1928826"/>
                <a:gridCol w="1714512"/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DE RETENCION DE AGUA (CRA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)/</a:t>
                      </a:r>
                      <a:r>
                        <a:rPr lang="es-AR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mts</a:t>
                      </a:r>
                      <a:r>
                        <a:rPr lang="es-A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A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Suelo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CRA (</a:t>
                      </a:r>
                      <a:r>
                        <a:rPr lang="es-A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mm/ </a:t>
                      </a:r>
                      <a:r>
                        <a:rPr lang="es-AR" sz="1800" b="1" i="0" u="none" strike="noStrike" dirty="0" err="1" smtClean="0">
                          <a:solidFill>
                            <a:srgbClr val="FFFF00"/>
                          </a:solidFill>
                          <a:latin typeface="Calibri"/>
                        </a:rPr>
                        <a:t>mts</a:t>
                      </a:r>
                      <a:r>
                        <a:rPr lang="es-AR" sz="18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)</a:t>
                      </a:r>
                      <a:endParaRPr lang="es-AR" sz="18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Hapludol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s-AR" sz="16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Éntico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Hapludol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s-AR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Típico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Hapludol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s-AR" sz="16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Tapto</a:t>
                      </a:r>
                      <a:r>
                        <a:rPr lang="es-A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s-AR" sz="16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Árgico</a:t>
                      </a:r>
                      <a:endParaRPr lang="es-A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585789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4786314" y="5857892"/>
            <a:ext cx="185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 Miriam Barraco y col</a:t>
            </a:r>
            <a:endParaRPr lang="es-AR" sz="1200" dirty="0"/>
          </a:p>
        </p:txBody>
      </p:sp>
      <p:sp>
        <p:nvSpPr>
          <p:cNvPr id="10" name="9 Rectángulo"/>
          <p:cNvSpPr/>
          <p:nvPr/>
        </p:nvSpPr>
        <p:spPr>
          <a:xfrm>
            <a:off x="2357422" y="4786322"/>
            <a:ext cx="2357454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mn.gov.ar/agro/imagenes/reserv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8" y="214290"/>
            <a:ext cx="4435404" cy="49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051" y="214290"/>
            <a:ext cx="458154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1500166" y="3000372"/>
            <a:ext cx="714380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5929322" y="3071810"/>
            <a:ext cx="714380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14282" y="528638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no nos olvidemos que el agua a la siembra es una de las pocas certezas que podemos tener en la agricultura de secano. </a:t>
            </a:r>
          </a:p>
          <a:p>
            <a:r>
              <a:rPr lang="es-A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por tanto es una picardía no conocerla. </a:t>
            </a:r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437036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88504"/>
            <a:ext cx="4786314" cy="51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Gráfico"/>
          <p:cNvGraphicFramePr/>
          <p:nvPr/>
        </p:nvGraphicFramePr>
        <p:xfrm>
          <a:off x="0" y="1000108"/>
          <a:ext cx="885828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142976" y="10734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Precipitaciones Acumuladas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1472" y="514351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Las precipitaciones acumuladas de la última campaña siempre fueron menores a los promedios históricos  para el periodo de tiempo considerado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42976" y="10734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Distribución de precipitaciones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1 Gráfico"/>
          <p:cNvGraphicFramePr/>
          <p:nvPr/>
        </p:nvGraphicFramePr>
        <p:xfrm>
          <a:off x="214282" y="642918"/>
          <a:ext cx="678657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215206" y="1500174"/>
          <a:ext cx="1524000" cy="94107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/>
                        </a:rPr>
                        <a:t>Sub Zona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/>
                        </a:rPr>
                        <a:t>MM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14282" y="550070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precipitaciones totales fueron similares en toda la región.</a:t>
            </a:r>
          </a:p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diferencia mas importante en mm se observan en el mes de  septiembre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3929058" y="1142984"/>
            <a:ext cx="1357322" cy="1285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Hoja de ruta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Importancia de los cultivos de invierno en la Zona Oeste </a:t>
            </a:r>
          </a:p>
          <a:p>
            <a:r>
              <a:rPr lang="es-AR" dirty="0" smtClean="0"/>
              <a:t>Influencia de los factores ambientales determinantes de la producción de trigo 10-11</a:t>
            </a:r>
          </a:p>
          <a:p>
            <a:r>
              <a:rPr lang="es-AR" dirty="0" smtClean="0"/>
              <a:t>Impacto del paquete tecnológico aplicado</a:t>
            </a:r>
          </a:p>
          <a:p>
            <a:r>
              <a:rPr lang="es-AR" dirty="0" smtClean="0"/>
              <a:t>Conclusiones</a:t>
            </a:r>
          </a:p>
          <a:p>
            <a:pPr>
              <a:buNone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142976" y="10734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Distribución de precipitaciones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7" name="5 Gráfico"/>
          <p:cNvGraphicFramePr/>
          <p:nvPr/>
        </p:nvGraphicFramePr>
        <p:xfrm>
          <a:off x="714348" y="1000108"/>
          <a:ext cx="8001056" cy="492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57158" y="571501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Las precipitaciones registradas durante septiembre fueron superiores a los promedios históricos, este registro explica parte de la buena campaña de fina</a:t>
            </a:r>
            <a:endParaRPr lang="es-AR" dirty="0"/>
          </a:p>
        </p:txBody>
      </p:sp>
      <p:sp>
        <p:nvSpPr>
          <p:cNvPr id="9" name="8 Flecha arriba y abajo"/>
          <p:cNvSpPr/>
          <p:nvPr/>
        </p:nvSpPr>
        <p:spPr>
          <a:xfrm>
            <a:off x="4714876" y="2214554"/>
            <a:ext cx="214314" cy="1428760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754950"/>
            <a:ext cx="7843862" cy="49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6850" y="762000"/>
            <a:ext cx="61113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dirty="0"/>
              <a:t>Radiación y temperatura (duración) </a:t>
            </a:r>
            <a:r>
              <a:rPr lang="es-AR" dirty="0" smtClean="0"/>
              <a:t>definen </a:t>
            </a:r>
            <a:r>
              <a:rPr lang="es-AR" dirty="0"/>
              <a:t>el </a:t>
            </a:r>
            <a:r>
              <a:rPr lang="es-A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56117" y="1457259"/>
            <a:ext cx="289444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puede sintetizar en Q=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80305" y="1285865"/>
            <a:ext cx="1649413" cy="857251"/>
            <a:chOff x="3984" y="503"/>
            <a:chExt cx="1039" cy="540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4070" y="503"/>
              <a:ext cx="7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Radiación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3984" y="791"/>
              <a:ext cx="10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AR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T° media - Tb.</a:t>
              </a:r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4032" y="76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029400" y="198884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b="1" dirty="0">
                <a:solidFill>
                  <a:schemeClr val="bg1"/>
                </a:solidFill>
              </a:rPr>
              <a:t>7500 kg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33400" y="685800"/>
            <a:ext cx="8382000" cy="152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228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400"/>
              <a:t>Antesis.			Condiciones climáticas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215074" y="57150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Fisher et al</a:t>
            </a:r>
            <a:endParaRPr lang="es-AR" dirty="0"/>
          </a:p>
        </p:txBody>
      </p:sp>
      <p:sp>
        <p:nvSpPr>
          <p:cNvPr id="14" name="13 Elipse"/>
          <p:cNvSpPr/>
          <p:nvPr/>
        </p:nvSpPr>
        <p:spPr>
          <a:xfrm>
            <a:off x="7215206" y="1714488"/>
            <a:ext cx="17144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142976" y="107340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Temperaturas </a:t>
            </a:r>
            <a:r>
              <a:rPr lang="es-MX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Maximas</a:t>
            </a: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y </a:t>
            </a:r>
            <a:r>
              <a:rPr lang="es-MX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Minimas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6" name="3 Gráfico"/>
          <p:cNvGraphicFramePr>
            <a:graphicFrameLocks/>
          </p:cNvGraphicFramePr>
          <p:nvPr/>
        </p:nvGraphicFramePr>
        <p:xfrm>
          <a:off x="714348" y="571480"/>
          <a:ext cx="621507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4500530" y="1285860"/>
            <a:ext cx="1071570" cy="1500198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3" name="1 Gráfico"/>
          <p:cNvGraphicFramePr/>
          <p:nvPr/>
        </p:nvGraphicFramePr>
        <p:xfrm>
          <a:off x="642910" y="3829048"/>
          <a:ext cx="6357982" cy="302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3 CuadroTexto"/>
          <p:cNvSpPr txBox="1"/>
          <p:nvPr/>
        </p:nvSpPr>
        <p:spPr>
          <a:xfrm rot="16200000">
            <a:off x="-340703" y="178592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Norte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-269264" y="491268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86314" y="4429132"/>
            <a:ext cx="1071570" cy="1500198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"/>
          <p:cNvSpPr/>
          <p:nvPr/>
        </p:nvSpPr>
        <p:spPr>
          <a:xfrm>
            <a:off x="2428860" y="3000372"/>
            <a:ext cx="1285884" cy="428628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Rectángulo"/>
          <p:cNvSpPr/>
          <p:nvPr/>
        </p:nvSpPr>
        <p:spPr>
          <a:xfrm>
            <a:off x="2428860" y="6143644"/>
            <a:ext cx="1285884" cy="428628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6286512" y="2428868"/>
            <a:ext cx="2857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Las temperaturas de invierno permitieron un buen </a:t>
            </a:r>
            <a:r>
              <a:rPr lang="es-AR" dirty="0" err="1" smtClean="0"/>
              <a:t>macollaje</a:t>
            </a:r>
            <a:r>
              <a:rPr lang="es-AR" dirty="0" smtClean="0"/>
              <a:t> sin generar perdidas de plantas en los bajos</a:t>
            </a:r>
            <a:endParaRPr lang="es-AR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286512" y="4000504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Las temperatura de primavera permitieron lograr un buen llenado de granos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 animBg="1"/>
      <p:bldP spid="20" grpId="0" animBg="1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Resumen de lo visto hasta ahora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2971808"/>
          </a:xfrm>
        </p:spPr>
        <p:txBody>
          <a:bodyPr>
            <a:normAutofit/>
          </a:bodyPr>
          <a:lstStyle/>
          <a:p>
            <a:r>
              <a:rPr lang="es-AR" dirty="0" smtClean="0"/>
              <a:t>Buen contenido de agua inicial</a:t>
            </a:r>
          </a:p>
          <a:p>
            <a:r>
              <a:rPr lang="es-AR" dirty="0" smtClean="0"/>
              <a:t>Precipitaciones a la salida del invierno mayores al promedio histórico</a:t>
            </a:r>
          </a:p>
          <a:p>
            <a:r>
              <a:rPr lang="es-AR" dirty="0" smtClean="0"/>
              <a:t>Temperaturas favorables durante antesis y llenado de grano</a:t>
            </a:r>
            <a:endParaRPr lang="es-AR" dirty="0"/>
          </a:p>
        </p:txBody>
      </p:sp>
      <p:pic>
        <p:nvPicPr>
          <p:cNvPr id="4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12858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que explican la buena campaña registrada</a:t>
            </a:r>
            <a:endParaRPr lang="es-A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Hoja de ruta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>
                <a:solidFill>
                  <a:schemeClr val="bg1">
                    <a:lumMod val="85000"/>
                  </a:schemeClr>
                </a:solidFill>
              </a:rPr>
              <a:t>Importancia de los cultivos de invierno en la Zona Oeste </a:t>
            </a:r>
          </a:p>
          <a:p>
            <a:r>
              <a:rPr lang="es-AR" dirty="0" smtClean="0">
                <a:solidFill>
                  <a:schemeClr val="bg1">
                    <a:lumMod val="85000"/>
                  </a:schemeClr>
                </a:solidFill>
              </a:rPr>
              <a:t>Influencia de los factores ambientales determinantes de la producción de trigo 10-11</a:t>
            </a:r>
          </a:p>
          <a:p>
            <a:r>
              <a:rPr lang="es-AR" dirty="0" smtClean="0"/>
              <a:t>Impacto del paquete tecnológico aplicado</a:t>
            </a:r>
          </a:p>
          <a:p>
            <a:pPr lvl="1">
              <a:buFont typeface="Wingdings 2"/>
              <a:buChar char="P"/>
            </a:pPr>
            <a:r>
              <a:rPr lang="es-AR" dirty="0" smtClean="0">
                <a:solidFill>
                  <a:srgbClr val="FF0000"/>
                </a:solidFill>
                <a:sym typeface="Wingdings 2"/>
              </a:rPr>
              <a:t>Nutrición de cultivos</a:t>
            </a:r>
          </a:p>
          <a:p>
            <a:pPr lvl="2">
              <a:buFont typeface="Wingdings 2"/>
              <a:buChar char="P"/>
            </a:pPr>
            <a:r>
              <a:rPr lang="es-AR" sz="2600" dirty="0" smtClean="0">
                <a:solidFill>
                  <a:srgbClr val="FF0000"/>
                </a:solidFill>
                <a:sym typeface="Wingdings 2"/>
              </a:rPr>
              <a:t>Fosforo</a:t>
            </a:r>
          </a:p>
          <a:p>
            <a:pPr lvl="2">
              <a:buFont typeface="Wingdings 2"/>
              <a:buChar char="P"/>
            </a:pPr>
            <a:r>
              <a:rPr lang="es-AR" sz="2600" dirty="0" smtClean="0">
                <a:solidFill>
                  <a:srgbClr val="FF0000"/>
                </a:solidFill>
                <a:sym typeface="Wingdings 2"/>
              </a:rPr>
              <a:t>Nitrógeno</a:t>
            </a:r>
          </a:p>
          <a:p>
            <a:pPr lvl="1">
              <a:buFont typeface="Wingdings 2"/>
              <a:buChar char="P"/>
            </a:pPr>
            <a:r>
              <a:rPr lang="es-AR" dirty="0" smtClean="0">
                <a:solidFill>
                  <a:srgbClr val="FF0000"/>
                </a:solidFill>
                <a:sym typeface="Wingdings 2"/>
              </a:rPr>
              <a:t>Practicas Culturales: Fecha de Siembra y Densidad</a:t>
            </a:r>
          </a:p>
          <a:p>
            <a:pPr lvl="1">
              <a:buFont typeface="Wingdings 2"/>
              <a:buChar char="P"/>
            </a:pPr>
            <a:r>
              <a:rPr lang="es-AR" dirty="0" smtClean="0">
                <a:solidFill>
                  <a:srgbClr val="FF0000"/>
                </a:solidFill>
                <a:sym typeface="Wingdings 2"/>
              </a:rPr>
              <a:t>Sanidad</a:t>
            </a:r>
          </a:p>
          <a:p>
            <a:pPr lvl="1">
              <a:buFont typeface="Wingdings 2"/>
              <a:buChar char="P"/>
            </a:pPr>
            <a:r>
              <a:rPr lang="es-AR" dirty="0" smtClean="0">
                <a:solidFill>
                  <a:srgbClr val="FF0000"/>
                </a:solidFill>
                <a:sym typeface="Wingdings 2"/>
              </a:rPr>
              <a:t>Genotipos</a:t>
            </a:r>
            <a:endParaRPr lang="es-AR" dirty="0" smtClean="0">
              <a:solidFill>
                <a:srgbClr val="FF0000"/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apa bs 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4288"/>
            <a:ext cx="9144000" cy="4802187"/>
          </a:xfrm>
          <a:prstGeom prst="rect">
            <a:avLst/>
          </a:prstGeom>
          <a:solidFill>
            <a:schemeClr val="folHlink">
              <a:alpha val="54901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1" name="Freeform 61"/>
          <p:cNvSpPr>
            <a:spLocks/>
          </p:cNvSpPr>
          <p:nvPr/>
        </p:nvSpPr>
        <p:spPr bwMode="auto">
          <a:xfrm>
            <a:off x="-36513" y="1268413"/>
            <a:ext cx="4537076" cy="4824412"/>
          </a:xfrm>
          <a:custGeom>
            <a:avLst/>
            <a:gdLst>
              <a:gd name="T0" fmla="*/ 0 w 2858"/>
              <a:gd name="T1" fmla="*/ 3039 h 3039"/>
              <a:gd name="T2" fmla="*/ 0 w 2858"/>
              <a:gd name="T3" fmla="*/ 0 h 3039"/>
              <a:gd name="T4" fmla="*/ 1950 w 2858"/>
              <a:gd name="T5" fmla="*/ 0 h 3039"/>
              <a:gd name="T6" fmla="*/ 2177 w 2858"/>
              <a:gd name="T7" fmla="*/ 454 h 3039"/>
              <a:gd name="T8" fmla="*/ 2449 w 2858"/>
              <a:gd name="T9" fmla="*/ 953 h 3039"/>
              <a:gd name="T10" fmla="*/ 2858 w 2858"/>
              <a:gd name="T11" fmla="*/ 1361 h 3039"/>
              <a:gd name="T12" fmla="*/ 2449 w 2858"/>
              <a:gd name="T13" fmla="*/ 1769 h 3039"/>
              <a:gd name="T14" fmla="*/ 2585 w 2858"/>
              <a:gd name="T15" fmla="*/ 1905 h 3039"/>
              <a:gd name="T16" fmla="*/ 2676 w 2858"/>
              <a:gd name="T17" fmla="*/ 1860 h 3039"/>
              <a:gd name="T18" fmla="*/ 2722 w 2858"/>
              <a:gd name="T19" fmla="*/ 1951 h 3039"/>
              <a:gd name="T20" fmla="*/ 2676 w 2858"/>
              <a:gd name="T21" fmla="*/ 1996 h 3039"/>
              <a:gd name="T22" fmla="*/ 2631 w 2858"/>
              <a:gd name="T23" fmla="*/ 2041 h 3039"/>
              <a:gd name="T24" fmla="*/ 2585 w 2858"/>
              <a:gd name="T25" fmla="*/ 2087 h 3039"/>
              <a:gd name="T26" fmla="*/ 2540 w 2858"/>
              <a:gd name="T27" fmla="*/ 2132 h 3039"/>
              <a:gd name="T28" fmla="*/ 2495 w 2858"/>
              <a:gd name="T29" fmla="*/ 2223 h 3039"/>
              <a:gd name="T30" fmla="*/ 2449 w 2858"/>
              <a:gd name="T31" fmla="*/ 2268 h 3039"/>
              <a:gd name="T32" fmla="*/ 2404 w 2858"/>
              <a:gd name="T33" fmla="*/ 2314 h 3039"/>
              <a:gd name="T34" fmla="*/ 2359 w 2858"/>
              <a:gd name="T35" fmla="*/ 2404 h 3039"/>
              <a:gd name="T36" fmla="*/ 2404 w 2858"/>
              <a:gd name="T37" fmla="*/ 2450 h 3039"/>
              <a:gd name="T38" fmla="*/ 1769 w 2858"/>
              <a:gd name="T39" fmla="*/ 3039 h 3039"/>
              <a:gd name="T40" fmla="*/ 1043 w 2858"/>
              <a:gd name="T41" fmla="*/ 3039 h 30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58"/>
              <a:gd name="T64" fmla="*/ 0 h 3039"/>
              <a:gd name="T65" fmla="*/ 2858 w 2858"/>
              <a:gd name="T66" fmla="*/ 3039 h 30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58" h="3039">
                <a:moveTo>
                  <a:pt x="0" y="3039"/>
                </a:moveTo>
                <a:lnTo>
                  <a:pt x="0" y="0"/>
                </a:lnTo>
                <a:lnTo>
                  <a:pt x="1950" y="0"/>
                </a:lnTo>
                <a:lnTo>
                  <a:pt x="2177" y="454"/>
                </a:lnTo>
                <a:lnTo>
                  <a:pt x="2449" y="953"/>
                </a:lnTo>
                <a:lnTo>
                  <a:pt x="2858" y="1361"/>
                </a:lnTo>
                <a:lnTo>
                  <a:pt x="2449" y="1769"/>
                </a:lnTo>
                <a:lnTo>
                  <a:pt x="2585" y="1905"/>
                </a:lnTo>
                <a:lnTo>
                  <a:pt x="2676" y="1860"/>
                </a:lnTo>
                <a:lnTo>
                  <a:pt x="2722" y="1951"/>
                </a:lnTo>
                <a:lnTo>
                  <a:pt x="2676" y="1996"/>
                </a:lnTo>
                <a:lnTo>
                  <a:pt x="2631" y="2041"/>
                </a:lnTo>
                <a:lnTo>
                  <a:pt x="2585" y="2087"/>
                </a:lnTo>
                <a:lnTo>
                  <a:pt x="2540" y="2132"/>
                </a:lnTo>
                <a:lnTo>
                  <a:pt x="2495" y="2223"/>
                </a:lnTo>
                <a:lnTo>
                  <a:pt x="2449" y="2268"/>
                </a:lnTo>
                <a:lnTo>
                  <a:pt x="2404" y="2314"/>
                </a:lnTo>
                <a:lnTo>
                  <a:pt x="2359" y="2404"/>
                </a:lnTo>
                <a:lnTo>
                  <a:pt x="2404" y="2450"/>
                </a:lnTo>
                <a:lnTo>
                  <a:pt x="1769" y="3039"/>
                </a:lnTo>
                <a:lnTo>
                  <a:pt x="1043" y="3039"/>
                </a:lnTo>
              </a:path>
            </a:pathLst>
          </a:custGeom>
          <a:solidFill>
            <a:schemeClr val="folHlink">
              <a:alpha val="5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611188" y="4292600"/>
            <a:ext cx="1085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Trenque Lauquen</a:t>
            </a:r>
            <a:endParaRPr lang="es-ES" sz="900"/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979613" y="4005263"/>
            <a:ext cx="60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Pehujaó</a:t>
            </a:r>
            <a:endParaRPr lang="es-ES" sz="900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2268538" y="4652963"/>
            <a:ext cx="742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Henderson</a:t>
            </a:r>
            <a:endParaRPr lang="es-ES" sz="900"/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835150" y="5300663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Daireaux</a:t>
            </a:r>
            <a:endParaRPr lang="es-ES" sz="900"/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107950" y="4724400"/>
            <a:ext cx="654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Pellegrini</a:t>
            </a:r>
            <a:endParaRPr lang="es-ES" sz="900"/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2987675" y="494188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Bolivar</a:t>
            </a:r>
            <a:endParaRPr lang="es-ES" sz="900"/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2916238" y="371633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Casares</a:t>
            </a:r>
            <a:endParaRPr lang="es-ES" sz="900"/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3419475" y="328453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9 de julio</a:t>
            </a:r>
            <a:endParaRPr lang="es-ES" sz="900"/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2339975" y="2565400"/>
            <a:ext cx="546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Lincoln</a:t>
            </a:r>
            <a:endParaRPr lang="es-ES" sz="900"/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1258888" y="2205038"/>
            <a:ext cx="69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Ameghino</a:t>
            </a:r>
            <a:endParaRPr lang="es-ES" sz="900"/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395288" y="1773238"/>
            <a:ext cx="58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Villegas</a:t>
            </a:r>
            <a:endParaRPr lang="es-ES" sz="900"/>
          </a:p>
        </p:txBody>
      </p:sp>
      <p:sp>
        <p:nvSpPr>
          <p:cNvPr id="27663" name="Text Box 19"/>
          <p:cNvSpPr txBox="1">
            <a:spLocks noChangeArrowheads="1"/>
          </p:cNvSpPr>
          <p:nvPr/>
        </p:nvSpPr>
        <p:spPr bwMode="auto">
          <a:xfrm>
            <a:off x="1187450" y="2924175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Tejedor</a:t>
            </a:r>
            <a:endParaRPr lang="es-ES" sz="900"/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250825" y="3500438"/>
            <a:ext cx="60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America</a:t>
            </a:r>
            <a:endParaRPr lang="es-ES" sz="900"/>
          </a:p>
        </p:txBody>
      </p:sp>
      <p:sp>
        <p:nvSpPr>
          <p:cNvPr id="27665" name="Text Box 30"/>
          <p:cNvSpPr txBox="1">
            <a:spLocks noChangeArrowheads="1"/>
          </p:cNvSpPr>
          <p:nvPr/>
        </p:nvSpPr>
        <p:spPr bwMode="auto">
          <a:xfrm>
            <a:off x="1979613" y="1844675"/>
            <a:ext cx="44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900"/>
              <a:t>Pinto</a:t>
            </a:r>
            <a:endParaRPr lang="es-ES" sz="900"/>
          </a:p>
        </p:txBody>
      </p:sp>
      <p:pic>
        <p:nvPicPr>
          <p:cNvPr id="27666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8" y="3063875"/>
            <a:ext cx="9525" cy="952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27667" name="Freeform 33"/>
          <p:cNvSpPr>
            <a:spLocks/>
          </p:cNvSpPr>
          <p:nvPr/>
        </p:nvSpPr>
        <p:spPr bwMode="auto">
          <a:xfrm>
            <a:off x="1346200" y="1925638"/>
            <a:ext cx="2465388" cy="3065462"/>
          </a:xfrm>
          <a:custGeom>
            <a:avLst/>
            <a:gdLst>
              <a:gd name="T0" fmla="*/ 1553 w 1553"/>
              <a:gd name="T1" fmla="*/ 1931 h 1931"/>
              <a:gd name="T2" fmla="*/ 1079 w 1553"/>
              <a:gd name="T3" fmla="*/ 1779 h 1931"/>
              <a:gd name="T4" fmla="*/ 282 w 1553"/>
              <a:gd name="T5" fmla="*/ 1830 h 1931"/>
              <a:gd name="T6" fmla="*/ 37 w 1553"/>
              <a:gd name="T7" fmla="*/ 1525 h 1931"/>
              <a:gd name="T8" fmla="*/ 62 w 1553"/>
              <a:gd name="T9" fmla="*/ 1169 h 1931"/>
              <a:gd name="T10" fmla="*/ 257 w 1553"/>
              <a:gd name="T11" fmla="*/ 822 h 1931"/>
              <a:gd name="T12" fmla="*/ 655 w 1553"/>
              <a:gd name="T13" fmla="*/ 500 h 1931"/>
              <a:gd name="T14" fmla="*/ 1112 w 1553"/>
              <a:gd name="T15" fmla="*/ 339 h 1931"/>
              <a:gd name="T16" fmla="*/ 1367 w 1553"/>
              <a:gd name="T17" fmla="*/ 0 h 19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3"/>
              <a:gd name="T28" fmla="*/ 0 h 1931"/>
              <a:gd name="T29" fmla="*/ 1553 w 1553"/>
              <a:gd name="T30" fmla="*/ 1931 h 19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3" h="1931">
                <a:moveTo>
                  <a:pt x="1553" y="1931"/>
                </a:moveTo>
                <a:cubicBezTo>
                  <a:pt x="1476" y="1906"/>
                  <a:pt x="1291" y="1796"/>
                  <a:pt x="1079" y="1779"/>
                </a:cubicBezTo>
                <a:cubicBezTo>
                  <a:pt x="867" y="1762"/>
                  <a:pt x="456" y="1872"/>
                  <a:pt x="282" y="1830"/>
                </a:cubicBezTo>
                <a:cubicBezTo>
                  <a:pt x="108" y="1788"/>
                  <a:pt x="74" y="1635"/>
                  <a:pt x="37" y="1525"/>
                </a:cubicBezTo>
                <a:cubicBezTo>
                  <a:pt x="0" y="1415"/>
                  <a:pt x="25" y="1286"/>
                  <a:pt x="62" y="1169"/>
                </a:cubicBezTo>
                <a:cubicBezTo>
                  <a:pt x="99" y="1052"/>
                  <a:pt x="158" y="934"/>
                  <a:pt x="257" y="822"/>
                </a:cubicBezTo>
                <a:cubicBezTo>
                  <a:pt x="356" y="710"/>
                  <a:pt x="512" y="581"/>
                  <a:pt x="655" y="500"/>
                </a:cubicBezTo>
                <a:cubicBezTo>
                  <a:pt x="798" y="419"/>
                  <a:pt x="993" y="422"/>
                  <a:pt x="1112" y="339"/>
                </a:cubicBezTo>
                <a:cubicBezTo>
                  <a:pt x="1231" y="256"/>
                  <a:pt x="1314" y="71"/>
                  <a:pt x="1367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8" name="Freeform 34"/>
          <p:cNvSpPr>
            <a:spLocks/>
          </p:cNvSpPr>
          <p:nvPr/>
        </p:nvSpPr>
        <p:spPr bwMode="auto">
          <a:xfrm>
            <a:off x="1662113" y="2132013"/>
            <a:ext cx="2503487" cy="2608262"/>
          </a:xfrm>
          <a:custGeom>
            <a:avLst/>
            <a:gdLst>
              <a:gd name="T0" fmla="*/ 1577 w 1577"/>
              <a:gd name="T1" fmla="*/ 1643 h 1643"/>
              <a:gd name="T2" fmla="*/ 1001 w 1577"/>
              <a:gd name="T3" fmla="*/ 1432 h 1643"/>
              <a:gd name="T4" fmla="*/ 215 w 1577"/>
              <a:gd name="T5" fmla="*/ 1563 h 1643"/>
              <a:gd name="T6" fmla="*/ 34 w 1577"/>
              <a:gd name="T7" fmla="*/ 1245 h 1643"/>
              <a:gd name="T8" fmla="*/ 422 w 1577"/>
              <a:gd name="T9" fmla="*/ 590 h 1643"/>
              <a:gd name="T10" fmla="*/ 1227 w 1577"/>
              <a:gd name="T11" fmla="*/ 361 h 1643"/>
              <a:gd name="T12" fmla="*/ 1433 w 1577"/>
              <a:gd name="T13" fmla="*/ 0 h 16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7"/>
              <a:gd name="T22" fmla="*/ 0 h 1643"/>
              <a:gd name="T23" fmla="*/ 1577 w 1577"/>
              <a:gd name="T24" fmla="*/ 1643 h 16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7" h="1643">
                <a:moveTo>
                  <a:pt x="1577" y="1643"/>
                </a:moveTo>
                <a:cubicBezTo>
                  <a:pt x="1481" y="1608"/>
                  <a:pt x="1228" y="1445"/>
                  <a:pt x="1001" y="1432"/>
                </a:cubicBezTo>
                <a:cubicBezTo>
                  <a:pt x="774" y="1419"/>
                  <a:pt x="376" y="1594"/>
                  <a:pt x="215" y="1563"/>
                </a:cubicBezTo>
                <a:cubicBezTo>
                  <a:pt x="54" y="1532"/>
                  <a:pt x="0" y="1407"/>
                  <a:pt x="34" y="1245"/>
                </a:cubicBezTo>
                <a:cubicBezTo>
                  <a:pt x="68" y="1083"/>
                  <a:pt x="223" y="737"/>
                  <a:pt x="422" y="590"/>
                </a:cubicBezTo>
                <a:cubicBezTo>
                  <a:pt x="621" y="443"/>
                  <a:pt x="1059" y="459"/>
                  <a:pt x="1227" y="361"/>
                </a:cubicBezTo>
                <a:cubicBezTo>
                  <a:pt x="1395" y="263"/>
                  <a:pt x="1390" y="75"/>
                  <a:pt x="1433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69" name="Oval 35"/>
          <p:cNvSpPr>
            <a:spLocks noChangeArrowheads="1"/>
          </p:cNvSpPr>
          <p:nvPr/>
        </p:nvSpPr>
        <p:spPr bwMode="auto">
          <a:xfrm>
            <a:off x="1763713" y="2492375"/>
            <a:ext cx="215900" cy="144463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7670" name="Oval 36"/>
          <p:cNvSpPr>
            <a:spLocks noChangeArrowheads="1"/>
          </p:cNvSpPr>
          <p:nvPr/>
        </p:nvSpPr>
        <p:spPr bwMode="auto">
          <a:xfrm>
            <a:off x="1692275" y="2420938"/>
            <a:ext cx="360363" cy="287337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7671" name="Freeform 40"/>
          <p:cNvSpPr>
            <a:spLocks/>
          </p:cNvSpPr>
          <p:nvPr/>
        </p:nvSpPr>
        <p:spPr bwMode="auto">
          <a:xfrm>
            <a:off x="179388" y="1268413"/>
            <a:ext cx="431800" cy="863600"/>
          </a:xfrm>
          <a:custGeom>
            <a:avLst/>
            <a:gdLst>
              <a:gd name="T0" fmla="*/ 0 w 272"/>
              <a:gd name="T1" fmla="*/ 544 h 544"/>
              <a:gd name="T2" fmla="*/ 181 w 272"/>
              <a:gd name="T3" fmla="*/ 408 h 544"/>
              <a:gd name="T4" fmla="*/ 272 w 272"/>
              <a:gd name="T5" fmla="*/ 0 h 544"/>
              <a:gd name="T6" fmla="*/ 0 60000 65536"/>
              <a:gd name="T7" fmla="*/ 0 60000 65536"/>
              <a:gd name="T8" fmla="*/ 0 60000 65536"/>
              <a:gd name="T9" fmla="*/ 0 w 272"/>
              <a:gd name="T10" fmla="*/ 0 h 544"/>
              <a:gd name="T11" fmla="*/ 272 w 27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44">
                <a:moveTo>
                  <a:pt x="0" y="544"/>
                </a:moveTo>
                <a:cubicBezTo>
                  <a:pt x="68" y="521"/>
                  <a:pt x="136" y="499"/>
                  <a:pt x="181" y="408"/>
                </a:cubicBezTo>
                <a:cubicBezTo>
                  <a:pt x="226" y="317"/>
                  <a:pt x="249" y="158"/>
                  <a:pt x="272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72" name="Freeform 41"/>
          <p:cNvSpPr>
            <a:spLocks/>
          </p:cNvSpPr>
          <p:nvPr/>
        </p:nvSpPr>
        <p:spPr bwMode="auto">
          <a:xfrm>
            <a:off x="250825" y="1484313"/>
            <a:ext cx="576263" cy="1008062"/>
          </a:xfrm>
          <a:custGeom>
            <a:avLst/>
            <a:gdLst>
              <a:gd name="T0" fmla="*/ 0 w 272"/>
              <a:gd name="T1" fmla="*/ 544 h 544"/>
              <a:gd name="T2" fmla="*/ 181 w 272"/>
              <a:gd name="T3" fmla="*/ 408 h 544"/>
              <a:gd name="T4" fmla="*/ 272 w 272"/>
              <a:gd name="T5" fmla="*/ 0 h 544"/>
              <a:gd name="T6" fmla="*/ 0 60000 65536"/>
              <a:gd name="T7" fmla="*/ 0 60000 65536"/>
              <a:gd name="T8" fmla="*/ 0 60000 65536"/>
              <a:gd name="T9" fmla="*/ 0 w 272"/>
              <a:gd name="T10" fmla="*/ 0 h 544"/>
              <a:gd name="T11" fmla="*/ 272 w 27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44">
                <a:moveTo>
                  <a:pt x="0" y="544"/>
                </a:moveTo>
                <a:cubicBezTo>
                  <a:pt x="68" y="521"/>
                  <a:pt x="136" y="499"/>
                  <a:pt x="181" y="408"/>
                </a:cubicBezTo>
                <a:cubicBezTo>
                  <a:pt x="226" y="317"/>
                  <a:pt x="249" y="158"/>
                  <a:pt x="272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73" name="Freeform 42"/>
          <p:cNvSpPr>
            <a:spLocks/>
          </p:cNvSpPr>
          <p:nvPr/>
        </p:nvSpPr>
        <p:spPr bwMode="auto">
          <a:xfrm>
            <a:off x="395288" y="1268413"/>
            <a:ext cx="765175" cy="1604962"/>
          </a:xfrm>
          <a:custGeom>
            <a:avLst/>
            <a:gdLst>
              <a:gd name="T0" fmla="*/ 0 w 482"/>
              <a:gd name="T1" fmla="*/ 1011 h 1011"/>
              <a:gd name="T2" fmla="*/ 338 w 482"/>
              <a:gd name="T3" fmla="*/ 686 h 1011"/>
              <a:gd name="T4" fmla="*/ 482 w 482"/>
              <a:gd name="T5" fmla="*/ 0 h 1011"/>
              <a:gd name="T6" fmla="*/ 0 60000 65536"/>
              <a:gd name="T7" fmla="*/ 0 60000 65536"/>
              <a:gd name="T8" fmla="*/ 0 60000 65536"/>
              <a:gd name="T9" fmla="*/ 0 w 482"/>
              <a:gd name="T10" fmla="*/ 0 h 1011"/>
              <a:gd name="T11" fmla="*/ 482 w 482"/>
              <a:gd name="T12" fmla="*/ 1011 h 10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2" h="1011">
                <a:moveTo>
                  <a:pt x="0" y="1011"/>
                </a:moveTo>
                <a:cubicBezTo>
                  <a:pt x="56" y="957"/>
                  <a:pt x="258" y="854"/>
                  <a:pt x="338" y="686"/>
                </a:cubicBezTo>
                <a:cubicBezTo>
                  <a:pt x="418" y="518"/>
                  <a:pt x="452" y="143"/>
                  <a:pt x="482" y="0"/>
                </a:cubicBezTo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75" name="Text Box 47"/>
          <p:cNvSpPr txBox="1">
            <a:spLocks noChangeArrowheads="1"/>
          </p:cNvSpPr>
          <p:nvPr/>
        </p:nvSpPr>
        <p:spPr bwMode="auto">
          <a:xfrm>
            <a:off x="3203575" y="270827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90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76" name="Text Box 48"/>
          <p:cNvSpPr txBox="1">
            <a:spLocks noChangeArrowheads="1"/>
          </p:cNvSpPr>
          <p:nvPr/>
        </p:nvSpPr>
        <p:spPr bwMode="auto">
          <a:xfrm>
            <a:off x="2843213" y="2133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100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77" name="Text Box 52"/>
          <p:cNvSpPr txBox="1">
            <a:spLocks noChangeArrowheads="1"/>
          </p:cNvSpPr>
          <p:nvPr/>
        </p:nvSpPr>
        <p:spPr bwMode="auto">
          <a:xfrm>
            <a:off x="1619250" y="2420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130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78" name="Text Box 53"/>
          <p:cNvSpPr txBox="1">
            <a:spLocks noChangeArrowheads="1"/>
          </p:cNvSpPr>
          <p:nvPr/>
        </p:nvSpPr>
        <p:spPr bwMode="auto">
          <a:xfrm>
            <a:off x="1331913" y="24923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110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79" name="Text Box 54"/>
          <p:cNvSpPr txBox="1">
            <a:spLocks noChangeArrowheads="1"/>
          </p:cNvSpPr>
          <p:nvPr/>
        </p:nvSpPr>
        <p:spPr bwMode="auto">
          <a:xfrm>
            <a:off x="755650" y="22764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110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80" name="Text Box 55"/>
          <p:cNvSpPr txBox="1">
            <a:spLocks noChangeArrowheads="1"/>
          </p:cNvSpPr>
          <p:nvPr/>
        </p:nvSpPr>
        <p:spPr bwMode="auto">
          <a:xfrm>
            <a:off x="395288" y="20605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120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81" name="Text Box 56"/>
          <p:cNvSpPr txBox="1">
            <a:spLocks noChangeArrowheads="1"/>
          </p:cNvSpPr>
          <p:nvPr/>
        </p:nvSpPr>
        <p:spPr bwMode="auto">
          <a:xfrm>
            <a:off x="179388" y="14128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>
                <a:solidFill>
                  <a:srgbClr val="CC3300"/>
                </a:solidFill>
              </a:rPr>
              <a:t>130</a:t>
            </a:r>
            <a:endParaRPr lang="es-ES" sz="1400" b="1">
              <a:solidFill>
                <a:srgbClr val="CC3300"/>
              </a:solidFill>
            </a:endParaRPr>
          </a:p>
        </p:txBody>
      </p:sp>
      <p:sp>
        <p:nvSpPr>
          <p:cNvPr id="27682" name="Freeform 57"/>
          <p:cNvSpPr>
            <a:spLocks/>
          </p:cNvSpPr>
          <p:nvPr/>
        </p:nvSpPr>
        <p:spPr bwMode="auto">
          <a:xfrm>
            <a:off x="179388" y="3068638"/>
            <a:ext cx="3600450" cy="2232025"/>
          </a:xfrm>
          <a:custGeom>
            <a:avLst/>
            <a:gdLst>
              <a:gd name="T0" fmla="*/ 110 w 1228"/>
              <a:gd name="T1" fmla="*/ 490 h 931"/>
              <a:gd name="T2" fmla="*/ 364 w 1228"/>
              <a:gd name="T3" fmla="*/ 117 h 931"/>
              <a:gd name="T4" fmla="*/ 900 w 1228"/>
              <a:gd name="T5" fmla="*/ 0 h 931"/>
              <a:gd name="T6" fmla="*/ 1152 w 1228"/>
              <a:gd name="T7" fmla="*/ 227 h 931"/>
              <a:gd name="T8" fmla="*/ 1228 w 1228"/>
              <a:gd name="T9" fmla="*/ 693 h 931"/>
              <a:gd name="T10" fmla="*/ 1093 w 1228"/>
              <a:gd name="T11" fmla="*/ 803 h 931"/>
              <a:gd name="T12" fmla="*/ 788 w 1228"/>
              <a:gd name="T13" fmla="*/ 829 h 931"/>
              <a:gd name="T14" fmla="*/ 390 w 1228"/>
              <a:gd name="T15" fmla="*/ 931 h 931"/>
              <a:gd name="T16" fmla="*/ 110 w 1228"/>
              <a:gd name="T17" fmla="*/ 905 h 931"/>
              <a:gd name="T18" fmla="*/ 0 w 1228"/>
              <a:gd name="T19" fmla="*/ 744 h 931"/>
              <a:gd name="T20" fmla="*/ 174 w 1228"/>
              <a:gd name="T21" fmla="*/ 363 h 9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28"/>
              <a:gd name="T34" fmla="*/ 0 h 931"/>
              <a:gd name="T35" fmla="*/ 1228 w 1228"/>
              <a:gd name="T36" fmla="*/ 931 h 93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28" h="931">
                <a:moveTo>
                  <a:pt x="110" y="490"/>
                </a:moveTo>
                <a:lnTo>
                  <a:pt x="364" y="117"/>
                </a:lnTo>
                <a:lnTo>
                  <a:pt x="900" y="0"/>
                </a:lnTo>
                <a:lnTo>
                  <a:pt x="1152" y="227"/>
                </a:lnTo>
                <a:lnTo>
                  <a:pt x="1228" y="693"/>
                </a:lnTo>
                <a:lnTo>
                  <a:pt x="1093" y="803"/>
                </a:lnTo>
                <a:lnTo>
                  <a:pt x="788" y="829"/>
                </a:lnTo>
                <a:lnTo>
                  <a:pt x="390" y="931"/>
                </a:lnTo>
                <a:lnTo>
                  <a:pt x="110" y="905"/>
                </a:lnTo>
                <a:lnTo>
                  <a:pt x="0" y="744"/>
                </a:lnTo>
                <a:lnTo>
                  <a:pt x="174" y="363"/>
                </a:lnTo>
              </a:path>
            </a:pathLst>
          </a:custGeom>
          <a:solidFill>
            <a:srgbClr val="FFFF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83" name="Freeform 60"/>
          <p:cNvSpPr>
            <a:spLocks/>
          </p:cNvSpPr>
          <p:nvPr/>
        </p:nvSpPr>
        <p:spPr bwMode="auto">
          <a:xfrm>
            <a:off x="-36513" y="3213100"/>
            <a:ext cx="3240088" cy="2879725"/>
          </a:xfrm>
          <a:custGeom>
            <a:avLst/>
            <a:gdLst>
              <a:gd name="T0" fmla="*/ 0 w 2041"/>
              <a:gd name="T1" fmla="*/ 0 h 1814"/>
              <a:gd name="T2" fmla="*/ 272 w 2041"/>
              <a:gd name="T3" fmla="*/ 0 h 1814"/>
              <a:gd name="T4" fmla="*/ 590 w 2041"/>
              <a:gd name="T5" fmla="*/ 91 h 1814"/>
              <a:gd name="T6" fmla="*/ 726 w 2041"/>
              <a:gd name="T7" fmla="*/ 181 h 1814"/>
              <a:gd name="T8" fmla="*/ 816 w 2041"/>
              <a:gd name="T9" fmla="*/ 408 h 1814"/>
              <a:gd name="T10" fmla="*/ 887 w 2041"/>
              <a:gd name="T11" fmla="*/ 526 h 1814"/>
              <a:gd name="T12" fmla="*/ 1023 w 2041"/>
              <a:gd name="T13" fmla="*/ 585 h 1814"/>
              <a:gd name="T14" fmla="*/ 1065 w 2041"/>
              <a:gd name="T15" fmla="*/ 610 h 1814"/>
              <a:gd name="T16" fmla="*/ 1065 w 2041"/>
              <a:gd name="T17" fmla="*/ 729 h 1814"/>
              <a:gd name="T18" fmla="*/ 1217 w 2041"/>
              <a:gd name="T19" fmla="*/ 898 h 1814"/>
              <a:gd name="T20" fmla="*/ 1452 w 2041"/>
              <a:gd name="T21" fmla="*/ 862 h 1814"/>
              <a:gd name="T22" fmla="*/ 1814 w 2041"/>
              <a:gd name="T23" fmla="*/ 816 h 1814"/>
              <a:gd name="T24" fmla="*/ 1905 w 2041"/>
              <a:gd name="T25" fmla="*/ 816 h 1814"/>
              <a:gd name="T26" fmla="*/ 2041 w 2041"/>
              <a:gd name="T27" fmla="*/ 907 h 1814"/>
              <a:gd name="T28" fmla="*/ 2041 w 2041"/>
              <a:gd name="T29" fmla="*/ 998 h 1814"/>
              <a:gd name="T30" fmla="*/ 2041 w 2041"/>
              <a:gd name="T31" fmla="*/ 1089 h 1814"/>
              <a:gd name="T32" fmla="*/ 1905 w 2041"/>
              <a:gd name="T33" fmla="*/ 1315 h 1814"/>
              <a:gd name="T34" fmla="*/ 1860 w 2041"/>
              <a:gd name="T35" fmla="*/ 1361 h 1814"/>
              <a:gd name="T36" fmla="*/ 1724 w 2041"/>
              <a:gd name="T37" fmla="*/ 1588 h 1814"/>
              <a:gd name="T38" fmla="*/ 1542 w 2041"/>
              <a:gd name="T39" fmla="*/ 1814 h 1814"/>
              <a:gd name="T40" fmla="*/ 0 w 2041"/>
              <a:gd name="T41" fmla="*/ 1814 h 1814"/>
              <a:gd name="T42" fmla="*/ 0 w 2041"/>
              <a:gd name="T43" fmla="*/ 0 h 18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41"/>
              <a:gd name="T67" fmla="*/ 0 h 1814"/>
              <a:gd name="T68" fmla="*/ 2041 w 2041"/>
              <a:gd name="T69" fmla="*/ 1814 h 18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41" h="1814">
                <a:moveTo>
                  <a:pt x="0" y="0"/>
                </a:moveTo>
                <a:lnTo>
                  <a:pt x="272" y="0"/>
                </a:lnTo>
                <a:lnTo>
                  <a:pt x="590" y="91"/>
                </a:lnTo>
                <a:lnTo>
                  <a:pt x="726" y="181"/>
                </a:lnTo>
                <a:lnTo>
                  <a:pt x="816" y="408"/>
                </a:lnTo>
                <a:lnTo>
                  <a:pt x="887" y="526"/>
                </a:lnTo>
                <a:lnTo>
                  <a:pt x="1023" y="585"/>
                </a:lnTo>
                <a:lnTo>
                  <a:pt x="1065" y="610"/>
                </a:lnTo>
                <a:lnTo>
                  <a:pt x="1065" y="729"/>
                </a:lnTo>
                <a:lnTo>
                  <a:pt x="1217" y="898"/>
                </a:lnTo>
                <a:lnTo>
                  <a:pt x="1452" y="862"/>
                </a:lnTo>
                <a:lnTo>
                  <a:pt x="1814" y="816"/>
                </a:lnTo>
                <a:lnTo>
                  <a:pt x="1905" y="816"/>
                </a:lnTo>
                <a:lnTo>
                  <a:pt x="2041" y="907"/>
                </a:lnTo>
                <a:lnTo>
                  <a:pt x="2041" y="998"/>
                </a:lnTo>
                <a:lnTo>
                  <a:pt x="2041" y="1089"/>
                </a:lnTo>
                <a:lnTo>
                  <a:pt x="1905" y="1315"/>
                </a:lnTo>
                <a:lnTo>
                  <a:pt x="1860" y="1361"/>
                </a:lnTo>
                <a:lnTo>
                  <a:pt x="1724" y="1588"/>
                </a:lnTo>
                <a:lnTo>
                  <a:pt x="1542" y="1814"/>
                </a:lnTo>
                <a:lnTo>
                  <a:pt x="0" y="18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84" name="Freeform 62"/>
          <p:cNvSpPr>
            <a:spLocks/>
          </p:cNvSpPr>
          <p:nvPr/>
        </p:nvSpPr>
        <p:spPr bwMode="auto">
          <a:xfrm>
            <a:off x="1560513" y="2246313"/>
            <a:ext cx="631825" cy="590550"/>
          </a:xfrm>
          <a:custGeom>
            <a:avLst/>
            <a:gdLst>
              <a:gd name="T0" fmla="*/ 0 w 398"/>
              <a:gd name="T1" fmla="*/ 110 h 372"/>
              <a:gd name="T2" fmla="*/ 211 w 398"/>
              <a:gd name="T3" fmla="*/ 0 h 372"/>
              <a:gd name="T4" fmla="*/ 372 w 398"/>
              <a:gd name="T5" fmla="*/ 50 h 372"/>
              <a:gd name="T6" fmla="*/ 389 w 398"/>
              <a:gd name="T7" fmla="*/ 101 h 372"/>
              <a:gd name="T8" fmla="*/ 398 w 398"/>
              <a:gd name="T9" fmla="*/ 305 h 372"/>
              <a:gd name="T10" fmla="*/ 237 w 398"/>
              <a:gd name="T11" fmla="*/ 372 h 372"/>
              <a:gd name="T12" fmla="*/ 25 w 398"/>
              <a:gd name="T13" fmla="*/ 321 h 372"/>
              <a:gd name="T14" fmla="*/ 0 w 398"/>
              <a:gd name="T15" fmla="*/ 110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8"/>
              <a:gd name="T25" fmla="*/ 0 h 372"/>
              <a:gd name="T26" fmla="*/ 398 w 398"/>
              <a:gd name="T27" fmla="*/ 372 h 3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8" h="372">
                <a:moveTo>
                  <a:pt x="0" y="110"/>
                </a:moveTo>
                <a:lnTo>
                  <a:pt x="211" y="0"/>
                </a:lnTo>
                <a:lnTo>
                  <a:pt x="372" y="50"/>
                </a:lnTo>
                <a:lnTo>
                  <a:pt x="389" y="101"/>
                </a:lnTo>
                <a:lnTo>
                  <a:pt x="398" y="305"/>
                </a:lnTo>
                <a:lnTo>
                  <a:pt x="237" y="372"/>
                </a:lnTo>
                <a:lnTo>
                  <a:pt x="25" y="321"/>
                </a:lnTo>
                <a:lnTo>
                  <a:pt x="0" y="110"/>
                </a:lnTo>
                <a:close/>
              </a:path>
            </a:pathLst>
          </a:custGeom>
          <a:solidFill>
            <a:srgbClr val="FF0000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7685" name="Line 63"/>
          <p:cNvSpPr>
            <a:spLocks noChangeShapeType="1"/>
          </p:cNvSpPr>
          <p:nvPr/>
        </p:nvSpPr>
        <p:spPr bwMode="auto">
          <a:xfrm>
            <a:off x="1476375" y="5157788"/>
            <a:ext cx="3743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7686" name="Text Box 64"/>
          <p:cNvSpPr txBox="1">
            <a:spLocks noChangeArrowheads="1"/>
          </p:cNvSpPr>
          <p:nvPr/>
        </p:nvSpPr>
        <p:spPr bwMode="auto">
          <a:xfrm>
            <a:off x="5238750" y="4703763"/>
            <a:ext cx="2901179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 </a:t>
            </a:r>
            <a:r>
              <a:rPr lang="es-MX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Hapludoles</a:t>
            </a:r>
            <a:endParaRPr lang="es-MX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400" b="1" dirty="0"/>
              <a:t>++ Típicos hacia la cota 90</a:t>
            </a:r>
          </a:p>
          <a:p>
            <a:r>
              <a:rPr lang="es-MX" sz="1400" b="1" dirty="0"/>
              <a:t>++ </a:t>
            </a:r>
            <a:r>
              <a:rPr lang="es-MX" sz="1400" b="1" dirty="0" err="1"/>
              <a:t>Enticos</a:t>
            </a:r>
            <a:r>
              <a:rPr lang="es-MX" sz="1400" b="1" dirty="0"/>
              <a:t> hacia el exterior del anillo</a:t>
            </a:r>
          </a:p>
          <a:p>
            <a:endParaRPr lang="es-ES" sz="1400" b="1" dirty="0"/>
          </a:p>
        </p:txBody>
      </p:sp>
      <p:sp>
        <p:nvSpPr>
          <p:cNvPr id="27687" name="Text Box 65"/>
          <p:cNvSpPr txBox="1">
            <a:spLocks noChangeArrowheads="1"/>
          </p:cNvSpPr>
          <p:nvPr/>
        </p:nvSpPr>
        <p:spPr bwMode="auto">
          <a:xfrm>
            <a:off x="4932363" y="3063875"/>
            <a:ext cx="3094117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Cordones medanosos</a:t>
            </a:r>
          </a:p>
          <a:p>
            <a:r>
              <a:rPr lang="es-MX" sz="1400" b="1" dirty="0" err="1"/>
              <a:t>Hapludoles</a:t>
            </a:r>
            <a:r>
              <a:rPr lang="es-MX" sz="1400" b="1" dirty="0"/>
              <a:t> </a:t>
            </a:r>
            <a:r>
              <a:rPr lang="es-MX" sz="1400" b="1" dirty="0" err="1"/>
              <a:t>énticos</a:t>
            </a:r>
            <a:r>
              <a:rPr lang="es-MX" sz="1400" b="1" dirty="0"/>
              <a:t> en las lomas</a:t>
            </a:r>
          </a:p>
          <a:p>
            <a:r>
              <a:rPr lang="es-MX" sz="1400" b="1" dirty="0" err="1"/>
              <a:t>Natracuoles</a:t>
            </a:r>
            <a:r>
              <a:rPr lang="es-MX" sz="1400" b="1" dirty="0"/>
              <a:t> y </a:t>
            </a:r>
            <a:r>
              <a:rPr lang="es-MX" sz="1400" b="1" dirty="0" err="1"/>
              <a:t>Natracualfes</a:t>
            </a:r>
            <a:r>
              <a:rPr lang="es-MX" sz="1400" b="1" dirty="0"/>
              <a:t> en los bajos</a:t>
            </a:r>
            <a:endParaRPr lang="es-ES" sz="1400" b="1" dirty="0"/>
          </a:p>
        </p:txBody>
      </p:sp>
      <p:sp>
        <p:nvSpPr>
          <p:cNvPr id="27688" name="Line 66"/>
          <p:cNvSpPr>
            <a:spLocks noChangeShapeType="1"/>
          </p:cNvSpPr>
          <p:nvPr/>
        </p:nvSpPr>
        <p:spPr bwMode="auto">
          <a:xfrm flipV="1">
            <a:off x="2673350" y="3573463"/>
            <a:ext cx="215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27689" name="Text Box 67"/>
          <p:cNvSpPr txBox="1">
            <a:spLocks noChangeArrowheads="1"/>
          </p:cNvSpPr>
          <p:nvPr/>
        </p:nvSpPr>
        <p:spPr bwMode="auto">
          <a:xfrm>
            <a:off x="4572000" y="1557338"/>
            <a:ext cx="3733714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 de </a:t>
            </a:r>
            <a:r>
              <a:rPr lang="es-MX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thaptos</a:t>
            </a:r>
            <a:endParaRPr lang="es-MX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400" b="1" dirty="0" err="1"/>
              <a:t>Hapludoles</a:t>
            </a:r>
            <a:r>
              <a:rPr lang="es-MX" sz="1400" b="1" dirty="0"/>
              <a:t> típicos y </a:t>
            </a:r>
            <a:r>
              <a:rPr lang="es-MX" sz="1400" b="1" dirty="0" err="1"/>
              <a:t>énticos</a:t>
            </a:r>
            <a:r>
              <a:rPr lang="es-MX" sz="1400" b="1" dirty="0"/>
              <a:t> en las lomas</a:t>
            </a:r>
          </a:p>
          <a:p>
            <a:r>
              <a:rPr lang="es-MX" sz="1400" b="1" dirty="0" err="1"/>
              <a:t>Hapludoles</a:t>
            </a:r>
            <a:r>
              <a:rPr lang="es-MX" sz="1400" b="1" dirty="0"/>
              <a:t> </a:t>
            </a:r>
            <a:r>
              <a:rPr lang="es-MX" sz="1400" b="1" dirty="0" err="1"/>
              <a:t>thapto</a:t>
            </a:r>
            <a:r>
              <a:rPr lang="es-MX" sz="1400" b="1" dirty="0"/>
              <a:t> </a:t>
            </a:r>
            <a:r>
              <a:rPr lang="es-MX" sz="1400" b="1" dirty="0" err="1"/>
              <a:t>argico</a:t>
            </a:r>
            <a:r>
              <a:rPr lang="es-MX" sz="1400" b="1" dirty="0"/>
              <a:t> y </a:t>
            </a:r>
            <a:r>
              <a:rPr lang="es-MX" sz="1400" b="1" dirty="0" err="1"/>
              <a:t>nátricos</a:t>
            </a:r>
            <a:r>
              <a:rPr lang="es-MX" sz="1400" b="1" dirty="0"/>
              <a:t> en los bajos</a:t>
            </a:r>
            <a:endParaRPr lang="es-ES" sz="1400" b="1" dirty="0"/>
          </a:p>
        </p:txBody>
      </p:sp>
      <p:sp>
        <p:nvSpPr>
          <p:cNvPr id="27690" name="Line 68"/>
          <p:cNvSpPr>
            <a:spLocks noChangeShapeType="1"/>
          </p:cNvSpPr>
          <p:nvPr/>
        </p:nvSpPr>
        <p:spPr bwMode="auto">
          <a:xfrm flipV="1">
            <a:off x="2627313" y="1916113"/>
            <a:ext cx="194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44" name="1 CuadroTexto"/>
          <p:cNvSpPr txBox="1">
            <a:spLocks noChangeArrowheads="1"/>
          </p:cNvSpPr>
          <p:nvPr/>
        </p:nvSpPr>
        <p:spPr bwMode="auto">
          <a:xfrm>
            <a:off x="1142976" y="0"/>
            <a:ext cx="678661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¿Qué ambientes tenemos en la Zona Oeste?</a:t>
            </a:r>
            <a:endParaRPr lang="es-AR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LOGO NUE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sp>
        <p:nvSpPr>
          <p:cNvPr id="27674" name="Text Box 44"/>
          <p:cNvSpPr txBox="1">
            <a:spLocks noChangeArrowheads="1"/>
          </p:cNvSpPr>
          <p:nvPr/>
        </p:nvSpPr>
        <p:spPr bwMode="auto">
          <a:xfrm>
            <a:off x="6165850" y="1285860"/>
            <a:ext cx="2978150" cy="396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CC3300"/>
                </a:solidFill>
              </a:rPr>
              <a:t>Ambientes dominantes</a:t>
            </a:r>
            <a:endParaRPr lang="es-ES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8050"/>
            <a:ext cx="9572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908050"/>
            <a:ext cx="12779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908050"/>
            <a:ext cx="14747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908050"/>
            <a:ext cx="26447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908050"/>
            <a:ext cx="12969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027988" y="908050"/>
          <a:ext cx="1115616" cy="5849490"/>
        </p:xfrm>
        <a:graphic>
          <a:graphicData uri="http://schemas.openxmlformats.org/drawingml/2006/table">
            <a:tbl>
              <a:tblPr/>
              <a:tblGrid>
                <a:gridCol w="1115616"/>
              </a:tblGrid>
              <a:tr h="43135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Nomenclatura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LTs2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LTs1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ML 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ML 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ML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ML-Ts2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ML-Ts1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ML-T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B-T1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B-T2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B-T3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B-Ts2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B-Ts1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78292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92206">
                <a:tc>
                  <a:txBody>
                    <a:bodyPr/>
                    <a:lstStyle/>
                    <a:p>
                      <a:pPr algn="ctr" fontAlgn="t"/>
                      <a:r>
                        <a:rPr lang="es-AR" sz="18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B3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214414" y="58143"/>
            <a:ext cx="671517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MATRIZ AMBIENTAL</a:t>
            </a:r>
            <a:endParaRPr lang="es-A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LOGO NUEV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477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Diagnostico 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1285860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NUEV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Fertilización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60425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620" y="6357958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Fuente</a:t>
            </a:r>
            <a:r>
              <a:rPr lang="en-US" dirty="0"/>
              <a:t>: Emilio Satorre. </a:t>
            </a:r>
            <a:r>
              <a:rPr lang="en-US" dirty="0" err="1"/>
              <a:t>Simposio</a:t>
            </a:r>
            <a:r>
              <a:rPr lang="en-US" dirty="0"/>
              <a:t> 2009. </a:t>
            </a:r>
            <a:endParaRPr lang="es-ES" dirty="0"/>
          </a:p>
        </p:txBody>
      </p:sp>
      <p:pic>
        <p:nvPicPr>
          <p:cNvPr id="9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07950" y="996950"/>
            <a:ext cx="88598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s-ES" sz="36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Relaci</a:t>
            </a:r>
            <a:r>
              <a:rPr lang="es-ES_tradnl" sz="36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ó</a:t>
            </a:r>
            <a:r>
              <a:rPr lang="es-ES" sz="36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n entre el contenido de P disponible del suelo (Bray 1) y los rendimientos de los cultivos</a:t>
            </a:r>
          </a:p>
        </p:txBody>
      </p:sp>
      <p:graphicFrame>
        <p:nvGraphicFramePr>
          <p:cNvPr id="165963" name="Group 75"/>
          <p:cNvGraphicFramePr>
            <a:graphicFrameLocks noGrp="1"/>
          </p:cNvGraphicFramePr>
          <p:nvPr/>
        </p:nvGraphicFramePr>
        <p:xfrm>
          <a:off x="571472" y="1857364"/>
          <a:ext cx="8112125" cy="4440238"/>
        </p:xfrm>
        <a:graphic>
          <a:graphicData uri="http://schemas.openxmlformats.org/drawingml/2006/table">
            <a:tbl>
              <a:tblPr/>
              <a:tblGrid>
                <a:gridCol w="1036637"/>
                <a:gridCol w="1893888"/>
                <a:gridCol w="5181600"/>
              </a:tblGrid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Cultivo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Umbral Crítico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(ppm)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B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Referencia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Trigo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15-20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Echeverría y García, 1998; García et al., 2005; García, 2007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Soja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9-14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Echeverría y García, 1998; 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Melchiori et al., 2002; </a:t>
                      </a: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Gutiérrez Boem et al., 2002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; Díaz Zorita et al., 2002; Fontanetto, 2004; 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García et al., 2005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Girasol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10-15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Díaz Zorita, 2004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Maíz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13-18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García et al., 1997; Ferrari et al., 2000;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Mistrorigo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et al., 2000;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Berardo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et al., 2001; García, 2002; García et al., 2005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6121400" cy="522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  <a:defRPr/>
            </a:pPr>
            <a:r>
              <a:rPr lang="es-ES_tradnl" sz="2800" b="1">
                <a:solidFill>
                  <a:schemeClr val="tx1"/>
                </a:solidFill>
                <a:latin typeface="Tahoma" pitchFamily="34" charset="0"/>
              </a:rPr>
              <a:t>El movimiento CREA hoy</a:t>
            </a:r>
            <a:endParaRPr lang="es-ES_tradnl" sz="24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600450" y="3794125"/>
            <a:ext cx="52578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  <a:spcAft>
                <a:spcPts val="500"/>
              </a:spcAft>
            </a:pPr>
            <a:r>
              <a:rPr lang="es-ES_tradnl" sz="2000">
                <a:latin typeface="Tahoma" pitchFamily="34" charset="0"/>
              </a:rPr>
              <a:t>Más de </a:t>
            </a:r>
            <a:r>
              <a:rPr lang="es-ES_tradnl" sz="2000" b="1">
                <a:solidFill>
                  <a:srgbClr val="FF6600"/>
                </a:solidFill>
                <a:latin typeface="Tahoma" pitchFamily="34" charset="0"/>
              </a:rPr>
              <a:t>4.500.000 </a:t>
            </a:r>
            <a:r>
              <a:rPr lang="es-ES_tradnl" sz="2000" b="1">
                <a:latin typeface="Tahoma" pitchFamily="34" charset="0"/>
              </a:rPr>
              <a:t>hectáreas</a:t>
            </a:r>
            <a:r>
              <a:rPr lang="es-ES_tradnl" sz="2000">
                <a:latin typeface="Tahoma" pitchFamily="34" charset="0"/>
              </a:rPr>
              <a:t> en producción agropecuaria	</a:t>
            </a:r>
          </a:p>
          <a:p>
            <a:pPr defTabSz="912813" eaLnBrk="0" hangingPunct="0">
              <a:spcBef>
                <a:spcPct val="50000"/>
              </a:spcBef>
              <a:spcAft>
                <a:spcPts val="500"/>
              </a:spcAft>
            </a:pPr>
            <a:r>
              <a:rPr lang="es-ES_tradnl" sz="2000">
                <a:latin typeface="Tahoma" pitchFamily="34" charset="0"/>
              </a:rPr>
              <a:t>El </a:t>
            </a:r>
            <a:r>
              <a:rPr lang="es-ES_tradnl" sz="2000" b="1">
                <a:solidFill>
                  <a:srgbClr val="FF6600"/>
                </a:solidFill>
                <a:latin typeface="Tahoma" pitchFamily="34" charset="0"/>
              </a:rPr>
              <a:t>Movimiento CREA</a:t>
            </a:r>
            <a:r>
              <a:rPr lang="es-ES_tradnl" sz="2000">
                <a:latin typeface="Tahoma" pitchFamily="34" charset="0"/>
              </a:rPr>
              <a:t> aporta, según las actividades, entre el</a:t>
            </a:r>
            <a:r>
              <a:rPr lang="es-ES_tradnl" sz="2000" b="1">
                <a:solidFill>
                  <a:srgbClr val="FF6600"/>
                </a:solidFill>
                <a:latin typeface="Tahoma" pitchFamily="34" charset="0"/>
              </a:rPr>
              <a:t> 6 y el 20 % a la Producción Nacional</a:t>
            </a:r>
            <a:r>
              <a:rPr lang="es-ES_tradnl" sz="2000">
                <a:solidFill>
                  <a:srgbClr val="FF6600"/>
                </a:solidFill>
                <a:latin typeface="Tahoma" pitchFamily="34" charset="0"/>
              </a:rPr>
              <a:t>.	</a:t>
            </a:r>
            <a:endParaRPr lang="es-ES_tradnl" sz="2000">
              <a:solidFill>
                <a:srgbClr val="FF6600"/>
              </a:solidFill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990600"/>
            <a:ext cx="6019800" cy="152400"/>
            <a:chOff x="144" y="624"/>
            <a:chExt cx="5184" cy="144"/>
          </a:xfrm>
        </p:grpSpPr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144" y="624"/>
              <a:ext cx="51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4348" name="Rectangle 8"/>
            <p:cNvSpPr>
              <a:spLocks noChangeArrowheads="1"/>
            </p:cNvSpPr>
            <p:nvPr/>
          </p:nvSpPr>
          <p:spPr bwMode="auto">
            <a:xfrm>
              <a:off x="144" y="672"/>
              <a:ext cx="5184" cy="96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es-ES">
                <a:latin typeface="Calibri" pitchFamily="34" charset="0"/>
              </a:endParaRPr>
            </a:p>
          </p:txBody>
        </p:sp>
      </p:grpSp>
      <p:pic>
        <p:nvPicPr>
          <p:cNvPr id="14341" name="Picture 4" descr="http://www.crea.org.ar/aacrea/site/Portada-intranet/kbee:/aacrea/content/portal-content/taxonomia-recursos/entidades/grupos-trabajos/portalInstitucional/3a98e740-bf8f-11dc-a070-001a4d243edf/f853f16c-b8ee-4e95-8f2a-efae4ac5907c.documento/mapa%20regiones%20nue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2428875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9 Rectángulo"/>
          <p:cNvSpPr>
            <a:spLocks noChangeArrowheads="1"/>
          </p:cNvSpPr>
          <p:nvPr/>
        </p:nvSpPr>
        <p:spPr bwMode="auto">
          <a:xfrm>
            <a:off x="4572000" y="1143000"/>
            <a:ext cx="3571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s-ES" sz="2400" b="1">
                <a:solidFill>
                  <a:srgbClr val="009900"/>
                </a:solidFill>
                <a:latin typeface="Calibri" pitchFamily="34" charset="0"/>
              </a:rPr>
              <a:t>18</a:t>
            </a:r>
            <a:r>
              <a:rPr lang="es-ES" sz="2400" b="1">
                <a:latin typeface="Calibri" pitchFamily="34" charset="0"/>
              </a:rPr>
              <a:t> </a:t>
            </a:r>
          </a:p>
          <a:p>
            <a:pPr algn="ctr" defTabSz="912813"/>
            <a:r>
              <a:rPr lang="es-ES" b="1">
                <a:solidFill>
                  <a:srgbClr val="D7D70B"/>
                </a:solidFill>
                <a:latin typeface="Calibri" pitchFamily="34" charset="0"/>
              </a:rPr>
              <a:t>Regiones</a:t>
            </a:r>
          </a:p>
          <a:p>
            <a:pPr algn="ctr" defTabSz="912813"/>
            <a:r>
              <a:rPr lang="es-ES" sz="2400" b="1">
                <a:solidFill>
                  <a:srgbClr val="009900"/>
                </a:solidFill>
                <a:latin typeface="Calibri" pitchFamily="34" charset="0"/>
              </a:rPr>
              <a:t>204</a:t>
            </a:r>
            <a:r>
              <a:rPr lang="es-ES" sz="2400">
                <a:solidFill>
                  <a:srgbClr val="009900"/>
                </a:solidFill>
                <a:latin typeface="Calibri" pitchFamily="34" charset="0"/>
              </a:rPr>
              <a:t> </a:t>
            </a:r>
          </a:p>
          <a:p>
            <a:pPr algn="ctr" defTabSz="912813"/>
            <a:r>
              <a:rPr lang="es-ES" b="1">
                <a:solidFill>
                  <a:srgbClr val="D7D70B"/>
                </a:solidFill>
                <a:latin typeface="Calibri" pitchFamily="34" charset="0"/>
              </a:rPr>
              <a:t>Grupos CREA</a:t>
            </a:r>
          </a:p>
          <a:p>
            <a:pPr algn="ctr" defTabSz="912813"/>
            <a:r>
              <a:rPr lang="es-ES" sz="2400" b="1">
                <a:solidFill>
                  <a:srgbClr val="009900"/>
                </a:solidFill>
                <a:latin typeface="Calibri" pitchFamily="34" charset="0"/>
              </a:rPr>
              <a:t>1916 </a:t>
            </a:r>
          </a:p>
          <a:p>
            <a:pPr algn="ctr" defTabSz="912813"/>
            <a:r>
              <a:rPr lang="es-ES" b="1">
                <a:solidFill>
                  <a:srgbClr val="D7D70B"/>
                </a:solidFill>
                <a:latin typeface="Calibri" pitchFamily="34" charset="0"/>
              </a:rPr>
              <a:t>Socios</a:t>
            </a:r>
          </a:p>
          <a:p>
            <a:pPr algn="ctr" defTabSz="912813"/>
            <a:r>
              <a:rPr lang="es-ES" b="1">
                <a:solidFill>
                  <a:srgbClr val="009900"/>
                </a:solidFill>
                <a:latin typeface="Calibri" pitchFamily="34" charset="0"/>
              </a:rPr>
              <a:t>200</a:t>
            </a:r>
            <a:r>
              <a:rPr lang="es-ES">
                <a:solidFill>
                  <a:srgbClr val="009900"/>
                </a:solidFill>
                <a:latin typeface="Calibri" pitchFamily="34" charset="0"/>
              </a:rPr>
              <a:t> </a:t>
            </a:r>
          </a:p>
          <a:p>
            <a:pPr algn="ctr" defTabSz="912813"/>
            <a:r>
              <a:rPr lang="es-ES" b="1">
                <a:solidFill>
                  <a:srgbClr val="D7D70B"/>
                </a:solidFill>
                <a:latin typeface="Calibri" pitchFamily="34" charset="0"/>
              </a:rPr>
              <a:t>Asesores Técnicos</a:t>
            </a:r>
          </a:p>
          <a:p>
            <a:pPr algn="ctr" defTabSz="912813"/>
            <a:endParaRPr lang="es-ES" b="1">
              <a:solidFill>
                <a:srgbClr val="D7D70B"/>
              </a:solidFill>
              <a:latin typeface="Calibri" pitchFamily="34" charset="0"/>
            </a:endParaRPr>
          </a:p>
          <a:p>
            <a:pPr defTabSz="912813"/>
            <a:endParaRPr lang="es-ES" sz="1200">
              <a:latin typeface="Calibri" pitchFamily="34" charset="0"/>
            </a:endParaRPr>
          </a:p>
          <a:p>
            <a:pPr defTabSz="912813"/>
            <a:endParaRPr lang="es-ES" sz="1200" b="1">
              <a:latin typeface="Calibri" pitchFamily="34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0" y="3915"/>
            <a:chExt cx="5760" cy="405"/>
          </a:xfrm>
        </p:grpSpPr>
        <p:sp>
          <p:nvSpPr>
            <p:cNvPr id="14345" name="Text Box 4"/>
            <p:cNvSpPr txBox="1">
              <a:spLocks noChangeArrowheads="1"/>
            </p:cNvSpPr>
            <p:nvPr/>
          </p:nvSpPr>
          <p:spPr bwMode="auto">
            <a:xfrm>
              <a:off x="0" y="3929"/>
              <a:ext cx="5760" cy="391"/>
            </a:xfrm>
            <a:prstGeom prst="rect">
              <a:avLst/>
            </a:prstGeom>
            <a:solidFill>
              <a:srgbClr val="FFFF66">
                <a:alpha val="6196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s-AR">
                <a:solidFill>
                  <a:srgbClr val="008000"/>
                </a:solidFill>
                <a:latin typeface="Tahoma" pitchFamily="34" charset="0"/>
              </a:endParaRPr>
            </a:p>
          </p:txBody>
        </p:sp>
        <p:pic>
          <p:nvPicPr>
            <p:cNvPr id="14346" name="Picture 5" descr="LOG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1" y="3915"/>
              <a:ext cx="4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4" name="Picture 23" descr="C:\Users\Renè\Documents\Archivos Excel\Coordinacion\logoZObaj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6359525"/>
            <a:ext cx="68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1" cy="39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Recomendación de fertilización Fosfatada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2000240"/>
            <a:ext cx="3923928" cy="28083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0" cap="rnd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</a:rPr>
              <a:t>Explicación de lectura</a:t>
            </a:r>
            <a:endParaRPr lang="es-AR" sz="5400" dirty="0">
              <a:solidFill>
                <a:schemeClr val="bg1"/>
              </a:solidFill>
            </a:endParaRP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928670"/>
            <a:ext cx="95123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0"/>
            <a:ext cx="860444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¿Como leer la matriz de Recomendación?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3167390" y="3198167"/>
            <a:ext cx="6858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Recomendación de fertilización Fosfatada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224" y="1700808"/>
            <a:ext cx="7272808" cy="440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928662" y="571481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Análisis de Suelo por  ambiente</a:t>
            </a:r>
            <a:endParaRPr lang="es-AR" sz="2400" dirty="0"/>
          </a:p>
        </p:txBody>
      </p:sp>
      <p:cxnSp>
        <p:nvCxnSpPr>
          <p:cNvPr id="14" name="13 Conector recto de flecha"/>
          <p:cNvCxnSpPr>
            <a:stCxn id="12" idx="2"/>
          </p:cNvCxnSpPr>
          <p:nvPr/>
        </p:nvCxnSpPr>
        <p:spPr>
          <a:xfrm rot="16200000" flipH="1">
            <a:off x="1415599" y="2058549"/>
            <a:ext cx="1455018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572264" y="571480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Ambiente y rinde esperado</a:t>
            </a:r>
            <a:endParaRPr lang="es-AR" sz="2400" dirty="0"/>
          </a:p>
        </p:txBody>
      </p:sp>
      <p:cxnSp>
        <p:nvCxnSpPr>
          <p:cNvPr id="13" name="12 Conector recto de flecha"/>
          <p:cNvCxnSpPr>
            <a:stCxn id="11" idx="2"/>
          </p:cNvCxnSpPr>
          <p:nvPr/>
        </p:nvCxnSpPr>
        <p:spPr>
          <a:xfrm rot="16200000" flipH="1">
            <a:off x="7309234" y="1808515"/>
            <a:ext cx="1026391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00034" y="6027003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Dosis (PMA) recomendada para el cultivo de fina</a:t>
            </a:r>
            <a:endParaRPr lang="es-AR" sz="2400" dirty="0"/>
          </a:p>
        </p:txBody>
      </p:sp>
      <p:cxnSp>
        <p:nvCxnSpPr>
          <p:cNvPr id="18" name="17 Conector recto de flecha"/>
          <p:cNvCxnSpPr/>
          <p:nvPr/>
        </p:nvCxnSpPr>
        <p:spPr>
          <a:xfrm rot="5400000" flipH="1" flipV="1">
            <a:off x="1129859" y="4942314"/>
            <a:ext cx="1597870" cy="5715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4286248" y="6027003"/>
            <a:ext cx="4857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Dosis (PMA) recomendada pensando en el trigo + Soja 2°</a:t>
            </a:r>
            <a:endParaRPr lang="es-AR" sz="2400" dirty="0"/>
          </a:p>
        </p:txBody>
      </p:sp>
      <p:cxnSp>
        <p:nvCxnSpPr>
          <p:cNvPr id="28" name="27 Conector recto de flecha"/>
          <p:cNvCxnSpPr/>
          <p:nvPr/>
        </p:nvCxnSpPr>
        <p:spPr>
          <a:xfrm flipV="1">
            <a:off x="6215074" y="5643578"/>
            <a:ext cx="1000134" cy="454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7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Fertilización con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fosforo</a:t>
            </a:r>
            <a:endParaRPr kumimoji="0" lang="es-A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1285860"/>
          <a:ext cx="8358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01"/>
                <a:gridCol w="1315412"/>
                <a:gridCol w="1342767"/>
                <a:gridCol w="1342767"/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Rango de Fosforo disponible alcanzado  (suelo</a:t>
                      </a:r>
                      <a:r>
                        <a:rPr lang="es-A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fertilizante)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Casos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Rinde Promedio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&lt;</a:t>
                      </a:r>
                      <a:r>
                        <a:rPr lang="es-AR" sz="2200" baseline="0" dirty="0" smtClean="0">
                          <a:effectLst/>
                        </a:rPr>
                        <a:t> 12 ppm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90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42%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4.512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12</a:t>
                      </a:r>
                      <a:r>
                        <a:rPr lang="es-AR" sz="2200" baseline="0" dirty="0" smtClean="0">
                          <a:effectLst/>
                        </a:rPr>
                        <a:t> – 15 ppm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44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21%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4.494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15</a:t>
                      </a:r>
                      <a:r>
                        <a:rPr lang="es-AR" sz="2200" baseline="0" dirty="0" smtClean="0">
                          <a:effectLst/>
                        </a:rPr>
                        <a:t> – 20 ppm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40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18,5%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4.409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&gt; 20 ppm</a:t>
                      </a:r>
                      <a:r>
                        <a:rPr lang="es-AR" sz="2200" baseline="0" dirty="0" smtClean="0">
                          <a:effectLst/>
                        </a:rPr>
                        <a:t>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40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18,5%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4.323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5720" y="785794"/>
            <a:ext cx="8858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donde no se alcanza el valor de 130 kg de N disponible ( 214 casos)</a:t>
            </a:r>
            <a:endParaRPr lang="es-A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596" y="4246268"/>
          <a:ext cx="8358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01"/>
                <a:gridCol w="1315412"/>
                <a:gridCol w="1342767"/>
                <a:gridCol w="1342767"/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Rango de Fosforo disponible alcanzado  (suelo</a:t>
                      </a:r>
                      <a:r>
                        <a:rPr lang="es-A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fertilizante)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Casos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Rinde Promedio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&lt;</a:t>
                      </a:r>
                      <a:r>
                        <a:rPr lang="es-AR" sz="2200" baseline="0" dirty="0" smtClean="0">
                          <a:effectLst/>
                        </a:rPr>
                        <a:t> 12 ppm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163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40%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5.182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12</a:t>
                      </a:r>
                      <a:r>
                        <a:rPr lang="es-AR" sz="2200" baseline="0" dirty="0" smtClean="0">
                          <a:effectLst/>
                        </a:rPr>
                        <a:t> – 15 ppm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102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25%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5.313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15</a:t>
                      </a:r>
                      <a:r>
                        <a:rPr lang="es-AR" sz="2200" baseline="0" dirty="0" smtClean="0">
                          <a:effectLst/>
                        </a:rPr>
                        <a:t> – 20 ppm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95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23%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5.452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&gt; 20 ppm</a:t>
                      </a:r>
                      <a:r>
                        <a:rPr lang="es-AR" sz="2200" baseline="0" dirty="0" smtClean="0">
                          <a:effectLst/>
                        </a:rPr>
                        <a:t> de P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49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12%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5.380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85720" y="3746202"/>
            <a:ext cx="8858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donde se supera el valor de 130 kg de N disponible ( 409 casos)</a:t>
            </a:r>
            <a:endParaRPr lang="es-A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Fertilización con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fosforo</a:t>
            </a:r>
            <a:endParaRPr kumimoji="0" lang="es-A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18 Grupo"/>
          <p:cNvGrpSpPr/>
          <p:nvPr/>
        </p:nvGrpSpPr>
        <p:grpSpPr>
          <a:xfrm>
            <a:off x="714348" y="1214422"/>
            <a:ext cx="7768109" cy="1814513"/>
            <a:chOff x="1000100" y="857232"/>
            <a:chExt cx="7768109" cy="1814513"/>
          </a:xfrm>
          <a:solidFill>
            <a:schemeClr val="bg1"/>
          </a:solidFill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6"/>
            <a:srcRect l="12262"/>
            <a:stretch>
              <a:fillRect/>
            </a:stretch>
          </p:blipFill>
          <p:spPr bwMode="auto">
            <a:xfrm>
              <a:off x="1000100" y="857232"/>
              <a:ext cx="7768109" cy="181451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10 CuadroTexto"/>
            <p:cNvSpPr txBox="1"/>
            <p:nvPr/>
          </p:nvSpPr>
          <p:spPr>
            <a:xfrm>
              <a:off x="7358082" y="2214554"/>
              <a:ext cx="1143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dirty="0" smtClean="0"/>
                <a:t>Santiago </a:t>
              </a:r>
              <a:r>
                <a:rPr lang="es-AR" sz="1100" dirty="0" err="1" smtClean="0"/>
                <a:t>Liebana</a:t>
              </a:r>
              <a:endParaRPr lang="es-AR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Fertilización con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fosforo</a:t>
            </a:r>
            <a:endParaRPr kumimoji="0" lang="es-A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 Gráfico"/>
          <p:cNvGraphicFramePr/>
          <p:nvPr/>
        </p:nvGraphicFramePr>
        <p:xfrm>
          <a:off x="0" y="714356"/>
          <a:ext cx="435768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5 Gráfico"/>
          <p:cNvGraphicFramePr/>
          <p:nvPr/>
        </p:nvGraphicFramePr>
        <p:xfrm>
          <a:off x="0" y="3714752"/>
          <a:ext cx="4357718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9 Gráfico"/>
          <p:cNvGraphicFramePr/>
          <p:nvPr/>
        </p:nvGraphicFramePr>
        <p:xfrm>
          <a:off x="4071934" y="2357430"/>
          <a:ext cx="507206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  <p:bldGraphic spid="18" grpId="0">
        <p:bldSub>
          <a:bldChart bld="series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0"/>
            <a:ext cx="86044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 rot="16200000">
            <a:off x="-3167390" y="3198167"/>
            <a:ext cx="6858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Recomendación de fertilización Nitrogenada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0"/>
            <a:ext cx="4032448" cy="213285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0" cap="rnd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400" dirty="0" smtClean="0">
                <a:solidFill>
                  <a:schemeClr val="bg1"/>
                </a:solidFill>
              </a:rPr>
              <a:t>Explicación de lectura</a:t>
            </a:r>
            <a:endParaRPr lang="es-A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rot="16200000">
            <a:off x="-3167390" y="3198167"/>
            <a:ext cx="6858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Recomendación de fertilización Nitrogenada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0"/>
            <a:ext cx="860444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¿Como leer la matriz de Recomendación?</a:t>
            </a:r>
            <a:endParaRPr lang="es-AR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525473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00042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00042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428728" y="5572140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Condición Hídrica</a:t>
            </a:r>
            <a:endParaRPr lang="es-AR" sz="2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43736" y="5042118"/>
            <a:ext cx="200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Nitrógeno objetivo (suelo + Fertilizante)</a:t>
            </a:r>
            <a:endParaRPr lang="es-AR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29454" y="57148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Ambiente</a:t>
            </a:r>
            <a:endParaRPr lang="es-AR" sz="2800" dirty="0"/>
          </a:p>
        </p:txBody>
      </p:sp>
      <p:cxnSp>
        <p:nvCxnSpPr>
          <p:cNvPr id="17" name="16 Conector recto de flecha"/>
          <p:cNvCxnSpPr>
            <a:stCxn id="15" idx="2"/>
          </p:cNvCxnSpPr>
          <p:nvPr/>
        </p:nvCxnSpPr>
        <p:spPr>
          <a:xfrm rot="5400000">
            <a:off x="7083907" y="1154561"/>
            <a:ext cx="905540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4" idx="0"/>
          </p:cNvCxnSpPr>
          <p:nvPr/>
        </p:nvCxnSpPr>
        <p:spPr>
          <a:xfrm rot="16200000" flipV="1">
            <a:off x="7587358" y="4485608"/>
            <a:ext cx="612986" cy="500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3" idx="0"/>
          </p:cNvCxnSpPr>
          <p:nvPr/>
        </p:nvCxnSpPr>
        <p:spPr>
          <a:xfrm rot="5400000" flipH="1" flipV="1">
            <a:off x="2536017" y="4679165"/>
            <a:ext cx="785818" cy="10001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sz="1800" b="1" dirty="0" smtClean="0"/>
              <a:t>             Casos informados con análisis de N a la siembra…………………………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716 </a:t>
            </a:r>
          </a:p>
          <a:p>
            <a:pPr>
              <a:buNone/>
            </a:pPr>
            <a:r>
              <a:rPr lang="es-AR" sz="1800" b="1" dirty="0" smtClean="0"/>
              <a:t>             Casos  informados que superen una  disponibilidad </a:t>
            </a:r>
          </a:p>
          <a:p>
            <a:pPr>
              <a:buNone/>
            </a:pPr>
            <a:r>
              <a:rPr lang="es-AR" sz="1800" b="1" dirty="0" smtClean="0"/>
              <a:t>	       de P mayor a 15 ppm………………………………………………………………….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217</a:t>
            </a:r>
          </a:p>
          <a:p>
            <a:pPr>
              <a:buNone/>
            </a:pPr>
            <a:r>
              <a:rPr lang="es-AR" sz="1800" b="1" dirty="0" smtClean="0"/>
              <a:t>             Casos  informados que superen una  disponibilidad </a:t>
            </a:r>
          </a:p>
          <a:p>
            <a:pPr>
              <a:buNone/>
            </a:pPr>
            <a:r>
              <a:rPr lang="es-AR" sz="1800" b="1" dirty="0" smtClean="0"/>
              <a:t>	       de P mayor a 20 ppm………………………………………………………………….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es-A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A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sz="1400" dirty="0"/>
          </a:p>
        </p:txBody>
      </p:sp>
      <p:sp>
        <p:nvSpPr>
          <p:cNvPr id="6" name="5 Rectángulo"/>
          <p:cNvSpPr/>
          <p:nvPr/>
        </p:nvSpPr>
        <p:spPr>
          <a:xfrm>
            <a:off x="0" y="371475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Siendo el trigo un de los cultivos que mayor respuesta al fosforo presenta solo  el 32% de los casos supera el nivel de  15 ppm de P disponible (valor inferior a lo que indica la </a:t>
            </a:r>
            <a:r>
              <a:rPr lang="es-A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solo el 11% de los casos alcanza y supera el nivel critico de 20 ppm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Fertilización con nitrógeno</a:t>
            </a:r>
          </a:p>
        </p:txBody>
      </p:sp>
      <p:pic>
        <p:nvPicPr>
          <p:cNvPr id="8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142976" y="100010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Trigo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Fertilización con nitrógeno</a:t>
            </a:r>
            <a:endParaRPr kumimoji="0" lang="es-A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596" y="1285860"/>
          <a:ext cx="8358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01"/>
                <a:gridCol w="1315412"/>
                <a:gridCol w="1342767"/>
                <a:gridCol w="1342767"/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Rango de Nitrógeno disponible alcanzado  (suelo</a:t>
                      </a:r>
                      <a:r>
                        <a:rPr lang="es-A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fertilizante)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Casos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Rinde Promedio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&lt;</a:t>
                      </a:r>
                      <a:r>
                        <a:rPr lang="es-AR" sz="2200" baseline="0" dirty="0" smtClean="0">
                          <a:effectLst/>
                        </a:rPr>
                        <a:t> 100 kg </a:t>
                      </a:r>
                      <a:r>
                        <a:rPr lang="es-AR" sz="2200" baseline="0" dirty="0" err="1" smtClean="0">
                          <a:effectLst/>
                        </a:rPr>
                        <a:t>Kg</a:t>
                      </a:r>
                      <a:r>
                        <a:rPr lang="es-AR" sz="2200" baseline="0" dirty="0" smtClean="0">
                          <a:effectLst/>
                        </a:rPr>
                        <a:t>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35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9%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4.170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100</a:t>
                      </a:r>
                      <a:r>
                        <a:rPr lang="es-AR" sz="2200" baseline="0" dirty="0" smtClean="0">
                          <a:effectLst/>
                        </a:rPr>
                        <a:t> – 130 kg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99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26%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4.625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130</a:t>
                      </a:r>
                      <a:r>
                        <a:rPr lang="es-AR" sz="2200" baseline="0" dirty="0" smtClean="0">
                          <a:effectLst/>
                        </a:rPr>
                        <a:t> – 150 kg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134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36%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5.230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&gt;150</a:t>
                      </a:r>
                      <a:r>
                        <a:rPr lang="es-AR" sz="2200" baseline="0" dirty="0" smtClean="0">
                          <a:effectLst/>
                        </a:rPr>
                        <a:t> kg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109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29%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5.180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5720" y="785794"/>
            <a:ext cx="8858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donde no se alcanza el valor de 15 ppm de P disponible (377 casos)</a:t>
            </a:r>
            <a:endParaRPr lang="es-A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28596" y="4246244"/>
          <a:ext cx="835824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301"/>
                <a:gridCol w="1315412"/>
                <a:gridCol w="1342767"/>
                <a:gridCol w="1342767"/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Rango de Nitrógeno disponible alcanzado  (suelo</a:t>
                      </a:r>
                      <a:r>
                        <a:rPr lang="es-AR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+ fertilizante)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Casos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Rinde Promedio</a:t>
                      </a:r>
                      <a:endParaRPr lang="es-A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&lt;</a:t>
                      </a:r>
                      <a:r>
                        <a:rPr lang="es-AR" sz="2200" baseline="0" dirty="0" smtClean="0">
                          <a:effectLst/>
                        </a:rPr>
                        <a:t> 100 kg </a:t>
                      </a:r>
                      <a:r>
                        <a:rPr lang="es-AR" sz="2200" baseline="0" dirty="0" err="1" smtClean="0">
                          <a:effectLst/>
                        </a:rPr>
                        <a:t>Kg</a:t>
                      </a:r>
                      <a:r>
                        <a:rPr lang="es-AR" sz="2200" baseline="0" dirty="0" smtClean="0">
                          <a:effectLst/>
                        </a:rPr>
                        <a:t>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26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12%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3.921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100</a:t>
                      </a:r>
                      <a:r>
                        <a:rPr lang="es-AR" sz="2200" baseline="0" dirty="0" smtClean="0">
                          <a:effectLst/>
                        </a:rPr>
                        <a:t> – 130 kg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54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25%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4.581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130</a:t>
                      </a:r>
                      <a:r>
                        <a:rPr lang="es-AR" sz="2200" baseline="0" dirty="0" smtClean="0">
                          <a:effectLst/>
                        </a:rPr>
                        <a:t> – 150 kg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78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36%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5.346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AR" sz="2200" dirty="0" smtClean="0">
                          <a:effectLst/>
                        </a:rPr>
                        <a:t>&gt;150</a:t>
                      </a:r>
                      <a:r>
                        <a:rPr lang="es-AR" sz="2200" baseline="0" dirty="0" smtClean="0">
                          <a:effectLst/>
                        </a:rPr>
                        <a:t> kg de N</a:t>
                      </a:r>
                      <a:endParaRPr lang="es-AR" sz="2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200" dirty="0" smtClean="0">
                          <a:effectLst/>
                        </a:rPr>
                        <a:t>59</a:t>
                      </a:r>
                      <a:endParaRPr lang="es-AR" sz="2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27%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2200" b="0" i="0" u="none" strike="noStrike" dirty="0" smtClean="0">
                          <a:effectLst/>
                          <a:latin typeface="+mn-lt"/>
                        </a:rPr>
                        <a:t>5.752</a:t>
                      </a:r>
                      <a:endParaRPr lang="es-AR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42876" y="3786190"/>
            <a:ext cx="8858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Casos donde  se  Supera el valor de 15 ppm de P disponible (217 casos)</a:t>
            </a:r>
            <a:endParaRPr lang="es-A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457200" y="71414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Fertilización con nitrógeno</a:t>
            </a:r>
            <a:endParaRPr kumimoji="0" lang="es-AR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7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71462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71462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008" y="1500174"/>
            <a:ext cx="8945992" cy="1857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oto z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3025"/>
            <a:ext cx="7847013" cy="9080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s-MX" sz="2800" b="1" dirty="0" smtClean="0">
                <a:solidFill>
                  <a:schemeClr val="tx1"/>
                </a:solidFill>
                <a:latin typeface="Comic Sans MS" pitchFamily="66" charset="0"/>
              </a:rPr>
              <a:t>Zona OESTE</a:t>
            </a:r>
            <a:br>
              <a:rPr lang="es-MX" sz="28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s-MX" sz="2800" b="1" dirty="0" smtClean="0">
                <a:solidFill>
                  <a:schemeClr val="tx1"/>
                </a:solidFill>
                <a:latin typeface="Comic Sans MS" pitchFamily="66" charset="0"/>
              </a:rPr>
              <a:t>¿Quienes Somos? ¿Dónde estamos?</a:t>
            </a:r>
            <a:endParaRPr lang="es-ES" sz="28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2" name="Group 166"/>
          <p:cNvGrpSpPr>
            <a:grpSpLocks noChangeAspect="1"/>
          </p:cNvGrpSpPr>
          <p:nvPr/>
        </p:nvGrpSpPr>
        <p:grpSpPr bwMode="auto">
          <a:xfrm>
            <a:off x="428625" y="1500188"/>
            <a:ext cx="7572375" cy="3872495"/>
            <a:chOff x="329" y="1162"/>
            <a:chExt cx="4307" cy="1823"/>
          </a:xfrm>
          <a:solidFill>
            <a:srgbClr val="92D050"/>
          </a:solidFill>
        </p:grpSpPr>
        <p:sp>
          <p:nvSpPr>
            <p:cNvPr id="18441" name="Text Box 80"/>
            <p:cNvSpPr txBox="1">
              <a:spLocks noChangeArrowheads="1"/>
            </p:cNvSpPr>
            <p:nvPr/>
          </p:nvSpPr>
          <p:spPr bwMode="auto">
            <a:xfrm>
              <a:off x="2925" y="1817"/>
              <a:ext cx="1711" cy="507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3200" b="1" dirty="0">
                  <a:solidFill>
                    <a:schemeClr val="tx1"/>
                  </a:solidFill>
                </a:rPr>
                <a:t>18 Grupos</a:t>
              </a:r>
            </a:p>
            <a:p>
              <a:pPr algn="ctr">
                <a:defRPr/>
              </a:pPr>
              <a:r>
                <a:rPr lang="es-MX" sz="3200" b="1" dirty="0">
                  <a:solidFill>
                    <a:schemeClr val="tx1"/>
                  </a:solidFill>
                </a:rPr>
                <a:t>190 empresas</a:t>
              </a:r>
              <a:endParaRPr lang="es-E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8442" name="Text Box 81"/>
            <p:cNvSpPr txBox="1">
              <a:spLocks noChangeArrowheads="1"/>
            </p:cNvSpPr>
            <p:nvPr/>
          </p:nvSpPr>
          <p:spPr bwMode="auto">
            <a:xfrm>
              <a:off x="729" y="2667"/>
              <a:ext cx="1044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tx1"/>
                  </a:solidFill>
                </a:rPr>
                <a:t>Henderson-Daireaux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18443" name="Text Box 82"/>
            <p:cNvSpPr txBox="1">
              <a:spLocks noChangeArrowheads="1"/>
            </p:cNvSpPr>
            <p:nvPr/>
          </p:nvSpPr>
          <p:spPr bwMode="auto">
            <a:xfrm>
              <a:off x="1700" y="2432"/>
              <a:ext cx="761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tx1"/>
                  </a:solidFill>
                </a:rPr>
                <a:t>Herrera Vegas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18444" name="Text Box 83"/>
            <p:cNvSpPr txBox="1">
              <a:spLocks noChangeArrowheads="1"/>
            </p:cNvSpPr>
            <p:nvPr/>
          </p:nvSpPr>
          <p:spPr bwMode="auto">
            <a:xfrm>
              <a:off x="1793" y="2627"/>
              <a:ext cx="942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 err="1">
                  <a:solidFill>
                    <a:schemeClr val="tx1"/>
                  </a:solidFill>
                </a:rPr>
                <a:t>Pirovano</a:t>
              </a:r>
              <a:r>
                <a:rPr lang="es-MX" sz="1400" dirty="0">
                  <a:solidFill>
                    <a:schemeClr val="tx1"/>
                  </a:solidFill>
                </a:rPr>
                <a:t>-La Larga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45" name="Text Box 84"/>
            <p:cNvSpPr txBox="1">
              <a:spLocks noChangeArrowheads="1"/>
            </p:cNvSpPr>
            <p:nvPr/>
          </p:nvSpPr>
          <p:spPr bwMode="auto">
            <a:xfrm>
              <a:off x="1514" y="2840"/>
              <a:ext cx="400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tx1"/>
                  </a:solidFill>
                </a:rPr>
                <a:t>La Vía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329" y="2141"/>
              <a:ext cx="751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30 /8-Mari L.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48" name="Text Box 87"/>
            <p:cNvSpPr txBox="1">
              <a:spLocks noChangeArrowheads="1"/>
            </p:cNvSpPr>
            <p:nvPr/>
          </p:nvSpPr>
          <p:spPr bwMode="auto">
            <a:xfrm>
              <a:off x="1770" y="1888"/>
              <a:ext cx="779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tx1"/>
                  </a:solidFill>
                </a:rPr>
                <a:t>Nueve de Julio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18449" name="Text Box 88"/>
            <p:cNvSpPr txBox="1">
              <a:spLocks noChangeArrowheads="1"/>
            </p:cNvSpPr>
            <p:nvPr/>
          </p:nvSpPr>
          <p:spPr bwMode="auto">
            <a:xfrm>
              <a:off x="1997" y="2060"/>
              <a:ext cx="612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Casares 9 /7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0" name="Text Box 89"/>
            <p:cNvSpPr txBox="1">
              <a:spLocks noChangeArrowheads="1"/>
            </p:cNvSpPr>
            <p:nvPr/>
          </p:nvSpPr>
          <p:spPr bwMode="auto">
            <a:xfrm>
              <a:off x="731" y="1898"/>
              <a:ext cx="438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Tejedor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1" name="Text Box 90"/>
            <p:cNvSpPr txBox="1">
              <a:spLocks noChangeArrowheads="1"/>
            </p:cNvSpPr>
            <p:nvPr/>
          </p:nvSpPr>
          <p:spPr bwMode="auto">
            <a:xfrm>
              <a:off x="1081" y="2262"/>
              <a:ext cx="948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M. Cazón-</a:t>
              </a:r>
              <a:r>
                <a:rPr lang="es-MX" sz="1400" dirty="0" err="1">
                  <a:solidFill>
                    <a:schemeClr val="tx1"/>
                  </a:solidFill>
                </a:rPr>
                <a:t>Pehuajó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2" name="Text Box 91"/>
            <p:cNvSpPr txBox="1">
              <a:spLocks noChangeArrowheads="1"/>
            </p:cNvSpPr>
            <p:nvPr/>
          </p:nvSpPr>
          <p:spPr bwMode="auto">
            <a:xfrm>
              <a:off x="710" y="2465"/>
              <a:ext cx="920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Salazar-M. Cazón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3" name="Text Box 92"/>
            <p:cNvSpPr txBox="1">
              <a:spLocks noChangeArrowheads="1"/>
            </p:cNvSpPr>
            <p:nvPr/>
          </p:nvSpPr>
          <p:spPr bwMode="auto">
            <a:xfrm>
              <a:off x="570" y="1434"/>
              <a:ext cx="461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Villegas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4" name="Text Box 93"/>
            <p:cNvSpPr txBox="1">
              <a:spLocks noChangeArrowheads="1"/>
            </p:cNvSpPr>
            <p:nvPr/>
          </p:nvSpPr>
          <p:spPr bwMode="auto">
            <a:xfrm>
              <a:off x="851" y="1298"/>
              <a:ext cx="564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Ameghino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5" name="Text Box 94"/>
            <p:cNvSpPr txBox="1">
              <a:spLocks noChangeArrowheads="1"/>
            </p:cNvSpPr>
            <p:nvPr/>
          </p:nvSpPr>
          <p:spPr bwMode="auto">
            <a:xfrm>
              <a:off x="1048" y="1752"/>
              <a:ext cx="1059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Guanaco-Las Toscas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6" name="Text Box 95"/>
            <p:cNvSpPr txBox="1">
              <a:spLocks noChangeArrowheads="1"/>
            </p:cNvSpPr>
            <p:nvPr/>
          </p:nvSpPr>
          <p:spPr bwMode="auto">
            <a:xfrm>
              <a:off x="1672" y="1250"/>
              <a:ext cx="428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Lincoln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7" name="Text Box 96"/>
            <p:cNvSpPr txBox="1">
              <a:spLocks noChangeArrowheads="1"/>
            </p:cNvSpPr>
            <p:nvPr/>
          </p:nvSpPr>
          <p:spPr bwMode="auto">
            <a:xfrm>
              <a:off x="350" y="1162"/>
              <a:ext cx="953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Ameghino-Villegas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8" name="Text Box 97"/>
            <p:cNvSpPr txBox="1">
              <a:spLocks noChangeArrowheads="1"/>
            </p:cNvSpPr>
            <p:nvPr/>
          </p:nvSpPr>
          <p:spPr bwMode="auto">
            <a:xfrm>
              <a:off x="2256" y="2262"/>
              <a:ext cx="422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</a:rPr>
                <a:t>Bolívar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8459" name="Text Box 98"/>
            <p:cNvSpPr txBox="1">
              <a:spLocks noChangeArrowheads="1"/>
            </p:cNvSpPr>
            <p:nvPr/>
          </p:nvSpPr>
          <p:spPr bwMode="auto">
            <a:xfrm>
              <a:off x="1705" y="1434"/>
              <a:ext cx="472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tx1"/>
                  </a:solidFill>
                </a:rPr>
                <a:t>Infosura</a:t>
              </a: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18460" name="Text Box 99"/>
            <p:cNvSpPr txBox="1">
              <a:spLocks noChangeArrowheads="1"/>
            </p:cNvSpPr>
            <p:nvPr/>
          </p:nvSpPr>
          <p:spPr bwMode="auto">
            <a:xfrm>
              <a:off x="1270" y="1453"/>
              <a:ext cx="338" cy="145"/>
            </a:xfrm>
            <a:prstGeom prst="rect">
              <a:avLst/>
            </a:prstGeom>
            <a:grpFill/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tx1"/>
                  </a:solidFill>
                </a:rPr>
                <a:t>Pinto</a:t>
              </a:r>
              <a:endParaRPr lang="es-E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0" y="6215063"/>
            <a:ext cx="9144000" cy="642937"/>
            <a:chOff x="0" y="3915"/>
            <a:chExt cx="5760" cy="405"/>
          </a:xfrm>
        </p:grpSpPr>
        <p:sp>
          <p:nvSpPr>
            <p:cNvPr id="15367" name="Text Box 4"/>
            <p:cNvSpPr txBox="1">
              <a:spLocks noChangeArrowheads="1"/>
            </p:cNvSpPr>
            <p:nvPr/>
          </p:nvSpPr>
          <p:spPr bwMode="auto">
            <a:xfrm>
              <a:off x="0" y="3929"/>
              <a:ext cx="5760" cy="391"/>
            </a:xfrm>
            <a:prstGeom prst="rect">
              <a:avLst/>
            </a:prstGeom>
            <a:solidFill>
              <a:srgbClr val="FFFF66">
                <a:alpha val="6196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s-AR">
                  <a:solidFill>
                    <a:srgbClr val="008000"/>
                  </a:solidFill>
                  <a:latin typeface="Tahoma" pitchFamily="34" charset="0"/>
                </a:rPr>
                <a:t>  ZONA OESTE</a:t>
              </a:r>
              <a:endParaRPr lang="es-ES">
                <a:solidFill>
                  <a:srgbClr val="008000"/>
                </a:solidFill>
                <a:latin typeface="Tahoma" pitchFamily="34" charset="0"/>
              </a:endParaRPr>
            </a:p>
          </p:txBody>
        </p:sp>
        <p:pic>
          <p:nvPicPr>
            <p:cNvPr id="15368" name="Picture 5" descr="LOGO NUEV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91" y="3915"/>
              <a:ext cx="4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6" name="Picture 23" descr="C:\Users\Renè\Documents\Archivos Excel\Coordinacion\logoZObaj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62738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500034" y="1785926"/>
            <a:ext cx="823688" cy="307777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MX" sz="1400" dirty="0" smtClean="0">
                <a:solidFill>
                  <a:schemeClr val="tx1"/>
                </a:solidFill>
              </a:rPr>
              <a:t>Piedritas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14414" y="58143"/>
            <a:ext cx="67151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Ensayos de Fertilización N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357298"/>
            <a:ext cx="6171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1428736"/>
            <a:ext cx="6000792" cy="4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285851" y="1357298"/>
          <a:ext cx="5930932" cy="4754340"/>
        </p:xfrm>
        <a:graphic>
          <a:graphicData uri="http://schemas.openxmlformats.org/drawingml/2006/table">
            <a:tbl>
              <a:tblPr/>
              <a:tblGrid>
                <a:gridCol w="1714513"/>
                <a:gridCol w="1468497"/>
                <a:gridCol w="1373961"/>
                <a:gridCol w="1373961"/>
              </a:tblGrid>
              <a:tr h="79194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Ambiente Predominante</a:t>
                      </a:r>
                      <a:endParaRPr lang="es-AR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Nitrógeno</a:t>
                      </a:r>
                      <a:endParaRPr lang="es-AR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Fosforo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Rinde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L3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20,4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L2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L1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4591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ML3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5748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ML2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4503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ML1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5163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MLT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5468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BT1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5600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BT2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4510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BT3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5183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4849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58903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14,1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i="0" u="none" strike="noStrike" dirty="0">
                          <a:effectLst/>
                          <a:latin typeface="Arial"/>
                        </a:rPr>
                        <a:t>4578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57200" y="214996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Fertilización por ambiente</a:t>
            </a: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71462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71462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4071934" y="2214554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abajo"/>
          <p:cNvSpPr/>
          <p:nvPr/>
        </p:nvSpPr>
        <p:spPr>
          <a:xfrm>
            <a:off x="4071934" y="2786058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abajo"/>
          <p:cNvSpPr/>
          <p:nvPr/>
        </p:nvSpPr>
        <p:spPr>
          <a:xfrm rot="10800000">
            <a:off x="4071934" y="2500306"/>
            <a:ext cx="214314" cy="2143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4071934" y="3143248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4071934" y="3429000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4071934" y="3714752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4071934" y="4000504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Flecha abajo"/>
          <p:cNvSpPr/>
          <p:nvPr/>
        </p:nvSpPr>
        <p:spPr>
          <a:xfrm rot="10800000">
            <a:off x="4071934" y="4572008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Flecha abajo"/>
          <p:cNvSpPr/>
          <p:nvPr/>
        </p:nvSpPr>
        <p:spPr>
          <a:xfrm rot="10800000">
            <a:off x="4071935" y="4286256"/>
            <a:ext cx="214314" cy="2143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Flecha abajo"/>
          <p:cNvSpPr/>
          <p:nvPr/>
        </p:nvSpPr>
        <p:spPr>
          <a:xfrm rot="10800000">
            <a:off x="4071934" y="4929198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Flecha abajo"/>
          <p:cNvSpPr/>
          <p:nvPr/>
        </p:nvSpPr>
        <p:spPr>
          <a:xfrm rot="10800000">
            <a:off x="4071934" y="5214950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Elipse"/>
          <p:cNvSpPr/>
          <p:nvPr/>
        </p:nvSpPr>
        <p:spPr>
          <a:xfrm>
            <a:off x="4071934" y="5500702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Elipse"/>
          <p:cNvSpPr/>
          <p:nvPr/>
        </p:nvSpPr>
        <p:spPr>
          <a:xfrm>
            <a:off x="4071934" y="5786454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Flecha abajo"/>
          <p:cNvSpPr/>
          <p:nvPr/>
        </p:nvSpPr>
        <p:spPr>
          <a:xfrm>
            <a:off x="5429256" y="2500306"/>
            <a:ext cx="214314" cy="2143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Flecha abajo"/>
          <p:cNvSpPr/>
          <p:nvPr/>
        </p:nvSpPr>
        <p:spPr>
          <a:xfrm>
            <a:off x="5429256" y="2786058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26 Flecha abajo"/>
          <p:cNvSpPr/>
          <p:nvPr/>
        </p:nvSpPr>
        <p:spPr>
          <a:xfrm>
            <a:off x="5429256" y="3143248"/>
            <a:ext cx="214314" cy="2143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Flecha abajo"/>
          <p:cNvSpPr/>
          <p:nvPr/>
        </p:nvSpPr>
        <p:spPr>
          <a:xfrm>
            <a:off x="5429256" y="3429000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Flecha abajo"/>
          <p:cNvSpPr/>
          <p:nvPr/>
        </p:nvSpPr>
        <p:spPr>
          <a:xfrm>
            <a:off x="5429256" y="3714752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Flecha abajo"/>
          <p:cNvSpPr/>
          <p:nvPr/>
        </p:nvSpPr>
        <p:spPr>
          <a:xfrm>
            <a:off x="5429256" y="4000504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Flecha abajo"/>
          <p:cNvSpPr/>
          <p:nvPr/>
        </p:nvSpPr>
        <p:spPr>
          <a:xfrm>
            <a:off x="5429256" y="4357694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Flecha abajo"/>
          <p:cNvSpPr/>
          <p:nvPr/>
        </p:nvSpPr>
        <p:spPr>
          <a:xfrm>
            <a:off x="5429256" y="4643446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Flecha abajo"/>
          <p:cNvSpPr/>
          <p:nvPr/>
        </p:nvSpPr>
        <p:spPr>
          <a:xfrm>
            <a:off x="5429256" y="4929198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Flecha abajo"/>
          <p:cNvSpPr/>
          <p:nvPr/>
        </p:nvSpPr>
        <p:spPr>
          <a:xfrm>
            <a:off x="5429256" y="5500702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Flecha abajo"/>
          <p:cNvSpPr/>
          <p:nvPr/>
        </p:nvSpPr>
        <p:spPr>
          <a:xfrm>
            <a:off x="5429256" y="5214950"/>
            <a:ext cx="214314" cy="21431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35 Elipse"/>
          <p:cNvSpPr/>
          <p:nvPr/>
        </p:nvSpPr>
        <p:spPr>
          <a:xfrm>
            <a:off x="5429256" y="2214554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Flecha abajo"/>
          <p:cNvSpPr/>
          <p:nvPr/>
        </p:nvSpPr>
        <p:spPr>
          <a:xfrm>
            <a:off x="5429256" y="5857892"/>
            <a:ext cx="214314" cy="21431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Gráfico"/>
          <p:cNvGraphicFramePr/>
          <p:nvPr/>
        </p:nvGraphicFramePr>
        <p:xfrm>
          <a:off x="4429124" y="857232"/>
          <a:ext cx="4714876" cy="287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1665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Fecha de Siembra</a:t>
            </a:r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15 Gráfico"/>
          <p:cNvGraphicFramePr/>
          <p:nvPr/>
        </p:nvGraphicFramePr>
        <p:xfrm>
          <a:off x="142844" y="857232"/>
          <a:ext cx="450059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8 Nube"/>
          <p:cNvSpPr/>
          <p:nvPr/>
        </p:nvSpPr>
        <p:spPr>
          <a:xfrm>
            <a:off x="928662" y="2500306"/>
            <a:ext cx="1357322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27/6</a:t>
            </a:r>
          </a:p>
          <a:p>
            <a:pPr algn="ctr"/>
            <a:r>
              <a:rPr lang="es-AR" dirty="0" smtClean="0"/>
              <a:t>5.306</a:t>
            </a:r>
            <a:endParaRPr lang="es-AR" dirty="0"/>
          </a:p>
        </p:txBody>
      </p:sp>
      <p:sp>
        <p:nvSpPr>
          <p:cNvPr id="13" name="12 Nube"/>
          <p:cNvSpPr/>
          <p:nvPr/>
        </p:nvSpPr>
        <p:spPr>
          <a:xfrm>
            <a:off x="7500958" y="2500306"/>
            <a:ext cx="1357322" cy="114300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21/6</a:t>
            </a:r>
          </a:p>
          <a:p>
            <a:pPr algn="ctr"/>
            <a:r>
              <a:rPr lang="es-AR" dirty="0" smtClean="0"/>
              <a:t>4.896</a:t>
            </a:r>
            <a:endParaRPr lang="es-AR" dirty="0"/>
          </a:p>
        </p:txBody>
      </p:sp>
      <p:graphicFrame>
        <p:nvGraphicFramePr>
          <p:cNvPr id="14" name="16 Gráfico"/>
          <p:cNvGraphicFramePr/>
          <p:nvPr/>
        </p:nvGraphicFramePr>
        <p:xfrm>
          <a:off x="142844" y="3643314"/>
          <a:ext cx="4500594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14 Nube"/>
          <p:cNvSpPr/>
          <p:nvPr/>
        </p:nvSpPr>
        <p:spPr>
          <a:xfrm>
            <a:off x="785786" y="5429264"/>
            <a:ext cx="1357322" cy="1143008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17/6</a:t>
            </a:r>
          </a:p>
          <a:p>
            <a:pPr algn="ctr"/>
            <a:r>
              <a:rPr lang="es-AR" dirty="0" smtClean="0"/>
              <a:t>5.398</a:t>
            </a:r>
            <a:endParaRPr lang="es-AR" dirty="0"/>
          </a:p>
        </p:txBody>
      </p:sp>
      <p:graphicFrame>
        <p:nvGraphicFramePr>
          <p:cNvPr id="16" name="18 Gráfico"/>
          <p:cNvGraphicFramePr/>
          <p:nvPr/>
        </p:nvGraphicFramePr>
        <p:xfrm>
          <a:off x="4429124" y="3571876"/>
          <a:ext cx="4714876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16 Nube"/>
          <p:cNvSpPr/>
          <p:nvPr/>
        </p:nvSpPr>
        <p:spPr>
          <a:xfrm>
            <a:off x="5072066" y="5429264"/>
            <a:ext cx="1357322" cy="114300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9/6</a:t>
            </a:r>
          </a:p>
          <a:p>
            <a:pPr algn="ctr"/>
            <a:r>
              <a:rPr lang="es-AR" dirty="0" smtClean="0">
                <a:solidFill>
                  <a:schemeClr val="tx1"/>
                </a:solidFill>
              </a:rPr>
              <a:t>5.021</a:t>
            </a:r>
            <a:endParaRPr lang="es-A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47" y="0"/>
            <a:ext cx="91496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Sanidad</a:t>
            </a:r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 Gráfico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2 Gráfico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4572000" y="1000108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TRIGO</a:t>
            </a:r>
            <a:endParaRPr lang="es-A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1000108"/>
            <a:ext cx="4429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CEBADA</a:t>
            </a:r>
            <a:endParaRPr lang="es-A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graphicFrame>
        <p:nvGraphicFramePr>
          <p:cNvPr id="15" name="4 Gráfico"/>
          <p:cNvGraphicFramePr/>
          <p:nvPr/>
        </p:nvGraphicFramePr>
        <p:xfrm>
          <a:off x="0" y="17859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5 Gráfico"/>
          <p:cNvGraphicFramePr/>
          <p:nvPr/>
        </p:nvGraphicFramePr>
        <p:xfrm>
          <a:off x="4572000" y="1785926"/>
          <a:ext cx="457200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42976" y="0"/>
            <a:ext cx="678661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superficie y comportamiento Varietal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1 Gráfico"/>
          <p:cNvGraphicFramePr/>
          <p:nvPr/>
        </p:nvGraphicFramePr>
        <p:xfrm>
          <a:off x="5500694" y="1000108"/>
          <a:ext cx="3857620" cy="280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57158" y="135729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73% de la zona se siembra con 3 materiales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91% de la zona se siembra con 6 materiales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5720" y="22859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 variedades sembradas en mas de 500 ha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29 Gráfico"/>
          <p:cNvGraphicFramePr/>
          <p:nvPr/>
        </p:nvGraphicFramePr>
        <p:xfrm>
          <a:off x="357158" y="3000372"/>
          <a:ext cx="7106360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6500826" y="4143380"/>
            <a:ext cx="15001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5.107 kg/ha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42976" y="0"/>
            <a:ext cx="678661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Asignación de superficie y comportamiento Varietal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85720" y="128586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 variedades sembradas en  menos de 500 ha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30 Gráfico"/>
          <p:cNvGraphicFramePr/>
          <p:nvPr/>
        </p:nvGraphicFramePr>
        <p:xfrm>
          <a:off x="500034" y="2143116"/>
          <a:ext cx="8001024" cy="417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1 Gráfico"/>
          <p:cNvGraphicFramePr/>
          <p:nvPr/>
        </p:nvGraphicFramePr>
        <p:xfrm>
          <a:off x="6072198" y="1142984"/>
          <a:ext cx="3857620" cy="280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143768" y="3000372"/>
            <a:ext cx="15001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5.107 kg/ha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de variedades por </a:t>
            </a:r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subzona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graphicFrame>
        <p:nvGraphicFramePr>
          <p:cNvPr id="19" name="24 Gráfico"/>
          <p:cNvGraphicFramePr/>
          <p:nvPr/>
        </p:nvGraphicFramePr>
        <p:xfrm>
          <a:off x="-500098" y="3786190"/>
          <a:ext cx="5572164" cy="34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23 Gráfico"/>
          <p:cNvGraphicFramePr/>
          <p:nvPr/>
        </p:nvGraphicFramePr>
        <p:xfrm>
          <a:off x="-428660" y="428604"/>
          <a:ext cx="5286412" cy="34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26 Gráfico"/>
          <p:cNvGraphicFramePr/>
          <p:nvPr/>
        </p:nvGraphicFramePr>
        <p:xfrm>
          <a:off x="4572000" y="3714752"/>
          <a:ext cx="4908776" cy="34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25 Gráfico"/>
          <p:cNvGraphicFramePr/>
          <p:nvPr/>
        </p:nvGraphicFramePr>
        <p:xfrm>
          <a:off x="4643438" y="428604"/>
          <a:ext cx="4908776" cy="34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varietal por </a:t>
            </a:r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subzona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graphicFrame>
        <p:nvGraphicFramePr>
          <p:cNvPr id="13" name="37 Gráfico"/>
          <p:cNvGraphicFramePr/>
          <p:nvPr/>
        </p:nvGraphicFramePr>
        <p:xfrm>
          <a:off x="4588974" y="714356"/>
          <a:ext cx="455502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38 Gráfico"/>
          <p:cNvGraphicFramePr/>
          <p:nvPr/>
        </p:nvGraphicFramePr>
        <p:xfrm>
          <a:off x="0" y="3643315"/>
          <a:ext cx="4555026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39 Gráfico"/>
          <p:cNvGraphicFramePr/>
          <p:nvPr/>
        </p:nvGraphicFramePr>
        <p:xfrm>
          <a:off x="4588974" y="3643315"/>
          <a:ext cx="4555026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29 Gráfico"/>
          <p:cNvGraphicFramePr/>
          <p:nvPr/>
        </p:nvGraphicFramePr>
        <p:xfrm>
          <a:off x="0" y="714356"/>
          <a:ext cx="455502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 l="82020" t="39655" r="1970" b="24138"/>
          <a:stretch>
            <a:fillRect/>
          </a:stretch>
        </p:blipFill>
        <p:spPr bwMode="auto">
          <a:xfrm>
            <a:off x="4000496" y="642918"/>
            <a:ext cx="928694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581139"/>
            <a:ext cx="8715404" cy="625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varietal por </a:t>
            </a:r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subzona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sp>
        <p:nvSpPr>
          <p:cNvPr id="8" name="7 Cara sonriente"/>
          <p:cNvSpPr/>
          <p:nvPr/>
        </p:nvSpPr>
        <p:spPr>
          <a:xfrm>
            <a:off x="1285852" y="1857364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ara sonriente"/>
          <p:cNvSpPr/>
          <p:nvPr/>
        </p:nvSpPr>
        <p:spPr>
          <a:xfrm>
            <a:off x="1438252" y="2928934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ara sonriente"/>
          <p:cNvSpPr/>
          <p:nvPr/>
        </p:nvSpPr>
        <p:spPr>
          <a:xfrm>
            <a:off x="3714744" y="3571876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ara sonriente"/>
          <p:cNvSpPr/>
          <p:nvPr/>
        </p:nvSpPr>
        <p:spPr>
          <a:xfrm>
            <a:off x="4857752" y="2714620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ara sonriente"/>
          <p:cNvSpPr/>
          <p:nvPr/>
        </p:nvSpPr>
        <p:spPr>
          <a:xfrm>
            <a:off x="3428992" y="4000504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ara sonriente"/>
          <p:cNvSpPr/>
          <p:nvPr/>
        </p:nvSpPr>
        <p:spPr>
          <a:xfrm>
            <a:off x="3428992" y="5072074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ara sonriente"/>
          <p:cNvSpPr/>
          <p:nvPr/>
        </p:nvSpPr>
        <p:spPr>
          <a:xfrm>
            <a:off x="3643306" y="4786322"/>
            <a:ext cx="428628" cy="4286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785794"/>
            <a:ext cx="6603014" cy="12858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500034" y="1000108"/>
            <a:ext cx="15001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GENOTIPOS DE TRIGO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Ensayos de variedades</a:t>
            </a:r>
            <a:endParaRPr lang="es-AR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r="68854" b="9615"/>
          <a:stretch>
            <a:fillRect/>
          </a:stretch>
        </p:blipFill>
        <p:spPr bwMode="auto">
          <a:xfrm>
            <a:off x="2285984" y="857232"/>
            <a:ext cx="46095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Genotipos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  <p:sp>
        <p:nvSpPr>
          <p:cNvPr id="10" name="9 Flecha izquierda"/>
          <p:cNvSpPr/>
          <p:nvPr/>
        </p:nvSpPr>
        <p:spPr>
          <a:xfrm>
            <a:off x="7143768" y="2143116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izquierda"/>
          <p:cNvSpPr/>
          <p:nvPr/>
        </p:nvSpPr>
        <p:spPr>
          <a:xfrm>
            <a:off x="7143768" y="2500306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3025"/>
            <a:ext cx="8229600" cy="81121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es-AR" sz="4000" dirty="0" smtClean="0">
                <a:solidFill>
                  <a:schemeClr val="tx1"/>
                </a:solidFill>
              </a:rPr>
              <a:t>Producción de la Zona</a:t>
            </a:r>
            <a:r>
              <a:rPr lang="es-AR" dirty="0" smtClean="0">
                <a:solidFill>
                  <a:schemeClr val="tx1"/>
                </a:solidFill>
              </a:rPr>
              <a:t>: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8075613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AR" sz="2000" b="1" u="sng" smtClean="0"/>
              <a:t>Agricultura:</a:t>
            </a:r>
          </a:p>
          <a:p>
            <a:pPr eaLnBrk="1" hangingPunct="1">
              <a:lnSpc>
                <a:spcPct val="90000"/>
              </a:lnSpc>
            </a:pPr>
            <a:endParaRPr lang="es-AR" sz="1200" b="1" u="sng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AR" sz="1800" smtClean="0"/>
              <a:t>Girasol:     18.000 ha         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AR" sz="1800" smtClean="0"/>
              <a:t>Maíz:         47.000 ha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AR" sz="1800" smtClean="0"/>
              <a:t>Soja:        120.000 ha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s-AR" sz="1800" smtClean="0"/>
              <a:t>Trigo         45.000 ha  </a:t>
            </a:r>
            <a:endParaRPr lang="es-ES" sz="1800" smtClean="0"/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323850" y="5129213"/>
            <a:ext cx="83518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AR" sz="2000" b="1" u="sng">
                <a:latin typeface="Calibri" pitchFamily="34" charset="0"/>
              </a:rPr>
              <a:t>Producción Ganadera</a:t>
            </a:r>
            <a:r>
              <a:rPr lang="es-AR" sz="2000" b="1" u="sng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s-AR" sz="1600"/>
              <a:t>Cría e Invernada: 125.000 has         44.000 ton de carne</a:t>
            </a:r>
          </a:p>
          <a:p>
            <a:pPr>
              <a:buFont typeface="Wingdings" pitchFamily="2" charset="2"/>
              <a:buChar char="Ø"/>
            </a:pPr>
            <a:r>
              <a:rPr lang="es-AR" sz="1600"/>
              <a:t>Tambo:                   33.000 has             230 mill. litros año.</a:t>
            </a:r>
            <a:endParaRPr lang="es-ES" sz="1600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0" y="6215063"/>
            <a:ext cx="9144000" cy="642937"/>
            <a:chOff x="0" y="3915"/>
            <a:chExt cx="5760" cy="405"/>
          </a:xfrm>
        </p:grpSpPr>
        <p:sp>
          <p:nvSpPr>
            <p:cNvPr id="16392" name="Text Box 4"/>
            <p:cNvSpPr txBox="1">
              <a:spLocks noChangeArrowheads="1"/>
            </p:cNvSpPr>
            <p:nvPr/>
          </p:nvSpPr>
          <p:spPr bwMode="auto">
            <a:xfrm>
              <a:off x="0" y="3929"/>
              <a:ext cx="5760" cy="391"/>
            </a:xfrm>
            <a:prstGeom prst="rect">
              <a:avLst/>
            </a:prstGeom>
            <a:solidFill>
              <a:srgbClr val="FFFF66">
                <a:alpha val="6196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s-AR">
                  <a:solidFill>
                    <a:srgbClr val="008000"/>
                  </a:solidFill>
                  <a:latin typeface="Tahoma" pitchFamily="34" charset="0"/>
                </a:rPr>
                <a:t>               ZONA OESTE</a:t>
              </a:r>
              <a:endParaRPr lang="es-ES">
                <a:solidFill>
                  <a:srgbClr val="008000"/>
                </a:solidFill>
                <a:latin typeface="Tahoma" pitchFamily="34" charset="0"/>
              </a:endParaRPr>
            </a:p>
          </p:txBody>
        </p:sp>
        <p:pic>
          <p:nvPicPr>
            <p:cNvPr id="16393" name="Picture 5" descr="LOGO NUEV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1" y="3915"/>
              <a:ext cx="4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23" descr="C:\Users\Renè\Documents\Archivos Excel\Coordinacion\logoZObaj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273800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 Gráfico"/>
          <p:cNvGraphicFramePr>
            <a:graphicFrameLocks/>
          </p:cNvGraphicFramePr>
          <p:nvPr/>
        </p:nvGraphicFramePr>
        <p:xfrm>
          <a:off x="2555776" y="1124744"/>
          <a:ext cx="63001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Elipse"/>
          <p:cNvSpPr/>
          <p:nvPr/>
        </p:nvSpPr>
        <p:spPr>
          <a:xfrm>
            <a:off x="7358082" y="3500438"/>
            <a:ext cx="571504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12 Conector recto de flecha"/>
          <p:cNvCxnSpPr>
            <a:stCxn id="10" idx="4"/>
          </p:cNvCxnSpPr>
          <p:nvPr/>
        </p:nvCxnSpPr>
        <p:spPr>
          <a:xfrm rot="16200000" flipH="1">
            <a:off x="7429520" y="4572008"/>
            <a:ext cx="64294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286644" y="514351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</a:t>
            </a:r>
            <a:r>
              <a:rPr lang="es-A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1250" r="33593" b="15521"/>
          <a:stretch>
            <a:fillRect/>
          </a:stretch>
        </p:blipFill>
        <p:spPr bwMode="auto">
          <a:xfrm>
            <a:off x="2071670" y="1214422"/>
            <a:ext cx="4857752" cy="44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Ensayos de variedades</a:t>
            </a:r>
            <a:endParaRPr lang="es-AR" sz="2400" b="1" dirty="0"/>
          </a:p>
        </p:txBody>
      </p:sp>
      <p:sp>
        <p:nvSpPr>
          <p:cNvPr id="8" name="7 Flecha izquierda"/>
          <p:cNvSpPr/>
          <p:nvPr/>
        </p:nvSpPr>
        <p:spPr>
          <a:xfrm>
            <a:off x="7143768" y="2357430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izquierda"/>
          <p:cNvSpPr/>
          <p:nvPr/>
        </p:nvSpPr>
        <p:spPr>
          <a:xfrm>
            <a:off x="7143768" y="2714620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Genotipos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65625"/>
          <a:stretch>
            <a:fillRect/>
          </a:stretch>
        </p:blipFill>
        <p:spPr bwMode="auto">
          <a:xfrm>
            <a:off x="2357422" y="1071546"/>
            <a:ext cx="466308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Ensayos de variedades</a:t>
            </a:r>
            <a:endParaRPr lang="es-AR" sz="2400" b="1" dirty="0"/>
          </a:p>
        </p:txBody>
      </p:sp>
      <p:sp>
        <p:nvSpPr>
          <p:cNvPr id="8" name="7 Flecha izquierda"/>
          <p:cNvSpPr/>
          <p:nvPr/>
        </p:nvSpPr>
        <p:spPr>
          <a:xfrm>
            <a:off x="7143768" y="2214554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izquierda"/>
          <p:cNvSpPr/>
          <p:nvPr/>
        </p:nvSpPr>
        <p:spPr>
          <a:xfrm>
            <a:off x="7143768" y="2571744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izquierda"/>
          <p:cNvSpPr/>
          <p:nvPr/>
        </p:nvSpPr>
        <p:spPr>
          <a:xfrm>
            <a:off x="7143768" y="3071810"/>
            <a:ext cx="42862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1142976" y="0"/>
            <a:ext cx="678661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Ensayos de Genotipos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AR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Conclusiones</a:t>
            </a:r>
            <a:endParaRPr lang="es-AR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Cuantificar el Agua disponible a la siembra para el cultivo disminuye riesgos productivos y ayuda al ajuste tecnológico</a:t>
            </a:r>
          </a:p>
          <a:p>
            <a:r>
              <a:rPr lang="es-AR" dirty="0" smtClean="0"/>
              <a:t> Realizar fertilizaciones balanceadas. Las respuestas a un nutriente están limitadas por el nivel alcanzado de los demás nutrientes</a:t>
            </a:r>
          </a:p>
          <a:p>
            <a:r>
              <a:rPr lang="es-AR" dirty="0" smtClean="0"/>
              <a:t>Rango optimo de densidad:</a:t>
            </a:r>
          </a:p>
          <a:p>
            <a:pPr lvl="1"/>
            <a:r>
              <a:rPr lang="es-AR" dirty="0" smtClean="0"/>
              <a:t>Trigo: 275-320 </a:t>
            </a:r>
            <a:r>
              <a:rPr lang="es-AR" dirty="0" err="1" smtClean="0"/>
              <a:t>pl</a:t>
            </a:r>
            <a:r>
              <a:rPr lang="es-AR" dirty="0" smtClean="0"/>
              <a:t>/mt</a:t>
            </a:r>
            <a:r>
              <a:rPr lang="es-AR" baseline="30000" dirty="0" smtClean="0"/>
              <a:t>2</a:t>
            </a:r>
            <a:r>
              <a:rPr lang="es-AR" dirty="0" smtClean="0"/>
              <a:t> </a:t>
            </a:r>
          </a:p>
          <a:p>
            <a:pPr lvl="1"/>
            <a:r>
              <a:rPr lang="es-AR" dirty="0" smtClean="0"/>
              <a:t>Cebada: 220-250 </a:t>
            </a:r>
            <a:r>
              <a:rPr lang="es-AR" dirty="0" err="1" smtClean="0"/>
              <a:t>pl</a:t>
            </a:r>
            <a:r>
              <a:rPr lang="es-AR" dirty="0" smtClean="0"/>
              <a:t>/mt</a:t>
            </a:r>
            <a:r>
              <a:rPr lang="es-AR" baseline="30000" dirty="0" smtClean="0"/>
              <a:t>2</a:t>
            </a:r>
          </a:p>
          <a:p>
            <a:r>
              <a:rPr lang="es-AR" dirty="0" smtClean="0"/>
              <a:t>Variedades: Buen comportamiento de las variedades mas usadas (B 11, B17 y B9), para probar:</a:t>
            </a:r>
          </a:p>
          <a:p>
            <a:pPr lvl="1"/>
            <a:r>
              <a:rPr lang="es-AR" dirty="0" smtClean="0"/>
              <a:t>Ciclo Corto: </a:t>
            </a:r>
            <a:r>
              <a:rPr lang="es-AR" dirty="0" err="1" smtClean="0"/>
              <a:t>Bio</a:t>
            </a:r>
            <a:r>
              <a:rPr lang="es-AR" dirty="0" smtClean="0"/>
              <a:t> 1005 y </a:t>
            </a:r>
            <a:r>
              <a:rPr lang="es-AR" dirty="0" err="1" smtClean="0"/>
              <a:t>Sy</a:t>
            </a:r>
            <a:r>
              <a:rPr lang="es-AR" dirty="0" smtClean="0"/>
              <a:t> 300</a:t>
            </a:r>
          </a:p>
          <a:p>
            <a:pPr lvl="1"/>
            <a:r>
              <a:rPr lang="es-AR" dirty="0" smtClean="0"/>
              <a:t>Ciclo Intermedio/Largo:  </a:t>
            </a:r>
            <a:r>
              <a:rPr lang="es-AR" dirty="0" err="1" smtClean="0"/>
              <a:t>Bio</a:t>
            </a:r>
            <a:r>
              <a:rPr lang="es-AR" dirty="0" smtClean="0"/>
              <a:t> 3005 , </a:t>
            </a:r>
            <a:r>
              <a:rPr lang="es-AR" dirty="0" err="1" smtClean="0"/>
              <a:t>Sy</a:t>
            </a:r>
            <a:r>
              <a:rPr lang="es-AR" dirty="0" smtClean="0"/>
              <a:t> 100 y </a:t>
            </a:r>
            <a:r>
              <a:rPr lang="es-AR" dirty="0" err="1" smtClean="0"/>
              <a:t>Buck</a:t>
            </a:r>
            <a:r>
              <a:rPr lang="es-AR" dirty="0" smtClean="0"/>
              <a:t> Meteoro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/>
          <p:nvPr/>
        </p:nvGraphicFramePr>
        <p:xfrm>
          <a:off x="0" y="1000108"/>
          <a:ext cx="635795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28728" y="214290"/>
            <a:ext cx="62865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Superficie de Fina Zona Oeste</a:t>
            </a:r>
            <a:endParaRPr lang="es-A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215074" y="1785926"/>
            <a:ext cx="2857488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49.831 ha Fina</a:t>
            </a:r>
          </a:p>
          <a:p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39.824 ha Trigo</a:t>
            </a:r>
          </a:p>
          <a:p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10.007 ha Cebada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42844" y="521692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2009-10: Menor superficie sembrada por falta de H%</a:t>
            </a:r>
          </a:p>
          <a:p>
            <a:r>
              <a:rPr lang="es-AR" sz="2400" dirty="0" smtClean="0"/>
              <a:t>2010-11: La superficie no se recupera por factores políticos y de mercado</a:t>
            </a:r>
            <a:endParaRPr lang="es-AR" sz="2400" dirty="0"/>
          </a:p>
        </p:txBody>
      </p:sp>
      <p:graphicFrame>
        <p:nvGraphicFramePr>
          <p:cNvPr id="12" name="12 Gráfico"/>
          <p:cNvGraphicFramePr/>
          <p:nvPr/>
        </p:nvGraphicFramePr>
        <p:xfrm>
          <a:off x="5214942" y="3929066"/>
          <a:ext cx="4500562" cy="36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14348" y="92867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CEBADA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5400000" flipH="1">
            <a:off x="4100072" y="-3114073"/>
            <a:ext cx="677108" cy="698652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A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Evolución de los Rendimientos</a:t>
            </a:r>
            <a:endParaRPr lang="es-A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8 Gráfico"/>
          <p:cNvGraphicFramePr/>
          <p:nvPr/>
        </p:nvGraphicFramePr>
        <p:xfrm>
          <a:off x="0" y="1766887"/>
          <a:ext cx="9144000" cy="451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Flecha abajo"/>
          <p:cNvSpPr/>
          <p:nvPr/>
        </p:nvSpPr>
        <p:spPr>
          <a:xfrm>
            <a:off x="6000760" y="2214554"/>
            <a:ext cx="357190" cy="71438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5643570" y="1714488"/>
            <a:ext cx="10715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71472" y="92867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TRIGO</a:t>
            </a:r>
            <a:endParaRPr lang="es-A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5400000" flipH="1">
            <a:off x="3947672" y="-3121223"/>
            <a:ext cx="677108" cy="6858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A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Evolución de los Rendimientos</a:t>
            </a:r>
            <a:endParaRPr lang="es-A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LOGO NU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Gráfico"/>
          <p:cNvGraphicFramePr/>
          <p:nvPr/>
        </p:nvGraphicFramePr>
        <p:xfrm>
          <a:off x="0" y="1785926"/>
          <a:ext cx="892971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8 Flecha abajo"/>
          <p:cNvSpPr/>
          <p:nvPr/>
        </p:nvSpPr>
        <p:spPr>
          <a:xfrm>
            <a:off x="7500958" y="2214554"/>
            <a:ext cx="357190" cy="71438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7143768" y="1714488"/>
            <a:ext cx="10715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6143636" y="2143116"/>
            <a:ext cx="357190" cy="71438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5786446" y="1643050"/>
            <a:ext cx="107157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Helada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570100"/>
            <a:ext cx="5970621" cy="62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14414" y="58143"/>
            <a:ext cx="671517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Distribución de cultivos de fina en la Zona Oeste AACREA</a:t>
            </a:r>
            <a:endParaRPr lang="es-A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85852" y="142873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71670" y="457200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43174" y="300037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ESTE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10" y="3643314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OESTE</a:t>
            </a: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7" descr="C:\Users\Renè\Documents\Archivos Excel\Coordinacion\Logos\logoZOfinalA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4705" y="-11820"/>
            <a:ext cx="115929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LOGO NUE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2008" y="-11820"/>
            <a:ext cx="1187624" cy="84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1 Gráfico"/>
          <p:cNvGraphicFramePr/>
          <p:nvPr/>
        </p:nvGraphicFramePr>
        <p:xfrm>
          <a:off x="5500694" y="1142984"/>
          <a:ext cx="45720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4857760"/>
            <a:ext cx="620528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4214810" y="6072206"/>
            <a:ext cx="3071834" cy="35719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4500562" y="5643578"/>
            <a:ext cx="1062046" cy="42862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Llamada con línea 1"/>
          <p:cNvSpPr/>
          <p:nvPr/>
        </p:nvSpPr>
        <p:spPr>
          <a:xfrm>
            <a:off x="4143372" y="1857364"/>
            <a:ext cx="1285884" cy="8572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C/T: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14%-86%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7 Llamada con línea 1"/>
          <p:cNvSpPr/>
          <p:nvPr/>
        </p:nvSpPr>
        <p:spPr>
          <a:xfrm>
            <a:off x="3857620" y="3929066"/>
            <a:ext cx="1285884" cy="8572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C/T: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18%-82%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Llamada con línea 1"/>
          <p:cNvSpPr/>
          <p:nvPr/>
        </p:nvSpPr>
        <p:spPr>
          <a:xfrm flipH="1">
            <a:off x="0" y="1071546"/>
            <a:ext cx="1285884" cy="8572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C/T: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2%-98%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Llamada con línea 1"/>
          <p:cNvSpPr/>
          <p:nvPr/>
        </p:nvSpPr>
        <p:spPr>
          <a:xfrm flipH="1">
            <a:off x="0" y="2428868"/>
            <a:ext cx="1285884" cy="857256"/>
          </a:xfrm>
          <a:prstGeom prst="borderCallout1">
            <a:avLst>
              <a:gd name="adj1" fmla="val 18750"/>
              <a:gd name="adj2" fmla="val -8333"/>
              <a:gd name="adj3" fmla="val 122197"/>
              <a:gd name="adj4" fmla="val -2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C/T: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36%-64%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Presentaciones CREA</Template>
  <TotalTime>4115</TotalTime>
  <Words>1950</Words>
  <Application>Microsoft Office PowerPoint</Application>
  <PresentationFormat>Presentación en pantalla (4:3)</PresentationFormat>
  <Paragraphs>601</Paragraphs>
  <Slides>52</Slides>
  <Notes>52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 Análisis de campaña fina 2010-2011  </vt:lpstr>
      <vt:lpstr>Hoja de ruta</vt:lpstr>
      <vt:lpstr>Diapositiva 3</vt:lpstr>
      <vt:lpstr>Zona OESTE ¿Quienes Somos? ¿Dónde estamos?</vt:lpstr>
      <vt:lpstr>Producción de la Zona:</vt:lpstr>
      <vt:lpstr>Diapositiva 6</vt:lpstr>
      <vt:lpstr>Diapositiva 7</vt:lpstr>
      <vt:lpstr>Diapositiva 8</vt:lpstr>
      <vt:lpstr>Diapositiva 9</vt:lpstr>
      <vt:lpstr>Diapositiva 10</vt:lpstr>
      <vt:lpstr>Diapositiva 11</vt:lpstr>
      <vt:lpstr>Hoja de ruta</vt:lpstr>
      <vt:lpstr>Diapositiva 13</vt:lpstr>
      <vt:lpstr>Diapositiva 14</vt:lpstr>
      <vt:lpstr>Rendimiento y Agua Útil a la siembra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Resumen de lo visto hasta ahora</vt:lpstr>
      <vt:lpstr>Hoja de ruta</vt:lpstr>
      <vt:lpstr>Diapositiva 25</vt:lpstr>
      <vt:lpstr>Diapositiva 26</vt:lpstr>
      <vt:lpstr>Diagnostico </vt:lpstr>
      <vt:lpstr>Fertilización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Fertilización con nitrógeno</vt:lpstr>
      <vt:lpstr>Diapositiva 38</vt:lpstr>
      <vt:lpstr>Diapositiva 39</vt:lpstr>
      <vt:lpstr>Diapositiva 40</vt:lpstr>
      <vt:lpstr>Diapositiva 41</vt:lpstr>
      <vt:lpstr>Fecha de Siembra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  Zona Oeste</dc:title>
  <dc:creator>Martin Miguez</dc:creator>
  <cp:lastModifiedBy>Rene</cp:lastModifiedBy>
  <cp:revision>98</cp:revision>
  <dcterms:created xsi:type="dcterms:W3CDTF">2011-03-26T20:01:06Z</dcterms:created>
  <dcterms:modified xsi:type="dcterms:W3CDTF">2011-05-03T13:58:04Z</dcterms:modified>
</cp:coreProperties>
</file>