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1" r:id="rId3"/>
    <p:sldId id="301" r:id="rId4"/>
    <p:sldId id="262" r:id="rId5"/>
    <p:sldId id="302" r:id="rId6"/>
    <p:sldId id="263" r:id="rId7"/>
    <p:sldId id="259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4" r:id="rId17"/>
    <p:sldId id="276" r:id="rId18"/>
    <p:sldId id="273" r:id="rId19"/>
    <p:sldId id="275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5" r:id="rId33"/>
    <p:sldId id="290" r:id="rId34"/>
    <p:sldId id="291" r:id="rId35"/>
    <p:sldId id="292" r:id="rId36"/>
    <p:sldId id="297" r:id="rId37"/>
    <p:sldId id="296" r:id="rId38"/>
    <p:sldId id="293" r:id="rId39"/>
    <p:sldId id="294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Calculo%20de%20margen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Analisis%20AxA%20(chino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Analisis%20Ax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Analisis%20Ax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Calculo%20de%20marge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Analisis%20Ax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ropbox\Zona%20Oeste\Analisis%20Ax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tin\Documents\Trabajo\Ensayos\Maiz\2010-2011\ESTABILID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lineChart>
        <c:grouping val="standard"/>
        <c:ser>
          <c:idx val="0"/>
          <c:order val="0"/>
          <c:tx>
            <c:strRef>
              <c:f>Historico!$C$4</c:f>
              <c:strCache>
                <c:ptCount val="1"/>
                <c:pt idx="0">
                  <c:v>Girasol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triangle"/>
            <c:size val="8"/>
            <c:spPr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9BBB59">
                      <a:lumMod val="40000"/>
                      <a:lumOff val="60000"/>
                    </a:srgbClr>
                  </a:gs>
                </a:gsLst>
                <a:lin ang="5400000" scaled="0"/>
              </a:gradFill>
              <a:ln>
                <a:solidFill>
                  <a:srgbClr val="FFFF00"/>
                </a:solidFill>
              </a:ln>
            </c:spPr>
          </c:marker>
          <c:cat>
            <c:strRef>
              <c:f>Historico!$D$3:$H$3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Historico!$D$4:$H$4</c:f>
              <c:numCache>
                <c:formatCode>0</c:formatCode>
                <c:ptCount val="5"/>
                <c:pt idx="0">
                  <c:v>-29.018763578274729</c:v>
                </c:pt>
                <c:pt idx="1">
                  <c:v>-289.71169230769215</c:v>
                </c:pt>
                <c:pt idx="2">
                  <c:v>-6.0587664041994476</c:v>
                </c:pt>
                <c:pt idx="3">
                  <c:v>-51.014799999999923</c:v>
                </c:pt>
                <c:pt idx="4">
                  <c:v>-25.796399999999824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Historico!$C$5</c:f>
              <c:strCache>
                <c:ptCount val="1"/>
                <c:pt idx="0">
                  <c:v>Soja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square"/>
            <c:size val="7"/>
            <c:spPr>
              <a:gradFill>
                <a:gsLst>
                  <a:gs pos="0">
                    <a:srgbClr val="9BBB59">
                      <a:lumMod val="50000"/>
                    </a:srgbClr>
                  </a:gs>
                  <a:gs pos="50000">
                    <a:srgbClr val="9BBB59">
                      <a:lumMod val="75000"/>
                    </a:srgb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>
                <a:solidFill>
                  <a:srgbClr val="92D050"/>
                </a:solidFill>
              </a:ln>
            </c:spPr>
          </c:marker>
          <c:cat>
            <c:strRef>
              <c:f>Historico!$D$3:$H$3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Historico!$D$5:$H$5</c:f>
              <c:numCache>
                <c:formatCode>0</c:formatCode>
                <c:ptCount val="5"/>
                <c:pt idx="0">
                  <c:v>31.530236421725238</c:v>
                </c:pt>
                <c:pt idx="1">
                  <c:v>-198.95200000000017</c:v>
                </c:pt>
                <c:pt idx="2">
                  <c:v>85.911249343831997</c:v>
                </c:pt>
                <c:pt idx="3">
                  <c:v>-11.859199999999996</c:v>
                </c:pt>
                <c:pt idx="4">
                  <c:v>-3.3876999999998803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Historico!$C$6</c:f>
              <c:strCache>
                <c:ptCount val="1"/>
                <c:pt idx="0">
                  <c:v>Maiz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8"/>
            <c:spPr>
              <a:gradFill>
                <a:gsLst>
                  <a:gs pos="0">
                    <a:srgbClr val="C00000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>
                <a:solidFill>
                  <a:schemeClr val="accent2"/>
                </a:solidFill>
              </a:ln>
            </c:spPr>
          </c:marker>
          <c:cat>
            <c:strRef>
              <c:f>Historico!$D$3:$H$3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Historico!$D$6:$H$6</c:f>
              <c:numCache>
                <c:formatCode>0</c:formatCode>
                <c:ptCount val="5"/>
                <c:pt idx="0">
                  <c:v>-206.34220447284349</c:v>
                </c:pt>
                <c:pt idx="1">
                  <c:v>-156.14776923076926</c:v>
                </c:pt>
                <c:pt idx="2">
                  <c:v>-108.72314960629916</c:v>
                </c:pt>
                <c:pt idx="3">
                  <c:v>135.11720000000014</c:v>
                </c:pt>
                <c:pt idx="4">
                  <c:v>35.085909999999799</c:v>
                </c:pt>
              </c:numCache>
            </c:numRef>
          </c:val>
          <c:smooth val="1"/>
        </c:ser>
        <c:marker val="1"/>
        <c:axId val="192346752"/>
        <c:axId val="192522496"/>
      </c:lineChart>
      <c:catAx>
        <c:axId val="192346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r>
                  <a:rPr lang="es-AR" sz="1200">
                    <a:solidFill>
                      <a:schemeClr val="bg1"/>
                    </a:solidFill>
                  </a:rPr>
                  <a:t>Campaña</a:t>
                </a:r>
              </a:p>
            </c:rich>
          </c:tx>
          <c:layout/>
        </c:title>
        <c:majorTickMark val="none"/>
        <c:tickLblPos val="low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AR"/>
          </a:p>
        </c:txPr>
        <c:crossAx val="192522496"/>
        <c:crosses val="autoZero"/>
        <c:auto val="1"/>
        <c:lblAlgn val="ctr"/>
        <c:lblOffset val="100"/>
      </c:catAx>
      <c:valAx>
        <c:axId val="192522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r>
                  <a:rPr lang="es-AR" sz="1100">
                    <a:solidFill>
                      <a:schemeClr val="bg1"/>
                    </a:solidFill>
                  </a:rPr>
                  <a:t>Margen</a:t>
                </a:r>
                <a:r>
                  <a:rPr lang="es-AR" sz="1100" baseline="0">
                    <a:solidFill>
                      <a:schemeClr val="bg1"/>
                    </a:solidFill>
                  </a:rPr>
                  <a:t> Neto (U$/ha)</a:t>
                </a:r>
                <a:endParaRPr lang="es-AR" sz="1100">
                  <a:solidFill>
                    <a:schemeClr val="bg1"/>
                  </a:solidFill>
                </a:endParaRPr>
              </a:p>
            </c:rich>
          </c:tx>
          <c:layout/>
        </c:title>
        <c:numFmt formatCode="0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AR"/>
          </a:p>
        </c:txPr>
        <c:crossAx val="192346752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s-AR"/>
        </a:p>
      </c:txPr>
    </c:legend>
    <c:plotVisOnly val="1"/>
  </c:chart>
  <c:spPr>
    <a:solidFill>
      <a:schemeClr val="tx1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 DOW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Hoja1!$AF$1</c:f>
              <c:strCache>
                <c:ptCount val="1"/>
                <c:pt idx="0">
                  <c:v>LT 632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Hoja1!$AF$2:$AF$21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Hoja1!$AG$2:$AG$21</c:f>
              <c:numCache>
                <c:formatCode>_ * #,##0_ ;_ * \-#,##0_ ;_ * "-"??_ ;_ @_ </c:formatCode>
                <c:ptCount val="20"/>
                <c:pt idx="0" formatCode="0">
                  <c:v>8835.4290508488448</c:v>
                </c:pt>
                <c:pt idx="1">
                  <c:v>12184.210526315814</c:v>
                </c:pt>
                <c:pt idx="2" formatCode="General">
                  <c:v>8769.2025085337991</c:v>
                </c:pt>
                <c:pt idx="3" formatCode="0">
                  <c:v>5869.9347349164655</c:v>
                </c:pt>
                <c:pt idx="5" formatCode="0">
                  <c:v>14138.92427884618</c:v>
                </c:pt>
                <c:pt idx="6" formatCode="0">
                  <c:v>6625.1847567637033</c:v>
                </c:pt>
                <c:pt idx="7" formatCode="General">
                  <c:v>9247</c:v>
                </c:pt>
                <c:pt idx="8" formatCode="General">
                  <c:v>12840</c:v>
                </c:pt>
                <c:pt idx="9" formatCode="General">
                  <c:v>11868</c:v>
                </c:pt>
                <c:pt idx="12" formatCode="General">
                  <c:v>12330</c:v>
                </c:pt>
                <c:pt idx="17" formatCode="General">
                  <c:v>10470</c:v>
                </c:pt>
              </c:numCache>
            </c:numRef>
          </c:yVal>
        </c:ser>
        <c:ser>
          <c:idx val="1"/>
          <c:order val="1"/>
          <c:tx>
            <c:strRef>
              <c:f>Hoja1!$AI$1</c:f>
              <c:strCache>
                <c:ptCount val="1"/>
                <c:pt idx="0">
                  <c:v>LT 618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Hoja1!$AI$2:$AI$21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Hoja1!$AJ$2:$AJ$21</c:f>
              <c:numCache>
                <c:formatCode>_ * #,##0_ ;_ * \-#,##0_ ;_ * "-"??_ ;_ @_ </c:formatCode>
                <c:ptCount val="20"/>
                <c:pt idx="0" formatCode="0">
                  <c:v>9645.2123763166146</c:v>
                </c:pt>
                <c:pt idx="1">
                  <c:v>10388.157894736842</c:v>
                </c:pt>
                <c:pt idx="2" formatCode="General">
                  <c:v>10397.450733950711</c:v>
                </c:pt>
                <c:pt idx="3" formatCode="0">
                  <c:v>6054.294214876033</c:v>
                </c:pt>
                <c:pt idx="5" formatCode="0">
                  <c:v>12499.957932692279</c:v>
                </c:pt>
                <c:pt idx="7" formatCode="General">
                  <c:v>8929</c:v>
                </c:pt>
                <c:pt idx="8" formatCode="General">
                  <c:v>10388</c:v>
                </c:pt>
                <c:pt idx="12" formatCode="General">
                  <c:v>12850</c:v>
                </c:pt>
                <c:pt idx="17" formatCode="General">
                  <c:v>9790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3"/>
          <c:order val="3"/>
          <c:tx>
            <c:strRef>
              <c:f>Hoja1!$AL$1</c:f>
              <c:strCache>
                <c:ptCount val="1"/>
                <c:pt idx="0">
                  <c:v>DOWM-510-HX-RR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Hoja1!$AL$2:$AL$21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Hoja1!$AM$2:$AM$21</c:f>
              <c:numCache>
                <c:formatCode>_ * #,##0_ ;_ * \-#,##0_ ;_ * "-"??_ ;_ @_ </c:formatCode>
                <c:ptCount val="20"/>
                <c:pt idx="1">
                  <c:v>11190.789473684203</c:v>
                </c:pt>
                <c:pt idx="7" formatCode="General">
                  <c:v>8880</c:v>
                </c:pt>
                <c:pt idx="12" formatCode="General">
                  <c:v>11330</c:v>
                </c:pt>
                <c:pt idx="13" formatCode="General">
                  <c:v>11390</c:v>
                </c:pt>
              </c:numCache>
            </c:numRef>
          </c:yVal>
        </c:ser>
        <c:axId val="227818496"/>
        <c:axId val="227824768"/>
      </c:scatterChart>
      <c:valAx>
        <c:axId val="227818496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27824768"/>
        <c:crosses val="autoZero"/>
        <c:crossBetween val="midCat"/>
      </c:valAx>
      <c:valAx>
        <c:axId val="227824768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Hibrido (kg/ha)</a:t>
                </a:r>
              </a:p>
            </c:rich>
          </c:tx>
          <c:layout/>
        </c:title>
        <c:numFmt formatCode="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27818496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</c:legend>
    <c:plotVisOnly val="1"/>
  </c:chart>
  <c:spPr>
    <a:solidFill>
      <a:schemeClr val="bg1"/>
    </a:solidFill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</a:t>
            </a:r>
            <a:r>
              <a:rPr lang="es-AR" baseline="0"/>
              <a:t> ARVALES</a:t>
            </a:r>
            <a:endParaRPr lang="es-AR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Hoja1!$BF$1</c:f>
              <c:strCache>
                <c:ptCount val="1"/>
                <c:pt idx="0">
                  <c:v>AR 2310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tx2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Hoja1!$BE$2:$BE$48</c:f>
              <c:numCache>
                <c:formatCode>General</c:formatCode>
                <c:ptCount val="47"/>
                <c:pt idx="0">
                  <c:v>9716.1174086458905</c:v>
                </c:pt>
                <c:pt idx="1">
                  <c:v>13454.636473932454</c:v>
                </c:pt>
                <c:pt idx="2">
                  <c:v>11364.997012065671</c:v>
                </c:pt>
                <c:pt idx="3">
                  <c:v>14785.292676567889</c:v>
                </c:pt>
                <c:pt idx="4">
                  <c:v>10971</c:v>
                </c:pt>
                <c:pt idx="5">
                  <c:v>12116</c:v>
                </c:pt>
                <c:pt idx="6">
                  <c:v>11669.89681900806</c:v>
                </c:pt>
                <c:pt idx="7">
                  <c:v>11862.698545705092</c:v>
                </c:pt>
                <c:pt idx="8">
                  <c:v>10690.328917203293</c:v>
                </c:pt>
                <c:pt idx="9">
                  <c:v>12880.6489255462</c:v>
                </c:pt>
                <c:pt idx="10">
                  <c:v>12491.509182966085</c:v>
                </c:pt>
                <c:pt idx="11">
                  <c:v>14394.981861243667</c:v>
                </c:pt>
                <c:pt idx="12">
                  <c:v>11778.946031846055</c:v>
                </c:pt>
                <c:pt idx="13">
                  <c:v>12192.233386435741</c:v>
                </c:pt>
                <c:pt idx="14">
                  <c:v>12740.360954248719</c:v>
                </c:pt>
                <c:pt idx="15">
                  <c:v>11872.178989687509</c:v>
                </c:pt>
                <c:pt idx="16">
                  <c:v>12301.893012413726</c:v>
                </c:pt>
                <c:pt idx="17">
                  <c:v>15679</c:v>
                </c:pt>
                <c:pt idx="18">
                  <c:v>11339.327938518221</c:v>
                </c:pt>
                <c:pt idx="19">
                  <c:v>12423.757745395174</c:v>
                </c:pt>
                <c:pt idx="20">
                  <c:v>11948.086117986006</c:v>
                </c:pt>
                <c:pt idx="21">
                  <c:v>10961.724262624344</c:v>
                </c:pt>
                <c:pt idx="22">
                  <c:v>10099.552817107455</c:v>
                </c:pt>
                <c:pt idx="23">
                  <c:v>7717.7025456056444</c:v>
                </c:pt>
                <c:pt idx="24">
                  <c:v>12443.467772856702</c:v>
                </c:pt>
                <c:pt idx="25">
                  <c:v>12605.091556761919</c:v>
                </c:pt>
                <c:pt idx="26">
                  <c:v>5744.4320687559666</c:v>
                </c:pt>
                <c:pt idx="27">
                  <c:v>15095.815623070815</c:v>
                </c:pt>
                <c:pt idx="28">
                  <c:v>12868.531728180858</c:v>
                </c:pt>
                <c:pt idx="29">
                  <c:v>12932.651116118272</c:v>
                </c:pt>
                <c:pt idx="30">
                  <c:v>5151.3755899720809</c:v>
                </c:pt>
                <c:pt idx="31">
                  <c:v>11576.678321317697</c:v>
                </c:pt>
                <c:pt idx="32">
                  <c:v>15365.5</c:v>
                </c:pt>
                <c:pt idx="33">
                  <c:v>13783.229697990066</c:v>
                </c:pt>
                <c:pt idx="34">
                  <c:v>13281</c:v>
                </c:pt>
                <c:pt idx="35">
                  <c:v>7693</c:v>
                </c:pt>
                <c:pt idx="36">
                  <c:v>10644</c:v>
                </c:pt>
                <c:pt idx="37">
                  <c:v>13206</c:v>
                </c:pt>
                <c:pt idx="38">
                  <c:v>12901.5</c:v>
                </c:pt>
                <c:pt idx="39">
                  <c:v>8814</c:v>
                </c:pt>
                <c:pt idx="40">
                  <c:v>6304.5</c:v>
                </c:pt>
                <c:pt idx="41">
                  <c:v>13502</c:v>
                </c:pt>
                <c:pt idx="42">
                  <c:v>10940</c:v>
                </c:pt>
                <c:pt idx="43">
                  <c:v>8325</c:v>
                </c:pt>
                <c:pt idx="44">
                  <c:v>11985</c:v>
                </c:pt>
                <c:pt idx="45">
                  <c:v>11865</c:v>
                </c:pt>
                <c:pt idx="46">
                  <c:v>12870</c:v>
                </c:pt>
              </c:numCache>
            </c:numRef>
          </c:xVal>
          <c:yVal>
            <c:numRef>
              <c:f>Hoja1!$BF$2:$BF$48</c:f>
              <c:numCache>
                <c:formatCode>General</c:formatCode>
                <c:ptCount val="47"/>
                <c:pt idx="0">
                  <c:v>10193.604791459356</c:v>
                </c:pt>
                <c:pt idx="1">
                  <c:v>14586.383874864527</c:v>
                </c:pt>
                <c:pt idx="2">
                  <c:v>11473.974061134619</c:v>
                </c:pt>
                <c:pt idx="3">
                  <c:v>16332.599833709301</c:v>
                </c:pt>
                <c:pt idx="4">
                  <c:v>9827</c:v>
                </c:pt>
                <c:pt idx="5">
                  <c:v>15070</c:v>
                </c:pt>
                <c:pt idx="6">
                  <c:v>12438.731243475921</c:v>
                </c:pt>
                <c:pt idx="7">
                  <c:v>11978.81395106484</c:v>
                </c:pt>
                <c:pt idx="8">
                  <c:v>10444.771099761931</c:v>
                </c:pt>
                <c:pt idx="9">
                  <c:v>13547.812822015048</c:v>
                </c:pt>
                <c:pt idx="10">
                  <c:v>13084.159674548671</c:v>
                </c:pt>
                <c:pt idx="11">
                  <c:v>16464.346569609716</c:v>
                </c:pt>
                <c:pt idx="12">
                  <c:v>12239.805744858217</c:v>
                </c:pt>
                <c:pt idx="13">
                  <c:v>14154.209054447405</c:v>
                </c:pt>
                <c:pt idx="14">
                  <c:v>13626.316497129474</c:v>
                </c:pt>
                <c:pt idx="15">
                  <c:v>13927.878886320061</c:v>
                </c:pt>
                <c:pt idx="16">
                  <c:v>14238.592497396967</c:v>
                </c:pt>
                <c:pt idx="17">
                  <c:v>15177.5</c:v>
                </c:pt>
                <c:pt idx="18">
                  <c:v>11046.271167728657</c:v>
                </c:pt>
                <c:pt idx="19">
                  <c:v>13154.777141131941</c:v>
                </c:pt>
                <c:pt idx="20">
                  <c:v>11512.548638148428</c:v>
                </c:pt>
                <c:pt idx="21">
                  <c:v>10985.487920412887</c:v>
                </c:pt>
                <c:pt idx="22">
                  <c:v>8766.9700041145898</c:v>
                </c:pt>
                <c:pt idx="23">
                  <c:v>6128.5621461060164</c:v>
                </c:pt>
                <c:pt idx="24">
                  <c:v>10641.912914372588</c:v>
                </c:pt>
                <c:pt idx="25">
                  <c:v>12002.101180295709</c:v>
                </c:pt>
                <c:pt idx="26">
                  <c:v>5931.1118160163851</c:v>
                </c:pt>
                <c:pt idx="27">
                  <c:v>13113.704332380206</c:v>
                </c:pt>
                <c:pt idx="28">
                  <c:v>11954.149381049972</c:v>
                </c:pt>
                <c:pt idx="29">
                  <c:v>11240.473273684931</c:v>
                </c:pt>
                <c:pt idx="30">
                  <c:v>3710.1300259194991</c:v>
                </c:pt>
                <c:pt idx="31">
                  <c:v>12096.496384995391</c:v>
                </c:pt>
                <c:pt idx="32">
                  <c:v>14619</c:v>
                </c:pt>
                <c:pt idx="33">
                  <c:v>13430.239903556359</c:v>
                </c:pt>
                <c:pt idx="34">
                  <c:v>10538</c:v>
                </c:pt>
                <c:pt idx="35">
                  <c:v>8717</c:v>
                </c:pt>
                <c:pt idx="36">
                  <c:v>11410</c:v>
                </c:pt>
                <c:pt idx="37">
                  <c:v>12602</c:v>
                </c:pt>
                <c:pt idx="38">
                  <c:v>12801</c:v>
                </c:pt>
                <c:pt idx="41">
                  <c:v>12787</c:v>
                </c:pt>
                <c:pt idx="44">
                  <c:v>8970</c:v>
                </c:pt>
                <c:pt idx="46">
                  <c:v>12690</c:v>
                </c:pt>
              </c:numCache>
            </c:numRef>
          </c:yVal>
        </c:ser>
        <c:ser>
          <c:idx val="1"/>
          <c:order val="1"/>
          <c:tx>
            <c:strRef>
              <c:f>Hoja1!$BG$1</c:f>
              <c:strCache>
                <c:ptCount val="1"/>
                <c:pt idx="0">
                  <c:v>AR2180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xVal>
            <c:numRef>
              <c:f>Hoja1!$BE$2:$BE$48</c:f>
              <c:numCache>
                <c:formatCode>General</c:formatCode>
                <c:ptCount val="47"/>
                <c:pt idx="0">
                  <c:v>9716.1174086458905</c:v>
                </c:pt>
                <c:pt idx="1">
                  <c:v>13454.636473932454</c:v>
                </c:pt>
                <c:pt idx="2">
                  <c:v>11364.997012065671</c:v>
                </c:pt>
                <c:pt idx="3">
                  <c:v>14785.292676567889</c:v>
                </c:pt>
                <c:pt idx="4">
                  <c:v>10971</c:v>
                </c:pt>
                <c:pt idx="5">
                  <c:v>12116</c:v>
                </c:pt>
                <c:pt idx="6">
                  <c:v>11669.89681900806</c:v>
                </c:pt>
                <c:pt idx="7">
                  <c:v>11862.698545705092</c:v>
                </c:pt>
                <c:pt idx="8">
                  <c:v>10690.328917203293</c:v>
                </c:pt>
                <c:pt idx="9">
                  <c:v>12880.6489255462</c:v>
                </c:pt>
                <c:pt idx="10">
                  <c:v>12491.509182966085</c:v>
                </c:pt>
                <c:pt idx="11">
                  <c:v>14394.981861243667</c:v>
                </c:pt>
                <c:pt idx="12">
                  <c:v>11778.946031846055</c:v>
                </c:pt>
                <c:pt idx="13">
                  <c:v>12192.233386435741</c:v>
                </c:pt>
                <c:pt idx="14">
                  <c:v>12740.360954248719</c:v>
                </c:pt>
                <c:pt idx="15">
                  <c:v>11872.178989687509</c:v>
                </c:pt>
                <c:pt idx="16">
                  <c:v>12301.893012413726</c:v>
                </c:pt>
                <c:pt idx="17">
                  <c:v>15679</c:v>
                </c:pt>
                <c:pt idx="18">
                  <c:v>11339.327938518221</c:v>
                </c:pt>
                <c:pt idx="19">
                  <c:v>12423.757745395174</c:v>
                </c:pt>
                <c:pt idx="20">
                  <c:v>11948.086117986006</c:v>
                </c:pt>
                <c:pt idx="21">
                  <c:v>10961.724262624344</c:v>
                </c:pt>
                <c:pt idx="22">
                  <c:v>10099.552817107455</c:v>
                </c:pt>
                <c:pt idx="23">
                  <c:v>7717.7025456056444</c:v>
                </c:pt>
                <c:pt idx="24">
                  <c:v>12443.467772856702</c:v>
                </c:pt>
                <c:pt idx="25">
                  <c:v>12605.091556761919</c:v>
                </c:pt>
                <c:pt idx="26">
                  <c:v>5744.4320687559666</c:v>
                </c:pt>
                <c:pt idx="27">
                  <c:v>15095.815623070815</c:v>
                </c:pt>
                <c:pt idx="28">
                  <c:v>12868.531728180858</c:v>
                </c:pt>
                <c:pt idx="29">
                  <c:v>12932.651116118272</c:v>
                </c:pt>
                <c:pt idx="30">
                  <c:v>5151.3755899720809</c:v>
                </c:pt>
                <c:pt idx="31">
                  <c:v>11576.678321317697</c:v>
                </c:pt>
                <c:pt idx="32">
                  <c:v>15365.5</c:v>
                </c:pt>
                <c:pt idx="33">
                  <c:v>13783.229697990066</c:v>
                </c:pt>
                <c:pt idx="34">
                  <c:v>13281</c:v>
                </c:pt>
                <c:pt idx="35">
                  <c:v>7693</c:v>
                </c:pt>
                <c:pt idx="36">
                  <c:v>10644</c:v>
                </c:pt>
                <c:pt idx="37">
                  <c:v>13206</c:v>
                </c:pt>
                <c:pt idx="38">
                  <c:v>12901.5</c:v>
                </c:pt>
                <c:pt idx="39">
                  <c:v>8814</c:v>
                </c:pt>
                <c:pt idx="40">
                  <c:v>6304.5</c:v>
                </c:pt>
                <c:pt idx="41">
                  <c:v>13502</c:v>
                </c:pt>
                <c:pt idx="42">
                  <c:v>10940</c:v>
                </c:pt>
                <c:pt idx="43">
                  <c:v>8325</c:v>
                </c:pt>
                <c:pt idx="44">
                  <c:v>11985</c:v>
                </c:pt>
                <c:pt idx="45">
                  <c:v>11865</c:v>
                </c:pt>
                <c:pt idx="46">
                  <c:v>12870</c:v>
                </c:pt>
              </c:numCache>
            </c:numRef>
          </c:xVal>
          <c:yVal>
            <c:numRef>
              <c:f>Hoja1!$BG$2:$BG$48</c:f>
              <c:numCache>
                <c:formatCode>General</c:formatCode>
                <c:ptCount val="47"/>
                <c:pt idx="3">
                  <c:v>14740.190211960547</c:v>
                </c:pt>
                <c:pt idx="4">
                  <c:v>8911</c:v>
                </c:pt>
                <c:pt idx="5">
                  <c:v>14374</c:v>
                </c:pt>
                <c:pt idx="6">
                  <c:v>12481.777460424737</c:v>
                </c:pt>
                <c:pt idx="7">
                  <c:v>11013.506383876755</c:v>
                </c:pt>
                <c:pt idx="8">
                  <c:v>10684.721859805531</c:v>
                </c:pt>
                <c:pt idx="9">
                  <c:v>12909.251356572198</c:v>
                </c:pt>
                <c:pt idx="10">
                  <c:v>12876.114477945164</c:v>
                </c:pt>
                <c:pt idx="11">
                  <c:v>14353.685883600383</c:v>
                </c:pt>
                <c:pt idx="12">
                  <c:v>12372.476362956775</c:v>
                </c:pt>
                <c:pt idx="13">
                  <c:v>11490.927705452772</c:v>
                </c:pt>
                <c:pt idx="14">
                  <c:v>11569.834939886989</c:v>
                </c:pt>
                <c:pt idx="15">
                  <c:v>12192.270809714017</c:v>
                </c:pt>
                <c:pt idx="16">
                  <c:v>12712.6568964865</c:v>
                </c:pt>
                <c:pt idx="17">
                  <c:v>14297.25</c:v>
                </c:pt>
                <c:pt idx="18">
                  <c:v>10949.629168252672</c:v>
                </c:pt>
                <c:pt idx="19">
                  <c:v>11736.346824066102</c:v>
                </c:pt>
                <c:pt idx="20">
                  <c:v>12636.402727214692</c:v>
                </c:pt>
                <c:pt idx="21">
                  <c:v>10800.15632702423</c:v>
                </c:pt>
                <c:pt idx="22">
                  <c:v>9688.2414739357318</c:v>
                </c:pt>
                <c:pt idx="23">
                  <c:v>6624.7099229555424</c:v>
                </c:pt>
                <c:pt idx="24">
                  <c:v>10304.849678451466</c:v>
                </c:pt>
                <c:pt idx="25">
                  <c:v>10995.560420847773</c:v>
                </c:pt>
                <c:pt idx="26">
                  <c:v>6330.2029033665813</c:v>
                </c:pt>
                <c:pt idx="27">
                  <c:v>14477.887415250903</c:v>
                </c:pt>
                <c:pt idx="28">
                  <c:v>11839.856050382365</c:v>
                </c:pt>
                <c:pt idx="29">
                  <c:v>11869.23490135172</c:v>
                </c:pt>
                <c:pt idx="30">
                  <c:v>3342.9728166570271</c:v>
                </c:pt>
                <c:pt idx="31">
                  <c:v>11472.879730189667</c:v>
                </c:pt>
                <c:pt idx="33">
                  <c:v>13079.088607594937</c:v>
                </c:pt>
                <c:pt idx="34">
                  <c:v>14425</c:v>
                </c:pt>
                <c:pt idx="35">
                  <c:v>7859</c:v>
                </c:pt>
                <c:pt idx="36">
                  <c:v>10374</c:v>
                </c:pt>
                <c:pt idx="37">
                  <c:v>12070</c:v>
                </c:pt>
                <c:pt idx="38">
                  <c:v>12441</c:v>
                </c:pt>
                <c:pt idx="41">
                  <c:v>12960</c:v>
                </c:pt>
                <c:pt idx="44">
                  <c:v>9930</c:v>
                </c:pt>
                <c:pt idx="46">
                  <c:v>12570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4"/>
          <c:order val="3"/>
          <c:tx>
            <c:strRef>
              <c:f>Hoja1!$BH$1</c:f>
              <c:strCache>
                <c:ptCount val="1"/>
                <c:pt idx="0">
                  <c:v>AR2194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Hoja1!$BE$2:$BE$48</c:f>
              <c:numCache>
                <c:formatCode>General</c:formatCode>
                <c:ptCount val="47"/>
                <c:pt idx="0">
                  <c:v>9716.1174086458905</c:v>
                </c:pt>
                <c:pt idx="1">
                  <c:v>13454.636473932454</c:v>
                </c:pt>
                <c:pt idx="2">
                  <c:v>11364.997012065671</c:v>
                </c:pt>
                <c:pt idx="3">
                  <c:v>14785.292676567889</c:v>
                </c:pt>
                <c:pt idx="4">
                  <c:v>10971</c:v>
                </c:pt>
                <c:pt idx="5">
                  <c:v>12116</c:v>
                </c:pt>
                <c:pt idx="6">
                  <c:v>11669.89681900806</c:v>
                </c:pt>
                <c:pt idx="7">
                  <c:v>11862.698545705092</c:v>
                </c:pt>
                <c:pt idx="8">
                  <c:v>10690.328917203293</c:v>
                </c:pt>
                <c:pt idx="9">
                  <c:v>12880.6489255462</c:v>
                </c:pt>
                <c:pt idx="10">
                  <c:v>12491.509182966085</c:v>
                </c:pt>
                <c:pt idx="11">
                  <c:v>14394.981861243667</c:v>
                </c:pt>
                <c:pt idx="12">
                  <c:v>11778.946031846055</c:v>
                </c:pt>
                <c:pt idx="13">
                  <c:v>12192.233386435741</c:v>
                </c:pt>
                <c:pt idx="14">
                  <c:v>12740.360954248719</c:v>
                </c:pt>
                <c:pt idx="15">
                  <c:v>11872.178989687509</c:v>
                </c:pt>
                <c:pt idx="16">
                  <c:v>12301.893012413726</c:v>
                </c:pt>
                <c:pt idx="17">
                  <c:v>15679</c:v>
                </c:pt>
                <c:pt idx="18">
                  <c:v>11339.327938518221</c:v>
                </c:pt>
                <c:pt idx="19">
                  <c:v>12423.757745395174</c:v>
                </c:pt>
                <c:pt idx="20">
                  <c:v>11948.086117986006</c:v>
                </c:pt>
                <c:pt idx="21">
                  <c:v>10961.724262624344</c:v>
                </c:pt>
                <c:pt idx="22">
                  <c:v>10099.552817107455</c:v>
                </c:pt>
                <c:pt idx="23">
                  <c:v>7717.7025456056444</c:v>
                </c:pt>
                <c:pt idx="24">
                  <c:v>12443.467772856702</c:v>
                </c:pt>
                <c:pt idx="25">
                  <c:v>12605.091556761919</c:v>
                </c:pt>
                <c:pt idx="26">
                  <c:v>5744.4320687559666</c:v>
                </c:pt>
                <c:pt idx="27">
                  <c:v>15095.815623070815</c:v>
                </c:pt>
                <c:pt idx="28">
                  <c:v>12868.531728180858</c:v>
                </c:pt>
                <c:pt idx="29">
                  <c:v>12932.651116118272</c:v>
                </c:pt>
                <c:pt idx="30">
                  <c:v>5151.3755899720809</c:v>
                </c:pt>
                <c:pt idx="31">
                  <c:v>11576.678321317697</c:v>
                </c:pt>
                <c:pt idx="32">
                  <c:v>15365.5</c:v>
                </c:pt>
                <c:pt idx="33">
                  <c:v>13783.229697990066</c:v>
                </c:pt>
                <c:pt idx="34">
                  <c:v>13281</c:v>
                </c:pt>
                <c:pt idx="35">
                  <c:v>7693</c:v>
                </c:pt>
                <c:pt idx="36">
                  <c:v>10644</c:v>
                </c:pt>
                <c:pt idx="37">
                  <c:v>13206</c:v>
                </c:pt>
                <c:pt idx="38">
                  <c:v>12901.5</c:v>
                </c:pt>
                <c:pt idx="39">
                  <c:v>8814</c:v>
                </c:pt>
                <c:pt idx="40">
                  <c:v>6304.5</c:v>
                </c:pt>
                <c:pt idx="41">
                  <c:v>13502</c:v>
                </c:pt>
                <c:pt idx="42">
                  <c:v>10940</c:v>
                </c:pt>
                <c:pt idx="43">
                  <c:v>8325</c:v>
                </c:pt>
                <c:pt idx="44">
                  <c:v>11985</c:v>
                </c:pt>
                <c:pt idx="45">
                  <c:v>11865</c:v>
                </c:pt>
                <c:pt idx="46">
                  <c:v>12870</c:v>
                </c:pt>
              </c:numCache>
            </c:numRef>
          </c:xVal>
          <c:yVal>
            <c:numRef>
              <c:f>Hoja1!$BH$2:$BH$48</c:f>
              <c:numCache>
                <c:formatCode>General</c:formatCode>
                <c:ptCount val="47"/>
                <c:pt idx="3">
                  <c:v>13886.508311881851</c:v>
                </c:pt>
                <c:pt idx="4">
                  <c:v>6727</c:v>
                </c:pt>
                <c:pt idx="5">
                  <c:v>13980</c:v>
                </c:pt>
                <c:pt idx="6">
                  <c:v>10843.514556388518</c:v>
                </c:pt>
                <c:pt idx="7">
                  <c:v>10894.307907265111</c:v>
                </c:pt>
                <c:pt idx="8">
                  <c:v>10559.883824299081</c:v>
                </c:pt>
                <c:pt idx="9">
                  <c:v>12191.772359383953</c:v>
                </c:pt>
                <c:pt idx="10">
                  <c:v>11970.96544159855</c:v>
                </c:pt>
                <c:pt idx="11">
                  <c:v>12195.451696801223</c:v>
                </c:pt>
                <c:pt idx="12">
                  <c:v>11160.906967454925</c:v>
                </c:pt>
                <c:pt idx="13">
                  <c:v>10946.959100324051</c:v>
                </c:pt>
                <c:pt idx="14">
                  <c:v>11378.735818708246</c:v>
                </c:pt>
                <c:pt idx="15">
                  <c:v>12020.645172470133</c:v>
                </c:pt>
                <c:pt idx="16">
                  <c:v>11600.752508014295</c:v>
                </c:pt>
                <c:pt idx="17">
                  <c:v>15069</c:v>
                </c:pt>
                <c:pt idx="18">
                  <c:v>9641.4606536063802</c:v>
                </c:pt>
                <c:pt idx="19">
                  <c:v>11607.301080985271</c:v>
                </c:pt>
                <c:pt idx="20">
                  <c:v>12192.49499117171</c:v>
                </c:pt>
                <c:pt idx="21">
                  <c:v>10392.535916622141</c:v>
                </c:pt>
                <c:pt idx="22">
                  <c:v>9857.8123677955318</c:v>
                </c:pt>
                <c:pt idx="23">
                  <c:v>7485.490622499824</c:v>
                </c:pt>
                <c:pt idx="24">
                  <c:v>10821.58996029242</c:v>
                </c:pt>
                <c:pt idx="25">
                  <c:v>12372.660045174674</c:v>
                </c:pt>
                <c:pt idx="26">
                  <c:v>5652.8822376133103</c:v>
                </c:pt>
                <c:pt idx="27">
                  <c:v>13852.638667688341</c:v>
                </c:pt>
                <c:pt idx="28">
                  <c:v>10935.672514619882</c:v>
                </c:pt>
                <c:pt idx="29">
                  <c:v>12915.916164127841</c:v>
                </c:pt>
                <c:pt idx="30">
                  <c:v>4904.5691150954344</c:v>
                </c:pt>
                <c:pt idx="31">
                  <c:v>11138.628464164532</c:v>
                </c:pt>
                <c:pt idx="33">
                  <c:v>12300.421940928269</c:v>
                </c:pt>
                <c:pt idx="34">
                  <c:v>12352</c:v>
                </c:pt>
                <c:pt idx="35">
                  <c:v>8956</c:v>
                </c:pt>
              </c:numCache>
            </c:numRef>
          </c:yVal>
        </c:ser>
        <c:axId val="227921280"/>
        <c:axId val="227931648"/>
      </c:scatterChart>
      <c:valAx>
        <c:axId val="227921280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es-AR"/>
          </a:p>
        </c:txPr>
        <c:crossAx val="227931648"/>
        <c:crosses val="autoZero"/>
        <c:crossBetween val="midCat"/>
      </c:valAx>
      <c:valAx>
        <c:axId val="227931648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Hibrido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27921280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6"/>
        <c:delete val="1"/>
      </c:legendEntry>
      <c:layout/>
      <c:txPr>
        <a:bodyPr/>
        <a:lstStyle/>
        <a:p>
          <a:pPr>
            <a:defRPr sz="1050"/>
          </a:pPr>
          <a:endParaRPr lang="es-AR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 SPS</a:t>
            </a:r>
          </a:p>
        </c:rich>
      </c:tx>
      <c:layout/>
    </c:title>
    <c:plotArea>
      <c:layout/>
      <c:scatterChart>
        <c:scatterStyle val="lineMarker"/>
        <c:ser>
          <c:idx val="2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3"/>
          <c:order val="1"/>
          <c:tx>
            <c:strRef>
              <c:f>Hoja1!$BK$1</c:f>
              <c:strCache>
                <c:ptCount val="1"/>
                <c:pt idx="0">
                  <c:v>SPS 2736 TDM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Hoja1!$BJ$2:$BJ$24</c:f>
              <c:numCache>
                <c:formatCode>General</c:formatCode>
                <c:ptCount val="23"/>
                <c:pt idx="0">
                  <c:v>11580.5</c:v>
                </c:pt>
                <c:pt idx="1">
                  <c:v>11540</c:v>
                </c:pt>
                <c:pt idx="2">
                  <c:v>14258.5</c:v>
                </c:pt>
                <c:pt idx="3">
                  <c:v>12037.361931797035</c:v>
                </c:pt>
                <c:pt idx="4">
                  <c:v>9716.1174086458905</c:v>
                </c:pt>
                <c:pt idx="5">
                  <c:v>13454.636473932454</c:v>
                </c:pt>
                <c:pt idx="6">
                  <c:v>11364.997012065671</c:v>
                </c:pt>
                <c:pt idx="7">
                  <c:v>14785.292676567889</c:v>
                </c:pt>
                <c:pt idx="8">
                  <c:v>10971</c:v>
                </c:pt>
                <c:pt idx="9">
                  <c:v>12116</c:v>
                </c:pt>
                <c:pt idx="10">
                  <c:v>11669.89681900806</c:v>
                </c:pt>
                <c:pt idx="11">
                  <c:v>11862.698545705092</c:v>
                </c:pt>
                <c:pt idx="12">
                  <c:v>10690.328917203293</c:v>
                </c:pt>
                <c:pt idx="13">
                  <c:v>12880.6489255462</c:v>
                </c:pt>
                <c:pt idx="14">
                  <c:v>12491.509182966085</c:v>
                </c:pt>
                <c:pt idx="15">
                  <c:v>14394.981861243667</c:v>
                </c:pt>
                <c:pt idx="16">
                  <c:v>11778.946031846055</c:v>
                </c:pt>
                <c:pt idx="17">
                  <c:v>12192.233386435741</c:v>
                </c:pt>
                <c:pt idx="18">
                  <c:v>12740.360954248719</c:v>
                </c:pt>
                <c:pt idx="19">
                  <c:v>11872.178989687509</c:v>
                </c:pt>
                <c:pt idx="20">
                  <c:v>12301.893012413726</c:v>
                </c:pt>
                <c:pt idx="21">
                  <c:v>15679</c:v>
                </c:pt>
                <c:pt idx="22">
                  <c:v>6000</c:v>
                </c:pt>
              </c:numCache>
            </c:numRef>
          </c:xVal>
          <c:yVal>
            <c:numRef>
              <c:f>Hoja1!$BK$2:$BK$24</c:f>
              <c:numCache>
                <c:formatCode>General</c:formatCode>
                <c:ptCount val="23"/>
                <c:pt idx="0">
                  <c:v>11726</c:v>
                </c:pt>
                <c:pt idx="1">
                  <c:v>11890</c:v>
                </c:pt>
                <c:pt idx="2">
                  <c:v>15549</c:v>
                </c:pt>
                <c:pt idx="3">
                  <c:v>11063.642658771081</c:v>
                </c:pt>
                <c:pt idx="4">
                  <c:v>10494.572714491893</c:v>
                </c:pt>
                <c:pt idx="5">
                  <c:v>9760.6459090606259</c:v>
                </c:pt>
                <c:pt idx="6">
                  <c:v>10878.973279718293</c:v>
                </c:pt>
                <c:pt idx="7">
                  <c:v>14474.145736839318</c:v>
                </c:pt>
                <c:pt idx="8">
                  <c:v>10370</c:v>
                </c:pt>
                <c:pt idx="9">
                  <c:v>12264</c:v>
                </c:pt>
                <c:pt idx="10">
                  <c:v>11456.364379202649</c:v>
                </c:pt>
                <c:pt idx="11">
                  <c:v>10705.362600214105</c:v>
                </c:pt>
                <c:pt idx="12">
                  <c:v>10504.505328788409</c:v>
                </c:pt>
                <c:pt idx="13">
                  <c:v>13022.989244873215</c:v>
                </c:pt>
                <c:pt idx="14">
                  <c:v>12545.858949367688</c:v>
                </c:pt>
                <c:pt idx="15">
                  <c:v>12215.101928777141</c:v>
                </c:pt>
                <c:pt idx="16">
                  <c:v>11435.388273633002</c:v>
                </c:pt>
                <c:pt idx="17">
                  <c:v>11353.926347578648</c:v>
                </c:pt>
                <c:pt idx="18">
                  <c:v>13322.535498434248</c:v>
                </c:pt>
                <c:pt idx="19">
                  <c:v>11707.336991835537</c:v>
                </c:pt>
                <c:pt idx="20">
                  <c:v>12960.573829801788</c:v>
                </c:pt>
                <c:pt idx="21">
                  <c:v>14642</c:v>
                </c:pt>
              </c:numCache>
            </c:numRef>
          </c:yVal>
        </c:ser>
        <c:axId val="233192448"/>
        <c:axId val="233198720"/>
      </c:scatterChart>
      <c:valAx>
        <c:axId val="233192448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33198720"/>
        <c:crosses val="autoZero"/>
        <c:crossBetween val="midCat"/>
      </c:valAx>
      <c:valAx>
        <c:axId val="233198720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Hibrido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233192448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</c:legend>
    <c:plotVisOnly val="1"/>
  </c:chart>
  <c:spPr>
    <a:solidFill>
      <a:schemeClr val="bg1"/>
    </a:solidFill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</a:t>
            </a:r>
            <a:r>
              <a:rPr lang="es-AR" baseline="0"/>
              <a:t> </a:t>
            </a:r>
            <a:r>
              <a:rPr lang="es-AR"/>
              <a:t>NIDERA</a:t>
            </a:r>
          </a:p>
        </c:rich>
      </c:tx>
      <c:layout/>
    </c:title>
    <c:plotArea>
      <c:layout/>
      <c:scatterChart>
        <c:scatterStyle val="lineMarker"/>
        <c:ser>
          <c:idx val="2"/>
          <c:order val="0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3"/>
          <c:order val="1"/>
          <c:tx>
            <c:strRef>
              <c:f>Hoja1!$BN$1</c:f>
              <c:strCache>
                <c:ptCount val="1"/>
                <c:pt idx="0">
                  <c:v>AX 852 MG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4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Hoja1!$BM$2:$BM$56</c:f>
              <c:numCache>
                <c:formatCode>General</c:formatCode>
                <c:ptCount val="55"/>
                <c:pt idx="0">
                  <c:v>11975</c:v>
                </c:pt>
                <c:pt idx="1">
                  <c:v>11580.5</c:v>
                </c:pt>
                <c:pt idx="2">
                  <c:v>10840</c:v>
                </c:pt>
                <c:pt idx="3">
                  <c:v>14234.5</c:v>
                </c:pt>
                <c:pt idx="4">
                  <c:v>11540</c:v>
                </c:pt>
                <c:pt idx="5">
                  <c:v>10328</c:v>
                </c:pt>
                <c:pt idx="6">
                  <c:v>13436</c:v>
                </c:pt>
                <c:pt idx="7">
                  <c:v>14258.5</c:v>
                </c:pt>
                <c:pt idx="8">
                  <c:v>13135</c:v>
                </c:pt>
                <c:pt idx="9">
                  <c:v>10155</c:v>
                </c:pt>
                <c:pt idx="10">
                  <c:v>9690</c:v>
                </c:pt>
                <c:pt idx="11">
                  <c:v>9650.854203879675</c:v>
                </c:pt>
                <c:pt idx="12">
                  <c:v>11458</c:v>
                </c:pt>
                <c:pt idx="13">
                  <c:v>4310</c:v>
                </c:pt>
                <c:pt idx="14">
                  <c:v>7004.25</c:v>
                </c:pt>
                <c:pt idx="15">
                  <c:v>7631.160022148395</c:v>
                </c:pt>
                <c:pt idx="16">
                  <c:v>11846.09634551495</c:v>
                </c:pt>
                <c:pt idx="17">
                  <c:v>15713.238856589152</c:v>
                </c:pt>
                <c:pt idx="18">
                  <c:v>8387</c:v>
                </c:pt>
                <c:pt idx="19">
                  <c:v>12473</c:v>
                </c:pt>
                <c:pt idx="20">
                  <c:v>9999.8853980322092</c:v>
                </c:pt>
                <c:pt idx="21">
                  <c:v>12037.361931797035</c:v>
                </c:pt>
                <c:pt idx="22">
                  <c:v>9716.1174086458905</c:v>
                </c:pt>
                <c:pt idx="23">
                  <c:v>13454.636473932454</c:v>
                </c:pt>
                <c:pt idx="24">
                  <c:v>11364.997012065671</c:v>
                </c:pt>
                <c:pt idx="25">
                  <c:v>14785.292676567889</c:v>
                </c:pt>
                <c:pt idx="26">
                  <c:v>10971</c:v>
                </c:pt>
                <c:pt idx="27">
                  <c:v>12116</c:v>
                </c:pt>
                <c:pt idx="28">
                  <c:v>11669.89681900806</c:v>
                </c:pt>
                <c:pt idx="29">
                  <c:v>11862.698545705092</c:v>
                </c:pt>
                <c:pt idx="30">
                  <c:v>10690.328917203293</c:v>
                </c:pt>
                <c:pt idx="31">
                  <c:v>12880.6489255462</c:v>
                </c:pt>
                <c:pt idx="32">
                  <c:v>12491.509182966085</c:v>
                </c:pt>
                <c:pt idx="33">
                  <c:v>14394.981861243667</c:v>
                </c:pt>
                <c:pt idx="34">
                  <c:v>11778.946031846055</c:v>
                </c:pt>
                <c:pt idx="35">
                  <c:v>12192.233386435741</c:v>
                </c:pt>
                <c:pt idx="36">
                  <c:v>12740.360954248719</c:v>
                </c:pt>
                <c:pt idx="37">
                  <c:v>11872.178989687509</c:v>
                </c:pt>
                <c:pt idx="38">
                  <c:v>12301.893012413726</c:v>
                </c:pt>
                <c:pt idx="39">
                  <c:v>15679</c:v>
                </c:pt>
                <c:pt idx="40">
                  <c:v>15365.5</c:v>
                </c:pt>
                <c:pt idx="41">
                  <c:v>13783.229697990066</c:v>
                </c:pt>
                <c:pt idx="42">
                  <c:v>13281</c:v>
                </c:pt>
                <c:pt idx="43">
                  <c:v>7693</c:v>
                </c:pt>
                <c:pt idx="44">
                  <c:v>10644</c:v>
                </c:pt>
                <c:pt idx="45">
                  <c:v>13206</c:v>
                </c:pt>
                <c:pt idx="46">
                  <c:v>12901.5</c:v>
                </c:pt>
                <c:pt idx="47">
                  <c:v>8814</c:v>
                </c:pt>
                <c:pt idx="48">
                  <c:v>6304.5</c:v>
                </c:pt>
                <c:pt idx="49">
                  <c:v>13502</c:v>
                </c:pt>
                <c:pt idx="50">
                  <c:v>10940</c:v>
                </c:pt>
                <c:pt idx="51">
                  <c:v>8325</c:v>
                </c:pt>
                <c:pt idx="52">
                  <c:v>11985</c:v>
                </c:pt>
                <c:pt idx="53">
                  <c:v>11865</c:v>
                </c:pt>
                <c:pt idx="54">
                  <c:v>12870</c:v>
                </c:pt>
              </c:numCache>
            </c:numRef>
          </c:xVal>
          <c:yVal>
            <c:numRef>
              <c:f>Hoja1!$BN$2:$BN$56</c:f>
              <c:numCache>
                <c:formatCode>General</c:formatCode>
                <c:ptCount val="55"/>
                <c:pt idx="1">
                  <c:v>11688</c:v>
                </c:pt>
                <c:pt idx="2">
                  <c:v>11480</c:v>
                </c:pt>
                <c:pt idx="7">
                  <c:v>15902</c:v>
                </c:pt>
                <c:pt idx="8">
                  <c:v>13720</c:v>
                </c:pt>
                <c:pt idx="9">
                  <c:v>9820</c:v>
                </c:pt>
                <c:pt idx="10">
                  <c:v>8430</c:v>
                </c:pt>
                <c:pt idx="11">
                  <c:v>7681.92671026679</c:v>
                </c:pt>
                <c:pt idx="12">
                  <c:v>10147</c:v>
                </c:pt>
                <c:pt idx="13">
                  <c:v>4270</c:v>
                </c:pt>
                <c:pt idx="14">
                  <c:v>7514.7</c:v>
                </c:pt>
                <c:pt idx="15">
                  <c:v>6500.9516888150629</c:v>
                </c:pt>
                <c:pt idx="16">
                  <c:v>11331.284606866016</c:v>
                </c:pt>
                <c:pt idx="17">
                  <c:v>13909.243493909196</c:v>
                </c:pt>
                <c:pt idx="18">
                  <c:v>7015</c:v>
                </c:pt>
                <c:pt idx="19">
                  <c:v>11736</c:v>
                </c:pt>
                <c:pt idx="21">
                  <c:v>10816.313115706591</c:v>
                </c:pt>
                <c:pt idx="22">
                  <c:v>11814.709900322332</c:v>
                </c:pt>
                <c:pt idx="23">
                  <c:v>11911.915369538105</c:v>
                </c:pt>
                <c:pt idx="24">
                  <c:v>10635.232154799754</c:v>
                </c:pt>
                <c:pt idx="25">
                  <c:v>14252.74621560746</c:v>
                </c:pt>
                <c:pt idx="28">
                  <c:v>11471.40845491527</c:v>
                </c:pt>
                <c:pt idx="29">
                  <c:v>11322.303533632507</c:v>
                </c:pt>
                <c:pt idx="30">
                  <c:v>9489.9714054156047</c:v>
                </c:pt>
                <c:pt idx="31">
                  <c:v>12887.000707635952</c:v>
                </c:pt>
                <c:pt idx="32">
                  <c:v>12978.799811370372</c:v>
                </c:pt>
                <c:pt idx="33">
                  <c:v>10881.534120400513</c:v>
                </c:pt>
                <c:pt idx="34">
                  <c:v>10701.251882301936</c:v>
                </c:pt>
                <c:pt idx="35">
                  <c:v>12756.95110796146</c:v>
                </c:pt>
                <c:pt idx="36">
                  <c:v>10235.691406626976</c:v>
                </c:pt>
                <c:pt idx="37">
                  <c:v>10569.387862934333</c:v>
                </c:pt>
                <c:pt idx="38">
                  <c:v>11963.386364307225</c:v>
                </c:pt>
                <c:pt idx="39">
                  <c:v>14690</c:v>
                </c:pt>
                <c:pt idx="42">
                  <c:v>12662</c:v>
                </c:pt>
                <c:pt idx="43">
                  <c:v>8314</c:v>
                </c:pt>
                <c:pt idx="44">
                  <c:v>11181</c:v>
                </c:pt>
                <c:pt idx="45">
                  <c:v>12552</c:v>
                </c:pt>
                <c:pt idx="46">
                  <c:v>11965</c:v>
                </c:pt>
                <c:pt idx="47">
                  <c:v>10008</c:v>
                </c:pt>
                <c:pt idx="48">
                  <c:v>5140</c:v>
                </c:pt>
                <c:pt idx="49">
                  <c:v>12880</c:v>
                </c:pt>
                <c:pt idx="52">
                  <c:v>10950</c:v>
                </c:pt>
              </c:numCache>
            </c:numRef>
          </c:yVal>
        </c:ser>
        <c:ser>
          <c:idx val="4"/>
          <c:order val="2"/>
          <c:tx>
            <c:strRef>
              <c:f>Hoja1!$BO$1</c:f>
              <c:strCache>
                <c:ptCount val="1"/>
                <c:pt idx="0">
                  <c:v>AX 870 MGRR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3">
                    <a:lumMod val="50000"/>
                  </a:schemeClr>
                </a:solidFill>
              </a:ln>
            </c:spPr>
            <c:trendlineType val="linear"/>
          </c:trendline>
          <c:xVal>
            <c:numRef>
              <c:f>Hoja1!$BM$2:$BM$56</c:f>
              <c:numCache>
                <c:formatCode>General</c:formatCode>
                <c:ptCount val="55"/>
                <c:pt idx="0">
                  <c:v>11975</c:v>
                </c:pt>
                <c:pt idx="1">
                  <c:v>11580.5</c:v>
                </c:pt>
                <c:pt idx="2">
                  <c:v>10840</c:v>
                </c:pt>
                <c:pt idx="3">
                  <c:v>14234.5</c:v>
                </c:pt>
                <c:pt idx="4">
                  <c:v>11540</c:v>
                </c:pt>
                <c:pt idx="5">
                  <c:v>10328</c:v>
                </c:pt>
                <c:pt idx="6">
                  <c:v>13436</c:v>
                </c:pt>
                <c:pt idx="7">
                  <c:v>14258.5</c:v>
                </c:pt>
                <c:pt idx="8">
                  <c:v>13135</c:v>
                </c:pt>
                <c:pt idx="9">
                  <c:v>10155</c:v>
                </c:pt>
                <c:pt idx="10">
                  <c:v>9690</c:v>
                </c:pt>
                <c:pt idx="11">
                  <c:v>9650.854203879675</c:v>
                </c:pt>
                <c:pt idx="12">
                  <c:v>11458</c:v>
                </c:pt>
                <c:pt idx="13">
                  <c:v>4310</c:v>
                </c:pt>
                <c:pt idx="14">
                  <c:v>7004.25</c:v>
                </c:pt>
                <c:pt idx="15">
                  <c:v>7631.160022148395</c:v>
                </c:pt>
                <c:pt idx="16">
                  <c:v>11846.09634551495</c:v>
                </c:pt>
                <c:pt idx="17">
                  <c:v>15713.238856589152</c:v>
                </c:pt>
                <c:pt idx="18">
                  <c:v>8387</c:v>
                </c:pt>
                <c:pt idx="19">
                  <c:v>12473</c:v>
                </c:pt>
                <c:pt idx="20">
                  <c:v>9999.8853980322092</c:v>
                </c:pt>
                <c:pt idx="21">
                  <c:v>12037.361931797035</c:v>
                </c:pt>
                <c:pt idx="22">
                  <c:v>9716.1174086458905</c:v>
                </c:pt>
                <c:pt idx="23">
                  <c:v>13454.636473932454</c:v>
                </c:pt>
                <c:pt idx="24">
                  <c:v>11364.997012065671</c:v>
                </c:pt>
                <c:pt idx="25">
                  <c:v>14785.292676567889</c:v>
                </c:pt>
                <c:pt idx="26">
                  <c:v>10971</c:v>
                </c:pt>
                <c:pt idx="27">
                  <c:v>12116</c:v>
                </c:pt>
                <c:pt idx="28">
                  <c:v>11669.89681900806</c:v>
                </c:pt>
                <c:pt idx="29">
                  <c:v>11862.698545705092</c:v>
                </c:pt>
                <c:pt idx="30">
                  <c:v>10690.328917203293</c:v>
                </c:pt>
                <c:pt idx="31">
                  <c:v>12880.6489255462</c:v>
                </c:pt>
                <c:pt idx="32">
                  <c:v>12491.509182966085</c:v>
                </c:pt>
                <c:pt idx="33">
                  <c:v>14394.981861243667</c:v>
                </c:pt>
                <c:pt idx="34">
                  <c:v>11778.946031846055</c:v>
                </c:pt>
                <c:pt idx="35">
                  <c:v>12192.233386435741</c:v>
                </c:pt>
                <c:pt idx="36">
                  <c:v>12740.360954248719</c:v>
                </c:pt>
                <c:pt idx="37">
                  <c:v>11872.178989687509</c:v>
                </c:pt>
                <c:pt idx="38">
                  <c:v>12301.893012413726</c:v>
                </c:pt>
                <c:pt idx="39">
                  <c:v>15679</c:v>
                </c:pt>
                <c:pt idx="40">
                  <c:v>15365.5</c:v>
                </c:pt>
                <c:pt idx="41">
                  <c:v>13783.229697990066</c:v>
                </c:pt>
                <c:pt idx="42">
                  <c:v>13281</c:v>
                </c:pt>
                <c:pt idx="43">
                  <c:v>7693</c:v>
                </c:pt>
                <c:pt idx="44">
                  <c:v>10644</c:v>
                </c:pt>
                <c:pt idx="45">
                  <c:v>13206</c:v>
                </c:pt>
                <c:pt idx="46">
                  <c:v>12901.5</c:v>
                </c:pt>
                <c:pt idx="47">
                  <c:v>8814</c:v>
                </c:pt>
                <c:pt idx="48">
                  <c:v>6304.5</c:v>
                </c:pt>
                <c:pt idx="49">
                  <c:v>13502</c:v>
                </c:pt>
                <c:pt idx="50">
                  <c:v>10940</c:v>
                </c:pt>
                <c:pt idx="51">
                  <c:v>8325</c:v>
                </c:pt>
                <c:pt idx="52">
                  <c:v>11985</c:v>
                </c:pt>
                <c:pt idx="53">
                  <c:v>11865</c:v>
                </c:pt>
                <c:pt idx="54">
                  <c:v>12870</c:v>
                </c:pt>
              </c:numCache>
            </c:numRef>
          </c:xVal>
          <c:yVal>
            <c:numRef>
              <c:f>Hoja1!$BO$2:$BO$56</c:f>
              <c:numCache>
                <c:formatCode>General</c:formatCode>
                <c:ptCount val="55"/>
                <c:pt idx="0">
                  <c:v>12185</c:v>
                </c:pt>
                <c:pt idx="4">
                  <c:v>11880</c:v>
                </c:pt>
                <c:pt idx="5">
                  <c:v>11000</c:v>
                </c:pt>
                <c:pt idx="41">
                  <c:v>13000</c:v>
                </c:pt>
                <c:pt idx="42">
                  <c:v>11276</c:v>
                </c:pt>
                <c:pt idx="43">
                  <c:v>7482</c:v>
                </c:pt>
                <c:pt idx="49">
                  <c:v>11373</c:v>
                </c:pt>
                <c:pt idx="52">
                  <c:v>11030</c:v>
                </c:pt>
              </c:numCache>
            </c:numRef>
          </c:yVal>
        </c:ser>
        <c:ser>
          <c:idx val="5"/>
          <c:order val="3"/>
          <c:tx>
            <c:strRef>
              <c:f>Hoja1!$BP$1</c:f>
              <c:strCache>
                <c:ptCount val="1"/>
                <c:pt idx="0">
                  <c:v>AX 878 MG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Hoja1!$BM$2:$BM$56</c:f>
              <c:numCache>
                <c:formatCode>General</c:formatCode>
                <c:ptCount val="55"/>
                <c:pt idx="0">
                  <c:v>11975</c:v>
                </c:pt>
                <c:pt idx="1">
                  <c:v>11580.5</c:v>
                </c:pt>
                <c:pt idx="2">
                  <c:v>10840</c:v>
                </c:pt>
                <c:pt idx="3">
                  <c:v>14234.5</c:v>
                </c:pt>
                <c:pt idx="4">
                  <c:v>11540</c:v>
                </c:pt>
                <c:pt idx="5">
                  <c:v>10328</c:v>
                </c:pt>
                <c:pt idx="6">
                  <c:v>13436</c:v>
                </c:pt>
                <c:pt idx="7">
                  <c:v>14258.5</c:v>
                </c:pt>
                <c:pt idx="8">
                  <c:v>13135</c:v>
                </c:pt>
                <c:pt idx="9">
                  <c:v>10155</c:v>
                </c:pt>
                <c:pt idx="10">
                  <c:v>9690</c:v>
                </c:pt>
                <c:pt idx="11">
                  <c:v>9650.854203879675</c:v>
                </c:pt>
                <c:pt idx="12">
                  <c:v>11458</c:v>
                </c:pt>
                <c:pt idx="13">
                  <c:v>4310</c:v>
                </c:pt>
                <c:pt idx="14">
                  <c:v>7004.25</c:v>
                </c:pt>
                <c:pt idx="15">
                  <c:v>7631.160022148395</c:v>
                </c:pt>
                <c:pt idx="16">
                  <c:v>11846.09634551495</c:v>
                </c:pt>
                <c:pt idx="17">
                  <c:v>15713.238856589152</c:v>
                </c:pt>
                <c:pt idx="18">
                  <c:v>8387</c:v>
                </c:pt>
                <c:pt idx="19">
                  <c:v>12473</c:v>
                </c:pt>
                <c:pt idx="20">
                  <c:v>9999.8853980322092</c:v>
                </c:pt>
                <c:pt idx="21">
                  <c:v>12037.361931797035</c:v>
                </c:pt>
                <c:pt idx="22">
                  <c:v>9716.1174086458905</c:v>
                </c:pt>
                <c:pt idx="23">
                  <c:v>13454.636473932454</c:v>
                </c:pt>
                <c:pt idx="24">
                  <c:v>11364.997012065671</c:v>
                </c:pt>
                <c:pt idx="25">
                  <c:v>14785.292676567889</c:v>
                </c:pt>
                <c:pt idx="26">
                  <c:v>10971</c:v>
                </c:pt>
                <c:pt idx="27">
                  <c:v>12116</c:v>
                </c:pt>
                <c:pt idx="28">
                  <c:v>11669.89681900806</c:v>
                </c:pt>
                <c:pt idx="29">
                  <c:v>11862.698545705092</c:v>
                </c:pt>
                <c:pt idx="30">
                  <c:v>10690.328917203293</c:v>
                </c:pt>
                <c:pt idx="31">
                  <c:v>12880.6489255462</c:v>
                </c:pt>
                <c:pt idx="32">
                  <c:v>12491.509182966085</c:v>
                </c:pt>
                <c:pt idx="33">
                  <c:v>14394.981861243667</c:v>
                </c:pt>
                <c:pt idx="34">
                  <c:v>11778.946031846055</c:v>
                </c:pt>
                <c:pt idx="35">
                  <c:v>12192.233386435741</c:v>
                </c:pt>
                <c:pt idx="36">
                  <c:v>12740.360954248719</c:v>
                </c:pt>
                <c:pt idx="37">
                  <c:v>11872.178989687509</c:v>
                </c:pt>
                <c:pt idx="38">
                  <c:v>12301.893012413726</c:v>
                </c:pt>
                <c:pt idx="39">
                  <c:v>15679</c:v>
                </c:pt>
                <c:pt idx="40">
                  <c:v>15365.5</c:v>
                </c:pt>
                <c:pt idx="41">
                  <c:v>13783.229697990066</c:v>
                </c:pt>
                <c:pt idx="42">
                  <c:v>13281</c:v>
                </c:pt>
                <c:pt idx="43">
                  <c:v>7693</c:v>
                </c:pt>
                <c:pt idx="44">
                  <c:v>10644</c:v>
                </c:pt>
                <c:pt idx="45">
                  <c:v>13206</c:v>
                </c:pt>
                <c:pt idx="46">
                  <c:v>12901.5</c:v>
                </c:pt>
                <c:pt idx="47">
                  <c:v>8814</c:v>
                </c:pt>
                <c:pt idx="48">
                  <c:v>6304.5</c:v>
                </c:pt>
                <c:pt idx="49">
                  <c:v>13502</c:v>
                </c:pt>
                <c:pt idx="50">
                  <c:v>10940</c:v>
                </c:pt>
                <c:pt idx="51">
                  <c:v>8325</c:v>
                </c:pt>
                <c:pt idx="52">
                  <c:v>11985</c:v>
                </c:pt>
                <c:pt idx="53">
                  <c:v>11865</c:v>
                </c:pt>
                <c:pt idx="54">
                  <c:v>12870</c:v>
                </c:pt>
              </c:numCache>
            </c:numRef>
          </c:xVal>
          <c:yVal>
            <c:numRef>
              <c:f>Hoja1!$BP$2:$BP$56</c:f>
              <c:numCache>
                <c:formatCode>General</c:formatCode>
                <c:ptCount val="55"/>
                <c:pt idx="2">
                  <c:v>11845</c:v>
                </c:pt>
                <c:pt idx="7">
                  <c:v>13982</c:v>
                </c:pt>
                <c:pt idx="8">
                  <c:v>12450</c:v>
                </c:pt>
                <c:pt idx="9">
                  <c:v>9570</c:v>
                </c:pt>
                <c:pt idx="10">
                  <c:v>9560</c:v>
                </c:pt>
                <c:pt idx="11">
                  <c:v>9297.975216870811</c:v>
                </c:pt>
                <c:pt idx="12">
                  <c:v>10336</c:v>
                </c:pt>
                <c:pt idx="13">
                  <c:v>3500</c:v>
                </c:pt>
                <c:pt idx="14">
                  <c:v>6125</c:v>
                </c:pt>
                <c:pt idx="15">
                  <c:v>5924.4705149501669</c:v>
                </c:pt>
                <c:pt idx="16">
                  <c:v>10564.673311184944</c:v>
                </c:pt>
                <c:pt idx="17">
                  <c:v>13841.431339977829</c:v>
                </c:pt>
                <c:pt idx="18">
                  <c:v>7865</c:v>
                </c:pt>
                <c:pt idx="19">
                  <c:v>13130</c:v>
                </c:pt>
                <c:pt idx="20">
                  <c:v>8983.5084973166558</c:v>
                </c:pt>
                <c:pt idx="21">
                  <c:v>11511.72380406195</c:v>
                </c:pt>
                <c:pt idx="22">
                  <c:v>10236.977339065719</c:v>
                </c:pt>
                <c:pt idx="23">
                  <c:v>12992.867159983467</c:v>
                </c:pt>
                <c:pt idx="24">
                  <c:v>10073.062132424209</c:v>
                </c:pt>
                <c:pt idx="25">
                  <c:v>13910.642857142901</c:v>
                </c:pt>
                <c:pt idx="26">
                  <c:v>9361</c:v>
                </c:pt>
                <c:pt idx="27">
                  <c:v>14162</c:v>
                </c:pt>
                <c:pt idx="28">
                  <c:v>11401.508473046582</c:v>
                </c:pt>
                <c:pt idx="29">
                  <c:v>11140.218570559136</c:v>
                </c:pt>
                <c:pt idx="30">
                  <c:v>10397.546691081267</c:v>
                </c:pt>
                <c:pt idx="31">
                  <c:v>12967.589531630671</c:v>
                </c:pt>
                <c:pt idx="32">
                  <c:v>12674.607365682867</c:v>
                </c:pt>
                <c:pt idx="33">
                  <c:v>11084.044593716228</c:v>
                </c:pt>
                <c:pt idx="34">
                  <c:v>10409.803937092853</c:v>
                </c:pt>
                <c:pt idx="35">
                  <c:v>12834.12399209897</c:v>
                </c:pt>
                <c:pt idx="36">
                  <c:v>14350</c:v>
                </c:pt>
                <c:pt idx="37">
                  <c:v>11437.451821206805</c:v>
                </c:pt>
                <c:pt idx="38">
                  <c:v>11272.468575060941</c:v>
                </c:pt>
                <c:pt idx="39">
                  <c:v>14434</c:v>
                </c:pt>
                <c:pt idx="42">
                  <c:v>11806</c:v>
                </c:pt>
                <c:pt idx="43">
                  <c:v>7804</c:v>
                </c:pt>
                <c:pt idx="47">
                  <c:v>9495</c:v>
                </c:pt>
                <c:pt idx="52">
                  <c:v>10920</c:v>
                </c:pt>
                <c:pt idx="53">
                  <c:v>10030</c:v>
                </c:pt>
                <c:pt idx="54">
                  <c:v>12240</c:v>
                </c:pt>
              </c:numCache>
            </c:numRef>
          </c:yVal>
        </c:ser>
        <c:ser>
          <c:idx val="6"/>
          <c:order val="4"/>
          <c:tx>
            <c:strRef>
              <c:f>Hoja1!$BQ$1</c:f>
              <c:strCache>
                <c:ptCount val="1"/>
                <c:pt idx="0">
                  <c:v>AX 886 MG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FFF00"/>
                </a:solidFill>
              </a:ln>
            </c:spPr>
            <c:trendlineType val="linear"/>
          </c:trendline>
          <c:xVal>
            <c:numRef>
              <c:f>Hoja1!$BM$2:$BM$56</c:f>
              <c:numCache>
                <c:formatCode>General</c:formatCode>
                <c:ptCount val="55"/>
                <c:pt idx="0">
                  <c:v>11975</c:v>
                </c:pt>
                <c:pt idx="1">
                  <c:v>11580.5</c:v>
                </c:pt>
                <c:pt idx="2">
                  <c:v>10840</c:v>
                </c:pt>
                <c:pt idx="3">
                  <c:v>14234.5</c:v>
                </c:pt>
                <c:pt idx="4">
                  <c:v>11540</c:v>
                </c:pt>
                <c:pt idx="5">
                  <c:v>10328</c:v>
                </c:pt>
                <c:pt idx="6">
                  <c:v>13436</c:v>
                </c:pt>
                <c:pt idx="7">
                  <c:v>14258.5</c:v>
                </c:pt>
                <c:pt idx="8">
                  <c:v>13135</c:v>
                </c:pt>
                <c:pt idx="9">
                  <c:v>10155</c:v>
                </c:pt>
                <c:pt idx="10">
                  <c:v>9690</c:v>
                </c:pt>
                <c:pt idx="11">
                  <c:v>9650.854203879675</c:v>
                </c:pt>
                <c:pt idx="12">
                  <c:v>11458</c:v>
                </c:pt>
                <c:pt idx="13">
                  <c:v>4310</c:v>
                </c:pt>
                <c:pt idx="14">
                  <c:v>7004.25</c:v>
                </c:pt>
                <c:pt idx="15">
                  <c:v>7631.160022148395</c:v>
                </c:pt>
                <c:pt idx="16">
                  <c:v>11846.09634551495</c:v>
                </c:pt>
                <c:pt idx="17">
                  <c:v>15713.238856589152</c:v>
                </c:pt>
                <c:pt idx="18">
                  <c:v>8387</c:v>
                </c:pt>
                <c:pt idx="19">
                  <c:v>12473</c:v>
                </c:pt>
                <c:pt idx="20">
                  <c:v>9999.8853980322092</c:v>
                </c:pt>
                <c:pt idx="21">
                  <c:v>12037.361931797035</c:v>
                </c:pt>
                <c:pt idx="22">
                  <c:v>9716.1174086458905</c:v>
                </c:pt>
                <c:pt idx="23">
                  <c:v>13454.636473932454</c:v>
                </c:pt>
                <c:pt idx="24">
                  <c:v>11364.997012065671</c:v>
                </c:pt>
                <c:pt idx="25">
                  <c:v>14785.292676567889</c:v>
                </c:pt>
                <c:pt idx="26">
                  <c:v>10971</c:v>
                </c:pt>
                <c:pt idx="27">
                  <c:v>12116</c:v>
                </c:pt>
                <c:pt idx="28">
                  <c:v>11669.89681900806</c:v>
                </c:pt>
                <c:pt idx="29">
                  <c:v>11862.698545705092</c:v>
                </c:pt>
                <c:pt idx="30">
                  <c:v>10690.328917203293</c:v>
                </c:pt>
                <c:pt idx="31">
                  <c:v>12880.6489255462</c:v>
                </c:pt>
                <c:pt idx="32">
                  <c:v>12491.509182966085</c:v>
                </c:pt>
                <c:pt idx="33">
                  <c:v>14394.981861243667</c:v>
                </c:pt>
                <c:pt idx="34">
                  <c:v>11778.946031846055</c:v>
                </c:pt>
                <c:pt idx="35">
                  <c:v>12192.233386435741</c:v>
                </c:pt>
                <c:pt idx="36">
                  <c:v>12740.360954248719</c:v>
                </c:pt>
                <c:pt idx="37">
                  <c:v>11872.178989687509</c:v>
                </c:pt>
                <c:pt idx="38">
                  <c:v>12301.893012413726</c:v>
                </c:pt>
                <c:pt idx="39">
                  <c:v>15679</c:v>
                </c:pt>
                <c:pt idx="40">
                  <c:v>15365.5</c:v>
                </c:pt>
                <c:pt idx="41">
                  <c:v>13783.229697990066</c:v>
                </c:pt>
                <c:pt idx="42">
                  <c:v>13281</c:v>
                </c:pt>
                <c:pt idx="43">
                  <c:v>7693</c:v>
                </c:pt>
                <c:pt idx="44">
                  <c:v>10644</c:v>
                </c:pt>
                <c:pt idx="45">
                  <c:v>13206</c:v>
                </c:pt>
                <c:pt idx="46">
                  <c:v>12901.5</c:v>
                </c:pt>
                <c:pt idx="47">
                  <c:v>8814</c:v>
                </c:pt>
                <c:pt idx="48">
                  <c:v>6304.5</c:v>
                </c:pt>
                <c:pt idx="49">
                  <c:v>13502</c:v>
                </c:pt>
                <c:pt idx="50">
                  <c:v>10940</c:v>
                </c:pt>
                <c:pt idx="51">
                  <c:v>8325</c:v>
                </c:pt>
                <c:pt idx="52">
                  <c:v>11985</c:v>
                </c:pt>
                <c:pt idx="53">
                  <c:v>11865</c:v>
                </c:pt>
                <c:pt idx="54">
                  <c:v>12870</c:v>
                </c:pt>
              </c:numCache>
            </c:numRef>
          </c:xVal>
          <c:yVal>
            <c:numRef>
              <c:f>Hoja1!$BQ$2:$BQ$56</c:f>
              <c:numCache>
                <c:formatCode>General</c:formatCode>
                <c:ptCount val="55"/>
                <c:pt idx="0">
                  <c:v>11345</c:v>
                </c:pt>
                <c:pt idx="1">
                  <c:v>12103</c:v>
                </c:pt>
                <c:pt idx="2">
                  <c:v>11360</c:v>
                </c:pt>
                <c:pt idx="4">
                  <c:v>10540</c:v>
                </c:pt>
                <c:pt idx="5">
                  <c:v>11674</c:v>
                </c:pt>
                <c:pt idx="6">
                  <c:v>13288</c:v>
                </c:pt>
                <c:pt idx="7">
                  <c:v>15019</c:v>
                </c:pt>
                <c:pt idx="8">
                  <c:v>11810</c:v>
                </c:pt>
                <c:pt idx="9">
                  <c:v>9520</c:v>
                </c:pt>
                <c:pt idx="10">
                  <c:v>9620</c:v>
                </c:pt>
                <c:pt idx="11">
                  <c:v>8583.7745250700737</c:v>
                </c:pt>
                <c:pt idx="12">
                  <c:v>9827</c:v>
                </c:pt>
                <c:pt idx="13">
                  <c:v>3405</c:v>
                </c:pt>
                <c:pt idx="14">
                  <c:v>4425.8</c:v>
                </c:pt>
                <c:pt idx="15">
                  <c:v>7306.2534606866011</c:v>
                </c:pt>
                <c:pt idx="16">
                  <c:v>11925.913621262453</c:v>
                </c:pt>
                <c:pt idx="17">
                  <c:v>15584.683001107434</c:v>
                </c:pt>
                <c:pt idx="18">
                  <c:v>6433</c:v>
                </c:pt>
                <c:pt idx="19">
                  <c:v>11222</c:v>
                </c:pt>
                <c:pt idx="20">
                  <c:v>9695.7457513417048</c:v>
                </c:pt>
                <c:pt idx="21">
                  <c:v>10439.608885920883</c:v>
                </c:pt>
                <c:pt idx="22">
                  <c:v>10268.828405670773</c:v>
                </c:pt>
                <c:pt idx="23">
                  <c:v>12545.140650393712</c:v>
                </c:pt>
                <c:pt idx="24">
                  <c:v>12403.429723408903</c:v>
                </c:pt>
                <c:pt idx="25">
                  <c:v>14746.2480294917</c:v>
                </c:pt>
                <c:pt idx="26">
                  <c:v>10230</c:v>
                </c:pt>
                <c:pt idx="27">
                  <c:v>14018</c:v>
                </c:pt>
                <c:pt idx="28">
                  <c:v>12198.285925882867</c:v>
                </c:pt>
                <c:pt idx="29">
                  <c:v>11367.957489388493</c:v>
                </c:pt>
                <c:pt idx="30">
                  <c:v>10203.914041226173</c:v>
                </c:pt>
                <c:pt idx="31">
                  <c:v>13225.916362202634</c:v>
                </c:pt>
                <c:pt idx="32">
                  <c:v>12890.783256916018</c:v>
                </c:pt>
                <c:pt idx="33">
                  <c:v>12787.524191707727</c:v>
                </c:pt>
                <c:pt idx="34">
                  <c:v>11211.151890099647</c:v>
                </c:pt>
                <c:pt idx="35">
                  <c:v>12105.488777988547</c:v>
                </c:pt>
                <c:pt idx="36">
                  <c:v>11466.418089406025</c:v>
                </c:pt>
                <c:pt idx="37">
                  <c:v>11720.185289848367</c:v>
                </c:pt>
                <c:pt idx="38">
                  <c:v>11835.117807289615</c:v>
                </c:pt>
                <c:pt idx="39">
                  <c:v>15364.25</c:v>
                </c:pt>
                <c:pt idx="40">
                  <c:v>15761</c:v>
                </c:pt>
                <c:pt idx="41">
                  <c:v>14405.767329716697</c:v>
                </c:pt>
                <c:pt idx="42">
                  <c:v>14914</c:v>
                </c:pt>
                <c:pt idx="43">
                  <c:v>8339</c:v>
                </c:pt>
                <c:pt idx="44">
                  <c:v>10991</c:v>
                </c:pt>
                <c:pt idx="45">
                  <c:v>13126</c:v>
                </c:pt>
                <c:pt idx="46">
                  <c:v>12438</c:v>
                </c:pt>
                <c:pt idx="47">
                  <c:v>9212</c:v>
                </c:pt>
                <c:pt idx="49">
                  <c:v>13722</c:v>
                </c:pt>
                <c:pt idx="50">
                  <c:v>10110</c:v>
                </c:pt>
                <c:pt idx="51">
                  <c:v>7370</c:v>
                </c:pt>
                <c:pt idx="52">
                  <c:v>10550</c:v>
                </c:pt>
                <c:pt idx="53">
                  <c:v>10940</c:v>
                </c:pt>
                <c:pt idx="54">
                  <c:v>13430</c:v>
                </c:pt>
              </c:numCache>
            </c:numRef>
          </c:yVal>
        </c:ser>
        <c:axId val="233460864"/>
        <c:axId val="233462784"/>
      </c:scatterChart>
      <c:valAx>
        <c:axId val="233460864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33462784"/>
        <c:crosses val="autoZero"/>
        <c:crossBetween val="midCat"/>
      </c:valAx>
      <c:valAx>
        <c:axId val="233462784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Rinde del Hibrido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33460864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txPr>
        <a:bodyPr/>
        <a:lstStyle/>
        <a:p>
          <a:pPr>
            <a:defRPr sz="1200"/>
          </a:pPr>
          <a:endParaRPr lang="es-AR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lineChart>
        <c:grouping val="standard"/>
        <c:ser>
          <c:idx val="0"/>
          <c:order val="0"/>
          <c:tx>
            <c:strRef>
              <c:f>'G vs S'!$B$4</c:f>
              <c:strCache>
                <c:ptCount val="1"/>
                <c:pt idx="0">
                  <c:v>SOJA</c:v>
                </c:pt>
              </c:strCache>
            </c:strRef>
          </c:tx>
          <c:spPr>
            <a:ln w="50800">
              <a:noFill/>
            </a:ln>
          </c:spPr>
          <c:marker>
            <c:symbol val="circle"/>
            <c:size val="1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trendline>
            <c:spPr>
              <a:ln w="63500">
                <a:solidFill>
                  <a:schemeClr val="accent3">
                    <a:lumMod val="75000"/>
                  </a:schemeClr>
                </a:solidFill>
              </a:ln>
            </c:spPr>
            <c:trendlineType val="poly"/>
            <c:order val="2"/>
          </c:trendline>
          <c:cat>
            <c:strRef>
              <c:f>'G vs S'!$C$3:$J$3</c:f>
              <c:strCache>
                <c:ptCount val="8"/>
                <c:pt idx="0">
                  <c:v>BT2</c:v>
                </c:pt>
                <c:pt idx="1">
                  <c:v>BT1</c:v>
                </c:pt>
                <c:pt idx="2">
                  <c:v>B1</c:v>
                </c:pt>
                <c:pt idx="3">
                  <c:v>ML1</c:v>
                </c:pt>
                <c:pt idx="4">
                  <c:v>ML2</c:v>
                </c:pt>
                <c:pt idx="5">
                  <c:v>L1</c:v>
                </c:pt>
                <c:pt idx="6">
                  <c:v>L2</c:v>
                </c:pt>
                <c:pt idx="7">
                  <c:v>L3</c:v>
                </c:pt>
              </c:strCache>
            </c:strRef>
          </c:cat>
          <c:val>
            <c:numRef>
              <c:f>'G vs S'!$C$4:$J$4</c:f>
              <c:numCache>
                <c:formatCode>#,##0.000</c:formatCode>
                <c:ptCount val="8"/>
                <c:pt idx="0">
                  <c:v>2.0956666666666668</c:v>
                </c:pt>
                <c:pt idx="1">
                  <c:v>3.125</c:v>
                </c:pt>
                <c:pt idx="2">
                  <c:v>3.6454211875512685</c:v>
                </c:pt>
                <c:pt idx="3">
                  <c:v>3.5914569231563429</c:v>
                </c:pt>
                <c:pt idx="4">
                  <c:v>3.327527370877315</c:v>
                </c:pt>
                <c:pt idx="5">
                  <c:v>2.4499999999999997</c:v>
                </c:pt>
                <c:pt idx="6">
                  <c:v>2.0249999999999999</c:v>
                </c:pt>
                <c:pt idx="7">
                  <c:v>2.048454975305305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'G vs S'!$B$5</c:f>
              <c:strCache>
                <c:ptCount val="1"/>
                <c:pt idx="0">
                  <c:v>GIRASOL</c:v>
                </c:pt>
              </c:strCache>
            </c:strRef>
          </c:tx>
          <c:spPr>
            <a:ln w="50800">
              <a:noFill/>
            </a:ln>
          </c:spPr>
          <c:marker>
            <c:symbol val="square"/>
            <c:size val="9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66675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trendlineType val="poly"/>
            <c:order val="2"/>
          </c:trendline>
          <c:cat>
            <c:strRef>
              <c:f>'G vs S'!$C$3:$J$3</c:f>
              <c:strCache>
                <c:ptCount val="8"/>
                <c:pt idx="0">
                  <c:v>BT2</c:v>
                </c:pt>
                <c:pt idx="1">
                  <c:v>BT1</c:v>
                </c:pt>
                <c:pt idx="2">
                  <c:v>B1</c:v>
                </c:pt>
                <c:pt idx="3">
                  <c:v>ML1</c:v>
                </c:pt>
                <c:pt idx="4">
                  <c:v>ML2</c:v>
                </c:pt>
                <c:pt idx="5">
                  <c:v>L1</c:v>
                </c:pt>
                <c:pt idx="6">
                  <c:v>L2</c:v>
                </c:pt>
                <c:pt idx="7">
                  <c:v>L3</c:v>
                </c:pt>
              </c:strCache>
            </c:strRef>
          </c:cat>
          <c:val>
            <c:numRef>
              <c:f>'G vs S'!$C$5:$J$5</c:f>
              <c:numCache>
                <c:formatCode>#,##0.000</c:formatCode>
                <c:ptCount val="8"/>
                <c:pt idx="0">
                  <c:v>1.9500000000000022</c:v>
                </c:pt>
                <c:pt idx="1">
                  <c:v>2.4979999999999998</c:v>
                </c:pt>
                <c:pt idx="2">
                  <c:v>2.8979999999999997</c:v>
                </c:pt>
                <c:pt idx="4">
                  <c:v>3.0330000000000004</c:v>
                </c:pt>
                <c:pt idx="6">
                  <c:v>2.8427952338709739</c:v>
                </c:pt>
                <c:pt idx="7">
                  <c:v>2.0339999999999998</c:v>
                </c:pt>
              </c:numCache>
            </c:numRef>
          </c:val>
          <c:smooth val="1"/>
        </c:ser>
        <c:marker val="1"/>
        <c:axId val="236590592"/>
        <c:axId val="236592512"/>
      </c:lineChart>
      <c:catAx>
        <c:axId val="236590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Ambiente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AR"/>
          </a:p>
        </c:txPr>
        <c:crossAx val="236592512"/>
        <c:crosses val="autoZero"/>
        <c:auto val="1"/>
        <c:lblAlgn val="ctr"/>
        <c:lblOffset val="100"/>
      </c:catAx>
      <c:valAx>
        <c:axId val="2365925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s-AR" sz="1400">
                    <a:solidFill>
                      <a:schemeClr val="bg1"/>
                    </a:solidFill>
                  </a:rPr>
                  <a:t>Rendimiento (tn/ha)</a:t>
                </a:r>
              </a:p>
            </c:rich>
          </c:tx>
          <c:layout/>
        </c:title>
        <c:numFmt formatCode="#,##0.000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AR"/>
          </a:p>
        </c:txPr>
        <c:crossAx val="236590592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0491885199165212"/>
          <c:y val="0.89047069351502817"/>
          <c:w val="0.21639905024326961"/>
          <c:h val="6.1208952429943099E-2"/>
        </c:manualLayout>
      </c:layout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s-AR"/>
        </a:p>
      </c:txPr>
    </c:legend>
    <c:plotVisOnly val="1"/>
  </c:chart>
  <c:spPr>
    <a:solidFill>
      <a:schemeClr val="tx1"/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scatterChart>
        <c:scatterStyle val="lineMarker"/>
        <c:ser>
          <c:idx val="0"/>
          <c:order val="0"/>
          <c:tx>
            <c:strRef>
              <c:f>'Soja y Arena'!$P$4</c:f>
              <c:strCache>
                <c:ptCount val="1"/>
                <c:pt idx="0">
                  <c:v>Total general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'Soja y Arena'!$J$5:$J$81</c:f>
              <c:numCache>
                <c:formatCode>General</c:formatCode>
                <c:ptCount val="77"/>
                <c:pt idx="11">
                  <c:v>0.55000000000000004</c:v>
                </c:pt>
                <c:pt idx="12">
                  <c:v>0.56000000000000005</c:v>
                </c:pt>
                <c:pt idx="13">
                  <c:v>0.56999999999999995</c:v>
                </c:pt>
                <c:pt idx="14">
                  <c:v>0.57299999999999995</c:v>
                </c:pt>
                <c:pt idx="15">
                  <c:v>0.57500000000000007</c:v>
                </c:pt>
                <c:pt idx="16">
                  <c:v>0.58000000000000007</c:v>
                </c:pt>
                <c:pt idx="17">
                  <c:v>0.58499999999999996</c:v>
                </c:pt>
                <c:pt idx="18">
                  <c:v>0.59</c:v>
                </c:pt>
                <c:pt idx="19">
                  <c:v>0.59499999999999997</c:v>
                </c:pt>
                <c:pt idx="20">
                  <c:v>0.60000000000000009</c:v>
                </c:pt>
                <c:pt idx="21">
                  <c:v>0.6070000000000001</c:v>
                </c:pt>
                <c:pt idx="22">
                  <c:v>0.6100000000000001</c:v>
                </c:pt>
                <c:pt idx="23">
                  <c:v>0.6120000000000001</c:v>
                </c:pt>
                <c:pt idx="24">
                  <c:v>0.6150000000000001</c:v>
                </c:pt>
                <c:pt idx="25">
                  <c:v>0.62000000000000011</c:v>
                </c:pt>
                <c:pt idx="26">
                  <c:v>0.62500000000000011</c:v>
                </c:pt>
                <c:pt idx="27">
                  <c:v>0.63000000000000012</c:v>
                </c:pt>
                <c:pt idx="28">
                  <c:v>0.63500000000000012</c:v>
                </c:pt>
                <c:pt idx="29">
                  <c:v>0.64000000000000012</c:v>
                </c:pt>
                <c:pt idx="30">
                  <c:v>0.65000000000000013</c:v>
                </c:pt>
                <c:pt idx="31">
                  <c:v>0.65500000000000014</c:v>
                </c:pt>
                <c:pt idx="32">
                  <c:v>0.65800000000000014</c:v>
                </c:pt>
                <c:pt idx="33">
                  <c:v>0.66000000000000014</c:v>
                </c:pt>
                <c:pt idx="34">
                  <c:v>0.66500000000000015</c:v>
                </c:pt>
                <c:pt idx="35">
                  <c:v>0.66800000000000015</c:v>
                </c:pt>
                <c:pt idx="36">
                  <c:v>0.67000000000000015</c:v>
                </c:pt>
                <c:pt idx="37">
                  <c:v>0.67300000000000015</c:v>
                </c:pt>
                <c:pt idx="38">
                  <c:v>0.67800000000000016</c:v>
                </c:pt>
                <c:pt idx="39">
                  <c:v>0.68</c:v>
                </c:pt>
                <c:pt idx="40">
                  <c:v>0.68500000000000005</c:v>
                </c:pt>
                <c:pt idx="41">
                  <c:v>0.68799999999999994</c:v>
                </c:pt>
                <c:pt idx="42">
                  <c:v>0.69000000000000006</c:v>
                </c:pt>
                <c:pt idx="43">
                  <c:v>0.69499999999999995</c:v>
                </c:pt>
                <c:pt idx="44">
                  <c:v>0.70000000000000007</c:v>
                </c:pt>
                <c:pt idx="45">
                  <c:v>0.70300000000000007</c:v>
                </c:pt>
                <c:pt idx="46">
                  <c:v>0.70500000000000007</c:v>
                </c:pt>
                <c:pt idx="47">
                  <c:v>0.71000000000000008</c:v>
                </c:pt>
                <c:pt idx="48">
                  <c:v>0.71800000000000008</c:v>
                </c:pt>
                <c:pt idx="49">
                  <c:v>0.72000000000000008</c:v>
                </c:pt>
                <c:pt idx="50">
                  <c:v>0.72800000000000009</c:v>
                </c:pt>
                <c:pt idx="51">
                  <c:v>0.73000000000000009</c:v>
                </c:pt>
                <c:pt idx="52">
                  <c:v>0.7320000000000001</c:v>
                </c:pt>
                <c:pt idx="53">
                  <c:v>0.7350000000000001</c:v>
                </c:pt>
                <c:pt idx="54">
                  <c:v>0.7400000000000001</c:v>
                </c:pt>
                <c:pt idx="55">
                  <c:v>0.75000000000000011</c:v>
                </c:pt>
                <c:pt idx="56">
                  <c:v>0.75500000000000012</c:v>
                </c:pt>
                <c:pt idx="57">
                  <c:v>0.76000000000000012</c:v>
                </c:pt>
                <c:pt idx="58">
                  <c:v>0.76300000000000012</c:v>
                </c:pt>
                <c:pt idx="59">
                  <c:v>0.76800000000000013</c:v>
                </c:pt>
                <c:pt idx="60">
                  <c:v>0.77000000000000013</c:v>
                </c:pt>
                <c:pt idx="61">
                  <c:v>0.78</c:v>
                </c:pt>
                <c:pt idx="62">
                  <c:v>0.78500000000000003</c:v>
                </c:pt>
                <c:pt idx="63">
                  <c:v>0.79</c:v>
                </c:pt>
                <c:pt idx="64">
                  <c:v>0.8</c:v>
                </c:pt>
                <c:pt idx="65">
                  <c:v>0.80500000000000005</c:v>
                </c:pt>
                <c:pt idx="66">
                  <c:v>0.81</c:v>
                </c:pt>
                <c:pt idx="67">
                  <c:v>0.83000000000000007</c:v>
                </c:pt>
                <c:pt idx="68">
                  <c:v>0.84000000000000008</c:v>
                </c:pt>
                <c:pt idx="69">
                  <c:v>0.84500000000000008</c:v>
                </c:pt>
                <c:pt idx="70">
                  <c:v>0.84600000000000009</c:v>
                </c:pt>
                <c:pt idx="71">
                  <c:v>0.84800000000000009</c:v>
                </c:pt>
                <c:pt idx="72">
                  <c:v>0.85000000000000009</c:v>
                </c:pt>
                <c:pt idx="73">
                  <c:v>0.8620000000000001</c:v>
                </c:pt>
                <c:pt idx="74">
                  <c:v>0.88</c:v>
                </c:pt>
                <c:pt idx="75">
                  <c:v>0.89500000000000002</c:v>
                </c:pt>
                <c:pt idx="76">
                  <c:v>0.92</c:v>
                </c:pt>
              </c:numCache>
            </c:numRef>
          </c:xVal>
          <c:yVal>
            <c:numRef>
              <c:f>'Soja y Arena'!$P$5:$P$81</c:f>
              <c:numCache>
                <c:formatCode>General</c:formatCode>
                <c:ptCount val="77"/>
                <c:pt idx="11" formatCode="#,##0.00">
                  <c:v>4.0999999999999996</c:v>
                </c:pt>
                <c:pt idx="12" formatCode="#,##0.00">
                  <c:v>4.4249999999999989</c:v>
                </c:pt>
                <c:pt idx="13" formatCode="#,##0.00">
                  <c:v>5.3</c:v>
                </c:pt>
                <c:pt idx="14" formatCode="#,##0.00">
                  <c:v>4.8860000000000001</c:v>
                </c:pt>
                <c:pt idx="15" formatCode="#,##0.00">
                  <c:v>2.8809999999999998</c:v>
                </c:pt>
                <c:pt idx="16" formatCode="#,##0.00">
                  <c:v>4.37</c:v>
                </c:pt>
                <c:pt idx="17" formatCode="#,##0.00">
                  <c:v>4.1199999999999992</c:v>
                </c:pt>
                <c:pt idx="18" formatCode="#,##0.00">
                  <c:v>2.9164999999999996</c:v>
                </c:pt>
                <c:pt idx="19" formatCode="#,##0.00">
                  <c:v>4</c:v>
                </c:pt>
                <c:pt idx="20" formatCode="#,##0.00">
                  <c:v>3.9874999999999998</c:v>
                </c:pt>
                <c:pt idx="21" formatCode="#,##0.00">
                  <c:v>2.0709999999999997</c:v>
                </c:pt>
                <c:pt idx="22" formatCode="#,##0.00">
                  <c:v>4.044999999999999</c:v>
                </c:pt>
                <c:pt idx="23" formatCode="#,##0.00">
                  <c:v>2.1959999999999997</c:v>
                </c:pt>
                <c:pt idx="24" formatCode="#,##0.00">
                  <c:v>3.1</c:v>
                </c:pt>
                <c:pt idx="25" formatCode="#,##0.00">
                  <c:v>3.9441111111111109</c:v>
                </c:pt>
                <c:pt idx="26" formatCode="#,##0.00">
                  <c:v>3.2</c:v>
                </c:pt>
                <c:pt idx="27" formatCode="#,##0.00">
                  <c:v>4.5666666666666664</c:v>
                </c:pt>
                <c:pt idx="28" formatCode="#,##0.00">
                  <c:v>3</c:v>
                </c:pt>
                <c:pt idx="29" formatCode="#,##0.00">
                  <c:v>4.1399999999999997</c:v>
                </c:pt>
                <c:pt idx="30" formatCode="#,##0.00">
                  <c:v>2.3849999999999998</c:v>
                </c:pt>
                <c:pt idx="31" formatCode="#,##0.00">
                  <c:v>2.0949999999999998</c:v>
                </c:pt>
                <c:pt idx="32" formatCode="#,##0.00">
                  <c:v>2.6869999999999998</c:v>
                </c:pt>
                <c:pt idx="33" formatCode="#,##0.00">
                  <c:v>3.34</c:v>
                </c:pt>
                <c:pt idx="34" formatCode="#,##0.00">
                  <c:v>2.238</c:v>
                </c:pt>
                <c:pt idx="35" formatCode="#,##0.00">
                  <c:v>1.669</c:v>
                </c:pt>
                <c:pt idx="36" formatCode="#,##0.00">
                  <c:v>3.4507499999999993</c:v>
                </c:pt>
                <c:pt idx="37" formatCode="#,##0.00">
                  <c:v>2.3724999999999987</c:v>
                </c:pt>
                <c:pt idx="38" formatCode="#,##0.00">
                  <c:v>2.673</c:v>
                </c:pt>
                <c:pt idx="39" formatCode="#,##0.00">
                  <c:v>3.5946666666666669</c:v>
                </c:pt>
                <c:pt idx="40" formatCode="#,##0.00">
                  <c:v>3.1259999999999999</c:v>
                </c:pt>
                <c:pt idx="41" formatCode="#,##0.00">
                  <c:v>4.141</c:v>
                </c:pt>
                <c:pt idx="42" formatCode="#,##0.00">
                  <c:v>3.6769999999999992</c:v>
                </c:pt>
                <c:pt idx="43" formatCode="#,##0.00">
                  <c:v>2.2999999999999998</c:v>
                </c:pt>
                <c:pt idx="44" formatCode="#,##0.00">
                  <c:v>4.2250000000000005</c:v>
                </c:pt>
                <c:pt idx="45" formatCode="#,##0.00">
                  <c:v>2.887</c:v>
                </c:pt>
                <c:pt idx="46" formatCode="#,##0.00">
                  <c:v>1.75</c:v>
                </c:pt>
                <c:pt idx="47" formatCode="#,##0.00">
                  <c:v>4.0224999999999991</c:v>
                </c:pt>
                <c:pt idx="48" formatCode="#,##0.00">
                  <c:v>3.7629999999999999</c:v>
                </c:pt>
                <c:pt idx="49" formatCode="#,##0.00">
                  <c:v>3.0957499999999998</c:v>
                </c:pt>
                <c:pt idx="50" formatCode="#,##0.00">
                  <c:v>2.2440000000000002</c:v>
                </c:pt>
                <c:pt idx="51" formatCode="#,##0.00">
                  <c:v>2.5466666666666669</c:v>
                </c:pt>
                <c:pt idx="52" formatCode="#,##0.00">
                  <c:v>4.0969999999999995</c:v>
                </c:pt>
                <c:pt idx="53" formatCode="#,##0.00">
                  <c:v>1.8</c:v>
                </c:pt>
                <c:pt idx="54" formatCode="#,##0.00">
                  <c:v>3.6653333333333338</c:v>
                </c:pt>
                <c:pt idx="56" formatCode="#,##0.00">
                  <c:v>3.2290000000000001</c:v>
                </c:pt>
                <c:pt idx="57" formatCode="#,##0.00">
                  <c:v>2.6666666666666665</c:v>
                </c:pt>
                <c:pt idx="58" formatCode="#,##0.00">
                  <c:v>2.4470000000000001</c:v>
                </c:pt>
                <c:pt idx="59" formatCode="#,##0.00">
                  <c:v>3.0359999999999996</c:v>
                </c:pt>
                <c:pt idx="60" formatCode="#,##0.00">
                  <c:v>3.3499999999999996</c:v>
                </c:pt>
                <c:pt idx="61" formatCode="#,##0.00">
                  <c:v>2.52</c:v>
                </c:pt>
                <c:pt idx="62" formatCode="#,##0.00">
                  <c:v>3.1</c:v>
                </c:pt>
                <c:pt idx="63" formatCode="#,##0.00">
                  <c:v>2</c:v>
                </c:pt>
                <c:pt idx="64" formatCode="#,##0.00">
                  <c:v>2.1749999999999998</c:v>
                </c:pt>
                <c:pt idx="65" formatCode="#,##0.00">
                  <c:v>3.0030000000000001</c:v>
                </c:pt>
                <c:pt idx="66" formatCode="#,##0.00">
                  <c:v>1.45</c:v>
                </c:pt>
                <c:pt idx="67" formatCode="#,##0.00">
                  <c:v>1.3</c:v>
                </c:pt>
                <c:pt idx="68" formatCode="#,##0.00">
                  <c:v>3.1579999999999999</c:v>
                </c:pt>
                <c:pt idx="69" formatCode="#,##0.00">
                  <c:v>1.3109999999999997</c:v>
                </c:pt>
                <c:pt idx="70" formatCode="#,##0.00">
                  <c:v>1.56</c:v>
                </c:pt>
                <c:pt idx="71" formatCode="#,##0.00">
                  <c:v>3.4919999999999995</c:v>
                </c:pt>
                <c:pt idx="72" formatCode="#,##0.00">
                  <c:v>1.3185</c:v>
                </c:pt>
                <c:pt idx="73" formatCode="#,##0.00">
                  <c:v>2.847</c:v>
                </c:pt>
                <c:pt idx="74" formatCode="#,##0.00">
                  <c:v>2.2000000000000002</c:v>
                </c:pt>
                <c:pt idx="75" formatCode="#,##0.00">
                  <c:v>1.7</c:v>
                </c:pt>
                <c:pt idx="76" formatCode="#,##0.00">
                  <c:v>2.2999999999999998</c:v>
                </c:pt>
              </c:numCache>
            </c:numRef>
          </c:yVal>
        </c:ser>
        <c:ser>
          <c:idx val="1"/>
          <c:order val="1"/>
          <c:tx>
            <c:strRef>
              <c:f>'Soja y Arena'!$K$4</c:f>
              <c:strCache>
                <c:ptCount val="1"/>
                <c:pt idx="0">
                  <c:v>DM 3500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</c:marker>
          <c:trendline>
            <c:spPr>
              <a:ln w="57150">
                <a:solidFill>
                  <a:schemeClr val="accent2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11522142924153965"/>
                  <c:y val="-5.198463008369470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baseline="0"/>
                      <a:t>y = -7,201x </a:t>
                    </a:r>
                  </a:p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baseline="0"/>
                      <a:t>R² = 0,38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'Soja y Arena'!$J$5:$J$81</c:f>
              <c:numCache>
                <c:formatCode>General</c:formatCode>
                <c:ptCount val="77"/>
                <c:pt idx="11">
                  <c:v>0.55000000000000004</c:v>
                </c:pt>
                <c:pt idx="12">
                  <c:v>0.56000000000000005</c:v>
                </c:pt>
                <c:pt idx="13">
                  <c:v>0.56999999999999995</c:v>
                </c:pt>
                <c:pt idx="14">
                  <c:v>0.57299999999999995</c:v>
                </c:pt>
                <c:pt idx="15">
                  <c:v>0.57500000000000007</c:v>
                </c:pt>
                <c:pt idx="16">
                  <c:v>0.58000000000000007</c:v>
                </c:pt>
                <c:pt idx="17">
                  <c:v>0.58499999999999996</c:v>
                </c:pt>
                <c:pt idx="18">
                  <c:v>0.59</c:v>
                </c:pt>
                <c:pt idx="19">
                  <c:v>0.59499999999999997</c:v>
                </c:pt>
                <c:pt idx="20">
                  <c:v>0.60000000000000009</c:v>
                </c:pt>
                <c:pt idx="21">
                  <c:v>0.6070000000000001</c:v>
                </c:pt>
                <c:pt idx="22">
                  <c:v>0.6100000000000001</c:v>
                </c:pt>
                <c:pt idx="23">
                  <c:v>0.6120000000000001</c:v>
                </c:pt>
                <c:pt idx="24">
                  <c:v>0.6150000000000001</c:v>
                </c:pt>
                <c:pt idx="25">
                  <c:v>0.62000000000000011</c:v>
                </c:pt>
                <c:pt idx="26">
                  <c:v>0.62500000000000011</c:v>
                </c:pt>
                <c:pt idx="27">
                  <c:v>0.63000000000000012</c:v>
                </c:pt>
                <c:pt idx="28">
                  <c:v>0.63500000000000012</c:v>
                </c:pt>
                <c:pt idx="29">
                  <c:v>0.64000000000000012</c:v>
                </c:pt>
                <c:pt idx="30">
                  <c:v>0.65000000000000013</c:v>
                </c:pt>
                <c:pt idx="31">
                  <c:v>0.65500000000000014</c:v>
                </c:pt>
                <c:pt idx="32">
                  <c:v>0.65800000000000014</c:v>
                </c:pt>
                <c:pt idx="33">
                  <c:v>0.66000000000000014</c:v>
                </c:pt>
                <c:pt idx="34">
                  <c:v>0.66500000000000015</c:v>
                </c:pt>
                <c:pt idx="35">
                  <c:v>0.66800000000000015</c:v>
                </c:pt>
                <c:pt idx="36">
                  <c:v>0.67000000000000015</c:v>
                </c:pt>
                <c:pt idx="37">
                  <c:v>0.67300000000000015</c:v>
                </c:pt>
                <c:pt idx="38">
                  <c:v>0.67800000000000016</c:v>
                </c:pt>
                <c:pt idx="39">
                  <c:v>0.68</c:v>
                </c:pt>
                <c:pt idx="40">
                  <c:v>0.68500000000000005</c:v>
                </c:pt>
                <c:pt idx="41">
                  <c:v>0.68799999999999994</c:v>
                </c:pt>
                <c:pt idx="42">
                  <c:v>0.69000000000000006</c:v>
                </c:pt>
                <c:pt idx="43">
                  <c:v>0.69499999999999995</c:v>
                </c:pt>
                <c:pt idx="44">
                  <c:v>0.70000000000000007</c:v>
                </c:pt>
                <c:pt idx="45">
                  <c:v>0.70300000000000007</c:v>
                </c:pt>
                <c:pt idx="46">
                  <c:v>0.70500000000000007</c:v>
                </c:pt>
                <c:pt idx="47">
                  <c:v>0.71000000000000008</c:v>
                </c:pt>
                <c:pt idx="48">
                  <c:v>0.71800000000000008</c:v>
                </c:pt>
                <c:pt idx="49">
                  <c:v>0.72000000000000008</c:v>
                </c:pt>
                <c:pt idx="50">
                  <c:v>0.72800000000000009</c:v>
                </c:pt>
                <c:pt idx="51">
                  <c:v>0.73000000000000009</c:v>
                </c:pt>
                <c:pt idx="52">
                  <c:v>0.7320000000000001</c:v>
                </c:pt>
                <c:pt idx="53">
                  <c:v>0.7350000000000001</c:v>
                </c:pt>
                <c:pt idx="54">
                  <c:v>0.7400000000000001</c:v>
                </c:pt>
                <c:pt idx="55">
                  <c:v>0.75000000000000011</c:v>
                </c:pt>
                <c:pt idx="56">
                  <c:v>0.75500000000000012</c:v>
                </c:pt>
                <c:pt idx="57">
                  <c:v>0.76000000000000012</c:v>
                </c:pt>
                <c:pt idx="58">
                  <c:v>0.76300000000000012</c:v>
                </c:pt>
                <c:pt idx="59">
                  <c:v>0.76800000000000013</c:v>
                </c:pt>
                <c:pt idx="60">
                  <c:v>0.77000000000000013</c:v>
                </c:pt>
                <c:pt idx="61">
                  <c:v>0.78</c:v>
                </c:pt>
                <c:pt idx="62">
                  <c:v>0.78500000000000003</c:v>
                </c:pt>
                <c:pt idx="63">
                  <c:v>0.79</c:v>
                </c:pt>
                <c:pt idx="64">
                  <c:v>0.8</c:v>
                </c:pt>
                <c:pt idx="65">
                  <c:v>0.80500000000000005</c:v>
                </c:pt>
                <c:pt idx="66">
                  <c:v>0.81</c:v>
                </c:pt>
                <c:pt idx="67">
                  <c:v>0.83000000000000007</c:v>
                </c:pt>
                <c:pt idx="68">
                  <c:v>0.84000000000000008</c:v>
                </c:pt>
                <c:pt idx="69">
                  <c:v>0.84500000000000008</c:v>
                </c:pt>
                <c:pt idx="70">
                  <c:v>0.84600000000000009</c:v>
                </c:pt>
                <c:pt idx="71">
                  <c:v>0.84800000000000009</c:v>
                </c:pt>
                <c:pt idx="72">
                  <c:v>0.85000000000000009</c:v>
                </c:pt>
                <c:pt idx="73">
                  <c:v>0.8620000000000001</c:v>
                </c:pt>
                <c:pt idx="74">
                  <c:v>0.88</c:v>
                </c:pt>
                <c:pt idx="75">
                  <c:v>0.89500000000000002</c:v>
                </c:pt>
                <c:pt idx="76">
                  <c:v>0.92</c:v>
                </c:pt>
              </c:numCache>
            </c:numRef>
          </c:xVal>
          <c:yVal>
            <c:numRef>
              <c:f>'Soja y Arena'!$K$5:$K$81</c:f>
              <c:numCache>
                <c:formatCode>General</c:formatCode>
                <c:ptCount val="77"/>
                <c:pt idx="13" formatCode="#,##0.00">
                  <c:v>5.3</c:v>
                </c:pt>
                <c:pt idx="17" formatCode="#,##0.00">
                  <c:v>4.1199999999999992</c:v>
                </c:pt>
                <c:pt idx="29" formatCode="#,##0.00">
                  <c:v>3.4499999999999997</c:v>
                </c:pt>
                <c:pt idx="34" formatCode="#,##0.00">
                  <c:v>2.1</c:v>
                </c:pt>
                <c:pt idx="39" formatCode="#,##0.00">
                  <c:v>3.79</c:v>
                </c:pt>
                <c:pt idx="44" formatCode="#,##0.00">
                  <c:v>2.75</c:v>
                </c:pt>
                <c:pt idx="45" formatCode="#,##0.00">
                  <c:v>2.887</c:v>
                </c:pt>
                <c:pt idx="46" formatCode="#,##0.00">
                  <c:v>1.7</c:v>
                </c:pt>
                <c:pt idx="59" formatCode="#,##0.00">
                  <c:v>3.0359999999999996</c:v>
                </c:pt>
                <c:pt idx="64" formatCode="#,##0.00">
                  <c:v>1.5</c:v>
                </c:pt>
                <c:pt idx="71" formatCode="#,##0.00">
                  <c:v>3.4919999999999995</c:v>
                </c:pt>
              </c:numCache>
            </c:numRef>
          </c:yVal>
        </c:ser>
        <c:ser>
          <c:idx val="2"/>
          <c:order val="2"/>
          <c:tx>
            <c:strRef>
              <c:f>'Soja y Arena'!$L$4</c:f>
              <c:strCache>
                <c:ptCount val="1"/>
                <c:pt idx="0">
                  <c:v>DM 3810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</c:marker>
          <c:trendline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4.6067742489983896E-2"/>
                  <c:y val="-8.605057378205308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r>
                      <a:rPr lang="en-US" baseline="0"/>
                      <a:t>y = -6,7614x 
R² = 0,39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'Soja y Arena'!$J$5:$J$81</c:f>
              <c:numCache>
                <c:formatCode>General</c:formatCode>
                <c:ptCount val="77"/>
                <c:pt idx="11">
                  <c:v>0.55000000000000004</c:v>
                </c:pt>
                <c:pt idx="12">
                  <c:v>0.56000000000000005</c:v>
                </c:pt>
                <c:pt idx="13">
                  <c:v>0.56999999999999995</c:v>
                </c:pt>
                <c:pt idx="14">
                  <c:v>0.57299999999999995</c:v>
                </c:pt>
                <c:pt idx="15">
                  <c:v>0.57500000000000007</c:v>
                </c:pt>
                <c:pt idx="16">
                  <c:v>0.58000000000000007</c:v>
                </c:pt>
                <c:pt idx="17">
                  <c:v>0.58499999999999996</c:v>
                </c:pt>
                <c:pt idx="18">
                  <c:v>0.59</c:v>
                </c:pt>
                <c:pt idx="19">
                  <c:v>0.59499999999999997</c:v>
                </c:pt>
                <c:pt idx="20">
                  <c:v>0.60000000000000009</c:v>
                </c:pt>
                <c:pt idx="21">
                  <c:v>0.6070000000000001</c:v>
                </c:pt>
                <c:pt idx="22">
                  <c:v>0.6100000000000001</c:v>
                </c:pt>
                <c:pt idx="23">
                  <c:v>0.6120000000000001</c:v>
                </c:pt>
                <c:pt idx="24">
                  <c:v>0.6150000000000001</c:v>
                </c:pt>
                <c:pt idx="25">
                  <c:v>0.62000000000000011</c:v>
                </c:pt>
                <c:pt idx="26">
                  <c:v>0.62500000000000011</c:v>
                </c:pt>
                <c:pt idx="27">
                  <c:v>0.63000000000000012</c:v>
                </c:pt>
                <c:pt idx="28">
                  <c:v>0.63500000000000012</c:v>
                </c:pt>
                <c:pt idx="29">
                  <c:v>0.64000000000000012</c:v>
                </c:pt>
                <c:pt idx="30">
                  <c:v>0.65000000000000013</c:v>
                </c:pt>
                <c:pt idx="31">
                  <c:v>0.65500000000000014</c:v>
                </c:pt>
                <c:pt idx="32">
                  <c:v>0.65800000000000014</c:v>
                </c:pt>
                <c:pt idx="33">
                  <c:v>0.66000000000000014</c:v>
                </c:pt>
                <c:pt idx="34">
                  <c:v>0.66500000000000015</c:v>
                </c:pt>
                <c:pt idx="35">
                  <c:v>0.66800000000000015</c:v>
                </c:pt>
                <c:pt idx="36">
                  <c:v>0.67000000000000015</c:v>
                </c:pt>
                <c:pt idx="37">
                  <c:v>0.67300000000000015</c:v>
                </c:pt>
                <c:pt idx="38">
                  <c:v>0.67800000000000016</c:v>
                </c:pt>
                <c:pt idx="39">
                  <c:v>0.68</c:v>
                </c:pt>
                <c:pt idx="40">
                  <c:v>0.68500000000000005</c:v>
                </c:pt>
                <c:pt idx="41">
                  <c:v>0.68799999999999994</c:v>
                </c:pt>
                <c:pt idx="42">
                  <c:v>0.69000000000000006</c:v>
                </c:pt>
                <c:pt idx="43">
                  <c:v>0.69499999999999995</c:v>
                </c:pt>
                <c:pt idx="44">
                  <c:v>0.70000000000000007</c:v>
                </c:pt>
                <c:pt idx="45">
                  <c:v>0.70300000000000007</c:v>
                </c:pt>
                <c:pt idx="46">
                  <c:v>0.70500000000000007</c:v>
                </c:pt>
                <c:pt idx="47">
                  <c:v>0.71000000000000008</c:v>
                </c:pt>
                <c:pt idx="48">
                  <c:v>0.71800000000000008</c:v>
                </c:pt>
                <c:pt idx="49">
                  <c:v>0.72000000000000008</c:v>
                </c:pt>
                <c:pt idx="50">
                  <c:v>0.72800000000000009</c:v>
                </c:pt>
                <c:pt idx="51">
                  <c:v>0.73000000000000009</c:v>
                </c:pt>
                <c:pt idx="52">
                  <c:v>0.7320000000000001</c:v>
                </c:pt>
                <c:pt idx="53">
                  <c:v>0.7350000000000001</c:v>
                </c:pt>
                <c:pt idx="54">
                  <c:v>0.7400000000000001</c:v>
                </c:pt>
                <c:pt idx="55">
                  <c:v>0.75000000000000011</c:v>
                </c:pt>
                <c:pt idx="56">
                  <c:v>0.75500000000000012</c:v>
                </c:pt>
                <c:pt idx="57">
                  <c:v>0.76000000000000012</c:v>
                </c:pt>
                <c:pt idx="58">
                  <c:v>0.76300000000000012</c:v>
                </c:pt>
                <c:pt idx="59">
                  <c:v>0.76800000000000013</c:v>
                </c:pt>
                <c:pt idx="60">
                  <c:v>0.77000000000000013</c:v>
                </c:pt>
                <c:pt idx="61">
                  <c:v>0.78</c:v>
                </c:pt>
                <c:pt idx="62">
                  <c:v>0.78500000000000003</c:v>
                </c:pt>
                <c:pt idx="63">
                  <c:v>0.79</c:v>
                </c:pt>
                <c:pt idx="64">
                  <c:v>0.8</c:v>
                </c:pt>
                <c:pt idx="65">
                  <c:v>0.80500000000000005</c:v>
                </c:pt>
                <c:pt idx="66">
                  <c:v>0.81</c:v>
                </c:pt>
                <c:pt idx="67">
                  <c:v>0.83000000000000007</c:v>
                </c:pt>
                <c:pt idx="68">
                  <c:v>0.84000000000000008</c:v>
                </c:pt>
                <c:pt idx="69">
                  <c:v>0.84500000000000008</c:v>
                </c:pt>
                <c:pt idx="70">
                  <c:v>0.84600000000000009</c:v>
                </c:pt>
                <c:pt idx="71">
                  <c:v>0.84800000000000009</c:v>
                </c:pt>
                <c:pt idx="72">
                  <c:v>0.85000000000000009</c:v>
                </c:pt>
                <c:pt idx="73">
                  <c:v>0.8620000000000001</c:v>
                </c:pt>
                <c:pt idx="74">
                  <c:v>0.88</c:v>
                </c:pt>
                <c:pt idx="75">
                  <c:v>0.89500000000000002</c:v>
                </c:pt>
                <c:pt idx="76">
                  <c:v>0.92</c:v>
                </c:pt>
              </c:numCache>
            </c:numRef>
          </c:xVal>
          <c:yVal>
            <c:numRef>
              <c:f>'Soja y Arena'!$L$5:$L$81</c:f>
              <c:numCache>
                <c:formatCode>General</c:formatCode>
                <c:ptCount val="77"/>
                <c:pt idx="11" formatCode="#,##0.00">
                  <c:v>4.0999999999999996</c:v>
                </c:pt>
                <c:pt idx="12" formatCode="#,##0.00">
                  <c:v>4.4000000000000004</c:v>
                </c:pt>
                <c:pt idx="16" formatCode="#,##0.00">
                  <c:v>4.37</c:v>
                </c:pt>
                <c:pt idx="20" formatCode="#,##0.00">
                  <c:v>4.3249999999999975</c:v>
                </c:pt>
                <c:pt idx="25" formatCode="#,##0.00">
                  <c:v>4.9749999999999996</c:v>
                </c:pt>
                <c:pt idx="29" formatCode="#,##0.00">
                  <c:v>4.57</c:v>
                </c:pt>
                <c:pt idx="42" formatCode="#,##0.00">
                  <c:v>4.5999999999999996</c:v>
                </c:pt>
                <c:pt idx="44" formatCode="#,##0.00">
                  <c:v>5.2</c:v>
                </c:pt>
                <c:pt idx="51" formatCode="#,##0.00">
                  <c:v>2.74</c:v>
                </c:pt>
                <c:pt idx="60" formatCode="#,##0.00">
                  <c:v>3.3499999999999996</c:v>
                </c:pt>
                <c:pt idx="64" formatCode="#,##0.00">
                  <c:v>2.2000000000000002</c:v>
                </c:pt>
              </c:numCache>
            </c:numRef>
          </c:yVal>
        </c:ser>
        <c:ser>
          <c:idx val="3"/>
          <c:order val="3"/>
          <c:tx>
            <c:strRef>
              <c:f>'Soja y Arena'!$N$4</c:f>
              <c:strCache>
                <c:ptCount val="1"/>
                <c:pt idx="0">
                  <c:v>DM 4670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2"/>
          </c:marker>
          <c:trendline>
            <c:spPr>
              <a:ln w="5715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5.621267124484787E-2"/>
                  <c:y val="5.500693670268760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 baseline="0"/>
                      <a:t>y = -6,5755x 
R² = 0,39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'Soja y Arena'!$J$5:$J$81</c:f>
              <c:numCache>
                <c:formatCode>General</c:formatCode>
                <c:ptCount val="77"/>
                <c:pt idx="11">
                  <c:v>0.55000000000000004</c:v>
                </c:pt>
                <c:pt idx="12">
                  <c:v>0.56000000000000005</c:v>
                </c:pt>
                <c:pt idx="13">
                  <c:v>0.56999999999999995</c:v>
                </c:pt>
                <c:pt idx="14">
                  <c:v>0.57299999999999995</c:v>
                </c:pt>
                <c:pt idx="15">
                  <c:v>0.57500000000000007</c:v>
                </c:pt>
                <c:pt idx="16">
                  <c:v>0.58000000000000007</c:v>
                </c:pt>
                <c:pt idx="17">
                  <c:v>0.58499999999999996</c:v>
                </c:pt>
                <c:pt idx="18">
                  <c:v>0.59</c:v>
                </c:pt>
                <c:pt idx="19">
                  <c:v>0.59499999999999997</c:v>
                </c:pt>
                <c:pt idx="20">
                  <c:v>0.60000000000000009</c:v>
                </c:pt>
                <c:pt idx="21">
                  <c:v>0.6070000000000001</c:v>
                </c:pt>
                <c:pt idx="22">
                  <c:v>0.6100000000000001</c:v>
                </c:pt>
                <c:pt idx="23">
                  <c:v>0.6120000000000001</c:v>
                </c:pt>
                <c:pt idx="24">
                  <c:v>0.6150000000000001</c:v>
                </c:pt>
                <c:pt idx="25">
                  <c:v>0.62000000000000011</c:v>
                </c:pt>
                <c:pt idx="26">
                  <c:v>0.62500000000000011</c:v>
                </c:pt>
                <c:pt idx="27">
                  <c:v>0.63000000000000012</c:v>
                </c:pt>
                <c:pt idx="28">
                  <c:v>0.63500000000000012</c:v>
                </c:pt>
                <c:pt idx="29">
                  <c:v>0.64000000000000012</c:v>
                </c:pt>
                <c:pt idx="30">
                  <c:v>0.65000000000000013</c:v>
                </c:pt>
                <c:pt idx="31">
                  <c:v>0.65500000000000014</c:v>
                </c:pt>
                <c:pt idx="32">
                  <c:v>0.65800000000000014</c:v>
                </c:pt>
                <c:pt idx="33">
                  <c:v>0.66000000000000014</c:v>
                </c:pt>
                <c:pt idx="34">
                  <c:v>0.66500000000000015</c:v>
                </c:pt>
                <c:pt idx="35">
                  <c:v>0.66800000000000015</c:v>
                </c:pt>
                <c:pt idx="36">
                  <c:v>0.67000000000000015</c:v>
                </c:pt>
                <c:pt idx="37">
                  <c:v>0.67300000000000015</c:v>
                </c:pt>
                <c:pt idx="38">
                  <c:v>0.67800000000000016</c:v>
                </c:pt>
                <c:pt idx="39">
                  <c:v>0.68</c:v>
                </c:pt>
                <c:pt idx="40">
                  <c:v>0.68500000000000005</c:v>
                </c:pt>
                <c:pt idx="41">
                  <c:v>0.68799999999999994</c:v>
                </c:pt>
                <c:pt idx="42">
                  <c:v>0.69000000000000006</c:v>
                </c:pt>
                <c:pt idx="43">
                  <c:v>0.69499999999999995</c:v>
                </c:pt>
                <c:pt idx="44">
                  <c:v>0.70000000000000007</c:v>
                </c:pt>
                <c:pt idx="45">
                  <c:v>0.70300000000000007</c:v>
                </c:pt>
                <c:pt idx="46">
                  <c:v>0.70500000000000007</c:v>
                </c:pt>
                <c:pt idx="47">
                  <c:v>0.71000000000000008</c:v>
                </c:pt>
                <c:pt idx="48">
                  <c:v>0.71800000000000008</c:v>
                </c:pt>
                <c:pt idx="49">
                  <c:v>0.72000000000000008</c:v>
                </c:pt>
                <c:pt idx="50">
                  <c:v>0.72800000000000009</c:v>
                </c:pt>
                <c:pt idx="51">
                  <c:v>0.73000000000000009</c:v>
                </c:pt>
                <c:pt idx="52">
                  <c:v>0.7320000000000001</c:v>
                </c:pt>
                <c:pt idx="53">
                  <c:v>0.7350000000000001</c:v>
                </c:pt>
                <c:pt idx="54">
                  <c:v>0.7400000000000001</c:v>
                </c:pt>
                <c:pt idx="55">
                  <c:v>0.75000000000000011</c:v>
                </c:pt>
                <c:pt idx="56">
                  <c:v>0.75500000000000012</c:v>
                </c:pt>
                <c:pt idx="57">
                  <c:v>0.76000000000000012</c:v>
                </c:pt>
                <c:pt idx="58">
                  <c:v>0.76300000000000012</c:v>
                </c:pt>
                <c:pt idx="59">
                  <c:v>0.76800000000000013</c:v>
                </c:pt>
                <c:pt idx="60">
                  <c:v>0.77000000000000013</c:v>
                </c:pt>
                <c:pt idx="61">
                  <c:v>0.78</c:v>
                </c:pt>
                <c:pt idx="62">
                  <c:v>0.78500000000000003</c:v>
                </c:pt>
                <c:pt idx="63">
                  <c:v>0.79</c:v>
                </c:pt>
                <c:pt idx="64">
                  <c:v>0.8</c:v>
                </c:pt>
                <c:pt idx="65">
                  <c:v>0.80500000000000005</c:v>
                </c:pt>
                <c:pt idx="66">
                  <c:v>0.81</c:v>
                </c:pt>
                <c:pt idx="67">
                  <c:v>0.83000000000000007</c:v>
                </c:pt>
                <c:pt idx="68">
                  <c:v>0.84000000000000008</c:v>
                </c:pt>
                <c:pt idx="69">
                  <c:v>0.84500000000000008</c:v>
                </c:pt>
                <c:pt idx="70">
                  <c:v>0.84600000000000009</c:v>
                </c:pt>
                <c:pt idx="71">
                  <c:v>0.84800000000000009</c:v>
                </c:pt>
                <c:pt idx="72">
                  <c:v>0.85000000000000009</c:v>
                </c:pt>
                <c:pt idx="73">
                  <c:v>0.8620000000000001</c:v>
                </c:pt>
                <c:pt idx="74">
                  <c:v>0.88</c:v>
                </c:pt>
                <c:pt idx="75">
                  <c:v>0.89500000000000002</c:v>
                </c:pt>
                <c:pt idx="76">
                  <c:v>0.92</c:v>
                </c:pt>
              </c:numCache>
            </c:numRef>
          </c:xVal>
          <c:yVal>
            <c:numRef>
              <c:f>'Soja y Arena'!$N$5:$N$81</c:f>
              <c:numCache>
                <c:formatCode>General</c:formatCode>
                <c:ptCount val="77"/>
                <c:pt idx="12" formatCode="#,##0.00">
                  <c:v>4.6499999999999995</c:v>
                </c:pt>
                <c:pt idx="14" formatCode="#,##0.00">
                  <c:v>4.8860000000000001</c:v>
                </c:pt>
                <c:pt idx="15" formatCode="#,##0.00">
                  <c:v>2.8809999999999998</c:v>
                </c:pt>
                <c:pt idx="19" formatCode="#,##0.00">
                  <c:v>4</c:v>
                </c:pt>
                <c:pt idx="20" formatCode="#,##0.00">
                  <c:v>3.65</c:v>
                </c:pt>
                <c:pt idx="21" formatCode="#,##0.00">
                  <c:v>2.0709999999999997</c:v>
                </c:pt>
                <c:pt idx="22" formatCode="#,##0.00">
                  <c:v>4.044999999999999</c:v>
                </c:pt>
                <c:pt idx="23" formatCode="#,##0.00">
                  <c:v>2.1959999999999997</c:v>
                </c:pt>
                <c:pt idx="24" formatCode="#,##0.00">
                  <c:v>3.1</c:v>
                </c:pt>
                <c:pt idx="25" formatCode="#,##0.00">
                  <c:v>3.84</c:v>
                </c:pt>
                <c:pt idx="26" formatCode="#,##0.00">
                  <c:v>3.2</c:v>
                </c:pt>
                <c:pt idx="27" formatCode="#,##0.00">
                  <c:v>4.5666666666666664</c:v>
                </c:pt>
                <c:pt idx="28" formatCode="#,##0.00">
                  <c:v>3</c:v>
                </c:pt>
                <c:pt idx="33" formatCode="#,##0.00">
                  <c:v>3.34</c:v>
                </c:pt>
                <c:pt idx="36" formatCode="#,##0.00">
                  <c:v>3.4507499999999993</c:v>
                </c:pt>
                <c:pt idx="37" formatCode="#,##0.00">
                  <c:v>2.2640000000000002</c:v>
                </c:pt>
                <c:pt idx="38" formatCode="#,##0.00">
                  <c:v>2.9899999999999998</c:v>
                </c:pt>
                <c:pt idx="39" formatCode="#,##0.00">
                  <c:v>3.0939999999999999</c:v>
                </c:pt>
                <c:pt idx="40" formatCode="#,##0.00">
                  <c:v>3.4</c:v>
                </c:pt>
                <c:pt idx="43" formatCode="#,##0.00">
                  <c:v>2.2999999999999998</c:v>
                </c:pt>
                <c:pt idx="44" formatCode="#,##0.00">
                  <c:v>5.0999999999999996</c:v>
                </c:pt>
                <c:pt idx="46" formatCode="#,##0.00">
                  <c:v>1.8</c:v>
                </c:pt>
                <c:pt idx="47" formatCode="#,##0.00">
                  <c:v>4.0706666666666678</c:v>
                </c:pt>
                <c:pt idx="48" formatCode="#,##0.00">
                  <c:v>3.7629999999999999</c:v>
                </c:pt>
                <c:pt idx="49" formatCode="#,##0.00">
                  <c:v>2.827666666666667</c:v>
                </c:pt>
                <c:pt idx="50" formatCode="#,##0.00">
                  <c:v>1.921</c:v>
                </c:pt>
                <c:pt idx="51" formatCode="#,##0.00">
                  <c:v>2</c:v>
                </c:pt>
                <c:pt idx="52" formatCode="#,##0.00">
                  <c:v>4.0969999999999995</c:v>
                </c:pt>
                <c:pt idx="53" formatCode="#,##0.00">
                  <c:v>1.8</c:v>
                </c:pt>
                <c:pt idx="54" formatCode="#,##0.00">
                  <c:v>3.2</c:v>
                </c:pt>
                <c:pt idx="57" formatCode="#,##0.00">
                  <c:v>3</c:v>
                </c:pt>
                <c:pt idx="61" formatCode="#,##0.00">
                  <c:v>2.1</c:v>
                </c:pt>
                <c:pt idx="64" formatCode="#,##0.00">
                  <c:v>3.0999999999999992</c:v>
                </c:pt>
                <c:pt idx="67" formatCode="#,##0.00">
                  <c:v>1.3</c:v>
                </c:pt>
                <c:pt idx="70" formatCode="#,##0.00">
                  <c:v>1.56</c:v>
                </c:pt>
                <c:pt idx="72" formatCode="#,##0.00">
                  <c:v>1.3</c:v>
                </c:pt>
                <c:pt idx="73" formatCode="#,##0.00">
                  <c:v>2.847</c:v>
                </c:pt>
              </c:numCache>
            </c:numRef>
          </c:yVal>
        </c:ser>
        <c:ser>
          <c:idx val="4"/>
          <c:order val="4"/>
          <c:tx>
            <c:strRef>
              <c:f>'Soja y Arena'!$O$4</c:f>
              <c:strCache>
                <c:ptCount val="1"/>
                <c:pt idx="0">
                  <c:v>DM 4970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2"/>
          </c:marker>
          <c:trendline>
            <c:spPr>
              <a:ln w="57150">
                <a:solidFill>
                  <a:srgbClr val="FFC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6.5365990422168674E-2"/>
                  <c:y val="-5.747402820421080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baseline="0"/>
                      <a:t>y = -5,1651x 
R² = 0,33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'Soja y Arena'!$J$5:$J$81</c:f>
              <c:numCache>
                <c:formatCode>General</c:formatCode>
                <c:ptCount val="77"/>
                <c:pt idx="11">
                  <c:v>0.55000000000000004</c:v>
                </c:pt>
                <c:pt idx="12">
                  <c:v>0.56000000000000005</c:v>
                </c:pt>
                <c:pt idx="13">
                  <c:v>0.56999999999999995</c:v>
                </c:pt>
                <c:pt idx="14">
                  <c:v>0.57299999999999995</c:v>
                </c:pt>
                <c:pt idx="15">
                  <c:v>0.57500000000000007</c:v>
                </c:pt>
                <c:pt idx="16">
                  <c:v>0.58000000000000007</c:v>
                </c:pt>
                <c:pt idx="17">
                  <c:v>0.58499999999999996</c:v>
                </c:pt>
                <c:pt idx="18">
                  <c:v>0.59</c:v>
                </c:pt>
                <c:pt idx="19">
                  <c:v>0.59499999999999997</c:v>
                </c:pt>
                <c:pt idx="20">
                  <c:v>0.60000000000000009</c:v>
                </c:pt>
                <c:pt idx="21">
                  <c:v>0.6070000000000001</c:v>
                </c:pt>
                <c:pt idx="22">
                  <c:v>0.6100000000000001</c:v>
                </c:pt>
                <c:pt idx="23">
                  <c:v>0.6120000000000001</c:v>
                </c:pt>
                <c:pt idx="24">
                  <c:v>0.6150000000000001</c:v>
                </c:pt>
                <c:pt idx="25">
                  <c:v>0.62000000000000011</c:v>
                </c:pt>
                <c:pt idx="26">
                  <c:v>0.62500000000000011</c:v>
                </c:pt>
                <c:pt idx="27">
                  <c:v>0.63000000000000012</c:v>
                </c:pt>
                <c:pt idx="28">
                  <c:v>0.63500000000000012</c:v>
                </c:pt>
                <c:pt idx="29">
                  <c:v>0.64000000000000012</c:v>
                </c:pt>
                <c:pt idx="30">
                  <c:v>0.65000000000000013</c:v>
                </c:pt>
                <c:pt idx="31">
                  <c:v>0.65500000000000014</c:v>
                </c:pt>
                <c:pt idx="32">
                  <c:v>0.65800000000000014</c:v>
                </c:pt>
                <c:pt idx="33">
                  <c:v>0.66000000000000014</c:v>
                </c:pt>
                <c:pt idx="34">
                  <c:v>0.66500000000000015</c:v>
                </c:pt>
                <c:pt idx="35">
                  <c:v>0.66800000000000015</c:v>
                </c:pt>
                <c:pt idx="36">
                  <c:v>0.67000000000000015</c:v>
                </c:pt>
                <c:pt idx="37">
                  <c:v>0.67300000000000015</c:v>
                </c:pt>
                <c:pt idx="38">
                  <c:v>0.67800000000000016</c:v>
                </c:pt>
                <c:pt idx="39">
                  <c:v>0.68</c:v>
                </c:pt>
                <c:pt idx="40">
                  <c:v>0.68500000000000005</c:v>
                </c:pt>
                <c:pt idx="41">
                  <c:v>0.68799999999999994</c:v>
                </c:pt>
                <c:pt idx="42">
                  <c:v>0.69000000000000006</c:v>
                </c:pt>
                <c:pt idx="43">
                  <c:v>0.69499999999999995</c:v>
                </c:pt>
                <c:pt idx="44">
                  <c:v>0.70000000000000007</c:v>
                </c:pt>
                <c:pt idx="45">
                  <c:v>0.70300000000000007</c:v>
                </c:pt>
                <c:pt idx="46">
                  <c:v>0.70500000000000007</c:v>
                </c:pt>
                <c:pt idx="47">
                  <c:v>0.71000000000000008</c:v>
                </c:pt>
                <c:pt idx="48">
                  <c:v>0.71800000000000008</c:v>
                </c:pt>
                <c:pt idx="49">
                  <c:v>0.72000000000000008</c:v>
                </c:pt>
                <c:pt idx="50">
                  <c:v>0.72800000000000009</c:v>
                </c:pt>
                <c:pt idx="51">
                  <c:v>0.73000000000000009</c:v>
                </c:pt>
                <c:pt idx="52">
                  <c:v>0.7320000000000001</c:v>
                </c:pt>
                <c:pt idx="53">
                  <c:v>0.7350000000000001</c:v>
                </c:pt>
                <c:pt idx="54">
                  <c:v>0.7400000000000001</c:v>
                </c:pt>
                <c:pt idx="55">
                  <c:v>0.75000000000000011</c:v>
                </c:pt>
                <c:pt idx="56">
                  <c:v>0.75500000000000012</c:v>
                </c:pt>
                <c:pt idx="57">
                  <c:v>0.76000000000000012</c:v>
                </c:pt>
                <c:pt idx="58">
                  <c:v>0.76300000000000012</c:v>
                </c:pt>
                <c:pt idx="59">
                  <c:v>0.76800000000000013</c:v>
                </c:pt>
                <c:pt idx="60">
                  <c:v>0.77000000000000013</c:v>
                </c:pt>
                <c:pt idx="61">
                  <c:v>0.78</c:v>
                </c:pt>
                <c:pt idx="62">
                  <c:v>0.78500000000000003</c:v>
                </c:pt>
                <c:pt idx="63">
                  <c:v>0.79</c:v>
                </c:pt>
                <c:pt idx="64">
                  <c:v>0.8</c:v>
                </c:pt>
                <c:pt idx="65">
                  <c:v>0.80500000000000005</c:v>
                </c:pt>
                <c:pt idx="66">
                  <c:v>0.81</c:v>
                </c:pt>
                <c:pt idx="67">
                  <c:v>0.83000000000000007</c:v>
                </c:pt>
                <c:pt idx="68">
                  <c:v>0.84000000000000008</c:v>
                </c:pt>
                <c:pt idx="69">
                  <c:v>0.84500000000000008</c:v>
                </c:pt>
                <c:pt idx="70">
                  <c:v>0.84600000000000009</c:v>
                </c:pt>
                <c:pt idx="71">
                  <c:v>0.84800000000000009</c:v>
                </c:pt>
                <c:pt idx="72">
                  <c:v>0.85000000000000009</c:v>
                </c:pt>
                <c:pt idx="73">
                  <c:v>0.8620000000000001</c:v>
                </c:pt>
                <c:pt idx="74">
                  <c:v>0.88</c:v>
                </c:pt>
                <c:pt idx="75">
                  <c:v>0.89500000000000002</c:v>
                </c:pt>
                <c:pt idx="76">
                  <c:v>0.92</c:v>
                </c:pt>
              </c:numCache>
            </c:numRef>
          </c:xVal>
          <c:yVal>
            <c:numRef>
              <c:f>'Soja y Arena'!$O$5:$O$81</c:f>
              <c:numCache>
                <c:formatCode>General</c:formatCode>
                <c:ptCount val="77"/>
                <c:pt idx="12" formatCode="#,##0.00">
                  <c:v>4</c:v>
                </c:pt>
                <c:pt idx="18" formatCode="#,##0.00">
                  <c:v>2.9164999999999996</c:v>
                </c:pt>
                <c:pt idx="25" formatCode="#,##0.00">
                  <c:v>3.1734999999999998</c:v>
                </c:pt>
                <c:pt idx="29" formatCode="#,##0.00">
                  <c:v>4.4000000000000004</c:v>
                </c:pt>
                <c:pt idx="30" formatCode="#,##0.00">
                  <c:v>2.3849999999999998</c:v>
                </c:pt>
                <c:pt idx="31" formatCode="#,##0.00">
                  <c:v>2.0949999999999998</c:v>
                </c:pt>
                <c:pt idx="32" formatCode="#,##0.00">
                  <c:v>2.6869999999999998</c:v>
                </c:pt>
                <c:pt idx="34" formatCode="#,##0.00">
                  <c:v>2.3759999999999994</c:v>
                </c:pt>
                <c:pt idx="35" formatCode="#,##0.00">
                  <c:v>1.669</c:v>
                </c:pt>
                <c:pt idx="37" formatCode="#,##0.00">
                  <c:v>2.4809999999999999</c:v>
                </c:pt>
                <c:pt idx="38" formatCode="#,##0.00">
                  <c:v>2.5145</c:v>
                </c:pt>
                <c:pt idx="39" formatCode="#,##0.00">
                  <c:v>3.9</c:v>
                </c:pt>
                <c:pt idx="41" formatCode="#,##0.00">
                  <c:v>4.141</c:v>
                </c:pt>
                <c:pt idx="42" formatCode="#,##0.00">
                  <c:v>3.2155</c:v>
                </c:pt>
                <c:pt idx="44" formatCode="#,##0.00">
                  <c:v>3.8499999999999996</c:v>
                </c:pt>
                <c:pt idx="47" formatCode="#,##0.00">
                  <c:v>3.8779999999999997</c:v>
                </c:pt>
                <c:pt idx="49" formatCode="#,##0.00">
                  <c:v>3.9</c:v>
                </c:pt>
                <c:pt idx="51" formatCode="#,##0.00">
                  <c:v>2.9</c:v>
                </c:pt>
                <c:pt idx="54" formatCode="#,##0.00">
                  <c:v>4.5960000000000001</c:v>
                </c:pt>
                <c:pt idx="56" formatCode="#,##0.00">
                  <c:v>3.2290000000000001</c:v>
                </c:pt>
                <c:pt idx="57" formatCode="#,##0.00">
                  <c:v>2</c:v>
                </c:pt>
                <c:pt idx="58" formatCode="#,##0.00">
                  <c:v>2.4470000000000001</c:v>
                </c:pt>
                <c:pt idx="61" formatCode="#,##0.00">
                  <c:v>2.73</c:v>
                </c:pt>
                <c:pt idx="62" formatCode="#,##0.00">
                  <c:v>1.452</c:v>
                </c:pt>
                <c:pt idx="63" formatCode="#,##0.00">
                  <c:v>2</c:v>
                </c:pt>
                <c:pt idx="64" formatCode="#,##0.00">
                  <c:v>1.575</c:v>
                </c:pt>
                <c:pt idx="65" formatCode="#,##0.00">
                  <c:v>3.0030000000000001</c:v>
                </c:pt>
                <c:pt idx="66" formatCode="#,##0.00">
                  <c:v>1.45</c:v>
                </c:pt>
                <c:pt idx="68" formatCode="#,##0.00">
                  <c:v>3.1579999999999999</c:v>
                </c:pt>
                <c:pt idx="69" formatCode="#,##0.00">
                  <c:v>1.3109999999999997</c:v>
                </c:pt>
                <c:pt idx="72" formatCode="#,##0.00">
                  <c:v>1.337</c:v>
                </c:pt>
                <c:pt idx="74" formatCode="#,##0.00">
                  <c:v>2.2000000000000002</c:v>
                </c:pt>
                <c:pt idx="75" formatCode="#,##0.00">
                  <c:v>1.7</c:v>
                </c:pt>
                <c:pt idx="76" formatCode="#,##0.00">
                  <c:v>2.2999999999999998</c:v>
                </c:pt>
              </c:numCache>
            </c:numRef>
          </c:yVal>
        </c:ser>
        <c:axId val="236746624"/>
        <c:axId val="236752896"/>
      </c:scatterChart>
      <c:valAx>
        <c:axId val="236746624"/>
        <c:scaling>
          <c:orientation val="minMax"/>
          <c:min val="0.5"/>
        </c:scaling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r>
                  <a:rPr lang="es-AR" sz="1200">
                    <a:solidFill>
                      <a:schemeClr val="bg1"/>
                    </a:solidFill>
                  </a:rPr>
                  <a:t>% de</a:t>
                </a:r>
                <a:r>
                  <a:rPr lang="es-AR" sz="1200" baseline="0">
                    <a:solidFill>
                      <a:schemeClr val="bg1"/>
                    </a:solidFill>
                  </a:rPr>
                  <a:t> Arena</a:t>
                </a:r>
                <a:endParaRPr lang="es-AR" sz="1200">
                  <a:solidFill>
                    <a:schemeClr val="bg1"/>
                  </a:solidFill>
                </a:endParaRPr>
              </a:p>
            </c:rich>
          </c:tx>
          <c:layout/>
        </c:title>
        <c:numFmt formatCode="0%" sourceLinked="0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s-AR"/>
          </a:p>
        </c:txPr>
        <c:crossAx val="236752896"/>
        <c:crosses val="autoZero"/>
        <c:crossBetween val="midCat"/>
      </c:valAx>
      <c:valAx>
        <c:axId val="236752896"/>
        <c:scaling>
          <c:orientation val="minMax"/>
          <c:max val="5.5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s-AR" sz="1400">
                    <a:solidFill>
                      <a:schemeClr val="bg1"/>
                    </a:solidFill>
                  </a:rPr>
                  <a:t>Rendimiento</a:t>
                </a:r>
                <a:r>
                  <a:rPr lang="es-AR" sz="1400" baseline="0">
                    <a:solidFill>
                      <a:schemeClr val="bg1"/>
                    </a:solidFill>
                  </a:rPr>
                  <a:t> (tn/ha)</a:t>
                </a:r>
                <a:endParaRPr lang="es-AR" sz="140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AR"/>
          </a:p>
        </c:txPr>
        <c:crossAx val="236746624"/>
        <c:crosses val="autoZero"/>
        <c:crossBetween val="midCat"/>
        <c:majorUnit val="0.5"/>
      </c:valAx>
      <c:spPr>
        <a:solidFill>
          <a:schemeClr val="bg1"/>
        </a:solidFill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812334854361923"/>
          <c:y val="0.91376873726511465"/>
          <c:w val="0.68375318279046249"/>
          <c:h val="4.5750562386895087E-2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s-AR"/>
        </a:p>
      </c:txPr>
    </c:legend>
    <c:plotVisOnly val="1"/>
  </c:chart>
  <c:spPr>
    <a:solidFill>
      <a:sysClr val="windowText" lastClr="000000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'Cultivos x Amb'!$B$4</c:f>
              <c:strCache>
                <c:ptCount val="1"/>
                <c:pt idx="0">
                  <c:v>FINA</c:v>
                </c:pt>
              </c:strCache>
            </c:strRef>
          </c:tx>
          <c:spPr>
            <a:ln w="50800">
              <a:noFill/>
            </a:ln>
          </c:spPr>
          <c:marker>
            <c:symbol val="circle"/>
            <c:size val="10"/>
            <c:spPr>
              <a:gradFill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spPr>
              <a:ln w="63500">
                <a:solidFill>
                  <a:srgbClr val="FFC000"/>
                </a:solidFill>
              </a:ln>
            </c:spPr>
            <c:trendlineType val="poly"/>
            <c:order val="3"/>
          </c:trendline>
          <c:cat>
            <c:strRef>
              <c:f>'Cultivos x Amb'!$C$3:$J$3</c:f>
              <c:strCache>
                <c:ptCount val="8"/>
                <c:pt idx="0">
                  <c:v>BT2</c:v>
                </c:pt>
                <c:pt idx="1">
                  <c:v>BT1</c:v>
                </c:pt>
                <c:pt idx="2">
                  <c:v>B1</c:v>
                </c:pt>
                <c:pt idx="3">
                  <c:v>ML1</c:v>
                </c:pt>
                <c:pt idx="4">
                  <c:v>ML2</c:v>
                </c:pt>
                <c:pt idx="5">
                  <c:v>L1</c:v>
                </c:pt>
                <c:pt idx="6">
                  <c:v>L2</c:v>
                </c:pt>
                <c:pt idx="7">
                  <c:v>L3</c:v>
                </c:pt>
              </c:strCache>
            </c:strRef>
          </c:cat>
          <c:val>
            <c:numRef>
              <c:f>'Cultivos x Amb'!$C$4:$J$4</c:f>
              <c:numCache>
                <c:formatCode>#,##0.000</c:formatCode>
                <c:ptCount val="8"/>
                <c:pt idx="0">
                  <c:v>3.4570142562903592</c:v>
                </c:pt>
                <c:pt idx="1">
                  <c:v>6.1449614735693601</c:v>
                </c:pt>
                <c:pt idx="2">
                  <c:v>5.0762087861996603</c:v>
                </c:pt>
                <c:pt idx="3">
                  <c:v>4.7106028301150875</c:v>
                </c:pt>
                <c:pt idx="4">
                  <c:v>4.616854519976429</c:v>
                </c:pt>
                <c:pt idx="5">
                  <c:v>4.7233019828749194</c:v>
                </c:pt>
                <c:pt idx="6">
                  <c:v>3.8381821785452428</c:v>
                </c:pt>
                <c:pt idx="7">
                  <c:v>2.445929120754633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'Cultivos x Amb'!$B$5</c:f>
              <c:strCache>
                <c:ptCount val="1"/>
                <c:pt idx="0">
                  <c:v>MAIZ</c:v>
                </c:pt>
              </c:strCache>
            </c:strRef>
          </c:tx>
          <c:spPr>
            <a:ln w="50800">
              <a:noFill/>
            </a:ln>
          </c:spPr>
          <c:marker>
            <c:symbol val="square"/>
            <c:size val="9"/>
            <c:spPr>
              <a:gradFill>
                <a:gsLst>
                  <a:gs pos="0">
                    <a:srgbClr val="C0504D">
                      <a:lumMod val="50000"/>
                    </a:srgbClr>
                  </a:gs>
                  <a:gs pos="50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solidFill>
                  <a:srgbClr val="9BBB59">
                    <a:lumMod val="50000"/>
                  </a:srgbClr>
                </a:solidFill>
              </a:ln>
            </c:spPr>
          </c:marker>
          <c:trendline>
            <c:spPr>
              <a:ln w="63500">
                <a:solidFill>
                  <a:srgbClr val="FF0000"/>
                </a:solidFill>
              </a:ln>
            </c:spPr>
            <c:trendlineType val="poly"/>
            <c:order val="2"/>
          </c:trendline>
          <c:cat>
            <c:strRef>
              <c:f>'Cultivos x Amb'!$C$3:$J$3</c:f>
              <c:strCache>
                <c:ptCount val="8"/>
                <c:pt idx="0">
                  <c:v>BT2</c:v>
                </c:pt>
                <c:pt idx="1">
                  <c:v>BT1</c:v>
                </c:pt>
                <c:pt idx="2">
                  <c:v>B1</c:v>
                </c:pt>
                <c:pt idx="3">
                  <c:v>ML1</c:v>
                </c:pt>
                <c:pt idx="4">
                  <c:v>ML2</c:v>
                </c:pt>
                <c:pt idx="5">
                  <c:v>L1</c:v>
                </c:pt>
                <c:pt idx="6">
                  <c:v>L2</c:v>
                </c:pt>
                <c:pt idx="7">
                  <c:v>L3</c:v>
                </c:pt>
              </c:strCache>
            </c:strRef>
          </c:cat>
          <c:val>
            <c:numRef>
              <c:f>'Cultivos x Amb'!$C$5:$J$5</c:f>
              <c:numCache>
                <c:formatCode>#,##0.000</c:formatCode>
                <c:ptCount val="8"/>
                <c:pt idx="0">
                  <c:v>5.4932578501375566</c:v>
                </c:pt>
                <c:pt idx="1">
                  <c:v>7.8587740354940454</c:v>
                </c:pt>
                <c:pt idx="2">
                  <c:v>10.087452255760548</c:v>
                </c:pt>
                <c:pt idx="3">
                  <c:v>8.9712510208413931</c:v>
                </c:pt>
                <c:pt idx="4">
                  <c:v>7.8266493293849804</c:v>
                </c:pt>
                <c:pt idx="5">
                  <c:v>8.6356338573028513</c:v>
                </c:pt>
                <c:pt idx="6">
                  <c:v>6.315964087233322</c:v>
                </c:pt>
                <c:pt idx="7">
                  <c:v>5.2912547963473564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'Cultivos x Amb'!$B$6</c:f>
              <c:strCache>
                <c:ptCount val="1"/>
                <c:pt idx="0">
                  <c:v>SOJA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8"/>
            <c:spPr>
              <a:gradFill>
                <a:gsLst>
                  <a:gs pos="0">
                    <a:srgbClr val="9BBB59">
                      <a:lumMod val="50000"/>
                    </a:srgbClr>
                  </a:gs>
                  <a:gs pos="50000">
                    <a:srgbClr val="9BBB59">
                      <a:lumMod val="75000"/>
                    </a:srgb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marker>
          <c:trendline>
            <c:spPr>
              <a:ln w="63500">
                <a:solidFill>
                  <a:schemeClr val="accent3">
                    <a:lumMod val="50000"/>
                  </a:schemeClr>
                </a:solidFill>
              </a:ln>
            </c:spPr>
            <c:trendlineType val="poly"/>
            <c:order val="2"/>
          </c:trendline>
          <c:cat>
            <c:strRef>
              <c:f>'Cultivos x Amb'!$C$3:$J$3</c:f>
              <c:strCache>
                <c:ptCount val="8"/>
                <c:pt idx="0">
                  <c:v>BT2</c:v>
                </c:pt>
                <c:pt idx="1">
                  <c:v>BT1</c:v>
                </c:pt>
                <c:pt idx="2">
                  <c:v>B1</c:v>
                </c:pt>
                <c:pt idx="3">
                  <c:v>ML1</c:v>
                </c:pt>
                <c:pt idx="4">
                  <c:v>ML2</c:v>
                </c:pt>
                <c:pt idx="5">
                  <c:v>L1</c:v>
                </c:pt>
                <c:pt idx="6">
                  <c:v>L2</c:v>
                </c:pt>
                <c:pt idx="7">
                  <c:v>L3</c:v>
                </c:pt>
              </c:strCache>
            </c:strRef>
          </c:cat>
          <c:val>
            <c:numRef>
              <c:f>'Cultivos x Amb'!$C$6:$J$6</c:f>
              <c:numCache>
                <c:formatCode>#,##0.000</c:formatCode>
                <c:ptCount val="8"/>
                <c:pt idx="0">
                  <c:v>2.0956666666666668</c:v>
                </c:pt>
                <c:pt idx="1">
                  <c:v>3.125</c:v>
                </c:pt>
                <c:pt idx="2">
                  <c:v>3.6454211875512685</c:v>
                </c:pt>
                <c:pt idx="3">
                  <c:v>3.5914569231563473</c:v>
                </c:pt>
                <c:pt idx="4">
                  <c:v>3.3275273708773074</c:v>
                </c:pt>
                <c:pt idx="5">
                  <c:v>2.319999999999999</c:v>
                </c:pt>
                <c:pt idx="6">
                  <c:v>2.0249999999999999</c:v>
                </c:pt>
                <c:pt idx="7">
                  <c:v>2.048454975305305</c:v>
                </c:pt>
              </c:numCache>
            </c:numRef>
          </c:val>
        </c:ser>
        <c:ser>
          <c:idx val="3"/>
          <c:order val="3"/>
          <c:tx>
            <c:strRef>
              <c:f>'Cultivos x Amb'!$B$7</c:f>
              <c:strCache>
                <c:ptCount val="1"/>
                <c:pt idx="0">
                  <c:v>GIRASOL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4F81BD"/>
              </a:solidFill>
            </c:spPr>
          </c:marker>
          <c:trendline>
            <c:spPr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</c:trendline>
          <c:cat>
            <c:strRef>
              <c:f>'Cultivos x Amb'!$C$3:$J$3</c:f>
              <c:strCache>
                <c:ptCount val="8"/>
                <c:pt idx="0">
                  <c:v>BT2</c:v>
                </c:pt>
                <c:pt idx="1">
                  <c:v>BT1</c:v>
                </c:pt>
                <c:pt idx="2">
                  <c:v>B1</c:v>
                </c:pt>
                <c:pt idx="3">
                  <c:v>ML1</c:v>
                </c:pt>
                <c:pt idx="4">
                  <c:v>ML2</c:v>
                </c:pt>
                <c:pt idx="5">
                  <c:v>L1</c:v>
                </c:pt>
                <c:pt idx="6">
                  <c:v>L2</c:v>
                </c:pt>
                <c:pt idx="7">
                  <c:v>L3</c:v>
                </c:pt>
              </c:strCache>
            </c:strRef>
          </c:cat>
          <c:val>
            <c:numRef>
              <c:f>'Cultivos x Amb'!$C$7:$J$7</c:f>
              <c:numCache>
                <c:formatCode>General</c:formatCode>
                <c:ptCount val="8"/>
                <c:pt idx="2" formatCode="#,##0.000">
                  <c:v>2.8979999999999997</c:v>
                </c:pt>
                <c:pt idx="4" formatCode="#,##0.000">
                  <c:v>3.0330000000000004</c:v>
                </c:pt>
                <c:pt idx="6" formatCode="#,##0.000">
                  <c:v>2.8427952338709739</c:v>
                </c:pt>
                <c:pt idx="7" formatCode="#,##0.000">
                  <c:v>2.0339999999999998</c:v>
                </c:pt>
              </c:numCache>
            </c:numRef>
          </c:val>
        </c:ser>
        <c:marker val="1"/>
        <c:axId val="233349504"/>
        <c:axId val="233351424"/>
      </c:lineChart>
      <c:catAx>
        <c:axId val="233349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Ambiente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s-AR"/>
          </a:p>
        </c:txPr>
        <c:crossAx val="233351424"/>
        <c:crosses val="autoZero"/>
        <c:auto val="1"/>
        <c:lblAlgn val="ctr"/>
        <c:lblOffset val="100"/>
      </c:catAx>
      <c:valAx>
        <c:axId val="233351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s-AR" sz="1600">
                    <a:solidFill>
                      <a:schemeClr val="bg1"/>
                    </a:solidFill>
                  </a:rPr>
                  <a:t>Rendimiento (tn/ha)</a:t>
                </a:r>
              </a:p>
            </c:rich>
          </c:tx>
          <c:layout/>
        </c:title>
        <c:numFmt formatCode="#,##0.000" sourceLinked="1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AR"/>
          </a:p>
        </c:txPr>
        <c:crossAx val="233349504"/>
        <c:crosses val="autoZero"/>
        <c:crossBetween val="between"/>
        <c:majorUnit val="1"/>
      </c:valAx>
      <c:spPr>
        <a:solidFill>
          <a:schemeClr val="bg1"/>
        </a:solidFill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s-AR"/>
        </a:p>
      </c:txPr>
    </c:legend>
    <c:plotVisOnly val="1"/>
  </c:chart>
  <c:spPr>
    <a:solidFill>
      <a:schemeClr val="tx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'1112'!$K$3</c:f>
              <c:strCache>
                <c:ptCount val="1"/>
                <c:pt idx="0">
                  <c:v>Maiz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'1112'!$L$8:$P$8</c:f>
              <c:strCache>
                <c:ptCount val="5"/>
                <c:pt idx="0">
                  <c:v>BT1</c:v>
                </c:pt>
                <c:pt idx="1">
                  <c:v>B1</c:v>
                </c:pt>
                <c:pt idx="2">
                  <c:v>ML1</c:v>
                </c:pt>
                <c:pt idx="3">
                  <c:v>L1</c:v>
                </c:pt>
                <c:pt idx="4">
                  <c:v>L3</c:v>
                </c:pt>
              </c:strCache>
            </c:strRef>
          </c:cat>
          <c:val>
            <c:numRef>
              <c:f>'1112'!$L$3:$P$3</c:f>
              <c:numCache>
                <c:formatCode>0</c:formatCode>
                <c:ptCount val="5"/>
                <c:pt idx="0">
                  <c:v>591.91139999999996</c:v>
                </c:pt>
                <c:pt idx="1">
                  <c:v>914.08019999999988</c:v>
                </c:pt>
                <c:pt idx="2">
                  <c:v>863.55</c:v>
                </c:pt>
                <c:pt idx="3">
                  <c:v>705.77999999999975</c:v>
                </c:pt>
                <c:pt idx="4">
                  <c:v>296.5</c:v>
                </c:pt>
              </c:numCache>
            </c:numRef>
          </c:val>
        </c:ser>
        <c:ser>
          <c:idx val="1"/>
          <c:order val="1"/>
          <c:tx>
            <c:strRef>
              <c:f>'1112'!$K$4</c:f>
              <c:strCache>
                <c:ptCount val="1"/>
                <c:pt idx="0">
                  <c:v>Maiz 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'1112'!$L$8:$P$8</c:f>
              <c:strCache>
                <c:ptCount val="5"/>
                <c:pt idx="0">
                  <c:v>BT1</c:v>
                </c:pt>
                <c:pt idx="1">
                  <c:v>B1</c:v>
                </c:pt>
                <c:pt idx="2">
                  <c:v>ML1</c:v>
                </c:pt>
                <c:pt idx="3">
                  <c:v>L1</c:v>
                </c:pt>
                <c:pt idx="4">
                  <c:v>L3</c:v>
                </c:pt>
              </c:strCache>
            </c:strRef>
          </c:cat>
          <c:val>
            <c:numRef>
              <c:f>'1112'!$L$4:$P$4</c:f>
              <c:numCache>
                <c:formatCode>0</c:formatCode>
                <c:ptCount val="5"/>
                <c:pt idx="0">
                  <c:v>745.18299999999988</c:v>
                </c:pt>
                <c:pt idx="1">
                  <c:v>808.4449999999996</c:v>
                </c:pt>
                <c:pt idx="2">
                  <c:v>826.84199999999987</c:v>
                </c:pt>
                <c:pt idx="3">
                  <c:v>664.88400000000001</c:v>
                </c:pt>
                <c:pt idx="4">
                  <c:v>394.52799999999979</c:v>
                </c:pt>
              </c:numCache>
            </c:numRef>
          </c:val>
        </c:ser>
        <c:ser>
          <c:idx val="2"/>
          <c:order val="2"/>
          <c:tx>
            <c:strRef>
              <c:f>'1112'!$K$5</c:f>
              <c:strCache>
                <c:ptCount val="1"/>
                <c:pt idx="0">
                  <c:v>Soja</c:v>
                </c:pt>
              </c:strCache>
            </c:strRef>
          </c:tx>
          <c:cat>
            <c:strRef>
              <c:f>'1112'!$L$8:$P$8</c:f>
              <c:strCache>
                <c:ptCount val="5"/>
                <c:pt idx="0">
                  <c:v>BT1</c:v>
                </c:pt>
                <c:pt idx="1">
                  <c:v>B1</c:v>
                </c:pt>
                <c:pt idx="2">
                  <c:v>ML1</c:v>
                </c:pt>
                <c:pt idx="3">
                  <c:v>L1</c:v>
                </c:pt>
                <c:pt idx="4">
                  <c:v>L3</c:v>
                </c:pt>
              </c:strCache>
            </c:strRef>
          </c:cat>
          <c:val>
            <c:numRef>
              <c:f>'1112'!$L$5:$P$5</c:f>
              <c:numCache>
                <c:formatCode>0</c:formatCode>
                <c:ptCount val="5"/>
                <c:pt idx="0">
                  <c:v>593.24999999999989</c:v>
                </c:pt>
                <c:pt idx="1">
                  <c:v>739.05799999999965</c:v>
                </c:pt>
                <c:pt idx="2">
                  <c:v>728.91639999999973</c:v>
                </c:pt>
                <c:pt idx="3">
                  <c:v>450.37479999999994</c:v>
                </c:pt>
                <c:pt idx="4">
                  <c:v>344.80999999999995</c:v>
                </c:pt>
              </c:numCache>
            </c:numRef>
          </c:val>
        </c:ser>
        <c:ser>
          <c:idx val="3"/>
          <c:order val="3"/>
          <c:tx>
            <c:strRef>
              <c:f>'1112'!$K$6</c:f>
              <c:strCache>
                <c:ptCount val="1"/>
                <c:pt idx="0">
                  <c:v>Girasol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'1112'!$L$8:$P$8</c:f>
              <c:strCache>
                <c:ptCount val="5"/>
                <c:pt idx="0">
                  <c:v>BT1</c:v>
                </c:pt>
                <c:pt idx="1">
                  <c:v>B1</c:v>
                </c:pt>
                <c:pt idx="2">
                  <c:v>ML1</c:v>
                </c:pt>
                <c:pt idx="3">
                  <c:v>L1</c:v>
                </c:pt>
                <c:pt idx="4">
                  <c:v>L3</c:v>
                </c:pt>
              </c:strCache>
            </c:strRef>
          </c:cat>
          <c:val>
            <c:numRef>
              <c:f>'1112'!$L$6:$P$6</c:f>
              <c:numCache>
                <c:formatCode>0</c:formatCode>
                <c:ptCount val="5"/>
                <c:pt idx="0">
                  <c:v>549.28749999999991</c:v>
                </c:pt>
                <c:pt idx="1">
                  <c:v>649.875</c:v>
                </c:pt>
                <c:pt idx="2">
                  <c:v>689.1099999999999</c:v>
                </c:pt>
                <c:pt idx="3">
                  <c:v>595.97499999999991</c:v>
                </c:pt>
                <c:pt idx="4">
                  <c:v>505.84499999999991</c:v>
                </c:pt>
              </c:numCache>
            </c:numRef>
          </c:val>
        </c:ser>
        <c:gapWidth val="300"/>
        <c:axId val="273199104"/>
        <c:axId val="273201408"/>
      </c:barChart>
      <c:catAx>
        <c:axId val="273199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s-AR" sz="1800">
                    <a:solidFill>
                      <a:schemeClr val="bg1"/>
                    </a:solidFill>
                  </a:rPr>
                  <a:t>Ambiente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s-AR"/>
          </a:p>
        </c:txPr>
        <c:crossAx val="273201408"/>
        <c:crosses val="autoZero"/>
        <c:auto val="1"/>
        <c:lblAlgn val="ctr"/>
        <c:lblOffset val="100"/>
      </c:catAx>
      <c:valAx>
        <c:axId val="273201408"/>
        <c:scaling>
          <c:orientation val="minMax"/>
          <c:min val="20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s-AR" sz="1600">
                    <a:solidFill>
                      <a:schemeClr val="bg1"/>
                    </a:solidFill>
                  </a:rPr>
                  <a:t>Resultado Neto cultivo</a:t>
                </a:r>
                <a:r>
                  <a:rPr lang="es-AR" sz="1600" baseline="0">
                    <a:solidFill>
                      <a:schemeClr val="bg1"/>
                    </a:solidFill>
                  </a:rPr>
                  <a:t> </a:t>
                </a:r>
                <a:r>
                  <a:rPr lang="es-AR" sz="1600">
                    <a:solidFill>
                      <a:schemeClr val="bg1"/>
                    </a:solidFill>
                  </a:rPr>
                  <a:t> (U$/ha)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s-AR"/>
          </a:p>
        </c:txPr>
        <c:crossAx val="27319910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48263987314085754"/>
          <c:y val="5.1578885972586759E-2"/>
          <c:w val="0.51736012685914257"/>
          <c:h val="6.3524837173131163E-2"/>
        </c:manualLayout>
      </c:layout>
      <c:txPr>
        <a:bodyPr/>
        <a:lstStyle/>
        <a:p>
          <a:pPr>
            <a:defRPr sz="1800">
              <a:solidFill>
                <a:sysClr val="windowText" lastClr="000000"/>
              </a:solidFill>
            </a:defRPr>
          </a:pPr>
          <a:endParaRPr lang="es-AR"/>
        </a:p>
      </c:txPr>
    </c:legend>
    <c:plotVisOnly val="1"/>
  </c:chart>
  <c:spPr>
    <a:solidFill>
      <a:sysClr val="windowText" lastClr="000000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'Maiz densidad'!$L$16</c:f>
              <c:strCache>
                <c:ptCount val="1"/>
                <c:pt idx="0">
                  <c:v>Densidad Fija</c:v>
                </c:pt>
              </c:strCache>
            </c:strRef>
          </c:tx>
          <c:spPr>
            <a:ln w="47625"/>
          </c:spPr>
          <c:marker>
            <c:symbol val="squar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strRef>
              <c:f>'Maiz densidad'!$M$15:$Q$15</c:f>
              <c:strCache>
                <c:ptCount val="5"/>
                <c:pt idx="0">
                  <c:v>Bajo Rh</c:v>
                </c:pt>
                <c:pt idx="1">
                  <c:v>ML1</c:v>
                </c:pt>
                <c:pt idx="2">
                  <c:v>ML2</c:v>
                </c:pt>
                <c:pt idx="3">
                  <c:v>L2</c:v>
                </c:pt>
                <c:pt idx="4">
                  <c:v>L3</c:v>
                </c:pt>
              </c:strCache>
            </c:strRef>
          </c:cat>
          <c:val>
            <c:numRef>
              <c:f>'Maiz densidad'!$M$16:$Q$16</c:f>
              <c:numCache>
                <c:formatCode>#,##0.00</c:formatCode>
                <c:ptCount val="5"/>
                <c:pt idx="0">
                  <c:v>10.025</c:v>
                </c:pt>
                <c:pt idx="1">
                  <c:v>12.4</c:v>
                </c:pt>
                <c:pt idx="2">
                  <c:v>9.2580000000000009</c:v>
                </c:pt>
                <c:pt idx="3">
                  <c:v>7.1249999999999973</c:v>
                </c:pt>
                <c:pt idx="4">
                  <c:v>5.5330000000000004</c:v>
                </c:pt>
              </c:numCache>
            </c:numRef>
          </c:val>
        </c:ser>
        <c:ser>
          <c:idx val="1"/>
          <c:order val="1"/>
          <c:tx>
            <c:strRef>
              <c:f>'Maiz densidad'!$L$17</c:f>
              <c:strCache>
                <c:ptCount val="1"/>
                <c:pt idx="0">
                  <c:v>Densidad Variable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circle"/>
            <c:size val="9"/>
          </c:marker>
          <c:cat>
            <c:strRef>
              <c:f>'Maiz densidad'!$M$15:$Q$15</c:f>
              <c:strCache>
                <c:ptCount val="5"/>
                <c:pt idx="0">
                  <c:v>Bajo Rh</c:v>
                </c:pt>
                <c:pt idx="1">
                  <c:v>ML1</c:v>
                </c:pt>
                <c:pt idx="2">
                  <c:v>ML2</c:v>
                </c:pt>
                <c:pt idx="3">
                  <c:v>L2</c:v>
                </c:pt>
                <c:pt idx="4">
                  <c:v>L3</c:v>
                </c:pt>
              </c:strCache>
            </c:strRef>
          </c:cat>
          <c:val>
            <c:numRef>
              <c:f>'Maiz densidad'!$M$17:$Q$17</c:f>
              <c:numCache>
                <c:formatCode>#,##0.00</c:formatCode>
                <c:ptCount val="5"/>
                <c:pt idx="0">
                  <c:v>9.5250000000000004</c:v>
                </c:pt>
                <c:pt idx="1">
                  <c:v>12.4</c:v>
                </c:pt>
                <c:pt idx="2">
                  <c:v>9.5560000000000027</c:v>
                </c:pt>
                <c:pt idx="3">
                  <c:v>8.5540000000000003</c:v>
                </c:pt>
                <c:pt idx="4">
                  <c:v>7.2219999999999995</c:v>
                </c:pt>
              </c:numCache>
            </c:numRef>
          </c:val>
        </c:ser>
        <c:marker val="1"/>
        <c:axId val="183882496"/>
        <c:axId val="183884032"/>
      </c:lineChart>
      <c:catAx>
        <c:axId val="183882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s-AR" sz="1600">
                    <a:solidFill>
                      <a:schemeClr val="bg1"/>
                    </a:solidFill>
                  </a:rPr>
                  <a:t>Ambiente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s-AR"/>
          </a:p>
        </c:txPr>
        <c:crossAx val="183884032"/>
        <c:crosses val="autoZero"/>
        <c:auto val="1"/>
        <c:lblAlgn val="ctr"/>
        <c:lblOffset val="100"/>
      </c:catAx>
      <c:valAx>
        <c:axId val="183884032"/>
        <c:scaling>
          <c:orientation val="minMax"/>
          <c:max val="13"/>
          <c:min val="5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s-AR" sz="1600">
                    <a:solidFill>
                      <a:schemeClr val="bg1"/>
                    </a:solidFill>
                  </a:rPr>
                  <a:t>Rendimiento (tn/ha)</a:t>
                </a:r>
              </a:p>
            </c:rich>
          </c:tx>
          <c:layout/>
        </c:title>
        <c:numFmt formatCode="#,##0.00" sourceLinked="1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AR"/>
          </a:p>
        </c:txPr>
        <c:crossAx val="183882496"/>
        <c:crosses val="autoZero"/>
        <c:crossBetween val="between"/>
        <c:majorUnit val="1"/>
      </c:valAx>
      <c:spPr>
        <a:solidFill>
          <a:schemeClr val="bg1"/>
        </a:solidFill>
      </c:spPr>
    </c:plotArea>
    <c:legend>
      <c:legendPos val="b"/>
      <c:layout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s-AR"/>
        </a:p>
      </c:txPr>
    </c:legend>
    <c:plotVisOnly val="1"/>
  </c:chart>
  <c:spPr>
    <a:solidFill>
      <a:schemeClr val="tx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'MT vs M1'!$B$4</c:f>
              <c:strCache>
                <c:ptCount val="1"/>
                <c:pt idx="0">
                  <c:v>Maiz 1° (T-L)</c:v>
                </c:pt>
              </c:strCache>
            </c:strRef>
          </c:tx>
          <c:spPr>
            <a:ln w="50800">
              <a:noFill/>
            </a:ln>
          </c:spPr>
          <c:marker>
            <c:symbol val="circle"/>
            <c:size val="10"/>
            <c:spPr>
              <a:gradFill>
                <a:gsLst>
                  <a:gs pos="0">
                    <a:srgbClr val="C0504D">
                      <a:lumMod val="50000"/>
                    </a:srgbClr>
                  </a:gs>
                  <a:gs pos="50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spPr>
              <a:ln w="50800">
                <a:solidFill>
                  <a:schemeClr val="accent2">
                    <a:lumMod val="75000"/>
                  </a:schemeClr>
                </a:solidFill>
              </a:ln>
            </c:spPr>
            <c:trendlineType val="linear"/>
          </c:trendline>
          <c:cat>
            <c:strRef>
              <c:f>'MT vs M1'!$C$3:$H$3</c:f>
              <c:strCache>
                <c:ptCount val="6"/>
                <c:pt idx="0">
                  <c:v>B1</c:v>
                </c:pt>
                <c:pt idx="1">
                  <c:v>ML1</c:v>
                </c:pt>
                <c:pt idx="2">
                  <c:v>ML2</c:v>
                </c:pt>
                <c:pt idx="3">
                  <c:v>L1</c:v>
                </c:pt>
                <c:pt idx="4">
                  <c:v>L2</c:v>
                </c:pt>
                <c:pt idx="5">
                  <c:v>L3</c:v>
                </c:pt>
              </c:strCache>
            </c:strRef>
          </c:cat>
          <c:val>
            <c:numRef>
              <c:f>'MT vs M1'!$C$4:$H$4</c:f>
              <c:numCache>
                <c:formatCode>#,##0.00</c:formatCode>
                <c:ptCount val="6"/>
                <c:pt idx="0">
                  <c:v>9.2199999999999989</c:v>
                </c:pt>
                <c:pt idx="1">
                  <c:v>8.1157500000000002</c:v>
                </c:pt>
                <c:pt idx="2">
                  <c:v>5.4729999999999999</c:v>
                </c:pt>
                <c:pt idx="5">
                  <c:v>4.22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'MT vs M1'!$B$5</c:f>
              <c:strCache>
                <c:ptCount val="1"/>
                <c:pt idx="0">
                  <c:v>Maiz T (T-L)</c:v>
                </c:pt>
              </c:strCache>
            </c:strRef>
          </c:tx>
          <c:spPr>
            <a:ln w="50800">
              <a:noFill/>
            </a:ln>
          </c:spPr>
          <c:marker>
            <c:symbol val="square"/>
            <c:size val="9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9BBB59">
                    <a:lumMod val="50000"/>
                  </a:srgbClr>
                </a:solidFill>
              </a:ln>
            </c:spPr>
          </c:marker>
          <c:trendline>
            <c:spPr>
              <a:ln w="50800">
                <a:solidFill>
                  <a:schemeClr val="tx1"/>
                </a:solidFill>
                <a:prstDash val="dash"/>
              </a:ln>
            </c:spPr>
            <c:trendlineType val="linear"/>
          </c:trendline>
          <c:cat>
            <c:strRef>
              <c:f>'MT vs M1'!$C$3:$H$3</c:f>
              <c:strCache>
                <c:ptCount val="6"/>
                <c:pt idx="0">
                  <c:v>B1</c:v>
                </c:pt>
                <c:pt idx="1">
                  <c:v>ML1</c:v>
                </c:pt>
                <c:pt idx="2">
                  <c:v>ML2</c:v>
                </c:pt>
                <c:pt idx="3">
                  <c:v>L1</c:v>
                </c:pt>
                <c:pt idx="4">
                  <c:v>L2</c:v>
                </c:pt>
                <c:pt idx="5">
                  <c:v>L3</c:v>
                </c:pt>
              </c:strCache>
            </c:strRef>
          </c:cat>
          <c:val>
            <c:numRef>
              <c:f>'MT vs M1'!$C$5:$H$5</c:f>
              <c:numCache>
                <c:formatCode>General</c:formatCode>
                <c:ptCount val="6"/>
                <c:pt idx="0" formatCode="#,##0.00">
                  <c:v>7.3469999999999995</c:v>
                </c:pt>
                <c:pt idx="2" formatCode="#,##0.00">
                  <c:v>6.6519999999999992</c:v>
                </c:pt>
                <c:pt idx="4" formatCode="#,##0.00">
                  <c:v>5.415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'MT vs M1'!$B$8</c:f>
              <c:strCache>
                <c:ptCount val="1"/>
                <c:pt idx="0">
                  <c:v>Maiz 1° (dx)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trendline>
            <c:spPr>
              <a:ln w="50800">
                <a:solidFill>
                  <a:schemeClr val="tx2"/>
                </a:solidFill>
                <a:prstDash val="solid"/>
              </a:ln>
            </c:spPr>
            <c:trendlineType val="linear"/>
          </c:trendline>
          <c:val>
            <c:numRef>
              <c:f>'MT vs M1'!$C$8:$H$8</c:f>
              <c:numCache>
                <c:formatCode>#,##0.000</c:formatCode>
                <c:ptCount val="6"/>
                <c:pt idx="0">
                  <c:v>10.374760869415097</c:v>
                </c:pt>
                <c:pt idx="1">
                  <c:v>8.2874166666666689</c:v>
                </c:pt>
                <c:pt idx="2">
                  <c:v>9.2900513937282287</c:v>
                </c:pt>
                <c:pt idx="4">
                  <c:v>5.605973536585366</c:v>
                </c:pt>
                <c:pt idx="5">
                  <c:v>5.381433149678605</c:v>
                </c:pt>
              </c:numCache>
            </c:numRef>
          </c:val>
        </c:ser>
        <c:ser>
          <c:idx val="3"/>
          <c:order val="3"/>
          <c:tx>
            <c:strRef>
              <c:f>'MT vs M1'!$B$9</c:f>
              <c:strCache>
                <c:ptCount val="1"/>
                <c:pt idx="0">
                  <c:v>Maiz T (dx)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trendline>
            <c:spPr>
              <a:ln w="47625">
                <a:solidFill>
                  <a:schemeClr val="accent3">
                    <a:lumMod val="75000"/>
                  </a:schemeClr>
                </a:solidFill>
                <a:prstDash val="dash"/>
              </a:ln>
            </c:spPr>
            <c:trendlineType val="linear"/>
          </c:trendline>
          <c:val>
            <c:numRef>
              <c:f>'MT vs M1'!$C$9:$H$9</c:f>
              <c:numCache>
                <c:formatCode>#,##0.000</c:formatCode>
                <c:ptCount val="6"/>
                <c:pt idx="0">
                  <c:v>9.2749499999999987</c:v>
                </c:pt>
                <c:pt idx="1">
                  <c:v>9.3969250000000013</c:v>
                </c:pt>
                <c:pt idx="2">
                  <c:v>8.2000000000000011</c:v>
                </c:pt>
                <c:pt idx="3">
                  <c:v>8.0500000000000007</c:v>
                </c:pt>
                <c:pt idx="4">
                  <c:v>5.8999999999999995</c:v>
                </c:pt>
                <c:pt idx="5">
                  <c:v>5.9750000000000014</c:v>
                </c:pt>
              </c:numCache>
            </c:numRef>
          </c:val>
        </c:ser>
        <c:marker val="1"/>
        <c:axId val="185901440"/>
        <c:axId val="185903360"/>
      </c:lineChart>
      <c:catAx>
        <c:axId val="185901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Ambiente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AR"/>
          </a:p>
        </c:txPr>
        <c:crossAx val="185903360"/>
        <c:crosses val="autoZero"/>
        <c:auto val="1"/>
        <c:lblAlgn val="ctr"/>
        <c:lblOffset val="100"/>
      </c:catAx>
      <c:valAx>
        <c:axId val="185903360"/>
        <c:scaling>
          <c:orientation val="minMax"/>
          <c:min val="3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s-AR">
                    <a:solidFill>
                      <a:schemeClr val="bg1"/>
                    </a:solidFill>
                  </a:rPr>
                  <a:t>Rendimiento (tn/ha)</a:t>
                </a:r>
              </a:p>
            </c:rich>
          </c:tx>
          <c:layout/>
        </c:title>
        <c:numFmt formatCode="#,##0.00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s-AR"/>
          </a:p>
        </c:txPr>
        <c:crossAx val="18590144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s-AR"/>
        </a:p>
      </c:txPr>
    </c:legend>
    <c:plotVisOnly val="1"/>
  </c:chart>
  <c:spPr>
    <a:solidFill>
      <a:schemeClr val="tx1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 PIONNER</a:t>
            </a: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strRef>
              <c:f>Hoja1!$E$1</c:f>
              <c:strCache>
                <c:ptCount val="1"/>
                <c:pt idx="0">
                  <c:v>p 2069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47625">
                <a:solidFill>
                  <a:srgbClr val="C00000"/>
                </a:solidFill>
              </a:ln>
            </c:spPr>
            <c:trendlineType val="linear"/>
          </c:trendline>
          <c:xVal>
            <c:numRef>
              <c:f>Hoja1!$E$2:$E$21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Hoja1!$F$2:$F$21</c:f>
              <c:numCache>
                <c:formatCode>_ * #,##0_ ;_ * \-#,##0_ ;_ * "-"??_ ;_ @_ </c:formatCode>
                <c:ptCount val="20"/>
                <c:pt idx="1">
                  <c:v>12197.368421052632</c:v>
                </c:pt>
                <c:pt idx="3" formatCode="0">
                  <c:v>8425.443356643349</c:v>
                </c:pt>
                <c:pt idx="4" formatCode="0">
                  <c:v>6000.4051930525884</c:v>
                </c:pt>
                <c:pt idx="7" formatCode="General">
                  <c:v>7980</c:v>
                </c:pt>
                <c:pt idx="8" formatCode="General">
                  <c:v>12197</c:v>
                </c:pt>
                <c:pt idx="9" formatCode="General">
                  <c:v>11585</c:v>
                </c:pt>
                <c:pt idx="10" formatCode="General">
                  <c:v>11050</c:v>
                </c:pt>
                <c:pt idx="11" formatCode="General">
                  <c:v>13045</c:v>
                </c:pt>
                <c:pt idx="12" formatCode="General">
                  <c:v>12350</c:v>
                </c:pt>
                <c:pt idx="13" formatCode="General">
                  <c:v>11559</c:v>
                </c:pt>
                <c:pt idx="14" formatCode="General">
                  <c:v>13964</c:v>
                </c:pt>
                <c:pt idx="15" formatCode="General">
                  <c:v>14376</c:v>
                </c:pt>
                <c:pt idx="16" formatCode="General">
                  <c:v>14060</c:v>
                </c:pt>
                <c:pt idx="17" formatCode="General">
                  <c:v>9840</c:v>
                </c:pt>
                <c:pt idx="18" formatCode="General">
                  <c:v>9980</c:v>
                </c:pt>
                <c:pt idx="19" formatCode="General">
                  <c:v>8336.7560484265305</c:v>
                </c:pt>
              </c:numCache>
            </c:numRef>
          </c:yVal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0"/>
          <c:order val="2"/>
          <c:tx>
            <c:strRef>
              <c:f>Hoja1!$B$1</c:f>
              <c:strCache>
                <c:ptCount val="1"/>
                <c:pt idx="0">
                  <c:v>P 2053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47625"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Hoja1!$A$2:$A$21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Hoja1!$C$2:$C$21</c:f>
              <c:numCache>
                <c:formatCode>_ * #,##0_ ;_ * \-#,##0_ ;_ * "-"??_ ;_ @_ </c:formatCode>
                <c:ptCount val="20"/>
                <c:pt idx="0" formatCode="0">
                  <c:v>9964.896216434061</c:v>
                </c:pt>
                <c:pt idx="1">
                  <c:v>12019.736842105296</c:v>
                </c:pt>
                <c:pt idx="2" formatCode="General">
                  <c:v>8923.1724908684519</c:v>
                </c:pt>
                <c:pt idx="3" formatCode="0">
                  <c:v>7197.9188811188815</c:v>
                </c:pt>
                <c:pt idx="5" formatCode="0">
                  <c:v>15083.804086538459</c:v>
                </c:pt>
                <c:pt idx="6" formatCode="0">
                  <c:v>6494.9071396439804</c:v>
                </c:pt>
                <c:pt idx="7" formatCode="General">
                  <c:v>7540</c:v>
                </c:pt>
                <c:pt idx="8" formatCode="General">
                  <c:v>12020</c:v>
                </c:pt>
                <c:pt idx="9" formatCode="General">
                  <c:v>12187</c:v>
                </c:pt>
                <c:pt idx="10" formatCode="General">
                  <c:v>11940</c:v>
                </c:pt>
                <c:pt idx="11" formatCode="General">
                  <c:v>15388</c:v>
                </c:pt>
                <c:pt idx="12" formatCode="General">
                  <c:v>12170</c:v>
                </c:pt>
                <c:pt idx="13" formatCode="General">
                  <c:v>11948</c:v>
                </c:pt>
                <c:pt idx="14" formatCode="General">
                  <c:v>14961</c:v>
                </c:pt>
                <c:pt idx="15" formatCode="General">
                  <c:v>15272</c:v>
                </c:pt>
                <c:pt idx="16" formatCode="General">
                  <c:v>14030</c:v>
                </c:pt>
                <c:pt idx="17" formatCode="General">
                  <c:v>10530</c:v>
                </c:pt>
                <c:pt idx="18" formatCode="General">
                  <c:v>8560</c:v>
                </c:pt>
                <c:pt idx="19" formatCode="General">
                  <c:v>10839.085418464187</c:v>
                </c:pt>
              </c:numCache>
            </c:numRef>
          </c:yVal>
        </c:ser>
        <c:ser>
          <c:idx val="3"/>
          <c:order val="3"/>
          <c:tx>
            <c:strRef>
              <c:f>Hoja1!$AT$1</c:f>
              <c:strCache>
                <c:ptCount val="1"/>
                <c:pt idx="0">
                  <c:v>P1979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FFF00"/>
                </a:solidFill>
              </a:ln>
            </c:spPr>
            <c:trendlineType val="linear"/>
          </c:trendline>
          <c:xVal>
            <c:numRef>
              <c:f>Hoja1!$AT$2:$AT$24</c:f>
              <c:numCache>
                <c:formatCode>General</c:formatCode>
                <c:ptCount val="23"/>
                <c:pt idx="0">
                  <c:v>11975</c:v>
                </c:pt>
                <c:pt idx="1">
                  <c:v>6000</c:v>
                </c:pt>
                <c:pt idx="2">
                  <c:v>11580.5</c:v>
                </c:pt>
                <c:pt idx="4">
                  <c:v>10840</c:v>
                </c:pt>
                <c:pt idx="6">
                  <c:v>14234.5</c:v>
                </c:pt>
                <c:pt idx="8">
                  <c:v>11540</c:v>
                </c:pt>
                <c:pt idx="10">
                  <c:v>10328</c:v>
                </c:pt>
                <c:pt idx="12">
                  <c:v>13436</c:v>
                </c:pt>
                <c:pt idx="14">
                  <c:v>14258.5</c:v>
                </c:pt>
                <c:pt idx="16">
                  <c:v>13135</c:v>
                </c:pt>
                <c:pt idx="18">
                  <c:v>10155</c:v>
                </c:pt>
                <c:pt idx="20">
                  <c:v>9690</c:v>
                </c:pt>
                <c:pt idx="22">
                  <c:v>9650.854203879675</c:v>
                </c:pt>
              </c:numCache>
            </c:numRef>
          </c:xVal>
          <c:yVal>
            <c:numRef>
              <c:f>Hoja1!$AU$2:$AU$24</c:f>
              <c:numCache>
                <c:formatCode>General</c:formatCode>
                <c:ptCount val="23"/>
                <c:pt idx="0">
                  <c:v>12395</c:v>
                </c:pt>
                <c:pt idx="1">
                  <c:v>5800</c:v>
                </c:pt>
                <c:pt idx="2">
                  <c:v>11682</c:v>
                </c:pt>
                <c:pt idx="4">
                  <c:v>10540</c:v>
                </c:pt>
                <c:pt idx="6">
                  <c:v>14310</c:v>
                </c:pt>
                <c:pt idx="8">
                  <c:v>11590</c:v>
                </c:pt>
                <c:pt idx="10">
                  <c:v>11320</c:v>
                </c:pt>
                <c:pt idx="12">
                  <c:v>14446</c:v>
                </c:pt>
                <c:pt idx="14">
                  <c:v>14068</c:v>
                </c:pt>
                <c:pt idx="16">
                  <c:v>12700</c:v>
                </c:pt>
                <c:pt idx="18">
                  <c:v>9880</c:v>
                </c:pt>
                <c:pt idx="20">
                  <c:v>9970</c:v>
                </c:pt>
                <c:pt idx="22">
                  <c:v>9004.2255702307484</c:v>
                </c:pt>
              </c:numCache>
            </c:numRef>
          </c:yVal>
        </c:ser>
        <c:axId val="186097024"/>
        <c:axId val="193201664"/>
      </c:scatterChart>
      <c:valAx>
        <c:axId val="186097024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AR" sz="2000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193201664"/>
        <c:crosses val="autoZero"/>
        <c:crossBetween val="midCat"/>
      </c:valAx>
      <c:valAx>
        <c:axId val="193201664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s-AR" sz="2000"/>
                  <a:t>Rinde del Hibrido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186097024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8225708061002153"/>
          <c:y val="0.42077455340489184"/>
          <c:w val="0.20728540305010937"/>
          <c:h val="0.18054602341322062"/>
        </c:manualLayout>
      </c:layout>
      <c:txPr>
        <a:bodyPr/>
        <a:lstStyle/>
        <a:p>
          <a:pPr>
            <a:defRPr sz="2000"/>
          </a:pPr>
          <a:endParaRPr lang="es-AR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</a:t>
            </a:r>
            <a:r>
              <a:rPr lang="es-AR" baseline="0"/>
              <a:t> </a:t>
            </a:r>
            <a:r>
              <a:rPr lang="es-AR"/>
              <a:t>MONSANTO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Hoja1!$H$1</c:f>
              <c:strCache>
                <c:ptCount val="1"/>
                <c:pt idx="0">
                  <c:v>DK 747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tx2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Hoja1!$H$2:$H$21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Hoja1!$I$2:$I$21</c:f>
              <c:numCache>
                <c:formatCode>_ * #,##0_ ;_ * \-#,##0_ ;_ * "-"??_ ;_ @_ </c:formatCode>
                <c:ptCount val="20"/>
                <c:pt idx="0" formatCode="0">
                  <c:v>9903.8506244893833</c:v>
                </c:pt>
                <c:pt idx="1">
                  <c:v>10736.842105263135</c:v>
                </c:pt>
                <c:pt idx="2" formatCode="General">
                  <c:v>9292.4368691263498</c:v>
                </c:pt>
                <c:pt idx="3" formatCode="0">
                  <c:v>7083.5975757575834</c:v>
                </c:pt>
                <c:pt idx="4" formatCode="0">
                  <c:v>3701.7891129485479</c:v>
                </c:pt>
                <c:pt idx="5" formatCode="0">
                  <c:v>11010.847355769229</c:v>
                </c:pt>
                <c:pt idx="6" formatCode="0">
                  <c:v>6286.6461024355867</c:v>
                </c:pt>
                <c:pt idx="7" formatCode="General">
                  <c:v>8330</c:v>
                </c:pt>
                <c:pt idx="8" formatCode="General">
                  <c:v>10737</c:v>
                </c:pt>
                <c:pt idx="9" formatCode="General">
                  <c:v>11808</c:v>
                </c:pt>
                <c:pt idx="11" formatCode="General">
                  <c:v>14191</c:v>
                </c:pt>
                <c:pt idx="12" formatCode="General">
                  <c:v>11380</c:v>
                </c:pt>
                <c:pt idx="13" formatCode="General">
                  <c:v>11595</c:v>
                </c:pt>
                <c:pt idx="14" formatCode="General">
                  <c:v>13258</c:v>
                </c:pt>
                <c:pt idx="15" formatCode="General">
                  <c:v>15643</c:v>
                </c:pt>
                <c:pt idx="16" formatCode="General">
                  <c:v>14130</c:v>
                </c:pt>
                <c:pt idx="17" formatCode="General">
                  <c:v>10320</c:v>
                </c:pt>
                <c:pt idx="18" formatCode="General">
                  <c:v>10520</c:v>
                </c:pt>
                <c:pt idx="19" formatCode="General">
                  <c:v>10177</c:v>
                </c:pt>
              </c:numCache>
            </c:numRef>
          </c:yVal>
        </c:ser>
        <c:ser>
          <c:idx val="1"/>
          <c:order val="1"/>
          <c:tx>
            <c:strRef>
              <c:f>Hoja1!$K$1</c:f>
              <c:strCache>
                <c:ptCount val="1"/>
                <c:pt idx="0">
                  <c:v>DK 190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xVal>
            <c:numRef>
              <c:f>Hoja1!$K$2:$K$21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Hoja1!$L$2:$L$21</c:f>
              <c:numCache>
                <c:formatCode>General</c:formatCode>
                <c:ptCount val="20"/>
                <c:pt idx="0" formatCode="0">
                  <c:v>9204.8158347675944</c:v>
                </c:pt>
                <c:pt idx="3" formatCode="0">
                  <c:v>7556.4410341951634</c:v>
                </c:pt>
                <c:pt idx="5" formatCode="0">
                  <c:v>12559.909855769229</c:v>
                </c:pt>
                <c:pt idx="6" formatCode="0">
                  <c:v>5854.2188805346686</c:v>
                </c:pt>
                <c:pt idx="7">
                  <c:v>7972</c:v>
                </c:pt>
                <c:pt idx="9">
                  <c:v>11621</c:v>
                </c:pt>
                <c:pt idx="11">
                  <c:v>14123</c:v>
                </c:pt>
                <c:pt idx="13">
                  <c:v>11140</c:v>
                </c:pt>
                <c:pt idx="15">
                  <c:v>14261</c:v>
                </c:pt>
                <c:pt idx="18">
                  <c:v>9880</c:v>
                </c:pt>
                <c:pt idx="19">
                  <c:v>10968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3"/>
          <c:order val="3"/>
          <c:tx>
            <c:strRef>
              <c:f>Hoja1!$N$1</c:f>
              <c:strCache>
                <c:ptCount val="1"/>
                <c:pt idx="0">
                  <c:v>DK 699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4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Hoja1!$N$2:$N$21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Hoja1!$O$2:$O$21</c:f>
              <c:numCache>
                <c:formatCode>_ * #,##0_ ;_ * \-#,##0_ ;_ * "-"??_ ;_ @_ </c:formatCode>
                <c:ptCount val="20"/>
                <c:pt idx="0" formatCode="0">
                  <c:v>8718.5564263556225</c:v>
                </c:pt>
                <c:pt idx="1">
                  <c:v>11776.315789473661</c:v>
                </c:pt>
                <c:pt idx="2" formatCode="General">
                  <c:v>9195.686651583701</c:v>
                </c:pt>
                <c:pt idx="3" formatCode="0">
                  <c:v>5878.2094043887146</c:v>
                </c:pt>
                <c:pt idx="4" formatCode="0">
                  <c:v>5327.0084196097214</c:v>
                </c:pt>
                <c:pt idx="7" formatCode="General">
                  <c:v>8894</c:v>
                </c:pt>
                <c:pt idx="8" formatCode="General">
                  <c:v>11776</c:v>
                </c:pt>
                <c:pt idx="9" formatCode="General">
                  <c:v>11702</c:v>
                </c:pt>
                <c:pt idx="11" formatCode="General">
                  <c:v>13286</c:v>
                </c:pt>
                <c:pt idx="12" formatCode="General">
                  <c:v>11920</c:v>
                </c:pt>
                <c:pt idx="13" formatCode="General">
                  <c:v>11410</c:v>
                </c:pt>
                <c:pt idx="15" formatCode="General">
                  <c:v>15573</c:v>
                </c:pt>
                <c:pt idx="16" formatCode="General">
                  <c:v>13320</c:v>
                </c:pt>
                <c:pt idx="17" formatCode="General">
                  <c:v>10590</c:v>
                </c:pt>
                <c:pt idx="18" formatCode="General">
                  <c:v>9580</c:v>
                </c:pt>
              </c:numCache>
            </c:numRef>
          </c:yVal>
        </c:ser>
        <c:ser>
          <c:idx val="4"/>
          <c:order val="4"/>
          <c:tx>
            <c:strRef>
              <c:f>Hoja1!$Q$1</c:f>
              <c:strCache>
                <c:ptCount val="1"/>
                <c:pt idx="0">
                  <c:v>DK 670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3">
                    <a:lumMod val="50000"/>
                  </a:schemeClr>
                </a:solidFill>
              </a:ln>
            </c:spPr>
            <c:trendlineType val="linear"/>
          </c:trendline>
          <c:xVal>
            <c:numRef>
              <c:f>Hoja1!$Q$2:$Q$21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Hoja1!$R$2:$R$21</c:f>
              <c:numCache>
                <c:formatCode>General</c:formatCode>
                <c:ptCount val="20"/>
                <c:pt idx="5" formatCode="0">
                  <c:v>13436.59254807696</c:v>
                </c:pt>
                <c:pt idx="6" formatCode="0">
                  <c:v>8584.7953216374062</c:v>
                </c:pt>
                <c:pt idx="7">
                  <c:v>8853</c:v>
                </c:pt>
                <c:pt idx="9">
                  <c:v>11437</c:v>
                </c:pt>
                <c:pt idx="11">
                  <c:v>14402</c:v>
                </c:pt>
                <c:pt idx="13">
                  <c:v>11508</c:v>
                </c:pt>
                <c:pt idx="15">
                  <c:v>14230</c:v>
                </c:pt>
                <c:pt idx="16">
                  <c:v>14690</c:v>
                </c:pt>
                <c:pt idx="18">
                  <c:v>10000</c:v>
                </c:pt>
              </c:numCache>
            </c:numRef>
          </c:yVal>
        </c:ser>
        <c:ser>
          <c:idx val="5"/>
          <c:order val="5"/>
          <c:tx>
            <c:strRef>
              <c:f>Hoja1!$T$1</c:f>
              <c:strCache>
                <c:ptCount val="1"/>
                <c:pt idx="0">
                  <c:v>DK 692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Hoja1!$T$2:$T$21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Hoja1!$U$2:$U$21</c:f>
              <c:numCache>
                <c:formatCode>_ * #,##0_ ;_ * \-#,##0_ ;_ * "-"??_ ;_ @_ </c:formatCode>
                <c:ptCount val="20"/>
                <c:pt idx="1">
                  <c:v>11953.947368421053</c:v>
                </c:pt>
                <c:pt idx="2" formatCode="General">
                  <c:v>10083.024708624716</c:v>
                </c:pt>
                <c:pt idx="3" formatCode="0">
                  <c:v>7711.6786974219922</c:v>
                </c:pt>
                <c:pt idx="4" formatCode="0">
                  <c:v>7461.6731162154874</c:v>
                </c:pt>
                <c:pt idx="5" formatCode="0">
                  <c:v>12686.496394230746</c:v>
                </c:pt>
                <c:pt idx="6" formatCode="0">
                  <c:v>6070.5770837349664</c:v>
                </c:pt>
                <c:pt idx="7" formatCode="General">
                  <c:v>9799</c:v>
                </c:pt>
                <c:pt idx="8" formatCode="General">
                  <c:v>11954</c:v>
                </c:pt>
                <c:pt idx="11" formatCode="General">
                  <c:v>14681</c:v>
                </c:pt>
                <c:pt idx="13" formatCode="General">
                  <c:v>11484</c:v>
                </c:pt>
              </c:numCache>
            </c:numRef>
          </c:yVal>
        </c:ser>
        <c:ser>
          <c:idx val="6"/>
          <c:order val="6"/>
          <c:tx>
            <c:strRef>
              <c:f>Hoja1!$W$1</c:f>
              <c:strCache>
                <c:ptCount val="1"/>
                <c:pt idx="0">
                  <c:v>DK 700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FFF00"/>
                </a:solidFill>
              </a:ln>
            </c:spPr>
            <c:trendlineType val="linear"/>
          </c:trendline>
          <c:xVal>
            <c:numRef>
              <c:f>Hoja1!$W$2:$W$21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Hoja1!$X$2:$X$21</c:f>
              <c:numCache>
                <c:formatCode>General</c:formatCode>
                <c:ptCount val="20"/>
                <c:pt idx="3" formatCode="0">
                  <c:v>7168</c:v>
                </c:pt>
                <c:pt idx="19">
                  <c:v>10054</c:v>
                </c:pt>
              </c:numCache>
            </c:numRef>
          </c:yVal>
        </c:ser>
        <c:axId val="193360256"/>
        <c:axId val="193362176"/>
      </c:scatterChart>
      <c:valAx>
        <c:axId val="193360256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AR" sz="1400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s-AR"/>
          </a:p>
        </c:txPr>
        <c:crossAx val="193362176"/>
        <c:crosses val="autoZero"/>
        <c:crossBetween val="midCat"/>
      </c:valAx>
      <c:valAx>
        <c:axId val="193362176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s-AR" sz="1400"/>
                  <a:t>Rinde del Hibrido (kg/ha)</a:t>
                </a:r>
              </a:p>
            </c:rich>
          </c:tx>
          <c:layout/>
        </c:title>
        <c:numFmt formatCode="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193360256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9"/>
        <c:delete val="1"/>
      </c:legendEntry>
      <c:layout/>
      <c:txPr>
        <a:bodyPr/>
        <a:lstStyle/>
        <a:p>
          <a:pPr>
            <a:defRPr sz="1200"/>
          </a:pPr>
          <a:endParaRPr lang="es-AR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/>
              <a:t>Hibridos</a:t>
            </a:r>
            <a:r>
              <a:rPr lang="es-AR" baseline="0"/>
              <a:t> </a:t>
            </a:r>
            <a:r>
              <a:rPr lang="es-AR"/>
              <a:t>DON MARIO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Hoja1!$Z$1</c:f>
              <c:strCache>
                <c:ptCount val="1"/>
                <c:pt idx="0">
                  <c:v>DM 2741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tx2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Hoja1!$Z$2:$Z$21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Hoja1!$AA$2:$AA$21</c:f>
              <c:numCache>
                <c:formatCode>_ * #,##0_ ;_ * \-#,##0_ ;_ * "-"??_ ;_ @_ </c:formatCode>
                <c:ptCount val="20"/>
                <c:pt idx="0" formatCode="0">
                  <c:v>8889.8540111329548</c:v>
                </c:pt>
                <c:pt idx="1">
                  <c:v>11322.368421052632</c:v>
                </c:pt>
                <c:pt idx="2" formatCode="General">
                  <c:v>9268.8933030646785</c:v>
                </c:pt>
                <c:pt idx="3" formatCode="0">
                  <c:v>8470.0502195412137</c:v>
                </c:pt>
                <c:pt idx="7" formatCode="General">
                  <c:v>8474</c:v>
                </c:pt>
                <c:pt idx="8" formatCode="General">
                  <c:v>12849</c:v>
                </c:pt>
                <c:pt idx="9" formatCode="General">
                  <c:v>11680</c:v>
                </c:pt>
                <c:pt idx="12" formatCode="General">
                  <c:v>11460</c:v>
                </c:pt>
                <c:pt idx="15" formatCode="General">
                  <c:v>14349</c:v>
                </c:pt>
                <c:pt idx="16" formatCode="General">
                  <c:v>11306</c:v>
                </c:pt>
                <c:pt idx="17" formatCode="General">
                  <c:v>9620</c:v>
                </c:pt>
              </c:numCache>
            </c:numRef>
          </c:yVal>
        </c:ser>
        <c:ser>
          <c:idx val="1"/>
          <c:order val="1"/>
          <c:tx>
            <c:strRef>
              <c:f>Hoja1!$AC$1</c:f>
              <c:strCache>
                <c:ptCount val="1"/>
                <c:pt idx="0">
                  <c:v>DM 2738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xVal>
            <c:numRef>
              <c:f>Hoja1!$AC$2:$AC$21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Hoja1!$AD$2:$AD$21</c:f>
              <c:numCache>
                <c:formatCode>_ * #,##0_ ;_ * \-#,##0_ ;_ * "-"??_ ;_ @_ </c:formatCode>
                <c:ptCount val="20"/>
                <c:pt idx="0" formatCode="0">
                  <c:v>8521.6255583381935</c:v>
                </c:pt>
                <c:pt idx="1">
                  <c:v>12848.684210526337</c:v>
                </c:pt>
                <c:pt idx="2" formatCode="General">
                  <c:v>10325.128156180826</c:v>
                </c:pt>
                <c:pt idx="3" formatCode="0">
                  <c:v>6327.7840220385669</c:v>
                </c:pt>
                <c:pt idx="4" formatCode="0">
                  <c:v>8203.7282954454131</c:v>
                </c:pt>
                <c:pt idx="7" formatCode="General">
                  <c:v>9812</c:v>
                </c:pt>
                <c:pt idx="9" formatCode="General">
                  <c:v>12189</c:v>
                </c:pt>
                <c:pt idx="12" formatCode="General">
                  <c:v>13010</c:v>
                </c:pt>
                <c:pt idx="13" formatCode="General">
                  <c:v>11815</c:v>
                </c:pt>
                <c:pt idx="15" formatCode="General">
                  <c:v>14952</c:v>
                </c:pt>
                <c:pt idx="16" formatCode="General">
                  <c:v>13780</c:v>
                </c:pt>
                <c:pt idx="17" formatCode="General">
                  <c:v>10300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3"/>
          <c:order val="3"/>
          <c:tx>
            <c:strRef>
              <c:f>Hoja1!$AW$1</c:f>
              <c:strCache>
                <c:ptCount val="1"/>
                <c:pt idx="0">
                  <c:v>DM 2740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FC000"/>
                </a:solidFill>
              </a:ln>
            </c:spPr>
            <c:trendlineType val="linear"/>
          </c:trendline>
          <c:xVal>
            <c:numRef>
              <c:f>Hoja1!$AW$2:$AW$13</c:f>
              <c:numCache>
                <c:formatCode>General</c:formatCode>
                <c:ptCount val="12"/>
                <c:pt idx="0">
                  <c:v>11975</c:v>
                </c:pt>
                <c:pt idx="1">
                  <c:v>11580.5</c:v>
                </c:pt>
                <c:pt idx="2">
                  <c:v>10840</c:v>
                </c:pt>
                <c:pt idx="3">
                  <c:v>14234.5</c:v>
                </c:pt>
                <c:pt idx="4">
                  <c:v>11540</c:v>
                </c:pt>
                <c:pt idx="5">
                  <c:v>10328</c:v>
                </c:pt>
                <c:pt idx="6">
                  <c:v>13436</c:v>
                </c:pt>
                <c:pt idx="7">
                  <c:v>14258.5</c:v>
                </c:pt>
                <c:pt idx="8">
                  <c:v>13135</c:v>
                </c:pt>
                <c:pt idx="9">
                  <c:v>10155</c:v>
                </c:pt>
                <c:pt idx="10">
                  <c:v>9690</c:v>
                </c:pt>
                <c:pt idx="11">
                  <c:v>6200</c:v>
                </c:pt>
              </c:numCache>
            </c:numRef>
          </c:xVal>
          <c:yVal>
            <c:numRef>
              <c:f>Hoja1!$AX$2:$AX$13</c:f>
              <c:numCache>
                <c:formatCode>General</c:formatCode>
                <c:ptCount val="12"/>
                <c:pt idx="0">
                  <c:v>11134</c:v>
                </c:pt>
                <c:pt idx="4">
                  <c:v>11340</c:v>
                </c:pt>
                <c:pt idx="7">
                  <c:v>14532</c:v>
                </c:pt>
                <c:pt idx="9">
                  <c:v>10070</c:v>
                </c:pt>
                <c:pt idx="11">
                  <c:v>6000</c:v>
                </c:pt>
              </c:numCache>
            </c:numRef>
          </c:yVal>
        </c:ser>
        <c:axId val="198768896"/>
        <c:axId val="198836608"/>
      </c:scatterChart>
      <c:valAx>
        <c:axId val="198768896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98836608"/>
        <c:crosses val="autoZero"/>
        <c:crossBetween val="midCat"/>
      </c:valAx>
      <c:valAx>
        <c:axId val="198836608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Rinde del Hibrido (kg/ha)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198768896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6"/>
        <c:delete val="1"/>
      </c:legendEntry>
      <c:layout/>
    </c:legend>
    <c:plotVisOnly val="1"/>
  </c:chart>
  <c:spPr>
    <a:solidFill>
      <a:schemeClr val="bg1"/>
    </a:solidFill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 dirty="0" err="1" smtClean="0"/>
              <a:t>HÍbridos</a:t>
            </a:r>
            <a:r>
              <a:rPr lang="es-AR" dirty="0" smtClean="0"/>
              <a:t> LA TIJERETA </a:t>
            </a:r>
            <a:endParaRPr lang="es-AR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Hoja1!$AF$1</c:f>
              <c:strCache>
                <c:ptCount val="1"/>
                <c:pt idx="0">
                  <c:v>LT 632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tx2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Hoja1!$AF$2:$AF$21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Hoja1!$AG$2:$AG$21</c:f>
              <c:numCache>
                <c:formatCode>_ * #,##0_ ;_ * \-#,##0_ ;_ * "-"??_ ;_ @_ </c:formatCode>
                <c:ptCount val="20"/>
                <c:pt idx="0" formatCode="0">
                  <c:v>8835.4290508488448</c:v>
                </c:pt>
                <c:pt idx="1">
                  <c:v>12184.210526315814</c:v>
                </c:pt>
                <c:pt idx="2" formatCode="General">
                  <c:v>8769.2025085337991</c:v>
                </c:pt>
                <c:pt idx="3" formatCode="0">
                  <c:v>5869.9347349164655</c:v>
                </c:pt>
                <c:pt idx="5" formatCode="0">
                  <c:v>14138.92427884618</c:v>
                </c:pt>
                <c:pt idx="6" formatCode="0">
                  <c:v>6625.1847567637033</c:v>
                </c:pt>
                <c:pt idx="7" formatCode="General">
                  <c:v>9247</c:v>
                </c:pt>
                <c:pt idx="8" formatCode="General">
                  <c:v>12840</c:v>
                </c:pt>
                <c:pt idx="9" formatCode="General">
                  <c:v>11868</c:v>
                </c:pt>
                <c:pt idx="12" formatCode="General">
                  <c:v>12330</c:v>
                </c:pt>
                <c:pt idx="17" formatCode="General">
                  <c:v>10470</c:v>
                </c:pt>
              </c:numCache>
            </c:numRef>
          </c:yVal>
        </c:ser>
        <c:ser>
          <c:idx val="1"/>
          <c:order val="1"/>
          <c:tx>
            <c:strRef>
              <c:f>Hoja1!$AI$1</c:f>
              <c:strCache>
                <c:ptCount val="1"/>
                <c:pt idx="0">
                  <c:v>LT 618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xVal>
            <c:numRef>
              <c:f>Hoja1!$AI$2:$AI$21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Hoja1!$AJ$2:$AJ$21</c:f>
              <c:numCache>
                <c:formatCode>_ * #,##0_ ;_ * \-#,##0_ ;_ * "-"??_ ;_ @_ </c:formatCode>
                <c:ptCount val="20"/>
                <c:pt idx="0" formatCode="0">
                  <c:v>9645.2123763166146</c:v>
                </c:pt>
                <c:pt idx="1">
                  <c:v>10388.157894736842</c:v>
                </c:pt>
                <c:pt idx="2" formatCode="General">
                  <c:v>10397.450733950711</c:v>
                </c:pt>
                <c:pt idx="3" formatCode="0">
                  <c:v>6054.294214876033</c:v>
                </c:pt>
                <c:pt idx="5" formatCode="0">
                  <c:v>12499.957932692279</c:v>
                </c:pt>
                <c:pt idx="7" formatCode="General">
                  <c:v>8929</c:v>
                </c:pt>
                <c:pt idx="8" formatCode="General">
                  <c:v>10388</c:v>
                </c:pt>
                <c:pt idx="12" formatCode="General">
                  <c:v>12850</c:v>
                </c:pt>
                <c:pt idx="17" formatCode="General">
                  <c:v>9790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tx1"/>
                </a:solidFill>
                <a:prstDash val="dashDot"/>
              </a:ln>
            </c:spPr>
            <c:trendlineType val="linear"/>
          </c:trendline>
          <c:xVal>
            <c:numRef>
              <c:f>Hoja1!$A$24:$B$24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xVal>
          <c:yVal>
            <c:numRef>
              <c:f>Hoja1!$A$25:$B$25</c:f>
              <c:numCache>
                <c:formatCode>General</c:formatCode>
                <c:ptCount val="2"/>
                <c:pt idx="0">
                  <c:v>5000</c:v>
                </c:pt>
                <c:pt idx="1">
                  <c:v>15000</c:v>
                </c:pt>
              </c:numCache>
            </c:numRef>
          </c:yVal>
        </c:ser>
        <c:ser>
          <c:idx val="3"/>
          <c:order val="3"/>
          <c:tx>
            <c:strRef>
              <c:f>Hoja1!$AL$1</c:f>
              <c:strCache>
                <c:ptCount val="1"/>
                <c:pt idx="0">
                  <c:v>DOWM-510-HX-RR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Hoja1!$AL$2:$AL$21</c:f>
              <c:numCache>
                <c:formatCode>General</c:formatCode>
                <c:ptCount val="20"/>
                <c:pt idx="0">
                  <c:v>9019</c:v>
                </c:pt>
                <c:pt idx="1">
                  <c:v>11478</c:v>
                </c:pt>
                <c:pt idx="2">
                  <c:v>8988</c:v>
                </c:pt>
                <c:pt idx="3">
                  <c:v>6637</c:v>
                </c:pt>
                <c:pt idx="4">
                  <c:v>7384</c:v>
                </c:pt>
                <c:pt idx="5">
                  <c:v>12559.909855769229</c:v>
                </c:pt>
                <c:pt idx="6">
                  <c:v>5854.2188805346686</c:v>
                </c:pt>
                <c:pt idx="7">
                  <c:v>8435.9788359788072</c:v>
                </c:pt>
                <c:pt idx="8">
                  <c:v>11022</c:v>
                </c:pt>
                <c:pt idx="9">
                  <c:v>11580.5</c:v>
                </c:pt>
                <c:pt idx="10">
                  <c:v>10840</c:v>
                </c:pt>
                <c:pt idx="11">
                  <c:v>14234.499999999973</c:v>
                </c:pt>
                <c:pt idx="12">
                  <c:v>11540</c:v>
                </c:pt>
                <c:pt idx="13">
                  <c:v>10328</c:v>
                </c:pt>
                <c:pt idx="14">
                  <c:v>13436.000000000002</c:v>
                </c:pt>
                <c:pt idx="15">
                  <c:v>14258.5</c:v>
                </c:pt>
                <c:pt idx="16">
                  <c:v>13135</c:v>
                </c:pt>
                <c:pt idx="17">
                  <c:v>10155</c:v>
                </c:pt>
                <c:pt idx="18">
                  <c:v>9690</c:v>
                </c:pt>
                <c:pt idx="19">
                  <c:v>9650.854203879675</c:v>
                </c:pt>
              </c:numCache>
            </c:numRef>
          </c:xVal>
          <c:yVal>
            <c:numRef>
              <c:f>Hoja1!$AM$2:$AM$21</c:f>
              <c:numCache>
                <c:formatCode>_ * #,##0_ ;_ * \-#,##0_ ;_ * "-"??_ ;_ @_ </c:formatCode>
                <c:ptCount val="20"/>
                <c:pt idx="1">
                  <c:v>11190.789473684203</c:v>
                </c:pt>
                <c:pt idx="7" formatCode="General">
                  <c:v>8880</c:v>
                </c:pt>
                <c:pt idx="12" formatCode="General">
                  <c:v>11330</c:v>
                </c:pt>
                <c:pt idx="13" formatCode="General">
                  <c:v>11390</c:v>
                </c:pt>
              </c:numCache>
            </c:numRef>
          </c:yVal>
        </c:ser>
        <c:ser>
          <c:idx val="4"/>
          <c:order val="4"/>
          <c:tx>
            <c:strRef>
              <c:f>Hoja1!$BA$1</c:f>
              <c:strCache>
                <c:ptCount val="1"/>
                <c:pt idx="0">
                  <c:v>LT 622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</c:trendline>
          <c:xVal>
            <c:numRef>
              <c:f>Hoja1!$BA$2:$BA$9</c:f>
              <c:numCache>
                <c:formatCode>General</c:formatCode>
                <c:ptCount val="8"/>
                <c:pt idx="0">
                  <c:v>11975</c:v>
                </c:pt>
                <c:pt idx="1">
                  <c:v>11540</c:v>
                </c:pt>
                <c:pt idx="2">
                  <c:v>14785.292676567889</c:v>
                </c:pt>
                <c:pt idx="3">
                  <c:v>13281</c:v>
                </c:pt>
                <c:pt idx="4">
                  <c:v>11985</c:v>
                </c:pt>
                <c:pt idx="5">
                  <c:v>10155</c:v>
                </c:pt>
                <c:pt idx="6">
                  <c:v>6000</c:v>
                </c:pt>
              </c:numCache>
            </c:numRef>
          </c:xVal>
          <c:yVal>
            <c:numRef>
              <c:f>Hoja1!$BB$2:$BB$9</c:f>
              <c:numCache>
                <c:formatCode>General</c:formatCode>
                <c:ptCount val="8"/>
                <c:pt idx="0">
                  <c:v>11345</c:v>
                </c:pt>
                <c:pt idx="1">
                  <c:v>12850</c:v>
                </c:pt>
                <c:pt idx="2">
                  <c:v>14441.141195295304</c:v>
                </c:pt>
                <c:pt idx="3">
                  <c:v>14985</c:v>
                </c:pt>
                <c:pt idx="4">
                  <c:v>11100</c:v>
                </c:pt>
                <c:pt idx="5">
                  <c:v>9790</c:v>
                </c:pt>
              </c:numCache>
            </c:numRef>
          </c:yVal>
        </c:ser>
        <c:axId val="199284992"/>
        <c:axId val="227737984"/>
      </c:scatterChart>
      <c:valAx>
        <c:axId val="199284992"/>
        <c:scaling>
          <c:orientation val="minMax"/>
          <c:max val="15000"/>
          <c:min val="500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ambiente (kg/ha)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es-AR"/>
          </a:p>
        </c:txPr>
        <c:crossAx val="227737984"/>
        <c:crosses val="autoZero"/>
        <c:crossBetween val="midCat"/>
      </c:valAx>
      <c:valAx>
        <c:axId val="227737984"/>
        <c:scaling>
          <c:orientation val="minMax"/>
          <c:max val="150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s-AR" sz="1100"/>
                  <a:t>Rinde del Hibrido (kg/ha)</a:t>
                </a:r>
              </a:p>
            </c:rich>
          </c:tx>
          <c:layout/>
        </c:title>
        <c:numFmt formatCode="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199284992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7"/>
        <c:delete val="1"/>
      </c:legendEntry>
      <c:layout/>
      <c:txPr>
        <a:bodyPr/>
        <a:lstStyle/>
        <a:p>
          <a:pPr>
            <a:defRPr sz="1100"/>
          </a:pPr>
          <a:endParaRPr lang="es-AR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593D4-A54D-404B-8CEF-68DA0D9A041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4FA9AD3-0002-4918-ADC5-2C87EDE0ACB9}">
      <dgm:prSet phldrT="[Texto]"/>
      <dgm:spPr/>
      <dgm:t>
        <a:bodyPr/>
        <a:lstStyle/>
        <a:p>
          <a:r>
            <a:rPr lang="es-AR" dirty="0" smtClean="0"/>
            <a:t>Ambiente</a:t>
          </a:r>
          <a:endParaRPr lang="es-AR" dirty="0"/>
        </a:p>
      </dgm:t>
    </dgm:pt>
    <dgm:pt modelId="{6B09DA51-1C45-4470-AEF5-F8513B98FC4F}" type="parTrans" cxnId="{7746E408-5478-4D4C-9DC4-FCC694353BDF}">
      <dgm:prSet/>
      <dgm:spPr/>
      <dgm:t>
        <a:bodyPr/>
        <a:lstStyle/>
        <a:p>
          <a:endParaRPr lang="es-AR"/>
        </a:p>
      </dgm:t>
    </dgm:pt>
    <dgm:pt modelId="{A145640B-3236-4863-8D31-22C3015BC7DF}" type="sibTrans" cxnId="{7746E408-5478-4D4C-9DC4-FCC694353BDF}">
      <dgm:prSet/>
      <dgm:spPr/>
      <dgm:t>
        <a:bodyPr/>
        <a:lstStyle/>
        <a:p>
          <a:endParaRPr lang="es-AR"/>
        </a:p>
      </dgm:t>
    </dgm:pt>
    <dgm:pt modelId="{7C6E02E5-52BD-43BA-B15C-662816DF1EE9}">
      <dgm:prSet phldrT="[Texto]"/>
      <dgm:spPr/>
      <dgm:t>
        <a:bodyPr/>
        <a:lstStyle/>
        <a:p>
          <a:r>
            <a:rPr lang="es-AR" dirty="0" smtClean="0"/>
            <a:t>Determina el 55 % del rendimiento</a:t>
          </a:r>
          <a:endParaRPr lang="es-AR" dirty="0"/>
        </a:p>
      </dgm:t>
    </dgm:pt>
    <dgm:pt modelId="{4A8F8780-0DDB-4A8E-8415-B9986F12594B}" type="parTrans" cxnId="{855FF408-C26D-4970-9099-6989A2078487}">
      <dgm:prSet/>
      <dgm:spPr/>
      <dgm:t>
        <a:bodyPr/>
        <a:lstStyle/>
        <a:p>
          <a:endParaRPr lang="es-AR"/>
        </a:p>
      </dgm:t>
    </dgm:pt>
    <dgm:pt modelId="{8160E381-2008-4D12-A163-2D8773656AF2}" type="sibTrans" cxnId="{855FF408-C26D-4970-9099-6989A2078487}">
      <dgm:prSet/>
      <dgm:spPr/>
      <dgm:t>
        <a:bodyPr/>
        <a:lstStyle/>
        <a:p>
          <a:endParaRPr lang="es-AR"/>
        </a:p>
      </dgm:t>
    </dgm:pt>
    <dgm:pt modelId="{3D6D3299-1C03-47BB-872E-854530A19E94}">
      <dgm:prSet phldrT="[Texto]"/>
      <dgm:spPr/>
      <dgm:t>
        <a:bodyPr/>
        <a:lstStyle/>
        <a:p>
          <a:r>
            <a:rPr lang="es-AR" dirty="0" smtClean="0"/>
            <a:t>Estructura del cultivo</a:t>
          </a:r>
          <a:endParaRPr lang="es-AR" dirty="0"/>
        </a:p>
      </dgm:t>
    </dgm:pt>
    <dgm:pt modelId="{96E1BA6B-395E-4259-BA00-7534422F3EBC}" type="parTrans" cxnId="{9C23C3E1-A9E0-4047-BAA9-20C4BBA04AB3}">
      <dgm:prSet/>
      <dgm:spPr/>
      <dgm:t>
        <a:bodyPr/>
        <a:lstStyle/>
        <a:p>
          <a:endParaRPr lang="es-AR"/>
        </a:p>
      </dgm:t>
    </dgm:pt>
    <dgm:pt modelId="{55F9CDF4-4076-4EF4-86D6-43EB29F09A12}" type="sibTrans" cxnId="{9C23C3E1-A9E0-4047-BAA9-20C4BBA04AB3}">
      <dgm:prSet/>
      <dgm:spPr/>
      <dgm:t>
        <a:bodyPr/>
        <a:lstStyle/>
        <a:p>
          <a:endParaRPr lang="es-AR"/>
        </a:p>
      </dgm:t>
    </dgm:pt>
    <dgm:pt modelId="{87F3153F-AF5B-4D69-8C1F-6EB1F8273C30}">
      <dgm:prSet phldrT="[Texto]"/>
      <dgm:spPr/>
      <dgm:t>
        <a:bodyPr/>
        <a:lstStyle/>
        <a:p>
          <a:r>
            <a:rPr lang="es-AR" dirty="0" smtClean="0"/>
            <a:t>Densidad (10%)</a:t>
          </a:r>
          <a:endParaRPr lang="es-AR" dirty="0"/>
        </a:p>
      </dgm:t>
    </dgm:pt>
    <dgm:pt modelId="{D72FB3AE-47E4-46D6-9C37-0D074C8FE5C0}" type="parTrans" cxnId="{F3ABACDA-F829-4CFE-B40A-7A6899F7A848}">
      <dgm:prSet/>
      <dgm:spPr/>
      <dgm:t>
        <a:bodyPr/>
        <a:lstStyle/>
        <a:p>
          <a:endParaRPr lang="es-AR"/>
        </a:p>
      </dgm:t>
    </dgm:pt>
    <dgm:pt modelId="{C664C15B-DCCE-4D11-BABD-F7BE58573C5E}" type="sibTrans" cxnId="{F3ABACDA-F829-4CFE-B40A-7A6899F7A848}">
      <dgm:prSet/>
      <dgm:spPr/>
      <dgm:t>
        <a:bodyPr/>
        <a:lstStyle/>
        <a:p>
          <a:endParaRPr lang="es-AR"/>
        </a:p>
      </dgm:t>
    </dgm:pt>
    <dgm:pt modelId="{4D7D56A4-854E-4BD7-B793-0522018BEB00}">
      <dgm:prSet phldrT="[Texto]"/>
      <dgm:spPr/>
      <dgm:t>
        <a:bodyPr/>
        <a:lstStyle/>
        <a:p>
          <a:r>
            <a:rPr lang="es-AR" dirty="0" smtClean="0"/>
            <a:t>Fecha de siembra (5%)</a:t>
          </a:r>
          <a:endParaRPr lang="es-AR" dirty="0"/>
        </a:p>
      </dgm:t>
    </dgm:pt>
    <dgm:pt modelId="{85068A97-BCCA-455C-92C8-9055EA47BC92}" type="parTrans" cxnId="{81762210-28B5-420D-8388-614FB1F4A48D}">
      <dgm:prSet/>
      <dgm:spPr/>
      <dgm:t>
        <a:bodyPr/>
        <a:lstStyle/>
        <a:p>
          <a:endParaRPr lang="es-AR"/>
        </a:p>
      </dgm:t>
    </dgm:pt>
    <dgm:pt modelId="{9D7C45C2-E163-4436-9E50-32C00BB9ECB1}" type="sibTrans" cxnId="{81762210-28B5-420D-8388-614FB1F4A48D}">
      <dgm:prSet/>
      <dgm:spPr/>
      <dgm:t>
        <a:bodyPr/>
        <a:lstStyle/>
        <a:p>
          <a:endParaRPr lang="es-AR"/>
        </a:p>
      </dgm:t>
    </dgm:pt>
    <dgm:pt modelId="{5179B479-6768-4320-814B-2373AF3BF92F}">
      <dgm:prSet phldrT="[Texto]"/>
      <dgm:spPr/>
      <dgm:t>
        <a:bodyPr/>
        <a:lstStyle/>
        <a:p>
          <a:r>
            <a:rPr lang="es-AR" dirty="0" smtClean="0"/>
            <a:t>Hibrido (5%)</a:t>
          </a:r>
          <a:endParaRPr lang="es-AR" dirty="0"/>
        </a:p>
      </dgm:t>
    </dgm:pt>
    <dgm:pt modelId="{BE185EBD-313F-49F8-88C1-6C70B646F60F}" type="parTrans" cxnId="{EEB2887A-2D27-4C21-84A1-520196887598}">
      <dgm:prSet/>
      <dgm:spPr/>
      <dgm:t>
        <a:bodyPr/>
        <a:lstStyle/>
        <a:p>
          <a:endParaRPr lang="es-AR"/>
        </a:p>
      </dgm:t>
    </dgm:pt>
    <dgm:pt modelId="{56091DF6-A7C1-465F-99CC-8EFDBD828DC2}" type="sibTrans" cxnId="{EEB2887A-2D27-4C21-84A1-520196887598}">
      <dgm:prSet/>
      <dgm:spPr/>
      <dgm:t>
        <a:bodyPr/>
        <a:lstStyle/>
        <a:p>
          <a:endParaRPr lang="es-AR"/>
        </a:p>
      </dgm:t>
    </dgm:pt>
    <dgm:pt modelId="{EFCDC756-1608-4889-ABE1-8581341C3A71}">
      <dgm:prSet phldrT="[Texto]"/>
      <dgm:spPr/>
      <dgm:t>
        <a:bodyPr/>
        <a:lstStyle/>
        <a:p>
          <a:r>
            <a:rPr lang="es-AR" dirty="0" smtClean="0"/>
            <a:t>Fertilización</a:t>
          </a:r>
          <a:endParaRPr lang="es-AR" dirty="0"/>
        </a:p>
      </dgm:t>
    </dgm:pt>
    <dgm:pt modelId="{0B917C52-9790-4EFE-B5BE-E77DD0FF637B}" type="parTrans" cxnId="{0A010C83-4364-4773-AFAD-D828820C01DD}">
      <dgm:prSet/>
      <dgm:spPr/>
      <dgm:t>
        <a:bodyPr/>
        <a:lstStyle/>
        <a:p>
          <a:endParaRPr lang="es-AR"/>
        </a:p>
      </dgm:t>
    </dgm:pt>
    <dgm:pt modelId="{41712765-64CE-4068-9704-35022AFD3B2A}" type="sibTrans" cxnId="{0A010C83-4364-4773-AFAD-D828820C01DD}">
      <dgm:prSet/>
      <dgm:spPr/>
      <dgm:t>
        <a:bodyPr/>
        <a:lstStyle/>
        <a:p>
          <a:endParaRPr lang="es-AR"/>
        </a:p>
      </dgm:t>
    </dgm:pt>
    <dgm:pt modelId="{D966D3F4-6C8C-446D-AF19-AC62F708DF49}">
      <dgm:prSet phldrT="[Texto]"/>
      <dgm:spPr/>
      <dgm:t>
        <a:bodyPr/>
        <a:lstStyle/>
        <a:p>
          <a:r>
            <a:rPr lang="es-AR" dirty="0" smtClean="0"/>
            <a:t>Protección </a:t>
          </a:r>
          <a:endParaRPr lang="es-AR" dirty="0"/>
        </a:p>
      </dgm:t>
    </dgm:pt>
    <dgm:pt modelId="{C4F02FA5-2B34-4A89-90A3-1ECF0B9130E4}" type="parTrans" cxnId="{44FF81E8-92FF-4D9A-872E-C8DF8172C6B6}">
      <dgm:prSet/>
      <dgm:spPr/>
      <dgm:t>
        <a:bodyPr/>
        <a:lstStyle/>
        <a:p>
          <a:endParaRPr lang="es-AR"/>
        </a:p>
      </dgm:t>
    </dgm:pt>
    <dgm:pt modelId="{197FDF56-4AEC-4E64-B130-3FF485A1BBCA}" type="sibTrans" cxnId="{44FF81E8-92FF-4D9A-872E-C8DF8172C6B6}">
      <dgm:prSet/>
      <dgm:spPr/>
      <dgm:t>
        <a:bodyPr/>
        <a:lstStyle/>
        <a:p>
          <a:endParaRPr lang="es-AR"/>
        </a:p>
      </dgm:t>
    </dgm:pt>
    <dgm:pt modelId="{9D4EC051-7B3D-481D-A606-337A26FEB63A}">
      <dgm:prSet/>
      <dgm:spPr/>
      <dgm:t>
        <a:bodyPr/>
        <a:lstStyle/>
        <a:p>
          <a:r>
            <a:rPr lang="es-AR" dirty="0" smtClean="0"/>
            <a:t>Nitrógeno / Azufre (13%)</a:t>
          </a:r>
          <a:endParaRPr lang="es-AR" dirty="0"/>
        </a:p>
      </dgm:t>
    </dgm:pt>
    <dgm:pt modelId="{8449655E-E6BE-4E1C-8C89-00693DF31D73}" type="parTrans" cxnId="{E99566A4-514B-4B1D-97F4-BA97AD312332}">
      <dgm:prSet/>
      <dgm:spPr/>
      <dgm:t>
        <a:bodyPr/>
        <a:lstStyle/>
        <a:p>
          <a:endParaRPr lang="es-AR"/>
        </a:p>
      </dgm:t>
    </dgm:pt>
    <dgm:pt modelId="{99F5CBE4-8523-4B9B-8059-3196CE851C93}" type="sibTrans" cxnId="{E99566A4-514B-4B1D-97F4-BA97AD312332}">
      <dgm:prSet/>
      <dgm:spPr/>
      <dgm:t>
        <a:bodyPr/>
        <a:lstStyle/>
        <a:p>
          <a:endParaRPr lang="es-AR"/>
        </a:p>
      </dgm:t>
    </dgm:pt>
    <dgm:pt modelId="{60F8DDAB-69CC-4645-BA5A-A02EB7069DA0}">
      <dgm:prSet/>
      <dgm:spPr/>
      <dgm:t>
        <a:bodyPr/>
        <a:lstStyle/>
        <a:p>
          <a:endParaRPr lang="es-AR" dirty="0"/>
        </a:p>
      </dgm:t>
    </dgm:pt>
    <dgm:pt modelId="{AFAA26E3-E59E-4C82-8780-681347724790}" type="parTrans" cxnId="{C0497072-8C60-49E5-A11C-822A51E20B90}">
      <dgm:prSet/>
      <dgm:spPr/>
      <dgm:t>
        <a:bodyPr/>
        <a:lstStyle/>
        <a:p>
          <a:endParaRPr lang="es-AR"/>
        </a:p>
      </dgm:t>
    </dgm:pt>
    <dgm:pt modelId="{C0DBA936-C6B4-490B-B5B4-A77A50B87E77}" type="sibTrans" cxnId="{C0497072-8C60-49E5-A11C-822A51E20B90}">
      <dgm:prSet/>
      <dgm:spPr/>
      <dgm:t>
        <a:bodyPr/>
        <a:lstStyle/>
        <a:p>
          <a:endParaRPr lang="es-AR"/>
        </a:p>
      </dgm:t>
    </dgm:pt>
    <dgm:pt modelId="{463D3984-0358-4AA7-8273-AF53813C3272}">
      <dgm:prSet/>
      <dgm:spPr/>
      <dgm:t>
        <a:bodyPr/>
        <a:lstStyle/>
        <a:p>
          <a:r>
            <a:rPr lang="es-AR" dirty="0" smtClean="0"/>
            <a:t>Fosforo (5%) </a:t>
          </a:r>
          <a:endParaRPr lang="es-AR" dirty="0"/>
        </a:p>
      </dgm:t>
    </dgm:pt>
    <dgm:pt modelId="{75F92FEE-83C7-484B-9B83-98E873B185EA}" type="parTrans" cxnId="{CBE4DF98-3FE8-49E0-8EAA-AFF80C1DBC9A}">
      <dgm:prSet/>
      <dgm:spPr/>
      <dgm:t>
        <a:bodyPr/>
        <a:lstStyle/>
        <a:p>
          <a:endParaRPr lang="es-AR"/>
        </a:p>
      </dgm:t>
    </dgm:pt>
    <dgm:pt modelId="{B663E1A4-1712-4D5B-852E-D915372B6022}" type="sibTrans" cxnId="{CBE4DF98-3FE8-49E0-8EAA-AFF80C1DBC9A}">
      <dgm:prSet/>
      <dgm:spPr/>
      <dgm:t>
        <a:bodyPr/>
        <a:lstStyle/>
        <a:p>
          <a:endParaRPr lang="es-AR"/>
        </a:p>
      </dgm:t>
    </dgm:pt>
    <dgm:pt modelId="{D6542DDA-6654-4DB6-9E90-E3121C04A6CB}">
      <dgm:prSet/>
      <dgm:spPr/>
      <dgm:t>
        <a:bodyPr/>
        <a:lstStyle/>
        <a:p>
          <a:r>
            <a:rPr lang="es-AR" dirty="0" smtClean="0"/>
            <a:t>Malezas  (4%)</a:t>
          </a:r>
          <a:endParaRPr lang="es-AR" dirty="0"/>
        </a:p>
      </dgm:t>
    </dgm:pt>
    <dgm:pt modelId="{5CDC7241-D1EE-4A0B-B4F5-3F4604E20FDC}" type="parTrans" cxnId="{B8FEBC37-1399-4D45-92BF-6C1E7BEF8578}">
      <dgm:prSet/>
      <dgm:spPr/>
      <dgm:t>
        <a:bodyPr/>
        <a:lstStyle/>
        <a:p>
          <a:endParaRPr lang="es-AR"/>
        </a:p>
      </dgm:t>
    </dgm:pt>
    <dgm:pt modelId="{6D2539FF-BE45-4BCE-8156-953EA24BE447}" type="sibTrans" cxnId="{B8FEBC37-1399-4D45-92BF-6C1E7BEF8578}">
      <dgm:prSet/>
      <dgm:spPr/>
      <dgm:t>
        <a:bodyPr/>
        <a:lstStyle/>
        <a:p>
          <a:endParaRPr lang="es-AR"/>
        </a:p>
      </dgm:t>
    </dgm:pt>
    <dgm:pt modelId="{8F9A0BBA-4249-43BB-BA49-B88AE5D0FA37}">
      <dgm:prSet/>
      <dgm:spPr/>
      <dgm:t>
        <a:bodyPr/>
        <a:lstStyle/>
        <a:p>
          <a:r>
            <a:rPr lang="es-AR" dirty="0" smtClean="0"/>
            <a:t>Insectos; Fungicidas (3%)</a:t>
          </a:r>
          <a:endParaRPr lang="es-AR" dirty="0"/>
        </a:p>
      </dgm:t>
    </dgm:pt>
    <dgm:pt modelId="{2731A21E-93CF-4825-8927-CC0224FCD84D}" type="parTrans" cxnId="{7E0EB1BA-197E-46E7-A56D-2A87388A81B1}">
      <dgm:prSet/>
      <dgm:spPr/>
      <dgm:t>
        <a:bodyPr/>
        <a:lstStyle/>
        <a:p>
          <a:endParaRPr lang="es-AR"/>
        </a:p>
      </dgm:t>
    </dgm:pt>
    <dgm:pt modelId="{99E9F271-964D-42ED-A9E8-FED32CDCD3F0}" type="sibTrans" cxnId="{7E0EB1BA-197E-46E7-A56D-2A87388A81B1}">
      <dgm:prSet/>
      <dgm:spPr/>
      <dgm:t>
        <a:bodyPr/>
        <a:lstStyle/>
        <a:p>
          <a:endParaRPr lang="es-AR"/>
        </a:p>
      </dgm:t>
    </dgm:pt>
    <dgm:pt modelId="{374EB9D6-0273-4427-9D5C-7694D2593A2E}" type="pres">
      <dgm:prSet presAssocID="{C8A593D4-A54D-404B-8CEF-68DA0D9A04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298DDD57-F1DF-4ADE-886A-32FEAAD2F635}" type="pres">
      <dgm:prSet presAssocID="{E4FA9AD3-0002-4918-ADC5-2C87EDE0ACB9}" presName="linNode" presStyleCnt="0"/>
      <dgm:spPr/>
    </dgm:pt>
    <dgm:pt modelId="{8BC81368-9343-425F-874D-BDE33404D927}" type="pres">
      <dgm:prSet presAssocID="{E4FA9AD3-0002-4918-ADC5-2C87EDE0ACB9}" presName="parentShp" presStyleLbl="node1" presStyleIdx="0" presStyleCnt="4" custLinFactNeighborY="-12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92B814-B747-4054-B9C0-0AF8D2315A96}" type="pres">
      <dgm:prSet presAssocID="{E4FA9AD3-0002-4918-ADC5-2C87EDE0ACB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6EDA5D8-7D3A-425D-B43C-2035A2378ECF}" type="pres">
      <dgm:prSet presAssocID="{A145640B-3236-4863-8D31-22C3015BC7DF}" presName="spacing" presStyleCnt="0"/>
      <dgm:spPr/>
    </dgm:pt>
    <dgm:pt modelId="{C0026D4E-4012-453D-A8C5-20CBBD9E4781}" type="pres">
      <dgm:prSet presAssocID="{3D6D3299-1C03-47BB-872E-854530A19E94}" presName="linNode" presStyleCnt="0"/>
      <dgm:spPr/>
    </dgm:pt>
    <dgm:pt modelId="{EA1CE8ED-2DF2-4371-B3FB-27B94A7526C2}" type="pres">
      <dgm:prSet presAssocID="{3D6D3299-1C03-47BB-872E-854530A19E9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83C248-4194-44ED-863B-08BEFDA8B42D}" type="pres">
      <dgm:prSet presAssocID="{3D6D3299-1C03-47BB-872E-854530A19E9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8D438FE-6AB6-4EEE-B892-33DA5C45216F}" type="pres">
      <dgm:prSet presAssocID="{55F9CDF4-4076-4EF4-86D6-43EB29F09A12}" presName="spacing" presStyleCnt="0"/>
      <dgm:spPr/>
    </dgm:pt>
    <dgm:pt modelId="{CB5CB86E-FF03-4769-82AF-5FC084DB982F}" type="pres">
      <dgm:prSet presAssocID="{EFCDC756-1608-4889-ABE1-8581341C3A71}" presName="linNode" presStyleCnt="0"/>
      <dgm:spPr/>
    </dgm:pt>
    <dgm:pt modelId="{E50DC050-F427-4E44-97E7-58EBCBC7F135}" type="pres">
      <dgm:prSet presAssocID="{EFCDC756-1608-4889-ABE1-8581341C3A7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072C65-A9E7-4997-9E73-219710DE7162}" type="pres">
      <dgm:prSet presAssocID="{EFCDC756-1608-4889-ABE1-8581341C3A7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5DFCF9-3986-477E-828A-783C93557970}" type="pres">
      <dgm:prSet presAssocID="{41712765-64CE-4068-9704-35022AFD3B2A}" presName="spacing" presStyleCnt="0"/>
      <dgm:spPr/>
    </dgm:pt>
    <dgm:pt modelId="{38FA7AA9-8805-4609-9B35-CD06DF15ACDB}" type="pres">
      <dgm:prSet presAssocID="{D966D3F4-6C8C-446D-AF19-AC62F708DF49}" presName="linNode" presStyleCnt="0"/>
      <dgm:spPr/>
    </dgm:pt>
    <dgm:pt modelId="{FB9BF0AC-FCD2-4913-B7BD-C855B099AEFC}" type="pres">
      <dgm:prSet presAssocID="{D966D3F4-6C8C-446D-AF19-AC62F708DF4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675C68-A9E1-4736-9524-3EF0B00DDF8E}" type="pres">
      <dgm:prSet presAssocID="{D966D3F4-6C8C-446D-AF19-AC62F708DF4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DE45AF4-FB4B-411D-94DE-34F6A122265E}" type="presOf" srcId="{C8A593D4-A54D-404B-8CEF-68DA0D9A0413}" destId="{374EB9D6-0273-4427-9D5C-7694D2593A2E}" srcOrd="0" destOrd="0" presId="urn:microsoft.com/office/officeart/2005/8/layout/vList6"/>
    <dgm:cxn modelId="{7E0EB1BA-197E-46E7-A56D-2A87388A81B1}" srcId="{D966D3F4-6C8C-446D-AF19-AC62F708DF49}" destId="{8F9A0BBA-4249-43BB-BA49-B88AE5D0FA37}" srcOrd="1" destOrd="0" parTransId="{2731A21E-93CF-4825-8927-CC0224FCD84D}" sibTransId="{99E9F271-964D-42ED-A9E8-FED32CDCD3F0}"/>
    <dgm:cxn modelId="{C0497072-8C60-49E5-A11C-822A51E20B90}" srcId="{EFCDC756-1608-4889-ABE1-8581341C3A71}" destId="{60F8DDAB-69CC-4645-BA5A-A02EB7069DA0}" srcOrd="2" destOrd="0" parTransId="{AFAA26E3-E59E-4C82-8780-681347724790}" sibTransId="{C0DBA936-C6B4-490B-B5B4-A77A50B87E77}"/>
    <dgm:cxn modelId="{F3ABACDA-F829-4CFE-B40A-7A6899F7A848}" srcId="{3D6D3299-1C03-47BB-872E-854530A19E94}" destId="{87F3153F-AF5B-4D69-8C1F-6EB1F8273C30}" srcOrd="0" destOrd="0" parTransId="{D72FB3AE-47E4-46D6-9C37-0D074C8FE5C0}" sibTransId="{C664C15B-DCCE-4D11-BABD-F7BE58573C5E}"/>
    <dgm:cxn modelId="{EEB2887A-2D27-4C21-84A1-520196887598}" srcId="{3D6D3299-1C03-47BB-872E-854530A19E94}" destId="{5179B479-6768-4320-814B-2373AF3BF92F}" srcOrd="1" destOrd="0" parTransId="{BE185EBD-313F-49F8-88C1-6C70B646F60F}" sibTransId="{56091DF6-A7C1-465F-99CC-8EFDBD828DC2}"/>
    <dgm:cxn modelId="{2213022D-616C-445C-8228-B37DEDA5B26C}" type="presOf" srcId="{D966D3F4-6C8C-446D-AF19-AC62F708DF49}" destId="{FB9BF0AC-FCD2-4913-B7BD-C855B099AEFC}" srcOrd="0" destOrd="0" presId="urn:microsoft.com/office/officeart/2005/8/layout/vList6"/>
    <dgm:cxn modelId="{895E1BC8-8969-477C-A752-EC934F842DF9}" type="presOf" srcId="{463D3984-0358-4AA7-8273-AF53813C3272}" destId="{D3072C65-A9E7-4997-9E73-219710DE7162}" srcOrd="0" destOrd="1" presId="urn:microsoft.com/office/officeart/2005/8/layout/vList6"/>
    <dgm:cxn modelId="{E99566A4-514B-4B1D-97F4-BA97AD312332}" srcId="{EFCDC756-1608-4889-ABE1-8581341C3A71}" destId="{9D4EC051-7B3D-481D-A606-337A26FEB63A}" srcOrd="0" destOrd="0" parTransId="{8449655E-E6BE-4E1C-8C89-00693DF31D73}" sibTransId="{99F5CBE4-8523-4B9B-8059-3196CE851C93}"/>
    <dgm:cxn modelId="{C586E8F3-DCE8-427D-8120-4210F4295F1A}" type="presOf" srcId="{E4FA9AD3-0002-4918-ADC5-2C87EDE0ACB9}" destId="{8BC81368-9343-425F-874D-BDE33404D927}" srcOrd="0" destOrd="0" presId="urn:microsoft.com/office/officeart/2005/8/layout/vList6"/>
    <dgm:cxn modelId="{D2536EA6-01C5-4626-AC98-6709D8EE0839}" type="presOf" srcId="{7C6E02E5-52BD-43BA-B15C-662816DF1EE9}" destId="{6F92B814-B747-4054-B9C0-0AF8D2315A96}" srcOrd="0" destOrd="0" presId="urn:microsoft.com/office/officeart/2005/8/layout/vList6"/>
    <dgm:cxn modelId="{9C23C3E1-A9E0-4047-BAA9-20C4BBA04AB3}" srcId="{C8A593D4-A54D-404B-8CEF-68DA0D9A0413}" destId="{3D6D3299-1C03-47BB-872E-854530A19E94}" srcOrd="1" destOrd="0" parTransId="{96E1BA6B-395E-4259-BA00-7534422F3EBC}" sibTransId="{55F9CDF4-4076-4EF4-86D6-43EB29F09A12}"/>
    <dgm:cxn modelId="{855FF408-C26D-4970-9099-6989A2078487}" srcId="{E4FA9AD3-0002-4918-ADC5-2C87EDE0ACB9}" destId="{7C6E02E5-52BD-43BA-B15C-662816DF1EE9}" srcOrd="0" destOrd="0" parTransId="{4A8F8780-0DDB-4A8E-8415-B9986F12594B}" sibTransId="{8160E381-2008-4D12-A163-2D8773656AF2}"/>
    <dgm:cxn modelId="{58E7BD91-39A9-4EF5-8CD8-6687AA54A0AF}" type="presOf" srcId="{8F9A0BBA-4249-43BB-BA49-B88AE5D0FA37}" destId="{AF675C68-A9E1-4736-9524-3EF0B00DDF8E}" srcOrd="0" destOrd="1" presId="urn:microsoft.com/office/officeart/2005/8/layout/vList6"/>
    <dgm:cxn modelId="{D9D09A22-8EA0-4360-8380-FD8A9D0131DA}" type="presOf" srcId="{EFCDC756-1608-4889-ABE1-8581341C3A71}" destId="{E50DC050-F427-4E44-97E7-58EBCBC7F135}" srcOrd="0" destOrd="0" presId="urn:microsoft.com/office/officeart/2005/8/layout/vList6"/>
    <dgm:cxn modelId="{CBE4DF98-3FE8-49E0-8EAA-AFF80C1DBC9A}" srcId="{EFCDC756-1608-4889-ABE1-8581341C3A71}" destId="{463D3984-0358-4AA7-8273-AF53813C3272}" srcOrd="1" destOrd="0" parTransId="{75F92FEE-83C7-484B-9B83-98E873B185EA}" sibTransId="{B663E1A4-1712-4D5B-852E-D915372B6022}"/>
    <dgm:cxn modelId="{75388948-0563-4F22-BAFE-97A66DB02A24}" type="presOf" srcId="{3D6D3299-1C03-47BB-872E-854530A19E94}" destId="{EA1CE8ED-2DF2-4371-B3FB-27B94A7526C2}" srcOrd="0" destOrd="0" presId="urn:microsoft.com/office/officeart/2005/8/layout/vList6"/>
    <dgm:cxn modelId="{65823100-6236-439C-A25F-85B0CFE58864}" type="presOf" srcId="{60F8DDAB-69CC-4645-BA5A-A02EB7069DA0}" destId="{D3072C65-A9E7-4997-9E73-219710DE7162}" srcOrd="0" destOrd="2" presId="urn:microsoft.com/office/officeart/2005/8/layout/vList6"/>
    <dgm:cxn modelId="{0A010C83-4364-4773-AFAD-D828820C01DD}" srcId="{C8A593D4-A54D-404B-8CEF-68DA0D9A0413}" destId="{EFCDC756-1608-4889-ABE1-8581341C3A71}" srcOrd="2" destOrd="0" parTransId="{0B917C52-9790-4EFE-B5BE-E77DD0FF637B}" sibTransId="{41712765-64CE-4068-9704-35022AFD3B2A}"/>
    <dgm:cxn modelId="{B8FEBC37-1399-4D45-92BF-6C1E7BEF8578}" srcId="{D966D3F4-6C8C-446D-AF19-AC62F708DF49}" destId="{D6542DDA-6654-4DB6-9E90-E3121C04A6CB}" srcOrd="0" destOrd="0" parTransId="{5CDC7241-D1EE-4A0B-B4F5-3F4604E20FDC}" sibTransId="{6D2539FF-BE45-4BCE-8156-953EA24BE447}"/>
    <dgm:cxn modelId="{CDEEF0E1-0AA6-4412-95F7-E3271AAA0220}" type="presOf" srcId="{4D7D56A4-854E-4BD7-B793-0522018BEB00}" destId="{1483C248-4194-44ED-863B-08BEFDA8B42D}" srcOrd="0" destOrd="2" presId="urn:microsoft.com/office/officeart/2005/8/layout/vList6"/>
    <dgm:cxn modelId="{44FF81E8-92FF-4D9A-872E-C8DF8172C6B6}" srcId="{C8A593D4-A54D-404B-8CEF-68DA0D9A0413}" destId="{D966D3F4-6C8C-446D-AF19-AC62F708DF49}" srcOrd="3" destOrd="0" parTransId="{C4F02FA5-2B34-4A89-90A3-1ECF0B9130E4}" sibTransId="{197FDF56-4AEC-4E64-B130-3FF485A1BBCA}"/>
    <dgm:cxn modelId="{EA03E984-5403-400E-8F40-9C3F99C85919}" type="presOf" srcId="{9D4EC051-7B3D-481D-A606-337A26FEB63A}" destId="{D3072C65-A9E7-4997-9E73-219710DE7162}" srcOrd="0" destOrd="0" presId="urn:microsoft.com/office/officeart/2005/8/layout/vList6"/>
    <dgm:cxn modelId="{328DFBCF-B90F-4AA4-8550-AB836CA4D452}" type="presOf" srcId="{87F3153F-AF5B-4D69-8C1F-6EB1F8273C30}" destId="{1483C248-4194-44ED-863B-08BEFDA8B42D}" srcOrd="0" destOrd="0" presId="urn:microsoft.com/office/officeart/2005/8/layout/vList6"/>
    <dgm:cxn modelId="{81762210-28B5-420D-8388-614FB1F4A48D}" srcId="{3D6D3299-1C03-47BB-872E-854530A19E94}" destId="{4D7D56A4-854E-4BD7-B793-0522018BEB00}" srcOrd="2" destOrd="0" parTransId="{85068A97-BCCA-455C-92C8-9055EA47BC92}" sibTransId="{9D7C45C2-E163-4436-9E50-32C00BB9ECB1}"/>
    <dgm:cxn modelId="{74B77FB0-69BB-4182-85C6-E354B837F189}" type="presOf" srcId="{D6542DDA-6654-4DB6-9E90-E3121C04A6CB}" destId="{AF675C68-A9E1-4736-9524-3EF0B00DDF8E}" srcOrd="0" destOrd="0" presId="urn:microsoft.com/office/officeart/2005/8/layout/vList6"/>
    <dgm:cxn modelId="{6EDD56A4-313A-49FA-9DFB-6BAB3C7CBE6C}" type="presOf" srcId="{5179B479-6768-4320-814B-2373AF3BF92F}" destId="{1483C248-4194-44ED-863B-08BEFDA8B42D}" srcOrd="0" destOrd="1" presId="urn:microsoft.com/office/officeart/2005/8/layout/vList6"/>
    <dgm:cxn modelId="{7746E408-5478-4D4C-9DC4-FCC694353BDF}" srcId="{C8A593D4-A54D-404B-8CEF-68DA0D9A0413}" destId="{E4FA9AD3-0002-4918-ADC5-2C87EDE0ACB9}" srcOrd="0" destOrd="0" parTransId="{6B09DA51-1C45-4470-AEF5-F8513B98FC4F}" sibTransId="{A145640B-3236-4863-8D31-22C3015BC7DF}"/>
    <dgm:cxn modelId="{087E00D8-7967-4A15-B9B2-58DC9AB8DCE1}" type="presParOf" srcId="{374EB9D6-0273-4427-9D5C-7694D2593A2E}" destId="{298DDD57-F1DF-4ADE-886A-32FEAAD2F635}" srcOrd="0" destOrd="0" presId="urn:microsoft.com/office/officeart/2005/8/layout/vList6"/>
    <dgm:cxn modelId="{A5D733E5-C769-4170-9708-2A3FC762CA55}" type="presParOf" srcId="{298DDD57-F1DF-4ADE-886A-32FEAAD2F635}" destId="{8BC81368-9343-425F-874D-BDE33404D927}" srcOrd="0" destOrd="0" presId="urn:microsoft.com/office/officeart/2005/8/layout/vList6"/>
    <dgm:cxn modelId="{9D5F175A-4EDE-4B7D-8DEA-BD6DCA6559FB}" type="presParOf" srcId="{298DDD57-F1DF-4ADE-886A-32FEAAD2F635}" destId="{6F92B814-B747-4054-B9C0-0AF8D2315A96}" srcOrd="1" destOrd="0" presId="urn:microsoft.com/office/officeart/2005/8/layout/vList6"/>
    <dgm:cxn modelId="{D03BDCB7-4273-4C45-B7B7-70FC2F9EAB79}" type="presParOf" srcId="{374EB9D6-0273-4427-9D5C-7694D2593A2E}" destId="{36EDA5D8-7D3A-425D-B43C-2035A2378ECF}" srcOrd="1" destOrd="0" presId="urn:microsoft.com/office/officeart/2005/8/layout/vList6"/>
    <dgm:cxn modelId="{123CB1BB-AA3E-4675-AAC9-C6F062D12EF8}" type="presParOf" srcId="{374EB9D6-0273-4427-9D5C-7694D2593A2E}" destId="{C0026D4E-4012-453D-A8C5-20CBBD9E4781}" srcOrd="2" destOrd="0" presId="urn:microsoft.com/office/officeart/2005/8/layout/vList6"/>
    <dgm:cxn modelId="{61094088-CD7E-4C4B-8B73-AE12695CB29B}" type="presParOf" srcId="{C0026D4E-4012-453D-A8C5-20CBBD9E4781}" destId="{EA1CE8ED-2DF2-4371-B3FB-27B94A7526C2}" srcOrd="0" destOrd="0" presId="urn:microsoft.com/office/officeart/2005/8/layout/vList6"/>
    <dgm:cxn modelId="{36B57C47-32E8-475E-9869-CD3C40CA3A25}" type="presParOf" srcId="{C0026D4E-4012-453D-A8C5-20CBBD9E4781}" destId="{1483C248-4194-44ED-863B-08BEFDA8B42D}" srcOrd="1" destOrd="0" presId="urn:microsoft.com/office/officeart/2005/8/layout/vList6"/>
    <dgm:cxn modelId="{91824781-81DE-4404-A99B-956112A4C9EF}" type="presParOf" srcId="{374EB9D6-0273-4427-9D5C-7694D2593A2E}" destId="{E8D438FE-6AB6-4EEE-B892-33DA5C45216F}" srcOrd="3" destOrd="0" presId="urn:microsoft.com/office/officeart/2005/8/layout/vList6"/>
    <dgm:cxn modelId="{55EF9721-0B42-4679-AB9A-CB5BE0278AD7}" type="presParOf" srcId="{374EB9D6-0273-4427-9D5C-7694D2593A2E}" destId="{CB5CB86E-FF03-4769-82AF-5FC084DB982F}" srcOrd="4" destOrd="0" presId="urn:microsoft.com/office/officeart/2005/8/layout/vList6"/>
    <dgm:cxn modelId="{23E8B099-BFA4-4D3A-A4DE-CE448954E8B5}" type="presParOf" srcId="{CB5CB86E-FF03-4769-82AF-5FC084DB982F}" destId="{E50DC050-F427-4E44-97E7-58EBCBC7F135}" srcOrd="0" destOrd="0" presId="urn:microsoft.com/office/officeart/2005/8/layout/vList6"/>
    <dgm:cxn modelId="{5B8DFCF9-8452-428A-B6E7-A5B0B4143A26}" type="presParOf" srcId="{CB5CB86E-FF03-4769-82AF-5FC084DB982F}" destId="{D3072C65-A9E7-4997-9E73-219710DE7162}" srcOrd="1" destOrd="0" presId="urn:microsoft.com/office/officeart/2005/8/layout/vList6"/>
    <dgm:cxn modelId="{E95121D2-6C65-4BD1-A894-B26BAD1787A6}" type="presParOf" srcId="{374EB9D6-0273-4427-9D5C-7694D2593A2E}" destId="{295DFCF9-3986-477E-828A-783C93557970}" srcOrd="5" destOrd="0" presId="urn:microsoft.com/office/officeart/2005/8/layout/vList6"/>
    <dgm:cxn modelId="{7F782F7D-F548-409F-A10B-0916FF035F01}" type="presParOf" srcId="{374EB9D6-0273-4427-9D5C-7694D2593A2E}" destId="{38FA7AA9-8805-4609-9B35-CD06DF15ACDB}" srcOrd="6" destOrd="0" presId="urn:microsoft.com/office/officeart/2005/8/layout/vList6"/>
    <dgm:cxn modelId="{F26EBD0A-EEFC-4165-A976-1C3C8A3EF356}" type="presParOf" srcId="{38FA7AA9-8805-4609-9B35-CD06DF15ACDB}" destId="{FB9BF0AC-FCD2-4913-B7BD-C855B099AEFC}" srcOrd="0" destOrd="0" presId="urn:microsoft.com/office/officeart/2005/8/layout/vList6"/>
    <dgm:cxn modelId="{323949E8-6BF3-4AF1-A748-D99C39D41BC3}" type="presParOf" srcId="{38FA7AA9-8805-4609-9B35-CD06DF15ACDB}" destId="{AF675C68-A9E1-4736-9524-3EF0B00DDF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2B814-B747-4054-B9C0-0AF8D2315A96}">
      <dsp:nvSpPr>
        <dsp:cNvPr id="0" name=""/>
        <dsp:cNvSpPr/>
      </dsp:nvSpPr>
      <dsp:spPr>
        <a:xfrm>
          <a:off x="3312367" y="1708"/>
          <a:ext cx="4968552" cy="1355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Determina el 55 % del rendimiento</a:t>
          </a:r>
          <a:endParaRPr lang="es-AR" sz="2100" kern="1200" dirty="0"/>
        </a:p>
      </dsp:txBody>
      <dsp:txXfrm>
        <a:off x="3312367" y="1708"/>
        <a:ext cx="4968552" cy="1355634"/>
      </dsp:txXfrm>
    </dsp:sp>
    <dsp:sp modelId="{8BC81368-9343-425F-874D-BDE33404D927}">
      <dsp:nvSpPr>
        <dsp:cNvPr id="0" name=""/>
        <dsp:cNvSpPr/>
      </dsp:nvSpPr>
      <dsp:spPr>
        <a:xfrm>
          <a:off x="0" y="0"/>
          <a:ext cx="3312368" cy="135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Ambiente</a:t>
          </a:r>
          <a:endParaRPr lang="es-AR" sz="3800" kern="1200" dirty="0"/>
        </a:p>
      </dsp:txBody>
      <dsp:txXfrm>
        <a:off x="0" y="0"/>
        <a:ext cx="3312368" cy="1355634"/>
      </dsp:txXfrm>
    </dsp:sp>
    <dsp:sp modelId="{1483C248-4194-44ED-863B-08BEFDA8B42D}">
      <dsp:nvSpPr>
        <dsp:cNvPr id="0" name=""/>
        <dsp:cNvSpPr/>
      </dsp:nvSpPr>
      <dsp:spPr>
        <a:xfrm>
          <a:off x="3312367" y="1492907"/>
          <a:ext cx="4968552" cy="1355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Densidad (10%)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Hibrido (5%)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Fecha de siembra (5%)</a:t>
          </a:r>
          <a:endParaRPr lang="es-AR" sz="2100" kern="1200" dirty="0"/>
        </a:p>
      </dsp:txBody>
      <dsp:txXfrm>
        <a:off x="3312367" y="1492907"/>
        <a:ext cx="4968552" cy="1355634"/>
      </dsp:txXfrm>
    </dsp:sp>
    <dsp:sp modelId="{EA1CE8ED-2DF2-4371-B3FB-27B94A7526C2}">
      <dsp:nvSpPr>
        <dsp:cNvPr id="0" name=""/>
        <dsp:cNvSpPr/>
      </dsp:nvSpPr>
      <dsp:spPr>
        <a:xfrm>
          <a:off x="0" y="1492907"/>
          <a:ext cx="3312368" cy="135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Estructura del cultivo</a:t>
          </a:r>
          <a:endParaRPr lang="es-AR" sz="3800" kern="1200" dirty="0"/>
        </a:p>
      </dsp:txBody>
      <dsp:txXfrm>
        <a:off x="0" y="1492907"/>
        <a:ext cx="3312368" cy="1355634"/>
      </dsp:txXfrm>
    </dsp:sp>
    <dsp:sp modelId="{D3072C65-A9E7-4997-9E73-219710DE7162}">
      <dsp:nvSpPr>
        <dsp:cNvPr id="0" name=""/>
        <dsp:cNvSpPr/>
      </dsp:nvSpPr>
      <dsp:spPr>
        <a:xfrm>
          <a:off x="3312367" y="2984105"/>
          <a:ext cx="4968552" cy="1355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Nitrógeno / Azufre (13%)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Fosforo (5%) 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100" kern="1200" dirty="0"/>
        </a:p>
      </dsp:txBody>
      <dsp:txXfrm>
        <a:off x="3312367" y="2984105"/>
        <a:ext cx="4968552" cy="1355634"/>
      </dsp:txXfrm>
    </dsp:sp>
    <dsp:sp modelId="{E50DC050-F427-4E44-97E7-58EBCBC7F135}">
      <dsp:nvSpPr>
        <dsp:cNvPr id="0" name=""/>
        <dsp:cNvSpPr/>
      </dsp:nvSpPr>
      <dsp:spPr>
        <a:xfrm>
          <a:off x="0" y="2984105"/>
          <a:ext cx="3312368" cy="135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Fertilización</a:t>
          </a:r>
          <a:endParaRPr lang="es-AR" sz="3800" kern="1200" dirty="0"/>
        </a:p>
      </dsp:txBody>
      <dsp:txXfrm>
        <a:off x="0" y="2984105"/>
        <a:ext cx="3312368" cy="1355634"/>
      </dsp:txXfrm>
    </dsp:sp>
    <dsp:sp modelId="{AF675C68-A9E1-4736-9524-3EF0B00DDF8E}">
      <dsp:nvSpPr>
        <dsp:cNvPr id="0" name=""/>
        <dsp:cNvSpPr/>
      </dsp:nvSpPr>
      <dsp:spPr>
        <a:xfrm>
          <a:off x="3312367" y="4475304"/>
          <a:ext cx="4968552" cy="1355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Malezas  (4%)</a:t>
          </a:r>
          <a:endParaRPr lang="es-A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100" kern="1200" dirty="0" smtClean="0"/>
            <a:t>Insectos; Fungicidas (3%)</a:t>
          </a:r>
          <a:endParaRPr lang="es-AR" sz="2100" kern="1200" dirty="0"/>
        </a:p>
      </dsp:txBody>
      <dsp:txXfrm>
        <a:off x="3312367" y="4475304"/>
        <a:ext cx="4968552" cy="1355634"/>
      </dsp:txXfrm>
    </dsp:sp>
    <dsp:sp modelId="{FB9BF0AC-FCD2-4913-B7BD-C855B099AEFC}">
      <dsp:nvSpPr>
        <dsp:cNvPr id="0" name=""/>
        <dsp:cNvSpPr/>
      </dsp:nvSpPr>
      <dsp:spPr>
        <a:xfrm>
          <a:off x="0" y="4475304"/>
          <a:ext cx="3312368" cy="135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800" kern="1200" dirty="0" smtClean="0"/>
            <a:t>Protección </a:t>
          </a:r>
          <a:endParaRPr lang="es-AR" sz="3800" kern="1200" dirty="0"/>
        </a:p>
      </dsp:txBody>
      <dsp:txXfrm>
        <a:off x="0" y="4475304"/>
        <a:ext cx="3312368" cy="1355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9885-2585-42FC-98E8-5FA1AB5FD013}" type="datetimeFigureOut">
              <a:rPr lang="es-AR" smtClean="0"/>
              <a:pPr/>
              <a:t>15/08/2011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B57B-B5F3-44A0-9B2C-FD67448EA0A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verdadero impacto es la productividad</a:t>
            </a:r>
            <a:r>
              <a:rPr lang="es-MX" baseline="0" dirty="0" smtClean="0"/>
              <a:t> de los sistemas más </a:t>
            </a:r>
            <a:r>
              <a:rPr lang="es-MX" baseline="0" dirty="0" err="1" smtClean="0"/>
              <a:t>alla</a:t>
            </a:r>
            <a:r>
              <a:rPr lang="es-MX" baseline="0" dirty="0" smtClean="0"/>
              <a:t> del gasto que tenga cada manejo particular. Esta productividad esta principalmente influenciada por el ambiente.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B57B-B5F3-44A0-9B2C-FD67448EA0AF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verdadero impacto es la productividad</a:t>
            </a:r>
            <a:r>
              <a:rPr lang="es-MX" baseline="0" dirty="0" smtClean="0"/>
              <a:t> de los sistemas más </a:t>
            </a:r>
            <a:r>
              <a:rPr lang="es-MX" baseline="0" dirty="0" err="1" smtClean="0"/>
              <a:t>alla</a:t>
            </a:r>
            <a:r>
              <a:rPr lang="es-MX" baseline="0" dirty="0" smtClean="0"/>
              <a:t> del gasto que tenga cada manejo particular. Esta productividad esta principalmente influenciada por el ambiente.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B57B-B5F3-44A0-9B2C-FD67448EA0AF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Calculandose</a:t>
            </a:r>
            <a:r>
              <a:rPr lang="es-MX" baseline="0" dirty="0" smtClean="0"/>
              <a:t> el margen en las ultimas campañas y en la </a:t>
            </a:r>
            <a:r>
              <a:rPr lang="es-MX" baseline="0" dirty="0" err="1" smtClean="0"/>
              <a:t>proxima</a:t>
            </a:r>
            <a:r>
              <a:rPr lang="es-MX" baseline="0" dirty="0" smtClean="0"/>
              <a:t> nos da un maíz en ascenso. Pero es un rendimiento promedio de la zona, lo cual lo toma como un </a:t>
            </a:r>
            <a:r>
              <a:rPr lang="es-MX" baseline="0" dirty="0" err="1" smtClean="0"/>
              <a:t>analisis</a:t>
            </a:r>
            <a:r>
              <a:rPr lang="es-MX" baseline="0" dirty="0" smtClean="0"/>
              <a:t> ortodoxo e invalido para la toma de decisión de cada año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B57B-B5F3-44A0-9B2C-FD67448EA0AF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92C6-1AD2-4C75-965E-51DA0F6085CA}" type="slidenum">
              <a:rPr lang="es-AR" smtClean="0"/>
              <a:pPr/>
              <a:t>38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92C6-1AD2-4C75-965E-51DA0F6085CA}" type="slidenum">
              <a:rPr lang="es-AR" smtClean="0"/>
              <a:pPr/>
              <a:t>39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92C6-1AD2-4C75-965E-51DA0F6085CA}" type="slidenum">
              <a:rPr lang="es-AR" smtClean="0"/>
              <a:pPr/>
              <a:t>40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92C6-1AD2-4C75-965E-51DA0F6085CA}" type="slidenum">
              <a:rPr lang="es-AR" smtClean="0"/>
              <a:pPr/>
              <a:t>41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92C6-1AD2-4C75-965E-51DA0F6085CA}" type="slidenum">
              <a:rPr lang="es-AR" smtClean="0"/>
              <a:pPr/>
              <a:t>42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s-MX" i="1" dirty="0" smtClean="0">
                <a:solidFill>
                  <a:schemeClr val="bg1"/>
                </a:solidFill>
              </a:rPr>
              <a:t>Mirando el ambiente …</a:t>
            </a:r>
            <a:br>
              <a:rPr lang="es-MX" i="1" dirty="0" smtClean="0">
                <a:solidFill>
                  <a:schemeClr val="bg1"/>
                </a:solidFill>
              </a:rPr>
            </a:br>
            <a:r>
              <a:rPr lang="es-MX" i="1" dirty="0" smtClean="0">
                <a:solidFill>
                  <a:schemeClr val="bg1"/>
                </a:solidFill>
              </a:rPr>
              <a:t>y buscando la mejor estrategia</a:t>
            </a:r>
            <a:endParaRPr lang="es-AR" i="1" dirty="0">
              <a:solidFill>
                <a:schemeClr val="bg1"/>
              </a:solidFill>
            </a:endParaRPr>
          </a:p>
        </p:txBody>
      </p:sp>
      <p:pic>
        <p:nvPicPr>
          <p:cNvPr id="4" name="Picture 6" descr="C:\Documents and Settings\Rene\Mis documentos\Archivos Excel\Coordinacion\RiDZo\RIDZO con pie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0"/>
            <a:ext cx="13573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0" y="5657671"/>
            <a:ext cx="3446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Berlin Sans FB Demi" pitchFamily="34" charset="0"/>
              </a:rPr>
              <a:t>Juan M. Capelle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Berlin Sans FB Demi" pitchFamily="34" charset="0"/>
              </a:rPr>
              <a:t>Joaquín Bader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Berlin Sans FB Demi" pitchFamily="34" charset="0"/>
              </a:rPr>
              <a:t>Leandro </a:t>
            </a:r>
            <a:r>
              <a:rPr lang="es-MX" sz="2400" dirty="0" err="1" smtClean="0">
                <a:solidFill>
                  <a:schemeClr val="bg1"/>
                </a:solidFill>
                <a:latin typeface="Berlin Sans FB Demi" pitchFamily="34" charset="0"/>
              </a:rPr>
              <a:t>Granieri</a:t>
            </a:r>
            <a:endParaRPr lang="es-E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5508104" y="6093296"/>
            <a:ext cx="3446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Berlin Sans FB Demi" pitchFamily="34" charset="0"/>
              </a:rPr>
              <a:t>2011-08-12</a:t>
            </a:r>
            <a:endParaRPr lang="es-ES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2555776" y="3429000"/>
            <a:ext cx="44644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Berlin Sans FB Demi" pitchFamily="34" charset="0"/>
              </a:rPr>
              <a:t>Agustín </a:t>
            </a:r>
            <a:r>
              <a:rPr lang="es-AR" sz="3200" b="1" dirty="0" err="1" smtClean="0">
                <a:solidFill>
                  <a:schemeClr val="bg1"/>
                </a:solidFill>
                <a:latin typeface="Berlin Sans FB Demi" pitchFamily="34" charset="0"/>
              </a:rPr>
              <a:t>Barattini</a:t>
            </a:r>
            <a:endParaRPr lang="es-AR" sz="32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endParaRPr lang="es-AR" sz="32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Berlin Sans FB Demi" pitchFamily="34" charset="0"/>
              </a:rPr>
              <a:t>Asesor Crea Casares-9 de Julio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  <a:latin typeface="Berlin Sans FB Demi" pitchFamily="34" charset="0"/>
              </a:rPr>
              <a:t>agustinbarattini@gmail.com</a:t>
            </a:r>
            <a:endParaRPr lang="es-ES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40152" y="1"/>
            <a:ext cx="3203848" cy="620687"/>
          </a:xfrm>
        </p:spPr>
        <p:txBody>
          <a:bodyPr>
            <a:noAutofit/>
          </a:bodyPr>
          <a:lstStyle/>
          <a:p>
            <a:pPr algn="l"/>
            <a:r>
              <a:rPr lang="es-MX" sz="2000" b="1" i="1" dirty="0" smtClean="0">
                <a:solidFill>
                  <a:schemeClr val="bg1"/>
                </a:solidFill>
              </a:rPr>
              <a:t>Campaña 2011-2012: ¿Qué siembro en cada ambiente?</a:t>
            </a:r>
            <a:endParaRPr lang="es-AR" sz="2000" b="1" i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2924944"/>
            <a:ext cx="9144000" cy="2016224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 smtClean="0"/>
              <a:t>1 era Conclusión:</a:t>
            </a:r>
          </a:p>
          <a:p>
            <a:pPr algn="just"/>
            <a:endParaRPr lang="es-MX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    Ya no podemos elegir cultivos por “promedio”, debemos elegir cultivos donde mejor se expresan… hay mucha $$ en juego (entre 170 y 280 U$ según ambiente)</a:t>
            </a:r>
          </a:p>
          <a:p>
            <a:pPr algn="just">
              <a:buFont typeface="Wingdings" pitchFamily="2" charset="2"/>
              <a:buChar char="ü"/>
            </a:pPr>
            <a:endParaRPr lang="es-MX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>
                <a:solidFill>
                  <a:schemeClr val="bg1"/>
                </a:solidFill>
              </a:rPr>
              <a:t> Elegimos en más del 50% de la superficie sembrar Soja…. Y no siempre es la mejor alternativa</a:t>
            </a:r>
          </a:p>
          <a:p>
            <a:pPr algn="just">
              <a:buFont typeface="Wingdings" pitchFamily="2" charset="2"/>
              <a:buChar char="ü"/>
            </a:pPr>
            <a:endParaRPr lang="es-MX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  El maíz es un cultivo muy competitivo en ambientes de alto potencial. Maíz Tardío como posibilidad en ambientes de menor potencial.</a:t>
            </a:r>
          </a:p>
          <a:p>
            <a:pPr algn="just">
              <a:buFont typeface="Wingdings" pitchFamily="2" charset="2"/>
              <a:buChar char="ü"/>
            </a:pPr>
            <a:endParaRPr lang="es-MX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El Girasol lo es en ambientes de bajo potencial limitado por Arena (lomas)</a:t>
            </a:r>
          </a:p>
          <a:p>
            <a:pPr algn="just">
              <a:buFont typeface="Wingdings" pitchFamily="2" charset="2"/>
              <a:buChar char="ü"/>
            </a:pPr>
            <a:endParaRPr lang="es-MX" sz="2800" b="1" dirty="0" smtClean="0"/>
          </a:p>
          <a:p>
            <a:pPr algn="just"/>
            <a:endParaRPr lang="es-A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620687"/>
          </a:xfrm>
        </p:spPr>
        <p:txBody>
          <a:bodyPr>
            <a:noAutofit/>
          </a:bodyPr>
          <a:lstStyle/>
          <a:p>
            <a:r>
              <a:rPr lang="es-MX" sz="3200" i="1" dirty="0" smtClean="0">
                <a:solidFill>
                  <a:schemeClr val="bg1"/>
                </a:solidFill>
              </a:rPr>
              <a:t>Discutamos algunos conceptos y estrategias que nos ayuden a ser más eficientes y maximizar la productividad en cada ambiente</a:t>
            </a:r>
            <a:endParaRPr lang="es-AR" sz="32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41953" r="37743" b="24579"/>
          <a:stretch>
            <a:fillRect/>
          </a:stretch>
        </p:blipFill>
        <p:spPr bwMode="auto">
          <a:xfrm>
            <a:off x="1979712" y="2348880"/>
            <a:ext cx="5328592" cy="385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Foco de la discusión: </a:t>
            </a:r>
            <a:endParaRPr kumimoji="0" lang="es-AR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2422" r="18926" b="11782"/>
          <a:stretch>
            <a:fillRect/>
          </a:stretch>
        </p:blipFill>
        <p:spPr bwMode="auto">
          <a:xfrm>
            <a:off x="1043608" y="683314"/>
            <a:ext cx="7056784" cy="617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0" y="1268760"/>
            <a:ext cx="9144000" cy="208823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El Numero de granos explica en todos los cultivos la mayor variabilidad del rendimiento</a:t>
            </a:r>
            <a:endParaRPr lang="es-A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El Foco de la discusión: 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0422" t="27194" r="20023" b="21608"/>
          <a:stretch>
            <a:fillRect/>
          </a:stretch>
        </p:blipFill>
        <p:spPr bwMode="auto">
          <a:xfrm>
            <a:off x="0" y="764704"/>
            <a:ext cx="4427984" cy="43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985" t="27194" r="50610" b="21608"/>
          <a:stretch>
            <a:fillRect/>
          </a:stretch>
        </p:blipFill>
        <p:spPr bwMode="auto">
          <a:xfrm>
            <a:off x="4067944" y="836712"/>
            <a:ext cx="4851648" cy="444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467544" y="548680"/>
            <a:ext cx="3672408" cy="720080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Respuesta lineal</a:t>
            </a:r>
            <a:endParaRPr lang="es-AR" sz="2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4860032" y="548680"/>
            <a:ext cx="3672408" cy="720080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Respuesta NO lineal</a:t>
            </a:r>
            <a:endParaRPr lang="es-AR" sz="2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1115616" y="5229200"/>
            <a:ext cx="7128792" cy="720080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El Bajar densidad es un equilibrio de costos</a:t>
            </a:r>
            <a:endParaRPr lang="es-AR" sz="2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148064" y="6137920"/>
            <a:ext cx="3600400" cy="720080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Es subsistencia del cultivo</a:t>
            </a:r>
            <a:endParaRPr lang="es-AR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35896" y="479715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Fuente: F. Andrade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2114"/>
            <a:ext cx="3995936" cy="22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1 Gráfico"/>
          <p:cNvGraphicFramePr/>
          <p:nvPr/>
        </p:nvGraphicFramePr>
        <p:xfrm>
          <a:off x="0" y="62068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Densidad en maíz 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524328" y="2420888"/>
            <a:ext cx="1296144" cy="1944216"/>
          </a:xfrm>
          <a:prstGeom prst="ellipse">
            <a:avLst/>
          </a:prstGeom>
          <a:solidFill>
            <a:schemeClr val="accent2">
              <a:alpha val="2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Densidad en maíz. </a:t>
            </a:r>
            <a:br>
              <a:rPr lang="es-MX" sz="3600" b="1" i="1" dirty="0" smtClean="0">
                <a:solidFill>
                  <a:schemeClr val="bg1"/>
                </a:solidFill>
              </a:rPr>
            </a:br>
            <a:r>
              <a:rPr lang="es-MX" sz="3600" b="1" i="1" dirty="0" smtClean="0">
                <a:solidFill>
                  <a:schemeClr val="bg1"/>
                </a:solidFill>
              </a:rPr>
              <a:t>Impacto de la tecnología de VRT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8518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Densidad en maíz (A modo de conclusión) 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0088" t="29163" r="18363" b="24562"/>
          <a:stretch>
            <a:fillRect/>
          </a:stretch>
        </p:blipFill>
        <p:spPr bwMode="auto">
          <a:xfrm>
            <a:off x="1141661" y="764704"/>
            <a:ext cx="68989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 rot="5400000">
            <a:off x="3167844" y="2960948"/>
            <a:ext cx="3672408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004048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accent3"/>
                </a:solidFill>
              </a:rPr>
              <a:t>72000 PL/ha</a:t>
            </a:r>
            <a:endParaRPr lang="es-AR" b="1" i="1" dirty="0">
              <a:solidFill>
                <a:schemeClr val="accent3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2987824" y="3068960"/>
            <a:ext cx="360040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419872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FFC000"/>
                </a:solidFill>
              </a:rPr>
              <a:t>65000 PL/ha</a:t>
            </a:r>
            <a:endParaRPr lang="es-AR" b="1" i="1" dirty="0">
              <a:solidFill>
                <a:srgbClr val="FFC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>
            <a:off x="2735796" y="3176972"/>
            <a:ext cx="338437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915816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accent2"/>
                </a:solidFill>
              </a:rPr>
              <a:t>55000 PL/ha</a:t>
            </a:r>
            <a:endParaRPr lang="es-AR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Fecha de siembra (Maíz 1° vs Maíz Tardío).</a:t>
            </a:r>
            <a:br>
              <a:rPr lang="es-MX" sz="3600" b="1" i="1" dirty="0" smtClean="0">
                <a:solidFill>
                  <a:schemeClr val="bg1"/>
                </a:solidFill>
              </a:rPr>
            </a:br>
            <a:r>
              <a:rPr lang="es-MX" sz="3600" b="1" i="1" dirty="0" smtClean="0">
                <a:solidFill>
                  <a:schemeClr val="bg1"/>
                </a:solidFill>
              </a:rPr>
              <a:t>1° Impacto. mm acumulados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76256" y="648866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Fuente: G. </a:t>
            </a:r>
            <a:r>
              <a:rPr lang="es-MX" b="1" dirty="0" err="1" smtClean="0">
                <a:solidFill>
                  <a:schemeClr val="bg1"/>
                </a:solidFill>
              </a:rPr>
              <a:t>Maddonni</a:t>
            </a:r>
            <a:endParaRPr lang="es-AR" b="1" dirty="0">
              <a:solidFill>
                <a:schemeClr val="bg1"/>
              </a:solidFill>
            </a:endParaRPr>
          </a:p>
        </p:txBody>
      </p:sp>
      <p:grpSp>
        <p:nvGrpSpPr>
          <p:cNvPr id="434" name="433 Grupo"/>
          <p:cNvGrpSpPr/>
          <p:nvPr/>
        </p:nvGrpSpPr>
        <p:grpSpPr>
          <a:xfrm>
            <a:off x="755576" y="1124744"/>
            <a:ext cx="7344816" cy="5112568"/>
            <a:chOff x="187325" y="620713"/>
            <a:chExt cx="5186363" cy="4110037"/>
          </a:xfrm>
        </p:grpSpPr>
        <p:sp>
          <p:nvSpPr>
            <p:cNvPr id="122" name="Rectangle 72"/>
            <p:cNvSpPr>
              <a:spLocks noChangeArrowheads="1"/>
            </p:cNvSpPr>
            <p:nvPr/>
          </p:nvSpPr>
          <p:spPr bwMode="auto">
            <a:xfrm>
              <a:off x="684213" y="620713"/>
              <a:ext cx="18002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AR" sz="2400" i="0" dirty="0">
                  <a:solidFill>
                    <a:schemeClr val="bg1"/>
                  </a:solidFill>
                  <a:latin typeface="Times New Roman" pitchFamily="18" charset="0"/>
                </a:rPr>
                <a:t>Clima </a:t>
              </a:r>
              <a:r>
                <a:rPr lang="es-AR" sz="2400" i="0" dirty="0" err="1">
                  <a:solidFill>
                    <a:schemeClr val="bg1"/>
                  </a:solidFill>
                  <a:latin typeface="Times New Roman" pitchFamily="18" charset="0"/>
                </a:rPr>
                <a:t>Pehuajó</a:t>
              </a:r>
              <a:endParaRPr lang="es-AR" sz="2400" i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" name="Line 425"/>
            <p:cNvSpPr>
              <a:spLocks noChangeShapeType="1"/>
            </p:cNvSpPr>
            <p:nvPr/>
          </p:nvSpPr>
          <p:spPr bwMode="auto">
            <a:xfrm>
              <a:off x="550863" y="1071563"/>
              <a:ext cx="0" cy="302577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4" name="Line 426"/>
            <p:cNvSpPr>
              <a:spLocks noChangeShapeType="1"/>
            </p:cNvSpPr>
            <p:nvPr/>
          </p:nvSpPr>
          <p:spPr bwMode="auto">
            <a:xfrm>
              <a:off x="495300" y="4097338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5" name="Line 427"/>
            <p:cNvSpPr>
              <a:spLocks noChangeShapeType="1"/>
            </p:cNvSpPr>
            <p:nvPr/>
          </p:nvSpPr>
          <p:spPr bwMode="auto">
            <a:xfrm>
              <a:off x="495300" y="3798888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6" name="Line 428"/>
            <p:cNvSpPr>
              <a:spLocks noChangeShapeType="1"/>
            </p:cNvSpPr>
            <p:nvPr/>
          </p:nvSpPr>
          <p:spPr bwMode="auto">
            <a:xfrm>
              <a:off x="495300" y="3489325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7" name="Line 429"/>
            <p:cNvSpPr>
              <a:spLocks noChangeShapeType="1"/>
            </p:cNvSpPr>
            <p:nvPr/>
          </p:nvSpPr>
          <p:spPr bwMode="auto">
            <a:xfrm>
              <a:off x="495300" y="3190875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8" name="Line 430"/>
            <p:cNvSpPr>
              <a:spLocks noChangeShapeType="1"/>
            </p:cNvSpPr>
            <p:nvPr/>
          </p:nvSpPr>
          <p:spPr bwMode="auto">
            <a:xfrm>
              <a:off x="495300" y="2881313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9" name="Line 431"/>
            <p:cNvSpPr>
              <a:spLocks noChangeShapeType="1"/>
            </p:cNvSpPr>
            <p:nvPr/>
          </p:nvSpPr>
          <p:spPr bwMode="auto">
            <a:xfrm>
              <a:off x="495300" y="2582863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0" name="Line 432"/>
            <p:cNvSpPr>
              <a:spLocks noChangeShapeType="1"/>
            </p:cNvSpPr>
            <p:nvPr/>
          </p:nvSpPr>
          <p:spPr bwMode="auto">
            <a:xfrm>
              <a:off x="495300" y="2287588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1" name="Line 433"/>
            <p:cNvSpPr>
              <a:spLocks noChangeShapeType="1"/>
            </p:cNvSpPr>
            <p:nvPr/>
          </p:nvSpPr>
          <p:spPr bwMode="auto">
            <a:xfrm>
              <a:off x="495300" y="1978025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2" name="Line 434"/>
            <p:cNvSpPr>
              <a:spLocks noChangeShapeType="1"/>
            </p:cNvSpPr>
            <p:nvPr/>
          </p:nvSpPr>
          <p:spPr bwMode="auto">
            <a:xfrm>
              <a:off x="495300" y="1679575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3" name="Line 435"/>
            <p:cNvSpPr>
              <a:spLocks noChangeShapeType="1"/>
            </p:cNvSpPr>
            <p:nvPr/>
          </p:nvSpPr>
          <p:spPr bwMode="auto">
            <a:xfrm>
              <a:off x="495300" y="1370013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4" name="Line 436"/>
            <p:cNvSpPr>
              <a:spLocks noChangeShapeType="1"/>
            </p:cNvSpPr>
            <p:nvPr/>
          </p:nvSpPr>
          <p:spPr bwMode="auto">
            <a:xfrm>
              <a:off x="495300" y="1071563"/>
              <a:ext cx="55563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5" name="Line 437"/>
            <p:cNvSpPr>
              <a:spLocks noChangeShapeType="1"/>
            </p:cNvSpPr>
            <p:nvPr/>
          </p:nvSpPr>
          <p:spPr bwMode="auto">
            <a:xfrm>
              <a:off x="550863" y="4097338"/>
              <a:ext cx="4611687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6" name="Line 438"/>
            <p:cNvSpPr>
              <a:spLocks noChangeShapeType="1"/>
            </p:cNvSpPr>
            <p:nvPr/>
          </p:nvSpPr>
          <p:spPr bwMode="auto">
            <a:xfrm flipV="1">
              <a:off x="550863" y="4097338"/>
              <a:ext cx="0" cy="555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7" name="Line 439"/>
            <p:cNvSpPr>
              <a:spLocks noChangeShapeType="1"/>
            </p:cNvSpPr>
            <p:nvPr/>
          </p:nvSpPr>
          <p:spPr bwMode="auto">
            <a:xfrm flipV="1">
              <a:off x="1476375" y="4097338"/>
              <a:ext cx="0" cy="555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8" name="Line 440"/>
            <p:cNvSpPr>
              <a:spLocks noChangeShapeType="1"/>
            </p:cNvSpPr>
            <p:nvPr/>
          </p:nvSpPr>
          <p:spPr bwMode="auto">
            <a:xfrm flipV="1">
              <a:off x="2400300" y="4097338"/>
              <a:ext cx="0" cy="555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9" name="Line 441"/>
            <p:cNvSpPr>
              <a:spLocks noChangeShapeType="1"/>
            </p:cNvSpPr>
            <p:nvPr/>
          </p:nvSpPr>
          <p:spPr bwMode="auto">
            <a:xfrm flipV="1">
              <a:off x="3313113" y="4097338"/>
              <a:ext cx="0" cy="555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0" name="Line 442"/>
            <p:cNvSpPr>
              <a:spLocks noChangeShapeType="1"/>
            </p:cNvSpPr>
            <p:nvPr/>
          </p:nvSpPr>
          <p:spPr bwMode="auto">
            <a:xfrm flipV="1">
              <a:off x="4238625" y="4097338"/>
              <a:ext cx="0" cy="555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9" name="Line 443"/>
            <p:cNvSpPr>
              <a:spLocks noChangeShapeType="1"/>
            </p:cNvSpPr>
            <p:nvPr/>
          </p:nvSpPr>
          <p:spPr bwMode="auto">
            <a:xfrm flipV="1">
              <a:off x="5162550" y="4097338"/>
              <a:ext cx="0" cy="555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3" name="Freeform 444"/>
            <p:cNvSpPr>
              <a:spLocks/>
            </p:cNvSpPr>
            <p:nvPr/>
          </p:nvSpPr>
          <p:spPr bwMode="auto">
            <a:xfrm>
              <a:off x="974725" y="1071563"/>
              <a:ext cx="1619250" cy="2933700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1" y="249"/>
                </a:cxn>
                <a:cxn ang="0">
                  <a:pos x="3" y="241"/>
                </a:cxn>
                <a:cxn ang="0">
                  <a:pos x="8" y="234"/>
                </a:cxn>
                <a:cxn ang="0">
                  <a:pos x="11" y="226"/>
                </a:cxn>
                <a:cxn ang="0">
                  <a:pos x="17" y="219"/>
                </a:cxn>
                <a:cxn ang="0">
                  <a:pos x="24" y="211"/>
                </a:cxn>
                <a:cxn ang="0">
                  <a:pos x="29" y="204"/>
                </a:cxn>
                <a:cxn ang="0">
                  <a:pos x="30" y="196"/>
                </a:cxn>
                <a:cxn ang="0">
                  <a:pos x="32" y="189"/>
                </a:cxn>
                <a:cxn ang="0">
                  <a:pos x="33" y="181"/>
                </a:cxn>
                <a:cxn ang="0">
                  <a:pos x="40" y="173"/>
                </a:cxn>
                <a:cxn ang="0">
                  <a:pos x="40" y="166"/>
                </a:cxn>
                <a:cxn ang="0">
                  <a:pos x="41" y="158"/>
                </a:cxn>
                <a:cxn ang="0">
                  <a:pos x="42" y="151"/>
                </a:cxn>
                <a:cxn ang="0">
                  <a:pos x="47" y="143"/>
                </a:cxn>
                <a:cxn ang="0">
                  <a:pos x="47" y="136"/>
                </a:cxn>
                <a:cxn ang="0">
                  <a:pos x="48" y="128"/>
                </a:cxn>
                <a:cxn ang="0">
                  <a:pos x="49" y="121"/>
                </a:cxn>
                <a:cxn ang="0">
                  <a:pos x="54" y="113"/>
                </a:cxn>
                <a:cxn ang="0">
                  <a:pos x="59" y="106"/>
                </a:cxn>
                <a:cxn ang="0">
                  <a:pos x="59" y="98"/>
                </a:cxn>
                <a:cxn ang="0">
                  <a:pos x="59" y="91"/>
                </a:cxn>
                <a:cxn ang="0">
                  <a:pos x="60" y="83"/>
                </a:cxn>
                <a:cxn ang="0">
                  <a:pos x="60" y="75"/>
                </a:cxn>
                <a:cxn ang="0">
                  <a:pos x="63" y="68"/>
                </a:cxn>
                <a:cxn ang="0">
                  <a:pos x="65" y="60"/>
                </a:cxn>
                <a:cxn ang="0">
                  <a:pos x="68" y="53"/>
                </a:cxn>
                <a:cxn ang="0">
                  <a:pos x="72" y="45"/>
                </a:cxn>
                <a:cxn ang="0">
                  <a:pos x="73" y="38"/>
                </a:cxn>
                <a:cxn ang="0">
                  <a:pos x="76" y="30"/>
                </a:cxn>
                <a:cxn ang="0">
                  <a:pos x="107" y="23"/>
                </a:cxn>
                <a:cxn ang="0">
                  <a:pos x="126" y="15"/>
                </a:cxn>
                <a:cxn ang="0">
                  <a:pos x="127" y="8"/>
                </a:cxn>
                <a:cxn ang="0">
                  <a:pos x="142" y="0"/>
                </a:cxn>
              </a:cxnLst>
              <a:rect l="0" t="0" r="r" b="b"/>
              <a:pathLst>
                <a:path w="142" h="256">
                  <a:moveTo>
                    <a:pt x="0" y="256"/>
                  </a:moveTo>
                  <a:lnTo>
                    <a:pt x="1" y="249"/>
                  </a:lnTo>
                  <a:lnTo>
                    <a:pt x="3" y="241"/>
                  </a:lnTo>
                  <a:lnTo>
                    <a:pt x="8" y="234"/>
                  </a:lnTo>
                  <a:lnTo>
                    <a:pt x="11" y="226"/>
                  </a:lnTo>
                  <a:lnTo>
                    <a:pt x="17" y="219"/>
                  </a:lnTo>
                  <a:lnTo>
                    <a:pt x="24" y="211"/>
                  </a:lnTo>
                  <a:lnTo>
                    <a:pt x="29" y="204"/>
                  </a:lnTo>
                  <a:lnTo>
                    <a:pt x="30" y="196"/>
                  </a:lnTo>
                  <a:lnTo>
                    <a:pt x="32" y="189"/>
                  </a:lnTo>
                  <a:lnTo>
                    <a:pt x="33" y="181"/>
                  </a:lnTo>
                  <a:lnTo>
                    <a:pt x="40" y="173"/>
                  </a:lnTo>
                  <a:lnTo>
                    <a:pt x="40" y="166"/>
                  </a:lnTo>
                  <a:lnTo>
                    <a:pt x="41" y="158"/>
                  </a:lnTo>
                  <a:lnTo>
                    <a:pt x="42" y="151"/>
                  </a:lnTo>
                  <a:lnTo>
                    <a:pt x="47" y="143"/>
                  </a:lnTo>
                  <a:lnTo>
                    <a:pt x="47" y="136"/>
                  </a:lnTo>
                  <a:lnTo>
                    <a:pt x="48" y="128"/>
                  </a:lnTo>
                  <a:lnTo>
                    <a:pt x="49" y="121"/>
                  </a:lnTo>
                  <a:lnTo>
                    <a:pt x="54" y="113"/>
                  </a:lnTo>
                  <a:lnTo>
                    <a:pt x="59" y="106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60" y="83"/>
                  </a:lnTo>
                  <a:lnTo>
                    <a:pt x="60" y="75"/>
                  </a:lnTo>
                  <a:lnTo>
                    <a:pt x="63" y="68"/>
                  </a:lnTo>
                  <a:lnTo>
                    <a:pt x="65" y="60"/>
                  </a:lnTo>
                  <a:lnTo>
                    <a:pt x="68" y="53"/>
                  </a:lnTo>
                  <a:lnTo>
                    <a:pt x="72" y="45"/>
                  </a:lnTo>
                  <a:lnTo>
                    <a:pt x="73" y="38"/>
                  </a:lnTo>
                  <a:lnTo>
                    <a:pt x="76" y="30"/>
                  </a:lnTo>
                  <a:lnTo>
                    <a:pt x="107" y="23"/>
                  </a:lnTo>
                  <a:lnTo>
                    <a:pt x="126" y="15"/>
                  </a:lnTo>
                  <a:lnTo>
                    <a:pt x="127" y="8"/>
                  </a:lnTo>
                  <a:lnTo>
                    <a:pt x="142" y="0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4" name="Freeform 445"/>
            <p:cNvSpPr>
              <a:spLocks/>
            </p:cNvSpPr>
            <p:nvPr/>
          </p:nvSpPr>
          <p:spPr bwMode="auto">
            <a:xfrm>
              <a:off x="1179513" y="1071563"/>
              <a:ext cx="1504950" cy="2933700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7" y="249"/>
                </a:cxn>
                <a:cxn ang="0">
                  <a:pos x="13" y="241"/>
                </a:cxn>
                <a:cxn ang="0">
                  <a:pos x="19" y="234"/>
                </a:cxn>
                <a:cxn ang="0">
                  <a:pos x="21" y="226"/>
                </a:cxn>
                <a:cxn ang="0">
                  <a:pos x="22" y="219"/>
                </a:cxn>
                <a:cxn ang="0">
                  <a:pos x="29" y="211"/>
                </a:cxn>
                <a:cxn ang="0">
                  <a:pos x="29" y="204"/>
                </a:cxn>
                <a:cxn ang="0">
                  <a:pos x="32" y="196"/>
                </a:cxn>
                <a:cxn ang="0">
                  <a:pos x="35" y="189"/>
                </a:cxn>
                <a:cxn ang="0">
                  <a:pos x="38" y="181"/>
                </a:cxn>
                <a:cxn ang="0">
                  <a:pos x="39" y="173"/>
                </a:cxn>
                <a:cxn ang="0">
                  <a:pos x="41" y="166"/>
                </a:cxn>
                <a:cxn ang="0">
                  <a:pos x="42" y="158"/>
                </a:cxn>
                <a:cxn ang="0">
                  <a:pos x="43" y="151"/>
                </a:cxn>
                <a:cxn ang="0">
                  <a:pos x="44" y="143"/>
                </a:cxn>
                <a:cxn ang="0">
                  <a:pos x="46" y="136"/>
                </a:cxn>
                <a:cxn ang="0">
                  <a:pos x="47" y="128"/>
                </a:cxn>
                <a:cxn ang="0">
                  <a:pos x="50" y="121"/>
                </a:cxn>
                <a:cxn ang="0">
                  <a:pos x="54" y="113"/>
                </a:cxn>
                <a:cxn ang="0">
                  <a:pos x="58" y="106"/>
                </a:cxn>
                <a:cxn ang="0">
                  <a:pos x="61" y="98"/>
                </a:cxn>
                <a:cxn ang="0">
                  <a:pos x="68" y="91"/>
                </a:cxn>
                <a:cxn ang="0">
                  <a:pos x="69" y="83"/>
                </a:cxn>
                <a:cxn ang="0">
                  <a:pos x="69" y="75"/>
                </a:cxn>
                <a:cxn ang="0">
                  <a:pos x="71" y="68"/>
                </a:cxn>
                <a:cxn ang="0">
                  <a:pos x="79" y="60"/>
                </a:cxn>
                <a:cxn ang="0">
                  <a:pos x="90" y="53"/>
                </a:cxn>
                <a:cxn ang="0">
                  <a:pos x="90" y="45"/>
                </a:cxn>
                <a:cxn ang="0">
                  <a:pos x="90" y="38"/>
                </a:cxn>
                <a:cxn ang="0">
                  <a:pos x="95" y="30"/>
                </a:cxn>
                <a:cxn ang="0">
                  <a:pos x="96" y="23"/>
                </a:cxn>
                <a:cxn ang="0">
                  <a:pos x="112" y="15"/>
                </a:cxn>
                <a:cxn ang="0">
                  <a:pos x="119" y="8"/>
                </a:cxn>
                <a:cxn ang="0">
                  <a:pos x="132" y="0"/>
                </a:cxn>
              </a:cxnLst>
              <a:rect l="0" t="0" r="r" b="b"/>
              <a:pathLst>
                <a:path w="132" h="256">
                  <a:moveTo>
                    <a:pt x="0" y="256"/>
                  </a:moveTo>
                  <a:lnTo>
                    <a:pt x="7" y="249"/>
                  </a:lnTo>
                  <a:lnTo>
                    <a:pt x="13" y="241"/>
                  </a:lnTo>
                  <a:lnTo>
                    <a:pt x="19" y="234"/>
                  </a:lnTo>
                  <a:lnTo>
                    <a:pt x="21" y="226"/>
                  </a:lnTo>
                  <a:lnTo>
                    <a:pt x="22" y="219"/>
                  </a:lnTo>
                  <a:lnTo>
                    <a:pt x="29" y="211"/>
                  </a:lnTo>
                  <a:lnTo>
                    <a:pt x="29" y="204"/>
                  </a:lnTo>
                  <a:lnTo>
                    <a:pt x="32" y="196"/>
                  </a:lnTo>
                  <a:lnTo>
                    <a:pt x="35" y="189"/>
                  </a:lnTo>
                  <a:lnTo>
                    <a:pt x="38" y="181"/>
                  </a:lnTo>
                  <a:lnTo>
                    <a:pt x="39" y="173"/>
                  </a:lnTo>
                  <a:lnTo>
                    <a:pt x="41" y="166"/>
                  </a:lnTo>
                  <a:lnTo>
                    <a:pt x="42" y="158"/>
                  </a:lnTo>
                  <a:lnTo>
                    <a:pt x="43" y="151"/>
                  </a:lnTo>
                  <a:lnTo>
                    <a:pt x="44" y="143"/>
                  </a:lnTo>
                  <a:lnTo>
                    <a:pt x="46" y="136"/>
                  </a:lnTo>
                  <a:lnTo>
                    <a:pt x="47" y="128"/>
                  </a:lnTo>
                  <a:lnTo>
                    <a:pt x="50" y="121"/>
                  </a:lnTo>
                  <a:lnTo>
                    <a:pt x="54" y="113"/>
                  </a:lnTo>
                  <a:lnTo>
                    <a:pt x="58" y="106"/>
                  </a:lnTo>
                  <a:lnTo>
                    <a:pt x="61" y="98"/>
                  </a:lnTo>
                  <a:lnTo>
                    <a:pt x="68" y="91"/>
                  </a:lnTo>
                  <a:lnTo>
                    <a:pt x="69" y="83"/>
                  </a:lnTo>
                  <a:lnTo>
                    <a:pt x="69" y="75"/>
                  </a:lnTo>
                  <a:lnTo>
                    <a:pt x="71" y="68"/>
                  </a:lnTo>
                  <a:lnTo>
                    <a:pt x="79" y="60"/>
                  </a:lnTo>
                  <a:lnTo>
                    <a:pt x="90" y="53"/>
                  </a:lnTo>
                  <a:lnTo>
                    <a:pt x="90" y="45"/>
                  </a:lnTo>
                  <a:lnTo>
                    <a:pt x="90" y="38"/>
                  </a:lnTo>
                  <a:lnTo>
                    <a:pt x="95" y="30"/>
                  </a:lnTo>
                  <a:lnTo>
                    <a:pt x="96" y="23"/>
                  </a:lnTo>
                  <a:lnTo>
                    <a:pt x="112" y="15"/>
                  </a:lnTo>
                  <a:lnTo>
                    <a:pt x="119" y="8"/>
                  </a:lnTo>
                  <a:lnTo>
                    <a:pt x="132" y="0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5" name="Freeform 446"/>
            <p:cNvSpPr>
              <a:spLocks/>
            </p:cNvSpPr>
            <p:nvPr/>
          </p:nvSpPr>
          <p:spPr bwMode="auto">
            <a:xfrm>
              <a:off x="1509713" y="1071563"/>
              <a:ext cx="1860550" cy="2933700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15" y="249"/>
                </a:cxn>
                <a:cxn ang="0">
                  <a:pos x="23" y="241"/>
                </a:cxn>
                <a:cxn ang="0">
                  <a:pos x="27" y="234"/>
                </a:cxn>
                <a:cxn ang="0">
                  <a:pos x="29" y="226"/>
                </a:cxn>
                <a:cxn ang="0">
                  <a:pos x="30" y="219"/>
                </a:cxn>
                <a:cxn ang="0">
                  <a:pos x="32" y="211"/>
                </a:cxn>
                <a:cxn ang="0">
                  <a:pos x="34" y="204"/>
                </a:cxn>
                <a:cxn ang="0">
                  <a:pos x="36" y="196"/>
                </a:cxn>
                <a:cxn ang="0">
                  <a:pos x="37" y="189"/>
                </a:cxn>
                <a:cxn ang="0">
                  <a:pos x="39" y="181"/>
                </a:cxn>
                <a:cxn ang="0">
                  <a:pos x="43" y="173"/>
                </a:cxn>
                <a:cxn ang="0">
                  <a:pos x="45" y="166"/>
                </a:cxn>
                <a:cxn ang="0">
                  <a:pos x="52" y="158"/>
                </a:cxn>
                <a:cxn ang="0">
                  <a:pos x="53" y="151"/>
                </a:cxn>
                <a:cxn ang="0">
                  <a:pos x="54" y="143"/>
                </a:cxn>
                <a:cxn ang="0">
                  <a:pos x="57" y="136"/>
                </a:cxn>
                <a:cxn ang="0">
                  <a:pos x="57" y="128"/>
                </a:cxn>
                <a:cxn ang="0">
                  <a:pos x="79" y="121"/>
                </a:cxn>
                <a:cxn ang="0">
                  <a:pos x="82" y="113"/>
                </a:cxn>
                <a:cxn ang="0">
                  <a:pos x="84" y="106"/>
                </a:cxn>
                <a:cxn ang="0">
                  <a:pos x="85" y="98"/>
                </a:cxn>
                <a:cxn ang="0">
                  <a:pos x="87" y="91"/>
                </a:cxn>
                <a:cxn ang="0">
                  <a:pos x="95" y="83"/>
                </a:cxn>
                <a:cxn ang="0">
                  <a:pos x="99" y="75"/>
                </a:cxn>
                <a:cxn ang="0">
                  <a:pos x="104" y="68"/>
                </a:cxn>
                <a:cxn ang="0">
                  <a:pos x="104" y="60"/>
                </a:cxn>
                <a:cxn ang="0">
                  <a:pos x="106" y="53"/>
                </a:cxn>
                <a:cxn ang="0">
                  <a:pos x="108" y="45"/>
                </a:cxn>
                <a:cxn ang="0">
                  <a:pos x="112" y="38"/>
                </a:cxn>
                <a:cxn ang="0">
                  <a:pos x="114" y="30"/>
                </a:cxn>
                <a:cxn ang="0">
                  <a:pos x="123" y="23"/>
                </a:cxn>
                <a:cxn ang="0">
                  <a:pos x="138" y="15"/>
                </a:cxn>
                <a:cxn ang="0">
                  <a:pos x="147" y="8"/>
                </a:cxn>
                <a:cxn ang="0">
                  <a:pos x="163" y="0"/>
                </a:cxn>
              </a:cxnLst>
              <a:rect l="0" t="0" r="r" b="b"/>
              <a:pathLst>
                <a:path w="163" h="256">
                  <a:moveTo>
                    <a:pt x="0" y="256"/>
                  </a:moveTo>
                  <a:lnTo>
                    <a:pt x="15" y="249"/>
                  </a:lnTo>
                  <a:lnTo>
                    <a:pt x="23" y="241"/>
                  </a:lnTo>
                  <a:lnTo>
                    <a:pt x="27" y="234"/>
                  </a:lnTo>
                  <a:lnTo>
                    <a:pt x="29" y="226"/>
                  </a:lnTo>
                  <a:lnTo>
                    <a:pt x="30" y="219"/>
                  </a:lnTo>
                  <a:lnTo>
                    <a:pt x="32" y="211"/>
                  </a:lnTo>
                  <a:lnTo>
                    <a:pt x="34" y="204"/>
                  </a:lnTo>
                  <a:lnTo>
                    <a:pt x="36" y="196"/>
                  </a:lnTo>
                  <a:lnTo>
                    <a:pt x="37" y="189"/>
                  </a:lnTo>
                  <a:lnTo>
                    <a:pt x="39" y="181"/>
                  </a:lnTo>
                  <a:lnTo>
                    <a:pt x="43" y="173"/>
                  </a:lnTo>
                  <a:lnTo>
                    <a:pt x="45" y="166"/>
                  </a:lnTo>
                  <a:lnTo>
                    <a:pt x="52" y="158"/>
                  </a:lnTo>
                  <a:lnTo>
                    <a:pt x="53" y="151"/>
                  </a:lnTo>
                  <a:lnTo>
                    <a:pt x="54" y="143"/>
                  </a:lnTo>
                  <a:lnTo>
                    <a:pt x="57" y="136"/>
                  </a:lnTo>
                  <a:lnTo>
                    <a:pt x="57" y="128"/>
                  </a:lnTo>
                  <a:lnTo>
                    <a:pt x="79" y="121"/>
                  </a:lnTo>
                  <a:lnTo>
                    <a:pt x="82" y="113"/>
                  </a:lnTo>
                  <a:lnTo>
                    <a:pt x="84" y="106"/>
                  </a:lnTo>
                  <a:lnTo>
                    <a:pt x="85" y="98"/>
                  </a:lnTo>
                  <a:lnTo>
                    <a:pt x="87" y="91"/>
                  </a:lnTo>
                  <a:lnTo>
                    <a:pt x="95" y="83"/>
                  </a:lnTo>
                  <a:lnTo>
                    <a:pt x="99" y="75"/>
                  </a:lnTo>
                  <a:lnTo>
                    <a:pt x="104" y="68"/>
                  </a:lnTo>
                  <a:lnTo>
                    <a:pt x="104" y="60"/>
                  </a:lnTo>
                  <a:lnTo>
                    <a:pt x="106" y="53"/>
                  </a:lnTo>
                  <a:lnTo>
                    <a:pt x="108" y="45"/>
                  </a:lnTo>
                  <a:lnTo>
                    <a:pt x="112" y="38"/>
                  </a:lnTo>
                  <a:lnTo>
                    <a:pt x="114" y="30"/>
                  </a:lnTo>
                  <a:lnTo>
                    <a:pt x="123" y="23"/>
                  </a:lnTo>
                  <a:lnTo>
                    <a:pt x="138" y="15"/>
                  </a:lnTo>
                  <a:lnTo>
                    <a:pt x="147" y="8"/>
                  </a:lnTo>
                  <a:lnTo>
                    <a:pt x="163" y="0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6" name="Freeform 447"/>
            <p:cNvSpPr>
              <a:spLocks/>
            </p:cNvSpPr>
            <p:nvPr/>
          </p:nvSpPr>
          <p:spPr bwMode="auto">
            <a:xfrm>
              <a:off x="2012950" y="1071563"/>
              <a:ext cx="2454275" cy="2933700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5" y="249"/>
                </a:cxn>
                <a:cxn ang="0">
                  <a:pos x="5" y="241"/>
                </a:cxn>
                <a:cxn ang="0">
                  <a:pos x="6" y="234"/>
                </a:cxn>
                <a:cxn ang="0">
                  <a:pos x="17" y="226"/>
                </a:cxn>
                <a:cxn ang="0">
                  <a:pos x="18" y="219"/>
                </a:cxn>
                <a:cxn ang="0">
                  <a:pos x="22" y="211"/>
                </a:cxn>
                <a:cxn ang="0">
                  <a:pos x="22" y="204"/>
                </a:cxn>
                <a:cxn ang="0">
                  <a:pos x="33" y="196"/>
                </a:cxn>
                <a:cxn ang="0">
                  <a:pos x="38" y="189"/>
                </a:cxn>
                <a:cxn ang="0">
                  <a:pos x="43" y="181"/>
                </a:cxn>
                <a:cxn ang="0">
                  <a:pos x="50" y="173"/>
                </a:cxn>
                <a:cxn ang="0">
                  <a:pos x="51" y="166"/>
                </a:cxn>
                <a:cxn ang="0">
                  <a:pos x="54" y="158"/>
                </a:cxn>
                <a:cxn ang="0">
                  <a:pos x="55" y="151"/>
                </a:cxn>
                <a:cxn ang="0">
                  <a:pos x="62" y="143"/>
                </a:cxn>
                <a:cxn ang="0">
                  <a:pos x="65" y="136"/>
                </a:cxn>
                <a:cxn ang="0">
                  <a:pos x="66" y="128"/>
                </a:cxn>
                <a:cxn ang="0">
                  <a:pos x="68" y="121"/>
                </a:cxn>
                <a:cxn ang="0">
                  <a:pos x="68" y="113"/>
                </a:cxn>
                <a:cxn ang="0">
                  <a:pos x="71" y="106"/>
                </a:cxn>
                <a:cxn ang="0">
                  <a:pos x="76" y="98"/>
                </a:cxn>
                <a:cxn ang="0">
                  <a:pos x="76" y="91"/>
                </a:cxn>
                <a:cxn ang="0">
                  <a:pos x="78" y="83"/>
                </a:cxn>
                <a:cxn ang="0">
                  <a:pos x="80" y="75"/>
                </a:cxn>
                <a:cxn ang="0">
                  <a:pos x="83" y="68"/>
                </a:cxn>
                <a:cxn ang="0">
                  <a:pos x="84" y="60"/>
                </a:cxn>
                <a:cxn ang="0">
                  <a:pos x="122" y="53"/>
                </a:cxn>
                <a:cxn ang="0">
                  <a:pos x="124" y="45"/>
                </a:cxn>
                <a:cxn ang="0">
                  <a:pos x="127" y="38"/>
                </a:cxn>
                <a:cxn ang="0">
                  <a:pos x="133" y="30"/>
                </a:cxn>
                <a:cxn ang="0">
                  <a:pos x="134" y="23"/>
                </a:cxn>
                <a:cxn ang="0">
                  <a:pos x="134" y="15"/>
                </a:cxn>
                <a:cxn ang="0">
                  <a:pos x="137" y="8"/>
                </a:cxn>
                <a:cxn ang="0">
                  <a:pos x="215" y="0"/>
                </a:cxn>
              </a:cxnLst>
              <a:rect l="0" t="0" r="r" b="b"/>
              <a:pathLst>
                <a:path w="215" h="256">
                  <a:moveTo>
                    <a:pt x="0" y="256"/>
                  </a:moveTo>
                  <a:lnTo>
                    <a:pt x="5" y="249"/>
                  </a:lnTo>
                  <a:lnTo>
                    <a:pt x="5" y="241"/>
                  </a:lnTo>
                  <a:lnTo>
                    <a:pt x="6" y="234"/>
                  </a:lnTo>
                  <a:lnTo>
                    <a:pt x="17" y="226"/>
                  </a:lnTo>
                  <a:lnTo>
                    <a:pt x="18" y="219"/>
                  </a:lnTo>
                  <a:lnTo>
                    <a:pt x="22" y="211"/>
                  </a:lnTo>
                  <a:lnTo>
                    <a:pt x="22" y="204"/>
                  </a:lnTo>
                  <a:lnTo>
                    <a:pt x="33" y="196"/>
                  </a:lnTo>
                  <a:lnTo>
                    <a:pt x="38" y="189"/>
                  </a:lnTo>
                  <a:lnTo>
                    <a:pt x="43" y="181"/>
                  </a:lnTo>
                  <a:lnTo>
                    <a:pt x="50" y="173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62" y="143"/>
                  </a:lnTo>
                  <a:lnTo>
                    <a:pt x="65" y="136"/>
                  </a:lnTo>
                  <a:lnTo>
                    <a:pt x="66" y="128"/>
                  </a:lnTo>
                  <a:lnTo>
                    <a:pt x="68" y="121"/>
                  </a:lnTo>
                  <a:lnTo>
                    <a:pt x="68" y="113"/>
                  </a:lnTo>
                  <a:lnTo>
                    <a:pt x="71" y="106"/>
                  </a:lnTo>
                  <a:lnTo>
                    <a:pt x="76" y="98"/>
                  </a:lnTo>
                  <a:lnTo>
                    <a:pt x="76" y="91"/>
                  </a:lnTo>
                  <a:lnTo>
                    <a:pt x="78" y="83"/>
                  </a:lnTo>
                  <a:lnTo>
                    <a:pt x="80" y="75"/>
                  </a:lnTo>
                  <a:lnTo>
                    <a:pt x="83" y="68"/>
                  </a:lnTo>
                  <a:lnTo>
                    <a:pt x="84" y="60"/>
                  </a:lnTo>
                  <a:lnTo>
                    <a:pt x="122" y="53"/>
                  </a:lnTo>
                  <a:lnTo>
                    <a:pt x="124" y="45"/>
                  </a:lnTo>
                  <a:lnTo>
                    <a:pt x="127" y="38"/>
                  </a:lnTo>
                  <a:lnTo>
                    <a:pt x="133" y="30"/>
                  </a:lnTo>
                  <a:lnTo>
                    <a:pt x="134" y="23"/>
                  </a:lnTo>
                  <a:lnTo>
                    <a:pt x="134" y="15"/>
                  </a:lnTo>
                  <a:lnTo>
                    <a:pt x="137" y="8"/>
                  </a:lnTo>
                  <a:lnTo>
                    <a:pt x="215" y="0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7" name="Line 448"/>
            <p:cNvSpPr>
              <a:spLocks noChangeShapeType="1"/>
            </p:cNvSpPr>
            <p:nvPr/>
          </p:nvSpPr>
          <p:spPr bwMode="auto">
            <a:xfrm flipV="1">
              <a:off x="1403350" y="1052513"/>
              <a:ext cx="0" cy="302577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9" name="Oval 450"/>
            <p:cNvSpPr>
              <a:spLocks noChangeArrowheads="1"/>
            </p:cNvSpPr>
            <p:nvPr/>
          </p:nvSpPr>
          <p:spPr bwMode="auto">
            <a:xfrm>
              <a:off x="928688" y="3957638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4" name="Oval 451"/>
            <p:cNvSpPr>
              <a:spLocks noChangeArrowheads="1"/>
            </p:cNvSpPr>
            <p:nvPr/>
          </p:nvSpPr>
          <p:spPr bwMode="auto">
            <a:xfrm>
              <a:off x="939800" y="3879850"/>
              <a:ext cx="79375" cy="777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8" name="Oval 452"/>
            <p:cNvSpPr>
              <a:spLocks noChangeArrowheads="1"/>
            </p:cNvSpPr>
            <p:nvPr/>
          </p:nvSpPr>
          <p:spPr bwMode="auto">
            <a:xfrm>
              <a:off x="962025" y="3787775"/>
              <a:ext cx="80963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4" name="Oval 453"/>
            <p:cNvSpPr>
              <a:spLocks noChangeArrowheads="1"/>
            </p:cNvSpPr>
            <p:nvPr/>
          </p:nvSpPr>
          <p:spPr bwMode="auto">
            <a:xfrm>
              <a:off x="1019175" y="3706813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8" name="Oval 454"/>
            <p:cNvSpPr>
              <a:spLocks noChangeArrowheads="1"/>
            </p:cNvSpPr>
            <p:nvPr/>
          </p:nvSpPr>
          <p:spPr bwMode="auto">
            <a:xfrm>
              <a:off x="1052513" y="3616325"/>
              <a:ext cx="80962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9" name="Oval 455"/>
            <p:cNvSpPr>
              <a:spLocks noChangeArrowheads="1"/>
            </p:cNvSpPr>
            <p:nvPr/>
          </p:nvSpPr>
          <p:spPr bwMode="auto">
            <a:xfrm>
              <a:off x="1122363" y="3535363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0" name="Oval 456"/>
            <p:cNvSpPr>
              <a:spLocks noChangeArrowheads="1"/>
            </p:cNvSpPr>
            <p:nvPr/>
          </p:nvSpPr>
          <p:spPr bwMode="auto">
            <a:xfrm>
              <a:off x="1201738" y="3443288"/>
              <a:ext cx="80962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1" name="Oval 457"/>
            <p:cNvSpPr>
              <a:spLocks noChangeArrowheads="1"/>
            </p:cNvSpPr>
            <p:nvPr/>
          </p:nvSpPr>
          <p:spPr bwMode="auto">
            <a:xfrm>
              <a:off x="1258888" y="3362325"/>
              <a:ext cx="79375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2" name="Oval 458"/>
            <p:cNvSpPr>
              <a:spLocks noChangeArrowheads="1"/>
            </p:cNvSpPr>
            <p:nvPr/>
          </p:nvSpPr>
          <p:spPr bwMode="auto">
            <a:xfrm>
              <a:off x="1271588" y="3271838"/>
              <a:ext cx="77787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3" name="Oval 459"/>
            <p:cNvSpPr>
              <a:spLocks noChangeArrowheads="1"/>
            </p:cNvSpPr>
            <p:nvPr/>
          </p:nvSpPr>
          <p:spPr bwMode="auto">
            <a:xfrm>
              <a:off x="1293813" y="3190875"/>
              <a:ext cx="79375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4" name="Oval 460"/>
            <p:cNvSpPr>
              <a:spLocks noChangeArrowheads="1"/>
            </p:cNvSpPr>
            <p:nvPr/>
          </p:nvSpPr>
          <p:spPr bwMode="auto">
            <a:xfrm>
              <a:off x="1304925" y="3098800"/>
              <a:ext cx="79375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5" name="Oval 461"/>
            <p:cNvSpPr>
              <a:spLocks noChangeArrowheads="1"/>
            </p:cNvSpPr>
            <p:nvPr/>
          </p:nvSpPr>
          <p:spPr bwMode="auto">
            <a:xfrm>
              <a:off x="1384300" y="3008313"/>
              <a:ext cx="80963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6" name="Oval 462"/>
            <p:cNvSpPr>
              <a:spLocks noChangeArrowheads="1"/>
            </p:cNvSpPr>
            <p:nvPr/>
          </p:nvSpPr>
          <p:spPr bwMode="auto">
            <a:xfrm>
              <a:off x="1384300" y="2927350"/>
              <a:ext cx="80963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7" name="Oval 463"/>
            <p:cNvSpPr>
              <a:spLocks noChangeArrowheads="1"/>
            </p:cNvSpPr>
            <p:nvPr/>
          </p:nvSpPr>
          <p:spPr bwMode="auto">
            <a:xfrm>
              <a:off x="1395413" y="2835275"/>
              <a:ext cx="80962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8" name="Oval 464"/>
            <p:cNvSpPr>
              <a:spLocks noChangeArrowheads="1"/>
            </p:cNvSpPr>
            <p:nvPr/>
          </p:nvSpPr>
          <p:spPr bwMode="auto">
            <a:xfrm>
              <a:off x="1406525" y="2755900"/>
              <a:ext cx="80963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9" name="Oval 465"/>
            <p:cNvSpPr>
              <a:spLocks noChangeArrowheads="1"/>
            </p:cNvSpPr>
            <p:nvPr/>
          </p:nvSpPr>
          <p:spPr bwMode="auto">
            <a:xfrm>
              <a:off x="1465263" y="2663825"/>
              <a:ext cx="79375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0" name="Oval 466"/>
            <p:cNvSpPr>
              <a:spLocks noChangeArrowheads="1"/>
            </p:cNvSpPr>
            <p:nvPr/>
          </p:nvSpPr>
          <p:spPr bwMode="auto">
            <a:xfrm>
              <a:off x="1465263" y="2582863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1" name="Oval 467"/>
            <p:cNvSpPr>
              <a:spLocks noChangeArrowheads="1"/>
            </p:cNvSpPr>
            <p:nvPr/>
          </p:nvSpPr>
          <p:spPr bwMode="auto">
            <a:xfrm>
              <a:off x="1476375" y="2492375"/>
              <a:ext cx="79375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2" name="Oval 468"/>
            <p:cNvSpPr>
              <a:spLocks noChangeArrowheads="1"/>
            </p:cNvSpPr>
            <p:nvPr/>
          </p:nvSpPr>
          <p:spPr bwMode="auto">
            <a:xfrm>
              <a:off x="1487488" y="2411413"/>
              <a:ext cx="80962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3" name="Oval 469"/>
            <p:cNvSpPr>
              <a:spLocks noChangeArrowheads="1"/>
            </p:cNvSpPr>
            <p:nvPr/>
          </p:nvSpPr>
          <p:spPr bwMode="auto">
            <a:xfrm>
              <a:off x="1544638" y="2319338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4" name="Oval 470"/>
            <p:cNvSpPr>
              <a:spLocks noChangeArrowheads="1"/>
            </p:cNvSpPr>
            <p:nvPr/>
          </p:nvSpPr>
          <p:spPr bwMode="auto">
            <a:xfrm>
              <a:off x="1600200" y="2241550"/>
              <a:ext cx="80963" cy="777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5" name="Oval 471"/>
            <p:cNvSpPr>
              <a:spLocks noChangeArrowheads="1"/>
            </p:cNvSpPr>
            <p:nvPr/>
          </p:nvSpPr>
          <p:spPr bwMode="auto">
            <a:xfrm>
              <a:off x="1600200" y="2147888"/>
              <a:ext cx="80963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6" name="Oval 472"/>
            <p:cNvSpPr>
              <a:spLocks noChangeArrowheads="1"/>
            </p:cNvSpPr>
            <p:nvPr/>
          </p:nvSpPr>
          <p:spPr bwMode="auto">
            <a:xfrm>
              <a:off x="1600200" y="2068513"/>
              <a:ext cx="80963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7" name="Oval 473"/>
            <p:cNvSpPr>
              <a:spLocks noChangeArrowheads="1"/>
            </p:cNvSpPr>
            <p:nvPr/>
          </p:nvSpPr>
          <p:spPr bwMode="auto">
            <a:xfrm>
              <a:off x="1612900" y="1978025"/>
              <a:ext cx="79375" cy="777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8" name="Oval 474"/>
            <p:cNvSpPr>
              <a:spLocks noChangeArrowheads="1"/>
            </p:cNvSpPr>
            <p:nvPr/>
          </p:nvSpPr>
          <p:spPr bwMode="auto">
            <a:xfrm>
              <a:off x="1612900" y="1884363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9" name="Oval 475"/>
            <p:cNvSpPr>
              <a:spLocks noChangeArrowheads="1"/>
            </p:cNvSpPr>
            <p:nvPr/>
          </p:nvSpPr>
          <p:spPr bwMode="auto">
            <a:xfrm>
              <a:off x="1646238" y="1804988"/>
              <a:ext cx="80962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0" name="Oval 476"/>
            <p:cNvSpPr>
              <a:spLocks noChangeArrowheads="1"/>
            </p:cNvSpPr>
            <p:nvPr/>
          </p:nvSpPr>
          <p:spPr bwMode="auto">
            <a:xfrm>
              <a:off x="1670050" y="1714500"/>
              <a:ext cx="79375" cy="777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1" name="Oval 477"/>
            <p:cNvSpPr>
              <a:spLocks noChangeArrowheads="1"/>
            </p:cNvSpPr>
            <p:nvPr/>
          </p:nvSpPr>
          <p:spPr bwMode="auto">
            <a:xfrm>
              <a:off x="1703388" y="1633538"/>
              <a:ext cx="80962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2" name="Oval 478"/>
            <p:cNvSpPr>
              <a:spLocks noChangeArrowheads="1"/>
            </p:cNvSpPr>
            <p:nvPr/>
          </p:nvSpPr>
          <p:spPr bwMode="auto">
            <a:xfrm>
              <a:off x="1749425" y="1541463"/>
              <a:ext cx="80963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3" name="Oval 479"/>
            <p:cNvSpPr>
              <a:spLocks noChangeArrowheads="1"/>
            </p:cNvSpPr>
            <p:nvPr/>
          </p:nvSpPr>
          <p:spPr bwMode="auto">
            <a:xfrm>
              <a:off x="1762125" y="1462088"/>
              <a:ext cx="79375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4" name="Oval 480"/>
            <p:cNvSpPr>
              <a:spLocks noChangeArrowheads="1"/>
            </p:cNvSpPr>
            <p:nvPr/>
          </p:nvSpPr>
          <p:spPr bwMode="auto">
            <a:xfrm>
              <a:off x="1795463" y="1370013"/>
              <a:ext cx="79375" cy="80962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5" name="Oval 481"/>
            <p:cNvSpPr>
              <a:spLocks noChangeArrowheads="1"/>
            </p:cNvSpPr>
            <p:nvPr/>
          </p:nvSpPr>
          <p:spPr bwMode="auto">
            <a:xfrm>
              <a:off x="2147888" y="1289050"/>
              <a:ext cx="80962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6" name="Oval 482"/>
            <p:cNvSpPr>
              <a:spLocks noChangeArrowheads="1"/>
            </p:cNvSpPr>
            <p:nvPr/>
          </p:nvSpPr>
          <p:spPr bwMode="auto">
            <a:xfrm>
              <a:off x="2366963" y="1198563"/>
              <a:ext cx="77787" cy="79375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7" name="Oval 483"/>
            <p:cNvSpPr>
              <a:spLocks noChangeArrowheads="1"/>
            </p:cNvSpPr>
            <p:nvPr/>
          </p:nvSpPr>
          <p:spPr bwMode="auto">
            <a:xfrm>
              <a:off x="2378075" y="1117600"/>
              <a:ext cx="79375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8" name="Oval 484"/>
            <p:cNvSpPr>
              <a:spLocks noChangeArrowheads="1"/>
            </p:cNvSpPr>
            <p:nvPr/>
          </p:nvSpPr>
          <p:spPr bwMode="auto">
            <a:xfrm>
              <a:off x="2549525" y="1025525"/>
              <a:ext cx="79375" cy="80963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9" name="Oval 485"/>
            <p:cNvSpPr>
              <a:spLocks noChangeArrowheads="1"/>
            </p:cNvSpPr>
            <p:nvPr/>
          </p:nvSpPr>
          <p:spPr bwMode="auto">
            <a:xfrm>
              <a:off x="1133475" y="3957638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0" name="Oval 486"/>
            <p:cNvSpPr>
              <a:spLocks noChangeArrowheads="1"/>
            </p:cNvSpPr>
            <p:nvPr/>
          </p:nvSpPr>
          <p:spPr bwMode="auto">
            <a:xfrm>
              <a:off x="1212850" y="3879850"/>
              <a:ext cx="80963" cy="77788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1" name="Oval 487"/>
            <p:cNvSpPr>
              <a:spLocks noChangeArrowheads="1"/>
            </p:cNvSpPr>
            <p:nvPr/>
          </p:nvSpPr>
          <p:spPr bwMode="auto">
            <a:xfrm>
              <a:off x="1282700" y="3787775"/>
              <a:ext cx="77788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2" name="Oval 488"/>
            <p:cNvSpPr>
              <a:spLocks noChangeArrowheads="1"/>
            </p:cNvSpPr>
            <p:nvPr/>
          </p:nvSpPr>
          <p:spPr bwMode="auto">
            <a:xfrm>
              <a:off x="1349375" y="3706813"/>
              <a:ext cx="80963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3" name="Oval 489"/>
            <p:cNvSpPr>
              <a:spLocks noChangeArrowheads="1"/>
            </p:cNvSpPr>
            <p:nvPr/>
          </p:nvSpPr>
          <p:spPr bwMode="auto">
            <a:xfrm>
              <a:off x="1373188" y="3616325"/>
              <a:ext cx="79375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4" name="Oval 490"/>
            <p:cNvSpPr>
              <a:spLocks noChangeArrowheads="1"/>
            </p:cNvSpPr>
            <p:nvPr/>
          </p:nvSpPr>
          <p:spPr bwMode="auto">
            <a:xfrm>
              <a:off x="1384300" y="3535363"/>
              <a:ext cx="80963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5" name="Oval 491"/>
            <p:cNvSpPr>
              <a:spLocks noChangeArrowheads="1"/>
            </p:cNvSpPr>
            <p:nvPr/>
          </p:nvSpPr>
          <p:spPr bwMode="auto">
            <a:xfrm>
              <a:off x="1465263" y="3443288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6" name="Oval 492"/>
            <p:cNvSpPr>
              <a:spLocks noChangeArrowheads="1"/>
            </p:cNvSpPr>
            <p:nvPr/>
          </p:nvSpPr>
          <p:spPr bwMode="auto">
            <a:xfrm>
              <a:off x="1465263" y="3362325"/>
              <a:ext cx="79375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7" name="Oval 493"/>
            <p:cNvSpPr>
              <a:spLocks noChangeArrowheads="1"/>
            </p:cNvSpPr>
            <p:nvPr/>
          </p:nvSpPr>
          <p:spPr bwMode="auto">
            <a:xfrm>
              <a:off x="1498600" y="3271838"/>
              <a:ext cx="80963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8" name="Oval 494"/>
            <p:cNvSpPr>
              <a:spLocks noChangeArrowheads="1"/>
            </p:cNvSpPr>
            <p:nvPr/>
          </p:nvSpPr>
          <p:spPr bwMode="auto">
            <a:xfrm>
              <a:off x="1533525" y="3190875"/>
              <a:ext cx="79375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" name="Oval 495"/>
            <p:cNvSpPr>
              <a:spLocks noChangeArrowheads="1"/>
            </p:cNvSpPr>
            <p:nvPr/>
          </p:nvSpPr>
          <p:spPr bwMode="auto">
            <a:xfrm>
              <a:off x="1568450" y="3098800"/>
              <a:ext cx="77788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0" name="Oval 496"/>
            <p:cNvSpPr>
              <a:spLocks noChangeArrowheads="1"/>
            </p:cNvSpPr>
            <p:nvPr/>
          </p:nvSpPr>
          <p:spPr bwMode="auto">
            <a:xfrm>
              <a:off x="1579563" y="3008313"/>
              <a:ext cx="77787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1" name="Oval 497"/>
            <p:cNvSpPr>
              <a:spLocks noChangeArrowheads="1"/>
            </p:cNvSpPr>
            <p:nvPr/>
          </p:nvSpPr>
          <p:spPr bwMode="auto">
            <a:xfrm>
              <a:off x="1600200" y="2927350"/>
              <a:ext cx="80963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2" name="Oval 498"/>
            <p:cNvSpPr>
              <a:spLocks noChangeArrowheads="1"/>
            </p:cNvSpPr>
            <p:nvPr/>
          </p:nvSpPr>
          <p:spPr bwMode="auto">
            <a:xfrm>
              <a:off x="1612900" y="2835275"/>
              <a:ext cx="79375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3" name="Oval 499"/>
            <p:cNvSpPr>
              <a:spLocks noChangeArrowheads="1"/>
            </p:cNvSpPr>
            <p:nvPr/>
          </p:nvSpPr>
          <p:spPr bwMode="auto">
            <a:xfrm>
              <a:off x="1624013" y="2755900"/>
              <a:ext cx="79375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4" name="Oval 500"/>
            <p:cNvSpPr>
              <a:spLocks noChangeArrowheads="1"/>
            </p:cNvSpPr>
            <p:nvPr/>
          </p:nvSpPr>
          <p:spPr bwMode="auto">
            <a:xfrm>
              <a:off x="1635125" y="2663825"/>
              <a:ext cx="80963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5" name="Oval 501"/>
            <p:cNvSpPr>
              <a:spLocks noChangeArrowheads="1"/>
            </p:cNvSpPr>
            <p:nvPr/>
          </p:nvSpPr>
          <p:spPr bwMode="auto">
            <a:xfrm>
              <a:off x="1657350" y="2582863"/>
              <a:ext cx="80963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6" name="Oval 502"/>
            <p:cNvSpPr>
              <a:spLocks noChangeArrowheads="1"/>
            </p:cNvSpPr>
            <p:nvPr/>
          </p:nvSpPr>
          <p:spPr bwMode="auto">
            <a:xfrm>
              <a:off x="1670050" y="2492375"/>
              <a:ext cx="79375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7" name="Oval 503"/>
            <p:cNvSpPr>
              <a:spLocks noChangeArrowheads="1"/>
            </p:cNvSpPr>
            <p:nvPr/>
          </p:nvSpPr>
          <p:spPr bwMode="auto">
            <a:xfrm>
              <a:off x="1703388" y="2411413"/>
              <a:ext cx="80962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" name="Oval 504"/>
            <p:cNvSpPr>
              <a:spLocks noChangeArrowheads="1"/>
            </p:cNvSpPr>
            <p:nvPr/>
          </p:nvSpPr>
          <p:spPr bwMode="auto">
            <a:xfrm>
              <a:off x="1749425" y="2319338"/>
              <a:ext cx="80963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9" name="Oval 505"/>
            <p:cNvSpPr>
              <a:spLocks noChangeArrowheads="1"/>
            </p:cNvSpPr>
            <p:nvPr/>
          </p:nvSpPr>
          <p:spPr bwMode="auto">
            <a:xfrm>
              <a:off x="1795463" y="2241550"/>
              <a:ext cx="79375" cy="77788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0" name="Oval 506"/>
            <p:cNvSpPr>
              <a:spLocks noChangeArrowheads="1"/>
            </p:cNvSpPr>
            <p:nvPr/>
          </p:nvSpPr>
          <p:spPr bwMode="auto">
            <a:xfrm>
              <a:off x="1830388" y="2147888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1" name="Oval 507"/>
            <p:cNvSpPr>
              <a:spLocks noChangeArrowheads="1"/>
            </p:cNvSpPr>
            <p:nvPr/>
          </p:nvSpPr>
          <p:spPr bwMode="auto">
            <a:xfrm>
              <a:off x="1909763" y="2068513"/>
              <a:ext cx="79375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2" name="Oval 508"/>
            <p:cNvSpPr>
              <a:spLocks noChangeArrowheads="1"/>
            </p:cNvSpPr>
            <p:nvPr/>
          </p:nvSpPr>
          <p:spPr bwMode="auto">
            <a:xfrm>
              <a:off x="1920875" y="1978025"/>
              <a:ext cx="79375" cy="77788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3" name="Oval 509"/>
            <p:cNvSpPr>
              <a:spLocks noChangeArrowheads="1"/>
            </p:cNvSpPr>
            <p:nvPr/>
          </p:nvSpPr>
          <p:spPr bwMode="auto">
            <a:xfrm>
              <a:off x="1920875" y="1884363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4" name="Oval 510"/>
            <p:cNvSpPr>
              <a:spLocks noChangeArrowheads="1"/>
            </p:cNvSpPr>
            <p:nvPr/>
          </p:nvSpPr>
          <p:spPr bwMode="auto">
            <a:xfrm>
              <a:off x="1943100" y="1804988"/>
              <a:ext cx="80963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5" name="Oval 511"/>
            <p:cNvSpPr>
              <a:spLocks noChangeArrowheads="1"/>
            </p:cNvSpPr>
            <p:nvPr/>
          </p:nvSpPr>
          <p:spPr bwMode="auto">
            <a:xfrm>
              <a:off x="2035175" y="1714500"/>
              <a:ext cx="79375" cy="77788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6" name="Oval 512"/>
            <p:cNvSpPr>
              <a:spLocks noChangeArrowheads="1"/>
            </p:cNvSpPr>
            <p:nvPr/>
          </p:nvSpPr>
          <p:spPr bwMode="auto">
            <a:xfrm>
              <a:off x="2160588" y="1633538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" name="Oval 513"/>
            <p:cNvSpPr>
              <a:spLocks noChangeArrowheads="1"/>
            </p:cNvSpPr>
            <p:nvPr/>
          </p:nvSpPr>
          <p:spPr bwMode="auto">
            <a:xfrm>
              <a:off x="2160588" y="1541463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8" name="Oval 514"/>
            <p:cNvSpPr>
              <a:spLocks noChangeArrowheads="1"/>
            </p:cNvSpPr>
            <p:nvPr/>
          </p:nvSpPr>
          <p:spPr bwMode="auto">
            <a:xfrm>
              <a:off x="2160588" y="1462088"/>
              <a:ext cx="79375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9" name="Oval 515"/>
            <p:cNvSpPr>
              <a:spLocks noChangeArrowheads="1"/>
            </p:cNvSpPr>
            <p:nvPr/>
          </p:nvSpPr>
          <p:spPr bwMode="auto">
            <a:xfrm>
              <a:off x="2217738" y="1370013"/>
              <a:ext cx="79375" cy="80962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0" name="Oval 516"/>
            <p:cNvSpPr>
              <a:spLocks noChangeArrowheads="1"/>
            </p:cNvSpPr>
            <p:nvPr/>
          </p:nvSpPr>
          <p:spPr bwMode="auto">
            <a:xfrm>
              <a:off x="2228850" y="1289050"/>
              <a:ext cx="80963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1" name="Oval 517"/>
            <p:cNvSpPr>
              <a:spLocks noChangeArrowheads="1"/>
            </p:cNvSpPr>
            <p:nvPr/>
          </p:nvSpPr>
          <p:spPr bwMode="auto">
            <a:xfrm>
              <a:off x="2411413" y="1198563"/>
              <a:ext cx="79375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2" name="Oval 518"/>
            <p:cNvSpPr>
              <a:spLocks noChangeArrowheads="1"/>
            </p:cNvSpPr>
            <p:nvPr/>
          </p:nvSpPr>
          <p:spPr bwMode="auto">
            <a:xfrm>
              <a:off x="2490788" y="1117600"/>
              <a:ext cx="80962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3" name="Oval 519"/>
            <p:cNvSpPr>
              <a:spLocks noChangeArrowheads="1"/>
            </p:cNvSpPr>
            <p:nvPr/>
          </p:nvSpPr>
          <p:spPr bwMode="auto">
            <a:xfrm>
              <a:off x="2640013" y="1025525"/>
              <a:ext cx="79375" cy="80963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4" name="Oval 520"/>
            <p:cNvSpPr>
              <a:spLocks noChangeArrowheads="1"/>
            </p:cNvSpPr>
            <p:nvPr/>
          </p:nvSpPr>
          <p:spPr bwMode="auto">
            <a:xfrm>
              <a:off x="1465263" y="3957638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5" name="Oval 521"/>
            <p:cNvSpPr>
              <a:spLocks noChangeArrowheads="1"/>
            </p:cNvSpPr>
            <p:nvPr/>
          </p:nvSpPr>
          <p:spPr bwMode="auto">
            <a:xfrm>
              <a:off x="1635125" y="3879850"/>
              <a:ext cx="80963" cy="77788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6" name="Oval 522"/>
            <p:cNvSpPr>
              <a:spLocks noChangeArrowheads="1"/>
            </p:cNvSpPr>
            <p:nvPr/>
          </p:nvSpPr>
          <p:spPr bwMode="auto">
            <a:xfrm>
              <a:off x="1727200" y="3787775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7" name="Oval 523"/>
            <p:cNvSpPr>
              <a:spLocks noChangeArrowheads="1"/>
            </p:cNvSpPr>
            <p:nvPr/>
          </p:nvSpPr>
          <p:spPr bwMode="auto">
            <a:xfrm>
              <a:off x="1773238" y="3706813"/>
              <a:ext cx="77787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8" name="Oval 524"/>
            <p:cNvSpPr>
              <a:spLocks noChangeArrowheads="1"/>
            </p:cNvSpPr>
            <p:nvPr/>
          </p:nvSpPr>
          <p:spPr bwMode="auto">
            <a:xfrm>
              <a:off x="1795463" y="3616325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" name="Oval 525"/>
            <p:cNvSpPr>
              <a:spLocks noChangeArrowheads="1"/>
            </p:cNvSpPr>
            <p:nvPr/>
          </p:nvSpPr>
          <p:spPr bwMode="auto">
            <a:xfrm>
              <a:off x="1806575" y="3535363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0" name="Oval 526"/>
            <p:cNvSpPr>
              <a:spLocks noChangeArrowheads="1"/>
            </p:cNvSpPr>
            <p:nvPr/>
          </p:nvSpPr>
          <p:spPr bwMode="auto">
            <a:xfrm>
              <a:off x="1830388" y="3443288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1" name="Oval 527"/>
            <p:cNvSpPr>
              <a:spLocks noChangeArrowheads="1"/>
            </p:cNvSpPr>
            <p:nvPr/>
          </p:nvSpPr>
          <p:spPr bwMode="auto">
            <a:xfrm>
              <a:off x="1851025" y="3362325"/>
              <a:ext cx="80963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2" name="Oval 528"/>
            <p:cNvSpPr>
              <a:spLocks noChangeArrowheads="1"/>
            </p:cNvSpPr>
            <p:nvPr/>
          </p:nvSpPr>
          <p:spPr bwMode="auto">
            <a:xfrm>
              <a:off x="1874838" y="3271838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3" name="Oval 529"/>
            <p:cNvSpPr>
              <a:spLocks noChangeArrowheads="1"/>
            </p:cNvSpPr>
            <p:nvPr/>
          </p:nvSpPr>
          <p:spPr bwMode="auto">
            <a:xfrm>
              <a:off x="1885950" y="3190875"/>
              <a:ext cx="80963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4" name="Oval 530"/>
            <p:cNvSpPr>
              <a:spLocks noChangeArrowheads="1"/>
            </p:cNvSpPr>
            <p:nvPr/>
          </p:nvSpPr>
          <p:spPr bwMode="auto">
            <a:xfrm>
              <a:off x="1909763" y="3098800"/>
              <a:ext cx="79375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5" name="Oval 531"/>
            <p:cNvSpPr>
              <a:spLocks noChangeArrowheads="1"/>
            </p:cNvSpPr>
            <p:nvPr/>
          </p:nvSpPr>
          <p:spPr bwMode="auto">
            <a:xfrm>
              <a:off x="1954213" y="3008313"/>
              <a:ext cx="80962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6" name="Oval 532"/>
            <p:cNvSpPr>
              <a:spLocks noChangeArrowheads="1"/>
            </p:cNvSpPr>
            <p:nvPr/>
          </p:nvSpPr>
          <p:spPr bwMode="auto">
            <a:xfrm>
              <a:off x="1978025" y="2927350"/>
              <a:ext cx="80963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7" name="Oval 533"/>
            <p:cNvSpPr>
              <a:spLocks noChangeArrowheads="1"/>
            </p:cNvSpPr>
            <p:nvPr/>
          </p:nvSpPr>
          <p:spPr bwMode="auto">
            <a:xfrm>
              <a:off x="2058988" y="2835275"/>
              <a:ext cx="77787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8" name="Oval 534"/>
            <p:cNvSpPr>
              <a:spLocks noChangeArrowheads="1"/>
            </p:cNvSpPr>
            <p:nvPr/>
          </p:nvSpPr>
          <p:spPr bwMode="auto">
            <a:xfrm>
              <a:off x="2070100" y="2755900"/>
              <a:ext cx="77788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9" name="Oval 535"/>
            <p:cNvSpPr>
              <a:spLocks noChangeArrowheads="1"/>
            </p:cNvSpPr>
            <p:nvPr/>
          </p:nvSpPr>
          <p:spPr bwMode="auto">
            <a:xfrm>
              <a:off x="2081213" y="2663825"/>
              <a:ext cx="79375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0" name="Oval 536"/>
            <p:cNvSpPr>
              <a:spLocks noChangeArrowheads="1"/>
            </p:cNvSpPr>
            <p:nvPr/>
          </p:nvSpPr>
          <p:spPr bwMode="auto">
            <a:xfrm>
              <a:off x="2114550" y="2582863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1" name="Oval 537"/>
            <p:cNvSpPr>
              <a:spLocks noChangeArrowheads="1"/>
            </p:cNvSpPr>
            <p:nvPr/>
          </p:nvSpPr>
          <p:spPr bwMode="auto">
            <a:xfrm>
              <a:off x="2114550" y="2492375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2" name="Oval 538"/>
            <p:cNvSpPr>
              <a:spLocks noChangeArrowheads="1"/>
            </p:cNvSpPr>
            <p:nvPr/>
          </p:nvSpPr>
          <p:spPr bwMode="auto">
            <a:xfrm>
              <a:off x="2366963" y="2411413"/>
              <a:ext cx="77787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3" name="Oval 539"/>
            <p:cNvSpPr>
              <a:spLocks noChangeArrowheads="1"/>
            </p:cNvSpPr>
            <p:nvPr/>
          </p:nvSpPr>
          <p:spPr bwMode="auto">
            <a:xfrm>
              <a:off x="2400300" y="2319338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4" name="Oval 540"/>
            <p:cNvSpPr>
              <a:spLocks noChangeArrowheads="1"/>
            </p:cNvSpPr>
            <p:nvPr/>
          </p:nvSpPr>
          <p:spPr bwMode="auto">
            <a:xfrm>
              <a:off x="2422525" y="2241550"/>
              <a:ext cx="80963" cy="77788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5" name="Oval 541"/>
            <p:cNvSpPr>
              <a:spLocks noChangeArrowheads="1"/>
            </p:cNvSpPr>
            <p:nvPr/>
          </p:nvSpPr>
          <p:spPr bwMode="auto">
            <a:xfrm>
              <a:off x="2433638" y="2147888"/>
              <a:ext cx="80962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6" name="Oval 542"/>
            <p:cNvSpPr>
              <a:spLocks noChangeArrowheads="1"/>
            </p:cNvSpPr>
            <p:nvPr/>
          </p:nvSpPr>
          <p:spPr bwMode="auto">
            <a:xfrm>
              <a:off x="2457450" y="2068513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7" name="Oval 543"/>
            <p:cNvSpPr>
              <a:spLocks noChangeArrowheads="1"/>
            </p:cNvSpPr>
            <p:nvPr/>
          </p:nvSpPr>
          <p:spPr bwMode="auto">
            <a:xfrm>
              <a:off x="2549525" y="1978025"/>
              <a:ext cx="79375" cy="77788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8" name="Oval 544"/>
            <p:cNvSpPr>
              <a:spLocks noChangeArrowheads="1"/>
            </p:cNvSpPr>
            <p:nvPr/>
          </p:nvSpPr>
          <p:spPr bwMode="auto">
            <a:xfrm>
              <a:off x="2593975" y="1884363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9" name="Oval 545"/>
            <p:cNvSpPr>
              <a:spLocks noChangeArrowheads="1"/>
            </p:cNvSpPr>
            <p:nvPr/>
          </p:nvSpPr>
          <p:spPr bwMode="auto">
            <a:xfrm>
              <a:off x="2651125" y="1804988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0" name="Oval 546"/>
            <p:cNvSpPr>
              <a:spLocks noChangeArrowheads="1"/>
            </p:cNvSpPr>
            <p:nvPr/>
          </p:nvSpPr>
          <p:spPr bwMode="auto">
            <a:xfrm>
              <a:off x="2651125" y="1714500"/>
              <a:ext cx="79375" cy="77788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1" name="Oval 547"/>
            <p:cNvSpPr>
              <a:spLocks noChangeArrowheads="1"/>
            </p:cNvSpPr>
            <p:nvPr/>
          </p:nvSpPr>
          <p:spPr bwMode="auto">
            <a:xfrm>
              <a:off x="2673350" y="1633538"/>
              <a:ext cx="80963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2" name="Oval 548"/>
            <p:cNvSpPr>
              <a:spLocks noChangeArrowheads="1"/>
            </p:cNvSpPr>
            <p:nvPr/>
          </p:nvSpPr>
          <p:spPr bwMode="auto">
            <a:xfrm>
              <a:off x="2697163" y="1541463"/>
              <a:ext cx="79375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3" name="Oval 549"/>
            <p:cNvSpPr>
              <a:spLocks noChangeArrowheads="1"/>
            </p:cNvSpPr>
            <p:nvPr/>
          </p:nvSpPr>
          <p:spPr bwMode="auto">
            <a:xfrm>
              <a:off x="2743200" y="1462088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4" name="Oval 550"/>
            <p:cNvSpPr>
              <a:spLocks noChangeArrowheads="1"/>
            </p:cNvSpPr>
            <p:nvPr/>
          </p:nvSpPr>
          <p:spPr bwMode="auto">
            <a:xfrm>
              <a:off x="2765425" y="1370013"/>
              <a:ext cx="80963" cy="80962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5" name="Oval 551"/>
            <p:cNvSpPr>
              <a:spLocks noChangeArrowheads="1"/>
            </p:cNvSpPr>
            <p:nvPr/>
          </p:nvSpPr>
          <p:spPr bwMode="auto">
            <a:xfrm>
              <a:off x="2868613" y="1289050"/>
              <a:ext cx="79375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6" name="Oval 552"/>
            <p:cNvSpPr>
              <a:spLocks noChangeArrowheads="1"/>
            </p:cNvSpPr>
            <p:nvPr/>
          </p:nvSpPr>
          <p:spPr bwMode="auto">
            <a:xfrm>
              <a:off x="3040063" y="1198563"/>
              <a:ext cx="79375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7" name="Oval 553"/>
            <p:cNvSpPr>
              <a:spLocks noChangeArrowheads="1"/>
            </p:cNvSpPr>
            <p:nvPr/>
          </p:nvSpPr>
          <p:spPr bwMode="auto">
            <a:xfrm>
              <a:off x="3143250" y="1117600"/>
              <a:ext cx="77788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8" name="Oval 554"/>
            <p:cNvSpPr>
              <a:spLocks noChangeArrowheads="1"/>
            </p:cNvSpPr>
            <p:nvPr/>
          </p:nvSpPr>
          <p:spPr bwMode="auto">
            <a:xfrm>
              <a:off x="3324225" y="1025525"/>
              <a:ext cx="80963" cy="80963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9" name="Oval 555"/>
            <p:cNvSpPr>
              <a:spLocks noChangeArrowheads="1"/>
            </p:cNvSpPr>
            <p:nvPr/>
          </p:nvSpPr>
          <p:spPr bwMode="auto">
            <a:xfrm>
              <a:off x="1966913" y="3957638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0" name="Oval 556"/>
            <p:cNvSpPr>
              <a:spLocks noChangeArrowheads="1"/>
            </p:cNvSpPr>
            <p:nvPr/>
          </p:nvSpPr>
          <p:spPr bwMode="auto">
            <a:xfrm>
              <a:off x="2024063" y="3879850"/>
              <a:ext cx="80962" cy="77788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1" name="Oval 557"/>
            <p:cNvSpPr>
              <a:spLocks noChangeArrowheads="1"/>
            </p:cNvSpPr>
            <p:nvPr/>
          </p:nvSpPr>
          <p:spPr bwMode="auto">
            <a:xfrm>
              <a:off x="2024063" y="3787775"/>
              <a:ext cx="80962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2" name="Oval 558"/>
            <p:cNvSpPr>
              <a:spLocks noChangeArrowheads="1"/>
            </p:cNvSpPr>
            <p:nvPr/>
          </p:nvSpPr>
          <p:spPr bwMode="auto">
            <a:xfrm>
              <a:off x="2035175" y="3706813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3" name="Oval 559"/>
            <p:cNvSpPr>
              <a:spLocks noChangeArrowheads="1"/>
            </p:cNvSpPr>
            <p:nvPr/>
          </p:nvSpPr>
          <p:spPr bwMode="auto">
            <a:xfrm>
              <a:off x="2160588" y="3616325"/>
              <a:ext cx="79375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4" name="Oval 560"/>
            <p:cNvSpPr>
              <a:spLocks noChangeArrowheads="1"/>
            </p:cNvSpPr>
            <p:nvPr/>
          </p:nvSpPr>
          <p:spPr bwMode="auto">
            <a:xfrm>
              <a:off x="2171700" y="3535363"/>
              <a:ext cx="80963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5" name="Oval 561"/>
            <p:cNvSpPr>
              <a:spLocks noChangeArrowheads="1"/>
            </p:cNvSpPr>
            <p:nvPr/>
          </p:nvSpPr>
          <p:spPr bwMode="auto">
            <a:xfrm>
              <a:off x="2217738" y="3443288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6" name="Oval 562"/>
            <p:cNvSpPr>
              <a:spLocks noChangeArrowheads="1"/>
            </p:cNvSpPr>
            <p:nvPr/>
          </p:nvSpPr>
          <p:spPr bwMode="auto">
            <a:xfrm>
              <a:off x="2217738" y="3362325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7" name="Oval 563"/>
            <p:cNvSpPr>
              <a:spLocks noChangeArrowheads="1"/>
            </p:cNvSpPr>
            <p:nvPr/>
          </p:nvSpPr>
          <p:spPr bwMode="auto">
            <a:xfrm>
              <a:off x="2343150" y="3271838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8" name="Oval 564"/>
            <p:cNvSpPr>
              <a:spLocks noChangeArrowheads="1"/>
            </p:cNvSpPr>
            <p:nvPr/>
          </p:nvSpPr>
          <p:spPr bwMode="auto">
            <a:xfrm>
              <a:off x="2400300" y="3190875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9" name="Oval 565"/>
            <p:cNvSpPr>
              <a:spLocks noChangeArrowheads="1"/>
            </p:cNvSpPr>
            <p:nvPr/>
          </p:nvSpPr>
          <p:spPr bwMode="auto">
            <a:xfrm>
              <a:off x="2457450" y="3098800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0" name="Oval 566"/>
            <p:cNvSpPr>
              <a:spLocks noChangeArrowheads="1"/>
            </p:cNvSpPr>
            <p:nvPr/>
          </p:nvSpPr>
          <p:spPr bwMode="auto">
            <a:xfrm>
              <a:off x="2536825" y="3008313"/>
              <a:ext cx="80963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1" name="Oval 567"/>
            <p:cNvSpPr>
              <a:spLocks noChangeArrowheads="1"/>
            </p:cNvSpPr>
            <p:nvPr/>
          </p:nvSpPr>
          <p:spPr bwMode="auto">
            <a:xfrm>
              <a:off x="2549525" y="2927350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2" name="Oval 568"/>
            <p:cNvSpPr>
              <a:spLocks noChangeArrowheads="1"/>
            </p:cNvSpPr>
            <p:nvPr/>
          </p:nvSpPr>
          <p:spPr bwMode="auto">
            <a:xfrm>
              <a:off x="2582863" y="2835275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3" name="Oval 569"/>
            <p:cNvSpPr>
              <a:spLocks noChangeArrowheads="1"/>
            </p:cNvSpPr>
            <p:nvPr/>
          </p:nvSpPr>
          <p:spPr bwMode="auto">
            <a:xfrm>
              <a:off x="2593975" y="2755900"/>
              <a:ext cx="79375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4" name="Oval 570"/>
            <p:cNvSpPr>
              <a:spLocks noChangeArrowheads="1"/>
            </p:cNvSpPr>
            <p:nvPr/>
          </p:nvSpPr>
          <p:spPr bwMode="auto">
            <a:xfrm>
              <a:off x="2673350" y="2663825"/>
              <a:ext cx="80963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5" name="Oval 571"/>
            <p:cNvSpPr>
              <a:spLocks noChangeArrowheads="1"/>
            </p:cNvSpPr>
            <p:nvPr/>
          </p:nvSpPr>
          <p:spPr bwMode="auto">
            <a:xfrm>
              <a:off x="2708275" y="2582863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6" name="Oval 572"/>
            <p:cNvSpPr>
              <a:spLocks noChangeArrowheads="1"/>
            </p:cNvSpPr>
            <p:nvPr/>
          </p:nvSpPr>
          <p:spPr bwMode="auto">
            <a:xfrm>
              <a:off x="2719388" y="2492375"/>
              <a:ext cx="80962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7" name="Oval 573"/>
            <p:cNvSpPr>
              <a:spLocks noChangeArrowheads="1"/>
            </p:cNvSpPr>
            <p:nvPr/>
          </p:nvSpPr>
          <p:spPr bwMode="auto">
            <a:xfrm>
              <a:off x="2743200" y="2411413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8" name="Oval 574"/>
            <p:cNvSpPr>
              <a:spLocks noChangeArrowheads="1"/>
            </p:cNvSpPr>
            <p:nvPr/>
          </p:nvSpPr>
          <p:spPr bwMode="auto">
            <a:xfrm>
              <a:off x="2743200" y="2319338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9" name="Oval 575"/>
            <p:cNvSpPr>
              <a:spLocks noChangeArrowheads="1"/>
            </p:cNvSpPr>
            <p:nvPr/>
          </p:nvSpPr>
          <p:spPr bwMode="auto">
            <a:xfrm>
              <a:off x="2776538" y="2241550"/>
              <a:ext cx="80962" cy="77788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0" name="Oval 576"/>
            <p:cNvSpPr>
              <a:spLocks noChangeArrowheads="1"/>
            </p:cNvSpPr>
            <p:nvPr/>
          </p:nvSpPr>
          <p:spPr bwMode="auto">
            <a:xfrm>
              <a:off x="2833688" y="2147888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1" name="Oval 577"/>
            <p:cNvSpPr>
              <a:spLocks noChangeArrowheads="1"/>
            </p:cNvSpPr>
            <p:nvPr/>
          </p:nvSpPr>
          <p:spPr bwMode="auto">
            <a:xfrm>
              <a:off x="2833688" y="2068513"/>
              <a:ext cx="79375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2" name="Oval 578"/>
            <p:cNvSpPr>
              <a:spLocks noChangeArrowheads="1"/>
            </p:cNvSpPr>
            <p:nvPr/>
          </p:nvSpPr>
          <p:spPr bwMode="auto">
            <a:xfrm>
              <a:off x="2857500" y="1978025"/>
              <a:ext cx="77788" cy="77788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3" name="Oval 579"/>
            <p:cNvSpPr>
              <a:spLocks noChangeArrowheads="1"/>
            </p:cNvSpPr>
            <p:nvPr/>
          </p:nvSpPr>
          <p:spPr bwMode="auto">
            <a:xfrm>
              <a:off x="2879725" y="1884363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4" name="Oval 580"/>
            <p:cNvSpPr>
              <a:spLocks noChangeArrowheads="1"/>
            </p:cNvSpPr>
            <p:nvPr/>
          </p:nvSpPr>
          <p:spPr bwMode="auto">
            <a:xfrm>
              <a:off x="2913063" y="1804988"/>
              <a:ext cx="80962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5" name="Oval 581"/>
            <p:cNvSpPr>
              <a:spLocks noChangeArrowheads="1"/>
            </p:cNvSpPr>
            <p:nvPr/>
          </p:nvSpPr>
          <p:spPr bwMode="auto">
            <a:xfrm>
              <a:off x="2924175" y="1714500"/>
              <a:ext cx="80963" cy="77788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6" name="Oval 582"/>
            <p:cNvSpPr>
              <a:spLocks noChangeArrowheads="1"/>
            </p:cNvSpPr>
            <p:nvPr/>
          </p:nvSpPr>
          <p:spPr bwMode="auto">
            <a:xfrm>
              <a:off x="3359150" y="1633538"/>
              <a:ext cx="80963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7" name="Oval 583"/>
            <p:cNvSpPr>
              <a:spLocks noChangeArrowheads="1"/>
            </p:cNvSpPr>
            <p:nvPr/>
          </p:nvSpPr>
          <p:spPr bwMode="auto">
            <a:xfrm>
              <a:off x="3382963" y="1541463"/>
              <a:ext cx="77787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8" name="Oval 584"/>
            <p:cNvSpPr>
              <a:spLocks noChangeArrowheads="1"/>
            </p:cNvSpPr>
            <p:nvPr/>
          </p:nvSpPr>
          <p:spPr bwMode="auto">
            <a:xfrm>
              <a:off x="3416300" y="1462088"/>
              <a:ext cx="79375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" name="Oval 585"/>
            <p:cNvSpPr>
              <a:spLocks noChangeArrowheads="1"/>
            </p:cNvSpPr>
            <p:nvPr/>
          </p:nvSpPr>
          <p:spPr bwMode="auto">
            <a:xfrm>
              <a:off x="3484563" y="1370013"/>
              <a:ext cx="79375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" name="Oval 586"/>
            <p:cNvSpPr>
              <a:spLocks noChangeArrowheads="1"/>
            </p:cNvSpPr>
            <p:nvPr/>
          </p:nvSpPr>
          <p:spPr bwMode="auto">
            <a:xfrm>
              <a:off x="3495675" y="1289050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" name="Oval 587"/>
            <p:cNvSpPr>
              <a:spLocks noChangeArrowheads="1"/>
            </p:cNvSpPr>
            <p:nvPr/>
          </p:nvSpPr>
          <p:spPr bwMode="auto">
            <a:xfrm>
              <a:off x="3495675" y="1198563"/>
              <a:ext cx="79375" cy="79375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" name="Oval 588"/>
            <p:cNvSpPr>
              <a:spLocks noChangeArrowheads="1"/>
            </p:cNvSpPr>
            <p:nvPr/>
          </p:nvSpPr>
          <p:spPr bwMode="auto">
            <a:xfrm>
              <a:off x="3530600" y="1117600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3" name="Oval 589"/>
            <p:cNvSpPr>
              <a:spLocks noChangeArrowheads="1"/>
            </p:cNvSpPr>
            <p:nvPr/>
          </p:nvSpPr>
          <p:spPr bwMode="auto">
            <a:xfrm>
              <a:off x="4421188" y="1025525"/>
              <a:ext cx="79375" cy="80963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4" name="Rectangle 591"/>
            <p:cNvSpPr>
              <a:spLocks noChangeArrowheads="1"/>
            </p:cNvSpPr>
            <p:nvPr/>
          </p:nvSpPr>
          <p:spPr bwMode="auto">
            <a:xfrm>
              <a:off x="322263" y="4005263"/>
              <a:ext cx="98425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05" name="Rectangle 592"/>
            <p:cNvSpPr>
              <a:spLocks noChangeArrowheads="1"/>
            </p:cNvSpPr>
            <p:nvPr/>
          </p:nvSpPr>
          <p:spPr bwMode="auto">
            <a:xfrm>
              <a:off x="187325" y="3705225"/>
              <a:ext cx="2460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0.1</a:t>
              </a:r>
            </a:p>
          </p:txBody>
        </p:sp>
        <p:sp>
          <p:nvSpPr>
            <p:cNvPr id="406" name="Rectangle 593"/>
            <p:cNvSpPr>
              <a:spLocks noChangeArrowheads="1"/>
            </p:cNvSpPr>
            <p:nvPr/>
          </p:nvSpPr>
          <p:spPr bwMode="auto">
            <a:xfrm>
              <a:off x="187325" y="3395663"/>
              <a:ext cx="24606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0.2</a:t>
              </a:r>
            </a:p>
          </p:txBody>
        </p:sp>
        <p:sp>
          <p:nvSpPr>
            <p:cNvPr id="407" name="Rectangle 594"/>
            <p:cNvSpPr>
              <a:spLocks noChangeArrowheads="1"/>
            </p:cNvSpPr>
            <p:nvPr/>
          </p:nvSpPr>
          <p:spPr bwMode="auto">
            <a:xfrm>
              <a:off x="187325" y="3098800"/>
              <a:ext cx="2460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0.3</a:t>
              </a:r>
            </a:p>
          </p:txBody>
        </p:sp>
        <p:sp>
          <p:nvSpPr>
            <p:cNvPr id="408" name="Rectangle 595"/>
            <p:cNvSpPr>
              <a:spLocks noChangeArrowheads="1"/>
            </p:cNvSpPr>
            <p:nvPr/>
          </p:nvSpPr>
          <p:spPr bwMode="auto">
            <a:xfrm>
              <a:off x="187325" y="2790825"/>
              <a:ext cx="2460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0.4</a:t>
              </a:r>
            </a:p>
          </p:txBody>
        </p:sp>
        <p:sp>
          <p:nvSpPr>
            <p:cNvPr id="409" name="Rectangle 596"/>
            <p:cNvSpPr>
              <a:spLocks noChangeArrowheads="1"/>
            </p:cNvSpPr>
            <p:nvPr/>
          </p:nvSpPr>
          <p:spPr bwMode="auto">
            <a:xfrm>
              <a:off x="187325" y="2492375"/>
              <a:ext cx="2460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0.5</a:t>
              </a:r>
            </a:p>
          </p:txBody>
        </p:sp>
        <p:sp>
          <p:nvSpPr>
            <p:cNvPr id="410" name="Rectangle 597"/>
            <p:cNvSpPr>
              <a:spLocks noChangeArrowheads="1"/>
            </p:cNvSpPr>
            <p:nvPr/>
          </p:nvSpPr>
          <p:spPr bwMode="auto">
            <a:xfrm>
              <a:off x="187325" y="2195513"/>
              <a:ext cx="246063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0.6</a:t>
              </a:r>
            </a:p>
          </p:txBody>
        </p:sp>
        <p:sp>
          <p:nvSpPr>
            <p:cNvPr id="411" name="Rectangle 598"/>
            <p:cNvSpPr>
              <a:spLocks noChangeArrowheads="1"/>
            </p:cNvSpPr>
            <p:nvPr/>
          </p:nvSpPr>
          <p:spPr bwMode="auto">
            <a:xfrm>
              <a:off x="187325" y="1884363"/>
              <a:ext cx="2460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0.7</a:t>
              </a:r>
            </a:p>
          </p:txBody>
        </p:sp>
        <p:sp>
          <p:nvSpPr>
            <p:cNvPr id="412" name="Rectangle 599"/>
            <p:cNvSpPr>
              <a:spLocks noChangeArrowheads="1"/>
            </p:cNvSpPr>
            <p:nvPr/>
          </p:nvSpPr>
          <p:spPr bwMode="auto">
            <a:xfrm>
              <a:off x="187325" y="1587500"/>
              <a:ext cx="2460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0.8</a:t>
              </a:r>
            </a:p>
          </p:txBody>
        </p:sp>
        <p:sp>
          <p:nvSpPr>
            <p:cNvPr id="413" name="Rectangle 600"/>
            <p:cNvSpPr>
              <a:spLocks noChangeArrowheads="1"/>
            </p:cNvSpPr>
            <p:nvPr/>
          </p:nvSpPr>
          <p:spPr bwMode="auto">
            <a:xfrm>
              <a:off x="187325" y="1277938"/>
              <a:ext cx="2460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0.9</a:t>
              </a:r>
            </a:p>
          </p:txBody>
        </p:sp>
        <p:sp>
          <p:nvSpPr>
            <p:cNvPr id="414" name="Rectangle 601"/>
            <p:cNvSpPr>
              <a:spLocks noChangeArrowheads="1"/>
            </p:cNvSpPr>
            <p:nvPr/>
          </p:nvSpPr>
          <p:spPr bwMode="auto">
            <a:xfrm>
              <a:off x="322263" y="9810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5" name="Rectangle 602"/>
            <p:cNvSpPr>
              <a:spLocks noChangeArrowheads="1"/>
            </p:cNvSpPr>
            <p:nvPr/>
          </p:nvSpPr>
          <p:spPr bwMode="auto">
            <a:xfrm>
              <a:off x="506413" y="4256088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16" name="Rectangle 603"/>
            <p:cNvSpPr>
              <a:spLocks noChangeArrowheads="1"/>
            </p:cNvSpPr>
            <p:nvPr/>
          </p:nvSpPr>
          <p:spPr bwMode="auto">
            <a:xfrm>
              <a:off x="1338263" y="4256088"/>
              <a:ext cx="2952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417" name="Rectangle 604"/>
            <p:cNvSpPr>
              <a:spLocks noChangeArrowheads="1"/>
            </p:cNvSpPr>
            <p:nvPr/>
          </p:nvSpPr>
          <p:spPr bwMode="auto">
            <a:xfrm>
              <a:off x="2263775" y="4256088"/>
              <a:ext cx="2952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418" name="Rectangle 605"/>
            <p:cNvSpPr>
              <a:spLocks noChangeArrowheads="1"/>
            </p:cNvSpPr>
            <p:nvPr/>
          </p:nvSpPr>
          <p:spPr bwMode="auto">
            <a:xfrm>
              <a:off x="3178175" y="4256088"/>
              <a:ext cx="2952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600</a:t>
              </a:r>
            </a:p>
          </p:txBody>
        </p:sp>
        <p:sp>
          <p:nvSpPr>
            <p:cNvPr id="419" name="Rectangle 606"/>
            <p:cNvSpPr>
              <a:spLocks noChangeArrowheads="1"/>
            </p:cNvSpPr>
            <p:nvPr/>
          </p:nvSpPr>
          <p:spPr bwMode="auto">
            <a:xfrm>
              <a:off x="4102100" y="4256088"/>
              <a:ext cx="2952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420" name="Rectangle 607"/>
            <p:cNvSpPr>
              <a:spLocks noChangeArrowheads="1"/>
            </p:cNvSpPr>
            <p:nvPr/>
          </p:nvSpPr>
          <p:spPr bwMode="auto">
            <a:xfrm>
              <a:off x="4979988" y="4256088"/>
              <a:ext cx="3937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 dirty="0">
                  <a:solidFill>
                    <a:schemeClr val="bg1"/>
                  </a:solidFill>
                </a:rPr>
                <a:t>1000</a:t>
              </a:r>
            </a:p>
          </p:txBody>
        </p:sp>
        <p:sp>
          <p:nvSpPr>
            <p:cNvPr id="421" name="Rectangle 608"/>
            <p:cNvSpPr>
              <a:spLocks noChangeArrowheads="1"/>
            </p:cNvSpPr>
            <p:nvPr/>
          </p:nvSpPr>
          <p:spPr bwMode="auto">
            <a:xfrm>
              <a:off x="1511300" y="4518025"/>
              <a:ext cx="28749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b="1" i="0" dirty="0">
                  <a:solidFill>
                    <a:schemeClr val="bg1"/>
                  </a:solidFill>
                </a:rPr>
                <a:t>Lluvias totales desde 1 Abril (mm)</a:t>
              </a:r>
              <a:endParaRPr lang="es-AR" sz="1400" i="0" dirty="0">
                <a:solidFill>
                  <a:schemeClr val="bg1"/>
                </a:solidFill>
              </a:endParaRPr>
            </a:p>
          </p:txBody>
        </p:sp>
        <p:sp>
          <p:nvSpPr>
            <p:cNvPr id="422" name="Line 611"/>
            <p:cNvSpPr>
              <a:spLocks noChangeShapeType="1"/>
            </p:cNvSpPr>
            <p:nvPr/>
          </p:nvSpPr>
          <p:spPr bwMode="auto">
            <a:xfrm>
              <a:off x="4146550" y="3122613"/>
              <a:ext cx="320675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3" name="Oval 612"/>
            <p:cNvSpPr>
              <a:spLocks noChangeArrowheads="1"/>
            </p:cNvSpPr>
            <p:nvPr/>
          </p:nvSpPr>
          <p:spPr bwMode="auto">
            <a:xfrm>
              <a:off x="4259263" y="3078163"/>
              <a:ext cx="80962" cy="77787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4" name="Rectangle 613"/>
            <p:cNvSpPr>
              <a:spLocks noChangeArrowheads="1"/>
            </p:cNvSpPr>
            <p:nvPr/>
          </p:nvSpPr>
          <p:spPr bwMode="auto">
            <a:xfrm>
              <a:off x="4500563" y="3019425"/>
              <a:ext cx="315912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Sep</a:t>
              </a:r>
            </a:p>
          </p:txBody>
        </p:sp>
        <p:sp>
          <p:nvSpPr>
            <p:cNvPr id="425" name="Line 614"/>
            <p:cNvSpPr>
              <a:spLocks noChangeShapeType="1"/>
            </p:cNvSpPr>
            <p:nvPr/>
          </p:nvSpPr>
          <p:spPr bwMode="auto">
            <a:xfrm>
              <a:off x="4146550" y="3362325"/>
              <a:ext cx="320675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6" name="Oval 615"/>
            <p:cNvSpPr>
              <a:spLocks noChangeArrowheads="1"/>
            </p:cNvSpPr>
            <p:nvPr/>
          </p:nvSpPr>
          <p:spPr bwMode="auto">
            <a:xfrm>
              <a:off x="4259263" y="3317875"/>
              <a:ext cx="80962" cy="79375"/>
            </a:xfrm>
            <a:prstGeom prst="ellipse">
              <a:avLst/>
            </a:prstGeom>
            <a:solidFill>
              <a:srgbClr val="FF66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7" name="Rectangle 616"/>
            <p:cNvSpPr>
              <a:spLocks noChangeArrowheads="1"/>
            </p:cNvSpPr>
            <p:nvPr/>
          </p:nvSpPr>
          <p:spPr bwMode="auto">
            <a:xfrm>
              <a:off x="4500563" y="3259138"/>
              <a:ext cx="2762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Oct</a:t>
              </a:r>
            </a:p>
          </p:txBody>
        </p:sp>
        <p:sp>
          <p:nvSpPr>
            <p:cNvPr id="428" name="Line 617"/>
            <p:cNvSpPr>
              <a:spLocks noChangeShapeType="1"/>
            </p:cNvSpPr>
            <p:nvPr/>
          </p:nvSpPr>
          <p:spPr bwMode="auto">
            <a:xfrm>
              <a:off x="4146550" y="3603625"/>
              <a:ext cx="320675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9" name="Oval 618"/>
            <p:cNvSpPr>
              <a:spLocks noChangeArrowheads="1"/>
            </p:cNvSpPr>
            <p:nvPr/>
          </p:nvSpPr>
          <p:spPr bwMode="auto">
            <a:xfrm>
              <a:off x="4259263" y="3557588"/>
              <a:ext cx="80962" cy="79375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30" name="Rectangle 619"/>
            <p:cNvSpPr>
              <a:spLocks noChangeArrowheads="1"/>
            </p:cNvSpPr>
            <p:nvPr/>
          </p:nvSpPr>
          <p:spPr bwMode="auto">
            <a:xfrm>
              <a:off x="4500563" y="3500438"/>
              <a:ext cx="315912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Nov</a:t>
              </a:r>
            </a:p>
          </p:txBody>
        </p:sp>
        <p:sp>
          <p:nvSpPr>
            <p:cNvPr id="431" name="Line 620"/>
            <p:cNvSpPr>
              <a:spLocks noChangeShapeType="1"/>
            </p:cNvSpPr>
            <p:nvPr/>
          </p:nvSpPr>
          <p:spPr bwMode="auto">
            <a:xfrm>
              <a:off x="4146550" y="3844925"/>
              <a:ext cx="320675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32" name="Oval 621"/>
            <p:cNvSpPr>
              <a:spLocks noChangeArrowheads="1"/>
            </p:cNvSpPr>
            <p:nvPr/>
          </p:nvSpPr>
          <p:spPr bwMode="auto">
            <a:xfrm>
              <a:off x="4259263" y="3798888"/>
              <a:ext cx="80962" cy="80962"/>
            </a:xfrm>
            <a:prstGeom prst="ellipse">
              <a:avLst/>
            </a:prstGeom>
            <a:solidFill>
              <a:srgbClr val="800000"/>
            </a:solidFill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33" name="Rectangle 622"/>
            <p:cNvSpPr>
              <a:spLocks noChangeArrowheads="1"/>
            </p:cNvSpPr>
            <p:nvPr/>
          </p:nvSpPr>
          <p:spPr bwMode="auto">
            <a:xfrm>
              <a:off x="4500563" y="3740150"/>
              <a:ext cx="257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AR" sz="1400" i="0">
                  <a:solidFill>
                    <a:schemeClr val="bg1"/>
                  </a:solidFill>
                </a:rPr>
                <a:t>Dic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Fecha de siembra (Maíz 1° vs Maíz Tardío).</a:t>
            </a:r>
            <a:br>
              <a:rPr lang="es-MX" sz="3600" b="1" i="1" dirty="0" smtClean="0">
                <a:solidFill>
                  <a:schemeClr val="bg1"/>
                </a:solidFill>
              </a:rPr>
            </a:br>
            <a:r>
              <a:rPr lang="es-MX" sz="3600" b="1" i="1" dirty="0" smtClean="0">
                <a:solidFill>
                  <a:schemeClr val="bg1"/>
                </a:solidFill>
              </a:rPr>
              <a:t>Impacto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76256" y="648866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Fuente: G. </a:t>
            </a:r>
            <a:r>
              <a:rPr lang="es-MX" b="1" dirty="0" err="1" smtClean="0">
                <a:solidFill>
                  <a:schemeClr val="bg1"/>
                </a:solidFill>
              </a:rPr>
              <a:t>Maddonni</a:t>
            </a:r>
            <a:endParaRPr lang="es-AR" b="1" dirty="0">
              <a:solidFill>
                <a:schemeClr val="bg1"/>
              </a:solidFill>
            </a:endParaRPr>
          </a:p>
        </p:txBody>
      </p:sp>
      <p:grpSp>
        <p:nvGrpSpPr>
          <p:cNvPr id="140" name="Group 416"/>
          <p:cNvGrpSpPr>
            <a:grpSpLocks/>
          </p:cNvGrpSpPr>
          <p:nvPr/>
        </p:nvGrpSpPr>
        <p:grpSpPr bwMode="auto">
          <a:xfrm>
            <a:off x="1471603" y="1196752"/>
            <a:ext cx="7132845" cy="4824536"/>
            <a:chOff x="1183" y="445"/>
            <a:chExt cx="3520" cy="2338"/>
          </a:xfrm>
        </p:grpSpPr>
        <p:sp>
          <p:nvSpPr>
            <p:cNvPr id="141" name="Line 286"/>
            <p:cNvSpPr>
              <a:spLocks noChangeShapeType="1"/>
            </p:cNvSpPr>
            <p:nvPr/>
          </p:nvSpPr>
          <p:spPr bwMode="auto">
            <a:xfrm>
              <a:off x="1622" y="494"/>
              <a:ext cx="0" cy="191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287"/>
            <p:cNvSpPr>
              <a:spLocks noChangeShapeType="1"/>
            </p:cNvSpPr>
            <p:nvPr/>
          </p:nvSpPr>
          <p:spPr bwMode="auto">
            <a:xfrm>
              <a:off x="1590" y="2412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288"/>
            <p:cNvSpPr>
              <a:spLocks noChangeShapeType="1"/>
            </p:cNvSpPr>
            <p:nvPr/>
          </p:nvSpPr>
          <p:spPr bwMode="auto">
            <a:xfrm>
              <a:off x="1590" y="2139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289"/>
            <p:cNvSpPr>
              <a:spLocks noChangeShapeType="1"/>
            </p:cNvSpPr>
            <p:nvPr/>
          </p:nvSpPr>
          <p:spPr bwMode="auto">
            <a:xfrm>
              <a:off x="1590" y="1865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290"/>
            <p:cNvSpPr>
              <a:spLocks noChangeShapeType="1"/>
            </p:cNvSpPr>
            <p:nvPr/>
          </p:nvSpPr>
          <p:spPr bwMode="auto">
            <a:xfrm>
              <a:off x="1590" y="1592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291"/>
            <p:cNvSpPr>
              <a:spLocks noChangeShapeType="1"/>
            </p:cNvSpPr>
            <p:nvPr/>
          </p:nvSpPr>
          <p:spPr bwMode="auto">
            <a:xfrm>
              <a:off x="1590" y="1314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292"/>
            <p:cNvSpPr>
              <a:spLocks noChangeShapeType="1"/>
            </p:cNvSpPr>
            <p:nvPr/>
          </p:nvSpPr>
          <p:spPr bwMode="auto">
            <a:xfrm>
              <a:off x="1590" y="1041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293"/>
            <p:cNvSpPr>
              <a:spLocks noChangeShapeType="1"/>
            </p:cNvSpPr>
            <p:nvPr/>
          </p:nvSpPr>
          <p:spPr bwMode="auto">
            <a:xfrm>
              <a:off x="1590" y="767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294"/>
            <p:cNvSpPr>
              <a:spLocks noChangeShapeType="1"/>
            </p:cNvSpPr>
            <p:nvPr/>
          </p:nvSpPr>
          <p:spPr bwMode="auto">
            <a:xfrm>
              <a:off x="1590" y="494"/>
              <a:ext cx="32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295"/>
            <p:cNvSpPr>
              <a:spLocks noChangeShapeType="1"/>
            </p:cNvSpPr>
            <p:nvPr/>
          </p:nvSpPr>
          <p:spPr bwMode="auto">
            <a:xfrm>
              <a:off x="1622" y="2412"/>
              <a:ext cx="282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Line 296"/>
            <p:cNvSpPr>
              <a:spLocks noChangeShapeType="1"/>
            </p:cNvSpPr>
            <p:nvPr/>
          </p:nvSpPr>
          <p:spPr bwMode="auto">
            <a:xfrm flipV="1">
              <a:off x="1622" y="2412"/>
              <a:ext cx="0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Line 297"/>
            <p:cNvSpPr>
              <a:spLocks noChangeShapeType="1"/>
            </p:cNvSpPr>
            <p:nvPr/>
          </p:nvSpPr>
          <p:spPr bwMode="auto">
            <a:xfrm flipV="1">
              <a:off x="1864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Line 298"/>
            <p:cNvSpPr>
              <a:spLocks noChangeShapeType="1"/>
            </p:cNvSpPr>
            <p:nvPr/>
          </p:nvSpPr>
          <p:spPr bwMode="auto">
            <a:xfrm flipV="1">
              <a:off x="2110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299"/>
            <p:cNvSpPr>
              <a:spLocks noChangeShapeType="1"/>
            </p:cNvSpPr>
            <p:nvPr/>
          </p:nvSpPr>
          <p:spPr bwMode="auto">
            <a:xfrm flipV="1">
              <a:off x="2352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Line 300"/>
            <p:cNvSpPr>
              <a:spLocks noChangeShapeType="1"/>
            </p:cNvSpPr>
            <p:nvPr/>
          </p:nvSpPr>
          <p:spPr bwMode="auto">
            <a:xfrm flipV="1">
              <a:off x="2594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301"/>
            <p:cNvSpPr>
              <a:spLocks noChangeShapeType="1"/>
            </p:cNvSpPr>
            <p:nvPr/>
          </p:nvSpPr>
          <p:spPr bwMode="auto">
            <a:xfrm flipV="1">
              <a:off x="2840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302"/>
            <p:cNvSpPr>
              <a:spLocks noChangeShapeType="1"/>
            </p:cNvSpPr>
            <p:nvPr/>
          </p:nvSpPr>
          <p:spPr bwMode="auto">
            <a:xfrm flipV="1">
              <a:off x="3082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303"/>
            <p:cNvSpPr>
              <a:spLocks noChangeShapeType="1"/>
            </p:cNvSpPr>
            <p:nvPr/>
          </p:nvSpPr>
          <p:spPr bwMode="auto">
            <a:xfrm flipV="1">
              <a:off x="3324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Line 304"/>
            <p:cNvSpPr>
              <a:spLocks noChangeShapeType="1"/>
            </p:cNvSpPr>
            <p:nvPr/>
          </p:nvSpPr>
          <p:spPr bwMode="auto">
            <a:xfrm flipV="1">
              <a:off x="3566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Line 305"/>
            <p:cNvSpPr>
              <a:spLocks noChangeShapeType="1"/>
            </p:cNvSpPr>
            <p:nvPr/>
          </p:nvSpPr>
          <p:spPr bwMode="auto">
            <a:xfrm flipV="1">
              <a:off x="3812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Line 306"/>
            <p:cNvSpPr>
              <a:spLocks noChangeShapeType="1"/>
            </p:cNvSpPr>
            <p:nvPr/>
          </p:nvSpPr>
          <p:spPr bwMode="auto">
            <a:xfrm flipV="1">
              <a:off x="4054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Line 307"/>
            <p:cNvSpPr>
              <a:spLocks noChangeShapeType="1"/>
            </p:cNvSpPr>
            <p:nvPr/>
          </p:nvSpPr>
          <p:spPr bwMode="auto">
            <a:xfrm flipV="1">
              <a:off x="4296" y="241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308"/>
            <p:cNvSpPr>
              <a:spLocks/>
            </p:cNvSpPr>
            <p:nvPr/>
          </p:nvSpPr>
          <p:spPr bwMode="auto">
            <a:xfrm>
              <a:off x="1662" y="1113"/>
              <a:ext cx="2433" cy="797"/>
            </a:xfrm>
            <a:custGeom>
              <a:avLst/>
              <a:gdLst/>
              <a:ahLst/>
              <a:cxnLst>
                <a:cxn ang="0">
                  <a:pos x="6" y="169"/>
                </a:cxn>
                <a:cxn ang="0">
                  <a:pos x="15" y="174"/>
                </a:cxn>
                <a:cxn ang="0">
                  <a:pos x="24" y="163"/>
                </a:cxn>
                <a:cxn ang="0">
                  <a:pos x="32" y="169"/>
                </a:cxn>
                <a:cxn ang="0">
                  <a:pos x="41" y="156"/>
                </a:cxn>
                <a:cxn ang="0">
                  <a:pos x="50" y="144"/>
                </a:cxn>
                <a:cxn ang="0">
                  <a:pos x="58" y="153"/>
                </a:cxn>
                <a:cxn ang="0">
                  <a:pos x="67" y="159"/>
                </a:cxn>
                <a:cxn ang="0">
                  <a:pos x="76" y="143"/>
                </a:cxn>
                <a:cxn ang="0">
                  <a:pos x="84" y="140"/>
                </a:cxn>
                <a:cxn ang="0">
                  <a:pos x="93" y="147"/>
                </a:cxn>
                <a:cxn ang="0">
                  <a:pos x="102" y="144"/>
                </a:cxn>
                <a:cxn ang="0">
                  <a:pos x="110" y="127"/>
                </a:cxn>
                <a:cxn ang="0">
                  <a:pos x="119" y="126"/>
                </a:cxn>
                <a:cxn ang="0">
                  <a:pos x="128" y="110"/>
                </a:cxn>
                <a:cxn ang="0">
                  <a:pos x="137" y="125"/>
                </a:cxn>
                <a:cxn ang="0">
                  <a:pos x="145" y="109"/>
                </a:cxn>
                <a:cxn ang="0">
                  <a:pos x="154" y="103"/>
                </a:cxn>
                <a:cxn ang="0">
                  <a:pos x="163" y="93"/>
                </a:cxn>
                <a:cxn ang="0">
                  <a:pos x="171" y="86"/>
                </a:cxn>
                <a:cxn ang="0">
                  <a:pos x="180" y="97"/>
                </a:cxn>
                <a:cxn ang="0">
                  <a:pos x="189" y="82"/>
                </a:cxn>
                <a:cxn ang="0">
                  <a:pos x="197" y="86"/>
                </a:cxn>
                <a:cxn ang="0">
                  <a:pos x="206" y="87"/>
                </a:cxn>
                <a:cxn ang="0">
                  <a:pos x="215" y="82"/>
                </a:cxn>
                <a:cxn ang="0">
                  <a:pos x="223" y="70"/>
                </a:cxn>
                <a:cxn ang="0">
                  <a:pos x="232" y="57"/>
                </a:cxn>
                <a:cxn ang="0">
                  <a:pos x="241" y="47"/>
                </a:cxn>
                <a:cxn ang="0">
                  <a:pos x="250" y="46"/>
                </a:cxn>
                <a:cxn ang="0">
                  <a:pos x="258" y="31"/>
                </a:cxn>
                <a:cxn ang="0">
                  <a:pos x="267" y="43"/>
                </a:cxn>
                <a:cxn ang="0">
                  <a:pos x="276" y="35"/>
                </a:cxn>
                <a:cxn ang="0">
                  <a:pos x="284" y="32"/>
                </a:cxn>
                <a:cxn ang="0">
                  <a:pos x="293" y="25"/>
                </a:cxn>
                <a:cxn ang="0">
                  <a:pos x="302" y="23"/>
                </a:cxn>
                <a:cxn ang="0">
                  <a:pos x="310" y="18"/>
                </a:cxn>
                <a:cxn ang="0">
                  <a:pos x="319" y="8"/>
                </a:cxn>
                <a:cxn ang="0">
                  <a:pos x="328" y="14"/>
                </a:cxn>
                <a:cxn ang="0">
                  <a:pos x="336" y="1"/>
                </a:cxn>
                <a:cxn ang="0">
                  <a:pos x="345" y="13"/>
                </a:cxn>
                <a:cxn ang="0">
                  <a:pos x="354" y="8"/>
                </a:cxn>
                <a:cxn ang="0">
                  <a:pos x="362" y="11"/>
                </a:cxn>
                <a:cxn ang="0">
                  <a:pos x="371" y="9"/>
                </a:cxn>
                <a:cxn ang="0">
                  <a:pos x="380" y="9"/>
                </a:cxn>
                <a:cxn ang="0">
                  <a:pos x="389" y="8"/>
                </a:cxn>
                <a:cxn ang="0">
                  <a:pos x="397" y="21"/>
                </a:cxn>
                <a:cxn ang="0">
                  <a:pos x="406" y="32"/>
                </a:cxn>
                <a:cxn ang="0">
                  <a:pos x="415" y="29"/>
                </a:cxn>
                <a:cxn ang="0">
                  <a:pos x="423" y="32"/>
                </a:cxn>
                <a:cxn ang="0">
                  <a:pos x="432" y="26"/>
                </a:cxn>
                <a:cxn ang="0">
                  <a:pos x="441" y="25"/>
                </a:cxn>
                <a:cxn ang="0">
                  <a:pos x="449" y="25"/>
                </a:cxn>
                <a:cxn ang="0">
                  <a:pos x="458" y="29"/>
                </a:cxn>
                <a:cxn ang="0">
                  <a:pos x="467" y="21"/>
                </a:cxn>
                <a:cxn ang="0">
                  <a:pos x="475" y="41"/>
                </a:cxn>
                <a:cxn ang="0">
                  <a:pos x="484" y="45"/>
                </a:cxn>
                <a:cxn ang="0">
                  <a:pos x="493" y="49"/>
                </a:cxn>
                <a:cxn ang="0">
                  <a:pos x="502" y="55"/>
                </a:cxn>
                <a:cxn ang="0">
                  <a:pos x="510" y="57"/>
                </a:cxn>
                <a:cxn ang="0">
                  <a:pos x="519" y="64"/>
                </a:cxn>
                <a:cxn ang="0">
                  <a:pos x="528" y="76"/>
                </a:cxn>
                <a:cxn ang="0">
                  <a:pos x="536" y="79"/>
                </a:cxn>
              </a:cxnLst>
              <a:rect l="0" t="0" r="r" b="b"/>
              <a:pathLst>
                <a:path w="543" h="178">
                  <a:moveTo>
                    <a:pt x="0" y="168"/>
                  </a:moveTo>
                  <a:lnTo>
                    <a:pt x="2" y="178"/>
                  </a:lnTo>
                  <a:lnTo>
                    <a:pt x="4" y="172"/>
                  </a:lnTo>
                  <a:lnTo>
                    <a:pt x="6" y="169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3" y="176"/>
                  </a:lnTo>
                  <a:lnTo>
                    <a:pt x="15" y="174"/>
                  </a:lnTo>
                  <a:lnTo>
                    <a:pt x="17" y="173"/>
                  </a:lnTo>
                  <a:lnTo>
                    <a:pt x="19" y="166"/>
                  </a:lnTo>
                  <a:lnTo>
                    <a:pt x="21" y="163"/>
                  </a:lnTo>
                  <a:lnTo>
                    <a:pt x="24" y="163"/>
                  </a:lnTo>
                  <a:lnTo>
                    <a:pt x="26" y="163"/>
                  </a:lnTo>
                  <a:lnTo>
                    <a:pt x="28" y="166"/>
                  </a:lnTo>
                  <a:lnTo>
                    <a:pt x="30" y="164"/>
                  </a:lnTo>
                  <a:lnTo>
                    <a:pt x="32" y="169"/>
                  </a:lnTo>
                  <a:lnTo>
                    <a:pt x="34" y="162"/>
                  </a:lnTo>
                  <a:lnTo>
                    <a:pt x="37" y="153"/>
                  </a:lnTo>
                  <a:lnTo>
                    <a:pt x="39" y="160"/>
                  </a:lnTo>
                  <a:lnTo>
                    <a:pt x="41" y="156"/>
                  </a:lnTo>
                  <a:lnTo>
                    <a:pt x="43" y="149"/>
                  </a:lnTo>
                  <a:lnTo>
                    <a:pt x="45" y="158"/>
                  </a:lnTo>
                  <a:lnTo>
                    <a:pt x="47" y="141"/>
                  </a:lnTo>
                  <a:lnTo>
                    <a:pt x="50" y="144"/>
                  </a:lnTo>
                  <a:lnTo>
                    <a:pt x="52" y="150"/>
                  </a:lnTo>
                  <a:lnTo>
                    <a:pt x="54" y="150"/>
                  </a:lnTo>
                  <a:lnTo>
                    <a:pt x="56" y="151"/>
                  </a:lnTo>
                  <a:lnTo>
                    <a:pt x="58" y="153"/>
                  </a:lnTo>
                  <a:lnTo>
                    <a:pt x="61" y="160"/>
                  </a:lnTo>
                  <a:lnTo>
                    <a:pt x="63" y="162"/>
                  </a:lnTo>
                  <a:lnTo>
                    <a:pt x="65" y="165"/>
                  </a:lnTo>
                  <a:lnTo>
                    <a:pt x="67" y="159"/>
                  </a:lnTo>
                  <a:lnTo>
                    <a:pt x="69" y="147"/>
                  </a:lnTo>
                  <a:lnTo>
                    <a:pt x="71" y="143"/>
                  </a:lnTo>
                  <a:lnTo>
                    <a:pt x="74" y="140"/>
                  </a:lnTo>
                  <a:lnTo>
                    <a:pt x="76" y="143"/>
                  </a:lnTo>
                  <a:lnTo>
                    <a:pt x="78" y="138"/>
                  </a:lnTo>
                  <a:lnTo>
                    <a:pt x="80" y="133"/>
                  </a:lnTo>
                  <a:lnTo>
                    <a:pt x="82" y="140"/>
                  </a:lnTo>
                  <a:lnTo>
                    <a:pt x="84" y="140"/>
                  </a:lnTo>
                  <a:lnTo>
                    <a:pt x="87" y="132"/>
                  </a:lnTo>
                  <a:lnTo>
                    <a:pt x="89" y="135"/>
                  </a:lnTo>
                  <a:lnTo>
                    <a:pt x="91" y="147"/>
                  </a:lnTo>
                  <a:lnTo>
                    <a:pt x="93" y="147"/>
                  </a:lnTo>
                  <a:lnTo>
                    <a:pt x="95" y="146"/>
                  </a:lnTo>
                  <a:lnTo>
                    <a:pt x="97" y="143"/>
                  </a:lnTo>
                  <a:lnTo>
                    <a:pt x="100" y="147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10" y="127"/>
                  </a:lnTo>
                  <a:lnTo>
                    <a:pt x="113" y="127"/>
                  </a:lnTo>
                  <a:lnTo>
                    <a:pt x="115" y="119"/>
                  </a:lnTo>
                  <a:lnTo>
                    <a:pt x="117" y="118"/>
                  </a:lnTo>
                  <a:lnTo>
                    <a:pt x="119" y="126"/>
                  </a:lnTo>
                  <a:lnTo>
                    <a:pt x="121" y="127"/>
                  </a:lnTo>
                  <a:lnTo>
                    <a:pt x="124" y="133"/>
                  </a:lnTo>
                  <a:lnTo>
                    <a:pt x="126" y="130"/>
                  </a:lnTo>
                  <a:lnTo>
                    <a:pt x="128" y="110"/>
                  </a:lnTo>
                  <a:lnTo>
                    <a:pt x="130" y="105"/>
                  </a:lnTo>
                  <a:lnTo>
                    <a:pt x="132" y="114"/>
                  </a:lnTo>
                  <a:lnTo>
                    <a:pt x="134" y="129"/>
                  </a:lnTo>
                  <a:lnTo>
                    <a:pt x="137" y="125"/>
                  </a:lnTo>
                  <a:lnTo>
                    <a:pt x="139" y="121"/>
                  </a:lnTo>
                  <a:lnTo>
                    <a:pt x="141" y="114"/>
                  </a:lnTo>
                  <a:lnTo>
                    <a:pt x="143" y="113"/>
                  </a:lnTo>
                  <a:lnTo>
                    <a:pt x="145" y="109"/>
                  </a:lnTo>
                  <a:lnTo>
                    <a:pt x="147" y="105"/>
                  </a:lnTo>
                  <a:lnTo>
                    <a:pt x="150" y="104"/>
                  </a:lnTo>
                  <a:lnTo>
                    <a:pt x="152" y="105"/>
                  </a:lnTo>
                  <a:lnTo>
                    <a:pt x="154" y="103"/>
                  </a:lnTo>
                  <a:lnTo>
                    <a:pt x="156" y="97"/>
                  </a:lnTo>
                  <a:lnTo>
                    <a:pt x="158" y="92"/>
                  </a:lnTo>
                  <a:lnTo>
                    <a:pt x="160" y="87"/>
                  </a:lnTo>
                  <a:lnTo>
                    <a:pt x="163" y="93"/>
                  </a:lnTo>
                  <a:lnTo>
                    <a:pt x="165" y="93"/>
                  </a:lnTo>
                  <a:lnTo>
                    <a:pt x="167" y="96"/>
                  </a:lnTo>
                  <a:lnTo>
                    <a:pt x="169" y="91"/>
                  </a:lnTo>
                  <a:lnTo>
                    <a:pt x="171" y="86"/>
                  </a:lnTo>
                  <a:lnTo>
                    <a:pt x="173" y="86"/>
                  </a:lnTo>
                  <a:lnTo>
                    <a:pt x="176" y="85"/>
                  </a:lnTo>
                  <a:lnTo>
                    <a:pt x="178" y="90"/>
                  </a:lnTo>
                  <a:lnTo>
                    <a:pt x="180" y="97"/>
                  </a:lnTo>
                  <a:lnTo>
                    <a:pt x="182" y="88"/>
                  </a:lnTo>
                  <a:lnTo>
                    <a:pt x="184" y="86"/>
                  </a:lnTo>
                  <a:lnTo>
                    <a:pt x="187" y="82"/>
                  </a:lnTo>
                  <a:lnTo>
                    <a:pt x="189" y="82"/>
                  </a:lnTo>
                  <a:lnTo>
                    <a:pt x="191" y="92"/>
                  </a:lnTo>
                  <a:lnTo>
                    <a:pt x="193" y="90"/>
                  </a:lnTo>
                  <a:lnTo>
                    <a:pt x="195" y="95"/>
                  </a:lnTo>
                  <a:lnTo>
                    <a:pt x="197" y="86"/>
                  </a:lnTo>
                  <a:lnTo>
                    <a:pt x="200" y="7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6" y="87"/>
                  </a:lnTo>
                  <a:lnTo>
                    <a:pt x="208" y="79"/>
                  </a:lnTo>
                  <a:lnTo>
                    <a:pt x="210" y="74"/>
                  </a:lnTo>
                  <a:lnTo>
                    <a:pt x="213" y="74"/>
                  </a:lnTo>
                  <a:lnTo>
                    <a:pt x="215" y="82"/>
                  </a:lnTo>
                  <a:lnTo>
                    <a:pt x="217" y="80"/>
                  </a:lnTo>
                  <a:lnTo>
                    <a:pt x="219" y="84"/>
                  </a:lnTo>
                  <a:lnTo>
                    <a:pt x="221" y="77"/>
                  </a:lnTo>
                  <a:lnTo>
                    <a:pt x="223" y="70"/>
                  </a:lnTo>
                  <a:lnTo>
                    <a:pt x="226" y="58"/>
                  </a:lnTo>
                  <a:lnTo>
                    <a:pt x="228" y="59"/>
                  </a:lnTo>
                  <a:lnTo>
                    <a:pt x="230" y="65"/>
                  </a:lnTo>
                  <a:lnTo>
                    <a:pt x="232" y="57"/>
                  </a:lnTo>
                  <a:lnTo>
                    <a:pt x="234" y="63"/>
                  </a:lnTo>
                  <a:lnTo>
                    <a:pt x="236" y="56"/>
                  </a:lnTo>
                  <a:lnTo>
                    <a:pt x="239" y="45"/>
                  </a:lnTo>
                  <a:lnTo>
                    <a:pt x="241" y="47"/>
                  </a:lnTo>
                  <a:lnTo>
                    <a:pt x="243" y="51"/>
                  </a:lnTo>
                  <a:lnTo>
                    <a:pt x="245" y="50"/>
                  </a:lnTo>
                  <a:lnTo>
                    <a:pt x="247" y="55"/>
                  </a:lnTo>
                  <a:lnTo>
                    <a:pt x="250" y="46"/>
                  </a:lnTo>
                  <a:lnTo>
                    <a:pt x="252" y="45"/>
                  </a:lnTo>
                  <a:lnTo>
                    <a:pt x="254" y="42"/>
                  </a:lnTo>
                  <a:lnTo>
                    <a:pt x="256" y="36"/>
                  </a:lnTo>
                  <a:lnTo>
                    <a:pt x="258" y="31"/>
                  </a:lnTo>
                  <a:lnTo>
                    <a:pt x="260" y="37"/>
                  </a:lnTo>
                  <a:lnTo>
                    <a:pt x="263" y="39"/>
                  </a:lnTo>
                  <a:lnTo>
                    <a:pt x="265" y="42"/>
                  </a:lnTo>
                  <a:lnTo>
                    <a:pt x="267" y="43"/>
                  </a:lnTo>
                  <a:lnTo>
                    <a:pt x="269" y="33"/>
                  </a:lnTo>
                  <a:lnTo>
                    <a:pt x="271" y="37"/>
                  </a:lnTo>
                  <a:lnTo>
                    <a:pt x="273" y="37"/>
                  </a:lnTo>
                  <a:lnTo>
                    <a:pt x="276" y="35"/>
                  </a:lnTo>
                  <a:lnTo>
                    <a:pt x="278" y="31"/>
                  </a:lnTo>
                  <a:lnTo>
                    <a:pt x="280" y="34"/>
                  </a:lnTo>
                  <a:lnTo>
                    <a:pt x="282" y="31"/>
                  </a:lnTo>
                  <a:lnTo>
                    <a:pt x="284" y="32"/>
                  </a:lnTo>
                  <a:lnTo>
                    <a:pt x="286" y="26"/>
                  </a:lnTo>
                  <a:lnTo>
                    <a:pt x="289" y="29"/>
                  </a:lnTo>
                  <a:lnTo>
                    <a:pt x="291" y="33"/>
                  </a:lnTo>
                  <a:lnTo>
                    <a:pt x="293" y="25"/>
                  </a:lnTo>
                  <a:lnTo>
                    <a:pt x="295" y="22"/>
                  </a:lnTo>
                  <a:lnTo>
                    <a:pt x="297" y="37"/>
                  </a:lnTo>
                  <a:lnTo>
                    <a:pt x="299" y="24"/>
                  </a:lnTo>
                  <a:lnTo>
                    <a:pt x="302" y="23"/>
                  </a:lnTo>
                  <a:lnTo>
                    <a:pt x="304" y="28"/>
                  </a:lnTo>
                  <a:lnTo>
                    <a:pt x="306" y="31"/>
                  </a:lnTo>
                  <a:lnTo>
                    <a:pt x="308" y="29"/>
                  </a:lnTo>
                  <a:lnTo>
                    <a:pt x="310" y="18"/>
                  </a:lnTo>
                  <a:lnTo>
                    <a:pt x="313" y="17"/>
                  </a:lnTo>
                  <a:lnTo>
                    <a:pt x="315" y="10"/>
                  </a:lnTo>
                  <a:lnTo>
                    <a:pt x="317" y="1"/>
                  </a:lnTo>
                  <a:lnTo>
                    <a:pt x="319" y="8"/>
                  </a:lnTo>
                  <a:lnTo>
                    <a:pt x="321" y="15"/>
                  </a:lnTo>
                  <a:lnTo>
                    <a:pt x="323" y="18"/>
                  </a:lnTo>
                  <a:lnTo>
                    <a:pt x="326" y="12"/>
                  </a:lnTo>
                  <a:lnTo>
                    <a:pt x="328" y="14"/>
                  </a:lnTo>
                  <a:lnTo>
                    <a:pt x="330" y="17"/>
                  </a:lnTo>
                  <a:lnTo>
                    <a:pt x="332" y="19"/>
                  </a:lnTo>
                  <a:lnTo>
                    <a:pt x="334" y="9"/>
                  </a:lnTo>
                  <a:lnTo>
                    <a:pt x="336" y="1"/>
                  </a:lnTo>
                  <a:lnTo>
                    <a:pt x="339" y="1"/>
                  </a:lnTo>
                  <a:lnTo>
                    <a:pt x="341" y="0"/>
                  </a:lnTo>
                  <a:lnTo>
                    <a:pt x="343" y="17"/>
                  </a:lnTo>
                  <a:lnTo>
                    <a:pt x="345" y="13"/>
                  </a:lnTo>
                  <a:lnTo>
                    <a:pt x="347" y="13"/>
                  </a:lnTo>
                  <a:lnTo>
                    <a:pt x="349" y="14"/>
                  </a:lnTo>
                  <a:lnTo>
                    <a:pt x="352" y="13"/>
                  </a:lnTo>
                  <a:lnTo>
                    <a:pt x="354" y="8"/>
                  </a:lnTo>
                  <a:lnTo>
                    <a:pt x="356" y="5"/>
                  </a:lnTo>
                  <a:lnTo>
                    <a:pt x="358" y="15"/>
                  </a:lnTo>
                  <a:lnTo>
                    <a:pt x="360" y="15"/>
                  </a:lnTo>
                  <a:lnTo>
                    <a:pt x="362" y="11"/>
                  </a:lnTo>
                  <a:lnTo>
                    <a:pt x="365" y="10"/>
                  </a:lnTo>
                  <a:lnTo>
                    <a:pt x="367" y="13"/>
                  </a:lnTo>
                  <a:lnTo>
                    <a:pt x="369" y="20"/>
                  </a:lnTo>
                  <a:lnTo>
                    <a:pt x="371" y="9"/>
                  </a:lnTo>
                  <a:lnTo>
                    <a:pt x="373" y="16"/>
                  </a:lnTo>
                  <a:lnTo>
                    <a:pt x="376" y="21"/>
                  </a:lnTo>
                  <a:lnTo>
                    <a:pt x="378" y="14"/>
                  </a:lnTo>
                  <a:lnTo>
                    <a:pt x="380" y="9"/>
                  </a:lnTo>
                  <a:lnTo>
                    <a:pt x="382" y="17"/>
                  </a:lnTo>
                  <a:lnTo>
                    <a:pt x="384" y="12"/>
                  </a:lnTo>
                  <a:lnTo>
                    <a:pt x="386" y="4"/>
                  </a:lnTo>
                  <a:lnTo>
                    <a:pt x="389" y="8"/>
                  </a:lnTo>
                  <a:lnTo>
                    <a:pt x="391" y="8"/>
                  </a:lnTo>
                  <a:lnTo>
                    <a:pt x="393" y="13"/>
                  </a:lnTo>
                  <a:lnTo>
                    <a:pt x="395" y="17"/>
                  </a:lnTo>
                  <a:lnTo>
                    <a:pt x="397" y="21"/>
                  </a:lnTo>
                  <a:lnTo>
                    <a:pt x="399" y="29"/>
                  </a:lnTo>
                  <a:lnTo>
                    <a:pt x="402" y="27"/>
                  </a:lnTo>
                  <a:lnTo>
                    <a:pt x="404" y="27"/>
                  </a:lnTo>
                  <a:lnTo>
                    <a:pt x="406" y="32"/>
                  </a:lnTo>
                  <a:lnTo>
                    <a:pt x="408" y="29"/>
                  </a:lnTo>
                  <a:lnTo>
                    <a:pt x="410" y="24"/>
                  </a:lnTo>
                  <a:lnTo>
                    <a:pt x="412" y="26"/>
                  </a:lnTo>
                  <a:lnTo>
                    <a:pt x="415" y="29"/>
                  </a:lnTo>
                  <a:lnTo>
                    <a:pt x="417" y="22"/>
                  </a:lnTo>
                  <a:lnTo>
                    <a:pt x="419" y="36"/>
                  </a:lnTo>
                  <a:lnTo>
                    <a:pt x="421" y="37"/>
                  </a:lnTo>
                  <a:lnTo>
                    <a:pt x="423" y="32"/>
                  </a:lnTo>
                  <a:lnTo>
                    <a:pt x="425" y="35"/>
                  </a:lnTo>
                  <a:lnTo>
                    <a:pt x="428" y="34"/>
                  </a:lnTo>
                  <a:lnTo>
                    <a:pt x="430" y="29"/>
                  </a:lnTo>
                  <a:lnTo>
                    <a:pt x="432" y="26"/>
                  </a:lnTo>
                  <a:lnTo>
                    <a:pt x="434" y="19"/>
                  </a:lnTo>
                  <a:lnTo>
                    <a:pt x="436" y="15"/>
                  </a:lnTo>
                  <a:lnTo>
                    <a:pt x="439" y="18"/>
                  </a:lnTo>
                  <a:lnTo>
                    <a:pt x="441" y="25"/>
                  </a:lnTo>
                  <a:lnTo>
                    <a:pt x="443" y="25"/>
                  </a:lnTo>
                  <a:lnTo>
                    <a:pt x="445" y="19"/>
                  </a:lnTo>
                  <a:lnTo>
                    <a:pt x="447" y="21"/>
                  </a:lnTo>
                  <a:lnTo>
                    <a:pt x="449" y="25"/>
                  </a:lnTo>
                  <a:lnTo>
                    <a:pt x="452" y="23"/>
                  </a:lnTo>
                  <a:lnTo>
                    <a:pt x="454" y="19"/>
                  </a:lnTo>
                  <a:lnTo>
                    <a:pt x="456" y="21"/>
                  </a:lnTo>
                  <a:lnTo>
                    <a:pt x="458" y="29"/>
                  </a:lnTo>
                  <a:lnTo>
                    <a:pt x="460" y="40"/>
                  </a:lnTo>
                  <a:lnTo>
                    <a:pt x="462" y="38"/>
                  </a:lnTo>
                  <a:lnTo>
                    <a:pt x="465" y="27"/>
                  </a:lnTo>
                  <a:lnTo>
                    <a:pt x="467" y="21"/>
                  </a:lnTo>
                  <a:lnTo>
                    <a:pt x="469" y="29"/>
                  </a:lnTo>
                  <a:lnTo>
                    <a:pt x="471" y="31"/>
                  </a:lnTo>
                  <a:lnTo>
                    <a:pt x="473" y="3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80" y="39"/>
                  </a:lnTo>
                  <a:lnTo>
                    <a:pt x="482" y="50"/>
                  </a:lnTo>
                  <a:lnTo>
                    <a:pt x="484" y="45"/>
                  </a:lnTo>
                  <a:lnTo>
                    <a:pt x="486" y="48"/>
                  </a:lnTo>
                  <a:lnTo>
                    <a:pt x="488" y="46"/>
                  </a:lnTo>
                  <a:lnTo>
                    <a:pt x="491" y="47"/>
                  </a:lnTo>
                  <a:lnTo>
                    <a:pt x="493" y="49"/>
                  </a:lnTo>
                  <a:lnTo>
                    <a:pt x="495" y="43"/>
                  </a:lnTo>
                  <a:lnTo>
                    <a:pt x="497" y="46"/>
                  </a:lnTo>
                  <a:lnTo>
                    <a:pt x="499" y="57"/>
                  </a:lnTo>
                  <a:lnTo>
                    <a:pt x="502" y="55"/>
                  </a:lnTo>
                  <a:lnTo>
                    <a:pt x="504" y="49"/>
                  </a:lnTo>
                  <a:lnTo>
                    <a:pt x="506" y="42"/>
                  </a:lnTo>
                  <a:lnTo>
                    <a:pt x="508" y="53"/>
                  </a:lnTo>
                  <a:lnTo>
                    <a:pt x="510" y="57"/>
                  </a:lnTo>
                  <a:lnTo>
                    <a:pt x="512" y="62"/>
                  </a:lnTo>
                  <a:lnTo>
                    <a:pt x="515" y="62"/>
                  </a:lnTo>
                  <a:lnTo>
                    <a:pt x="517" y="66"/>
                  </a:lnTo>
                  <a:lnTo>
                    <a:pt x="519" y="64"/>
                  </a:lnTo>
                  <a:lnTo>
                    <a:pt x="521" y="74"/>
                  </a:lnTo>
                  <a:lnTo>
                    <a:pt x="523" y="82"/>
                  </a:lnTo>
                  <a:lnTo>
                    <a:pt x="525" y="78"/>
                  </a:lnTo>
                  <a:lnTo>
                    <a:pt x="528" y="76"/>
                  </a:lnTo>
                  <a:lnTo>
                    <a:pt x="530" y="74"/>
                  </a:lnTo>
                  <a:lnTo>
                    <a:pt x="532" y="80"/>
                  </a:lnTo>
                  <a:lnTo>
                    <a:pt x="534" y="80"/>
                  </a:lnTo>
                  <a:lnTo>
                    <a:pt x="536" y="79"/>
                  </a:lnTo>
                  <a:lnTo>
                    <a:pt x="538" y="72"/>
                  </a:lnTo>
                  <a:lnTo>
                    <a:pt x="541" y="80"/>
                  </a:lnTo>
                  <a:lnTo>
                    <a:pt x="543" y="86"/>
                  </a:lnTo>
                </a:path>
              </a:pathLst>
            </a:custGeom>
            <a:noFill/>
            <a:ln w="20638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309"/>
            <p:cNvSpPr>
              <a:spLocks/>
            </p:cNvSpPr>
            <p:nvPr/>
          </p:nvSpPr>
          <p:spPr bwMode="auto">
            <a:xfrm>
              <a:off x="1662" y="1005"/>
              <a:ext cx="2433" cy="977"/>
            </a:xfrm>
            <a:custGeom>
              <a:avLst/>
              <a:gdLst/>
              <a:ahLst/>
              <a:cxnLst>
                <a:cxn ang="0">
                  <a:pos x="6" y="218"/>
                </a:cxn>
                <a:cxn ang="0">
                  <a:pos x="15" y="204"/>
                </a:cxn>
                <a:cxn ang="0">
                  <a:pos x="24" y="183"/>
                </a:cxn>
                <a:cxn ang="0">
                  <a:pos x="32" y="179"/>
                </a:cxn>
                <a:cxn ang="0">
                  <a:pos x="41" y="195"/>
                </a:cxn>
                <a:cxn ang="0">
                  <a:pos x="50" y="181"/>
                </a:cxn>
                <a:cxn ang="0">
                  <a:pos x="58" y="169"/>
                </a:cxn>
                <a:cxn ang="0">
                  <a:pos x="67" y="141"/>
                </a:cxn>
                <a:cxn ang="0">
                  <a:pos x="76" y="148"/>
                </a:cxn>
                <a:cxn ang="0">
                  <a:pos x="84" y="143"/>
                </a:cxn>
                <a:cxn ang="0">
                  <a:pos x="93" y="146"/>
                </a:cxn>
                <a:cxn ang="0">
                  <a:pos x="102" y="144"/>
                </a:cxn>
                <a:cxn ang="0">
                  <a:pos x="110" y="132"/>
                </a:cxn>
                <a:cxn ang="0">
                  <a:pos x="119" y="119"/>
                </a:cxn>
                <a:cxn ang="0">
                  <a:pos x="128" y="114"/>
                </a:cxn>
                <a:cxn ang="0">
                  <a:pos x="137" y="124"/>
                </a:cxn>
                <a:cxn ang="0">
                  <a:pos x="145" y="106"/>
                </a:cxn>
                <a:cxn ang="0">
                  <a:pos x="154" y="88"/>
                </a:cxn>
                <a:cxn ang="0">
                  <a:pos x="163" y="83"/>
                </a:cxn>
                <a:cxn ang="0">
                  <a:pos x="171" y="79"/>
                </a:cxn>
                <a:cxn ang="0">
                  <a:pos x="180" y="69"/>
                </a:cxn>
                <a:cxn ang="0">
                  <a:pos x="189" y="63"/>
                </a:cxn>
                <a:cxn ang="0">
                  <a:pos x="197" y="67"/>
                </a:cxn>
                <a:cxn ang="0">
                  <a:pos x="206" y="80"/>
                </a:cxn>
                <a:cxn ang="0">
                  <a:pos x="215" y="60"/>
                </a:cxn>
                <a:cxn ang="0">
                  <a:pos x="223" y="43"/>
                </a:cxn>
                <a:cxn ang="0">
                  <a:pos x="232" y="51"/>
                </a:cxn>
                <a:cxn ang="0">
                  <a:pos x="241" y="16"/>
                </a:cxn>
                <a:cxn ang="0">
                  <a:pos x="250" y="38"/>
                </a:cxn>
                <a:cxn ang="0">
                  <a:pos x="258" y="48"/>
                </a:cxn>
                <a:cxn ang="0">
                  <a:pos x="267" y="35"/>
                </a:cxn>
                <a:cxn ang="0">
                  <a:pos x="276" y="29"/>
                </a:cxn>
                <a:cxn ang="0">
                  <a:pos x="284" y="20"/>
                </a:cxn>
                <a:cxn ang="0">
                  <a:pos x="293" y="21"/>
                </a:cxn>
                <a:cxn ang="0">
                  <a:pos x="302" y="16"/>
                </a:cxn>
                <a:cxn ang="0">
                  <a:pos x="310" y="12"/>
                </a:cxn>
                <a:cxn ang="0">
                  <a:pos x="319" y="37"/>
                </a:cxn>
                <a:cxn ang="0">
                  <a:pos x="328" y="21"/>
                </a:cxn>
                <a:cxn ang="0">
                  <a:pos x="336" y="23"/>
                </a:cxn>
                <a:cxn ang="0">
                  <a:pos x="345" y="10"/>
                </a:cxn>
                <a:cxn ang="0">
                  <a:pos x="354" y="11"/>
                </a:cxn>
                <a:cxn ang="0">
                  <a:pos x="362" y="23"/>
                </a:cxn>
                <a:cxn ang="0">
                  <a:pos x="371" y="17"/>
                </a:cxn>
                <a:cxn ang="0">
                  <a:pos x="380" y="22"/>
                </a:cxn>
                <a:cxn ang="0">
                  <a:pos x="389" y="36"/>
                </a:cxn>
                <a:cxn ang="0">
                  <a:pos x="397" y="41"/>
                </a:cxn>
                <a:cxn ang="0">
                  <a:pos x="406" y="38"/>
                </a:cxn>
                <a:cxn ang="0">
                  <a:pos x="415" y="61"/>
                </a:cxn>
                <a:cxn ang="0">
                  <a:pos x="423" y="72"/>
                </a:cxn>
                <a:cxn ang="0">
                  <a:pos x="432" y="63"/>
                </a:cxn>
                <a:cxn ang="0">
                  <a:pos x="441" y="71"/>
                </a:cxn>
                <a:cxn ang="0">
                  <a:pos x="449" y="77"/>
                </a:cxn>
                <a:cxn ang="0">
                  <a:pos x="458" y="63"/>
                </a:cxn>
                <a:cxn ang="0">
                  <a:pos x="467" y="78"/>
                </a:cxn>
                <a:cxn ang="0">
                  <a:pos x="475" y="107"/>
                </a:cxn>
                <a:cxn ang="0">
                  <a:pos x="484" y="115"/>
                </a:cxn>
                <a:cxn ang="0">
                  <a:pos x="493" y="122"/>
                </a:cxn>
                <a:cxn ang="0">
                  <a:pos x="502" y="114"/>
                </a:cxn>
                <a:cxn ang="0">
                  <a:pos x="510" y="150"/>
                </a:cxn>
                <a:cxn ang="0">
                  <a:pos x="519" y="146"/>
                </a:cxn>
                <a:cxn ang="0">
                  <a:pos x="528" y="161"/>
                </a:cxn>
                <a:cxn ang="0">
                  <a:pos x="536" y="139"/>
                </a:cxn>
              </a:cxnLst>
              <a:rect l="0" t="0" r="r" b="b"/>
              <a:pathLst>
                <a:path w="543" h="218">
                  <a:moveTo>
                    <a:pt x="0" y="203"/>
                  </a:moveTo>
                  <a:lnTo>
                    <a:pt x="2" y="213"/>
                  </a:lnTo>
                  <a:lnTo>
                    <a:pt x="4" y="210"/>
                  </a:lnTo>
                  <a:lnTo>
                    <a:pt x="6" y="218"/>
                  </a:lnTo>
                  <a:lnTo>
                    <a:pt x="8" y="211"/>
                  </a:lnTo>
                  <a:lnTo>
                    <a:pt x="11" y="201"/>
                  </a:lnTo>
                  <a:lnTo>
                    <a:pt x="13" y="202"/>
                  </a:lnTo>
                  <a:lnTo>
                    <a:pt x="15" y="204"/>
                  </a:lnTo>
                  <a:lnTo>
                    <a:pt x="17" y="190"/>
                  </a:lnTo>
                  <a:lnTo>
                    <a:pt x="19" y="188"/>
                  </a:lnTo>
                  <a:lnTo>
                    <a:pt x="21" y="188"/>
                  </a:lnTo>
                  <a:lnTo>
                    <a:pt x="24" y="183"/>
                  </a:lnTo>
                  <a:lnTo>
                    <a:pt x="26" y="186"/>
                  </a:lnTo>
                  <a:lnTo>
                    <a:pt x="28" y="183"/>
                  </a:lnTo>
                  <a:lnTo>
                    <a:pt x="30" y="181"/>
                  </a:lnTo>
                  <a:lnTo>
                    <a:pt x="32" y="179"/>
                  </a:lnTo>
                  <a:lnTo>
                    <a:pt x="34" y="178"/>
                  </a:lnTo>
                  <a:lnTo>
                    <a:pt x="37" y="186"/>
                  </a:lnTo>
                  <a:lnTo>
                    <a:pt x="39" y="183"/>
                  </a:lnTo>
                  <a:lnTo>
                    <a:pt x="41" y="195"/>
                  </a:lnTo>
                  <a:lnTo>
                    <a:pt x="43" y="176"/>
                  </a:lnTo>
                  <a:lnTo>
                    <a:pt x="45" y="187"/>
                  </a:lnTo>
                  <a:lnTo>
                    <a:pt x="47" y="172"/>
                  </a:lnTo>
                  <a:lnTo>
                    <a:pt x="50" y="181"/>
                  </a:lnTo>
                  <a:lnTo>
                    <a:pt x="52" y="172"/>
                  </a:lnTo>
                  <a:lnTo>
                    <a:pt x="54" y="167"/>
                  </a:lnTo>
                  <a:lnTo>
                    <a:pt x="56" y="172"/>
                  </a:lnTo>
                  <a:lnTo>
                    <a:pt x="58" y="169"/>
                  </a:lnTo>
                  <a:lnTo>
                    <a:pt x="61" y="171"/>
                  </a:lnTo>
                  <a:lnTo>
                    <a:pt x="63" y="175"/>
                  </a:lnTo>
                  <a:lnTo>
                    <a:pt x="65" y="156"/>
                  </a:lnTo>
                  <a:lnTo>
                    <a:pt x="67" y="141"/>
                  </a:lnTo>
                  <a:lnTo>
                    <a:pt x="69" y="139"/>
                  </a:lnTo>
                  <a:lnTo>
                    <a:pt x="71" y="151"/>
                  </a:lnTo>
                  <a:lnTo>
                    <a:pt x="74" y="163"/>
                  </a:lnTo>
                  <a:lnTo>
                    <a:pt x="76" y="148"/>
                  </a:lnTo>
                  <a:lnTo>
                    <a:pt x="78" y="150"/>
                  </a:lnTo>
                  <a:lnTo>
                    <a:pt x="80" y="156"/>
                  </a:lnTo>
                  <a:lnTo>
                    <a:pt x="82" y="144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9" y="144"/>
                  </a:lnTo>
                  <a:lnTo>
                    <a:pt x="91" y="154"/>
                  </a:lnTo>
                  <a:lnTo>
                    <a:pt x="93" y="146"/>
                  </a:lnTo>
                  <a:lnTo>
                    <a:pt x="95" y="134"/>
                  </a:lnTo>
                  <a:lnTo>
                    <a:pt x="97" y="127"/>
                  </a:lnTo>
                  <a:lnTo>
                    <a:pt x="100" y="161"/>
                  </a:lnTo>
                  <a:lnTo>
                    <a:pt x="102" y="144"/>
                  </a:lnTo>
                  <a:lnTo>
                    <a:pt x="104" y="129"/>
                  </a:lnTo>
                  <a:lnTo>
                    <a:pt x="106" y="124"/>
                  </a:lnTo>
                  <a:lnTo>
                    <a:pt x="108" y="137"/>
                  </a:lnTo>
                  <a:lnTo>
                    <a:pt x="110" y="132"/>
                  </a:lnTo>
                  <a:lnTo>
                    <a:pt x="113" y="130"/>
                  </a:lnTo>
                  <a:lnTo>
                    <a:pt x="115" y="124"/>
                  </a:lnTo>
                  <a:lnTo>
                    <a:pt x="117" y="128"/>
                  </a:lnTo>
                  <a:lnTo>
                    <a:pt x="119" y="119"/>
                  </a:lnTo>
                  <a:lnTo>
                    <a:pt x="121" y="130"/>
                  </a:lnTo>
                  <a:lnTo>
                    <a:pt x="124" y="107"/>
                  </a:lnTo>
                  <a:lnTo>
                    <a:pt x="126" y="116"/>
                  </a:lnTo>
                  <a:lnTo>
                    <a:pt x="128" y="114"/>
                  </a:lnTo>
                  <a:lnTo>
                    <a:pt x="130" y="132"/>
                  </a:lnTo>
                  <a:lnTo>
                    <a:pt x="132" y="130"/>
                  </a:lnTo>
                  <a:lnTo>
                    <a:pt x="134" y="142"/>
                  </a:lnTo>
                  <a:lnTo>
                    <a:pt x="137" y="124"/>
                  </a:lnTo>
                  <a:lnTo>
                    <a:pt x="139" y="122"/>
                  </a:lnTo>
                  <a:lnTo>
                    <a:pt x="141" y="100"/>
                  </a:lnTo>
                  <a:lnTo>
                    <a:pt x="143" y="104"/>
                  </a:lnTo>
                  <a:lnTo>
                    <a:pt x="145" y="106"/>
                  </a:lnTo>
                  <a:lnTo>
                    <a:pt x="147" y="101"/>
                  </a:lnTo>
                  <a:lnTo>
                    <a:pt x="150" y="89"/>
                  </a:lnTo>
                  <a:lnTo>
                    <a:pt x="152" y="112"/>
                  </a:lnTo>
                  <a:lnTo>
                    <a:pt x="154" y="88"/>
                  </a:lnTo>
                  <a:lnTo>
                    <a:pt x="156" y="96"/>
                  </a:lnTo>
                  <a:lnTo>
                    <a:pt x="158" y="103"/>
                  </a:lnTo>
                  <a:lnTo>
                    <a:pt x="160" y="95"/>
                  </a:lnTo>
                  <a:lnTo>
                    <a:pt x="163" y="83"/>
                  </a:lnTo>
                  <a:lnTo>
                    <a:pt x="165" y="79"/>
                  </a:lnTo>
                  <a:lnTo>
                    <a:pt x="167" y="76"/>
                  </a:lnTo>
                  <a:lnTo>
                    <a:pt x="169" y="77"/>
                  </a:lnTo>
                  <a:lnTo>
                    <a:pt x="171" y="79"/>
                  </a:lnTo>
                  <a:lnTo>
                    <a:pt x="173" y="6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0" y="69"/>
                  </a:lnTo>
                  <a:lnTo>
                    <a:pt x="182" y="67"/>
                  </a:lnTo>
                  <a:lnTo>
                    <a:pt x="184" y="84"/>
                  </a:lnTo>
                  <a:lnTo>
                    <a:pt x="187" y="68"/>
                  </a:lnTo>
                  <a:lnTo>
                    <a:pt x="189" y="63"/>
                  </a:lnTo>
                  <a:lnTo>
                    <a:pt x="191" y="69"/>
                  </a:lnTo>
                  <a:lnTo>
                    <a:pt x="193" y="89"/>
                  </a:lnTo>
                  <a:lnTo>
                    <a:pt x="195" y="75"/>
                  </a:lnTo>
                  <a:lnTo>
                    <a:pt x="197" y="67"/>
                  </a:lnTo>
                  <a:lnTo>
                    <a:pt x="200" y="57"/>
                  </a:lnTo>
                  <a:lnTo>
                    <a:pt x="202" y="59"/>
                  </a:lnTo>
                  <a:lnTo>
                    <a:pt x="204" y="58"/>
                  </a:lnTo>
                  <a:lnTo>
                    <a:pt x="206" y="80"/>
                  </a:lnTo>
                  <a:lnTo>
                    <a:pt x="208" y="45"/>
                  </a:lnTo>
                  <a:lnTo>
                    <a:pt x="210" y="53"/>
                  </a:lnTo>
                  <a:lnTo>
                    <a:pt x="213" y="43"/>
                  </a:lnTo>
                  <a:lnTo>
                    <a:pt x="215" y="60"/>
                  </a:lnTo>
                  <a:lnTo>
                    <a:pt x="217" y="49"/>
                  </a:lnTo>
                  <a:lnTo>
                    <a:pt x="219" y="48"/>
                  </a:lnTo>
                  <a:lnTo>
                    <a:pt x="221" y="60"/>
                  </a:lnTo>
                  <a:lnTo>
                    <a:pt x="223" y="43"/>
                  </a:lnTo>
                  <a:lnTo>
                    <a:pt x="226" y="26"/>
                  </a:lnTo>
                  <a:lnTo>
                    <a:pt x="228" y="65"/>
                  </a:lnTo>
                  <a:lnTo>
                    <a:pt x="230" y="59"/>
                  </a:lnTo>
                  <a:lnTo>
                    <a:pt x="232" y="51"/>
                  </a:lnTo>
                  <a:lnTo>
                    <a:pt x="234" y="34"/>
                  </a:lnTo>
                  <a:lnTo>
                    <a:pt x="236" y="25"/>
                  </a:lnTo>
                  <a:lnTo>
                    <a:pt x="239" y="22"/>
                  </a:lnTo>
                  <a:lnTo>
                    <a:pt x="241" y="16"/>
                  </a:lnTo>
                  <a:lnTo>
                    <a:pt x="243" y="13"/>
                  </a:lnTo>
                  <a:lnTo>
                    <a:pt x="245" y="42"/>
                  </a:lnTo>
                  <a:lnTo>
                    <a:pt x="247" y="26"/>
                  </a:lnTo>
                  <a:lnTo>
                    <a:pt x="250" y="38"/>
                  </a:lnTo>
                  <a:lnTo>
                    <a:pt x="252" y="29"/>
                  </a:lnTo>
                  <a:lnTo>
                    <a:pt x="254" y="18"/>
                  </a:lnTo>
                  <a:lnTo>
                    <a:pt x="256" y="14"/>
                  </a:lnTo>
                  <a:lnTo>
                    <a:pt x="258" y="48"/>
                  </a:lnTo>
                  <a:lnTo>
                    <a:pt x="260" y="46"/>
                  </a:lnTo>
                  <a:lnTo>
                    <a:pt x="263" y="26"/>
                  </a:lnTo>
                  <a:lnTo>
                    <a:pt x="265" y="30"/>
                  </a:lnTo>
                  <a:lnTo>
                    <a:pt x="267" y="35"/>
                  </a:lnTo>
                  <a:lnTo>
                    <a:pt x="269" y="37"/>
                  </a:lnTo>
                  <a:lnTo>
                    <a:pt x="271" y="27"/>
                  </a:lnTo>
                  <a:lnTo>
                    <a:pt x="273" y="6"/>
                  </a:lnTo>
                  <a:lnTo>
                    <a:pt x="276" y="29"/>
                  </a:lnTo>
                  <a:lnTo>
                    <a:pt x="278" y="16"/>
                  </a:lnTo>
                  <a:lnTo>
                    <a:pt x="280" y="38"/>
                  </a:lnTo>
                  <a:lnTo>
                    <a:pt x="282" y="36"/>
                  </a:lnTo>
                  <a:lnTo>
                    <a:pt x="284" y="20"/>
                  </a:lnTo>
                  <a:lnTo>
                    <a:pt x="286" y="30"/>
                  </a:lnTo>
                  <a:lnTo>
                    <a:pt x="289" y="19"/>
                  </a:lnTo>
                  <a:lnTo>
                    <a:pt x="291" y="30"/>
                  </a:lnTo>
                  <a:lnTo>
                    <a:pt x="293" y="21"/>
                  </a:lnTo>
                  <a:lnTo>
                    <a:pt x="295" y="9"/>
                  </a:lnTo>
                  <a:lnTo>
                    <a:pt x="297" y="22"/>
                  </a:lnTo>
                  <a:lnTo>
                    <a:pt x="299" y="13"/>
                  </a:lnTo>
                  <a:lnTo>
                    <a:pt x="302" y="16"/>
                  </a:lnTo>
                  <a:lnTo>
                    <a:pt x="304" y="22"/>
                  </a:lnTo>
                  <a:lnTo>
                    <a:pt x="306" y="23"/>
                  </a:lnTo>
                  <a:lnTo>
                    <a:pt x="308" y="0"/>
                  </a:lnTo>
                  <a:lnTo>
                    <a:pt x="310" y="12"/>
                  </a:lnTo>
                  <a:lnTo>
                    <a:pt x="313" y="37"/>
                  </a:lnTo>
                  <a:lnTo>
                    <a:pt x="315" y="15"/>
                  </a:lnTo>
                  <a:lnTo>
                    <a:pt x="317" y="26"/>
                  </a:lnTo>
                  <a:lnTo>
                    <a:pt x="319" y="37"/>
                  </a:lnTo>
                  <a:lnTo>
                    <a:pt x="321" y="20"/>
                  </a:lnTo>
                  <a:lnTo>
                    <a:pt x="323" y="42"/>
                  </a:lnTo>
                  <a:lnTo>
                    <a:pt x="326" y="21"/>
                  </a:lnTo>
                  <a:lnTo>
                    <a:pt x="328" y="21"/>
                  </a:lnTo>
                  <a:lnTo>
                    <a:pt x="330" y="34"/>
                  </a:lnTo>
                  <a:lnTo>
                    <a:pt x="332" y="26"/>
                  </a:lnTo>
                  <a:lnTo>
                    <a:pt x="334" y="21"/>
                  </a:lnTo>
                  <a:lnTo>
                    <a:pt x="336" y="23"/>
                  </a:lnTo>
                  <a:lnTo>
                    <a:pt x="339" y="25"/>
                  </a:lnTo>
                  <a:lnTo>
                    <a:pt x="341" y="15"/>
                  </a:lnTo>
                  <a:lnTo>
                    <a:pt x="343" y="38"/>
                  </a:lnTo>
                  <a:lnTo>
                    <a:pt x="345" y="10"/>
                  </a:lnTo>
                  <a:lnTo>
                    <a:pt x="347" y="11"/>
                  </a:lnTo>
                  <a:lnTo>
                    <a:pt x="349" y="22"/>
                  </a:lnTo>
                  <a:lnTo>
                    <a:pt x="352" y="19"/>
                  </a:lnTo>
                  <a:lnTo>
                    <a:pt x="354" y="11"/>
                  </a:lnTo>
                  <a:lnTo>
                    <a:pt x="356" y="48"/>
                  </a:lnTo>
                  <a:lnTo>
                    <a:pt x="358" y="29"/>
                  </a:lnTo>
                  <a:lnTo>
                    <a:pt x="360" y="18"/>
                  </a:lnTo>
                  <a:lnTo>
                    <a:pt x="362" y="23"/>
                  </a:lnTo>
                  <a:lnTo>
                    <a:pt x="365" y="29"/>
                  </a:lnTo>
                  <a:lnTo>
                    <a:pt x="367" y="27"/>
                  </a:lnTo>
                  <a:lnTo>
                    <a:pt x="369" y="15"/>
                  </a:lnTo>
                  <a:lnTo>
                    <a:pt x="371" y="17"/>
                  </a:lnTo>
                  <a:lnTo>
                    <a:pt x="373" y="9"/>
                  </a:lnTo>
                  <a:lnTo>
                    <a:pt x="376" y="18"/>
                  </a:lnTo>
                  <a:lnTo>
                    <a:pt x="378" y="30"/>
                  </a:lnTo>
                  <a:lnTo>
                    <a:pt x="380" y="22"/>
                  </a:lnTo>
                  <a:lnTo>
                    <a:pt x="382" y="39"/>
                  </a:lnTo>
                  <a:lnTo>
                    <a:pt x="384" y="16"/>
                  </a:lnTo>
                  <a:lnTo>
                    <a:pt x="386" y="28"/>
                  </a:lnTo>
                  <a:lnTo>
                    <a:pt x="389" y="36"/>
                  </a:lnTo>
                  <a:lnTo>
                    <a:pt x="391" y="35"/>
                  </a:lnTo>
                  <a:lnTo>
                    <a:pt x="393" y="26"/>
                  </a:lnTo>
                  <a:lnTo>
                    <a:pt x="395" y="61"/>
                  </a:lnTo>
                  <a:lnTo>
                    <a:pt x="397" y="41"/>
                  </a:lnTo>
                  <a:lnTo>
                    <a:pt x="399" y="40"/>
                  </a:lnTo>
                  <a:lnTo>
                    <a:pt x="402" y="50"/>
                  </a:lnTo>
                  <a:lnTo>
                    <a:pt x="404" y="18"/>
                  </a:lnTo>
                  <a:lnTo>
                    <a:pt x="406" y="38"/>
                  </a:lnTo>
                  <a:lnTo>
                    <a:pt x="408" y="31"/>
                  </a:lnTo>
                  <a:lnTo>
                    <a:pt x="410" y="30"/>
                  </a:lnTo>
                  <a:lnTo>
                    <a:pt x="412" y="46"/>
                  </a:lnTo>
                  <a:lnTo>
                    <a:pt x="415" y="61"/>
                  </a:lnTo>
                  <a:lnTo>
                    <a:pt x="417" y="38"/>
                  </a:lnTo>
                  <a:lnTo>
                    <a:pt x="419" y="62"/>
                  </a:lnTo>
                  <a:lnTo>
                    <a:pt x="421" y="53"/>
                  </a:lnTo>
                  <a:lnTo>
                    <a:pt x="423" y="72"/>
                  </a:lnTo>
                  <a:lnTo>
                    <a:pt x="425" y="66"/>
                  </a:lnTo>
                  <a:lnTo>
                    <a:pt x="428" y="67"/>
                  </a:lnTo>
                  <a:lnTo>
                    <a:pt x="430" y="50"/>
                  </a:lnTo>
                  <a:lnTo>
                    <a:pt x="432" y="63"/>
                  </a:lnTo>
                  <a:lnTo>
                    <a:pt x="434" y="40"/>
                  </a:lnTo>
                  <a:lnTo>
                    <a:pt x="436" y="57"/>
                  </a:lnTo>
                  <a:lnTo>
                    <a:pt x="439" y="67"/>
                  </a:lnTo>
                  <a:lnTo>
                    <a:pt x="441" y="71"/>
                  </a:lnTo>
                  <a:lnTo>
                    <a:pt x="443" y="56"/>
                  </a:lnTo>
                  <a:lnTo>
                    <a:pt x="445" y="39"/>
                  </a:lnTo>
                  <a:lnTo>
                    <a:pt x="447" y="87"/>
                  </a:lnTo>
                  <a:lnTo>
                    <a:pt x="449" y="77"/>
                  </a:lnTo>
                  <a:lnTo>
                    <a:pt x="452" y="52"/>
                  </a:lnTo>
                  <a:lnTo>
                    <a:pt x="454" y="62"/>
                  </a:lnTo>
                  <a:lnTo>
                    <a:pt x="456" y="80"/>
                  </a:lnTo>
                  <a:lnTo>
                    <a:pt x="458" y="63"/>
                  </a:lnTo>
                  <a:lnTo>
                    <a:pt x="460" y="95"/>
                  </a:lnTo>
                  <a:lnTo>
                    <a:pt x="462" y="71"/>
                  </a:lnTo>
                  <a:lnTo>
                    <a:pt x="465" y="71"/>
                  </a:lnTo>
                  <a:lnTo>
                    <a:pt x="467" y="78"/>
                  </a:lnTo>
                  <a:lnTo>
                    <a:pt x="469" y="98"/>
                  </a:lnTo>
                  <a:lnTo>
                    <a:pt x="471" y="92"/>
                  </a:lnTo>
                  <a:lnTo>
                    <a:pt x="473" y="98"/>
                  </a:lnTo>
                  <a:lnTo>
                    <a:pt x="475" y="107"/>
                  </a:lnTo>
                  <a:lnTo>
                    <a:pt x="478" y="96"/>
                  </a:lnTo>
                  <a:lnTo>
                    <a:pt x="480" y="101"/>
                  </a:lnTo>
                  <a:lnTo>
                    <a:pt x="482" y="86"/>
                  </a:lnTo>
                  <a:lnTo>
                    <a:pt x="484" y="115"/>
                  </a:lnTo>
                  <a:lnTo>
                    <a:pt x="486" y="132"/>
                  </a:lnTo>
                  <a:lnTo>
                    <a:pt x="488" y="125"/>
                  </a:lnTo>
                  <a:lnTo>
                    <a:pt x="491" y="123"/>
                  </a:lnTo>
                  <a:lnTo>
                    <a:pt x="493" y="122"/>
                  </a:lnTo>
                  <a:lnTo>
                    <a:pt x="495" y="107"/>
                  </a:lnTo>
                  <a:lnTo>
                    <a:pt x="497" y="118"/>
                  </a:lnTo>
                  <a:lnTo>
                    <a:pt x="499" y="110"/>
                  </a:lnTo>
                  <a:lnTo>
                    <a:pt x="502" y="114"/>
                  </a:lnTo>
                  <a:lnTo>
                    <a:pt x="504" y="126"/>
                  </a:lnTo>
                  <a:lnTo>
                    <a:pt x="506" y="122"/>
                  </a:lnTo>
                  <a:lnTo>
                    <a:pt x="508" y="126"/>
                  </a:lnTo>
                  <a:lnTo>
                    <a:pt x="510" y="150"/>
                  </a:lnTo>
                  <a:lnTo>
                    <a:pt x="512" y="123"/>
                  </a:lnTo>
                  <a:lnTo>
                    <a:pt x="515" y="124"/>
                  </a:lnTo>
                  <a:lnTo>
                    <a:pt x="517" y="141"/>
                  </a:lnTo>
                  <a:lnTo>
                    <a:pt x="519" y="146"/>
                  </a:lnTo>
                  <a:lnTo>
                    <a:pt x="521" y="135"/>
                  </a:lnTo>
                  <a:lnTo>
                    <a:pt x="523" y="144"/>
                  </a:lnTo>
                  <a:lnTo>
                    <a:pt x="525" y="154"/>
                  </a:lnTo>
                  <a:lnTo>
                    <a:pt x="528" y="161"/>
                  </a:lnTo>
                  <a:lnTo>
                    <a:pt x="530" y="147"/>
                  </a:lnTo>
                  <a:lnTo>
                    <a:pt x="532" y="153"/>
                  </a:lnTo>
                  <a:lnTo>
                    <a:pt x="534" y="141"/>
                  </a:lnTo>
                  <a:lnTo>
                    <a:pt x="536" y="139"/>
                  </a:lnTo>
                  <a:lnTo>
                    <a:pt x="538" y="161"/>
                  </a:lnTo>
                  <a:lnTo>
                    <a:pt x="541" y="153"/>
                  </a:lnTo>
                  <a:lnTo>
                    <a:pt x="543" y="148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tangle 310"/>
            <p:cNvSpPr>
              <a:spLocks noChangeArrowheads="1"/>
            </p:cNvSpPr>
            <p:nvPr/>
          </p:nvSpPr>
          <p:spPr bwMode="auto">
            <a:xfrm>
              <a:off x="2648" y="2349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311"/>
            <p:cNvSpPr>
              <a:spLocks noChangeArrowheads="1"/>
            </p:cNvSpPr>
            <p:nvPr/>
          </p:nvSpPr>
          <p:spPr bwMode="auto">
            <a:xfrm>
              <a:off x="2648" y="2251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312"/>
            <p:cNvSpPr>
              <a:spLocks noChangeArrowheads="1"/>
            </p:cNvSpPr>
            <p:nvPr/>
          </p:nvSpPr>
          <p:spPr bwMode="auto">
            <a:xfrm>
              <a:off x="2648" y="2152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313"/>
            <p:cNvSpPr>
              <a:spLocks noChangeArrowheads="1"/>
            </p:cNvSpPr>
            <p:nvPr/>
          </p:nvSpPr>
          <p:spPr bwMode="auto">
            <a:xfrm>
              <a:off x="2648" y="2054"/>
              <a:ext cx="9" cy="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tangle 314"/>
            <p:cNvSpPr>
              <a:spLocks noChangeArrowheads="1"/>
            </p:cNvSpPr>
            <p:nvPr/>
          </p:nvSpPr>
          <p:spPr bwMode="auto">
            <a:xfrm>
              <a:off x="2648" y="1955"/>
              <a:ext cx="9" cy="63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315"/>
            <p:cNvSpPr>
              <a:spLocks noChangeArrowheads="1"/>
            </p:cNvSpPr>
            <p:nvPr/>
          </p:nvSpPr>
          <p:spPr bwMode="auto">
            <a:xfrm>
              <a:off x="2648" y="1856"/>
              <a:ext cx="9" cy="63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316"/>
            <p:cNvSpPr>
              <a:spLocks noChangeArrowheads="1"/>
            </p:cNvSpPr>
            <p:nvPr/>
          </p:nvSpPr>
          <p:spPr bwMode="auto">
            <a:xfrm>
              <a:off x="2648" y="1758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317"/>
            <p:cNvSpPr>
              <a:spLocks noChangeArrowheads="1"/>
            </p:cNvSpPr>
            <p:nvPr/>
          </p:nvSpPr>
          <p:spPr bwMode="auto">
            <a:xfrm>
              <a:off x="2648" y="1689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318"/>
            <p:cNvSpPr>
              <a:spLocks noChangeArrowheads="1"/>
            </p:cNvSpPr>
            <p:nvPr/>
          </p:nvSpPr>
          <p:spPr bwMode="auto">
            <a:xfrm>
              <a:off x="2648" y="1561"/>
              <a:ext cx="9" cy="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319"/>
            <p:cNvSpPr>
              <a:spLocks noChangeArrowheads="1"/>
            </p:cNvSpPr>
            <p:nvPr/>
          </p:nvSpPr>
          <p:spPr bwMode="auto">
            <a:xfrm>
              <a:off x="2648" y="1462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tangle 320"/>
            <p:cNvSpPr>
              <a:spLocks noChangeArrowheads="1"/>
            </p:cNvSpPr>
            <p:nvPr/>
          </p:nvSpPr>
          <p:spPr bwMode="auto">
            <a:xfrm>
              <a:off x="2648" y="1364"/>
              <a:ext cx="9" cy="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tangle 321"/>
            <p:cNvSpPr>
              <a:spLocks noChangeArrowheads="1"/>
            </p:cNvSpPr>
            <p:nvPr/>
          </p:nvSpPr>
          <p:spPr bwMode="auto">
            <a:xfrm>
              <a:off x="2648" y="1265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ectangle 322"/>
            <p:cNvSpPr>
              <a:spLocks noChangeArrowheads="1"/>
            </p:cNvSpPr>
            <p:nvPr/>
          </p:nvSpPr>
          <p:spPr bwMode="auto">
            <a:xfrm>
              <a:off x="2648" y="1166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tangle 323"/>
            <p:cNvSpPr>
              <a:spLocks noChangeArrowheads="1"/>
            </p:cNvSpPr>
            <p:nvPr/>
          </p:nvSpPr>
          <p:spPr bwMode="auto">
            <a:xfrm>
              <a:off x="2648" y="1068"/>
              <a:ext cx="9" cy="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tangle 324"/>
            <p:cNvSpPr>
              <a:spLocks noChangeArrowheads="1"/>
            </p:cNvSpPr>
            <p:nvPr/>
          </p:nvSpPr>
          <p:spPr bwMode="auto">
            <a:xfrm>
              <a:off x="2648" y="969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tangle 325"/>
            <p:cNvSpPr>
              <a:spLocks noChangeArrowheads="1"/>
            </p:cNvSpPr>
            <p:nvPr/>
          </p:nvSpPr>
          <p:spPr bwMode="auto">
            <a:xfrm>
              <a:off x="2648" y="871"/>
              <a:ext cx="9" cy="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Rectangle 326"/>
            <p:cNvSpPr>
              <a:spLocks noChangeArrowheads="1"/>
            </p:cNvSpPr>
            <p:nvPr/>
          </p:nvSpPr>
          <p:spPr bwMode="auto">
            <a:xfrm>
              <a:off x="2648" y="772"/>
              <a:ext cx="9" cy="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327"/>
            <p:cNvSpPr>
              <a:spLocks noChangeArrowheads="1"/>
            </p:cNvSpPr>
            <p:nvPr/>
          </p:nvSpPr>
          <p:spPr bwMode="auto">
            <a:xfrm>
              <a:off x="3965" y="2349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328"/>
            <p:cNvSpPr>
              <a:spLocks noChangeArrowheads="1"/>
            </p:cNvSpPr>
            <p:nvPr/>
          </p:nvSpPr>
          <p:spPr bwMode="auto">
            <a:xfrm>
              <a:off x="3965" y="2251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329"/>
            <p:cNvSpPr>
              <a:spLocks noChangeArrowheads="1"/>
            </p:cNvSpPr>
            <p:nvPr/>
          </p:nvSpPr>
          <p:spPr bwMode="auto">
            <a:xfrm>
              <a:off x="3965" y="2152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Rectangle 330"/>
            <p:cNvSpPr>
              <a:spLocks noChangeArrowheads="1"/>
            </p:cNvSpPr>
            <p:nvPr/>
          </p:nvSpPr>
          <p:spPr bwMode="auto">
            <a:xfrm>
              <a:off x="3965" y="2054"/>
              <a:ext cx="9" cy="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tangle 331"/>
            <p:cNvSpPr>
              <a:spLocks noChangeArrowheads="1"/>
            </p:cNvSpPr>
            <p:nvPr/>
          </p:nvSpPr>
          <p:spPr bwMode="auto">
            <a:xfrm>
              <a:off x="3965" y="1955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332"/>
            <p:cNvSpPr>
              <a:spLocks noChangeArrowheads="1"/>
            </p:cNvSpPr>
            <p:nvPr/>
          </p:nvSpPr>
          <p:spPr bwMode="auto">
            <a:xfrm>
              <a:off x="3965" y="1856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333"/>
            <p:cNvSpPr>
              <a:spLocks noChangeArrowheads="1"/>
            </p:cNvSpPr>
            <p:nvPr/>
          </p:nvSpPr>
          <p:spPr bwMode="auto">
            <a:xfrm>
              <a:off x="3965" y="1758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tangle 334"/>
            <p:cNvSpPr>
              <a:spLocks noChangeArrowheads="1"/>
            </p:cNvSpPr>
            <p:nvPr/>
          </p:nvSpPr>
          <p:spPr bwMode="auto">
            <a:xfrm>
              <a:off x="3965" y="1659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Rectangle 335"/>
            <p:cNvSpPr>
              <a:spLocks noChangeArrowheads="1"/>
            </p:cNvSpPr>
            <p:nvPr/>
          </p:nvSpPr>
          <p:spPr bwMode="auto">
            <a:xfrm>
              <a:off x="3965" y="1561"/>
              <a:ext cx="9" cy="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Rectangle 336"/>
            <p:cNvSpPr>
              <a:spLocks noChangeArrowheads="1"/>
            </p:cNvSpPr>
            <p:nvPr/>
          </p:nvSpPr>
          <p:spPr bwMode="auto">
            <a:xfrm>
              <a:off x="3965" y="1462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337"/>
            <p:cNvSpPr>
              <a:spLocks noChangeArrowheads="1"/>
            </p:cNvSpPr>
            <p:nvPr/>
          </p:nvSpPr>
          <p:spPr bwMode="auto">
            <a:xfrm>
              <a:off x="3965" y="1364"/>
              <a:ext cx="9" cy="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tangle 338"/>
            <p:cNvSpPr>
              <a:spLocks noChangeArrowheads="1"/>
            </p:cNvSpPr>
            <p:nvPr/>
          </p:nvSpPr>
          <p:spPr bwMode="auto">
            <a:xfrm>
              <a:off x="3965" y="1265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339"/>
            <p:cNvSpPr>
              <a:spLocks noChangeArrowheads="1"/>
            </p:cNvSpPr>
            <p:nvPr/>
          </p:nvSpPr>
          <p:spPr bwMode="auto">
            <a:xfrm>
              <a:off x="3965" y="1166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Rectangle 340"/>
            <p:cNvSpPr>
              <a:spLocks noChangeArrowheads="1"/>
            </p:cNvSpPr>
            <p:nvPr/>
          </p:nvSpPr>
          <p:spPr bwMode="auto">
            <a:xfrm>
              <a:off x="3965" y="1068"/>
              <a:ext cx="9" cy="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Rectangle 341"/>
            <p:cNvSpPr>
              <a:spLocks noChangeArrowheads="1"/>
            </p:cNvSpPr>
            <p:nvPr/>
          </p:nvSpPr>
          <p:spPr bwMode="auto">
            <a:xfrm>
              <a:off x="3965" y="969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Rectangle 342"/>
            <p:cNvSpPr>
              <a:spLocks noChangeArrowheads="1"/>
            </p:cNvSpPr>
            <p:nvPr/>
          </p:nvSpPr>
          <p:spPr bwMode="auto">
            <a:xfrm>
              <a:off x="3965" y="871"/>
              <a:ext cx="9" cy="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Rectangle 343"/>
            <p:cNvSpPr>
              <a:spLocks noChangeArrowheads="1"/>
            </p:cNvSpPr>
            <p:nvPr/>
          </p:nvSpPr>
          <p:spPr bwMode="auto">
            <a:xfrm>
              <a:off x="3965" y="772"/>
              <a:ext cx="9" cy="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345"/>
            <p:cNvSpPr>
              <a:spLocks/>
            </p:cNvSpPr>
            <p:nvPr/>
          </p:nvSpPr>
          <p:spPr bwMode="auto">
            <a:xfrm>
              <a:off x="2253" y="2027"/>
              <a:ext cx="152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98" y="0"/>
                </a:cxn>
                <a:cxn ang="0">
                  <a:pos x="202" y="0"/>
                </a:cxn>
                <a:cxn ang="0">
                  <a:pos x="341" y="0"/>
                </a:cxn>
              </a:cxnLst>
              <a:rect l="0" t="0" r="r" b="b"/>
              <a:pathLst>
                <a:path w="341">
                  <a:moveTo>
                    <a:pt x="0" y="0"/>
                  </a:moveTo>
                  <a:lnTo>
                    <a:pt x="33" y="0"/>
                  </a:lnTo>
                  <a:lnTo>
                    <a:pt x="98" y="0"/>
                  </a:lnTo>
                  <a:lnTo>
                    <a:pt x="202" y="0"/>
                  </a:lnTo>
                  <a:lnTo>
                    <a:pt x="341" y="0"/>
                  </a:lnTo>
                </a:path>
              </a:pathLst>
            </a:custGeom>
            <a:solidFill>
              <a:srgbClr val="FF9933"/>
            </a:solidFill>
            <a:ln w="14288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346"/>
            <p:cNvSpPr>
              <a:spLocks/>
            </p:cNvSpPr>
            <p:nvPr/>
          </p:nvSpPr>
          <p:spPr bwMode="auto">
            <a:xfrm>
              <a:off x="2558" y="1865"/>
              <a:ext cx="142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73" y="0"/>
                </a:cxn>
                <a:cxn ang="0">
                  <a:pos x="169" y="0"/>
                </a:cxn>
                <a:cxn ang="0">
                  <a:pos x="319" y="0"/>
                </a:cxn>
              </a:cxnLst>
              <a:rect l="0" t="0" r="r" b="b"/>
              <a:pathLst>
                <a:path w="319">
                  <a:moveTo>
                    <a:pt x="0" y="0"/>
                  </a:moveTo>
                  <a:lnTo>
                    <a:pt x="21" y="0"/>
                  </a:lnTo>
                  <a:lnTo>
                    <a:pt x="73" y="0"/>
                  </a:lnTo>
                  <a:lnTo>
                    <a:pt x="169" y="0"/>
                  </a:lnTo>
                  <a:lnTo>
                    <a:pt x="319" y="0"/>
                  </a:lnTo>
                </a:path>
              </a:pathLst>
            </a:custGeom>
            <a:solidFill>
              <a:srgbClr val="FF9933"/>
            </a:solidFill>
            <a:ln w="14288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347"/>
            <p:cNvSpPr>
              <a:spLocks/>
            </p:cNvSpPr>
            <p:nvPr/>
          </p:nvSpPr>
          <p:spPr bwMode="auto">
            <a:xfrm>
              <a:off x="2849" y="1753"/>
              <a:ext cx="152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56" y="0"/>
                </a:cxn>
                <a:cxn ang="0">
                  <a:pos x="152" y="0"/>
                </a:cxn>
                <a:cxn ang="0">
                  <a:pos x="341" y="0"/>
                </a:cxn>
              </a:cxnLst>
              <a:rect l="0" t="0" r="r" b="b"/>
              <a:pathLst>
                <a:path w="341">
                  <a:moveTo>
                    <a:pt x="0" y="0"/>
                  </a:moveTo>
                  <a:lnTo>
                    <a:pt x="13" y="0"/>
                  </a:lnTo>
                  <a:lnTo>
                    <a:pt x="56" y="0"/>
                  </a:lnTo>
                  <a:lnTo>
                    <a:pt x="152" y="0"/>
                  </a:lnTo>
                  <a:lnTo>
                    <a:pt x="341" y="0"/>
                  </a:lnTo>
                </a:path>
              </a:pathLst>
            </a:custGeom>
            <a:solidFill>
              <a:srgbClr val="FF9933"/>
            </a:solidFill>
            <a:ln w="14288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Oval 354"/>
            <p:cNvSpPr>
              <a:spLocks noChangeArrowheads="1"/>
            </p:cNvSpPr>
            <p:nvPr/>
          </p:nvSpPr>
          <p:spPr bwMode="auto">
            <a:xfrm>
              <a:off x="2231" y="2004"/>
              <a:ext cx="40" cy="4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Oval 355"/>
            <p:cNvSpPr>
              <a:spLocks noChangeArrowheads="1"/>
            </p:cNvSpPr>
            <p:nvPr/>
          </p:nvSpPr>
          <p:spPr bwMode="auto">
            <a:xfrm>
              <a:off x="2379" y="2004"/>
              <a:ext cx="40" cy="4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Oval 356"/>
            <p:cNvSpPr>
              <a:spLocks noChangeArrowheads="1"/>
            </p:cNvSpPr>
            <p:nvPr/>
          </p:nvSpPr>
          <p:spPr bwMode="auto">
            <a:xfrm>
              <a:off x="2670" y="2004"/>
              <a:ext cx="40" cy="4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Oval 357"/>
            <p:cNvSpPr>
              <a:spLocks noChangeArrowheads="1"/>
            </p:cNvSpPr>
            <p:nvPr/>
          </p:nvSpPr>
          <p:spPr bwMode="auto">
            <a:xfrm>
              <a:off x="3136" y="2004"/>
              <a:ext cx="40" cy="4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Oval 358"/>
            <p:cNvSpPr>
              <a:spLocks noChangeArrowheads="1"/>
            </p:cNvSpPr>
            <p:nvPr/>
          </p:nvSpPr>
          <p:spPr bwMode="auto">
            <a:xfrm>
              <a:off x="3759" y="2004"/>
              <a:ext cx="40" cy="41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Oval 359"/>
            <p:cNvSpPr>
              <a:spLocks noChangeArrowheads="1"/>
            </p:cNvSpPr>
            <p:nvPr/>
          </p:nvSpPr>
          <p:spPr bwMode="auto">
            <a:xfrm>
              <a:off x="2536" y="1843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Oval 360"/>
            <p:cNvSpPr>
              <a:spLocks noChangeArrowheads="1"/>
            </p:cNvSpPr>
            <p:nvPr/>
          </p:nvSpPr>
          <p:spPr bwMode="auto">
            <a:xfrm>
              <a:off x="2630" y="1843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Oval 361"/>
            <p:cNvSpPr>
              <a:spLocks noChangeArrowheads="1"/>
            </p:cNvSpPr>
            <p:nvPr/>
          </p:nvSpPr>
          <p:spPr bwMode="auto">
            <a:xfrm>
              <a:off x="2863" y="1843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Oval 362"/>
            <p:cNvSpPr>
              <a:spLocks noChangeArrowheads="1"/>
            </p:cNvSpPr>
            <p:nvPr/>
          </p:nvSpPr>
          <p:spPr bwMode="auto">
            <a:xfrm>
              <a:off x="3293" y="1843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363"/>
            <p:cNvSpPr>
              <a:spLocks noChangeArrowheads="1"/>
            </p:cNvSpPr>
            <p:nvPr/>
          </p:nvSpPr>
          <p:spPr bwMode="auto">
            <a:xfrm>
              <a:off x="3965" y="1843"/>
              <a:ext cx="40" cy="4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364"/>
            <p:cNvSpPr>
              <a:spLocks noChangeArrowheads="1"/>
            </p:cNvSpPr>
            <p:nvPr/>
          </p:nvSpPr>
          <p:spPr bwMode="auto">
            <a:xfrm>
              <a:off x="2827" y="1731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val 365"/>
            <p:cNvSpPr>
              <a:spLocks noChangeArrowheads="1"/>
            </p:cNvSpPr>
            <p:nvPr/>
          </p:nvSpPr>
          <p:spPr bwMode="auto">
            <a:xfrm>
              <a:off x="2885" y="1731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Oval 366"/>
            <p:cNvSpPr>
              <a:spLocks noChangeArrowheads="1"/>
            </p:cNvSpPr>
            <p:nvPr/>
          </p:nvSpPr>
          <p:spPr bwMode="auto">
            <a:xfrm>
              <a:off x="3078" y="1731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Oval 367"/>
            <p:cNvSpPr>
              <a:spLocks noChangeArrowheads="1"/>
            </p:cNvSpPr>
            <p:nvPr/>
          </p:nvSpPr>
          <p:spPr bwMode="auto">
            <a:xfrm>
              <a:off x="3508" y="1731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Oval 368"/>
            <p:cNvSpPr>
              <a:spLocks noChangeArrowheads="1"/>
            </p:cNvSpPr>
            <p:nvPr/>
          </p:nvSpPr>
          <p:spPr bwMode="auto">
            <a:xfrm>
              <a:off x="4355" y="1731"/>
              <a:ext cx="40" cy="40"/>
            </a:xfrm>
            <a:prstGeom prst="ellipse">
              <a:avLst/>
            </a:prstGeom>
            <a:solidFill>
              <a:srgbClr val="FF9933"/>
            </a:solidFill>
            <a:ln w="63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Rectangle 369"/>
            <p:cNvSpPr>
              <a:spLocks noChangeArrowheads="1"/>
            </p:cNvSpPr>
            <p:nvPr/>
          </p:nvSpPr>
          <p:spPr bwMode="auto">
            <a:xfrm>
              <a:off x="2683" y="579"/>
              <a:ext cx="82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Clima Pehuajó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Rectangle 370"/>
            <p:cNvSpPr>
              <a:spLocks noChangeArrowheads="1"/>
            </p:cNvSpPr>
            <p:nvPr/>
          </p:nvSpPr>
          <p:spPr bwMode="auto">
            <a:xfrm>
              <a:off x="1492" y="2363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ectangle 371"/>
            <p:cNvSpPr>
              <a:spLocks noChangeArrowheads="1"/>
            </p:cNvSpPr>
            <p:nvPr/>
          </p:nvSpPr>
          <p:spPr bwMode="auto">
            <a:xfrm>
              <a:off x="1492" y="209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Rectangle 372"/>
            <p:cNvSpPr>
              <a:spLocks noChangeArrowheads="1"/>
            </p:cNvSpPr>
            <p:nvPr/>
          </p:nvSpPr>
          <p:spPr bwMode="auto">
            <a:xfrm>
              <a:off x="1438" y="18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Rectangle 373"/>
            <p:cNvSpPr>
              <a:spLocks noChangeArrowheads="1"/>
            </p:cNvSpPr>
            <p:nvPr/>
          </p:nvSpPr>
          <p:spPr bwMode="auto">
            <a:xfrm>
              <a:off x="1438" y="154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374"/>
            <p:cNvSpPr>
              <a:spLocks noChangeArrowheads="1"/>
            </p:cNvSpPr>
            <p:nvPr/>
          </p:nvSpPr>
          <p:spPr bwMode="auto">
            <a:xfrm>
              <a:off x="1438" y="126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375"/>
            <p:cNvSpPr>
              <a:spLocks noChangeArrowheads="1"/>
            </p:cNvSpPr>
            <p:nvPr/>
          </p:nvSpPr>
          <p:spPr bwMode="auto">
            <a:xfrm>
              <a:off x="1438" y="99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Rectangle 376"/>
            <p:cNvSpPr>
              <a:spLocks noChangeArrowheads="1"/>
            </p:cNvSpPr>
            <p:nvPr/>
          </p:nvSpPr>
          <p:spPr bwMode="auto">
            <a:xfrm>
              <a:off x="1438" y="71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30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tangle 377"/>
            <p:cNvSpPr>
              <a:spLocks noChangeArrowheads="1"/>
            </p:cNvSpPr>
            <p:nvPr/>
          </p:nvSpPr>
          <p:spPr bwMode="auto">
            <a:xfrm>
              <a:off x="1438" y="44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35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Rectangle 378"/>
            <p:cNvSpPr>
              <a:spLocks noChangeArrowheads="1"/>
            </p:cNvSpPr>
            <p:nvPr/>
          </p:nvSpPr>
          <p:spPr bwMode="auto">
            <a:xfrm rot="16200000">
              <a:off x="1505" y="2535"/>
              <a:ext cx="2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28-jul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Rectangle 379"/>
            <p:cNvSpPr>
              <a:spLocks noChangeArrowheads="1"/>
            </p:cNvSpPr>
            <p:nvPr/>
          </p:nvSpPr>
          <p:spPr bwMode="auto">
            <a:xfrm rot="16200000">
              <a:off x="1715" y="2576"/>
              <a:ext cx="2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22-ago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ectangle 380"/>
            <p:cNvSpPr>
              <a:spLocks noChangeArrowheads="1"/>
            </p:cNvSpPr>
            <p:nvPr/>
          </p:nvSpPr>
          <p:spPr bwMode="auto">
            <a:xfrm rot="16200000">
              <a:off x="1965" y="2573"/>
              <a:ext cx="2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16-sep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tangle 381"/>
            <p:cNvSpPr>
              <a:spLocks noChangeArrowheads="1"/>
            </p:cNvSpPr>
            <p:nvPr/>
          </p:nvSpPr>
          <p:spPr bwMode="auto">
            <a:xfrm rot="16200000">
              <a:off x="2220" y="2564"/>
              <a:ext cx="26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11-oct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ectangle 382"/>
            <p:cNvSpPr>
              <a:spLocks noChangeArrowheads="1"/>
            </p:cNvSpPr>
            <p:nvPr/>
          </p:nvSpPr>
          <p:spPr bwMode="auto">
            <a:xfrm rot="16200000">
              <a:off x="2475" y="2546"/>
              <a:ext cx="23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5-nov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ectangle 383"/>
            <p:cNvSpPr>
              <a:spLocks noChangeArrowheads="1"/>
            </p:cNvSpPr>
            <p:nvPr/>
          </p:nvSpPr>
          <p:spPr bwMode="auto">
            <a:xfrm rot="16200000">
              <a:off x="2695" y="2573"/>
              <a:ext cx="2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30-nov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Rectangle 384"/>
            <p:cNvSpPr>
              <a:spLocks noChangeArrowheads="1"/>
            </p:cNvSpPr>
            <p:nvPr/>
          </p:nvSpPr>
          <p:spPr bwMode="auto">
            <a:xfrm rot="16200000">
              <a:off x="2953" y="2558"/>
              <a:ext cx="2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25-dic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Rectangle 385"/>
            <p:cNvSpPr>
              <a:spLocks noChangeArrowheads="1"/>
            </p:cNvSpPr>
            <p:nvPr/>
          </p:nvSpPr>
          <p:spPr bwMode="auto">
            <a:xfrm rot="16200000">
              <a:off x="3176" y="2576"/>
              <a:ext cx="2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19-ene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Rectangle 386"/>
            <p:cNvSpPr>
              <a:spLocks noChangeArrowheads="1"/>
            </p:cNvSpPr>
            <p:nvPr/>
          </p:nvSpPr>
          <p:spPr bwMode="auto">
            <a:xfrm rot="16200000">
              <a:off x="3431" y="2561"/>
              <a:ext cx="2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13-feb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Rectangle 387"/>
            <p:cNvSpPr>
              <a:spLocks noChangeArrowheads="1"/>
            </p:cNvSpPr>
            <p:nvPr/>
          </p:nvSpPr>
          <p:spPr bwMode="auto">
            <a:xfrm rot="16200000">
              <a:off x="3661" y="2573"/>
              <a:ext cx="3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10-mar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Rectangle 388"/>
            <p:cNvSpPr>
              <a:spLocks noChangeArrowheads="1"/>
            </p:cNvSpPr>
            <p:nvPr/>
          </p:nvSpPr>
          <p:spPr bwMode="auto">
            <a:xfrm rot="16200000">
              <a:off x="3943" y="2537"/>
              <a:ext cx="2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4-abr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Rectangle 389"/>
            <p:cNvSpPr>
              <a:spLocks noChangeArrowheads="1"/>
            </p:cNvSpPr>
            <p:nvPr/>
          </p:nvSpPr>
          <p:spPr bwMode="auto">
            <a:xfrm rot="16200000">
              <a:off x="4159" y="2565"/>
              <a:ext cx="2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29-abr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tangle 390"/>
            <p:cNvSpPr>
              <a:spLocks noChangeArrowheads="1"/>
            </p:cNvSpPr>
            <p:nvPr/>
          </p:nvSpPr>
          <p:spPr bwMode="auto">
            <a:xfrm>
              <a:off x="4426" y="2668"/>
              <a:ext cx="2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Fecha</a:t>
              </a:r>
              <a:endPara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tangle 391"/>
            <p:cNvSpPr>
              <a:spLocks noChangeArrowheads="1"/>
            </p:cNvSpPr>
            <p:nvPr/>
          </p:nvSpPr>
          <p:spPr bwMode="auto">
            <a:xfrm rot="16200000">
              <a:off x="315" y="1471"/>
              <a:ext cx="185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Temp</a:t>
              </a:r>
              <a:r>
                <a:rPr kumimoji="0" lang="es-A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.(ºC) o </a:t>
              </a:r>
              <a:r>
                <a:rPr kumimoji="0" lang="es-A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                        </a:t>
              </a:r>
              <a:r>
                <a:rPr kumimoji="0" lang="es-A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Rad.S</a:t>
              </a:r>
              <a:r>
                <a:rPr kumimoji="0" lang="es-A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(MJ/m2d</a:t>
              </a:r>
              <a:r>
                <a:rPr kumimoji="0" lang="es-A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)</a:t>
              </a:r>
              <a:endPara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Rectangle 393"/>
            <p:cNvSpPr>
              <a:spLocks noChangeArrowheads="1"/>
            </p:cNvSpPr>
            <p:nvPr/>
          </p:nvSpPr>
          <p:spPr bwMode="auto">
            <a:xfrm>
              <a:off x="4095" y="965"/>
              <a:ext cx="2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T.max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Line 394"/>
            <p:cNvSpPr>
              <a:spLocks noChangeShapeType="1"/>
            </p:cNvSpPr>
            <p:nvPr/>
          </p:nvSpPr>
          <p:spPr bwMode="auto">
            <a:xfrm>
              <a:off x="1185" y="2267"/>
              <a:ext cx="0" cy="237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Line 395"/>
            <p:cNvSpPr>
              <a:spLocks noChangeShapeType="1"/>
            </p:cNvSpPr>
            <p:nvPr/>
          </p:nvSpPr>
          <p:spPr bwMode="auto">
            <a:xfrm>
              <a:off x="1185" y="599"/>
              <a:ext cx="0" cy="2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tangle 397"/>
            <p:cNvSpPr>
              <a:spLocks noChangeArrowheads="1"/>
            </p:cNvSpPr>
            <p:nvPr/>
          </p:nvSpPr>
          <p:spPr bwMode="auto">
            <a:xfrm>
              <a:off x="2173" y="1864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ectangle 398"/>
            <p:cNvSpPr>
              <a:spLocks noChangeArrowheads="1"/>
            </p:cNvSpPr>
            <p:nvPr/>
          </p:nvSpPr>
          <p:spPr bwMode="auto">
            <a:xfrm>
              <a:off x="2500" y="1727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tangle 399"/>
            <p:cNvSpPr>
              <a:spLocks noChangeArrowheads="1"/>
            </p:cNvSpPr>
            <p:nvPr/>
          </p:nvSpPr>
          <p:spPr bwMode="auto">
            <a:xfrm>
              <a:off x="2789" y="1516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Rectangle 400"/>
            <p:cNvSpPr>
              <a:spLocks noChangeArrowheads="1"/>
            </p:cNvSpPr>
            <p:nvPr/>
          </p:nvSpPr>
          <p:spPr bwMode="auto">
            <a:xfrm>
              <a:off x="2944" y="1525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Ve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Rectangle 402"/>
            <p:cNvSpPr>
              <a:spLocks noChangeArrowheads="1"/>
            </p:cNvSpPr>
            <p:nvPr/>
          </p:nvSpPr>
          <p:spPr bwMode="auto">
            <a:xfrm>
              <a:off x="2355" y="1854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Ve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Rectangle 403"/>
            <p:cNvSpPr>
              <a:spLocks noChangeArrowheads="1"/>
            </p:cNvSpPr>
            <p:nvPr/>
          </p:nvSpPr>
          <p:spPr bwMode="auto">
            <a:xfrm>
              <a:off x="2653" y="1727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Ve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Rectangle 404"/>
            <p:cNvSpPr>
              <a:spLocks noChangeArrowheads="1"/>
            </p:cNvSpPr>
            <p:nvPr/>
          </p:nvSpPr>
          <p:spPr bwMode="auto">
            <a:xfrm>
              <a:off x="3109" y="1525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V7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Rectangle 406"/>
            <p:cNvSpPr>
              <a:spLocks noChangeArrowheads="1"/>
            </p:cNvSpPr>
            <p:nvPr/>
          </p:nvSpPr>
          <p:spPr bwMode="auto">
            <a:xfrm>
              <a:off x="2719" y="1864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V7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Rectangle 407"/>
            <p:cNvSpPr>
              <a:spLocks noChangeArrowheads="1"/>
            </p:cNvSpPr>
            <p:nvPr/>
          </p:nvSpPr>
          <p:spPr bwMode="auto">
            <a:xfrm>
              <a:off x="2934" y="1740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V7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Rectangle 408"/>
            <p:cNvSpPr>
              <a:spLocks noChangeArrowheads="1"/>
            </p:cNvSpPr>
            <p:nvPr/>
          </p:nvSpPr>
          <p:spPr bwMode="auto">
            <a:xfrm>
              <a:off x="3454" y="1525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R1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Rectangle 409"/>
            <p:cNvSpPr>
              <a:spLocks noChangeArrowheads="1"/>
            </p:cNvSpPr>
            <p:nvPr/>
          </p:nvSpPr>
          <p:spPr bwMode="auto">
            <a:xfrm>
              <a:off x="3297" y="1740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R1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Rectangle 410"/>
            <p:cNvSpPr>
              <a:spLocks noChangeArrowheads="1"/>
            </p:cNvSpPr>
            <p:nvPr/>
          </p:nvSpPr>
          <p:spPr bwMode="auto">
            <a:xfrm>
              <a:off x="3145" y="1888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R1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Rectangle 412"/>
            <p:cNvSpPr>
              <a:spLocks noChangeArrowheads="1"/>
            </p:cNvSpPr>
            <p:nvPr/>
          </p:nvSpPr>
          <p:spPr bwMode="auto">
            <a:xfrm>
              <a:off x="4269" y="1525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R6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Rectangle 413"/>
            <p:cNvSpPr>
              <a:spLocks noChangeArrowheads="1"/>
            </p:cNvSpPr>
            <p:nvPr/>
          </p:nvSpPr>
          <p:spPr bwMode="auto">
            <a:xfrm>
              <a:off x="4041" y="1752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R6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Rectangle 414"/>
            <p:cNvSpPr>
              <a:spLocks noChangeArrowheads="1"/>
            </p:cNvSpPr>
            <p:nvPr/>
          </p:nvSpPr>
          <p:spPr bwMode="auto">
            <a:xfrm>
              <a:off x="3787" y="1888"/>
              <a:ext cx="1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R6</a:t>
              </a: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121 Rectángulo redondeado"/>
          <p:cNvSpPr/>
          <p:nvPr/>
        </p:nvSpPr>
        <p:spPr>
          <a:xfrm>
            <a:off x="7847856" y="4221088"/>
            <a:ext cx="1296144" cy="10801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Ambientes de alto potencial.</a:t>
            </a:r>
          </a:p>
          <a:p>
            <a:pPr algn="ctr"/>
            <a:r>
              <a:rPr lang="es-MX" dirty="0" smtClean="0"/>
              <a:t>con Napa</a:t>
            </a:r>
            <a:endParaRPr lang="es-AR" dirty="0"/>
          </a:p>
        </p:txBody>
      </p:sp>
      <p:sp>
        <p:nvSpPr>
          <p:cNvPr id="123" name="122 Rectángulo redondeado"/>
          <p:cNvSpPr/>
          <p:nvPr/>
        </p:nvSpPr>
        <p:spPr>
          <a:xfrm>
            <a:off x="7956376" y="3284984"/>
            <a:ext cx="1187624" cy="5760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Loma</a:t>
            </a:r>
          </a:p>
          <a:p>
            <a:pPr algn="ctr"/>
            <a:r>
              <a:rPr lang="es-MX" dirty="0" smtClean="0"/>
              <a:t>Tapto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/>
          <p:nvPr/>
        </p:nvGraphicFramePr>
        <p:xfrm>
          <a:off x="0" y="908720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Fecha de siembra (Maíz 1° vs Maíz Tardío).</a:t>
            </a:r>
            <a:br>
              <a:rPr lang="es-MX" sz="2800" b="1" i="1" dirty="0" smtClean="0">
                <a:solidFill>
                  <a:schemeClr val="bg1"/>
                </a:solidFill>
              </a:rPr>
            </a:br>
            <a:r>
              <a:rPr lang="es-MX" sz="2800" b="1" i="1" dirty="0" smtClean="0">
                <a:solidFill>
                  <a:schemeClr val="bg1"/>
                </a:solidFill>
              </a:rPr>
              <a:t>Resultados campaña 2010-2011. A modo de conclusión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5364088" y="980728"/>
            <a:ext cx="3312368" cy="5112568"/>
          </a:xfrm>
          <a:prstGeom prst="roundRect">
            <a:avLst/>
          </a:prstGeom>
          <a:noFill/>
          <a:ln w="508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Mayores rendimientos Maíz Tardío con &lt; costos de implantación y &gt; costos comericales</a:t>
            </a:r>
            <a:endParaRPr lang="es-AR" sz="2000" b="1" dirty="0">
              <a:solidFill>
                <a:schemeClr val="tx1"/>
              </a:solidFill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971600" y="980728"/>
            <a:ext cx="2520280" cy="5112568"/>
          </a:xfrm>
          <a:prstGeom prst="roundRect">
            <a:avLst/>
          </a:prstGeom>
          <a:noFill/>
          <a:ln w="508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Mayores rendimientos Maíz Temprano       </a:t>
            </a: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91880" y="980728"/>
            <a:ext cx="1872208" cy="5112568"/>
          </a:xfrm>
          <a:prstGeom prst="roundRect">
            <a:avLst/>
          </a:prstGeom>
          <a:noFill/>
          <a:ln w="508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</a:endParaRPr>
          </a:p>
          <a:p>
            <a:pPr algn="ctr"/>
            <a:endParaRPr lang="es-MX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Rendimientos similares con &lt; Costo</a:t>
            </a:r>
            <a:endParaRPr lang="es-A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25" grpId="0" animBg="1"/>
      <p:bldP spid="12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6300192" y="648866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Adaptado de E. </a:t>
            </a:r>
            <a:r>
              <a:rPr lang="es-MX" b="1" dirty="0" err="1" smtClean="0">
                <a:solidFill>
                  <a:schemeClr val="bg1"/>
                </a:solidFill>
              </a:rPr>
              <a:t>Satorre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algn="l"/>
            <a:r>
              <a:rPr lang="es-MX" sz="3200" i="1" dirty="0" smtClean="0">
                <a:solidFill>
                  <a:schemeClr val="bg1"/>
                </a:solidFill>
              </a:rPr>
              <a:t>¿Dónde esta el verdadero impacto?</a:t>
            </a:r>
            <a:endParaRPr lang="es-AR" sz="3200" i="1" dirty="0">
              <a:solidFill>
                <a:schemeClr val="bg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/>
        </p:nvGraphicFramePr>
        <p:xfrm>
          <a:off x="611560" y="836712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 l="4138" t="26195" r="19724" b="8659"/>
          <a:stretch>
            <a:fillRect/>
          </a:stretch>
        </p:blipFill>
        <p:spPr bwMode="auto">
          <a:xfrm>
            <a:off x="5979301" y="1340768"/>
            <a:ext cx="1901092" cy="114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 t="5329" b="28943"/>
          <a:stretch>
            <a:fillRect/>
          </a:stretch>
        </p:blipFill>
        <p:spPr bwMode="auto">
          <a:xfrm>
            <a:off x="5652120" y="4293096"/>
            <a:ext cx="2808312" cy="11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1343_8cwleaffeedi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98030" y="5805264"/>
            <a:ext cx="1601345" cy="1052736"/>
          </a:xfrm>
          <a:prstGeom prst="rect">
            <a:avLst/>
          </a:prstGeom>
        </p:spPr>
      </p:pic>
      <p:pic>
        <p:nvPicPr>
          <p:cNvPr id="12" name="Picture 3" descr="C:\Documents and Settings\Administrador\Escritorio\Ensayo Don Ferdinando\Don Ferdinando 0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564904"/>
            <a:ext cx="1907704" cy="143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Elipse"/>
          <p:cNvSpPr/>
          <p:nvPr/>
        </p:nvSpPr>
        <p:spPr>
          <a:xfrm>
            <a:off x="4499992" y="1412776"/>
            <a:ext cx="1008112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55%</a:t>
            </a:r>
            <a:endParaRPr lang="es-AR" dirty="0"/>
          </a:p>
        </p:txBody>
      </p:sp>
      <p:sp>
        <p:nvSpPr>
          <p:cNvPr id="14" name="13 Elipse"/>
          <p:cNvSpPr/>
          <p:nvPr/>
        </p:nvSpPr>
        <p:spPr>
          <a:xfrm>
            <a:off x="5940152" y="2492896"/>
            <a:ext cx="1008112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20%</a:t>
            </a:r>
            <a:endParaRPr lang="es-AR" dirty="0"/>
          </a:p>
        </p:txBody>
      </p:sp>
      <p:sp>
        <p:nvSpPr>
          <p:cNvPr id="15" name="14 Elipse"/>
          <p:cNvSpPr/>
          <p:nvPr/>
        </p:nvSpPr>
        <p:spPr>
          <a:xfrm>
            <a:off x="7308304" y="4005064"/>
            <a:ext cx="1008112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18%</a:t>
            </a:r>
            <a:endParaRPr lang="es-AR" dirty="0"/>
          </a:p>
        </p:txBody>
      </p:sp>
      <p:sp>
        <p:nvSpPr>
          <p:cNvPr id="16" name="15 Elipse"/>
          <p:cNvSpPr/>
          <p:nvPr/>
        </p:nvSpPr>
        <p:spPr>
          <a:xfrm>
            <a:off x="6084168" y="6093296"/>
            <a:ext cx="1008112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7%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C81368-9343-425F-874D-BDE33404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BC81368-9343-425F-874D-BDE33404D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1CE8ED-2DF2-4371-B3FB-27B94A75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EA1CE8ED-2DF2-4371-B3FB-27B94A752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0DC050-F427-4E44-97E7-58EBCBC7F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50DC050-F427-4E44-97E7-58EBCBC7F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9BF0AC-FCD2-4913-B7BD-C855B099A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FB9BF0AC-FCD2-4913-B7BD-C855B099A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92B814-B747-4054-B9C0-0AF8D231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6F92B814-B747-4054-B9C0-0AF8D231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83C248-4194-44ED-863B-08BEFDA8B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1483C248-4194-44ED-863B-08BEFDA8B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072C65-A9E7-4997-9E73-219710DE7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D3072C65-A9E7-4997-9E73-219710DE7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675C68-A9E1-4736-9524-3EF0B00DD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AF675C68-A9E1-4736-9524-3EF0B00DD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13" grpId="0" uiExpand="1" animBg="1"/>
      <p:bldP spid="14" grpId="0" uiExpand="1" animBg="1"/>
      <p:bldP spid="15" grpId="0" uiExpand="1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484784"/>
            <a:ext cx="3312368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u="sng" dirty="0" smtClean="0">
                <a:solidFill>
                  <a:schemeClr val="bg1"/>
                </a:solidFill>
              </a:rPr>
              <a:t>De las localidades:</a:t>
            </a:r>
          </a:p>
          <a:p>
            <a:pPr lvl="0">
              <a:spcBef>
                <a:spcPct val="0"/>
              </a:spcBef>
              <a:defRPr/>
            </a:pPr>
            <a:endParaRPr lang="es-MX" sz="2400" b="1" i="1" u="sng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err="1" smtClean="0">
                <a:solidFill>
                  <a:schemeClr val="bg1"/>
                </a:solidFill>
              </a:rPr>
              <a:t>Daireaux</a:t>
            </a:r>
            <a:endParaRPr lang="es-MX" sz="2400" b="1" i="1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Trenque Lauquen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err="1" smtClean="0">
                <a:solidFill>
                  <a:schemeClr val="bg1"/>
                </a:solidFill>
              </a:rPr>
              <a:t>America</a:t>
            </a:r>
            <a:endParaRPr lang="es-MX" sz="2400" b="1" i="1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err="1" smtClean="0">
                <a:solidFill>
                  <a:schemeClr val="bg1"/>
                </a:solidFill>
              </a:rPr>
              <a:t>Pehuajo</a:t>
            </a:r>
            <a:endParaRPr lang="es-MX" sz="2400" b="1" i="1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Iriarte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Lincoln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err="1" smtClean="0">
                <a:solidFill>
                  <a:schemeClr val="bg1"/>
                </a:solidFill>
              </a:rPr>
              <a:t>Int</a:t>
            </a:r>
            <a:r>
              <a:rPr lang="es-MX" sz="2400" b="1" i="1" dirty="0" smtClean="0">
                <a:solidFill>
                  <a:schemeClr val="bg1"/>
                </a:solidFill>
              </a:rPr>
              <a:t>. Alvear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Ameghino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Villegas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548680"/>
            <a:ext cx="421196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Ensayos realizados por: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i="1" u="sng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RIDZO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PIONNER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MONSANTO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ADECO</a:t>
            </a:r>
            <a:b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DZD</a:t>
            </a:r>
            <a:endParaRPr kumimoji="0" lang="es-AR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4509120"/>
            <a:ext cx="331236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u="sng" dirty="0" smtClean="0">
                <a:solidFill>
                  <a:schemeClr val="bg1"/>
                </a:solidFill>
              </a:rPr>
              <a:t>Campañas:</a:t>
            </a:r>
          </a:p>
          <a:p>
            <a:pPr lvl="0">
              <a:spcBef>
                <a:spcPct val="0"/>
              </a:spcBef>
              <a:defRPr/>
            </a:pPr>
            <a:endParaRPr lang="es-MX" sz="2400" b="1" i="1" u="sng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2008-2009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2009-2010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2010-2011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0" y="620688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1043608" y="1196752"/>
            <a:ext cx="2448272" cy="1512168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407696" y="5013176"/>
            <a:ext cx="2736304" cy="1440160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Alto Potencial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948264" y="5661248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P 2053 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35696" y="1772816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P 2069 </a:t>
            </a:r>
            <a:endParaRPr lang="es-A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animBg="1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Gráfico"/>
          <p:cNvGraphicFramePr/>
          <p:nvPr/>
        </p:nvGraphicFramePr>
        <p:xfrm>
          <a:off x="0" y="692696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43608" y="1196752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87624" y="177281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190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012160" y="4725144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Alto Potencial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56176" y="537321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747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156177" y="580526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699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87624" y="213285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670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020272" y="537321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670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95736" y="177281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692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020272" y="580526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692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195737" y="213285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DK 700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5 Gráfico"/>
          <p:cNvGraphicFramePr/>
          <p:nvPr/>
        </p:nvGraphicFramePr>
        <p:xfrm>
          <a:off x="0" y="620688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43608" y="1196752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87624" y="1772816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DM 2741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012160" y="4725144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Alto Potencial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228184" y="5373216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DM 2738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87624" y="2132856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DM 2738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  <p:bldP spid="8" grpId="0" animBg="1"/>
      <p:bldP spid="9" grpId="0"/>
      <p:bldP spid="10" grpId="0" animBg="1"/>
      <p:bldP spid="11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6 Gráfico"/>
          <p:cNvGraphicFramePr/>
          <p:nvPr/>
        </p:nvGraphicFramePr>
        <p:xfrm>
          <a:off x="0" y="764704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43608" y="1196752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012160" y="4725144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Alto Potencial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84168" y="5373216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LT 632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87624" y="184482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LT 618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380312" y="5373216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LT 622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P spid="8" grpId="0" animBg="1"/>
      <p:bldP spid="10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7 Gráfico"/>
          <p:cNvGraphicFramePr/>
          <p:nvPr/>
        </p:nvGraphicFramePr>
        <p:xfrm>
          <a:off x="179513" y="764704"/>
          <a:ext cx="8712968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43608" y="1196752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87624" y="184482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Dow 510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8 Gráfico"/>
          <p:cNvGraphicFramePr/>
          <p:nvPr/>
        </p:nvGraphicFramePr>
        <p:xfrm>
          <a:off x="323528" y="98072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9 Gráfico"/>
          <p:cNvGraphicFramePr/>
          <p:nvPr/>
        </p:nvGraphicFramePr>
        <p:xfrm>
          <a:off x="1" y="836712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43608" y="1484784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15616" y="206084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SPS 2736 TDM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0 Gráfico"/>
          <p:cNvGraphicFramePr/>
          <p:nvPr/>
        </p:nvGraphicFramePr>
        <p:xfrm>
          <a:off x="11906" y="803672"/>
          <a:ext cx="9120188" cy="579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2800" b="1" i="1" dirty="0" smtClean="0">
                <a:solidFill>
                  <a:schemeClr val="bg1"/>
                </a:solidFill>
              </a:rPr>
              <a:t>Híbridos: Recopilación y análisis propio.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43608" y="1484784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Estables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15616" y="206084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AX 870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51920" y="4221088"/>
            <a:ext cx="2952328" cy="1728192"/>
          </a:xfrm>
          <a:prstGeom prst="roundRect">
            <a:avLst/>
          </a:prstGeom>
          <a:solidFill>
            <a:schemeClr val="tx1"/>
          </a:solidFill>
          <a:ln w="508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u="sng" dirty="0" smtClean="0"/>
              <a:t>Alto Potencial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499992" y="48691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AX 886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8" grpId="0" animBg="1"/>
      <p:bldP spid="14" grpId="0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es-MX" sz="2400" b="1" i="1" dirty="0" smtClean="0">
                <a:solidFill>
                  <a:schemeClr val="bg1"/>
                </a:solidFill>
              </a:rPr>
              <a:t>Híbridos: Conclusión. Tenemos muchos híbridos “similares” para elegir. </a:t>
            </a:r>
            <a:endParaRPr lang="es-AR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15616" y="620688"/>
          <a:ext cx="763284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68285"/>
                <a:gridCol w="252028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Empresa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Buscando</a:t>
                      </a:r>
                      <a:r>
                        <a:rPr lang="es-MX" sz="2400" baseline="0" dirty="0" smtClean="0"/>
                        <a:t> potencial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Estabilidad</a:t>
                      </a:r>
                      <a:endParaRPr lang="es-AR" sz="2000" dirty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Pionner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/>
                        <a:t>P</a:t>
                      </a:r>
                      <a:r>
                        <a:rPr lang="es-MX" sz="2400" b="1" baseline="0" dirty="0" smtClean="0"/>
                        <a:t> 2053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P 2069</a:t>
                      </a:r>
                      <a:endParaRPr lang="es-AR" sz="2400" b="1" dirty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Monsanto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747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190</a:t>
                      </a:r>
                      <a:endParaRPr lang="es-AR" sz="2400" b="1" dirty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endParaRPr lang="es-A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692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692</a:t>
                      </a:r>
                      <a:endParaRPr lang="es-AR" sz="2400" b="1" dirty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endParaRPr lang="es-A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670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670</a:t>
                      </a:r>
                      <a:endParaRPr lang="es-AR" sz="2400" b="1" dirty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endParaRPr lang="es-A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699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DK 700</a:t>
                      </a:r>
                      <a:endParaRPr lang="es-AR" sz="2400" b="1" dirty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Don Mario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DM 2738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DM 2738</a:t>
                      </a:r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DM 2741</a:t>
                      </a:r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Nidera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AX 886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AX 870</a:t>
                      </a:r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La Tijereta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LT 632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LT 618</a:t>
                      </a:r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DOW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/>
                        <a:t>Dow</a:t>
                      </a:r>
                      <a:r>
                        <a:rPr lang="es-MX" sz="2400" b="1" baseline="0" dirty="0" smtClean="0"/>
                        <a:t> 510</a:t>
                      </a:r>
                      <a:endParaRPr lang="es-AR" sz="2400" b="1" dirty="0" smtClean="0"/>
                    </a:p>
                  </a:txBody>
                  <a:tcPr/>
                </a:tc>
              </a:tr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SPS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/>
                        <a:t>SPS 2736</a:t>
                      </a:r>
                      <a:endParaRPr lang="es-MX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(El</a:t>
            </a:r>
            <a:r>
              <a:rPr kumimoji="0" lang="es-MX" sz="2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orden no significa prioridad)</a:t>
            </a:r>
            <a:endParaRPr kumimoji="0" lang="es-AR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5868144" y="2564904"/>
            <a:ext cx="720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5868144" y="3068960"/>
            <a:ext cx="720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940152" y="3933056"/>
            <a:ext cx="7200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algn="l"/>
            <a:r>
              <a:rPr lang="es-MX" sz="3200" i="1" dirty="0" smtClean="0">
                <a:solidFill>
                  <a:schemeClr val="bg1"/>
                </a:solidFill>
              </a:rPr>
              <a:t>Un objetivo cumplido: “hablamos el mismo idioma”</a:t>
            </a:r>
            <a:endParaRPr lang="es-AR" sz="32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007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3600" b="1" i="1" dirty="0" smtClean="0">
                <a:solidFill>
                  <a:schemeClr val="bg1"/>
                </a:solidFill>
              </a:rPr>
              <a:t>SOJA VS GIRASOL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179512" y="764704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6021288"/>
            <a:ext cx="9144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Girasol se comporta en mejor forma que la soja solamente en ambientes de lomas arenosas</a:t>
            </a:r>
            <a:endParaRPr kumimoji="0" lang="es-AR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0502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</a:t>
            </a:r>
            <a:r>
              <a:rPr lang="es-MX" sz="2800" b="1" i="1" dirty="0" smtClean="0">
                <a:solidFill>
                  <a:schemeClr val="bg1"/>
                </a:solidFill>
              </a:rPr>
              <a:t>El % de Arena como indicador de calidad ambiente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6588224" y="2852936"/>
            <a:ext cx="12961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80112" y="9087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57 kg de perdida por punto de % de arena</a:t>
            </a:r>
            <a:endParaRPr lang="es-A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</a:t>
            </a:r>
            <a:r>
              <a:rPr lang="es-MX" sz="3600" b="1" i="1" dirty="0" smtClean="0">
                <a:solidFill>
                  <a:schemeClr val="bg1"/>
                </a:solidFill>
              </a:rPr>
              <a:t>Ensayo de Genotipos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21050"/>
            <a:ext cx="4032448" cy="60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 redondeado"/>
          <p:cNvSpPr/>
          <p:nvPr/>
        </p:nvSpPr>
        <p:spPr>
          <a:xfrm>
            <a:off x="1979712" y="1484784"/>
            <a:ext cx="4320480" cy="3024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6" descr="C:\Documents and Settings\Rene\Mis documentos\Archivos Excel\Coordinacion\RiDZo\RIDZO con pie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976937"/>
            <a:ext cx="12858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Gráfico"/>
          <p:cNvGraphicFramePr/>
          <p:nvPr/>
        </p:nvGraphicFramePr>
        <p:xfrm>
          <a:off x="0" y="919162"/>
          <a:ext cx="9143999" cy="567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</a:t>
            </a:r>
            <a:r>
              <a:rPr lang="es-MX" sz="2800" b="1" i="1" dirty="0" smtClean="0">
                <a:solidFill>
                  <a:schemeClr val="bg1"/>
                </a:solidFill>
              </a:rPr>
              <a:t>Comportamiento de las diferentes variedades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 flipH="1" flipV="1">
            <a:off x="5076056" y="4797152"/>
            <a:ext cx="1440160" cy="0"/>
          </a:xfrm>
          <a:prstGeom prst="line">
            <a:avLst/>
          </a:prstGeom>
          <a:ln w="349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Conclusión sobre elección varietal 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908720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b="1" u="sng" dirty="0" smtClean="0">
                <a:solidFill>
                  <a:schemeClr val="bg1"/>
                </a:solidFill>
              </a:rPr>
              <a:t> Las variedades </a:t>
            </a:r>
            <a:r>
              <a:rPr lang="es-MX" sz="2800" dirty="0" smtClean="0">
                <a:solidFill>
                  <a:schemeClr val="bg1"/>
                </a:solidFill>
              </a:rPr>
              <a:t>son más importantes que los grupos de madurez (es más relevante el comportamiento de cada una de ellas que el ciclo que represente cada una). </a:t>
            </a:r>
            <a:r>
              <a:rPr lang="es-MX" sz="3200" i="1" dirty="0" smtClean="0">
                <a:solidFill>
                  <a:schemeClr val="bg1"/>
                </a:solidFill>
              </a:rPr>
              <a:t>ELEGIR POR LA MEJOR VARIEDAD</a:t>
            </a:r>
            <a:endParaRPr lang="es-MX" sz="28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bg1"/>
                </a:solidFill>
              </a:rPr>
              <a:t> (De las variedades evaluadas, a excepción de DM 3810) </a:t>
            </a:r>
          </a:p>
          <a:p>
            <a:r>
              <a:rPr lang="es-MX" sz="2800" dirty="0" smtClean="0">
                <a:solidFill>
                  <a:schemeClr val="bg1"/>
                </a:solidFill>
              </a:rPr>
              <a:t>DM 4970 tiene mayor estabilidad que DM 3500 o DM 4670 siendo esta recomendada para ambientes mayores a 77 % de Arena o menores a 2500 kg (ML3; L3)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</a:t>
            </a:r>
            <a:r>
              <a:rPr lang="es-MX" sz="3600" b="1" i="1" dirty="0" smtClean="0">
                <a:solidFill>
                  <a:schemeClr val="bg1"/>
                </a:solidFill>
              </a:rPr>
              <a:t>Otro aspecto clave, la fertilización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5877272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Conocemos los umbrales críticos sobre la fertilización fosfatada.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10-12 ppm del suelo. </a:t>
            </a: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128792" cy="42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1"/>
            <a:ext cx="6552728" cy="49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92696"/>
            <a:ext cx="6182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 Grupo"/>
          <p:cNvGrpSpPr/>
          <p:nvPr/>
        </p:nvGrpSpPr>
        <p:grpSpPr>
          <a:xfrm>
            <a:off x="-180528" y="764704"/>
            <a:ext cx="5184576" cy="4752528"/>
            <a:chOff x="-180528" y="764704"/>
            <a:chExt cx="5184576" cy="4752528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0528" y="764704"/>
              <a:ext cx="5184576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467544" y="4437112"/>
              <a:ext cx="1512168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solidFill>
                    <a:schemeClr val="bg1"/>
                  </a:solidFill>
                </a:rPr>
                <a:t>6,5 ppm</a:t>
              </a:r>
            </a:p>
            <a:p>
              <a:r>
                <a:rPr lang="es-MX" sz="2000" b="1" dirty="0" smtClean="0">
                  <a:solidFill>
                    <a:schemeClr val="bg1"/>
                  </a:solidFill>
                </a:rPr>
                <a:t>NA 4413</a:t>
              </a:r>
            </a:p>
            <a:p>
              <a:r>
                <a:rPr lang="es-MX" sz="2000" b="1" dirty="0" err="1" smtClean="0">
                  <a:solidFill>
                    <a:schemeClr val="bg1"/>
                  </a:solidFill>
                </a:rPr>
                <a:t>FdS</a:t>
              </a:r>
              <a:r>
                <a:rPr lang="es-MX" sz="2000" b="1" dirty="0" smtClean="0">
                  <a:solidFill>
                    <a:schemeClr val="bg1"/>
                  </a:solidFill>
                </a:rPr>
                <a:t> 25/10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</a:t>
            </a:r>
            <a:r>
              <a:rPr lang="es-MX" sz="3600" b="1" i="1" dirty="0" smtClean="0">
                <a:solidFill>
                  <a:schemeClr val="bg1"/>
                </a:solidFill>
              </a:rPr>
              <a:t>Otro aspecto clave, la fertilización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396" y="620688"/>
            <a:ext cx="68536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888" y="4293096"/>
            <a:ext cx="68581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2267744" y="5877272"/>
            <a:ext cx="6876256" cy="648072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0" y="5534561"/>
            <a:ext cx="233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Para situaciones de maximización de Renta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267744" y="6497960"/>
            <a:ext cx="6876256" cy="360040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0" y="5589240"/>
            <a:ext cx="233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Para dueños de campo “pensado a futuro”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2" grpId="1"/>
      <p:bldP spid="13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>
            <a:noAutofit/>
          </a:bodyPr>
          <a:lstStyle/>
          <a:p>
            <a:pPr algn="l"/>
            <a:r>
              <a:rPr lang="es-MX" sz="4000" b="1" i="1" dirty="0" smtClean="0">
                <a:solidFill>
                  <a:schemeClr val="bg1"/>
                </a:solidFill>
              </a:rPr>
              <a:t>SOJA. </a:t>
            </a:r>
            <a:r>
              <a:rPr lang="es-MX" sz="3600" b="1" i="1" dirty="0" smtClean="0">
                <a:solidFill>
                  <a:schemeClr val="bg1"/>
                </a:solidFill>
              </a:rPr>
              <a:t>Otro aspecto clave, fungicida</a:t>
            </a:r>
            <a:endParaRPr lang="es-AR" sz="28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2422" r="19479" b="8829"/>
          <a:stretch>
            <a:fillRect/>
          </a:stretch>
        </p:blipFill>
        <p:spPr bwMode="auto">
          <a:xfrm>
            <a:off x="1331640" y="620688"/>
            <a:ext cx="651312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558924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Con las respuestas encontradas (campaña 2010-2011)</a:t>
            </a: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bg1"/>
                </a:solidFill>
              </a:rPr>
              <a:t>Aplicando los lotes </a:t>
            </a:r>
            <a:r>
              <a:rPr lang="es-MX" sz="2400" b="1" u="sng" dirty="0" smtClean="0">
                <a:solidFill>
                  <a:schemeClr val="bg1"/>
                </a:solidFill>
              </a:rPr>
              <a:t>al barrer </a:t>
            </a:r>
            <a:r>
              <a:rPr lang="es-MX" sz="2400" b="1" dirty="0" smtClean="0">
                <a:solidFill>
                  <a:schemeClr val="bg1"/>
                </a:solidFill>
              </a:rPr>
              <a:t>o por decreto un margen de 14 U$/ha. </a:t>
            </a:r>
          </a:p>
          <a:p>
            <a:pPr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bg1"/>
                </a:solidFill>
              </a:rPr>
              <a:t>Aplicar </a:t>
            </a:r>
            <a:r>
              <a:rPr lang="es-MX" sz="2400" b="1" u="sng" dirty="0" smtClean="0">
                <a:solidFill>
                  <a:schemeClr val="bg1"/>
                </a:solidFill>
              </a:rPr>
              <a:t>monitoreando y en ambientes </a:t>
            </a:r>
            <a:r>
              <a:rPr lang="es-MX" sz="2400" b="1" dirty="0" smtClean="0">
                <a:solidFill>
                  <a:schemeClr val="bg1"/>
                </a:solidFill>
              </a:rPr>
              <a:t>de respuesta: 27 U$/ha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>
                <a:solidFill>
                  <a:schemeClr val="bg1"/>
                </a:solidFill>
              </a:rPr>
              <a:t>Resumiendo y Terminando….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980729"/>
            <a:ext cx="9144000" cy="6370975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  La correcta </a:t>
            </a:r>
            <a:r>
              <a:rPr lang="es-MX" sz="2400" b="1" u="sng" dirty="0" smtClean="0">
                <a:solidFill>
                  <a:schemeClr val="bg1"/>
                </a:solidFill>
              </a:rPr>
              <a:t>elección de cultivos </a:t>
            </a:r>
            <a:r>
              <a:rPr lang="es-MX" sz="2400" i="1" dirty="0" smtClean="0">
                <a:solidFill>
                  <a:schemeClr val="bg1"/>
                </a:solidFill>
              </a:rPr>
              <a:t>para cada ambiente es la práctica más sencilla y de mayor valor económico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b="1" u="sng" dirty="0" smtClean="0">
                <a:solidFill>
                  <a:schemeClr val="bg1"/>
                </a:solidFill>
              </a:rPr>
              <a:t>  La densidad </a:t>
            </a:r>
            <a:r>
              <a:rPr lang="es-MX" sz="2400" i="1" dirty="0" smtClean="0">
                <a:solidFill>
                  <a:schemeClr val="bg1"/>
                </a:solidFill>
              </a:rPr>
              <a:t>en el cultivo de maíz es un factor clave. Aprendimos que la respuesta a disminuir densidad en ambientes restrictivos es mucho más efectiva que subir densidad en ambientes de potencial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La estrategia de </a:t>
            </a:r>
            <a:r>
              <a:rPr lang="es-MX" sz="2400" b="1" u="sng" dirty="0" smtClean="0">
                <a:solidFill>
                  <a:schemeClr val="bg1"/>
                </a:solidFill>
              </a:rPr>
              <a:t>maíz tardío </a:t>
            </a:r>
            <a:r>
              <a:rPr lang="es-MX" sz="2400" i="1" dirty="0" smtClean="0">
                <a:solidFill>
                  <a:schemeClr val="bg1"/>
                </a:solidFill>
              </a:rPr>
              <a:t>es muy buena para ambientes restrictivos (Lomas y Bajos Tapto), no así para ambientes de alto potencial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 Las prácticas de manejo tienen un alto impacto en el resultado del cultivo (densidad, fecha de siembra, fertilización) 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Tenemos un set de híbridos interesantes para elegir según potencial y estabilidad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>
                <a:solidFill>
                  <a:schemeClr val="bg1"/>
                </a:solidFill>
              </a:rPr>
              <a:t>Resumiendo y Terminando….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980728"/>
            <a:ext cx="9144000" cy="415498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  </a:t>
            </a:r>
            <a:r>
              <a:rPr lang="es-MX" sz="2400" b="1" u="sng" dirty="0" smtClean="0">
                <a:solidFill>
                  <a:schemeClr val="bg1"/>
                </a:solidFill>
              </a:rPr>
              <a:t>El girasol </a:t>
            </a:r>
            <a:r>
              <a:rPr lang="es-MX" sz="2400" i="1" dirty="0" smtClean="0">
                <a:solidFill>
                  <a:schemeClr val="bg1"/>
                </a:solidFill>
              </a:rPr>
              <a:t>es muy competitivo vs la soja en ambientes restrictivos de lomas. 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  Importa más el genotipo de Soja que el grupo de madurez. 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i="1" dirty="0" smtClean="0">
                <a:solidFill>
                  <a:schemeClr val="bg1"/>
                </a:solidFill>
              </a:rPr>
              <a:t> </a:t>
            </a:r>
            <a:r>
              <a:rPr lang="es-MX" sz="2400" b="1" i="1" u="sng" dirty="0" smtClean="0">
                <a:solidFill>
                  <a:schemeClr val="bg1"/>
                </a:solidFill>
              </a:rPr>
              <a:t>La fertilización </a:t>
            </a:r>
            <a:r>
              <a:rPr lang="es-MX" sz="2400" i="1" dirty="0" smtClean="0">
                <a:solidFill>
                  <a:schemeClr val="bg1"/>
                </a:solidFill>
              </a:rPr>
              <a:t>tiene respuestas positivas importantes en ambientes con menos de 10-12 ppm</a:t>
            </a:r>
          </a:p>
          <a:p>
            <a:pPr>
              <a:buFont typeface="Wingdings" pitchFamily="2" charset="2"/>
              <a:buChar char="ü"/>
            </a:pPr>
            <a:endParaRPr lang="es-MX" sz="2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400" b="1" i="1" u="sng" dirty="0" smtClean="0">
                <a:solidFill>
                  <a:schemeClr val="bg1"/>
                </a:solidFill>
              </a:rPr>
              <a:t>El Fungicida </a:t>
            </a:r>
            <a:r>
              <a:rPr lang="es-MX" sz="2400" i="1" dirty="0" smtClean="0">
                <a:solidFill>
                  <a:schemeClr val="bg1"/>
                </a:solidFill>
              </a:rPr>
              <a:t>es una practica de manejo que se va generalizando. Su correcto monitoreo y manejo permite obtener resultados positivos consistentemente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rmAutofit/>
          </a:bodyPr>
          <a:lstStyle/>
          <a:p>
            <a:pPr algn="l"/>
            <a:r>
              <a:rPr lang="es-MX" sz="2800" i="1" dirty="0" smtClean="0">
                <a:solidFill>
                  <a:schemeClr val="bg1"/>
                </a:solidFill>
              </a:rPr>
              <a:t>Camino a la profundización del análisis…</a:t>
            </a:r>
            <a:endParaRPr lang="es-AR" sz="2800" i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7347" t="15547" r="29523" b="19485"/>
          <a:stretch>
            <a:fillRect/>
          </a:stretch>
        </p:blipFill>
        <p:spPr bwMode="auto">
          <a:xfrm>
            <a:off x="1115616" y="1772816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15 Grupo"/>
          <p:cNvGrpSpPr/>
          <p:nvPr/>
        </p:nvGrpSpPr>
        <p:grpSpPr>
          <a:xfrm>
            <a:off x="1115616" y="1772816"/>
            <a:ext cx="6954271" cy="4869160"/>
            <a:chOff x="-2196752" y="1988840"/>
            <a:chExt cx="6954271" cy="486916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7437" t="15140" r="29161" b="18298"/>
            <a:stretch>
              <a:fillRect/>
            </a:stretch>
          </p:blipFill>
          <p:spPr bwMode="auto">
            <a:xfrm>
              <a:off x="-2196752" y="1988840"/>
              <a:ext cx="6948264" cy="486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494" t="16317" r="88716" b="73162"/>
            <a:stretch>
              <a:fillRect/>
            </a:stretch>
          </p:blipFill>
          <p:spPr bwMode="auto">
            <a:xfrm>
              <a:off x="2843808" y="5570240"/>
              <a:ext cx="1913711" cy="128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18 Grupo"/>
          <p:cNvGrpSpPr/>
          <p:nvPr/>
        </p:nvGrpSpPr>
        <p:grpSpPr>
          <a:xfrm>
            <a:off x="1115616" y="1700808"/>
            <a:ext cx="7056784" cy="4968552"/>
            <a:chOff x="0" y="764704"/>
            <a:chExt cx="6382783" cy="424847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7156" t="15750" r="28970" b="20469"/>
            <a:stretch>
              <a:fillRect/>
            </a:stretch>
          </p:blipFill>
          <p:spPr bwMode="auto">
            <a:xfrm>
              <a:off x="1" y="764704"/>
              <a:ext cx="6382782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660" t="15635" r="92870" b="74521"/>
            <a:stretch>
              <a:fillRect/>
            </a:stretch>
          </p:blipFill>
          <p:spPr bwMode="auto">
            <a:xfrm>
              <a:off x="0" y="764704"/>
              <a:ext cx="1187624" cy="120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21 Grupo"/>
          <p:cNvGrpSpPr/>
          <p:nvPr/>
        </p:nvGrpSpPr>
        <p:grpSpPr>
          <a:xfrm>
            <a:off x="1115616" y="1700808"/>
            <a:ext cx="7056784" cy="4968552"/>
            <a:chOff x="3052858" y="2852936"/>
            <a:chExt cx="6091142" cy="400506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7836" t="15433" r="23989" b="16532"/>
            <a:stretch>
              <a:fillRect/>
            </a:stretch>
          </p:blipFill>
          <p:spPr bwMode="auto">
            <a:xfrm>
              <a:off x="3052858" y="2852936"/>
              <a:ext cx="6091142" cy="400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851" t="20469" r="88740" b="69687"/>
            <a:stretch>
              <a:fillRect/>
            </a:stretch>
          </p:blipFill>
          <p:spPr bwMode="auto">
            <a:xfrm>
              <a:off x="7308304" y="5778178"/>
              <a:ext cx="1835696" cy="107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24 Rectángulo"/>
          <p:cNvSpPr/>
          <p:nvPr/>
        </p:nvSpPr>
        <p:spPr>
          <a:xfrm>
            <a:off x="0" y="476672"/>
            <a:ext cx="9144000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1. Lotes o Macro-ambientes </a:t>
            </a:r>
            <a:endParaRPr lang="es-AR" sz="2000" b="1" dirty="0"/>
          </a:p>
        </p:txBody>
      </p:sp>
      <p:sp>
        <p:nvSpPr>
          <p:cNvPr id="26" name="25 Rectángulo"/>
          <p:cNvSpPr/>
          <p:nvPr/>
        </p:nvSpPr>
        <p:spPr>
          <a:xfrm>
            <a:off x="323528" y="764704"/>
            <a:ext cx="8820472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2. Mapa de altimetría</a:t>
            </a:r>
            <a:endParaRPr lang="es-AR" sz="2000" b="1" dirty="0"/>
          </a:p>
        </p:txBody>
      </p:sp>
      <p:sp>
        <p:nvSpPr>
          <p:cNvPr id="27" name="26 Rectángulo"/>
          <p:cNvSpPr/>
          <p:nvPr/>
        </p:nvSpPr>
        <p:spPr>
          <a:xfrm>
            <a:off x="611560" y="1052736"/>
            <a:ext cx="8532440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3. Mapa “hipótesis” de ambiente con mayor detalle (Micro)</a:t>
            </a:r>
            <a:endParaRPr lang="es-AR" sz="2000" b="1" dirty="0"/>
          </a:p>
        </p:txBody>
      </p:sp>
      <p:sp>
        <p:nvSpPr>
          <p:cNvPr id="28" name="27 Rectángulo"/>
          <p:cNvSpPr/>
          <p:nvPr/>
        </p:nvSpPr>
        <p:spPr>
          <a:xfrm>
            <a:off x="1115616" y="1340768"/>
            <a:ext cx="8028384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4. Mapa del monitor de cosecha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>
                <a:solidFill>
                  <a:schemeClr val="bg1"/>
                </a:solidFill>
              </a:rPr>
              <a:t>Resumiendo y Terminando…. Impacto de A x A (PROMEDIO)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695839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0" y="119675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i="1" u="sng" dirty="0" smtClean="0">
                <a:solidFill>
                  <a:schemeClr val="bg1"/>
                </a:solidFill>
              </a:rPr>
              <a:t>Un ejemplo de calculo (fosforo)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38610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i="1" u="sng" dirty="0" smtClean="0">
                <a:solidFill>
                  <a:schemeClr val="bg1"/>
                </a:solidFill>
              </a:rPr>
              <a:t>Un ejemplo de calculo (Nitrógeno)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83740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>
                <a:solidFill>
                  <a:schemeClr val="bg1"/>
                </a:solidFill>
              </a:rPr>
              <a:t>Resumiendo y Terminando…. Impacto de A x A (PROMEDIO)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683275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851003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8063880" cy="692696"/>
          </a:xfrm>
        </p:spPr>
        <p:txBody>
          <a:bodyPr>
            <a:noAutofit/>
          </a:bodyPr>
          <a:lstStyle/>
          <a:p>
            <a:r>
              <a:rPr lang="es-MX" sz="6000" dirty="0" smtClean="0">
                <a:solidFill>
                  <a:schemeClr val="bg1"/>
                </a:solidFill>
              </a:rPr>
              <a:t>Muchas gracias!!</a:t>
            </a:r>
            <a:endParaRPr lang="es-AR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4663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i="1" dirty="0" smtClean="0">
                <a:solidFill>
                  <a:schemeClr val="bg1"/>
                </a:solidFill>
              </a:rPr>
              <a:t>Camino a la profundización del análisis…</a:t>
            </a:r>
            <a:endParaRPr lang="es-AR" sz="2400" i="1" dirty="0">
              <a:solidFill>
                <a:schemeClr val="bg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1. Lotes o Macro-ambientes </a:t>
            </a:r>
            <a:endParaRPr lang="es-AR" sz="2000" b="1" dirty="0"/>
          </a:p>
        </p:txBody>
      </p:sp>
      <p:sp>
        <p:nvSpPr>
          <p:cNvPr id="26" name="25 Rectángulo"/>
          <p:cNvSpPr/>
          <p:nvPr/>
        </p:nvSpPr>
        <p:spPr>
          <a:xfrm>
            <a:off x="323528" y="548680"/>
            <a:ext cx="8820472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2. Mapa de altimetría</a:t>
            </a:r>
            <a:endParaRPr lang="es-AR" sz="2000" b="1" dirty="0"/>
          </a:p>
        </p:txBody>
      </p:sp>
      <p:sp>
        <p:nvSpPr>
          <p:cNvPr id="27" name="26 Rectángulo"/>
          <p:cNvSpPr/>
          <p:nvPr/>
        </p:nvSpPr>
        <p:spPr>
          <a:xfrm>
            <a:off x="611560" y="836712"/>
            <a:ext cx="8532440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3. Mapa de ambientes según posición topográfica</a:t>
            </a:r>
            <a:endParaRPr lang="es-AR" sz="2000" b="1" dirty="0"/>
          </a:p>
        </p:txBody>
      </p:sp>
      <p:sp>
        <p:nvSpPr>
          <p:cNvPr id="28" name="27 Rectángulo"/>
          <p:cNvSpPr/>
          <p:nvPr/>
        </p:nvSpPr>
        <p:spPr>
          <a:xfrm>
            <a:off x="827584" y="1052736"/>
            <a:ext cx="8028384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 smtClean="0"/>
              <a:t>4. Se genera un grilla de muestreo y se hace el relevamiento de profundidad</a:t>
            </a:r>
            <a:endParaRPr lang="es-AR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630621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452320" y="6211669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Fuente Potenciar</a:t>
            </a:r>
            <a:endParaRPr lang="es-AR" b="1" i="1" dirty="0">
              <a:solidFill>
                <a:schemeClr val="bg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2582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293748" cy="484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2582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1115616" y="1340768"/>
            <a:ext cx="8028384" cy="43204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5. Se define el ambiente según topografía y profundidad de suelo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rmAutofit/>
          </a:bodyPr>
          <a:lstStyle/>
          <a:p>
            <a:pPr algn="l"/>
            <a:r>
              <a:rPr lang="es-MX" sz="2800" i="1" dirty="0" smtClean="0">
                <a:solidFill>
                  <a:schemeClr val="bg1"/>
                </a:solidFill>
              </a:rPr>
              <a:t>Camino a la profundización del análisis…</a:t>
            </a:r>
            <a:endParaRPr lang="es-AR" sz="2800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579" r="32208" b="6250"/>
          <a:stretch>
            <a:fillRect/>
          </a:stretch>
        </p:blipFill>
        <p:spPr bwMode="auto">
          <a:xfrm>
            <a:off x="899592" y="1268760"/>
            <a:ext cx="739197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1619672" y="620688"/>
            <a:ext cx="4751512" cy="79208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TODO TERMINA EN UN EXCEL  !!!</a:t>
            </a:r>
            <a:endParaRPr lang="es-AR" sz="20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835696" y="2276872"/>
            <a:ext cx="5400600" cy="309634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¡¡Pero  con más de 500 datos de rendimiento por Ha con información asociada!!</a:t>
            </a:r>
            <a:endParaRPr lang="es-A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/>
          <p:nvPr/>
        </p:nvGraphicFramePr>
        <p:xfrm>
          <a:off x="0" y="692696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algn="l"/>
            <a:r>
              <a:rPr lang="es-MX" sz="3200" i="1" dirty="0" smtClean="0">
                <a:solidFill>
                  <a:schemeClr val="bg1"/>
                </a:solidFill>
              </a:rPr>
              <a:t>Campaña 2011-2012: ¿Qué siembro con el promedio?</a:t>
            </a:r>
            <a:endParaRPr lang="es-AR" sz="32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Con </a:t>
            </a:r>
            <a:r>
              <a:rPr lang="es-MX" sz="2000" b="1" u="sng" dirty="0" smtClean="0"/>
              <a:t>los rendimientos promedio de la zona oeste :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b="1" dirty="0" smtClean="0"/>
              <a:t>El Maíz supero a la Soja 1° el 50% de las veces o la soja al maíz en el 50%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b="1" dirty="0" smtClean="0"/>
              <a:t>La Soja 1° supero el 100% de las veces al Girasol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b="1" dirty="0" smtClean="0"/>
              <a:t>La próxima campaña en promedio el Maíz supera a la Soja 1° </a:t>
            </a:r>
            <a:endParaRPr lang="es-AR" sz="2000" b="1" dirty="0"/>
          </a:p>
        </p:txBody>
      </p:sp>
      <p:sp>
        <p:nvSpPr>
          <p:cNvPr id="5" name="4 Señal de prohibido"/>
          <p:cNvSpPr/>
          <p:nvPr/>
        </p:nvSpPr>
        <p:spPr>
          <a:xfrm>
            <a:off x="1979712" y="764704"/>
            <a:ext cx="5328592" cy="5256584"/>
          </a:xfrm>
          <a:prstGeom prst="noSmoking">
            <a:avLst>
              <a:gd name="adj" fmla="val 132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/>
          <p:nvPr/>
        </p:nvGraphicFramePr>
        <p:xfrm>
          <a:off x="0" y="54868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i="1" dirty="0" smtClean="0">
                <a:solidFill>
                  <a:schemeClr val="bg1"/>
                </a:solidFill>
              </a:rPr>
              <a:t>Volvemos: Campaña 2011-2012: ¿Qué siembro en cada ambiente?</a:t>
            </a:r>
            <a:endParaRPr lang="es-AR" sz="2800" i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5373216"/>
            <a:ext cx="9144000" cy="79208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1. Sin limitantes (a priori) donde se maximiza el rendimiento de todos los cultivos </a:t>
            </a:r>
            <a:endParaRPr lang="es-AR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259632" y="692696"/>
            <a:ext cx="1872208" cy="4464496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131840" y="692696"/>
            <a:ext cx="2808312" cy="4464496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5940152" y="692696"/>
            <a:ext cx="2880320" cy="4464496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0" y="5733256"/>
            <a:ext cx="9144000" cy="79208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2. Limitante (a priori) por </a:t>
            </a:r>
            <a:r>
              <a:rPr lang="es-MX" sz="2000" b="1" dirty="0" err="1" smtClean="0"/>
              <a:t>tapto</a:t>
            </a:r>
            <a:r>
              <a:rPr lang="es-MX" sz="2000" b="1" dirty="0" smtClean="0"/>
              <a:t> en profundidad </a:t>
            </a:r>
            <a:endParaRPr lang="es-AR" sz="2000" b="1" dirty="0"/>
          </a:p>
        </p:txBody>
      </p:sp>
      <p:sp>
        <p:nvSpPr>
          <p:cNvPr id="12" name="11 Rectángulo"/>
          <p:cNvSpPr/>
          <p:nvPr/>
        </p:nvSpPr>
        <p:spPr>
          <a:xfrm>
            <a:off x="0" y="6065912"/>
            <a:ext cx="9144000" cy="79208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/>
              <a:t>3. Limitante (a priori) por exceso de arena con baja acumulación de agua 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9" grpId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 Gráfico"/>
          <p:cNvGraphicFramePr/>
          <p:nvPr/>
        </p:nvGraphicFramePr>
        <p:xfrm>
          <a:off x="0" y="476672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i="1" dirty="0" smtClean="0">
                <a:solidFill>
                  <a:schemeClr val="bg1"/>
                </a:solidFill>
              </a:rPr>
              <a:t>Volvemos: Campaña 2011-2012: ¿Qué siembro en cada ambiente?</a:t>
            </a:r>
            <a:endParaRPr lang="es-AR" sz="2800" i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5877272"/>
            <a:ext cx="9144000" cy="792088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UN IMPACTO MUY IMPORTANTE </a:t>
            </a:r>
          </a:p>
          <a:p>
            <a:pPr algn="ctr"/>
            <a:r>
              <a:rPr lang="es-MX" sz="2800" b="1" dirty="0" smtClean="0"/>
              <a:t>EN LA ELECCIÓN DEL CULTIVO (EN CADA AMBIENTE)</a:t>
            </a:r>
            <a:endParaRPr lang="es-AR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2987824" y="1124744"/>
            <a:ext cx="1008112" cy="136815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987824" y="692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280 U$</a:t>
            </a:r>
            <a:endParaRPr lang="es-AR" b="1" i="1" dirty="0"/>
          </a:p>
        </p:txBody>
      </p:sp>
      <p:sp>
        <p:nvSpPr>
          <p:cNvPr id="7" name="6 Rectángulo"/>
          <p:cNvSpPr/>
          <p:nvPr/>
        </p:nvSpPr>
        <p:spPr>
          <a:xfrm>
            <a:off x="1475656" y="1988840"/>
            <a:ext cx="1008112" cy="108012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475656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190 U$</a:t>
            </a:r>
            <a:endParaRPr lang="es-AR" b="1" i="1" dirty="0"/>
          </a:p>
        </p:txBody>
      </p:sp>
      <p:sp>
        <p:nvSpPr>
          <p:cNvPr id="9" name="8 Rectángulo"/>
          <p:cNvSpPr/>
          <p:nvPr/>
        </p:nvSpPr>
        <p:spPr>
          <a:xfrm>
            <a:off x="4572000" y="1340768"/>
            <a:ext cx="1008112" cy="936104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5004048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170 U$</a:t>
            </a:r>
            <a:endParaRPr lang="es-AR" b="1" i="1" dirty="0"/>
          </a:p>
        </p:txBody>
      </p:sp>
      <p:sp>
        <p:nvSpPr>
          <p:cNvPr id="11" name="10 Rectángulo"/>
          <p:cNvSpPr/>
          <p:nvPr/>
        </p:nvSpPr>
        <p:spPr>
          <a:xfrm>
            <a:off x="6156176" y="2204864"/>
            <a:ext cx="1008112" cy="136815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240 U$</a:t>
            </a:r>
            <a:endParaRPr lang="es-AR" b="1" i="1" dirty="0"/>
          </a:p>
        </p:txBody>
      </p:sp>
      <p:sp>
        <p:nvSpPr>
          <p:cNvPr id="13" name="12 Rectángulo"/>
          <p:cNvSpPr/>
          <p:nvPr/>
        </p:nvSpPr>
        <p:spPr>
          <a:xfrm>
            <a:off x="7740352" y="3212976"/>
            <a:ext cx="936104" cy="115212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7668344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200 U$</a:t>
            </a:r>
            <a:endParaRPr lang="es-AR" b="1" i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115616" y="3789040"/>
            <a:ext cx="8316416" cy="792088"/>
            <a:chOff x="1043608" y="3789040"/>
            <a:chExt cx="8316416" cy="792088"/>
          </a:xfrm>
        </p:grpSpPr>
        <p:sp>
          <p:nvSpPr>
            <p:cNvPr id="16" name="15 Rectángulo"/>
            <p:cNvSpPr/>
            <p:nvPr/>
          </p:nvSpPr>
          <p:spPr>
            <a:xfrm>
              <a:off x="1043608" y="3789040"/>
              <a:ext cx="8100392" cy="576064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600" b="1" dirty="0" smtClean="0">
                  <a:solidFill>
                    <a:schemeClr val="tx1"/>
                  </a:solidFill>
                </a:rPr>
                <a:t>    18%    25%                 36%   25%                32%   25%               52%  25%                9%     25%</a:t>
              </a:r>
              <a:endParaRPr lang="es-A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259632" y="4005064"/>
              <a:ext cx="8100392" cy="576064"/>
            </a:xfrm>
            <a:prstGeom prst="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600" b="1" dirty="0" smtClean="0">
                  <a:solidFill>
                    <a:schemeClr val="tx1"/>
                  </a:solidFill>
                </a:rPr>
                <a:t> 38%    16%                 27%   12%                 30%   18%                 51%  45%                 28%     58%</a:t>
              </a:r>
              <a:endParaRPr lang="es-AR" sz="1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  <p:bldP spid="19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1716</Words>
  <Application>Microsoft Office PowerPoint</Application>
  <PresentationFormat>Presentación en pantalla (4:3)</PresentationFormat>
  <Paragraphs>367</Paragraphs>
  <Slides>42</Slides>
  <Notes>8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Mirando el ambiente … y buscando la mejor estrategia</vt:lpstr>
      <vt:lpstr>¿Dónde esta el verdadero impacto?</vt:lpstr>
      <vt:lpstr>Un objetivo cumplido: “hablamos el mismo idioma”</vt:lpstr>
      <vt:lpstr>Camino a la profundización del análisis…</vt:lpstr>
      <vt:lpstr>Camino a la profundización del análisis…</vt:lpstr>
      <vt:lpstr>Camino a la profundización del análisis…</vt:lpstr>
      <vt:lpstr>Campaña 2011-2012: ¿Qué siembro con el promedio?</vt:lpstr>
      <vt:lpstr>Volvemos: Campaña 2011-2012: ¿Qué siembro en cada ambiente?</vt:lpstr>
      <vt:lpstr>Volvemos: Campaña 2011-2012: ¿Qué siembro en cada ambiente?</vt:lpstr>
      <vt:lpstr>Campaña 2011-2012: ¿Qué siembro en cada ambiente?</vt:lpstr>
      <vt:lpstr>Discutamos algunos conceptos y estrategias que nos ayuden a ser más eficientes y maximizar la productividad en cada ambiente</vt:lpstr>
      <vt:lpstr>Diapositiva 12</vt:lpstr>
      <vt:lpstr>El Foco de la discusión: </vt:lpstr>
      <vt:lpstr>Densidad en maíz </vt:lpstr>
      <vt:lpstr>Densidad en maíz.  Impacto de la tecnología de VRT</vt:lpstr>
      <vt:lpstr>Densidad en maíz (A modo de conclusión) </vt:lpstr>
      <vt:lpstr>Fecha de siembra (Maíz 1° vs Maíz Tardío). 1° Impacto. mm acumulados</vt:lpstr>
      <vt:lpstr>Fecha de siembra (Maíz 1° vs Maíz Tardío). Impacto</vt:lpstr>
      <vt:lpstr>Fecha de siembra (Maíz 1° vs Maíz Tardío). Resultados campaña 2010-2011. A modo de conclusión</vt:lpstr>
      <vt:lpstr>Híbridos: Recopilación y análisis propio.</vt:lpstr>
      <vt:lpstr>Híbridos: Recopilación y análisis propio.</vt:lpstr>
      <vt:lpstr>Híbridos: Recopilación y análisis propio.</vt:lpstr>
      <vt:lpstr>Híbridos: Recopilación y análisis propio.</vt:lpstr>
      <vt:lpstr>Híbridos: Recopilación y análisis propio.</vt:lpstr>
      <vt:lpstr>Híbridos: Recopilación y análisis propio.</vt:lpstr>
      <vt:lpstr>Híbridos: Recopilación y análisis propio.</vt:lpstr>
      <vt:lpstr>Híbridos: Recopilación y análisis propio.</vt:lpstr>
      <vt:lpstr>Híbridos: Recopilación y análisis propio.</vt:lpstr>
      <vt:lpstr>Híbridos: Conclusión. Tenemos muchos híbridos “similares” para elegir. </vt:lpstr>
      <vt:lpstr>SOJA VS GIRASOL</vt:lpstr>
      <vt:lpstr>SOJA. El % de Arena como indicador de calidad ambiente</vt:lpstr>
      <vt:lpstr>SOJA. Ensayo de Genotipos</vt:lpstr>
      <vt:lpstr>SOJA. Comportamiento de las diferentes variedades</vt:lpstr>
      <vt:lpstr>SOJA. Conclusión sobre elección varietal </vt:lpstr>
      <vt:lpstr>SOJA. Otro aspecto clave, la fertilización</vt:lpstr>
      <vt:lpstr>SOJA. Otro aspecto clave, la fertilización</vt:lpstr>
      <vt:lpstr>SOJA. Otro aspecto clave, fungicida</vt:lpstr>
      <vt:lpstr>Resumiendo y Terminando….</vt:lpstr>
      <vt:lpstr>Resumiendo y Terminando….</vt:lpstr>
      <vt:lpstr>Resumiendo y Terminando…. Impacto de A x A (PROMEDIO)</vt:lpstr>
      <vt:lpstr>Resumiendo y Terminando…. Impacto de A x A (PROMEDIO)</vt:lpstr>
      <vt:lpstr>Muchas gracias!!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Agustin</dc:creator>
  <cp:lastModifiedBy>luis</cp:lastModifiedBy>
  <cp:revision>261</cp:revision>
  <dcterms:created xsi:type="dcterms:W3CDTF">2011-07-27T09:33:59Z</dcterms:created>
  <dcterms:modified xsi:type="dcterms:W3CDTF">2011-08-15T22:57:30Z</dcterms:modified>
</cp:coreProperties>
</file>