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72"/>
  </p:notesMasterIdLst>
  <p:sldIdLst>
    <p:sldId id="256" r:id="rId2"/>
    <p:sldId id="475" r:id="rId3"/>
    <p:sldId id="450" r:id="rId4"/>
    <p:sldId id="338" r:id="rId5"/>
    <p:sldId id="341" r:id="rId6"/>
    <p:sldId id="485" r:id="rId7"/>
    <p:sldId id="343" r:id="rId8"/>
    <p:sldId id="471" r:id="rId9"/>
    <p:sldId id="477" r:id="rId10"/>
    <p:sldId id="455" r:id="rId11"/>
    <p:sldId id="465" r:id="rId12"/>
    <p:sldId id="467" r:id="rId13"/>
    <p:sldId id="468" r:id="rId14"/>
    <p:sldId id="478" r:id="rId15"/>
    <p:sldId id="497" r:id="rId16"/>
    <p:sldId id="484" r:id="rId17"/>
    <p:sldId id="482" r:id="rId18"/>
    <p:sldId id="486" r:id="rId19"/>
    <p:sldId id="344" r:id="rId20"/>
    <p:sldId id="345" r:id="rId21"/>
    <p:sldId id="347" r:id="rId22"/>
    <p:sldId id="346" r:id="rId23"/>
    <p:sldId id="348" r:id="rId24"/>
    <p:sldId id="349" r:id="rId25"/>
    <p:sldId id="498" r:id="rId26"/>
    <p:sldId id="499" r:id="rId27"/>
    <p:sldId id="500" r:id="rId28"/>
    <p:sldId id="350" r:id="rId29"/>
    <p:sldId id="351" r:id="rId30"/>
    <p:sldId id="453" r:id="rId31"/>
    <p:sldId id="352" r:id="rId32"/>
    <p:sldId id="353" r:id="rId33"/>
    <p:sldId id="452" r:id="rId34"/>
    <p:sldId id="354" r:id="rId35"/>
    <p:sldId id="364" r:id="rId36"/>
    <p:sldId id="366" r:id="rId37"/>
    <p:sldId id="449" r:id="rId38"/>
    <p:sldId id="359" r:id="rId39"/>
    <p:sldId id="361" r:id="rId40"/>
    <p:sldId id="503" r:id="rId41"/>
    <p:sldId id="504" r:id="rId42"/>
    <p:sldId id="362" r:id="rId43"/>
    <p:sldId id="363" r:id="rId44"/>
    <p:sldId id="369" r:id="rId45"/>
    <p:sldId id="340" r:id="rId46"/>
    <p:sldId id="470" r:id="rId47"/>
    <p:sldId id="487" r:id="rId48"/>
    <p:sldId id="446" r:id="rId49"/>
    <p:sldId id="451" r:id="rId50"/>
    <p:sldId id="447" r:id="rId51"/>
    <p:sldId id="456" r:id="rId52"/>
    <p:sldId id="457" r:id="rId53"/>
    <p:sldId id="458" r:id="rId54"/>
    <p:sldId id="459" r:id="rId55"/>
    <p:sldId id="460" r:id="rId56"/>
    <p:sldId id="461" r:id="rId57"/>
    <p:sldId id="462" r:id="rId58"/>
    <p:sldId id="463" r:id="rId59"/>
    <p:sldId id="464" r:id="rId60"/>
    <p:sldId id="488" r:id="rId61"/>
    <p:sldId id="469" r:id="rId62"/>
    <p:sldId id="494" r:id="rId63"/>
    <p:sldId id="489" r:id="rId64"/>
    <p:sldId id="495" r:id="rId65"/>
    <p:sldId id="496" r:id="rId66"/>
    <p:sldId id="472" r:id="rId67"/>
    <p:sldId id="473" r:id="rId68"/>
    <p:sldId id="387" r:id="rId69"/>
    <p:sldId id="505" r:id="rId70"/>
    <p:sldId id="502" r:id="rId71"/>
  </p:sldIdLst>
  <p:sldSz cx="9144000" cy="6858000" type="screen4x3"/>
  <p:notesSz cx="7077075" cy="9383713"/>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7330" autoAdjust="0"/>
    <p:restoredTop sz="94624" autoAdjust="0"/>
  </p:normalViewPr>
  <p:slideViewPr>
    <p:cSldViewPr>
      <p:cViewPr>
        <p:scale>
          <a:sx n="70" d="100"/>
          <a:sy n="70" d="100"/>
        </p:scale>
        <p:origin x="-12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st&#242;n%20Galarce\Desktop\ROTACIONES%20CREA%202011\SIM%20ROTACIONES%20CRE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ast&#242;n%20Galarce\Desktop\ROTACIONES%20CREA%202011\SIM%20ROTACIONES%20CRE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ast&#242;n%20Galarce\Desktop\ROTACIONES%20CREA%202011\SIM%20ROTACIONES%20CRE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a:pPr>
            <a:r>
              <a:rPr lang="en-US" dirty="0"/>
              <a:t>Serie</a:t>
            </a:r>
            <a:r>
              <a:rPr lang="en-US" baseline="0" dirty="0"/>
              <a:t> NC 61 años Prom: 831 Desvio: 239mm CV:29%</a:t>
            </a:r>
            <a:endParaRPr lang="en-US" dirty="0"/>
          </a:p>
        </c:rich>
      </c:tx>
      <c:layout/>
    </c:title>
    <c:plotArea>
      <c:layout/>
      <c:lineChart>
        <c:grouping val="standard"/>
        <c:ser>
          <c:idx val="0"/>
          <c:order val="0"/>
          <c:tx>
            <c:strRef>
              <c:f>Lluvias!$P$358</c:f>
              <c:strCache>
                <c:ptCount val="1"/>
                <c:pt idx="0">
                  <c:v>TOTAL</c:v>
                </c:pt>
              </c:strCache>
            </c:strRef>
          </c:tx>
          <c:trendline>
            <c:trendlineType val="poly"/>
            <c:order val="2"/>
            <c:dispRSqr val="1"/>
            <c:dispEq val="1"/>
            <c:trendlineLbl>
              <c:layout>
                <c:manualLayout>
                  <c:x val="-0.3533736992186069"/>
                  <c:y val="0.13502426221008887"/>
                </c:manualLayout>
              </c:layout>
              <c:numFmt formatCode="General" sourceLinked="0"/>
            </c:trendlineLbl>
          </c:trendline>
          <c:trendline>
            <c:trendlineType val="linear"/>
            <c:dispRSqr val="1"/>
            <c:dispEq val="1"/>
            <c:trendlineLbl>
              <c:layout>
                <c:manualLayout>
                  <c:x val="4.3809947042921349E-2"/>
                  <c:y val="-0.20633045211150094"/>
                </c:manualLayout>
              </c:layout>
              <c:numFmt formatCode="General" sourceLinked="0"/>
            </c:trendlineLbl>
          </c:trendline>
          <c:cat>
            <c:strRef>
              <c:f>Lluvias!$C$359:$C$419</c:f>
              <c:strCache>
                <c:ptCount val="61"/>
                <c:pt idx="0">
                  <c:v>50/51</c:v>
                </c:pt>
                <c:pt idx="1">
                  <c:v>51/52</c:v>
                </c:pt>
                <c:pt idx="2">
                  <c:v>52/53</c:v>
                </c:pt>
                <c:pt idx="3">
                  <c:v>53/54</c:v>
                </c:pt>
                <c:pt idx="4">
                  <c:v>54/55</c:v>
                </c:pt>
                <c:pt idx="5">
                  <c:v>55/56</c:v>
                </c:pt>
                <c:pt idx="6">
                  <c:v>56/57</c:v>
                </c:pt>
                <c:pt idx="7">
                  <c:v>57/58</c:v>
                </c:pt>
                <c:pt idx="8">
                  <c:v>58/59</c:v>
                </c:pt>
                <c:pt idx="9">
                  <c:v>59/60</c:v>
                </c:pt>
                <c:pt idx="10">
                  <c:v>60/61</c:v>
                </c:pt>
                <c:pt idx="11">
                  <c:v>61/62</c:v>
                </c:pt>
                <c:pt idx="12">
                  <c:v>62/63</c:v>
                </c:pt>
                <c:pt idx="13">
                  <c:v>63/64</c:v>
                </c:pt>
                <c:pt idx="14">
                  <c:v>64/65</c:v>
                </c:pt>
                <c:pt idx="15">
                  <c:v>65/66</c:v>
                </c:pt>
                <c:pt idx="16">
                  <c:v>66/67</c:v>
                </c:pt>
                <c:pt idx="17">
                  <c:v>67/68</c:v>
                </c:pt>
                <c:pt idx="18">
                  <c:v>68/69</c:v>
                </c:pt>
                <c:pt idx="19">
                  <c:v>69/70</c:v>
                </c:pt>
                <c:pt idx="20">
                  <c:v>70/71</c:v>
                </c:pt>
                <c:pt idx="21">
                  <c:v>71/72</c:v>
                </c:pt>
                <c:pt idx="22">
                  <c:v>72/73</c:v>
                </c:pt>
                <c:pt idx="23">
                  <c:v>73/74</c:v>
                </c:pt>
                <c:pt idx="24">
                  <c:v>74/75</c:v>
                </c:pt>
                <c:pt idx="25">
                  <c:v>75/76</c:v>
                </c:pt>
                <c:pt idx="26">
                  <c:v>76/77</c:v>
                </c:pt>
                <c:pt idx="27">
                  <c:v>77/78</c:v>
                </c:pt>
                <c:pt idx="28">
                  <c:v>78/79</c:v>
                </c:pt>
                <c:pt idx="29">
                  <c:v>79/80</c:v>
                </c:pt>
                <c:pt idx="30">
                  <c:v>80/81</c:v>
                </c:pt>
                <c:pt idx="31">
                  <c:v>81/82</c:v>
                </c:pt>
                <c:pt idx="32">
                  <c:v>82/83</c:v>
                </c:pt>
                <c:pt idx="33">
                  <c:v>83/84</c:v>
                </c:pt>
                <c:pt idx="34">
                  <c:v>84/85</c:v>
                </c:pt>
                <c:pt idx="35">
                  <c:v>85/86</c:v>
                </c:pt>
                <c:pt idx="36">
                  <c:v>86/87</c:v>
                </c:pt>
                <c:pt idx="37">
                  <c:v>87/88</c:v>
                </c:pt>
                <c:pt idx="38">
                  <c:v>88/89</c:v>
                </c:pt>
                <c:pt idx="39">
                  <c:v>89/90</c:v>
                </c:pt>
                <c:pt idx="40">
                  <c:v>90/91</c:v>
                </c:pt>
                <c:pt idx="41">
                  <c:v>91/92</c:v>
                </c:pt>
                <c:pt idx="42">
                  <c:v>92/93</c:v>
                </c:pt>
                <c:pt idx="43">
                  <c:v>93/94</c:v>
                </c:pt>
                <c:pt idx="44">
                  <c:v>94/95</c:v>
                </c:pt>
                <c:pt idx="45">
                  <c:v>95/96</c:v>
                </c:pt>
                <c:pt idx="46">
                  <c:v>96/97</c:v>
                </c:pt>
                <c:pt idx="47">
                  <c:v>97/98</c:v>
                </c:pt>
                <c:pt idx="48">
                  <c:v>98/99</c:v>
                </c:pt>
                <c:pt idx="49">
                  <c:v>99/00</c:v>
                </c:pt>
                <c:pt idx="50">
                  <c:v>00/01</c:v>
                </c:pt>
                <c:pt idx="51">
                  <c:v>01/02</c:v>
                </c:pt>
                <c:pt idx="52">
                  <c:v>02/03</c:v>
                </c:pt>
                <c:pt idx="53">
                  <c:v>03/04</c:v>
                </c:pt>
                <c:pt idx="54">
                  <c:v>04/05</c:v>
                </c:pt>
                <c:pt idx="55">
                  <c:v>05/06</c:v>
                </c:pt>
                <c:pt idx="56">
                  <c:v>06/07</c:v>
                </c:pt>
                <c:pt idx="57">
                  <c:v>07/08</c:v>
                </c:pt>
                <c:pt idx="58">
                  <c:v>08/09</c:v>
                </c:pt>
                <c:pt idx="59">
                  <c:v>09/10</c:v>
                </c:pt>
                <c:pt idx="60">
                  <c:v>10/11</c:v>
                </c:pt>
              </c:strCache>
            </c:strRef>
          </c:cat>
          <c:val>
            <c:numRef>
              <c:f>Lluvias!$P$359:$P$419</c:f>
              <c:numCache>
                <c:formatCode>0</c:formatCode>
                <c:ptCount val="61"/>
                <c:pt idx="0">
                  <c:v>637</c:v>
                </c:pt>
                <c:pt idx="1">
                  <c:v>528</c:v>
                </c:pt>
                <c:pt idx="2">
                  <c:v>742</c:v>
                </c:pt>
                <c:pt idx="3">
                  <c:v>549</c:v>
                </c:pt>
                <c:pt idx="4">
                  <c:v>654</c:v>
                </c:pt>
                <c:pt idx="5">
                  <c:v>815</c:v>
                </c:pt>
                <c:pt idx="6">
                  <c:v>860</c:v>
                </c:pt>
                <c:pt idx="7">
                  <c:v>603</c:v>
                </c:pt>
                <c:pt idx="8">
                  <c:v>662</c:v>
                </c:pt>
                <c:pt idx="9">
                  <c:v>623</c:v>
                </c:pt>
                <c:pt idx="10">
                  <c:v>610</c:v>
                </c:pt>
                <c:pt idx="11">
                  <c:v>511</c:v>
                </c:pt>
                <c:pt idx="12">
                  <c:v>610</c:v>
                </c:pt>
                <c:pt idx="13">
                  <c:v>1048</c:v>
                </c:pt>
                <c:pt idx="14">
                  <c:v>567</c:v>
                </c:pt>
                <c:pt idx="15">
                  <c:v>689</c:v>
                </c:pt>
                <c:pt idx="16">
                  <c:v>634</c:v>
                </c:pt>
                <c:pt idx="17">
                  <c:v>825</c:v>
                </c:pt>
                <c:pt idx="18">
                  <c:v>888</c:v>
                </c:pt>
                <c:pt idx="19">
                  <c:v>847</c:v>
                </c:pt>
                <c:pt idx="20">
                  <c:v>628</c:v>
                </c:pt>
                <c:pt idx="21">
                  <c:v>577</c:v>
                </c:pt>
                <c:pt idx="22">
                  <c:v>1220</c:v>
                </c:pt>
                <c:pt idx="23">
                  <c:v>934</c:v>
                </c:pt>
                <c:pt idx="24">
                  <c:v>945</c:v>
                </c:pt>
                <c:pt idx="25">
                  <c:v>696</c:v>
                </c:pt>
                <c:pt idx="26">
                  <c:v>1059</c:v>
                </c:pt>
                <c:pt idx="27">
                  <c:v>909</c:v>
                </c:pt>
                <c:pt idx="28">
                  <c:v>828</c:v>
                </c:pt>
                <c:pt idx="29">
                  <c:v>754</c:v>
                </c:pt>
                <c:pt idx="30">
                  <c:v>974</c:v>
                </c:pt>
                <c:pt idx="31">
                  <c:v>755</c:v>
                </c:pt>
                <c:pt idx="32">
                  <c:v>820</c:v>
                </c:pt>
                <c:pt idx="33">
                  <c:v>1063</c:v>
                </c:pt>
                <c:pt idx="34">
                  <c:v>783</c:v>
                </c:pt>
                <c:pt idx="35">
                  <c:v>1510</c:v>
                </c:pt>
                <c:pt idx="36">
                  <c:v>1606</c:v>
                </c:pt>
                <c:pt idx="37">
                  <c:v>923</c:v>
                </c:pt>
                <c:pt idx="38">
                  <c:v>890</c:v>
                </c:pt>
                <c:pt idx="39">
                  <c:v>917</c:v>
                </c:pt>
                <c:pt idx="40">
                  <c:v>631</c:v>
                </c:pt>
                <c:pt idx="41">
                  <c:v>1127</c:v>
                </c:pt>
                <c:pt idx="42">
                  <c:v>980</c:v>
                </c:pt>
                <c:pt idx="43">
                  <c:v>877</c:v>
                </c:pt>
                <c:pt idx="44">
                  <c:v>824</c:v>
                </c:pt>
                <c:pt idx="45">
                  <c:v>625</c:v>
                </c:pt>
                <c:pt idx="46">
                  <c:v>1037</c:v>
                </c:pt>
                <c:pt idx="47">
                  <c:v>1051.5</c:v>
                </c:pt>
                <c:pt idx="48">
                  <c:v>1056</c:v>
                </c:pt>
                <c:pt idx="49">
                  <c:v>1319</c:v>
                </c:pt>
                <c:pt idx="50">
                  <c:v>977</c:v>
                </c:pt>
                <c:pt idx="51">
                  <c:v>1297</c:v>
                </c:pt>
                <c:pt idx="52">
                  <c:v>823</c:v>
                </c:pt>
                <c:pt idx="53">
                  <c:v>553</c:v>
                </c:pt>
                <c:pt idx="54">
                  <c:v>1043</c:v>
                </c:pt>
                <c:pt idx="55">
                  <c:v>556</c:v>
                </c:pt>
                <c:pt idx="56">
                  <c:v>740</c:v>
                </c:pt>
                <c:pt idx="57">
                  <c:v>608</c:v>
                </c:pt>
                <c:pt idx="58">
                  <c:v>609</c:v>
                </c:pt>
                <c:pt idx="59">
                  <c:v>649</c:v>
                </c:pt>
                <c:pt idx="60">
                  <c:v>730</c:v>
                </c:pt>
              </c:numCache>
            </c:numRef>
          </c:val>
        </c:ser>
        <c:marker val="1"/>
        <c:axId val="76808576"/>
        <c:axId val="76810496"/>
      </c:lineChart>
      <c:catAx>
        <c:axId val="76808576"/>
        <c:scaling>
          <c:orientation val="minMax"/>
        </c:scaling>
        <c:axPos val="b"/>
        <c:tickLblPos val="nextTo"/>
        <c:crossAx val="76810496"/>
        <c:crosses val="autoZero"/>
        <c:auto val="1"/>
        <c:lblAlgn val="ctr"/>
        <c:lblOffset val="100"/>
      </c:catAx>
      <c:valAx>
        <c:axId val="76810496"/>
        <c:scaling>
          <c:orientation val="minMax"/>
        </c:scaling>
        <c:axPos val="l"/>
        <c:majorGridlines/>
        <c:numFmt formatCode="0" sourceLinked="1"/>
        <c:tickLblPos val="nextTo"/>
        <c:crossAx val="7680857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a:pPr>
            <a:r>
              <a:rPr lang="es-AR" dirty="0"/>
              <a:t>Probabilidad acumulada de 61 años NC</a:t>
            </a:r>
          </a:p>
        </c:rich>
      </c:tx>
      <c:layout>
        <c:manualLayout>
          <c:xMode val="edge"/>
          <c:yMode val="edge"/>
          <c:x val="0.17183299620476442"/>
          <c:y val="6.1031356322631312E-2"/>
        </c:manualLayout>
      </c:layout>
    </c:title>
    <c:plotArea>
      <c:layout>
        <c:manualLayout>
          <c:layoutTarget val="inner"/>
          <c:xMode val="edge"/>
          <c:yMode val="edge"/>
          <c:x val="0.12062268268053444"/>
          <c:y val="0.21921208629840436"/>
          <c:w val="0.80933929024358675"/>
          <c:h val="0.5344834014241957"/>
        </c:manualLayout>
      </c:layout>
      <c:scatterChart>
        <c:scatterStyle val="lineMarker"/>
        <c:ser>
          <c:idx val="0"/>
          <c:order val="0"/>
          <c:tx>
            <c:v>Probabilidad acumulada lluvis NC</c:v>
          </c:tx>
          <c:xVal>
            <c:numRef>
              <c:f>Lluvias!$A$212:$A$272</c:f>
              <c:numCache>
                <c:formatCode>0</c:formatCode>
                <c:ptCount val="61"/>
                <c:pt idx="0">
                  <c:v>1606</c:v>
                </c:pt>
                <c:pt idx="1">
                  <c:v>1510</c:v>
                </c:pt>
                <c:pt idx="2">
                  <c:v>1319</c:v>
                </c:pt>
                <c:pt idx="3">
                  <c:v>1297</c:v>
                </c:pt>
                <c:pt idx="4">
                  <c:v>1220</c:v>
                </c:pt>
                <c:pt idx="5">
                  <c:v>1127</c:v>
                </c:pt>
                <c:pt idx="6">
                  <c:v>1063</c:v>
                </c:pt>
                <c:pt idx="7">
                  <c:v>1059</c:v>
                </c:pt>
                <c:pt idx="8">
                  <c:v>1056</c:v>
                </c:pt>
                <c:pt idx="9">
                  <c:v>1051.5</c:v>
                </c:pt>
                <c:pt idx="10">
                  <c:v>1048</c:v>
                </c:pt>
                <c:pt idx="11">
                  <c:v>1043</c:v>
                </c:pt>
                <c:pt idx="12">
                  <c:v>1037</c:v>
                </c:pt>
                <c:pt idx="13">
                  <c:v>980</c:v>
                </c:pt>
                <c:pt idx="14">
                  <c:v>977</c:v>
                </c:pt>
                <c:pt idx="15">
                  <c:v>974</c:v>
                </c:pt>
                <c:pt idx="16">
                  <c:v>945</c:v>
                </c:pt>
                <c:pt idx="17">
                  <c:v>934</c:v>
                </c:pt>
                <c:pt idx="18">
                  <c:v>923</c:v>
                </c:pt>
                <c:pt idx="19">
                  <c:v>917</c:v>
                </c:pt>
                <c:pt idx="20">
                  <c:v>909</c:v>
                </c:pt>
                <c:pt idx="21">
                  <c:v>890</c:v>
                </c:pt>
                <c:pt idx="22">
                  <c:v>888</c:v>
                </c:pt>
                <c:pt idx="23">
                  <c:v>877</c:v>
                </c:pt>
                <c:pt idx="24">
                  <c:v>860</c:v>
                </c:pt>
                <c:pt idx="25">
                  <c:v>847</c:v>
                </c:pt>
                <c:pt idx="26">
                  <c:v>828</c:v>
                </c:pt>
                <c:pt idx="27">
                  <c:v>825</c:v>
                </c:pt>
                <c:pt idx="28">
                  <c:v>824</c:v>
                </c:pt>
                <c:pt idx="29">
                  <c:v>823</c:v>
                </c:pt>
                <c:pt idx="30">
                  <c:v>820</c:v>
                </c:pt>
                <c:pt idx="31">
                  <c:v>815</c:v>
                </c:pt>
                <c:pt idx="32">
                  <c:v>783</c:v>
                </c:pt>
                <c:pt idx="33">
                  <c:v>755</c:v>
                </c:pt>
                <c:pt idx="34">
                  <c:v>754</c:v>
                </c:pt>
                <c:pt idx="35">
                  <c:v>742</c:v>
                </c:pt>
                <c:pt idx="36">
                  <c:v>740</c:v>
                </c:pt>
                <c:pt idx="37">
                  <c:v>730</c:v>
                </c:pt>
                <c:pt idx="38">
                  <c:v>696</c:v>
                </c:pt>
                <c:pt idx="39">
                  <c:v>689</c:v>
                </c:pt>
                <c:pt idx="40">
                  <c:v>662</c:v>
                </c:pt>
                <c:pt idx="41">
                  <c:v>654</c:v>
                </c:pt>
                <c:pt idx="42">
                  <c:v>649</c:v>
                </c:pt>
                <c:pt idx="43">
                  <c:v>637</c:v>
                </c:pt>
                <c:pt idx="44">
                  <c:v>634</c:v>
                </c:pt>
                <c:pt idx="45">
                  <c:v>631</c:v>
                </c:pt>
                <c:pt idx="46">
                  <c:v>628</c:v>
                </c:pt>
                <c:pt idx="47">
                  <c:v>625</c:v>
                </c:pt>
                <c:pt idx="48">
                  <c:v>623</c:v>
                </c:pt>
                <c:pt idx="49">
                  <c:v>610</c:v>
                </c:pt>
                <c:pt idx="50">
                  <c:v>610</c:v>
                </c:pt>
                <c:pt idx="51">
                  <c:v>609</c:v>
                </c:pt>
                <c:pt idx="52">
                  <c:v>608</c:v>
                </c:pt>
                <c:pt idx="53">
                  <c:v>603</c:v>
                </c:pt>
                <c:pt idx="54">
                  <c:v>577</c:v>
                </c:pt>
                <c:pt idx="55">
                  <c:v>567</c:v>
                </c:pt>
                <c:pt idx="56">
                  <c:v>556</c:v>
                </c:pt>
                <c:pt idx="57">
                  <c:v>553</c:v>
                </c:pt>
                <c:pt idx="58">
                  <c:v>549</c:v>
                </c:pt>
                <c:pt idx="59">
                  <c:v>528</c:v>
                </c:pt>
                <c:pt idx="60">
                  <c:v>511</c:v>
                </c:pt>
              </c:numCache>
            </c:numRef>
          </c:xVal>
          <c:yVal>
            <c:numRef>
              <c:f>Lluvias!$B$212:$B$272</c:f>
              <c:numCache>
                <c:formatCode>0%</c:formatCode>
                <c:ptCount val="61"/>
                <c:pt idx="0">
                  <c:v>1.6393442622950821E-2</c:v>
                </c:pt>
                <c:pt idx="1">
                  <c:v>3.2786885245901641E-2</c:v>
                </c:pt>
                <c:pt idx="2">
                  <c:v>4.9180327868852472E-2</c:v>
                </c:pt>
                <c:pt idx="3">
                  <c:v>6.5573770491803282E-2</c:v>
                </c:pt>
                <c:pt idx="4">
                  <c:v>8.1967213114754106E-2</c:v>
                </c:pt>
                <c:pt idx="5">
                  <c:v>9.8360655737704944E-2</c:v>
                </c:pt>
                <c:pt idx="6">
                  <c:v>0.11475409836065575</c:v>
                </c:pt>
                <c:pt idx="7">
                  <c:v>0.13114754098360637</c:v>
                </c:pt>
                <c:pt idx="8">
                  <c:v>0.1475409836065574</c:v>
                </c:pt>
                <c:pt idx="9">
                  <c:v>0.16393442622950818</c:v>
                </c:pt>
                <c:pt idx="10">
                  <c:v>0.18032786885245899</c:v>
                </c:pt>
                <c:pt idx="11">
                  <c:v>0.19672131147540994</c:v>
                </c:pt>
                <c:pt idx="12">
                  <c:v>0.213114754098361</c:v>
                </c:pt>
                <c:pt idx="13">
                  <c:v>0.22950819672131184</c:v>
                </c:pt>
                <c:pt idx="14">
                  <c:v>0.24590163934426273</c:v>
                </c:pt>
                <c:pt idx="15">
                  <c:v>0.26229508196721307</c:v>
                </c:pt>
                <c:pt idx="16">
                  <c:v>0.27868852459016391</c:v>
                </c:pt>
                <c:pt idx="17">
                  <c:v>0.29508196721311586</c:v>
                </c:pt>
                <c:pt idx="18">
                  <c:v>0.31147540983606664</c:v>
                </c:pt>
                <c:pt idx="19">
                  <c:v>0.32786885245901748</c:v>
                </c:pt>
                <c:pt idx="20">
                  <c:v>0.34426229508196732</c:v>
                </c:pt>
                <c:pt idx="21">
                  <c:v>0.36065573770491832</c:v>
                </c:pt>
                <c:pt idx="22">
                  <c:v>0.37704918032787027</c:v>
                </c:pt>
                <c:pt idx="23">
                  <c:v>0.39344262295082122</c:v>
                </c:pt>
                <c:pt idx="24">
                  <c:v>0.40983606557377134</c:v>
                </c:pt>
                <c:pt idx="25">
                  <c:v>0.42622950819672145</c:v>
                </c:pt>
                <c:pt idx="26">
                  <c:v>0.44262295081967312</c:v>
                </c:pt>
                <c:pt idx="27">
                  <c:v>0.45901639344262407</c:v>
                </c:pt>
                <c:pt idx="28">
                  <c:v>0.47540983606557397</c:v>
                </c:pt>
                <c:pt idx="29">
                  <c:v>0.4918032786885248</c:v>
                </c:pt>
                <c:pt idx="30">
                  <c:v>0.50819672131147553</c:v>
                </c:pt>
                <c:pt idx="31">
                  <c:v>0.52459016393442648</c:v>
                </c:pt>
                <c:pt idx="32">
                  <c:v>0.54098360655737765</c:v>
                </c:pt>
                <c:pt idx="33">
                  <c:v>0.55737704918032749</c:v>
                </c:pt>
                <c:pt idx="34">
                  <c:v>0.57377049180328044</c:v>
                </c:pt>
                <c:pt idx="35">
                  <c:v>0.59016393442622761</c:v>
                </c:pt>
                <c:pt idx="36">
                  <c:v>0.60655737704918222</c:v>
                </c:pt>
                <c:pt idx="37">
                  <c:v>0.62295081967213373</c:v>
                </c:pt>
                <c:pt idx="38">
                  <c:v>0.63934426229508556</c:v>
                </c:pt>
                <c:pt idx="39">
                  <c:v>0.65573770491803363</c:v>
                </c:pt>
                <c:pt idx="40">
                  <c:v>0.67213114754098569</c:v>
                </c:pt>
                <c:pt idx="41">
                  <c:v>0.68852459016393486</c:v>
                </c:pt>
                <c:pt idx="42">
                  <c:v>0.70491803278688736</c:v>
                </c:pt>
                <c:pt idx="43">
                  <c:v>0.72131147540983664</c:v>
                </c:pt>
                <c:pt idx="44">
                  <c:v>0.73770491803278926</c:v>
                </c:pt>
                <c:pt idx="45">
                  <c:v>0.75409836065573865</c:v>
                </c:pt>
                <c:pt idx="46">
                  <c:v>0.77049180327869227</c:v>
                </c:pt>
                <c:pt idx="47">
                  <c:v>0.78688524590163844</c:v>
                </c:pt>
                <c:pt idx="48">
                  <c:v>0.80327868852459272</c:v>
                </c:pt>
                <c:pt idx="49">
                  <c:v>0.81967213114754167</c:v>
                </c:pt>
                <c:pt idx="50">
                  <c:v>0.83606557377049262</c:v>
                </c:pt>
                <c:pt idx="51">
                  <c:v>0.85245901639344646</c:v>
                </c:pt>
                <c:pt idx="52">
                  <c:v>0.86885245901639463</c:v>
                </c:pt>
                <c:pt idx="53">
                  <c:v>0.88524590163934491</c:v>
                </c:pt>
                <c:pt idx="54">
                  <c:v>0.90163934426229553</c:v>
                </c:pt>
                <c:pt idx="55">
                  <c:v>0.91803278688524448</c:v>
                </c:pt>
                <c:pt idx="56">
                  <c:v>0.93442622950819765</c:v>
                </c:pt>
                <c:pt idx="57">
                  <c:v>0.95081967213115015</c:v>
                </c:pt>
                <c:pt idx="58">
                  <c:v>0.9672131147540991</c:v>
                </c:pt>
                <c:pt idx="59">
                  <c:v>0.9836065573770495</c:v>
                </c:pt>
                <c:pt idx="60">
                  <c:v>1.0000000000000007</c:v>
                </c:pt>
              </c:numCache>
            </c:numRef>
          </c:yVal>
        </c:ser>
        <c:ser>
          <c:idx val="1"/>
          <c:order val="1"/>
          <c:spPr>
            <a:ln w="50800">
              <a:headEnd w="lg" len="med"/>
            </a:ln>
          </c:spPr>
          <c:marker>
            <c:symbol val="none"/>
          </c:marker>
          <c:xVal>
            <c:numRef>
              <c:f>Lluvias!$A$212:$A$273</c:f>
              <c:numCache>
                <c:formatCode>0</c:formatCode>
                <c:ptCount val="62"/>
                <c:pt idx="0">
                  <c:v>1606</c:v>
                </c:pt>
                <c:pt idx="1">
                  <c:v>1510</c:v>
                </c:pt>
                <c:pt idx="2">
                  <c:v>1319</c:v>
                </c:pt>
                <c:pt idx="3">
                  <c:v>1297</c:v>
                </c:pt>
                <c:pt idx="4">
                  <c:v>1220</c:v>
                </c:pt>
                <c:pt idx="5">
                  <c:v>1127</c:v>
                </c:pt>
                <c:pt idx="6">
                  <c:v>1063</c:v>
                </c:pt>
                <c:pt idx="7">
                  <c:v>1059</c:v>
                </c:pt>
                <c:pt idx="8">
                  <c:v>1056</c:v>
                </c:pt>
                <c:pt idx="9">
                  <c:v>1051.5</c:v>
                </c:pt>
                <c:pt idx="10">
                  <c:v>1048</c:v>
                </c:pt>
                <c:pt idx="11">
                  <c:v>1043</c:v>
                </c:pt>
                <c:pt idx="12">
                  <c:v>1037</c:v>
                </c:pt>
                <c:pt idx="13">
                  <c:v>980</c:v>
                </c:pt>
                <c:pt idx="14">
                  <c:v>977</c:v>
                </c:pt>
                <c:pt idx="15">
                  <c:v>974</c:v>
                </c:pt>
                <c:pt idx="16">
                  <c:v>945</c:v>
                </c:pt>
                <c:pt idx="17">
                  <c:v>934</c:v>
                </c:pt>
                <c:pt idx="18">
                  <c:v>923</c:v>
                </c:pt>
                <c:pt idx="19">
                  <c:v>917</c:v>
                </c:pt>
                <c:pt idx="20">
                  <c:v>909</c:v>
                </c:pt>
                <c:pt idx="21">
                  <c:v>890</c:v>
                </c:pt>
                <c:pt idx="22">
                  <c:v>888</c:v>
                </c:pt>
                <c:pt idx="23">
                  <c:v>877</c:v>
                </c:pt>
                <c:pt idx="24">
                  <c:v>860</c:v>
                </c:pt>
                <c:pt idx="25">
                  <c:v>847</c:v>
                </c:pt>
                <c:pt idx="26">
                  <c:v>828</c:v>
                </c:pt>
                <c:pt idx="27">
                  <c:v>825</c:v>
                </c:pt>
                <c:pt idx="28">
                  <c:v>824</c:v>
                </c:pt>
                <c:pt idx="29">
                  <c:v>823</c:v>
                </c:pt>
                <c:pt idx="30">
                  <c:v>820</c:v>
                </c:pt>
                <c:pt idx="31">
                  <c:v>815</c:v>
                </c:pt>
                <c:pt idx="32">
                  <c:v>783</c:v>
                </c:pt>
                <c:pt idx="33">
                  <c:v>755</c:v>
                </c:pt>
                <c:pt idx="34">
                  <c:v>754</c:v>
                </c:pt>
                <c:pt idx="35">
                  <c:v>742</c:v>
                </c:pt>
                <c:pt idx="36">
                  <c:v>740</c:v>
                </c:pt>
                <c:pt idx="37">
                  <c:v>730</c:v>
                </c:pt>
                <c:pt idx="38">
                  <c:v>696</c:v>
                </c:pt>
                <c:pt idx="39">
                  <c:v>689</c:v>
                </c:pt>
                <c:pt idx="40">
                  <c:v>662</c:v>
                </c:pt>
                <c:pt idx="41">
                  <c:v>654</c:v>
                </c:pt>
                <c:pt idx="42">
                  <c:v>649</c:v>
                </c:pt>
                <c:pt idx="43">
                  <c:v>637</c:v>
                </c:pt>
                <c:pt idx="44">
                  <c:v>634</c:v>
                </c:pt>
                <c:pt idx="45">
                  <c:v>631</c:v>
                </c:pt>
                <c:pt idx="46">
                  <c:v>628</c:v>
                </c:pt>
                <c:pt idx="47">
                  <c:v>625</c:v>
                </c:pt>
                <c:pt idx="48">
                  <c:v>623</c:v>
                </c:pt>
                <c:pt idx="49">
                  <c:v>610</c:v>
                </c:pt>
                <c:pt idx="50">
                  <c:v>610</c:v>
                </c:pt>
                <c:pt idx="51">
                  <c:v>609</c:v>
                </c:pt>
                <c:pt idx="52">
                  <c:v>608</c:v>
                </c:pt>
                <c:pt idx="53">
                  <c:v>603</c:v>
                </c:pt>
                <c:pt idx="54">
                  <c:v>577</c:v>
                </c:pt>
                <c:pt idx="55">
                  <c:v>567</c:v>
                </c:pt>
                <c:pt idx="56">
                  <c:v>556</c:v>
                </c:pt>
                <c:pt idx="57">
                  <c:v>553</c:v>
                </c:pt>
                <c:pt idx="58">
                  <c:v>549</c:v>
                </c:pt>
                <c:pt idx="59">
                  <c:v>528</c:v>
                </c:pt>
                <c:pt idx="60">
                  <c:v>511</c:v>
                </c:pt>
                <c:pt idx="61" formatCode="General">
                  <c:v>400</c:v>
                </c:pt>
              </c:numCache>
            </c:numRef>
          </c:xVal>
          <c:yVal>
            <c:numRef>
              <c:f>Lluvias!$Q$212:$Q$273</c:f>
              <c:numCache>
                <c:formatCode>0%</c:formatCode>
                <c:ptCount val="62"/>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pt idx="14">
                  <c:v>0.5</c:v>
                </c:pt>
                <c:pt idx="15">
                  <c:v>0.5</c:v>
                </c:pt>
                <c:pt idx="16">
                  <c:v>0.5</c:v>
                </c:pt>
                <c:pt idx="17">
                  <c:v>0.5</c:v>
                </c:pt>
                <c:pt idx="18">
                  <c:v>0.5</c:v>
                </c:pt>
                <c:pt idx="19">
                  <c:v>0.5</c:v>
                </c:pt>
                <c:pt idx="20">
                  <c:v>0.5</c:v>
                </c:pt>
                <c:pt idx="21">
                  <c:v>0.5</c:v>
                </c:pt>
                <c:pt idx="22">
                  <c:v>0.5</c:v>
                </c:pt>
                <c:pt idx="23">
                  <c:v>0.5</c:v>
                </c:pt>
                <c:pt idx="24">
                  <c:v>0.5</c:v>
                </c:pt>
                <c:pt idx="25">
                  <c:v>0.5</c:v>
                </c:pt>
                <c:pt idx="26">
                  <c:v>0.5</c:v>
                </c:pt>
                <c:pt idx="27">
                  <c:v>0.5</c:v>
                </c:pt>
                <c:pt idx="28">
                  <c:v>0.5</c:v>
                </c:pt>
                <c:pt idx="29">
                  <c:v>0.5</c:v>
                </c:pt>
                <c:pt idx="30">
                  <c:v>0.5</c:v>
                </c:pt>
                <c:pt idx="31">
                  <c:v>0.5</c:v>
                </c:pt>
                <c:pt idx="32">
                  <c:v>0.5</c:v>
                </c:pt>
                <c:pt idx="33">
                  <c:v>0.5</c:v>
                </c:pt>
                <c:pt idx="34">
                  <c:v>0.5</c:v>
                </c:pt>
                <c:pt idx="35">
                  <c:v>0.5</c:v>
                </c:pt>
                <c:pt idx="36">
                  <c:v>0.5</c:v>
                </c:pt>
                <c:pt idx="37">
                  <c:v>0.5</c:v>
                </c:pt>
                <c:pt idx="38">
                  <c:v>0.5</c:v>
                </c:pt>
                <c:pt idx="39">
                  <c:v>0.5</c:v>
                </c:pt>
                <c:pt idx="40">
                  <c:v>0.5</c:v>
                </c:pt>
                <c:pt idx="41">
                  <c:v>0.5</c:v>
                </c:pt>
                <c:pt idx="42">
                  <c:v>0.5</c:v>
                </c:pt>
                <c:pt idx="43">
                  <c:v>0.5</c:v>
                </c:pt>
                <c:pt idx="44">
                  <c:v>0.5</c:v>
                </c:pt>
                <c:pt idx="45">
                  <c:v>0.5</c:v>
                </c:pt>
                <c:pt idx="46">
                  <c:v>0.5</c:v>
                </c:pt>
                <c:pt idx="47">
                  <c:v>0.5</c:v>
                </c:pt>
                <c:pt idx="48">
                  <c:v>0.5</c:v>
                </c:pt>
                <c:pt idx="49">
                  <c:v>0.5</c:v>
                </c:pt>
                <c:pt idx="50">
                  <c:v>0.5</c:v>
                </c:pt>
                <c:pt idx="51">
                  <c:v>0.5</c:v>
                </c:pt>
                <c:pt idx="52">
                  <c:v>0.5</c:v>
                </c:pt>
                <c:pt idx="53">
                  <c:v>0.5</c:v>
                </c:pt>
                <c:pt idx="54">
                  <c:v>0.5</c:v>
                </c:pt>
                <c:pt idx="55">
                  <c:v>0.5</c:v>
                </c:pt>
                <c:pt idx="56">
                  <c:v>0.5</c:v>
                </c:pt>
                <c:pt idx="57">
                  <c:v>0.5</c:v>
                </c:pt>
                <c:pt idx="58">
                  <c:v>0.5</c:v>
                </c:pt>
                <c:pt idx="59">
                  <c:v>0.5</c:v>
                </c:pt>
                <c:pt idx="60">
                  <c:v>0.5</c:v>
                </c:pt>
                <c:pt idx="61">
                  <c:v>0.5</c:v>
                </c:pt>
              </c:numCache>
            </c:numRef>
          </c:yVal>
          <c:smooth val="1"/>
        </c:ser>
        <c:axId val="77383168"/>
        <c:axId val="77385088"/>
      </c:scatterChart>
      <c:valAx>
        <c:axId val="77383168"/>
        <c:scaling>
          <c:orientation val="minMax"/>
          <c:min val="400"/>
        </c:scaling>
        <c:axPos val="b"/>
        <c:majorGridlines/>
        <c:title>
          <c:tx>
            <c:rich>
              <a:bodyPr/>
              <a:lstStyle/>
              <a:p>
                <a:pPr>
                  <a:defRPr/>
                </a:pPr>
                <a:r>
                  <a:rPr lang="es-AR" dirty="0" smtClean="0"/>
                  <a:t>mm/año</a:t>
                </a:r>
                <a:endParaRPr lang="es-AR" dirty="0"/>
              </a:p>
            </c:rich>
          </c:tx>
          <c:layout>
            <c:manualLayout>
              <c:xMode val="edge"/>
              <c:yMode val="edge"/>
              <c:x val="0.46545482398357996"/>
              <c:y val="0.86528502902654414"/>
            </c:manualLayout>
          </c:layout>
        </c:title>
        <c:numFmt formatCode="0" sourceLinked="1"/>
        <c:tickLblPos val="nextTo"/>
        <c:txPr>
          <a:bodyPr rot="0" vert="horz"/>
          <a:lstStyle/>
          <a:p>
            <a:pPr>
              <a:defRPr/>
            </a:pPr>
            <a:endParaRPr lang="es-AR"/>
          </a:p>
        </c:txPr>
        <c:crossAx val="77385088"/>
        <c:crosses val="autoZero"/>
        <c:crossBetween val="midCat"/>
        <c:majorUnit val="100"/>
      </c:valAx>
      <c:valAx>
        <c:axId val="77385088"/>
        <c:scaling>
          <c:orientation val="minMax"/>
          <c:max val="1"/>
        </c:scaling>
        <c:axPos val="l"/>
        <c:majorGridlines/>
        <c:numFmt formatCode="0%" sourceLinked="1"/>
        <c:tickLblPos val="nextTo"/>
        <c:txPr>
          <a:bodyPr rot="0" vert="horz"/>
          <a:lstStyle/>
          <a:p>
            <a:pPr>
              <a:defRPr/>
            </a:pPr>
            <a:endParaRPr lang="es-AR"/>
          </a:p>
        </c:txPr>
        <c:crossAx val="77383168"/>
        <c:crosses val="autoZero"/>
        <c:crossBetween val="midCat"/>
      </c:valAx>
    </c:plotArea>
    <c:legend>
      <c:legendPos val="b"/>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a:pPr>
            <a:r>
              <a:rPr lang="es-AR" dirty="0"/>
              <a:t>Probabilidad acumulada de 61 años NC</a:t>
            </a:r>
            <a:r>
              <a:rPr lang="es-AR" baseline="0" dirty="0"/>
              <a:t> </a:t>
            </a:r>
            <a:r>
              <a:rPr lang="es-AR" baseline="0" dirty="0" smtClean="0"/>
              <a:t>según </a:t>
            </a:r>
            <a:r>
              <a:rPr lang="es-AR" baseline="0" dirty="0"/>
              <a:t>Año Niño-Neutro-Niña</a:t>
            </a:r>
            <a:endParaRPr lang="es-AR" dirty="0"/>
          </a:p>
        </c:rich>
      </c:tx>
      <c:layout>
        <c:manualLayout>
          <c:xMode val="edge"/>
          <c:yMode val="edge"/>
          <c:x val="0.17183299620476442"/>
          <c:y val="6.1031356322631312E-2"/>
        </c:manualLayout>
      </c:layout>
    </c:title>
    <c:plotArea>
      <c:layout>
        <c:manualLayout>
          <c:layoutTarget val="inner"/>
          <c:xMode val="edge"/>
          <c:yMode val="edge"/>
          <c:x val="0.1206226826805345"/>
          <c:y val="0.21921208629840444"/>
          <c:w val="0.80933929024358708"/>
          <c:h val="0.5344834014241957"/>
        </c:manualLayout>
      </c:layout>
      <c:scatterChart>
        <c:scatterStyle val="lineMarker"/>
        <c:ser>
          <c:idx val="0"/>
          <c:order val="0"/>
          <c:tx>
            <c:v>Probabilidad acumulada lluvis NC</c:v>
          </c:tx>
          <c:xVal>
            <c:numRef>
              <c:f>Lluvias!$A$212:$A$272</c:f>
              <c:numCache>
                <c:formatCode>0</c:formatCode>
                <c:ptCount val="61"/>
                <c:pt idx="0">
                  <c:v>1606</c:v>
                </c:pt>
                <c:pt idx="1">
                  <c:v>1510</c:v>
                </c:pt>
                <c:pt idx="2">
                  <c:v>1319</c:v>
                </c:pt>
                <c:pt idx="3">
                  <c:v>1297</c:v>
                </c:pt>
                <c:pt idx="4">
                  <c:v>1220</c:v>
                </c:pt>
                <c:pt idx="5">
                  <c:v>1127</c:v>
                </c:pt>
                <c:pt idx="6">
                  <c:v>1063</c:v>
                </c:pt>
                <c:pt idx="7">
                  <c:v>1059</c:v>
                </c:pt>
                <c:pt idx="8">
                  <c:v>1056</c:v>
                </c:pt>
                <c:pt idx="9">
                  <c:v>1051.5</c:v>
                </c:pt>
                <c:pt idx="10">
                  <c:v>1048</c:v>
                </c:pt>
                <c:pt idx="11">
                  <c:v>1043</c:v>
                </c:pt>
                <c:pt idx="12">
                  <c:v>1037</c:v>
                </c:pt>
                <c:pt idx="13">
                  <c:v>980</c:v>
                </c:pt>
                <c:pt idx="14">
                  <c:v>977</c:v>
                </c:pt>
                <c:pt idx="15">
                  <c:v>974</c:v>
                </c:pt>
                <c:pt idx="16">
                  <c:v>945</c:v>
                </c:pt>
                <c:pt idx="17">
                  <c:v>934</c:v>
                </c:pt>
                <c:pt idx="18">
                  <c:v>923</c:v>
                </c:pt>
                <c:pt idx="19">
                  <c:v>917</c:v>
                </c:pt>
                <c:pt idx="20">
                  <c:v>909</c:v>
                </c:pt>
                <c:pt idx="21">
                  <c:v>890</c:v>
                </c:pt>
                <c:pt idx="22">
                  <c:v>888</c:v>
                </c:pt>
                <c:pt idx="23">
                  <c:v>877</c:v>
                </c:pt>
                <c:pt idx="24">
                  <c:v>860</c:v>
                </c:pt>
                <c:pt idx="25">
                  <c:v>847</c:v>
                </c:pt>
                <c:pt idx="26">
                  <c:v>828</c:v>
                </c:pt>
                <c:pt idx="27">
                  <c:v>825</c:v>
                </c:pt>
                <c:pt idx="28">
                  <c:v>824</c:v>
                </c:pt>
                <c:pt idx="29">
                  <c:v>823</c:v>
                </c:pt>
                <c:pt idx="30">
                  <c:v>820</c:v>
                </c:pt>
                <c:pt idx="31">
                  <c:v>815</c:v>
                </c:pt>
                <c:pt idx="32">
                  <c:v>783</c:v>
                </c:pt>
                <c:pt idx="33">
                  <c:v>755</c:v>
                </c:pt>
                <c:pt idx="34">
                  <c:v>754</c:v>
                </c:pt>
                <c:pt idx="35">
                  <c:v>742</c:v>
                </c:pt>
                <c:pt idx="36">
                  <c:v>740</c:v>
                </c:pt>
                <c:pt idx="37">
                  <c:v>730</c:v>
                </c:pt>
                <c:pt idx="38">
                  <c:v>696</c:v>
                </c:pt>
                <c:pt idx="39">
                  <c:v>689</c:v>
                </c:pt>
                <c:pt idx="40">
                  <c:v>662</c:v>
                </c:pt>
                <c:pt idx="41">
                  <c:v>654</c:v>
                </c:pt>
                <c:pt idx="42">
                  <c:v>649</c:v>
                </c:pt>
                <c:pt idx="43">
                  <c:v>637</c:v>
                </c:pt>
                <c:pt idx="44">
                  <c:v>634</c:v>
                </c:pt>
                <c:pt idx="45">
                  <c:v>631</c:v>
                </c:pt>
                <c:pt idx="46">
                  <c:v>628</c:v>
                </c:pt>
                <c:pt idx="47">
                  <c:v>625</c:v>
                </c:pt>
                <c:pt idx="48">
                  <c:v>623</c:v>
                </c:pt>
                <c:pt idx="49">
                  <c:v>610</c:v>
                </c:pt>
                <c:pt idx="50">
                  <c:v>610</c:v>
                </c:pt>
                <c:pt idx="51">
                  <c:v>609</c:v>
                </c:pt>
                <c:pt idx="52">
                  <c:v>608</c:v>
                </c:pt>
                <c:pt idx="53">
                  <c:v>603</c:v>
                </c:pt>
                <c:pt idx="54">
                  <c:v>577</c:v>
                </c:pt>
                <c:pt idx="55">
                  <c:v>567</c:v>
                </c:pt>
                <c:pt idx="56">
                  <c:v>556</c:v>
                </c:pt>
                <c:pt idx="57">
                  <c:v>553</c:v>
                </c:pt>
                <c:pt idx="58">
                  <c:v>549</c:v>
                </c:pt>
                <c:pt idx="59">
                  <c:v>528</c:v>
                </c:pt>
                <c:pt idx="60">
                  <c:v>511</c:v>
                </c:pt>
              </c:numCache>
            </c:numRef>
          </c:xVal>
          <c:yVal>
            <c:numRef>
              <c:f>Lluvias!$B$212:$B$272</c:f>
              <c:numCache>
                <c:formatCode>0%</c:formatCode>
                <c:ptCount val="61"/>
                <c:pt idx="0">
                  <c:v>1.6393442622950821E-2</c:v>
                </c:pt>
                <c:pt idx="1">
                  <c:v>3.2786885245901641E-2</c:v>
                </c:pt>
                <c:pt idx="2">
                  <c:v>4.9180327868852472E-2</c:v>
                </c:pt>
                <c:pt idx="3">
                  <c:v>6.5573770491803282E-2</c:v>
                </c:pt>
                <c:pt idx="4">
                  <c:v>8.1967213114754106E-2</c:v>
                </c:pt>
                <c:pt idx="5">
                  <c:v>9.8360655737704944E-2</c:v>
                </c:pt>
                <c:pt idx="6">
                  <c:v>0.11475409836065575</c:v>
                </c:pt>
                <c:pt idx="7">
                  <c:v>0.13114754098360637</c:v>
                </c:pt>
                <c:pt idx="8">
                  <c:v>0.1475409836065574</c:v>
                </c:pt>
                <c:pt idx="9">
                  <c:v>0.16393442622950818</c:v>
                </c:pt>
                <c:pt idx="10">
                  <c:v>0.18032786885245899</c:v>
                </c:pt>
                <c:pt idx="11">
                  <c:v>0.19672131147540994</c:v>
                </c:pt>
                <c:pt idx="12">
                  <c:v>0.213114754098361</c:v>
                </c:pt>
                <c:pt idx="13">
                  <c:v>0.22950819672131184</c:v>
                </c:pt>
                <c:pt idx="14">
                  <c:v>0.24590163934426273</c:v>
                </c:pt>
                <c:pt idx="15">
                  <c:v>0.26229508196721307</c:v>
                </c:pt>
                <c:pt idx="16">
                  <c:v>0.27868852459016391</c:v>
                </c:pt>
                <c:pt idx="17">
                  <c:v>0.29508196721311586</c:v>
                </c:pt>
                <c:pt idx="18">
                  <c:v>0.31147540983606664</c:v>
                </c:pt>
                <c:pt idx="19">
                  <c:v>0.32786885245901748</c:v>
                </c:pt>
                <c:pt idx="20">
                  <c:v>0.34426229508196732</c:v>
                </c:pt>
                <c:pt idx="21">
                  <c:v>0.36065573770491832</c:v>
                </c:pt>
                <c:pt idx="22">
                  <c:v>0.37704918032787027</c:v>
                </c:pt>
                <c:pt idx="23">
                  <c:v>0.39344262295082122</c:v>
                </c:pt>
                <c:pt idx="24">
                  <c:v>0.40983606557377134</c:v>
                </c:pt>
                <c:pt idx="25">
                  <c:v>0.42622950819672145</c:v>
                </c:pt>
                <c:pt idx="26">
                  <c:v>0.44262295081967312</c:v>
                </c:pt>
                <c:pt idx="27">
                  <c:v>0.45901639344262407</c:v>
                </c:pt>
                <c:pt idx="28">
                  <c:v>0.47540983606557397</c:v>
                </c:pt>
                <c:pt idx="29">
                  <c:v>0.4918032786885248</c:v>
                </c:pt>
                <c:pt idx="30">
                  <c:v>0.50819672131147553</c:v>
                </c:pt>
                <c:pt idx="31">
                  <c:v>0.52459016393442648</c:v>
                </c:pt>
                <c:pt idx="32">
                  <c:v>0.54098360655737765</c:v>
                </c:pt>
                <c:pt idx="33">
                  <c:v>0.55737704918032749</c:v>
                </c:pt>
                <c:pt idx="34">
                  <c:v>0.57377049180328044</c:v>
                </c:pt>
                <c:pt idx="35">
                  <c:v>0.59016393442622761</c:v>
                </c:pt>
                <c:pt idx="36">
                  <c:v>0.60655737704918222</c:v>
                </c:pt>
                <c:pt idx="37">
                  <c:v>0.62295081967213373</c:v>
                </c:pt>
                <c:pt idx="38">
                  <c:v>0.63934426229508556</c:v>
                </c:pt>
                <c:pt idx="39">
                  <c:v>0.65573770491803363</c:v>
                </c:pt>
                <c:pt idx="40">
                  <c:v>0.67213114754098569</c:v>
                </c:pt>
                <c:pt idx="41">
                  <c:v>0.68852459016393486</c:v>
                </c:pt>
                <c:pt idx="42">
                  <c:v>0.70491803278688736</c:v>
                </c:pt>
                <c:pt idx="43">
                  <c:v>0.72131147540983664</c:v>
                </c:pt>
                <c:pt idx="44">
                  <c:v>0.73770491803278926</c:v>
                </c:pt>
                <c:pt idx="45">
                  <c:v>0.75409836065573865</c:v>
                </c:pt>
                <c:pt idx="46">
                  <c:v>0.77049180327869227</c:v>
                </c:pt>
                <c:pt idx="47">
                  <c:v>0.78688524590163844</c:v>
                </c:pt>
                <c:pt idx="48">
                  <c:v>0.80327868852459272</c:v>
                </c:pt>
                <c:pt idx="49">
                  <c:v>0.81967213114754167</c:v>
                </c:pt>
                <c:pt idx="50">
                  <c:v>0.83606557377049262</c:v>
                </c:pt>
                <c:pt idx="51">
                  <c:v>0.85245901639344646</c:v>
                </c:pt>
                <c:pt idx="52">
                  <c:v>0.86885245901639463</c:v>
                </c:pt>
                <c:pt idx="53">
                  <c:v>0.88524590163934491</c:v>
                </c:pt>
                <c:pt idx="54">
                  <c:v>0.90163934426229553</c:v>
                </c:pt>
                <c:pt idx="55">
                  <c:v>0.91803278688524448</c:v>
                </c:pt>
                <c:pt idx="56">
                  <c:v>0.93442622950819765</c:v>
                </c:pt>
                <c:pt idx="57">
                  <c:v>0.95081967213115015</c:v>
                </c:pt>
                <c:pt idx="58">
                  <c:v>0.9672131147540991</c:v>
                </c:pt>
                <c:pt idx="59">
                  <c:v>0.9836065573770495</c:v>
                </c:pt>
                <c:pt idx="60">
                  <c:v>1.0000000000000007</c:v>
                </c:pt>
              </c:numCache>
            </c:numRef>
          </c:yVal>
        </c:ser>
        <c:ser>
          <c:idx val="1"/>
          <c:order val="1"/>
          <c:spPr>
            <a:ln w="50800">
              <a:headEnd w="lg" len="med"/>
            </a:ln>
          </c:spPr>
          <c:marker>
            <c:symbol val="none"/>
          </c:marker>
          <c:xVal>
            <c:numRef>
              <c:f>Lluvias!$A$212:$A$273</c:f>
              <c:numCache>
                <c:formatCode>0</c:formatCode>
                <c:ptCount val="62"/>
                <c:pt idx="0">
                  <c:v>1606</c:v>
                </c:pt>
                <c:pt idx="1">
                  <c:v>1510</c:v>
                </c:pt>
                <c:pt idx="2">
                  <c:v>1319</c:v>
                </c:pt>
                <c:pt idx="3">
                  <c:v>1297</c:v>
                </c:pt>
                <c:pt idx="4">
                  <c:v>1220</c:v>
                </c:pt>
                <c:pt idx="5">
                  <c:v>1127</c:v>
                </c:pt>
                <c:pt idx="6">
                  <c:v>1063</c:v>
                </c:pt>
                <c:pt idx="7">
                  <c:v>1059</c:v>
                </c:pt>
                <c:pt idx="8">
                  <c:v>1056</c:v>
                </c:pt>
                <c:pt idx="9">
                  <c:v>1051.5</c:v>
                </c:pt>
                <c:pt idx="10">
                  <c:v>1048</c:v>
                </c:pt>
                <c:pt idx="11">
                  <c:v>1043</c:v>
                </c:pt>
                <c:pt idx="12">
                  <c:v>1037</c:v>
                </c:pt>
                <c:pt idx="13">
                  <c:v>980</c:v>
                </c:pt>
                <c:pt idx="14">
                  <c:v>977</c:v>
                </c:pt>
                <c:pt idx="15">
                  <c:v>974</c:v>
                </c:pt>
                <c:pt idx="16">
                  <c:v>945</c:v>
                </c:pt>
                <c:pt idx="17">
                  <c:v>934</c:v>
                </c:pt>
                <c:pt idx="18">
                  <c:v>923</c:v>
                </c:pt>
                <c:pt idx="19">
                  <c:v>917</c:v>
                </c:pt>
                <c:pt idx="20">
                  <c:v>909</c:v>
                </c:pt>
                <c:pt idx="21">
                  <c:v>890</c:v>
                </c:pt>
                <c:pt idx="22">
                  <c:v>888</c:v>
                </c:pt>
                <c:pt idx="23">
                  <c:v>877</c:v>
                </c:pt>
                <c:pt idx="24">
                  <c:v>860</c:v>
                </c:pt>
                <c:pt idx="25">
                  <c:v>847</c:v>
                </c:pt>
                <c:pt idx="26">
                  <c:v>828</c:v>
                </c:pt>
                <c:pt idx="27">
                  <c:v>825</c:v>
                </c:pt>
                <c:pt idx="28">
                  <c:v>824</c:v>
                </c:pt>
                <c:pt idx="29">
                  <c:v>823</c:v>
                </c:pt>
                <c:pt idx="30">
                  <c:v>820</c:v>
                </c:pt>
                <c:pt idx="31">
                  <c:v>815</c:v>
                </c:pt>
                <c:pt idx="32">
                  <c:v>783</c:v>
                </c:pt>
                <c:pt idx="33">
                  <c:v>755</c:v>
                </c:pt>
                <c:pt idx="34">
                  <c:v>754</c:v>
                </c:pt>
                <c:pt idx="35">
                  <c:v>742</c:v>
                </c:pt>
                <c:pt idx="36">
                  <c:v>740</c:v>
                </c:pt>
                <c:pt idx="37">
                  <c:v>730</c:v>
                </c:pt>
                <c:pt idx="38">
                  <c:v>696</c:v>
                </c:pt>
                <c:pt idx="39">
                  <c:v>689</c:v>
                </c:pt>
                <c:pt idx="40">
                  <c:v>662</c:v>
                </c:pt>
                <c:pt idx="41">
                  <c:v>654</c:v>
                </c:pt>
                <c:pt idx="42">
                  <c:v>649</c:v>
                </c:pt>
                <c:pt idx="43">
                  <c:v>637</c:v>
                </c:pt>
                <c:pt idx="44">
                  <c:v>634</c:v>
                </c:pt>
                <c:pt idx="45">
                  <c:v>631</c:v>
                </c:pt>
                <c:pt idx="46">
                  <c:v>628</c:v>
                </c:pt>
                <c:pt idx="47">
                  <c:v>625</c:v>
                </c:pt>
                <c:pt idx="48">
                  <c:v>623</c:v>
                </c:pt>
                <c:pt idx="49">
                  <c:v>610</c:v>
                </c:pt>
                <c:pt idx="50">
                  <c:v>610</c:v>
                </c:pt>
                <c:pt idx="51">
                  <c:v>609</c:v>
                </c:pt>
                <c:pt idx="52">
                  <c:v>608</c:v>
                </c:pt>
                <c:pt idx="53">
                  <c:v>603</c:v>
                </c:pt>
                <c:pt idx="54">
                  <c:v>577</c:v>
                </c:pt>
                <c:pt idx="55">
                  <c:v>567</c:v>
                </c:pt>
                <c:pt idx="56">
                  <c:v>556</c:v>
                </c:pt>
                <c:pt idx="57">
                  <c:v>553</c:v>
                </c:pt>
                <c:pt idx="58">
                  <c:v>549</c:v>
                </c:pt>
                <c:pt idx="59">
                  <c:v>528</c:v>
                </c:pt>
                <c:pt idx="60">
                  <c:v>511</c:v>
                </c:pt>
                <c:pt idx="61" formatCode="General">
                  <c:v>400</c:v>
                </c:pt>
              </c:numCache>
            </c:numRef>
          </c:xVal>
          <c:yVal>
            <c:numRef>
              <c:f>Lluvias!$Q$212:$Q$273</c:f>
              <c:numCache>
                <c:formatCode>0%</c:formatCode>
                <c:ptCount val="62"/>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pt idx="14">
                  <c:v>0.5</c:v>
                </c:pt>
                <c:pt idx="15">
                  <c:v>0.5</c:v>
                </c:pt>
                <c:pt idx="16">
                  <c:v>0.5</c:v>
                </c:pt>
                <c:pt idx="17">
                  <c:v>0.5</c:v>
                </c:pt>
                <c:pt idx="18">
                  <c:v>0.5</c:v>
                </c:pt>
                <c:pt idx="19">
                  <c:v>0.5</c:v>
                </c:pt>
                <c:pt idx="20">
                  <c:v>0.5</c:v>
                </c:pt>
                <c:pt idx="21">
                  <c:v>0.5</c:v>
                </c:pt>
                <c:pt idx="22">
                  <c:v>0.5</c:v>
                </c:pt>
                <c:pt idx="23">
                  <c:v>0.5</c:v>
                </c:pt>
                <c:pt idx="24">
                  <c:v>0.5</c:v>
                </c:pt>
                <c:pt idx="25">
                  <c:v>0.5</c:v>
                </c:pt>
                <c:pt idx="26">
                  <c:v>0.5</c:v>
                </c:pt>
                <c:pt idx="27">
                  <c:v>0.5</c:v>
                </c:pt>
                <c:pt idx="28">
                  <c:v>0.5</c:v>
                </c:pt>
                <c:pt idx="29">
                  <c:v>0.5</c:v>
                </c:pt>
                <c:pt idx="30">
                  <c:v>0.5</c:v>
                </c:pt>
                <c:pt idx="31">
                  <c:v>0.5</c:v>
                </c:pt>
                <c:pt idx="32">
                  <c:v>0.5</c:v>
                </c:pt>
                <c:pt idx="33">
                  <c:v>0.5</c:v>
                </c:pt>
                <c:pt idx="34">
                  <c:v>0.5</c:v>
                </c:pt>
                <c:pt idx="35">
                  <c:v>0.5</c:v>
                </c:pt>
                <c:pt idx="36">
                  <c:v>0.5</c:v>
                </c:pt>
                <c:pt idx="37">
                  <c:v>0.5</c:v>
                </c:pt>
                <c:pt idx="38">
                  <c:v>0.5</c:v>
                </c:pt>
                <c:pt idx="39">
                  <c:v>0.5</c:v>
                </c:pt>
                <c:pt idx="40">
                  <c:v>0.5</c:v>
                </c:pt>
                <c:pt idx="41">
                  <c:v>0.5</c:v>
                </c:pt>
                <c:pt idx="42">
                  <c:v>0.5</c:v>
                </c:pt>
                <c:pt idx="43">
                  <c:v>0.5</c:v>
                </c:pt>
                <c:pt idx="44">
                  <c:v>0.5</c:v>
                </c:pt>
                <c:pt idx="45">
                  <c:v>0.5</c:v>
                </c:pt>
                <c:pt idx="46">
                  <c:v>0.5</c:v>
                </c:pt>
                <c:pt idx="47">
                  <c:v>0.5</c:v>
                </c:pt>
                <c:pt idx="48">
                  <c:v>0.5</c:v>
                </c:pt>
                <c:pt idx="49">
                  <c:v>0.5</c:v>
                </c:pt>
                <c:pt idx="50">
                  <c:v>0.5</c:v>
                </c:pt>
                <c:pt idx="51">
                  <c:v>0.5</c:v>
                </c:pt>
                <c:pt idx="52">
                  <c:v>0.5</c:v>
                </c:pt>
                <c:pt idx="53">
                  <c:v>0.5</c:v>
                </c:pt>
                <c:pt idx="54">
                  <c:v>0.5</c:v>
                </c:pt>
                <c:pt idx="55">
                  <c:v>0.5</c:v>
                </c:pt>
                <c:pt idx="56">
                  <c:v>0.5</c:v>
                </c:pt>
                <c:pt idx="57">
                  <c:v>0.5</c:v>
                </c:pt>
                <c:pt idx="58">
                  <c:v>0.5</c:v>
                </c:pt>
                <c:pt idx="59">
                  <c:v>0.5</c:v>
                </c:pt>
                <c:pt idx="60">
                  <c:v>0.5</c:v>
                </c:pt>
                <c:pt idx="61">
                  <c:v>0.5</c:v>
                </c:pt>
              </c:numCache>
            </c:numRef>
          </c:yVal>
          <c:smooth val="1"/>
        </c:ser>
        <c:ser>
          <c:idx val="2"/>
          <c:order val="2"/>
          <c:tx>
            <c:v>Año NEUTRO</c:v>
          </c:tx>
          <c:xVal>
            <c:numRef>
              <c:f>Lluvias!$A$67:$A$87</c:f>
              <c:numCache>
                <c:formatCode>0</c:formatCode>
                <c:ptCount val="21"/>
                <c:pt idx="0">
                  <c:v>1510</c:v>
                </c:pt>
                <c:pt idx="1">
                  <c:v>1297</c:v>
                </c:pt>
                <c:pt idx="2">
                  <c:v>1063</c:v>
                </c:pt>
                <c:pt idx="3">
                  <c:v>1037</c:v>
                </c:pt>
                <c:pt idx="4">
                  <c:v>980</c:v>
                </c:pt>
                <c:pt idx="5">
                  <c:v>974</c:v>
                </c:pt>
                <c:pt idx="6">
                  <c:v>917</c:v>
                </c:pt>
                <c:pt idx="7">
                  <c:v>877</c:v>
                </c:pt>
                <c:pt idx="8">
                  <c:v>828</c:v>
                </c:pt>
                <c:pt idx="9">
                  <c:v>825</c:v>
                </c:pt>
                <c:pt idx="10">
                  <c:v>755</c:v>
                </c:pt>
                <c:pt idx="11">
                  <c:v>754</c:v>
                </c:pt>
                <c:pt idx="12">
                  <c:v>742</c:v>
                </c:pt>
                <c:pt idx="13">
                  <c:v>662</c:v>
                </c:pt>
                <c:pt idx="14">
                  <c:v>634</c:v>
                </c:pt>
                <c:pt idx="15">
                  <c:v>631</c:v>
                </c:pt>
                <c:pt idx="16">
                  <c:v>623</c:v>
                </c:pt>
                <c:pt idx="17">
                  <c:v>610</c:v>
                </c:pt>
                <c:pt idx="18">
                  <c:v>553</c:v>
                </c:pt>
                <c:pt idx="19">
                  <c:v>549</c:v>
                </c:pt>
                <c:pt idx="20">
                  <c:v>511</c:v>
                </c:pt>
              </c:numCache>
            </c:numRef>
          </c:xVal>
          <c:yVal>
            <c:numRef>
              <c:f>Lluvias!$B$67:$B$87</c:f>
              <c:numCache>
                <c:formatCode>0%</c:formatCode>
                <c:ptCount val="21"/>
                <c:pt idx="0">
                  <c:v>4.7619047619047623E-2</c:v>
                </c:pt>
                <c:pt idx="1">
                  <c:v>9.5238095238095247E-2</c:v>
                </c:pt>
                <c:pt idx="2">
                  <c:v>0.14285714285714343</c:v>
                </c:pt>
                <c:pt idx="3">
                  <c:v>0.19047619047619113</c:v>
                </c:pt>
                <c:pt idx="4">
                  <c:v>0.2380952380952388</c:v>
                </c:pt>
                <c:pt idx="5">
                  <c:v>0.28571428571428675</c:v>
                </c:pt>
                <c:pt idx="6">
                  <c:v>0.33333333333333331</c:v>
                </c:pt>
                <c:pt idx="7">
                  <c:v>0.38095238095238226</c:v>
                </c:pt>
                <c:pt idx="8">
                  <c:v>0.42857142857142855</c:v>
                </c:pt>
                <c:pt idx="9">
                  <c:v>0.47619047619047689</c:v>
                </c:pt>
                <c:pt idx="10">
                  <c:v>0.52380952380952372</c:v>
                </c:pt>
                <c:pt idx="11">
                  <c:v>0.57142857142857351</c:v>
                </c:pt>
                <c:pt idx="12">
                  <c:v>0.61904761904761962</c:v>
                </c:pt>
                <c:pt idx="13">
                  <c:v>0.66666666666666674</c:v>
                </c:pt>
                <c:pt idx="14">
                  <c:v>0.71428571428571463</c:v>
                </c:pt>
                <c:pt idx="15">
                  <c:v>0.76190476190476208</c:v>
                </c:pt>
                <c:pt idx="16">
                  <c:v>0.80952380952381064</c:v>
                </c:pt>
                <c:pt idx="17">
                  <c:v>0.85714285714285765</c:v>
                </c:pt>
                <c:pt idx="18">
                  <c:v>0.90476190476190366</c:v>
                </c:pt>
                <c:pt idx="19">
                  <c:v>0.95238095238095277</c:v>
                </c:pt>
                <c:pt idx="20">
                  <c:v>1.0000000000000004</c:v>
                </c:pt>
              </c:numCache>
            </c:numRef>
          </c:yVal>
        </c:ser>
        <c:ser>
          <c:idx val="3"/>
          <c:order val="3"/>
          <c:tx>
            <c:v>AÑO NIÑA</c:v>
          </c:tx>
          <c:xVal>
            <c:numRef>
              <c:f>Lluvias!$A$88:$A$108</c:f>
              <c:numCache>
                <c:formatCode>0</c:formatCode>
                <c:ptCount val="21"/>
                <c:pt idx="0">
                  <c:v>1319</c:v>
                </c:pt>
                <c:pt idx="1">
                  <c:v>1056</c:v>
                </c:pt>
                <c:pt idx="2">
                  <c:v>977</c:v>
                </c:pt>
                <c:pt idx="3">
                  <c:v>945</c:v>
                </c:pt>
                <c:pt idx="4">
                  <c:v>934</c:v>
                </c:pt>
                <c:pt idx="5">
                  <c:v>890</c:v>
                </c:pt>
                <c:pt idx="6">
                  <c:v>860</c:v>
                </c:pt>
                <c:pt idx="7">
                  <c:v>815</c:v>
                </c:pt>
                <c:pt idx="8">
                  <c:v>783</c:v>
                </c:pt>
                <c:pt idx="9">
                  <c:v>730</c:v>
                </c:pt>
                <c:pt idx="10">
                  <c:v>696</c:v>
                </c:pt>
                <c:pt idx="11">
                  <c:v>654</c:v>
                </c:pt>
                <c:pt idx="12">
                  <c:v>637</c:v>
                </c:pt>
                <c:pt idx="13">
                  <c:v>628</c:v>
                </c:pt>
                <c:pt idx="14">
                  <c:v>625</c:v>
                </c:pt>
                <c:pt idx="15">
                  <c:v>610</c:v>
                </c:pt>
                <c:pt idx="16">
                  <c:v>609</c:v>
                </c:pt>
                <c:pt idx="17">
                  <c:v>608</c:v>
                </c:pt>
                <c:pt idx="18">
                  <c:v>577</c:v>
                </c:pt>
                <c:pt idx="19">
                  <c:v>567</c:v>
                </c:pt>
                <c:pt idx="20">
                  <c:v>556</c:v>
                </c:pt>
              </c:numCache>
            </c:numRef>
          </c:xVal>
          <c:yVal>
            <c:numRef>
              <c:f>Lluvias!$B$88:$B$108</c:f>
              <c:numCache>
                <c:formatCode>0%</c:formatCode>
                <c:ptCount val="21"/>
                <c:pt idx="0">
                  <c:v>4.7619047619047623E-2</c:v>
                </c:pt>
                <c:pt idx="1">
                  <c:v>9.5238095238095247E-2</c:v>
                </c:pt>
                <c:pt idx="2">
                  <c:v>0.14285714285714343</c:v>
                </c:pt>
                <c:pt idx="3">
                  <c:v>0.19047619047619113</c:v>
                </c:pt>
                <c:pt idx="4">
                  <c:v>0.2380952380952388</c:v>
                </c:pt>
                <c:pt idx="5">
                  <c:v>0.28571428571428675</c:v>
                </c:pt>
                <c:pt idx="6">
                  <c:v>0.33333333333333331</c:v>
                </c:pt>
                <c:pt idx="7">
                  <c:v>0.38095238095238226</c:v>
                </c:pt>
                <c:pt idx="8">
                  <c:v>0.42857142857142855</c:v>
                </c:pt>
                <c:pt idx="9">
                  <c:v>0.47619047619047689</c:v>
                </c:pt>
                <c:pt idx="10">
                  <c:v>0.52380952380952372</c:v>
                </c:pt>
                <c:pt idx="11">
                  <c:v>0.57142857142857351</c:v>
                </c:pt>
                <c:pt idx="12">
                  <c:v>0.61904761904761962</c:v>
                </c:pt>
                <c:pt idx="13">
                  <c:v>0.66666666666666674</c:v>
                </c:pt>
                <c:pt idx="14">
                  <c:v>0.71428571428571463</c:v>
                </c:pt>
                <c:pt idx="15">
                  <c:v>0.76190476190476208</c:v>
                </c:pt>
                <c:pt idx="16">
                  <c:v>0.80952380952381064</c:v>
                </c:pt>
                <c:pt idx="17">
                  <c:v>0.85714285714285765</c:v>
                </c:pt>
                <c:pt idx="18">
                  <c:v>0.90476190476190366</c:v>
                </c:pt>
                <c:pt idx="19">
                  <c:v>0.95238095238095277</c:v>
                </c:pt>
                <c:pt idx="20">
                  <c:v>1.0000000000000004</c:v>
                </c:pt>
              </c:numCache>
            </c:numRef>
          </c:yVal>
        </c:ser>
        <c:ser>
          <c:idx val="4"/>
          <c:order val="4"/>
          <c:tx>
            <c:v>Año Niño</c:v>
          </c:tx>
          <c:xVal>
            <c:numRef>
              <c:f>Lluvias!$A$109:$A$127</c:f>
              <c:numCache>
                <c:formatCode>0</c:formatCode>
                <c:ptCount val="19"/>
                <c:pt idx="0">
                  <c:v>1606</c:v>
                </c:pt>
                <c:pt idx="1">
                  <c:v>1220</c:v>
                </c:pt>
                <c:pt idx="2">
                  <c:v>1127</c:v>
                </c:pt>
                <c:pt idx="3">
                  <c:v>1059</c:v>
                </c:pt>
                <c:pt idx="4">
                  <c:v>1051.5</c:v>
                </c:pt>
                <c:pt idx="5">
                  <c:v>1048</c:v>
                </c:pt>
                <c:pt idx="6">
                  <c:v>1043</c:v>
                </c:pt>
                <c:pt idx="7">
                  <c:v>923</c:v>
                </c:pt>
                <c:pt idx="8">
                  <c:v>909</c:v>
                </c:pt>
                <c:pt idx="9">
                  <c:v>888</c:v>
                </c:pt>
                <c:pt idx="10">
                  <c:v>847</c:v>
                </c:pt>
                <c:pt idx="11">
                  <c:v>824</c:v>
                </c:pt>
                <c:pt idx="12">
                  <c:v>823</c:v>
                </c:pt>
                <c:pt idx="13">
                  <c:v>820</c:v>
                </c:pt>
                <c:pt idx="14">
                  <c:v>740</c:v>
                </c:pt>
                <c:pt idx="15">
                  <c:v>689</c:v>
                </c:pt>
                <c:pt idx="16">
                  <c:v>649</c:v>
                </c:pt>
                <c:pt idx="17">
                  <c:v>603</c:v>
                </c:pt>
                <c:pt idx="18">
                  <c:v>528</c:v>
                </c:pt>
              </c:numCache>
            </c:numRef>
          </c:xVal>
          <c:yVal>
            <c:numRef>
              <c:f>Lluvias!$B$109:$B$127</c:f>
              <c:numCache>
                <c:formatCode>0%</c:formatCode>
                <c:ptCount val="19"/>
                <c:pt idx="0">
                  <c:v>5.2631578947368432E-2</c:v>
                </c:pt>
                <c:pt idx="1">
                  <c:v>0.10526315789473686</c:v>
                </c:pt>
                <c:pt idx="2">
                  <c:v>0.15789473684210606</c:v>
                </c:pt>
                <c:pt idx="3">
                  <c:v>0.21052631578947409</c:v>
                </c:pt>
                <c:pt idx="4">
                  <c:v>0.26315789473684231</c:v>
                </c:pt>
                <c:pt idx="5">
                  <c:v>0.31578947368421212</c:v>
                </c:pt>
                <c:pt idx="6">
                  <c:v>0.36842105263157893</c:v>
                </c:pt>
                <c:pt idx="7">
                  <c:v>0.42105263157894812</c:v>
                </c:pt>
                <c:pt idx="8">
                  <c:v>0.47368421052631576</c:v>
                </c:pt>
                <c:pt idx="9">
                  <c:v>0.52631578947368418</c:v>
                </c:pt>
                <c:pt idx="10">
                  <c:v>0.57894736842105254</c:v>
                </c:pt>
                <c:pt idx="11">
                  <c:v>0.63157894736842268</c:v>
                </c:pt>
                <c:pt idx="12">
                  <c:v>0.6842105263157896</c:v>
                </c:pt>
                <c:pt idx="13">
                  <c:v>0.73684210526315774</c:v>
                </c:pt>
                <c:pt idx="14">
                  <c:v>0.78947368421052611</c:v>
                </c:pt>
                <c:pt idx="15">
                  <c:v>0.84210526315789624</c:v>
                </c:pt>
                <c:pt idx="16">
                  <c:v>0.8947368421052625</c:v>
                </c:pt>
                <c:pt idx="17">
                  <c:v>0.94736842105262953</c:v>
                </c:pt>
                <c:pt idx="18">
                  <c:v>0.99999999999999967</c:v>
                </c:pt>
              </c:numCache>
            </c:numRef>
          </c:yVal>
        </c:ser>
        <c:axId val="45927808"/>
        <c:axId val="45938176"/>
      </c:scatterChart>
      <c:valAx>
        <c:axId val="45927808"/>
        <c:scaling>
          <c:orientation val="minMax"/>
          <c:min val="400"/>
        </c:scaling>
        <c:axPos val="b"/>
        <c:majorGridlines/>
        <c:title>
          <c:tx>
            <c:rich>
              <a:bodyPr/>
              <a:lstStyle/>
              <a:p>
                <a:pPr>
                  <a:defRPr/>
                </a:pPr>
                <a:r>
                  <a:rPr lang="es-AR" dirty="0" smtClean="0"/>
                  <a:t>mm/año</a:t>
                </a:r>
                <a:endParaRPr lang="es-AR" dirty="0"/>
              </a:p>
            </c:rich>
          </c:tx>
          <c:layout>
            <c:manualLayout>
              <c:xMode val="edge"/>
              <c:yMode val="edge"/>
              <c:x val="0.46545482398358007"/>
              <c:y val="0.86528502902654414"/>
            </c:manualLayout>
          </c:layout>
        </c:title>
        <c:numFmt formatCode="0" sourceLinked="1"/>
        <c:tickLblPos val="nextTo"/>
        <c:txPr>
          <a:bodyPr rot="0" vert="horz"/>
          <a:lstStyle/>
          <a:p>
            <a:pPr>
              <a:defRPr/>
            </a:pPr>
            <a:endParaRPr lang="es-AR"/>
          </a:p>
        </c:txPr>
        <c:crossAx val="45938176"/>
        <c:crosses val="autoZero"/>
        <c:crossBetween val="midCat"/>
        <c:majorUnit val="100"/>
      </c:valAx>
      <c:valAx>
        <c:axId val="45938176"/>
        <c:scaling>
          <c:orientation val="minMax"/>
          <c:max val="1"/>
        </c:scaling>
        <c:axPos val="l"/>
        <c:majorGridlines/>
        <c:numFmt formatCode="0%" sourceLinked="1"/>
        <c:tickLblPos val="nextTo"/>
        <c:txPr>
          <a:bodyPr rot="0" vert="horz"/>
          <a:lstStyle/>
          <a:p>
            <a:pPr>
              <a:defRPr/>
            </a:pPr>
            <a:endParaRPr lang="es-AR"/>
          </a:p>
        </c:txPr>
        <c:crossAx val="45927808"/>
        <c:crosses val="autoZero"/>
        <c:crossBetween val="midCat"/>
      </c:valAx>
    </c:plotArea>
    <c:legend>
      <c:legendPos val="b"/>
      <c:layout>
        <c:manualLayout>
          <c:xMode val="edge"/>
          <c:yMode val="edge"/>
          <c:x val="6.9270057459034024E-4"/>
          <c:y val="0.89430065202982034"/>
          <c:w val="0.99930733215605538"/>
          <c:h val="0.10335187272424658"/>
        </c:manualLayout>
      </c:layout>
    </c:legend>
    <c:plotVisOnly val="1"/>
    <c:dispBlanksAs val="gap"/>
  </c:chart>
  <c:externalData r:id="rId1"/>
</c:chartSpace>
</file>

<file path=ppt/diagrams/_rels/data1.xml.rels><?xml version="1.0" encoding="UTF-8" standalone="yes"?>
<Relationships xmlns="http://schemas.openxmlformats.org/package/2006/relationships"><Relationship Id="rId1"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61D1F7-A00B-48C8-BBFD-148C09CDCEB4}" type="doc">
      <dgm:prSet loTypeId="urn:microsoft.com/office/officeart/2005/8/layout/gear1" loCatId="process" qsTypeId="urn:microsoft.com/office/officeart/2005/8/quickstyle/simple1" qsCatId="simple" csTypeId="urn:microsoft.com/office/officeart/2005/8/colors/colorful2" csCatId="colorful" phldr="1"/>
      <dgm:spPr/>
    </dgm:pt>
    <dgm:pt modelId="{F8E35224-8EA2-49F0-933E-577267272915}">
      <dgm:prSet phldrT="[Texto]" custT="1"/>
      <dgm:spPr/>
      <dgm:t>
        <a:bodyPr/>
        <a:lstStyle/>
        <a:p>
          <a:r>
            <a:rPr lang="es-AR" sz="1300" dirty="0" smtClean="0"/>
            <a:t>ROTACION</a:t>
          </a:r>
        </a:p>
        <a:p>
          <a:r>
            <a:rPr lang="es-AR" sz="1300" dirty="0" smtClean="0"/>
            <a:t>ESTRATEGICA</a:t>
          </a:r>
        </a:p>
        <a:p>
          <a:r>
            <a:rPr lang="es-AR" sz="2000" dirty="0" smtClean="0"/>
            <a:t>$</a:t>
          </a:r>
          <a:endParaRPr lang="es-AR" sz="2000" dirty="0"/>
        </a:p>
      </dgm:t>
    </dgm:pt>
    <dgm:pt modelId="{36CD9ABC-7E6E-4ADC-A377-DAB40CB4E983}" type="parTrans" cxnId="{46C36E28-53FC-4FB2-8A56-6FADB077E82B}">
      <dgm:prSet/>
      <dgm:spPr/>
      <dgm:t>
        <a:bodyPr/>
        <a:lstStyle/>
        <a:p>
          <a:endParaRPr lang="es-AR"/>
        </a:p>
      </dgm:t>
    </dgm:pt>
    <dgm:pt modelId="{D69AF28A-F67F-4B30-88A0-60663D7CBCD6}" type="sibTrans" cxnId="{46C36E28-53FC-4FB2-8A56-6FADB077E82B}">
      <dgm:prSet/>
      <dgm:spPr/>
      <dgm:t>
        <a:bodyPr/>
        <a:lstStyle/>
        <a:p>
          <a:endParaRPr lang="es-AR" dirty="0"/>
        </a:p>
      </dgm:t>
    </dgm:pt>
    <dgm:pt modelId="{64516C13-9763-496D-BE96-5D869FEFBEE9}">
      <dgm:prSet phldrT="[Texto]" custT="1"/>
      <dgm:spPr>
        <a:solidFill>
          <a:schemeClr val="bg1">
            <a:lumMod val="85000"/>
          </a:schemeClr>
        </a:solidFill>
      </dgm:spPr>
      <dgm:t>
        <a:bodyPr/>
        <a:lstStyle/>
        <a:p>
          <a:r>
            <a:rPr lang="es-AR" sz="1200" dirty="0" smtClean="0">
              <a:hlinkClick xmlns:r="http://schemas.openxmlformats.org/officeDocument/2006/relationships" r:id="rId1" action="ppaction://hlinksldjump"/>
            </a:rPr>
            <a:t>ANTECESORES</a:t>
          </a:r>
          <a:endParaRPr lang="es-AR" sz="1200" dirty="0" smtClean="0"/>
        </a:p>
      </dgm:t>
    </dgm:pt>
    <dgm:pt modelId="{3555FB54-2816-41B0-836F-C3DF21347B99}" type="parTrans" cxnId="{E5A58B3F-4BA1-4199-9DD9-94119C67F98C}">
      <dgm:prSet/>
      <dgm:spPr/>
      <dgm:t>
        <a:bodyPr/>
        <a:lstStyle/>
        <a:p>
          <a:endParaRPr lang="es-AR"/>
        </a:p>
      </dgm:t>
    </dgm:pt>
    <dgm:pt modelId="{A80A355B-D8DE-4823-AE23-FC6054081DCC}" type="sibTrans" cxnId="{E5A58B3F-4BA1-4199-9DD9-94119C67F98C}">
      <dgm:prSet/>
      <dgm:spPr/>
      <dgm:t>
        <a:bodyPr/>
        <a:lstStyle/>
        <a:p>
          <a:endParaRPr lang="es-AR" dirty="0"/>
        </a:p>
      </dgm:t>
    </dgm:pt>
    <dgm:pt modelId="{76BD14D3-5B5D-47E3-A320-3D60B3B6693E}">
      <dgm:prSet phldrT="[Texto]">
        <dgm:style>
          <a:lnRef idx="1">
            <a:schemeClr val="accent2"/>
          </a:lnRef>
          <a:fillRef idx="2">
            <a:schemeClr val="accent2"/>
          </a:fillRef>
          <a:effectRef idx="1">
            <a:schemeClr val="accent2"/>
          </a:effectRef>
          <a:fontRef idx="minor">
            <a:schemeClr val="dk1"/>
          </a:fontRef>
        </dgm:style>
      </dgm:prSet>
      <dgm:spPr/>
      <dgm:t>
        <a:bodyPr/>
        <a:lstStyle/>
        <a:p>
          <a:r>
            <a:rPr lang="es-AR" dirty="0" smtClean="0">
              <a:hlinkClick xmlns:r="http://schemas.openxmlformats.org/officeDocument/2006/relationships" r:id="" action="ppaction://noaction"/>
            </a:rPr>
            <a:t>CLIMA PC</a:t>
          </a:r>
        </a:p>
        <a:p>
          <a:r>
            <a:rPr lang="es-AR" dirty="0" smtClean="0">
              <a:hlinkClick xmlns:r="http://schemas.openxmlformats.org/officeDocument/2006/relationships" r:id="" action="ppaction://noaction"/>
            </a:rPr>
            <a:t>SUELO</a:t>
          </a:r>
        </a:p>
        <a:p>
          <a:r>
            <a:rPr lang="es-AR" dirty="0" smtClean="0">
              <a:hlinkClick xmlns:r="http://schemas.openxmlformats.org/officeDocument/2006/relationships" r:id="" action="ppaction://noaction"/>
            </a:rPr>
            <a:t>AGUA</a:t>
          </a:r>
          <a:endParaRPr lang="es-AR" dirty="0"/>
        </a:p>
      </dgm:t>
    </dgm:pt>
    <dgm:pt modelId="{C9FCEEC2-6A2E-4D49-A6CA-23DFF1E76ECF}" type="parTrans" cxnId="{F8A96D8C-1636-4E55-8084-9DECDAEA0465}">
      <dgm:prSet/>
      <dgm:spPr/>
      <dgm:t>
        <a:bodyPr/>
        <a:lstStyle/>
        <a:p>
          <a:endParaRPr lang="es-AR"/>
        </a:p>
      </dgm:t>
    </dgm:pt>
    <dgm:pt modelId="{72DF89ED-5C22-4466-8C68-05986B02104B}" type="sibTrans" cxnId="{F8A96D8C-1636-4E55-8084-9DECDAEA0465}">
      <dgm:prSet/>
      <dgm:spPr/>
      <dgm:t>
        <a:bodyPr/>
        <a:lstStyle/>
        <a:p>
          <a:endParaRPr lang="es-AR" dirty="0"/>
        </a:p>
      </dgm:t>
    </dgm:pt>
    <dgm:pt modelId="{B7E5898C-DDD0-443C-90B4-29C4817811BB}" type="pres">
      <dgm:prSet presAssocID="{2561D1F7-A00B-48C8-BBFD-148C09CDCEB4}" presName="composite" presStyleCnt="0">
        <dgm:presLayoutVars>
          <dgm:chMax val="3"/>
          <dgm:animLvl val="lvl"/>
          <dgm:resizeHandles val="exact"/>
        </dgm:presLayoutVars>
      </dgm:prSet>
      <dgm:spPr/>
    </dgm:pt>
    <dgm:pt modelId="{27A38870-F592-426E-AF2A-543287811303}" type="pres">
      <dgm:prSet presAssocID="{F8E35224-8EA2-49F0-933E-577267272915}" presName="gear1" presStyleLbl="node1" presStyleIdx="0" presStyleCnt="3">
        <dgm:presLayoutVars>
          <dgm:chMax val="1"/>
          <dgm:bulletEnabled val="1"/>
        </dgm:presLayoutVars>
      </dgm:prSet>
      <dgm:spPr/>
      <dgm:t>
        <a:bodyPr/>
        <a:lstStyle/>
        <a:p>
          <a:endParaRPr lang="es-AR"/>
        </a:p>
      </dgm:t>
    </dgm:pt>
    <dgm:pt modelId="{F75FD76C-9824-4BEE-84E9-94344267B245}" type="pres">
      <dgm:prSet presAssocID="{F8E35224-8EA2-49F0-933E-577267272915}" presName="gear1srcNode" presStyleLbl="node1" presStyleIdx="0" presStyleCnt="3"/>
      <dgm:spPr/>
      <dgm:t>
        <a:bodyPr/>
        <a:lstStyle/>
        <a:p>
          <a:endParaRPr lang="es-AR"/>
        </a:p>
      </dgm:t>
    </dgm:pt>
    <dgm:pt modelId="{B0135E4D-E8FD-410F-9875-B8C2AAA0FB03}" type="pres">
      <dgm:prSet presAssocID="{F8E35224-8EA2-49F0-933E-577267272915}" presName="gear1dstNode" presStyleLbl="node1" presStyleIdx="0" presStyleCnt="3"/>
      <dgm:spPr/>
      <dgm:t>
        <a:bodyPr/>
        <a:lstStyle/>
        <a:p>
          <a:endParaRPr lang="es-AR"/>
        </a:p>
      </dgm:t>
    </dgm:pt>
    <dgm:pt modelId="{B81BF63C-2BF9-444A-96AC-5EEB5E0818D3}" type="pres">
      <dgm:prSet presAssocID="{64516C13-9763-496D-BE96-5D869FEFBEE9}" presName="gear2" presStyleLbl="node1" presStyleIdx="1" presStyleCnt="3" custScaleX="100836" custScaleY="96873">
        <dgm:presLayoutVars>
          <dgm:chMax val="1"/>
          <dgm:bulletEnabled val="1"/>
        </dgm:presLayoutVars>
      </dgm:prSet>
      <dgm:spPr/>
      <dgm:t>
        <a:bodyPr/>
        <a:lstStyle/>
        <a:p>
          <a:endParaRPr lang="es-AR"/>
        </a:p>
      </dgm:t>
    </dgm:pt>
    <dgm:pt modelId="{0A0DCB8E-B712-4E62-9DB9-545ACB5837FE}" type="pres">
      <dgm:prSet presAssocID="{64516C13-9763-496D-BE96-5D869FEFBEE9}" presName="gear2srcNode" presStyleLbl="node1" presStyleIdx="1" presStyleCnt="3"/>
      <dgm:spPr/>
      <dgm:t>
        <a:bodyPr/>
        <a:lstStyle/>
        <a:p>
          <a:endParaRPr lang="es-AR"/>
        </a:p>
      </dgm:t>
    </dgm:pt>
    <dgm:pt modelId="{4F4E68D5-E7A8-4065-99FC-4CF8713A8DF0}" type="pres">
      <dgm:prSet presAssocID="{64516C13-9763-496D-BE96-5D869FEFBEE9}" presName="gear2dstNode" presStyleLbl="node1" presStyleIdx="1" presStyleCnt="3"/>
      <dgm:spPr/>
      <dgm:t>
        <a:bodyPr/>
        <a:lstStyle/>
        <a:p>
          <a:endParaRPr lang="es-AR"/>
        </a:p>
      </dgm:t>
    </dgm:pt>
    <dgm:pt modelId="{2532B333-A6F9-4FF1-BB5F-AFF77DF8B12C}" type="pres">
      <dgm:prSet presAssocID="{76BD14D3-5B5D-47E3-A320-3D60B3B6693E}" presName="gear3" presStyleLbl="node1" presStyleIdx="2" presStyleCnt="3"/>
      <dgm:spPr/>
      <dgm:t>
        <a:bodyPr/>
        <a:lstStyle/>
        <a:p>
          <a:endParaRPr lang="es-AR"/>
        </a:p>
      </dgm:t>
    </dgm:pt>
    <dgm:pt modelId="{F16E22E7-C6C3-424C-AD4B-C4FF631BED0F}" type="pres">
      <dgm:prSet presAssocID="{76BD14D3-5B5D-47E3-A320-3D60B3B6693E}" presName="gear3tx" presStyleLbl="node1" presStyleIdx="2" presStyleCnt="3">
        <dgm:presLayoutVars>
          <dgm:chMax val="1"/>
          <dgm:bulletEnabled val="1"/>
        </dgm:presLayoutVars>
      </dgm:prSet>
      <dgm:spPr/>
      <dgm:t>
        <a:bodyPr/>
        <a:lstStyle/>
        <a:p>
          <a:endParaRPr lang="es-AR"/>
        </a:p>
      </dgm:t>
    </dgm:pt>
    <dgm:pt modelId="{27CF1C84-5817-46E5-95B0-D4A74E827373}" type="pres">
      <dgm:prSet presAssocID="{76BD14D3-5B5D-47E3-A320-3D60B3B6693E}" presName="gear3srcNode" presStyleLbl="node1" presStyleIdx="2" presStyleCnt="3"/>
      <dgm:spPr/>
      <dgm:t>
        <a:bodyPr/>
        <a:lstStyle/>
        <a:p>
          <a:endParaRPr lang="es-AR"/>
        </a:p>
      </dgm:t>
    </dgm:pt>
    <dgm:pt modelId="{59EE4FC7-B0B3-4222-9736-9A69CF47306E}" type="pres">
      <dgm:prSet presAssocID="{76BD14D3-5B5D-47E3-A320-3D60B3B6693E}" presName="gear3dstNode" presStyleLbl="node1" presStyleIdx="2" presStyleCnt="3"/>
      <dgm:spPr/>
      <dgm:t>
        <a:bodyPr/>
        <a:lstStyle/>
        <a:p>
          <a:endParaRPr lang="es-AR"/>
        </a:p>
      </dgm:t>
    </dgm:pt>
    <dgm:pt modelId="{1C0F2E53-3069-474D-9E9D-BDD1D8A63F96}" type="pres">
      <dgm:prSet presAssocID="{D69AF28A-F67F-4B30-88A0-60663D7CBCD6}" presName="connector1" presStyleLbl="sibTrans2D1" presStyleIdx="0" presStyleCnt="3"/>
      <dgm:spPr/>
      <dgm:t>
        <a:bodyPr/>
        <a:lstStyle/>
        <a:p>
          <a:endParaRPr lang="es-AR"/>
        </a:p>
      </dgm:t>
    </dgm:pt>
    <dgm:pt modelId="{B7B17026-B60E-4196-9F99-8B76C19EE6E5}" type="pres">
      <dgm:prSet presAssocID="{A80A355B-D8DE-4823-AE23-FC6054081DCC}" presName="connector2" presStyleLbl="sibTrans2D1" presStyleIdx="1" presStyleCnt="3"/>
      <dgm:spPr/>
      <dgm:t>
        <a:bodyPr/>
        <a:lstStyle/>
        <a:p>
          <a:endParaRPr lang="es-AR"/>
        </a:p>
      </dgm:t>
    </dgm:pt>
    <dgm:pt modelId="{6A08897C-4489-43D0-8964-7BC698385F62}" type="pres">
      <dgm:prSet presAssocID="{72DF89ED-5C22-4466-8C68-05986B02104B}" presName="connector3" presStyleLbl="sibTrans2D1" presStyleIdx="2" presStyleCnt="3"/>
      <dgm:spPr/>
      <dgm:t>
        <a:bodyPr/>
        <a:lstStyle/>
        <a:p>
          <a:endParaRPr lang="es-AR"/>
        </a:p>
      </dgm:t>
    </dgm:pt>
  </dgm:ptLst>
  <dgm:cxnLst>
    <dgm:cxn modelId="{8FE30E05-280F-430C-83B5-0A24C2857F29}" type="presOf" srcId="{2561D1F7-A00B-48C8-BBFD-148C09CDCEB4}" destId="{B7E5898C-DDD0-443C-90B4-29C4817811BB}" srcOrd="0" destOrd="0" presId="urn:microsoft.com/office/officeart/2005/8/layout/gear1"/>
    <dgm:cxn modelId="{00E5FA6A-A26F-45EC-866E-E291113A2CBE}" type="presOf" srcId="{76BD14D3-5B5D-47E3-A320-3D60B3B6693E}" destId="{2532B333-A6F9-4FF1-BB5F-AFF77DF8B12C}" srcOrd="0" destOrd="0" presId="urn:microsoft.com/office/officeart/2005/8/layout/gear1"/>
    <dgm:cxn modelId="{6F6D02E4-9EF4-4254-909E-909C53E229B2}" type="presOf" srcId="{76BD14D3-5B5D-47E3-A320-3D60B3B6693E}" destId="{59EE4FC7-B0B3-4222-9736-9A69CF47306E}" srcOrd="3" destOrd="0" presId="urn:microsoft.com/office/officeart/2005/8/layout/gear1"/>
    <dgm:cxn modelId="{6324E8D5-01FC-43EC-BCD5-EF7526E91660}" type="presOf" srcId="{A80A355B-D8DE-4823-AE23-FC6054081DCC}" destId="{B7B17026-B60E-4196-9F99-8B76C19EE6E5}" srcOrd="0" destOrd="0" presId="urn:microsoft.com/office/officeart/2005/8/layout/gear1"/>
    <dgm:cxn modelId="{E5A58B3F-4BA1-4199-9DD9-94119C67F98C}" srcId="{2561D1F7-A00B-48C8-BBFD-148C09CDCEB4}" destId="{64516C13-9763-496D-BE96-5D869FEFBEE9}" srcOrd="1" destOrd="0" parTransId="{3555FB54-2816-41B0-836F-C3DF21347B99}" sibTransId="{A80A355B-D8DE-4823-AE23-FC6054081DCC}"/>
    <dgm:cxn modelId="{9FFC5760-386B-4EE2-AD9D-9FF0C2DC68AA}" type="presOf" srcId="{72DF89ED-5C22-4466-8C68-05986B02104B}" destId="{6A08897C-4489-43D0-8964-7BC698385F62}" srcOrd="0" destOrd="0" presId="urn:microsoft.com/office/officeart/2005/8/layout/gear1"/>
    <dgm:cxn modelId="{0999C382-AB48-4E78-80D0-DB6E3D25D346}" type="presOf" srcId="{64516C13-9763-496D-BE96-5D869FEFBEE9}" destId="{B81BF63C-2BF9-444A-96AC-5EEB5E0818D3}" srcOrd="0" destOrd="0" presId="urn:microsoft.com/office/officeart/2005/8/layout/gear1"/>
    <dgm:cxn modelId="{BED7C52B-9AD9-465D-83D6-D30DB2299F93}" type="presOf" srcId="{F8E35224-8EA2-49F0-933E-577267272915}" destId="{27A38870-F592-426E-AF2A-543287811303}" srcOrd="0" destOrd="0" presId="urn:microsoft.com/office/officeart/2005/8/layout/gear1"/>
    <dgm:cxn modelId="{E38D20DF-E4F4-4A95-B636-81EE59C4B1A1}" type="presOf" srcId="{64516C13-9763-496D-BE96-5D869FEFBEE9}" destId="{0A0DCB8E-B712-4E62-9DB9-545ACB5837FE}" srcOrd="1" destOrd="0" presId="urn:microsoft.com/office/officeart/2005/8/layout/gear1"/>
    <dgm:cxn modelId="{1CAD76F9-7D15-4AA4-B4BB-8E9E082634D5}" type="presOf" srcId="{F8E35224-8EA2-49F0-933E-577267272915}" destId="{F75FD76C-9824-4BEE-84E9-94344267B245}" srcOrd="1" destOrd="0" presId="urn:microsoft.com/office/officeart/2005/8/layout/gear1"/>
    <dgm:cxn modelId="{46C36E28-53FC-4FB2-8A56-6FADB077E82B}" srcId="{2561D1F7-A00B-48C8-BBFD-148C09CDCEB4}" destId="{F8E35224-8EA2-49F0-933E-577267272915}" srcOrd="0" destOrd="0" parTransId="{36CD9ABC-7E6E-4ADC-A377-DAB40CB4E983}" sibTransId="{D69AF28A-F67F-4B30-88A0-60663D7CBCD6}"/>
    <dgm:cxn modelId="{1FA7873A-A53C-4DDE-9266-5F5B4621A772}" type="presOf" srcId="{76BD14D3-5B5D-47E3-A320-3D60B3B6693E}" destId="{F16E22E7-C6C3-424C-AD4B-C4FF631BED0F}" srcOrd="1" destOrd="0" presId="urn:microsoft.com/office/officeart/2005/8/layout/gear1"/>
    <dgm:cxn modelId="{7EDAF1AA-937F-449F-AECF-53477F8807A6}" type="presOf" srcId="{D69AF28A-F67F-4B30-88A0-60663D7CBCD6}" destId="{1C0F2E53-3069-474D-9E9D-BDD1D8A63F96}" srcOrd="0" destOrd="0" presId="urn:microsoft.com/office/officeart/2005/8/layout/gear1"/>
    <dgm:cxn modelId="{8DB1EB20-8EC3-4B15-8B3B-E63258694CD3}" type="presOf" srcId="{64516C13-9763-496D-BE96-5D869FEFBEE9}" destId="{4F4E68D5-E7A8-4065-99FC-4CF8713A8DF0}" srcOrd="2" destOrd="0" presId="urn:microsoft.com/office/officeart/2005/8/layout/gear1"/>
    <dgm:cxn modelId="{74CC753C-C4A8-44B6-8812-9810FC13BB71}" type="presOf" srcId="{F8E35224-8EA2-49F0-933E-577267272915}" destId="{B0135E4D-E8FD-410F-9875-B8C2AAA0FB03}" srcOrd="2" destOrd="0" presId="urn:microsoft.com/office/officeart/2005/8/layout/gear1"/>
    <dgm:cxn modelId="{CC00FC4C-0E4F-45C2-8CDC-118B696FAE68}" type="presOf" srcId="{76BD14D3-5B5D-47E3-A320-3D60B3B6693E}" destId="{27CF1C84-5817-46E5-95B0-D4A74E827373}" srcOrd="2" destOrd="0" presId="urn:microsoft.com/office/officeart/2005/8/layout/gear1"/>
    <dgm:cxn modelId="{F8A96D8C-1636-4E55-8084-9DECDAEA0465}" srcId="{2561D1F7-A00B-48C8-BBFD-148C09CDCEB4}" destId="{76BD14D3-5B5D-47E3-A320-3D60B3B6693E}" srcOrd="2" destOrd="0" parTransId="{C9FCEEC2-6A2E-4D49-A6CA-23DFF1E76ECF}" sibTransId="{72DF89ED-5C22-4466-8C68-05986B02104B}"/>
    <dgm:cxn modelId="{5CC68682-9CFF-4CBC-8686-CC17FA7A3E9B}" type="presParOf" srcId="{B7E5898C-DDD0-443C-90B4-29C4817811BB}" destId="{27A38870-F592-426E-AF2A-543287811303}" srcOrd="0" destOrd="0" presId="urn:microsoft.com/office/officeart/2005/8/layout/gear1"/>
    <dgm:cxn modelId="{C6DFC310-14B7-4B18-9237-072F187E1B8C}" type="presParOf" srcId="{B7E5898C-DDD0-443C-90B4-29C4817811BB}" destId="{F75FD76C-9824-4BEE-84E9-94344267B245}" srcOrd="1" destOrd="0" presId="urn:microsoft.com/office/officeart/2005/8/layout/gear1"/>
    <dgm:cxn modelId="{88CD516C-2164-49EC-97F8-806F8AADCBD7}" type="presParOf" srcId="{B7E5898C-DDD0-443C-90B4-29C4817811BB}" destId="{B0135E4D-E8FD-410F-9875-B8C2AAA0FB03}" srcOrd="2" destOrd="0" presId="urn:microsoft.com/office/officeart/2005/8/layout/gear1"/>
    <dgm:cxn modelId="{297C5676-BDC8-403B-8184-7A6DEF157834}" type="presParOf" srcId="{B7E5898C-DDD0-443C-90B4-29C4817811BB}" destId="{B81BF63C-2BF9-444A-96AC-5EEB5E0818D3}" srcOrd="3" destOrd="0" presId="urn:microsoft.com/office/officeart/2005/8/layout/gear1"/>
    <dgm:cxn modelId="{716E25D9-2697-4A0A-8A63-B9A2A1D378CB}" type="presParOf" srcId="{B7E5898C-DDD0-443C-90B4-29C4817811BB}" destId="{0A0DCB8E-B712-4E62-9DB9-545ACB5837FE}" srcOrd="4" destOrd="0" presId="urn:microsoft.com/office/officeart/2005/8/layout/gear1"/>
    <dgm:cxn modelId="{796BA89A-A96C-4E1D-A3E6-106BF744BFB3}" type="presParOf" srcId="{B7E5898C-DDD0-443C-90B4-29C4817811BB}" destId="{4F4E68D5-E7A8-4065-99FC-4CF8713A8DF0}" srcOrd="5" destOrd="0" presId="urn:microsoft.com/office/officeart/2005/8/layout/gear1"/>
    <dgm:cxn modelId="{FCE36198-5A81-4922-BE10-587CCC72CDDD}" type="presParOf" srcId="{B7E5898C-DDD0-443C-90B4-29C4817811BB}" destId="{2532B333-A6F9-4FF1-BB5F-AFF77DF8B12C}" srcOrd="6" destOrd="0" presId="urn:microsoft.com/office/officeart/2005/8/layout/gear1"/>
    <dgm:cxn modelId="{A4AC7ACF-3580-4758-B3B1-6A5BCDAE568A}" type="presParOf" srcId="{B7E5898C-DDD0-443C-90B4-29C4817811BB}" destId="{F16E22E7-C6C3-424C-AD4B-C4FF631BED0F}" srcOrd="7" destOrd="0" presId="urn:microsoft.com/office/officeart/2005/8/layout/gear1"/>
    <dgm:cxn modelId="{4D333531-3B9B-447C-BF39-33BF5A7BFD7D}" type="presParOf" srcId="{B7E5898C-DDD0-443C-90B4-29C4817811BB}" destId="{27CF1C84-5817-46E5-95B0-D4A74E827373}" srcOrd="8" destOrd="0" presId="urn:microsoft.com/office/officeart/2005/8/layout/gear1"/>
    <dgm:cxn modelId="{50B9F8F9-81E2-4EC9-A684-C4801C981084}" type="presParOf" srcId="{B7E5898C-DDD0-443C-90B4-29C4817811BB}" destId="{59EE4FC7-B0B3-4222-9736-9A69CF47306E}" srcOrd="9" destOrd="0" presId="urn:microsoft.com/office/officeart/2005/8/layout/gear1"/>
    <dgm:cxn modelId="{DC4BA901-A0F6-4E08-A982-9B0D59CEC54D}" type="presParOf" srcId="{B7E5898C-DDD0-443C-90B4-29C4817811BB}" destId="{1C0F2E53-3069-474D-9E9D-BDD1D8A63F96}" srcOrd="10" destOrd="0" presId="urn:microsoft.com/office/officeart/2005/8/layout/gear1"/>
    <dgm:cxn modelId="{CD25A0E1-B4EC-45DE-9DC7-09846FF7BFBE}" type="presParOf" srcId="{B7E5898C-DDD0-443C-90B4-29C4817811BB}" destId="{B7B17026-B60E-4196-9F99-8B76C19EE6E5}" srcOrd="11" destOrd="0" presId="urn:microsoft.com/office/officeart/2005/8/layout/gear1"/>
    <dgm:cxn modelId="{7A85F10C-C993-458A-A2A2-EF5544064DE9}" type="presParOf" srcId="{B7E5898C-DDD0-443C-90B4-29C4817811BB}" destId="{6A08897C-4489-43D0-8964-7BC698385F62}" srcOrd="12" destOrd="0" presId="urn:microsoft.com/office/officeart/2005/8/layout/gear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A38870-F592-426E-AF2A-543287811303}">
      <dsp:nvSpPr>
        <dsp:cNvPr id="0" name=""/>
        <dsp:cNvSpPr/>
      </dsp:nvSpPr>
      <dsp:spPr>
        <a:xfrm>
          <a:off x="2104402" y="1634378"/>
          <a:ext cx="1997573" cy="1997573"/>
        </a:xfrm>
        <a:prstGeom prst="gear9">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AR" sz="1300" kern="1200" dirty="0" smtClean="0"/>
            <a:t>ROTACION</a:t>
          </a:r>
        </a:p>
        <a:p>
          <a:pPr lvl="0" algn="ctr" defTabSz="577850">
            <a:lnSpc>
              <a:spcPct val="90000"/>
            </a:lnSpc>
            <a:spcBef>
              <a:spcPct val="0"/>
            </a:spcBef>
            <a:spcAft>
              <a:spcPct val="35000"/>
            </a:spcAft>
          </a:pPr>
          <a:r>
            <a:rPr lang="es-AR" sz="1300" kern="1200" dirty="0" smtClean="0"/>
            <a:t>ESTRATEGICA</a:t>
          </a:r>
        </a:p>
        <a:p>
          <a:pPr lvl="0" algn="ctr" defTabSz="577850">
            <a:lnSpc>
              <a:spcPct val="90000"/>
            </a:lnSpc>
            <a:spcBef>
              <a:spcPct val="0"/>
            </a:spcBef>
            <a:spcAft>
              <a:spcPct val="35000"/>
            </a:spcAft>
          </a:pPr>
          <a:r>
            <a:rPr lang="es-AR" sz="2000" kern="1200" dirty="0" smtClean="0"/>
            <a:t>$</a:t>
          </a:r>
          <a:endParaRPr lang="es-AR" sz="2000" kern="1200" dirty="0"/>
        </a:p>
      </dsp:txBody>
      <dsp:txXfrm>
        <a:off x="2104402" y="1634378"/>
        <a:ext cx="1997573" cy="1997573"/>
      </dsp:txXfrm>
    </dsp:sp>
    <dsp:sp modelId="{B81BF63C-2BF9-444A-96AC-5EEB5E0818D3}">
      <dsp:nvSpPr>
        <dsp:cNvPr id="0" name=""/>
        <dsp:cNvSpPr/>
      </dsp:nvSpPr>
      <dsp:spPr>
        <a:xfrm>
          <a:off x="936105" y="1184938"/>
          <a:ext cx="1464926" cy="1407352"/>
        </a:xfrm>
        <a:prstGeom prst="gear6">
          <a:avLst/>
        </a:prstGeom>
        <a:solidFill>
          <a:schemeClr val="bg1">
            <a:lumMod val="8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AR" sz="1200" kern="1200" dirty="0" smtClean="0">
              <a:hlinkClick xmlns:r="http://schemas.openxmlformats.org/officeDocument/2006/relationships" r:id="" action="ppaction://hlinksldjump"/>
            </a:rPr>
            <a:t>ANTECESORES</a:t>
          </a:r>
          <a:endParaRPr lang="es-AR" sz="1200" kern="1200" dirty="0" smtClean="0"/>
        </a:p>
      </dsp:txBody>
      <dsp:txXfrm>
        <a:off x="936105" y="1184938"/>
        <a:ext cx="1464926" cy="1407352"/>
      </dsp:txXfrm>
    </dsp:sp>
    <dsp:sp modelId="{2532B333-A6F9-4FF1-BB5F-AFF77DF8B12C}">
      <dsp:nvSpPr>
        <dsp:cNvPr id="0" name=""/>
        <dsp:cNvSpPr/>
      </dsp:nvSpPr>
      <dsp:spPr>
        <a:xfrm rot="20700000">
          <a:off x="1755883" y="159954"/>
          <a:ext cx="1423428" cy="1423428"/>
        </a:xfrm>
        <a:prstGeom prst="gear6">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AR" sz="1200" kern="1200" dirty="0" smtClean="0">
              <a:hlinkClick xmlns:r="http://schemas.openxmlformats.org/officeDocument/2006/relationships" r:id="" action="ppaction://noaction"/>
            </a:rPr>
            <a:t>CLIMA PC</a:t>
          </a:r>
        </a:p>
        <a:p>
          <a:pPr lvl="0" algn="ctr" defTabSz="533400">
            <a:lnSpc>
              <a:spcPct val="90000"/>
            </a:lnSpc>
            <a:spcBef>
              <a:spcPct val="0"/>
            </a:spcBef>
            <a:spcAft>
              <a:spcPct val="35000"/>
            </a:spcAft>
          </a:pPr>
          <a:r>
            <a:rPr lang="es-AR" sz="1200" kern="1200" dirty="0" smtClean="0">
              <a:hlinkClick xmlns:r="http://schemas.openxmlformats.org/officeDocument/2006/relationships" r:id="" action="ppaction://noaction"/>
            </a:rPr>
            <a:t>SUELO</a:t>
          </a:r>
        </a:p>
        <a:p>
          <a:pPr lvl="0" algn="ctr" defTabSz="533400">
            <a:lnSpc>
              <a:spcPct val="90000"/>
            </a:lnSpc>
            <a:spcBef>
              <a:spcPct val="0"/>
            </a:spcBef>
            <a:spcAft>
              <a:spcPct val="35000"/>
            </a:spcAft>
          </a:pPr>
          <a:r>
            <a:rPr lang="es-AR" sz="1200" kern="1200" dirty="0" smtClean="0">
              <a:hlinkClick xmlns:r="http://schemas.openxmlformats.org/officeDocument/2006/relationships" r:id="" action="ppaction://noaction"/>
            </a:rPr>
            <a:t>AGUA</a:t>
          </a:r>
          <a:endParaRPr lang="es-AR" sz="1200" kern="1200" dirty="0"/>
        </a:p>
      </dsp:txBody>
      <dsp:txXfrm>
        <a:off x="2068082" y="472153"/>
        <a:ext cx="799029" cy="799029"/>
      </dsp:txXfrm>
    </dsp:sp>
    <dsp:sp modelId="{1C0F2E53-3069-474D-9E9D-BDD1D8A63F96}">
      <dsp:nvSpPr>
        <dsp:cNvPr id="0" name=""/>
        <dsp:cNvSpPr/>
      </dsp:nvSpPr>
      <dsp:spPr>
        <a:xfrm>
          <a:off x="1944727" y="1336387"/>
          <a:ext cx="2556894" cy="2556894"/>
        </a:xfrm>
        <a:prstGeom prst="circularArrow">
          <a:avLst>
            <a:gd name="adj1" fmla="val 4688"/>
            <a:gd name="adj2" fmla="val 299029"/>
            <a:gd name="adj3" fmla="val 2501210"/>
            <a:gd name="adj4" fmla="val 15893878"/>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B17026-B60E-4196-9F99-8B76C19EE6E5}">
      <dsp:nvSpPr>
        <dsp:cNvPr id="0" name=""/>
        <dsp:cNvSpPr/>
      </dsp:nvSpPr>
      <dsp:spPr>
        <a:xfrm>
          <a:off x="684893" y="843192"/>
          <a:ext cx="1857743" cy="1857743"/>
        </a:xfrm>
        <a:prstGeom prst="leftCircularArrow">
          <a:avLst>
            <a:gd name="adj1" fmla="val 6452"/>
            <a:gd name="adj2" fmla="val 429999"/>
            <a:gd name="adj3" fmla="val 10489124"/>
            <a:gd name="adj4" fmla="val 14837806"/>
            <a:gd name="adj5" fmla="val 7527"/>
          </a:avLst>
        </a:prstGeom>
        <a:solidFill>
          <a:schemeClr val="accent2">
            <a:hueOff val="3864684"/>
            <a:satOff val="-41326"/>
            <a:lumOff val="10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08897C-4489-43D0-8964-7BC698385F62}">
      <dsp:nvSpPr>
        <dsp:cNvPr id="0" name=""/>
        <dsp:cNvSpPr/>
      </dsp:nvSpPr>
      <dsp:spPr>
        <a:xfrm>
          <a:off x="1426629" y="-149416"/>
          <a:ext cx="2003021" cy="2003021"/>
        </a:xfrm>
        <a:prstGeom prst="circularArrow">
          <a:avLst>
            <a:gd name="adj1" fmla="val 5984"/>
            <a:gd name="adj2" fmla="val 394124"/>
            <a:gd name="adj3" fmla="val 13313824"/>
            <a:gd name="adj4" fmla="val 10508221"/>
            <a:gd name="adj5" fmla="val 6981"/>
          </a:avLst>
        </a:prstGeom>
        <a:solidFill>
          <a:schemeClr val="accent2">
            <a:hueOff val="7729367"/>
            <a:satOff val="-82653"/>
            <a:lumOff val="2156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6733" cy="469186"/>
          </a:xfrm>
          <a:prstGeom prst="rect">
            <a:avLst/>
          </a:prstGeom>
        </p:spPr>
        <p:txBody>
          <a:bodyPr vert="horz" lIns="94055" tIns="47028" rIns="94055" bIns="47028" rtlCol="0"/>
          <a:lstStyle>
            <a:lvl1pPr algn="l">
              <a:defRPr sz="1200"/>
            </a:lvl1pPr>
          </a:lstStyle>
          <a:p>
            <a:endParaRPr lang="es-AR" dirty="0"/>
          </a:p>
        </p:txBody>
      </p:sp>
      <p:sp>
        <p:nvSpPr>
          <p:cNvPr id="3" name="2 Marcador de fecha"/>
          <p:cNvSpPr>
            <a:spLocks noGrp="1"/>
          </p:cNvSpPr>
          <p:nvPr>
            <p:ph type="dt" idx="1"/>
          </p:nvPr>
        </p:nvSpPr>
        <p:spPr>
          <a:xfrm>
            <a:off x="4008705" y="0"/>
            <a:ext cx="3066733" cy="469186"/>
          </a:xfrm>
          <a:prstGeom prst="rect">
            <a:avLst/>
          </a:prstGeom>
        </p:spPr>
        <p:txBody>
          <a:bodyPr vert="horz" lIns="94055" tIns="47028" rIns="94055" bIns="47028" rtlCol="0"/>
          <a:lstStyle>
            <a:lvl1pPr algn="r">
              <a:defRPr sz="1200"/>
            </a:lvl1pPr>
          </a:lstStyle>
          <a:p>
            <a:fld id="{DD9D72B6-22A7-4B6C-A0AA-2B74D4B339FC}" type="datetimeFigureOut">
              <a:rPr lang="es-AR" smtClean="0"/>
              <a:pPr/>
              <a:t>12/08/2011</a:t>
            </a:fld>
            <a:endParaRPr lang="es-AR" dirty="0"/>
          </a:p>
        </p:txBody>
      </p:sp>
      <p:sp>
        <p:nvSpPr>
          <p:cNvPr id="4" name="3 Marcador de imagen de diapositiva"/>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55" tIns="47028" rIns="94055" bIns="47028" rtlCol="0" anchor="ctr"/>
          <a:lstStyle/>
          <a:p>
            <a:endParaRPr lang="es-AR" dirty="0"/>
          </a:p>
        </p:txBody>
      </p:sp>
      <p:sp>
        <p:nvSpPr>
          <p:cNvPr id="5" name="4 Marcador de notas"/>
          <p:cNvSpPr>
            <a:spLocks noGrp="1"/>
          </p:cNvSpPr>
          <p:nvPr>
            <p:ph type="body" sz="quarter" idx="3"/>
          </p:nvPr>
        </p:nvSpPr>
        <p:spPr>
          <a:xfrm>
            <a:off x="707708" y="4457264"/>
            <a:ext cx="5661660" cy="4222671"/>
          </a:xfrm>
          <a:prstGeom prst="rect">
            <a:avLst/>
          </a:prstGeom>
        </p:spPr>
        <p:txBody>
          <a:bodyPr vert="horz" lIns="94055" tIns="47028" rIns="94055" bIns="4702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912899"/>
            <a:ext cx="3066733" cy="469186"/>
          </a:xfrm>
          <a:prstGeom prst="rect">
            <a:avLst/>
          </a:prstGeom>
        </p:spPr>
        <p:txBody>
          <a:bodyPr vert="horz" lIns="94055" tIns="47028" rIns="94055" bIns="47028"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4008705" y="8912899"/>
            <a:ext cx="3066733" cy="469186"/>
          </a:xfrm>
          <a:prstGeom prst="rect">
            <a:avLst/>
          </a:prstGeom>
        </p:spPr>
        <p:txBody>
          <a:bodyPr vert="horz" lIns="94055" tIns="47028" rIns="94055" bIns="47028" rtlCol="0" anchor="b"/>
          <a:lstStyle>
            <a:lvl1pPr algn="r">
              <a:defRPr sz="1200"/>
            </a:lvl1pPr>
          </a:lstStyle>
          <a:p>
            <a:fld id="{251F80E7-C40F-47F9-80CF-C3D7FE46CE2C}" type="slidenum">
              <a:rPr lang="es-AR" smtClean="0"/>
              <a:pPr/>
              <a:t>‹Nº›</a:t>
            </a:fld>
            <a:endParaRPr lang="es-A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Luis</a:t>
            </a:r>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1</a:t>
            </a:fld>
            <a:endParaRPr lang="es-A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AFFF03F-6B08-4FDD-874C-C4EC42478EF0}" type="slidenum">
              <a:rPr lang="es-AR" smtClean="0"/>
              <a:pPr/>
              <a:t>10</a:t>
            </a:fld>
            <a:endParaRPr lang="es-A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AFFF03F-6B08-4FDD-874C-C4EC42478EF0}" type="slidenum">
              <a:rPr lang="es-AR" smtClean="0"/>
              <a:pPr/>
              <a:t>11</a:t>
            </a:fld>
            <a:endParaRPr lang="es-A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AFFF03F-6B08-4FDD-874C-C4EC42478EF0}" type="slidenum">
              <a:rPr lang="es-AR" smtClean="0"/>
              <a:pPr/>
              <a:t>12</a:t>
            </a:fld>
            <a:endParaRPr lang="es-A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AFFF03F-6B08-4FDD-874C-C4EC42478EF0}" type="slidenum">
              <a:rPr lang="es-AR" smtClean="0"/>
              <a:pPr/>
              <a:t>13</a:t>
            </a:fld>
            <a:endParaRPr lang="es-A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GATO</a:t>
            </a:r>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14</a:t>
            </a:fld>
            <a:endParaRPr lang="es-A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15</a:t>
            </a:fld>
            <a:endParaRPr lang="es-A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92B01-A5EC-4E58-A706-F30505147D27}" type="slidenum">
              <a:rPr lang="es-AR"/>
              <a:pPr/>
              <a:t>16</a:t>
            </a:fld>
            <a:endParaRPr lang="es-AR"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s-A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282721-E5B3-496A-8212-05D0C33A6253}" type="slidenum">
              <a:rPr lang="es-AR" smtClean="0"/>
              <a:pPr/>
              <a:t>17</a:t>
            </a:fld>
            <a:endParaRPr lang="es-AR" dirty="0"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xfrm>
            <a:off x="943395" y="4456625"/>
            <a:ext cx="5190286" cy="4222990"/>
          </a:xfrm>
          <a:noFill/>
        </p:spPr>
        <p:txBody>
          <a:bodyPr wrap="square" numCol="1" anchor="t" anchorCtr="0" compatLnSpc="1">
            <a:prstTxWarp prst="textNoShape">
              <a:avLst/>
            </a:prstTxWarp>
          </a:bodyPr>
          <a:lstStyle/>
          <a:p>
            <a:pPr eaLnBrk="1" hangingPunct="1">
              <a:spcBef>
                <a:spcPct val="0"/>
              </a:spcBef>
            </a:pPr>
            <a:endParaRPr lang="es-A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6821ACB-31FB-488B-A949-A1A692DD65AB}" type="slidenum">
              <a:rPr lang="es-ES_tradnl" smtClean="0"/>
              <a:pPr/>
              <a:t>18</a:t>
            </a:fld>
            <a:endParaRPr lang="es-ES_tradnl"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19</a:t>
            </a:fld>
            <a:endParaRPr lang="es-A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6821ACB-31FB-488B-A949-A1A692DD65AB}" type="slidenum">
              <a:rPr lang="es-ES_tradnl" smtClean="0"/>
              <a:pPr/>
              <a:t>2</a:t>
            </a:fld>
            <a:endParaRPr lang="es-ES_tradn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20</a:t>
            </a:fld>
            <a:endParaRPr lang="es-A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8CB178-86A0-448C-988C-E751F47C7703}" type="slidenum">
              <a:rPr lang="es-AR"/>
              <a:pPr/>
              <a:t>21</a:t>
            </a:fld>
            <a:endParaRPr lang="es-AR" dirty="0"/>
          </a:p>
        </p:txBody>
      </p:sp>
      <p:sp>
        <p:nvSpPr>
          <p:cNvPr id="10242" name="Rectangle 7"/>
          <p:cNvSpPr txBox="1">
            <a:spLocks noGrp="1" noChangeArrowheads="1"/>
          </p:cNvSpPr>
          <p:nvPr/>
        </p:nvSpPr>
        <p:spPr bwMode="auto">
          <a:xfrm>
            <a:off x="4000514" y="8922673"/>
            <a:ext cx="3076562" cy="461040"/>
          </a:xfrm>
          <a:prstGeom prst="rect">
            <a:avLst/>
          </a:prstGeom>
          <a:noFill/>
          <a:ln w="9525">
            <a:noFill/>
            <a:miter lim="800000"/>
            <a:headEnd/>
            <a:tailEnd/>
          </a:ln>
        </p:spPr>
        <p:txBody>
          <a:bodyPr lIns="92286" tIns="46142" rIns="92286" bIns="46142" anchor="b"/>
          <a:lstStyle/>
          <a:p>
            <a:pPr algn="r" defTabSz="889932"/>
            <a:fld id="{B5CE51A0-1DE5-44EE-A05E-40B286AF24BC}" type="slidenum">
              <a:rPr lang="en-US" sz="1100">
                <a:latin typeface="Times New Roman" pitchFamily="18" charset="0"/>
              </a:rPr>
              <a:pPr algn="r" defTabSz="889932"/>
              <a:t>21</a:t>
            </a:fld>
            <a:endParaRPr lang="en-US" sz="1100" dirty="0">
              <a:latin typeface="Times New Roman" pitchFamily="18" charset="0"/>
            </a:endParaRPr>
          </a:p>
        </p:txBody>
      </p:sp>
      <p:sp>
        <p:nvSpPr>
          <p:cNvPr id="10243" name="Rectangle 2"/>
          <p:cNvSpPr>
            <a:spLocks noGrp="1" noRot="1" noChangeAspect="1" noChangeArrowheads="1" noTextEdit="1"/>
          </p:cNvSpPr>
          <p:nvPr>
            <p:ph type="sldImg"/>
          </p:nvPr>
        </p:nvSpPr>
        <p:spPr>
          <a:xfrm>
            <a:off x="1179513" y="692150"/>
            <a:ext cx="4718050" cy="3538538"/>
          </a:xfrm>
          <a:ln/>
        </p:spPr>
      </p:sp>
      <p:sp>
        <p:nvSpPr>
          <p:cNvPr id="10244" name="Rectangle 3"/>
          <p:cNvSpPr>
            <a:spLocks noGrp="1" noChangeArrowheads="1"/>
          </p:cNvSpPr>
          <p:nvPr>
            <p:ph type="body" idx="1"/>
          </p:nvPr>
        </p:nvSpPr>
        <p:spPr>
          <a:xfrm>
            <a:off x="922314" y="4460522"/>
            <a:ext cx="5232449" cy="4230817"/>
          </a:xfrm>
        </p:spPr>
        <p:txBody>
          <a:bodyPr lIns="92286" tIns="46142" rIns="92286" bIns="46142"/>
          <a:lstStyle/>
          <a:p>
            <a:endParaRPr lang="es-A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22</a:t>
            </a:fld>
            <a:endParaRPr lang="es-A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44DB2-6380-40F6-8A76-FB1D02471E18}" type="slidenum">
              <a:rPr lang="es-AR"/>
              <a:pPr/>
              <a:t>23</a:t>
            </a:fld>
            <a:endParaRPr lang="es-AR"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A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DACAF-32A9-4DEE-A799-38792A5AF232}" type="slidenum">
              <a:rPr lang="es-AR"/>
              <a:pPr/>
              <a:t>24</a:t>
            </a:fld>
            <a:endParaRPr lang="es-AR"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s-A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DACAF-32A9-4DEE-A799-38792A5AF232}" type="slidenum">
              <a:rPr lang="es-AR"/>
              <a:pPr/>
              <a:t>25</a:t>
            </a:fld>
            <a:endParaRPr lang="es-AR"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s-A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DACAF-32A9-4DEE-A799-38792A5AF232}" type="slidenum">
              <a:rPr lang="es-AR"/>
              <a:pPr/>
              <a:t>26</a:t>
            </a:fld>
            <a:endParaRPr lang="es-AR"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s-A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DACAF-32A9-4DEE-A799-38792A5AF232}" type="slidenum">
              <a:rPr lang="es-AR"/>
              <a:pPr/>
              <a:t>27</a:t>
            </a:fld>
            <a:endParaRPr lang="es-AR"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s-A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24CE8-D2AA-4656-A991-556B1E3DD922}" type="slidenum">
              <a:rPr lang="es-AR"/>
              <a:pPr/>
              <a:t>28</a:t>
            </a:fld>
            <a:endParaRPr lang="es-AR"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s-A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33621A9A-BCCC-4034-A153-2E98906D0668}" type="slidenum">
              <a:rPr lang="es-AR" smtClean="0"/>
              <a:pPr/>
              <a:t>29</a:t>
            </a:fld>
            <a:endParaRPr lang="es-A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3</a:t>
            </a:fld>
            <a:endParaRPr lang="es-A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30</a:t>
            </a:fld>
            <a:endParaRPr lang="es-A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6821ACB-31FB-488B-A949-A1A692DD65AB}" type="slidenum">
              <a:rPr lang="es-ES_tradnl" smtClean="0"/>
              <a:pPr/>
              <a:t>31</a:t>
            </a:fld>
            <a:endParaRPr lang="es-ES_tradnl"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6821ACB-31FB-488B-A949-A1A692DD65AB}" type="slidenum">
              <a:rPr lang="es-ES_tradnl" smtClean="0"/>
              <a:pPr/>
              <a:t>32</a:t>
            </a:fld>
            <a:endParaRPr lang="es-ES_tradnl"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33</a:t>
            </a:fld>
            <a:endParaRPr lang="es-A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6821ACB-31FB-488B-A949-A1A692DD65AB}" type="slidenum">
              <a:rPr lang="es-ES_tradnl" smtClean="0"/>
              <a:pPr/>
              <a:t>34</a:t>
            </a:fld>
            <a:endParaRPr lang="es-ES_tradnl"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2C31CB1-AD07-4996-8270-371D21D4A9EE}" type="slidenum">
              <a:rPr lang="es-AR" smtClean="0"/>
              <a:pPr/>
              <a:t>35</a:t>
            </a:fld>
            <a:endParaRPr lang="es-A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2C31CB1-AD07-4996-8270-371D21D4A9EE}" type="slidenum">
              <a:rPr lang="es-AR" smtClean="0"/>
              <a:pPr/>
              <a:t>36</a:t>
            </a:fld>
            <a:endParaRPr lang="es-A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37</a:t>
            </a:fld>
            <a:endParaRPr lang="es-A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B12B0F5A-3A03-42E6-84AB-0C69498C3DCC}" type="slidenum">
              <a:rPr lang="es-AR" smtClean="0"/>
              <a:pPr/>
              <a:t>38</a:t>
            </a:fld>
            <a:endParaRPr lang="es-A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B12B0F5A-3A03-42E6-84AB-0C69498C3DCC}" type="slidenum">
              <a:rPr lang="es-AR" smtClean="0"/>
              <a:pPr/>
              <a:t>39</a:t>
            </a:fld>
            <a:endParaRPr lang="es-A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9497B33-A551-434F-B247-E3DBB73CA2B3}" type="slidenum">
              <a:rPr lang="es-AR" smtClean="0"/>
              <a:pPr/>
              <a:t>4</a:t>
            </a:fld>
            <a:endParaRPr lang="es-A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8AB1FAAE-08BE-4EAF-A48B-43875A5A2B88}" type="slidenum">
              <a:rPr lang="es-ES_tradnl" smtClean="0"/>
              <a:pPr/>
              <a:t>40</a:t>
            </a:fld>
            <a:endParaRPr lang="es-ES_tradnl" dirty="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s-AR"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p:cNvSpPr>
            <a:spLocks noGrp="1" noRot="1" noChangeAspect="1" noTextEdit="1"/>
          </p:cNvSpPr>
          <p:nvPr>
            <p:ph type="sldImg"/>
          </p:nvPr>
        </p:nvSpPr>
        <p:spPr>
          <a:ln/>
        </p:spPr>
      </p:sp>
      <p:sp>
        <p:nvSpPr>
          <p:cNvPr id="8195" name="2 Marcador de notas"/>
          <p:cNvSpPr>
            <a:spLocks noGrp="1"/>
          </p:cNvSpPr>
          <p:nvPr>
            <p:ph type="body" idx="1"/>
          </p:nvPr>
        </p:nvSpPr>
        <p:spPr>
          <a:noFill/>
          <a:ln/>
        </p:spPr>
        <p:txBody>
          <a:bodyPr/>
          <a:lstStyle/>
          <a:p>
            <a:endParaRPr lang="es-AR" dirty="0" smtClean="0"/>
          </a:p>
        </p:txBody>
      </p:sp>
      <p:sp>
        <p:nvSpPr>
          <p:cNvPr id="8196" name="3 Marcador de número de diapositiva"/>
          <p:cNvSpPr>
            <a:spLocks noGrp="1"/>
          </p:cNvSpPr>
          <p:nvPr>
            <p:ph type="sldNum" sz="quarter" idx="5"/>
          </p:nvPr>
        </p:nvSpPr>
        <p:spPr>
          <a:noFill/>
        </p:spPr>
        <p:txBody>
          <a:bodyPr/>
          <a:lstStyle/>
          <a:p>
            <a:fld id="{DBEED007-F77D-4BA4-9923-5676A47D31D4}" type="slidenum">
              <a:rPr lang="es-ES_tradnl" smtClean="0"/>
              <a:pPr/>
              <a:t>41</a:t>
            </a:fld>
            <a:endParaRPr lang="es-ES_tradnl"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B12B0F5A-3A03-42E6-84AB-0C69498C3DCC}" type="slidenum">
              <a:rPr lang="es-AR" smtClean="0"/>
              <a:pPr/>
              <a:t>42</a:t>
            </a:fld>
            <a:endParaRPr lang="es-A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B068F6-0DAC-4599-B8B6-36F917840597}" type="slidenum">
              <a:rPr lang="es-AR"/>
              <a:pPr/>
              <a:t>43</a:t>
            </a:fld>
            <a:endParaRPr lang="es-AR" dirty="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s-A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CB513221-9E65-4115-8D48-7A59011A5032}" type="slidenum">
              <a:rPr lang="es-ES_tradnl" smtClean="0"/>
              <a:pPr/>
              <a:t>44</a:t>
            </a:fld>
            <a:endParaRPr lang="es-ES_tradnl"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9497B33-A551-434F-B247-E3DBB73CA2B3}" type="slidenum">
              <a:rPr lang="es-AR" smtClean="0"/>
              <a:pPr/>
              <a:t>45</a:t>
            </a:fld>
            <a:endParaRPr lang="es-A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a:ln/>
        </p:spPr>
      </p:sp>
      <p:sp>
        <p:nvSpPr>
          <p:cNvPr id="59395" name="2 Marcador de notas"/>
          <p:cNvSpPr>
            <a:spLocks noGrp="1"/>
          </p:cNvSpPr>
          <p:nvPr>
            <p:ph type="body" idx="1"/>
          </p:nvPr>
        </p:nvSpPr>
        <p:spPr>
          <a:noFill/>
          <a:ln/>
        </p:spPr>
        <p:txBody>
          <a:bodyPr/>
          <a:lstStyle/>
          <a:p>
            <a:endParaRPr lang="es-AR" dirty="0" smtClean="0"/>
          </a:p>
        </p:txBody>
      </p:sp>
      <p:sp>
        <p:nvSpPr>
          <p:cNvPr id="59396" name="3 Marcador de número de diapositiva"/>
          <p:cNvSpPr>
            <a:spLocks noGrp="1"/>
          </p:cNvSpPr>
          <p:nvPr>
            <p:ph type="sldNum" sz="quarter" idx="5"/>
          </p:nvPr>
        </p:nvSpPr>
        <p:spPr>
          <a:noFill/>
        </p:spPr>
        <p:txBody>
          <a:bodyPr/>
          <a:lstStyle/>
          <a:p>
            <a:fld id="{A1D3D842-D65F-418F-AA2F-B05A0871B9B4}" type="slidenum">
              <a:rPr lang="es-ES" smtClean="0"/>
              <a:pPr/>
              <a:t>46</a:t>
            </a:fld>
            <a:endParaRPr lang="es-E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luis</a:t>
            </a:r>
            <a:endParaRPr lang="es-AR" dirty="0"/>
          </a:p>
        </p:txBody>
      </p:sp>
      <p:sp>
        <p:nvSpPr>
          <p:cNvPr id="4" name="3 Marcador de número de diapositiva"/>
          <p:cNvSpPr>
            <a:spLocks noGrp="1"/>
          </p:cNvSpPr>
          <p:nvPr>
            <p:ph type="sldNum" sz="quarter" idx="10"/>
          </p:nvPr>
        </p:nvSpPr>
        <p:spPr/>
        <p:txBody>
          <a:bodyPr/>
          <a:lstStyle/>
          <a:p>
            <a:fld id="{E6821ACB-31FB-488B-A949-A1A692DD65AB}" type="slidenum">
              <a:rPr lang="es-ES_tradnl" smtClean="0"/>
              <a:pPr/>
              <a:t>47</a:t>
            </a:fld>
            <a:endParaRPr lang="es-ES_tradnl"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t>“4R Nutrient Stewardship – A global framework for best management practices (BMPs) for fertilizer use. Fertilizer use BMPs—applying the right nutrient source at the right rate, time, and place—integrate with agronomic BMPs selected to achieve cropping system management objectives of productivity, profitability, durability, and health of the biophysical and social environment. A balanced complement of performance indicators can reflect the influence of fertilizer BMPs on the economic, social, and environmental goals for sustainable development.”</a:t>
            </a:r>
          </a:p>
          <a:p>
            <a:pPr eaLnBrk="1" hangingPunct="1">
              <a:defRPr/>
            </a:pPr>
            <a:endParaRPr lang="en-US" dirty="0" smtClean="0"/>
          </a:p>
          <a:p>
            <a:pPr eaLnBrk="1" hangingPunct="1">
              <a:defRPr/>
            </a:pPr>
            <a:r>
              <a:rPr lang="en-US" dirty="0" smtClean="0"/>
              <a:t>See IPNI Concept Paper #1 at www.ipni.net/4R</a:t>
            </a:r>
          </a:p>
          <a:p>
            <a:pPr eaLnBrk="1" hangingPunct="1">
              <a:defRPr/>
            </a:pPr>
            <a:endParaRPr lang="en-US" dirty="0" smtClean="0"/>
          </a:p>
        </p:txBody>
      </p:sp>
      <p:sp>
        <p:nvSpPr>
          <p:cNvPr id="416772" name="Slide Number Placeholder 3"/>
          <p:cNvSpPr>
            <a:spLocks noGrp="1"/>
          </p:cNvSpPr>
          <p:nvPr>
            <p:ph type="sldNum" sz="quarter" idx="5"/>
          </p:nvPr>
        </p:nvSpPr>
        <p:spPr>
          <a:noFill/>
        </p:spPr>
        <p:txBody>
          <a:bodyPr/>
          <a:lstStyle/>
          <a:p>
            <a:pPr defTabSz="453707"/>
            <a:fld id="{2A0B07D5-4643-43DA-9DDB-B05CF61EA705}" type="slidenum">
              <a:rPr lang="en-US" smtClean="0">
                <a:solidFill>
                  <a:srgbClr val="000000"/>
                </a:solidFill>
                <a:latin typeface="Calibri" pitchFamily="34" charset="0"/>
                <a:ea typeface="Arial Unicode MS" pitchFamily="34" charset="-128"/>
                <a:cs typeface="Arial Unicode MS" pitchFamily="34" charset="-128"/>
              </a:rPr>
              <a:pPr defTabSz="453707"/>
              <a:t>48</a:t>
            </a:fld>
            <a:endParaRPr lang="en-US" dirty="0" smtClean="0">
              <a:solidFill>
                <a:srgbClr val="000000"/>
              </a:solidFill>
              <a:latin typeface="Calibri" pitchFamily="34" charset="0"/>
              <a:ea typeface="Arial Unicode MS" pitchFamily="34" charset="-128"/>
              <a:cs typeface="Arial Unicode MS"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EDCB3D78-6475-4509-AC74-4CD9DEF55954}" type="slidenum">
              <a:rPr lang="es-ES" smtClean="0"/>
              <a:pPr/>
              <a:t>49</a:t>
            </a:fld>
            <a:endParaRPr lang="es-ES" dirty="0" smtClean="0"/>
          </a:p>
        </p:txBody>
      </p:sp>
      <p:sp>
        <p:nvSpPr>
          <p:cNvPr id="164867" name="Rectangle 2"/>
          <p:cNvSpPr>
            <a:spLocks noGrp="1" noRot="1" noChangeAspect="1" noChangeArrowheads="1" noTextEdit="1"/>
          </p:cNvSpPr>
          <p:nvPr>
            <p:ph type="sldImg"/>
          </p:nvPr>
        </p:nvSpPr>
        <p:spPr>
          <a:xfrm>
            <a:off x="1192213" y="703263"/>
            <a:ext cx="4692650" cy="3519487"/>
          </a:xfrm>
          <a:ln/>
        </p:spPr>
      </p:sp>
      <p:sp>
        <p:nvSpPr>
          <p:cNvPr id="164868"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9497B33-A551-434F-B247-E3DBB73CA2B3}" type="slidenum">
              <a:rPr lang="es-AR" smtClean="0"/>
              <a:pPr/>
              <a:t>5</a:t>
            </a:fld>
            <a:endParaRPr lang="es-A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50</a:t>
            </a:fld>
            <a:endParaRPr lang="es-A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AFFF03F-6B08-4FDD-874C-C4EC42478EF0}" type="slidenum">
              <a:rPr lang="es-AR" smtClean="0"/>
              <a:pPr/>
              <a:t>51</a:t>
            </a:fld>
            <a:endParaRPr lang="es-A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AFFF03F-6B08-4FDD-874C-C4EC42478EF0}" type="slidenum">
              <a:rPr lang="es-AR" smtClean="0"/>
              <a:pPr/>
              <a:t>52</a:t>
            </a:fld>
            <a:endParaRPr lang="es-A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AFFF03F-6B08-4FDD-874C-C4EC42478EF0}" type="slidenum">
              <a:rPr lang="es-AR" smtClean="0"/>
              <a:pPr/>
              <a:t>53</a:t>
            </a:fld>
            <a:endParaRPr lang="es-A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AFFF03F-6B08-4FDD-874C-C4EC42478EF0}" type="slidenum">
              <a:rPr lang="es-AR" smtClean="0"/>
              <a:pPr/>
              <a:t>54</a:t>
            </a:fld>
            <a:endParaRPr lang="es-A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AFFF03F-6B08-4FDD-874C-C4EC42478EF0}" type="slidenum">
              <a:rPr lang="es-AR" smtClean="0"/>
              <a:pPr/>
              <a:t>55</a:t>
            </a:fld>
            <a:endParaRPr lang="es-A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AFFF03F-6B08-4FDD-874C-C4EC42478EF0}" type="slidenum">
              <a:rPr lang="es-AR" smtClean="0"/>
              <a:pPr/>
              <a:t>56</a:t>
            </a:fld>
            <a:endParaRPr lang="es-A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AFFF03F-6B08-4FDD-874C-C4EC42478EF0}" type="slidenum">
              <a:rPr lang="es-AR" smtClean="0"/>
              <a:pPr/>
              <a:t>57</a:t>
            </a:fld>
            <a:endParaRPr lang="es-A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AFFF03F-6B08-4FDD-874C-C4EC42478EF0}" type="slidenum">
              <a:rPr lang="es-AR" smtClean="0"/>
              <a:pPr/>
              <a:t>58</a:t>
            </a:fld>
            <a:endParaRPr lang="es-A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AFFF03F-6B08-4FDD-874C-C4EC42478EF0}" type="slidenum">
              <a:rPr lang="es-AR" smtClean="0"/>
              <a:pPr/>
              <a:t>59</a:t>
            </a:fld>
            <a:endParaRPr lang="es-A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6821ACB-31FB-488B-A949-A1A692DD65AB}" type="slidenum">
              <a:rPr lang="es-ES_tradnl" smtClean="0"/>
              <a:pPr/>
              <a:t>6</a:t>
            </a:fld>
            <a:endParaRPr lang="es-ES_tradnl"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gg</a:t>
            </a:r>
            <a:endParaRPr lang="es-AR" dirty="0"/>
          </a:p>
        </p:txBody>
      </p:sp>
      <p:sp>
        <p:nvSpPr>
          <p:cNvPr id="4" name="3 Marcador de número de diapositiva"/>
          <p:cNvSpPr>
            <a:spLocks noGrp="1"/>
          </p:cNvSpPr>
          <p:nvPr>
            <p:ph type="sldNum" sz="quarter" idx="10"/>
          </p:nvPr>
        </p:nvSpPr>
        <p:spPr/>
        <p:txBody>
          <a:bodyPr/>
          <a:lstStyle/>
          <a:p>
            <a:fld id="{E6821ACB-31FB-488B-A949-A1A692DD65AB}" type="slidenum">
              <a:rPr lang="es-ES_tradnl" smtClean="0"/>
              <a:pPr/>
              <a:t>60</a:t>
            </a:fld>
            <a:endParaRPr lang="es-ES_tradnl"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EB96AAD-ADB4-4FBE-A98D-DA22AA5BD337}" type="slidenum">
              <a:rPr lang="es-AR" smtClean="0"/>
              <a:pPr/>
              <a:t>61</a:t>
            </a:fld>
            <a:endParaRPr lang="es-AR" dirty="0"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xfrm>
            <a:off x="943395" y="4456625"/>
            <a:ext cx="5190286" cy="4222990"/>
          </a:xfrm>
          <a:noFill/>
        </p:spPr>
        <p:txBody>
          <a:bodyPr wrap="square" numCol="1" anchor="t" anchorCtr="0" compatLnSpc="1">
            <a:prstTxWarp prst="textNoShape">
              <a:avLst/>
            </a:prstTxWarp>
          </a:bodyPr>
          <a:lstStyle/>
          <a:p>
            <a:pPr eaLnBrk="1" hangingPunct="1">
              <a:spcBef>
                <a:spcPct val="0"/>
              </a:spcBef>
            </a:pPr>
            <a:endParaRPr lang="es-AR"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62</a:t>
            </a:fld>
            <a:endParaRPr lang="es-A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63</a:t>
            </a:fld>
            <a:endParaRPr lang="es-A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64</a:t>
            </a:fld>
            <a:endParaRPr lang="es-A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65</a:t>
            </a:fld>
            <a:endParaRPr lang="es-A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AFFF03F-6B08-4FDD-874C-C4EC42478EF0}" type="slidenum">
              <a:rPr lang="es-AR" smtClean="0"/>
              <a:pPr/>
              <a:t>66</a:t>
            </a:fld>
            <a:endParaRPr lang="es-A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67</a:t>
            </a:fld>
            <a:endParaRPr lang="es-A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68</a:t>
            </a:fld>
            <a:endParaRPr lang="es-A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69</a:t>
            </a:fld>
            <a:endParaRPr lang="es-A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7</a:t>
            </a:fld>
            <a:endParaRPr lang="es-A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Marcador de imagen de diapositiva"/>
          <p:cNvSpPr>
            <a:spLocks noGrp="1" noRot="1" noChangeAspect="1" noTextEdit="1"/>
          </p:cNvSpPr>
          <p:nvPr>
            <p:ph type="sldImg"/>
          </p:nvPr>
        </p:nvSpPr>
        <p:spPr>
          <a:ln/>
        </p:spPr>
      </p:sp>
      <p:sp>
        <p:nvSpPr>
          <p:cNvPr id="182275" name="2 Marcador de notas"/>
          <p:cNvSpPr>
            <a:spLocks noGrp="1"/>
          </p:cNvSpPr>
          <p:nvPr>
            <p:ph type="body" idx="1"/>
          </p:nvPr>
        </p:nvSpPr>
        <p:spPr>
          <a:noFill/>
          <a:ln/>
        </p:spPr>
        <p:txBody>
          <a:bodyPr/>
          <a:lstStyle/>
          <a:p>
            <a:pPr eaLnBrk="1" hangingPunct="1"/>
            <a:endParaRPr lang="es-AR" dirty="0" smtClean="0"/>
          </a:p>
        </p:txBody>
      </p:sp>
      <p:sp>
        <p:nvSpPr>
          <p:cNvPr id="182276" name="3 Marcador de número de diapositiva"/>
          <p:cNvSpPr>
            <a:spLocks noGrp="1"/>
          </p:cNvSpPr>
          <p:nvPr>
            <p:ph type="sldNum" sz="quarter" idx="5"/>
          </p:nvPr>
        </p:nvSpPr>
        <p:spPr>
          <a:noFill/>
        </p:spPr>
        <p:txBody>
          <a:bodyPr/>
          <a:lstStyle/>
          <a:p>
            <a:fld id="{A18B940E-AFD3-4C9D-BAB0-8A4168B18C4A}" type="slidenum">
              <a:rPr lang="es-ES_tradnl"/>
              <a:pPr/>
              <a:t>70</a:t>
            </a:fld>
            <a:endParaRPr lang="es-ES_trad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C46EDDE3-34BF-4134-BBF0-9D86FFA3E84D}" type="slidenum">
              <a:rPr lang="es-AR" smtClean="0"/>
              <a:pPr/>
              <a:t>8</a:t>
            </a:fld>
            <a:endParaRPr lang="es-A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51F80E7-C40F-47F9-80CF-C3D7FE46CE2C}" type="slidenum">
              <a:rPr lang="es-AR" smtClean="0"/>
              <a:pPr/>
              <a:t>9</a:t>
            </a:fld>
            <a:endParaRPr lang="es-A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D01E752B-6BF9-40A2-95ED-88317AA5FEF1}" type="datetimeFigureOut">
              <a:rPr lang="es-AR" smtClean="0"/>
              <a:pPr/>
              <a:t>12/08/2011</a:t>
            </a:fld>
            <a:endParaRPr lang="es-AR" dirty="0"/>
          </a:p>
        </p:txBody>
      </p:sp>
      <p:sp>
        <p:nvSpPr>
          <p:cNvPr id="17" name="16 Marcador de pie de página"/>
          <p:cNvSpPr>
            <a:spLocks noGrp="1"/>
          </p:cNvSpPr>
          <p:nvPr>
            <p:ph type="ftr" sz="quarter" idx="11"/>
          </p:nvPr>
        </p:nvSpPr>
        <p:spPr/>
        <p:txBody>
          <a:bodyPr/>
          <a:lstStyle/>
          <a:p>
            <a:endParaRPr lang="es-AR" dirty="0"/>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4FDBE0-01F3-4D99-A8AB-726A4A580664}" type="slidenum">
              <a:rPr lang="es-AR" smtClean="0"/>
              <a:pPr/>
              <a:t>‹Nº›</a:t>
            </a:fld>
            <a:endParaRPr lang="es-AR" dirty="0"/>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01E752B-6BF9-40A2-95ED-88317AA5FEF1}" type="datetimeFigureOut">
              <a:rPr lang="es-AR" smtClean="0"/>
              <a:pPr/>
              <a:t>12/08/2011</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104FDBE0-01F3-4D99-A8AB-726A4A580664}" type="slidenum">
              <a:rPr lang="es-AR" smtClean="0"/>
              <a:pPr/>
              <a:t>‹Nº›</a:t>
            </a:fld>
            <a:endParaRPr lang="es-AR"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6915912" y="3009901"/>
            <a:ext cx="457200" cy="441325"/>
          </a:xfrm>
        </p:spPr>
        <p:txBody>
          <a:bodyPr/>
          <a:lstStyle/>
          <a:p>
            <a:fld id="{104FDBE0-01F3-4D99-A8AB-726A4A580664}" type="slidenum">
              <a:rPr lang="es-AR" smtClean="0"/>
              <a:pPr/>
              <a:t>‹Nº›</a:t>
            </a:fld>
            <a:endParaRPr lang="es-AR" dirty="0"/>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01E752B-6BF9-40A2-95ED-88317AA5FEF1}" type="datetimeFigureOut">
              <a:rPr lang="es-AR" smtClean="0"/>
              <a:pPr/>
              <a:t>12/08/2011</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fecha"/>
          <p:cNvSpPr>
            <a:spLocks noGrp="1"/>
          </p:cNvSpPr>
          <p:nvPr>
            <p:ph type="dt" sz="half" idx="10"/>
          </p:nvPr>
        </p:nvSpPr>
        <p:spPr>
          <a:xfrm>
            <a:off x="457200" y="6245225"/>
            <a:ext cx="2133600" cy="476250"/>
          </a:xfrm>
        </p:spPr>
        <p:txBody>
          <a:bodyPr/>
          <a:lstStyle>
            <a:lvl1pPr>
              <a:defRPr/>
            </a:lvl1pPr>
          </a:lstStyle>
          <a:p>
            <a:endParaRPr lang="es-AR" dirty="0"/>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s-AR" dirty="0"/>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5AC2822D-F407-4D6E-A888-577154A4ECF7}" type="slidenum">
              <a:rPr lang="es-AR"/>
              <a:pPr/>
              <a:t>‹Nº›</a:t>
            </a:fld>
            <a:endParaRPr lang="es-A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931863" y="96838"/>
            <a:ext cx="7158037" cy="1412875"/>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950913" y="1981200"/>
            <a:ext cx="3752850" cy="4114800"/>
          </a:xfrm>
        </p:spPr>
        <p:txBody>
          <a:bodyPr/>
          <a:lstStyle/>
          <a:p>
            <a:pPr lvl="0"/>
            <a:endParaRPr lang="es-ES" noProof="0" dirty="0" smtClean="0"/>
          </a:p>
        </p:txBody>
      </p:sp>
      <p:sp>
        <p:nvSpPr>
          <p:cNvPr id="4" name="3 Marcador de texto"/>
          <p:cNvSpPr>
            <a:spLocks noGrp="1"/>
          </p:cNvSpPr>
          <p:nvPr>
            <p:ph type="body" sz="half" idx="2"/>
          </p:nvPr>
        </p:nvSpPr>
        <p:spPr>
          <a:xfrm>
            <a:off x="4856163" y="1981200"/>
            <a:ext cx="3754437"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
          <p:cNvSpPr>
            <a:spLocks noGrp="1" noChangeArrowheads="1"/>
          </p:cNvSpPr>
          <p:nvPr>
            <p:ph type="dt" sz="half" idx="10"/>
          </p:nvPr>
        </p:nvSpPr>
        <p:spPr>
          <a:ln/>
        </p:spPr>
        <p:txBody>
          <a:bodyPr/>
          <a:lstStyle>
            <a:lvl1pPr>
              <a:defRPr/>
            </a:lvl1pPr>
          </a:lstStyle>
          <a:p>
            <a:pPr>
              <a:defRPr/>
            </a:pPr>
            <a:endParaRPr lang="es-E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8"/>
          <p:cNvSpPr>
            <a:spLocks noGrp="1" noChangeArrowheads="1"/>
          </p:cNvSpPr>
          <p:nvPr>
            <p:ph type="sldNum" sz="quarter" idx="12"/>
          </p:nvPr>
        </p:nvSpPr>
        <p:spPr>
          <a:ln/>
        </p:spPr>
        <p:txBody>
          <a:bodyPr/>
          <a:lstStyle>
            <a:lvl1pPr>
              <a:defRPr/>
            </a:lvl1pPr>
          </a:lstStyle>
          <a:p>
            <a:pPr>
              <a:defRPr/>
            </a:pPr>
            <a:fld id="{B7233841-8BE4-4849-A150-286382AF367E}"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01E752B-6BF9-40A2-95ED-88317AA5FEF1}" type="datetimeFigureOut">
              <a:rPr lang="es-AR" smtClean="0"/>
              <a:pPr/>
              <a:t>12/08/2011</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a:xfrm>
            <a:off x="4361688" y="1026372"/>
            <a:ext cx="457200" cy="441325"/>
          </a:xfrm>
        </p:spPr>
        <p:txBody>
          <a:bodyPr/>
          <a:lstStyle/>
          <a:p>
            <a:fld id="{104FDBE0-01F3-4D99-A8AB-726A4A580664}" type="slidenum">
              <a:rPr lang="es-AR" smtClean="0"/>
              <a:pPr/>
              <a:t>‹Nº›</a:t>
            </a:fld>
            <a:endParaRPr lang="es-AR" dirty="0"/>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AR" dirty="0"/>
          </a:p>
        </p:txBody>
      </p:sp>
      <p:sp>
        <p:nvSpPr>
          <p:cNvPr id="4" name="3 Marcador de fecha"/>
          <p:cNvSpPr>
            <a:spLocks noGrp="1"/>
          </p:cNvSpPr>
          <p:nvPr>
            <p:ph type="dt" sz="half" idx="10"/>
          </p:nvPr>
        </p:nvSpPr>
        <p:spPr/>
        <p:txBody>
          <a:bodyPr/>
          <a:lstStyle/>
          <a:p>
            <a:fld id="{D01E752B-6BF9-40A2-95ED-88317AA5FEF1}" type="datetimeFigureOut">
              <a:rPr lang="es-AR" smtClean="0"/>
              <a:pPr/>
              <a:t>12/08/2011</a:t>
            </a:fld>
            <a:endParaRPr lang="es-AR" dirty="0"/>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4FDBE0-01F3-4D99-A8AB-726A4A580664}" type="slidenum">
              <a:rPr lang="es-AR" smtClean="0"/>
              <a:pPr/>
              <a:t>‹Nº›</a:t>
            </a:fld>
            <a:endParaRPr lang="es-AR" dirty="0"/>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D01E752B-6BF9-40A2-95ED-88317AA5FEF1}" type="datetimeFigureOut">
              <a:rPr lang="es-AR" smtClean="0"/>
              <a:pPr/>
              <a:t>12/08/2011</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104FDBE0-01F3-4D99-A8AB-726A4A580664}" type="slidenum">
              <a:rPr lang="es-AR" smtClean="0"/>
              <a:pPr/>
              <a:t>‹Nº›</a:t>
            </a:fld>
            <a:endParaRPr lang="es-AR" dirty="0"/>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01E752B-6BF9-40A2-95ED-88317AA5FEF1}" type="datetimeFigureOut">
              <a:rPr lang="es-AR" smtClean="0"/>
              <a:pPr/>
              <a:t>12/08/2011</a:t>
            </a:fld>
            <a:endParaRPr lang="es-AR" dirty="0"/>
          </a:p>
        </p:txBody>
      </p:sp>
      <p:sp>
        <p:nvSpPr>
          <p:cNvPr id="8" name="7 Marcador de pie de página"/>
          <p:cNvSpPr>
            <a:spLocks noGrp="1"/>
          </p:cNvSpPr>
          <p:nvPr>
            <p:ph type="ftr" sz="quarter" idx="11"/>
          </p:nvPr>
        </p:nvSpPr>
        <p:spPr>
          <a:xfrm>
            <a:off x="304800" y="6409944"/>
            <a:ext cx="3581400" cy="365760"/>
          </a:xfrm>
        </p:spPr>
        <p:txBody>
          <a:bodyPr/>
          <a:lstStyle/>
          <a:p>
            <a:endParaRPr lang="es-AR" dirty="0"/>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104FDBE0-01F3-4D99-A8AB-726A4A580664}" type="slidenum">
              <a:rPr lang="es-AR" smtClean="0"/>
              <a:pPr/>
              <a:t>‹Nº›</a:t>
            </a:fld>
            <a:endParaRPr lang="es-AR" dirty="0"/>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01E752B-6BF9-40A2-95ED-88317AA5FEF1}" type="datetimeFigureOut">
              <a:rPr lang="es-AR" smtClean="0"/>
              <a:pPr/>
              <a:t>12/08/2011</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a:xfrm>
            <a:off x="4343400" y="1036020"/>
            <a:ext cx="457200" cy="441325"/>
          </a:xfrm>
        </p:spPr>
        <p:txBody>
          <a:bodyPr/>
          <a:lstStyle/>
          <a:p>
            <a:fld id="{104FDBE0-01F3-4D99-A8AB-726A4A580664}" type="slidenum">
              <a:rPr lang="es-AR" smtClean="0"/>
              <a:pPr/>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D01E752B-6BF9-40A2-95ED-88317AA5FEF1}" type="datetimeFigureOut">
              <a:rPr lang="es-AR" smtClean="0"/>
              <a:pPr/>
              <a:t>12/08/2011</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104FDBE0-01F3-4D99-A8AB-726A4A580664}" type="slidenum">
              <a:rPr lang="es-AR" smtClean="0"/>
              <a:pPr/>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04FDBE0-01F3-4D99-A8AB-726A4A580664}" type="slidenum">
              <a:rPr lang="es-AR" smtClean="0"/>
              <a:pPr/>
              <a:t>‹Nº›</a:t>
            </a:fld>
            <a:endParaRPr lang="es-AR" dirty="0"/>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fecha"/>
          <p:cNvSpPr>
            <a:spLocks noGrp="1"/>
          </p:cNvSpPr>
          <p:nvPr>
            <p:ph type="dt" sz="half" idx="10"/>
          </p:nvPr>
        </p:nvSpPr>
        <p:spPr/>
        <p:txBody>
          <a:bodyPr/>
          <a:lstStyle/>
          <a:p>
            <a:fld id="{D01E752B-6BF9-40A2-95ED-88317AA5FEF1}" type="datetimeFigureOut">
              <a:rPr lang="es-AR" smtClean="0"/>
              <a:pPr/>
              <a:t>12/08/2011</a:t>
            </a:fld>
            <a:endParaRPr lang="es-AR" dirty="0"/>
          </a:p>
        </p:txBody>
      </p:sp>
      <p:sp>
        <p:nvSpPr>
          <p:cNvPr id="6" name="5 Marcador de pie de página"/>
          <p:cNvSpPr>
            <a:spLocks noGrp="1"/>
          </p:cNvSpPr>
          <p:nvPr>
            <p:ph type="ftr" sz="quarter" idx="11"/>
          </p:nvPr>
        </p:nvSpPr>
        <p:spPr>
          <a:xfrm>
            <a:off x="301752" y="6410848"/>
            <a:ext cx="3383280" cy="365760"/>
          </a:xfrm>
        </p:spPr>
        <p:txBody>
          <a:bodyPr/>
          <a:lstStyle/>
          <a:p>
            <a:endParaRPr lang="es-A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Marcador de número de diapositiva"/>
          <p:cNvSpPr>
            <a:spLocks noGrp="1"/>
          </p:cNvSpPr>
          <p:nvPr>
            <p:ph type="sldNum" sz="quarter" idx="12"/>
          </p:nvPr>
        </p:nvSpPr>
        <p:spPr>
          <a:xfrm>
            <a:off x="1371600" y="312738"/>
            <a:ext cx="457200" cy="441325"/>
          </a:xfrm>
        </p:spPr>
        <p:txBody>
          <a:bodyPr/>
          <a:lstStyle/>
          <a:p>
            <a:fld id="{104FDBE0-01F3-4D99-A8AB-726A4A580664}" type="slidenum">
              <a:rPr lang="es-AR" smtClean="0"/>
              <a:pPr/>
              <a:t>‹Nº›</a:t>
            </a:fld>
            <a:endParaRPr lang="es-AR" dirty="0"/>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fecha"/>
          <p:cNvSpPr>
            <a:spLocks noGrp="1"/>
          </p:cNvSpPr>
          <p:nvPr>
            <p:ph type="dt" sz="half" idx="10"/>
          </p:nvPr>
        </p:nvSpPr>
        <p:spPr>
          <a:xfrm>
            <a:off x="5788152" y="6404984"/>
            <a:ext cx="3044952" cy="365760"/>
          </a:xfrm>
        </p:spPr>
        <p:txBody>
          <a:bodyPr/>
          <a:lstStyle/>
          <a:p>
            <a:fld id="{D01E752B-6BF9-40A2-95ED-88317AA5FEF1}" type="datetimeFigureOut">
              <a:rPr lang="es-AR" smtClean="0"/>
              <a:pPr/>
              <a:t>12/08/2011</a:t>
            </a:fld>
            <a:endParaRPr lang="es-AR" dirty="0"/>
          </a:p>
        </p:txBody>
      </p:sp>
      <p:sp>
        <p:nvSpPr>
          <p:cNvPr id="6" name="5 Marcador de pie de página"/>
          <p:cNvSpPr>
            <a:spLocks noGrp="1"/>
          </p:cNvSpPr>
          <p:nvPr>
            <p:ph type="ftr" sz="quarter" idx="11"/>
          </p:nvPr>
        </p:nvSpPr>
        <p:spPr>
          <a:xfrm>
            <a:off x="301752" y="6410848"/>
            <a:ext cx="3584448" cy="365760"/>
          </a:xfrm>
        </p:spPr>
        <p:txBody>
          <a:bodyPr/>
          <a:lstStyle/>
          <a:p>
            <a:endParaRPr lang="es-A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01E752B-6BF9-40A2-95ED-88317AA5FEF1}" type="datetimeFigureOut">
              <a:rPr lang="es-AR" smtClean="0"/>
              <a:pPr/>
              <a:t>12/08/2011</a:t>
            </a:fld>
            <a:endParaRPr lang="es-AR" dirty="0"/>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AR" dirty="0"/>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04FDBE0-01F3-4D99-A8AB-726A4A580664}" type="slidenum">
              <a:rPr lang="es-AR" smtClean="0"/>
              <a:pPr/>
              <a:t>‹Nº›</a:t>
            </a:fld>
            <a:endParaRPr lang="es-AR" dirty="0"/>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70" r:id="rId12"/>
    <p:sldLayoutId id="2147483871" r:id="rId1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20.xml"/><Relationship Id="rId7" Type="http://schemas.openxmlformats.org/officeDocument/2006/relationships/slide" Target="slide4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31.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1.emf"/><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49.xml"/><Relationship Id="rId7" Type="http://schemas.openxmlformats.org/officeDocument/2006/relationships/image" Target="../media/image51.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50.wmf"/><Relationship Id="rId5" Type="http://schemas.openxmlformats.org/officeDocument/2006/relationships/image" Target="../media/image49.png"/><Relationship Id="rId10" Type="http://schemas.openxmlformats.org/officeDocument/2006/relationships/oleObject" Target="../embeddings/oleObject2.bin"/><Relationship Id="rId4" Type="http://schemas.openxmlformats.org/officeDocument/2006/relationships/image" Target="../media/image48.png"/><Relationship Id="rId9"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5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3.jpeg"/><Relationship Id="rId7" Type="http://schemas.openxmlformats.org/officeDocument/2006/relationships/diagramColors" Target="../diagrams/colors1.xm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65.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image" Target="../media/image66.emf"/><Relationship Id="rId7" Type="http://schemas.openxmlformats.org/officeDocument/2006/relationships/image" Target="../media/image70.em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emf"/></Relationships>
</file>

<file path=ppt/slides/_rels/slide6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2819400"/>
            <a:ext cx="8352928" cy="1752600"/>
          </a:xfrm>
        </p:spPr>
        <p:txBody>
          <a:bodyPr>
            <a:normAutofit fontScale="85000" lnSpcReduction="20000"/>
          </a:bodyPr>
          <a:lstStyle/>
          <a:p>
            <a:r>
              <a:rPr lang="es-AR" sz="2000" dirty="0" smtClean="0"/>
              <a:t>El Carbono y los nutrientes en la rotación</a:t>
            </a:r>
          </a:p>
          <a:p>
            <a:endParaRPr lang="es-AR" sz="2000" dirty="0" smtClean="0"/>
          </a:p>
          <a:p>
            <a:endParaRPr lang="es-AR" dirty="0" smtClean="0"/>
          </a:p>
          <a:p>
            <a:endParaRPr lang="es-AR" dirty="0" smtClean="0"/>
          </a:p>
          <a:p>
            <a:r>
              <a:rPr lang="es-AR" dirty="0" smtClean="0"/>
              <a:t>EQUIPO ASESOR CREA 30 DE Agosto Mari lauquen  </a:t>
            </a:r>
          </a:p>
          <a:p>
            <a:endParaRPr lang="es-AR" dirty="0" smtClean="0"/>
          </a:p>
          <a:p>
            <a:r>
              <a:rPr lang="es-AR" dirty="0" smtClean="0"/>
              <a:t> Luis firpo – Gastón Galarce</a:t>
            </a:r>
            <a:endParaRPr lang="es-AR" dirty="0"/>
          </a:p>
        </p:txBody>
      </p:sp>
      <p:sp>
        <p:nvSpPr>
          <p:cNvPr id="2" name="1 Título"/>
          <p:cNvSpPr>
            <a:spLocks noGrp="1"/>
          </p:cNvSpPr>
          <p:nvPr>
            <p:ph type="ctrTitle"/>
          </p:nvPr>
        </p:nvSpPr>
        <p:spPr/>
        <p:txBody>
          <a:bodyPr/>
          <a:lstStyle/>
          <a:p>
            <a:r>
              <a:rPr lang="es-AR" dirty="0" smtClean="0"/>
              <a:t>Impactos de la Producción de cultivos en el AMBIENTE</a:t>
            </a:r>
            <a:endParaRPr lang="es-A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28596" y="1428736"/>
            <a:ext cx="8229600" cy="4525963"/>
          </a:xfrm>
        </p:spPr>
        <p:txBody>
          <a:bodyPr/>
          <a:lstStyle/>
          <a:p>
            <a:r>
              <a:rPr lang="es-AR" dirty="0" smtClean="0"/>
              <a:t>El carbono ingresa por fotosíntesis y sale por la respiración aérea, radical y microbiana.</a:t>
            </a:r>
          </a:p>
          <a:p>
            <a:endParaRPr lang="es-AR" dirty="0" smtClean="0"/>
          </a:p>
          <a:p>
            <a:endParaRPr lang="es-AR" dirty="0"/>
          </a:p>
        </p:txBody>
      </p:sp>
      <p:pic>
        <p:nvPicPr>
          <p:cNvPr id="1026" name="Picture 2"/>
          <p:cNvPicPr>
            <a:picLocks noChangeAspect="1" noChangeArrowheads="1"/>
          </p:cNvPicPr>
          <p:nvPr/>
        </p:nvPicPr>
        <p:blipFill>
          <a:blip r:embed="rId3" cstate="print"/>
          <a:srcRect l="28005" t="27350" r="40695" b="33579"/>
          <a:stretch>
            <a:fillRect/>
          </a:stretch>
        </p:blipFill>
        <p:spPr bwMode="auto">
          <a:xfrm>
            <a:off x="1966522" y="2357430"/>
            <a:ext cx="5677312" cy="3984079"/>
          </a:xfrm>
          <a:prstGeom prst="rect">
            <a:avLst/>
          </a:prstGeom>
          <a:noFill/>
          <a:ln w="9525">
            <a:noFill/>
            <a:miter lim="800000"/>
            <a:headEnd/>
            <a:tailEnd/>
          </a:ln>
          <a:effectLst/>
        </p:spPr>
      </p:pic>
      <p:sp>
        <p:nvSpPr>
          <p:cNvPr id="5" name="4 CuadroTexto"/>
          <p:cNvSpPr txBox="1"/>
          <p:nvPr/>
        </p:nvSpPr>
        <p:spPr>
          <a:xfrm>
            <a:off x="5286380" y="6391650"/>
            <a:ext cx="3829484" cy="369332"/>
          </a:xfrm>
          <a:prstGeom prst="rect">
            <a:avLst/>
          </a:prstGeom>
          <a:noFill/>
          <a:ln>
            <a:solidFill>
              <a:schemeClr val="tx1"/>
            </a:solidFill>
          </a:ln>
        </p:spPr>
        <p:txBody>
          <a:bodyPr wrap="square" rtlCol="0">
            <a:spAutoFit/>
          </a:bodyPr>
          <a:lstStyle/>
          <a:p>
            <a:r>
              <a:rPr lang="es-AR" dirty="0" smtClean="0"/>
              <a:t>Fuente: Roberto Alvarez (FAUBA)</a:t>
            </a:r>
            <a:endParaRPr lang="es-AR" dirty="0"/>
          </a:p>
        </p:txBody>
      </p:sp>
      <p:sp>
        <p:nvSpPr>
          <p:cNvPr id="6" name="5 Título"/>
          <p:cNvSpPr>
            <a:spLocks noGrp="1"/>
          </p:cNvSpPr>
          <p:nvPr>
            <p:ph type="title"/>
          </p:nvPr>
        </p:nvSpPr>
        <p:spPr/>
        <p:txBody>
          <a:bodyPr/>
          <a:lstStyle/>
          <a:p>
            <a:r>
              <a:rPr lang="es-AR" dirty="0" smtClean="0"/>
              <a:t>Balance de Carbono</a:t>
            </a:r>
            <a:endParaRPr lang="es-A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Cómo mejoramos el Balance de Carbono</a:t>
            </a:r>
            <a:endParaRPr lang="es-AR" dirty="0"/>
          </a:p>
        </p:txBody>
      </p:sp>
      <p:sp>
        <p:nvSpPr>
          <p:cNvPr id="3" name="2 Marcador de contenido"/>
          <p:cNvSpPr>
            <a:spLocks noGrp="1"/>
          </p:cNvSpPr>
          <p:nvPr>
            <p:ph sz="quarter" idx="1"/>
          </p:nvPr>
        </p:nvSpPr>
        <p:spPr/>
        <p:txBody>
          <a:bodyPr>
            <a:normAutofit/>
          </a:bodyPr>
          <a:lstStyle/>
          <a:p>
            <a:r>
              <a:rPr lang="es-AR" dirty="0" smtClean="0"/>
              <a:t>Cultivos que aporten rastrojos (bajo SD)</a:t>
            </a:r>
          </a:p>
          <a:p>
            <a:endParaRPr lang="es-AR" dirty="0" smtClean="0"/>
          </a:p>
          <a:p>
            <a:pPr>
              <a:buNone/>
            </a:pPr>
            <a:endParaRPr lang="es-AR" dirty="0"/>
          </a:p>
          <a:p>
            <a:endParaRPr lang="es-AR" dirty="0" smtClean="0"/>
          </a:p>
          <a:p>
            <a:endParaRPr lang="es-AR" dirty="0"/>
          </a:p>
          <a:p>
            <a:endParaRPr lang="es-AR" dirty="0" smtClean="0"/>
          </a:p>
          <a:p>
            <a:r>
              <a:rPr lang="es-AR" dirty="0" smtClean="0"/>
              <a:t>Altos rindes (Manejo + Fertilización)</a:t>
            </a:r>
          </a:p>
          <a:p>
            <a:r>
              <a:rPr lang="es-AR" dirty="0" smtClean="0"/>
              <a:t>Dinámica de los residuos</a:t>
            </a:r>
          </a:p>
          <a:p>
            <a:r>
              <a:rPr lang="es-AR" dirty="0" smtClean="0"/>
              <a:t>Cultivos de Cobertura</a:t>
            </a:r>
            <a:endParaRPr lang="es-AR" dirty="0"/>
          </a:p>
        </p:txBody>
      </p:sp>
      <p:pic>
        <p:nvPicPr>
          <p:cNvPr id="2050" name="Picture 2"/>
          <p:cNvPicPr>
            <a:picLocks noChangeAspect="1" noChangeArrowheads="1"/>
          </p:cNvPicPr>
          <p:nvPr/>
        </p:nvPicPr>
        <p:blipFill>
          <a:blip r:embed="rId3" cstate="print"/>
          <a:srcRect/>
          <a:stretch>
            <a:fillRect/>
          </a:stretch>
        </p:blipFill>
        <p:spPr bwMode="auto">
          <a:xfrm>
            <a:off x="7143768" y="3500438"/>
            <a:ext cx="1635354" cy="41433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2143108" y="2285992"/>
            <a:ext cx="4252088" cy="17018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01752" y="327076"/>
            <a:ext cx="8534400" cy="758952"/>
          </a:xfrm>
        </p:spPr>
        <p:txBody>
          <a:bodyPr>
            <a:normAutofit fontScale="90000"/>
          </a:bodyPr>
          <a:lstStyle/>
          <a:p>
            <a:r>
              <a:rPr lang="es-MX" dirty="0" smtClean="0"/>
              <a:t>Balance de Carbono</a:t>
            </a:r>
            <a:br>
              <a:rPr lang="es-MX" dirty="0" smtClean="0"/>
            </a:br>
            <a:r>
              <a:rPr lang="es-MX" dirty="0" smtClean="0"/>
              <a:t>en Secuencias Propuestas</a:t>
            </a:r>
            <a:endParaRPr lang="es-ES" dirty="0"/>
          </a:p>
        </p:txBody>
      </p:sp>
      <p:pic>
        <p:nvPicPr>
          <p:cNvPr id="3074" name="Picture 2"/>
          <p:cNvPicPr>
            <a:picLocks noChangeAspect="1" noChangeArrowheads="1"/>
          </p:cNvPicPr>
          <p:nvPr/>
        </p:nvPicPr>
        <p:blipFill>
          <a:blip r:embed="rId3" cstate="print"/>
          <a:srcRect/>
          <a:stretch>
            <a:fillRect/>
          </a:stretch>
        </p:blipFill>
        <p:spPr bwMode="auto">
          <a:xfrm>
            <a:off x="357158" y="1714488"/>
            <a:ext cx="8312673"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00034" y="21730"/>
            <a:ext cx="8229600" cy="1143000"/>
          </a:xfrm>
        </p:spPr>
        <p:txBody>
          <a:bodyPr>
            <a:normAutofit/>
          </a:bodyPr>
          <a:lstStyle/>
          <a:p>
            <a:r>
              <a:rPr lang="es-MX" dirty="0"/>
              <a:t>Balance de </a:t>
            </a:r>
            <a:r>
              <a:rPr lang="es-MX" dirty="0" smtClean="0"/>
              <a:t>Carbono</a:t>
            </a:r>
            <a:br>
              <a:rPr lang="es-MX" dirty="0" smtClean="0"/>
            </a:br>
            <a:r>
              <a:rPr lang="es-MX" dirty="0" smtClean="0"/>
              <a:t>en Secuencias Propuestas</a:t>
            </a:r>
            <a:endParaRPr lang="es-ES" dirty="0"/>
          </a:p>
        </p:txBody>
      </p:sp>
      <p:pic>
        <p:nvPicPr>
          <p:cNvPr id="4098" name="Picture 2"/>
          <p:cNvPicPr>
            <a:picLocks noChangeAspect="1" noChangeArrowheads="1"/>
          </p:cNvPicPr>
          <p:nvPr/>
        </p:nvPicPr>
        <p:blipFill>
          <a:blip r:embed="rId3" cstate="print"/>
          <a:srcRect/>
          <a:stretch>
            <a:fillRect/>
          </a:stretch>
        </p:blipFill>
        <p:spPr bwMode="auto">
          <a:xfrm>
            <a:off x="604924" y="1938478"/>
            <a:ext cx="8122116" cy="33066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 Cobertura del SUELO</a:t>
            </a:r>
            <a:endParaRPr lang="es-AR" dirty="0"/>
          </a:p>
        </p:txBody>
      </p:sp>
      <p:sp>
        <p:nvSpPr>
          <p:cNvPr id="3" name="2 Marcador de contenido"/>
          <p:cNvSpPr>
            <a:spLocks noGrp="1"/>
          </p:cNvSpPr>
          <p:nvPr>
            <p:ph sz="quarter" idx="1"/>
          </p:nvPr>
        </p:nvSpPr>
        <p:spPr/>
        <p:txBody>
          <a:bodyPr/>
          <a:lstStyle/>
          <a:p>
            <a:pPr>
              <a:buNone/>
            </a:pPr>
            <a:r>
              <a:rPr lang="es-AR" dirty="0" smtClean="0"/>
              <a:t> Depende de:</a:t>
            </a:r>
          </a:p>
          <a:p>
            <a:pPr>
              <a:buFont typeface="Wingdings" pitchFamily="2" charset="2"/>
              <a:buChar char="ü"/>
            </a:pPr>
            <a:r>
              <a:rPr lang="es-AR" dirty="0" smtClean="0"/>
              <a:t> intensidad de rotación.</a:t>
            </a:r>
          </a:p>
          <a:p>
            <a:pPr>
              <a:buFont typeface="Wingdings" pitchFamily="2" charset="2"/>
              <a:buChar char="ü"/>
            </a:pPr>
            <a:r>
              <a:rPr lang="es-AR" dirty="0" smtClean="0"/>
              <a:t> % de Gramíneas.</a:t>
            </a:r>
          </a:p>
          <a:p>
            <a:pPr>
              <a:buFont typeface="Wingdings" pitchFamily="2" charset="2"/>
              <a:buChar char="ü"/>
            </a:pPr>
            <a:r>
              <a:rPr lang="es-AR" dirty="0" smtClean="0"/>
              <a:t> rindes.</a:t>
            </a:r>
          </a:p>
          <a:p>
            <a:pPr>
              <a:buFont typeface="Wingdings" pitchFamily="2" charset="2"/>
              <a:buChar char="ü"/>
            </a:pPr>
            <a:r>
              <a:rPr lang="es-AR" dirty="0" smtClean="0"/>
              <a:t>cultivos de cobertura.</a:t>
            </a:r>
          </a:p>
          <a:p>
            <a:endParaRPr lang="es-A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CULTIVOS DE COBERTURA</a:t>
            </a:r>
            <a:endParaRPr lang="es-AR" dirty="0"/>
          </a:p>
        </p:txBody>
      </p:sp>
      <p:sp>
        <p:nvSpPr>
          <p:cNvPr id="3" name="2 Marcador de contenido"/>
          <p:cNvSpPr>
            <a:spLocks noGrp="1"/>
          </p:cNvSpPr>
          <p:nvPr>
            <p:ph sz="quarter" idx="1"/>
          </p:nvPr>
        </p:nvSpPr>
        <p:spPr/>
        <p:txBody>
          <a:bodyPr>
            <a:normAutofit fontScale="92500" lnSpcReduction="10000"/>
          </a:bodyPr>
          <a:lstStyle/>
          <a:p>
            <a:pPr>
              <a:buNone/>
            </a:pPr>
            <a:r>
              <a:rPr lang="es-AR" dirty="0" smtClean="0"/>
              <a:t>Objetivos:</a:t>
            </a:r>
          </a:p>
          <a:p>
            <a:pPr marL="514350" indent="-514350">
              <a:buFont typeface="Wingdings" pitchFamily="2" charset="2"/>
              <a:buChar char="ü"/>
            </a:pPr>
            <a:r>
              <a:rPr lang="es-AR" dirty="0" smtClean="0"/>
              <a:t>Cubrir el suelo disminuyendo la evaporación dejando mas agua para la transpiración.</a:t>
            </a:r>
          </a:p>
          <a:p>
            <a:pPr marL="514350" indent="-514350">
              <a:buFont typeface="Wingdings" pitchFamily="2" charset="2"/>
              <a:buChar char="ü"/>
            </a:pPr>
            <a:r>
              <a:rPr lang="es-AR" dirty="0" smtClean="0"/>
              <a:t>Mejorar la estructura del suelo, aumentando la infiltración y % de lluvias efectivas.</a:t>
            </a:r>
          </a:p>
          <a:p>
            <a:pPr marL="514350" indent="-514350">
              <a:buFont typeface="Wingdings" pitchFamily="2" charset="2"/>
              <a:buChar char="ü"/>
            </a:pPr>
            <a:r>
              <a:rPr lang="es-AR" dirty="0" smtClean="0"/>
              <a:t>Mejorar la dinámica de fertilidad evitando la lixiviación de nitratos.</a:t>
            </a:r>
          </a:p>
          <a:p>
            <a:pPr marL="514350" indent="-514350">
              <a:buFont typeface="Wingdings" pitchFamily="2" charset="2"/>
              <a:buChar char="ü"/>
            </a:pPr>
            <a:r>
              <a:rPr lang="es-AR" dirty="0" smtClean="0"/>
              <a:t>Mejorar la eficiencia del uso de agua, usando los excesos para la fijación de carbono.</a:t>
            </a:r>
          </a:p>
          <a:p>
            <a:pPr marL="514350" indent="-514350">
              <a:buFont typeface="Wingdings" pitchFamily="2" charset="2"/>
              <a:buChar char="ü"/>
            </a:pPr>
            <a:r>
              <a:rPr lang="es-AR" dirty="0" smtClean="0"/>
              <a:t>Reducir los procesos de erosión.</a:t>
            </a:r>
          </a:p>
          <a:p>
            <a:pPr marL="514350" indent="-514350">
              <a:buFont typeface="Wingdings" pitchFamily="2" charset="2"/>
              <a:buChar char="ü"/>
            </a:pPr>
            <a:r>
              <a:rPr lang="es-AR" dirty="0" smtClean="0"/>
              <a:t>Control de malezas. </a:t>
            </a:r>
          </a:p>
          <a:p>
            <a:pPr marL="514350" indent="-514350">
              <a:buFont typeface="Wingdings" pitchFamily="2" charset="2"/>
              <a:buChar char="ü"/>
            </a:pPr>
            <a:endParaRPr lang="es-A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1520" y="0"/>
            <a:ext cx="8458200" cy="692696"/>
          </a:xfrm>
        </p:spPr>
        <p:txBody>
          <a:bodyPr>
            <a:normAutofit fontScale="90000"/>
          </a:bodyPr>
          <a:lstStyle/>
          <a:p>
            <a:r>
              <a:rPr lang="es-ES" sz="2400" dirty="0">
                <a:solidFill>
                  <a:schemeClr val="tx1"/>
                </a:solidFill>
                <a:effectLst/>
                <a:latin typeface="Arial Black" pitchFamily="34" charset="0"/>
              </a:rPr>
              <a:t>TRIGO VS CULTIVO </a:t>
            </a:r>
            <a:r>
              <a:rPr lang="es-ES" sz="2400" dirty="0" smtClean="0">
                <a:solidFill>
                  <a:schemeClr val="tx1"/>
                </a:solidFill>
                <a:effectLst/>
                <a:latin typeface="Arial Black" pitchFamily="34" charset="0"/>
              </a:rPr>
              <a:t>COBERTURA en SUR de Córdoba</a:t>
            </a:r>
            <a:endParaRPr lang="es-ES" sz="2400" dirty="0">
              <a:solidFill>
                <a:schemeClr val="tx1"/>
              </a:solidFill>
              <a:effectLst/>
              <a:latin typeface="Arial Black" pitchFamily="34" charset="0"/>
            </a:endParaRPr>
          </a:p>
        </p:txBody>
      </p:sp>
      <p:sp>
        <p:nvSpPr>
          <p:cNvPr id="46083" name="Rectangle 3"/>
          <p:cNvSpPr>
            <a:spLocks noGrp="1" noChangeArrowheads="1"/>
          </p:cNvSpPr>
          <p:nvPr>
            <p:ph sz="half" idx="1"/>
          </p:nvPr>
        </p:nvSpPr>
        <p:spPr>
          <a:xfrm>
            <a:off x="179512" y="1412776"/>
            <a:ext cx="4191000" cy="2438400"/>
          </a:xfrm>
        </p:spPr>
        <p:txBody>
          <a:bodyPr/>
          <a:lstStyle/>
          <a:p>
            <a:pPr>
              <a:lnSpc>
                <a:spcPct val="90000"/>
              </a:lnSpc>
              <a:buClr>
                <a:schemeClr val="tx1"/>
              </a:buClr>
              <a:buFontTx/>
              <a:buChar char="•"/>
            </a:pPr>
            <a:r>
              <a:rPr lang="es-ES" sz="2000" dirty="0">
                <a:latin typeface="Arial Black" pitchFamily="34" charset="0"/>
              </a:rPr>
              <a:t>TRIGO CON RINDES INESTABLES.</a:t>
            </a:r>
          </a:p>
          <a:p>
            <a:pPr>
              <a:lnSpc>
                <a:spcPct val="90000"/>
              </a:lnSpc>
              <a:buClr>
                <a:schemeClr val="tx1"/>
              </a:buClr>
              <a:buFontTx/>
              <a:buChar char="•"/>
            </a:pPr>
            <a:endParaRPr lang="es-ES" sz="2000" dirty="0">
              <a:latin typeface="Arial Black" pitchFamily="34" charset="0"/>
            </a:endParaRPr>
          </a:p>
          <a:p>
            <a:pPr>
              <a:lnSpc>
                <a:spcPct val="90000"/>
              </a:lnSpc>
              <a:buClr>
                <a:schemeClr val="tx1"/>
              </a:buClr>
              <a:buFontTx/>
              <a:buChar char="•"/>
            </a:pPr>
            <a:r>
              <a:rPr lang="es-ES" sz="2000" dirty="0">
                <a:latin typeface="Arial Black" pitchFamily="34" charset="0"/>
              </a:rPr>
              <a:t>CULTIVO DE SEGUNDA DE BAJO POTENCIAL.</a:t>
            </a:r>
          </a:p>
          <a:p>
            <a:pPr>
              <a:lnSpc>
                <a:spcPct val="90000"/>
              </a:lnSpc>
              <a:buClr>
                <a:schemeClr val="tx1"/>
              </a:buClr>
              <a:buFontTx/>
              <a:buChar char="•"/>
            </a:pPr>
            <a:endParaRPr lang="es-ES" sz="2000" dirty="0">
              <a:latin typeface="Arial Black" pitchFamily="34" charset="0"/>
            </a:endParaRPr>
          </a:p>
          <a:p>
            <a:pPr>
              <a:lnSpc>
                <a:spcPct val="90000"/>
              </a:lnSpc>
              <a:buClr>
                <a:schemeClr val="tx1"/>
              </a:buClr>
              <a:buFontTx/>
              <a:buChar char="•"/>
            </a:pPr>
            <a:r>
              <a:rPr lang="es-ES" sz="2000" dirty="0">
                <a:latin typeface="Arial Black" pitchFamily="34" charset="0"/>
              </a:rPr>
              <a:t>PEOR BALANCE HÍDRICO.</a:t>
            </a:r>
          </a:p>
          <a:p>
            <a:pPr>
              <a:lnSpc>
                <a:spcPct val="90000"/>
              </a:lnSpc>
              <a:buClr>
                <a:schemeClr val="tx1"/>
              </a:buClr>
              <a:buFontTx/>
              <a:buChar char="•"/>
            </a:pPr>
            <a:endParaRPr lang="es-ES" sz="2000" dirty="0">
              <a:latin typeface="Arial Black" pitchFamily="34" charset="0"/>
            </a:endParaRPr>
          </a:p>
        </p:txBody>
      </p:sp>
      <p:sp>
        <p:nvSpPr>
          <p:cNvPr id="46084" name="Rectangle 4"/>
          <p:cNvSpPr>
            <a:spLocks noGrp="1" noChangeArrowheads="1"/>
          </p:cNvSpPr>
          <p:nvPr>
            <p:ph sz="half" idx="2"/>
          </p:nvPr>
        </p:nvSpPr>
        <p:spPr>
          <a:xfrm>
            <a:off x="4953000" y="1484784"/>
            <a:ext cx="4191000" cy="2438400"/>
          </a:xfrm>
        </p:spPr>
        <p:txBody>
          <a:bodyPr>
            <a:normAutofit lnSpcReduction="10000"/>
          </a:bodyPr>
          <a:lstStyle/>
          <a:p>
            <a:pPr>
              <a:lnSpc>
                <a:spcPct val="90000"/>
              </a:lnSpc>
              <a:buClr>
                <a:schemeClr val="tx1"/>
              </a:buClr>
              <a:buFontTx/>
              <a:buChar char="•"/>
            </a:pPr>
            <a:r>
              <a:rPr lang="es-ES" sz="2000" dirty="0">
                <a:latin typeface="Arial Black" pitchFamily="34" charset="0"/>
              </a:rPr>
              <a:t>BUENA PRODUCCIÓN DE MATERIA SECA.</a:t>
            </a:r>
          </a:p>
          <a:p>
            <a:pPr>
              <a:lnSpc>
                <a:spcPct val="90000"/>
              </a:lnSpc>
              <a:buClr>
                <a:schemeClr val="tx1"/>
              </a:buClr>
              <a:buFontTx/>
              <a:buChar char="•"/>
            </a:pPr>
            <a:endParaRPr lang="es-ES" sz="2000" dirty="0">
              <a:latin typeface="Arial Black" pitchFamily="34" charset="0"/>
            </a:endParaRPr>
          </a:p>
          <a:p>
            <a:pPr>
              <a:lnSpc>
                <a:spcPct val="90000"/>
              </a:lnSpc>
              <a:buClr>
                <a:schemeClr val="tx1"/>
              </a:buClr>
              <a:buFontTx/>
              <a:buChar char="•"/>
            </a:pPr>
            <a:r>
              <a:rPr lang="es-ES" sz="2000" dirty="0">
                <a:latin typeface="Arial Black" pitchFamily="34" charset="0"/>
              </a:rPr>
              <a:t>CULTIVOS POSTERIORES DE ALTO POTENCIAL.</a:t>
            </a:r>
          </a:p>
          <a:p>
            <a:pPr>
              <a:lnSpc>
                <a:spcPct val="90000"/>
              </a:lnSpc>
              <a:buClr>
                <a:schemeClr val="tx1"/>
              </a:buClr>
              <a:buFontTx/>
              <a:buNone/>
            </a:pPr>
            <a:endParaRPr lang="es-ES" sz="2000" dirty="0">
              <a:latin typeface="Arial Black" pitchFamily="34" charset="0"/>
            </a:endParaRPr>
          </a:p>
          <a:p>
            <a:pPr>
              <a:lnSpc>
                <a:spcPct val="90000"/>
              </a:lnSpc>
              <a:buClr>
                <a:schemeClr val="tx1"/>
              </a:buClr>
              <a:buFontTx/>
              <a:buChar char="•"/>
            </a:pPr>
            <a:r>
              <a:rPr lang="es-ES" sz="2000" dirty="0">
                <a:latin typeface="Arial Black" pitchFamily="34" charset="0"/>
              </a:rPr>
              <a:t>MEJOR BALANCE HÍDRICO.</a:t>
            </a:r>
          </a:p>
        </p:txBody>
      </p:sp>
      <p:sp>
        <p:nvSpPr>
          <p:cNvPr id="46085" name="Text Box 5"/>
          <p:cNvSpPr txBox="1">
            <a:spLocks noChangeArrowheads="1"/>
          </p:cNvSpPr>
          <p:nvPr/>
        </p:nvSpPr>
        <p:spPr bwMode="auto">
          <a:xfrm>
            <a:off x="6594336" y="3813486"/>
            <a:ext cx="2699792" cy="764704"/>
          </a:xfrm>
          <a:prstGeom prst="rect">
            <a:avLst/>
          </a:prstGeom>
          <a:noFill/>
          <a:ln w="9525">
            <a:noFill/>
            <a:miter lim="800000"/>
            <a:headEnd/>
            <a:tailEnd/>
          </a:ln>
          <a:effectLst/>
        </p:spPr>
        <p:txBody>
          <a:bodyPr wrap="square">
            <a:spAutoFit/>
          </a:bodyPr>
          <a:lstStyle/>
          <a:p>
            <a:r>
              <a:rPr lang="es-ES" sz="1600" dirty="0">
                <a:solidFill>
                  <a:srgbClr val="33CC33"/>
                </a:solidFill>
                <a:latin typeface="Arial Black" pitchFamily="34" charset="0"/>
              </a:rPr>
              <a:t>Ea. EL CONSUELO</a:t>
            </a:r>
          </a:p>
          <a:p>
            <a:r>
              <a:rPr lang="es-ES" sz="1200" dirty="0">
                <a:solidFill>
                  <a:srgbClr val="FFFFFF"/>
                </a:solidFill>
                <a:latin typeface="Arial Black" pitchFamily="34" charset="0"/>
              </a:rPr>
              <a:t>LIAG ARGENTINA. S.A.</a:t>
            </a:r>
          </a:p>
          <a:p>
            <a:endParaRPr lang="es-ES" sz="1600" dirty="0">
              <a:solidFill>
                <a:schemeClr val="bg2"/>
              </a:solidFill>
              <a:latin typeface="Arial Black" pitchFamily="34" charset="0"/>
            </a:endParaRPr>
          </a:p>
        </p:txBody>
      </p:sp>
      <p:sp>
        <p:nvSpPr>
          <p:cNvPr id="8" name="7 CuadroTexto"/>
          <p:cNvSpPr txBox="1"/>
          <p:nvPr/>
        </p:nvSpPr>
        <p:spPr>
          <a:xfrm>
            <a:off x="285720" y="4412286"/>
            <a:ext cx="8568952"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AR" dirty="0" smtClean="0"/>
              <a:t>¿EN Que AMBIENTES  se Adapta esta TECNOLOGIA?</a:t>
            </a:r>
          </a:p>
          <a:p>
            <a:pPr>
              <a:buFont typeface="Wingdings" pitchFamily="2" charset="2"/>
              <a:buChar char="ü"/>
            </a:pPr>
            <a:r>
              <a:rPr lang="es-AR" dirty="0"/>
              <a:t> </a:t>
            </a:r>
            <a:r>
              <a:rPr lang="es-AR" dirty="0" smtClean="0"/>
              <a:t>En ambientes de Rindes de Fina  Inestables ( LOMAS )</a:t>
            </a:r>
          </a:p>
          <a:p>
            <a:pPr>
              <a:buFont typeface="Wingdings" pitchFamily="2" charset="2"/>
              <a:buChar char="ü"/>
            </a:pPr>
            <a:r>
              <a:rPr lang="es-AR" dirty="0" smtClean="0"/>
              <a:t>En Ambientes que van a ir con siembras TARDIAS Sojas T y Maíces T. (LOMAS)</a:t>
            </a:r>
          </a:p>
          <a:p>
            <a:pPr>
              <a:buFont typeface="Wingdings" pitchFamily="2" charset="2"/>
              <a:buChar char="ü"/>
            </a:pPr>
            <a:r>
              <a:rPr lang="es-AR" dirty="0" smtClean="0"/>
              <a:t>En AMBIENTES complicados con NAPA cerca, para evitar la salinidad y  bajar el nivel de NAPA. ( BAJOS anegables )</a:t>
            </a:r>
          </a:p>
          <a:p>
            <a:pPr>
              <a:buFont typeface="Wingdings" pitchFamily="2" charset="2"/>
              <a:buChar char="ü"/>
            </a:pPr>
            <a:r>
              <a:rPr lang="es-AR" dirty="0" smtClean="0"/>
              <a:t>Para acotar superficie de FINA  </a:t>
            </a:r>
          </a:p>
          <a:p>
            <a:endParaRPr lang="es-AR" dirty="0"/>
          </a:p>
        </p:txBody>
      </p:sp>
      <p:sp>
        <p:nvSpPr>
          <p:cNvPr id="10" name="9 CuadroTexto"/>
          <p:cNvSpPr txBox="1"/>
          <p:nvPr/>
        </p:nvSpPr>
        <p:spPr>
          <a:xfrm>
            <a:off x="1259632" y="692696"/>
            <a:ext cx="1512168" cy="369332"/>
          </a:xfrm>
          <a:prstGeom prst="rect">
            <a:avLst/>
          </a:prstGeom>
          <a:noFill/>
        </p:spPr>
        <p:txBody>
          <a:bodyPr wrap="square" rtlCol="0">
            <a:spAutoFit/>
          </a:bodyPr>
          <a:lstStyle/>
          <a:p>
            <a:r>
              <a:rPr lang="es-AR" dirty="0" smtClean="0"/>
              <a:t>TRIGO</a:t>
            </a:r>
            <a:endParaRPr lang="es-AR" dirty="0"/>
          </a:p>
        </p:txBody>
      </p:sp>
      <p:sp>
        <p:nvSpPr>
          <p:cNvPr id="12" name="11 CuadroTexto"/>
          <p:cNvSpPr txBox="1"/>
          <p:nvPr/>
        </p:nvSpPr>
        <p:spPr>
          <a:xfrm>
            <a:off x="5508104" y="692696"/>
            <a:ext cx="2664296" cy="369332"/>
          </a:xfrm>
          <a:prstGeom prst="rect">
            <a:avLst/>
          </a:prstGeom>
          <a:noFill/>
        </p:spPr>
        <p:txBody>
          <a:bodyPr wrap="square" rtlCol="0">
            <a:spAutoFit/>
          </a:bodyPr>
          <a:lstStyle/>
          <a:p>
            <a:r>
              <a:rPr lang="es-AR" dirty="0" smtClean="0"/>
              <a:t>Cultivos de Cobertura</a:t>
            </a:r>
            <a:endParaRPr lang="es-A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zaino 013"/>
          <p:cNvPicPr>
            <a:picLocks noChangeAspect="1" noChangeArrowheads="1"/>
          </p:cNvPicPr>
          <p:nvPr/>
        </p:nvPicPr>
        <p:blipFill>
          <a:blip r:embed="rId3" cstate="print"/>
          <a:srcRect/>
          <a:stretch>
            <a:fillRect/>
          </a:stretch>
        </p:blipFill>
        <p:spPr bwMode="auto">
          <a:xfrm>
            <a:off x="0" y="214313"/>
            <a:ext cx="9144000" cy="6858000"/>
          </a:xfrm>
          <a:prstGeom prst="rect">
            <a:avLst/>
          </a:prstGeom>
          <a:noFill/>
          <a:ln w="9525">
            <a:noFill/>
            <a:miter lim="800000"/>
            <a:headEnd/>
            <a:tailEnd/>
          </a:ln>
        </p:spPr>
      </p:pic>
      <p:sp>
        <p:nvSpPr>
          <p:cNvPr id="18435" name="Text Box 3"/>
          <p:cNvSpPr txBox="1">
            <a:spLocks noChangeArrowheads="1"/>
          </p:cNvSpPr>
          <p:nvPr/>
        </p:nvSpPr>
        <p:spPr bwMode="auto">
          <a:xfrm>
            <a:off x="1981200" y="0"/>
            <a:ext cx="5410200" cy="1006475"/>
          </a:xfrm>
          <a:prstGeom prst="rect">
            <a:avLst/>
          </a:prstGeom>
          <a:noFill/>
          <a:ln w="9525">
            <a:noFill/>
            <a:miter lim="800000"/>
            <a:headEnd/>
            <a:tailEnd/>
          </a:ln>
        </p:spPr>
        <p:txBody>
          <a:bodyPr>
            <a:spAutoFit/>
          </a:bodyPr>
          <a:lstStyle/>
          <a:p>
            <a:pPr algn="ctr">
              <a:spcBef>
                <a:spcPct val="50000"/>
              </a:spcBef>
            </a:pPr>
            <a:r>
              <a:rPr lang="es-MX" sz="6000" b="1" dirty="0">
                <a:solidFill>
                  <a:srgbClr val="FF0000"/>
                </a:solidFill>
              </a:rPr>
              <a:t>CARBONO</a:t>
            </a:r>
            <a:endParaRPr lang="es-ES" sz="6000" b="1" dirty="0">
              <a:solidFill>
                <a:srgbClr val="FF0000"/>
              </a:solidFill>
            </a:endParaRPr>
          </a:p>
        </p:txBody>
      </p:sp>
      <p:sp>
        <p:nvSpPr>
          <p:cNvPr id="18436" name="Text Box 4"/>
          <p:cNvSpPr txBox="1">
            <a:spLocks noChangeArrowheads="1"/>
          </p:cNvSpPr>
          <p:nvPr/>
        </p:nvSpPr>
        <p:spPr bwMode="auto">
          <a:xfrm>
            <a:off x="2743200" y="4495800"/>
            <a:ext cx="4025900" cy="1006475"/>
          </a:xfrm>
          <a:prstGeom prst="rect">
            <a:avLst/>
          </a:prstGeom>
          <a:noFill/>
          <a:ln w="9525">
            <a:noFill/>
            <a:miter lim="800000"/>
            <a:headEnd/>
            <a:tailEnd/>
          </a:ln>
        </p:spPr>
        <p:txBody>
          <a:bodyPr>
            <a:spAutoFit/>
          </a:bodyPr>
          <a:lstStyle/>
          <a:p>
            <a:pPr algn="ctr">
              <a:spcBef>
                <a:spcPct val="50000"/>
              </a:spcBef>
            </a:pPr>
            <a:r>
              <a:rPr lang="es-MX" sz="6000" b="1" dirty="0">
                <a:solidFill>
                  <a:srgbClr val="66FFFF"/>
                </a:solidFill>
              </a:rPr>
              <a:t>AGUA</a:t>
            </a:r>
            <a:endParaRPr lang="es-ES" sz="6000" b="1" dirty="0">
              <a:solidFill>
                <a:srgbClr val="66FFFF"/>
              </a:solidFill>
            </a:endParaRPr>
          </a:p>
        </p:txBody>
      </p:sp>
      <p:grpSp>
        <p:nvGrpSpPr>
          <p:cNvPr id="2" name="Group 6"/>
          <p:cNvGrpSpPr>
            <a:grpSpLocks/>
          </p:cNvGrpSpPr>
          <p:nvPr/>
        </p:nvGrpSpPr>
        <p:grpSpPr bwMode="auto">
          <a:xfrm rot="1252425">
            <a:off x="2133600" y="1524000"/>
            <a:ext cx="5257800" cy="2362200"/>
            <a:chOff x="1488" y="1296"/>
            <a:chExt cx="3312" cy="1632"/>
          </a:xfrm>
        </p:grpSpPr>
        <p:sp>
          <p:nvSpPr>
            <p:cNvPr id="18440" name="AutoShape 7"/>
            <p:cNvSpPr>
              <a:spLocks noChangeArrowheads="1"/>
            </p:cNvSpPr>
            <p:nvPr/>
          </p:nvSpPr>
          <p:spPr bwMode="auto">
            <a:xfrm flipH="1" flipV="1">
              <a:off x="1488" y="1296"/>
              <a:ext cx="1728" cy="1440"/>
            </a:xfrm>
            <a:prstGeom prst="curvedLeftArrow">
              <a:avLst>
                <a:gd name="adj1" fmla="val 21657"/>
                <a:gd name="adj2" fmla="val 45852"/>
                <a:gd name="adj3" fmla="val 61856"/>
              </a:avLst>
            </a:prstGeom>
            <a:gradFill rotWithShape="1">
              <a:gsLst>
                <a:gs pos="0">
                  <a:srgbClr val="66FFFF"/>
                </a:gs>
                <a:gs pos="100000">
                  <a:srgbClr val="102828"/>
                </a:gs>
              </a:gsLst>
              <a:lin ang="0" scaled="1"/>
            </a:gradFill>
            <a:ln w="9525">
              <a:noFill/>
              <a:miter lim="800000"/>
              <a:headEnd/>
              <a:tailEnd/>
            </a:ln>
          </p:spPr>
          <p:txBody>
            <a:bodyPr wrap="none" anchor="ctr"/>
            <a:lstStyle/>
            <a:p>
              <a:endParaRPr lang="es-AR" dirty="0"/>
            </a:p>
          </p:txBody>
        </p:sp>
        <p:sp>
          <p:nvSpPr>
            <p:cNvPr id="18441" name="AutoShape 8"/>
            <p:cNvSpPr>
              <a:spLocks noChangeArrowheads="1"/>
            </p:cNvSpPr>
            <p:nvPr/>
          </p:nvSpPr>
          <p:spPr bwMode="auto">
            <a:xfrm>
              <a:off x="3216" y="1488"/>
              <a:ext cx="1584" cy="1440"/>
            </a:xfrm>
            <a:prstGeom prst="curvedLeftArrow">
              <a:avLst>
                <a:gd name="adj1" fmla="val 21657"/>
                <a:gd name="adj2" fmla="val 45852"/>
                <a:gd name="adj3" fmla="val 56701"/>
              </a:avLst>
            </a:prstGeom>
            <a:gradFill rotWithShape="1">
              <a:gsLst>
                <a:gs pos="0">
                  <a:srgbClr val="FF0000"/>
                </a:gs>
                <a:gs pos="100000">
                  <a:srgbClr val="280000"/>
                </a:gs>
              </a:gsLst>
              <a:lin ang="0" scaled="1"/>
            </a:gradFill>
            <a:ln w="9525">
              <a:noFill/>
              <a:miter lim="800000"/>
              <a:headEnd/>
              <a:tailEnd/>
            </a:ln>
          </p:spPr>
          <p:txBody>
            <a:bodyPr wrap="none" anchor="ctr"/>
            <a:lstStyle/>
            <a:p>
              <a:endParaRPr lang="es-AR" dirty="0"/>
            </a:p>
          </p:txBody>
        </p:sp>
      </p:grpSp>
      <p:sp>
        <p:nvSpPr>
          <p:cNvPr id="18438" name="10 Rectángulo"/>
          <p:cNvSpPr>
            <a:spLocks noChangeArrowheads="1"/>
          </p:cNvSpPr>
          <p:nvPr/>
        </p:nvSpPr>
        <p:spPr bwMode="auto">
          <a:xfrm>
            <a:off x="0" y="6211888"/>
            <a:ext cx="9144000" cy="646112"/>
          </a:xfrm>
          <a:prstGeom prst="rect">
            <a:avLst/>
          </a:prstGeom>
          <a:noFill/>
          <a:ln w="9525">
            <a:solidFill>
              <a:schemeClr val="accent6">
                <a:lumMod val="20000"/>
                <a:lumOff val="80000"/>
              </a:schemeClr>
            </a:solidFill>
            <a:miter lim="800000"/>
            <a:headEnd/>
            <a:tailEnd/>
          </a:ln>
        </p:spPr>
        <p:txBody>
          <a:bodyPr>
            <a:spAutoFit/>
          </a:bodyPr>
          <a:lstStyle/>
          <a:p>
            <a:pPr>
              <a:defRPr/>
            </a:pPr>
            <a:r>
              <a:rPr lang="es-AR" dirty="0"/>
              <a:t>Mas dióxido de carbono secuestramos mas cobertura generamos conservando mas agua para la producción de granos</a:t>
            </a:r>
          </a:p>
        </p:txBody>
      </p:sp>
      <p:sp>
        <p:nvSpPr>
          <p:cNvPr id="18439" name="8 CuadroTexto"/>
          <p:cNvSpPr txBox="1">
            <a:spLocks noChangeArrowheads="1"/>
          </p:cNvSpPr>
          <p:nvPr/>
        </p:nvSpPr>
        <p:spPr bwMode="auto">
          <a:xfrm>
            <a:off x="7215188" y="6673850"/>
            <a:ext cx="1928812" cy="368300"/>
          </a:xfrm>
          <a:prstGeom prst="rect">
            <a:avLst/>
          </a:prstGeom>
          <a:noFill/>
          <a:ln w="9525">
            <a:noFill/>
            <a:miter lim="800000"/>
            <a:headEnd/>
            <a:tailEnd/>
          </a:ln>
        </p:spPr>
        <p:txBody>
          <a:bodyPr>
            <a:spAutoFit/>
          </a:bodyPr>
          <a:lstStyle/>
          <a:p>
            <a:r>
              <a:rPr lang="es-AR" dirty="0"/>
              <a:t>Fuente R Gil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9" presetClass="emph" presetSubtype="0" nodeType="afterEffect">
                                  <p:stCondLst>
                                    <p:cond delay="0"/>
                                  </p:stCondLst>
                                  <p:childTnLst>
                                    <p:set>
                                      <p:cBhvr rctx="PPT">
                                        <p:cTn id="10" dur="indefinite"/>
                                        <p:tgtEl>
                                          <p:spTgt spid="2"/>
                                        </p:tgtEl>
                                        <p:attrNameLst>
                                          <p:attrName>style.opacity</p:attrName>
                                        </p:attrNameLst>
                                      </p:cBhvr>
                                      <p:to>
                                        <p:strVal val="0.5"/>
                                      </p:to>
                                    </p:set>
                                    <p:animEffect filter="image" prLst="opacity: 0.5">
                                      <p:cBhvr rctx="IE">
                                        <p:cTn id="11"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57422" y="822684"/>
            <a:ext cx="4857784"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AR" dirty="0" smtClean="0"/>
              <a:t>SISTEMA SUSTENTABLE</a:t>
            </a:r>
            <a:endParaRPr lang="es-AR" dirty="0"/>
          </a:p>
        </p:txBody>
      </p:sp>
      <p:sp>
        <p:nvSpPr>
          <p:cNvPr id="5" name="4 Rectángulo"/>
          <p:cNvSpPr/>
          <p:nvPr/>
        </p:nvSpPr>
        <p:spPr>
          <a:xfrm>
            <a:off x="597912" y="3021272"/>
            <a:ext cx="1571636" cy="9144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AR" dirty="0" smtClean="0"/>
              <a:t>SUELO</a:t>
            </a:r>
            <a:endParaRPr lang="es-AR" dirty="0"/>
          </a:p>
        </p:txBody>
      </p:sp>
      <p:sp>
        <p:nvSpPr>
          <p:cNvPr id="6" name="5 Rectángulo"/>
          <p:cNvSpPr/>
          <p:nvPr/>
        </p:nvSpPr>
        <p:spPr>
          <a:xfrm>
            <a:off x="2747448" y="3038118"/>
            <a:ext cx="1571636"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AR" dirty="0" smtClean="0"/>
              <a:t>AGUA</a:t>
            </a:r>
            <a:endParaRPr lang="es-AR" dirty="0"/>
          </a:p>
        </p:txBody>
      </p:sp>
      <p:sp>
        <p:nvSpPr>
          <p:cNvPr id="7" name="6 Rectángulo"/>
          <p:cNvSpPr/>
          <p:nvPr/>
        </p:nvSpPr>
        <p:spPr>
          <a:xfrm>
            <a:off x="4764558" y="3051766"/>
            <a:ext cx="1714512"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AR" dirty="0" smtClean="0"/>
              <a:t>NUTRIENTES</a:t>
            </a:r>
            <a:endParaRPr lang="es-AR" dirty="0"/>
          </a:p>
        </p:txBody>
      </p:sp>
      <p:sp>
        <p:nvSpPr>
          <p:cNvPr id="8" name="7 Rectángulo"/>
          <p:cNvSpPr/>
          <p:nvPr/>
        </p:nvSpPr>
        <p:spPr>
          <a:xfrm>
            <a:off x="6881258" y="3065414"/>
            <a:ext cx="1714512"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AR" dirty="0" smtClean="0"/>
              <a:t>GENÉTICA</a:t>
            </a:r>
          </a:p>
          <a:p>
            <a:pPr algn="ctr"/>
            <a:r>
              <a:rPr lang="es-AR" dirty="0" smtClean="0"/>
              <a:t>MANEJO</a:t>
            </a:r>
            <a:endParaRPr lang="es-AR" dirty="0"/>
          </a:p>
        </p:txBody>
      </p:sp>
      <p:sp>
        <p:nvSpPr>
          <p:cNvPr id="9" name="8 Rectángulo"/>
          <p:cNvSpPr/>
          <p:nvPr/>
        </p:nvSpPr>
        <p:spPr>
          <a:xfrm>
            <a:off x="571472" y="2122216"/>
            <a:ext cx="8358246" cy="485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Recursos Disponibles</a:t>
            </a:r>
            <a:endParaRPr lang="es-AR" dirty="0"/>
          </a:p>
        </p:txBody>
      </p:sp>
      <p:sp>
        <p:nvSpPr>
          <p:cNvPr id="10" name="9 CuadroTexto"/>
          <p:cNvSpPr txBox="1"/>
          <p:nvPr/>
        </p:nvSpPr>
        <p:spPr>
          <a:xfrm>
            <a:off x="714348" y="4218016"/>
            <a:ext cx="1357322" cy="1200329"/>
          </a:xfrm>
          <a:prstGeom prst="rect">
            <a:avLst/>
          </a:prstGeom>
          <a:noFill/>
        </p:spPr>
        <p:txBody>
          <a:bodyPr wrap="square" rtlCol="0">
            <a:spAutoFit/>
          </a:bodyPr>
          <a:lstStyle/>
          <a:p>
            <a:r>
              <a:rPr lang="es-AR" dirty="0" smtClean="0"/>
              <a:t>Ambientes</a:t>
            </a:r>
          </a:p>
          <a:p>
            <a:r>
              <a:rPr lang="es-AR" dirty="0" smtClean="0"/>
              <a:t>Balance de</a:t>
            </a:r>
          </a:p>
          <a:p>
            <a:r>
              <a:rPr lang="es-AR" dirty="0" smtClean="0"/>
              <a:t>Carbono</a:t>
            </a:r>
          </a:p>
          <a:p>
            <a:r>
              <a:rPr lang="es-AR" dirty="0" smtClean="0"/>
              <a:t>Cobertura</a:t>
            </a:r>
            <a:endParaRPr lang="es-AR" dirty="0"/>
          </a:p>
        </p:txBody>
      </p:sp>
      <p:sp>
        <p:nvSpPr>
          <p:cNvPr id="11" name="10 CuadroTexto"/>
          <p:cNvSpPr txBox="1"/>
          <p:nvPr/>
        </p:nvSpPr>
        <p:spPr>
          <a:xfrm>
            <a:off x="2697766" y="4207566"/>
            <a:ext cx="1917513" cy="1200329"/>
          </a:xfrm>
          <a:prstGeom prst="rect">
            <a:avLst/>
          </a:prstGeom>
          <a:noFill/>
        </p:spPr>
        <p:txBody>
          <a:bodyPr wrap="none" rtlCol="0">
            <a:spAutoFit/>
          </a:bodyPr>
          <a:lstStyle/>
          <a:p>
            <a:r>
              <a:rPr lang="es-AR" dirty="0" smtClean="0"/>
              <a:t>Gestión del Agua</a:t>
            </a:r>
          </a:p>
          <a:p>
            <a:r>
              <a:rPr lang="es-AR" dirty="0" smtClean="0"/>
              <a:t>Clima</a:t>
            </a:r>
          </a:p>
          <a:p>
            <a:r>
              <a:rPr lang="es-AR" dirty="0" smtClean="0"/>
              <a:t>Agua Util</a:t>
            </a:r>
          </a:p>
          <a:p>
            <a:r>
              <a:rPr lang="es-AR" dirty="0" smtClean="0"/>
              <a:t>Napas</a:t>
            </a:r>
          </a:p>
        </p:txBody>
      </p:sp>
      <p:sp>
        <p:nvSpPr>
          <p:cNvPr id="12" name="11 CuadroTexto"/>
          <p:cNvSpPr txBox="1"/>
          <p:nvPr/>
        </p:nvSpPr>
        <p:spPr>
          <a:xfrm>
            <a:off x="4888246" y="4245312"/>
            <a:ext cx="1462260" cy="923330"/>
          </a:xfrm>
          <a:prstGeom prst="rect">
            <a:avLst/>
          </a:prstGeom>
          <a:noFill/>
        </p:spPr>
        <p:txBody>
          <a:bodyPr wrap="none" rtlCol="0">
            <a:spAutoFit/>
          </a:bodyPr>
          <a:lstStyle/>
          <a:p>
            <a:r>
              <a:rPr lang="es-AR" dirty="0" smtClean="0"/>
              <a:t>Fertilización</a:t>
            </a:r>
          </a:p>
          <a:p>
            <a:r>
              <a:rPr lang="es-AR" dirty="0" smtClean="0"/>
              <a:t>Balance de</a:t>
            </a:r>
          </a:p>
          <a:p>
            <a:r>
              <a:rPr lang="es-AR" dirty="0" smtClean="0"/>
              <a:t>Nutrientes</a:t>
            </a:r>
          </a:p>
        </p:txBody>
      </p:sp>
      <p:sp>
        <p:nvSpPr>
          <p:cNvPr id="13" name="12 Rectángulo"/>
          <p:cNvSpPr/>
          <p:nvPr/>
        </p:nvSpPr>
        <p:spPr>
          <a:xfrm>
            <a:off x="428596" y="5572140"/>
            <a:ext cx="8358246" cy="48577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AR" dirty="0" smtClean="0"/>
              <a:t>ROTACIONES</a:t>
            </a:r>
            <a:endParaRPr lang="es-AR" dirty="0"/>
          </a:p>
        </p:txBody>
      </p:sp>
      <p:sp>
        <p:nvSpPr>
          <p:cNvPr id="14" name="13 Elipse"/>
          <p:cNvSpPr/>
          <p:nvPr/>
        </p:nvSpPr>
        <p:spPr>
          <a:xfrm>
            <a:off x="2357422" y="2714620"/>
            <a:ext cx="2143140" cy="29289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1412776"/>
            <a:ext cx="8712968" cy="5445224"/>
          </a:xfrm>
        </p:spPr>
        <p:txBody>
          <a:bodyPr>
            <a:normAutofit lnSpcReduction="10000"/>
          </a:bodyPr>
          <a:lstStyle/>
          <a:p>
            <a:pPr>
              <a:buNone/>
            </a:pPr>
            <a:r>
              <a:rPr lang="es-AR" dirty="0" smtClean="0"/>
              <a:t>Manejo Agua: (Gestión del Agua)</a:t>
            </a:r>
          </a:p>
          <a:p>
            <a:pPr>
              <a:buFont typeface="Wingdings" pitchFamily="2" charset="2"/>
              <a:buChar char="ü"/>
            </a:pPr>
            <a:r>
              <a:rPr lang="es-AR" dirty="0" smtClean="0">
                <a:hlinkClick r:id="rId3" action="ppaction://hlinksldjump"/>
              </a:rPr>
              <a:t>Precipitaciones</a:t>
            </a:r>
            <a:r>
              <a:rPr lang="es-AR" dirty="0" smtClean="0"/>
              <a:t> &gt; series históricas &gt; probabilidad de ocurrencia &gt; </a:t>
            </a:r>
            <a:r>
              <a:rPr lang="es-AR" dirty="0" smtClean="0">
                <a:hlinkClick r:id="rId4" action="ppaction://hlinksldjump"/>
              </a:rPr>
              <a:t>Evento ENSO. </a:t>
            </a:r>
            <a:endParaRPr lang="es-AR" dirty="0" smtClean="0"/>
          </a:p>
          <a:p>
            <a:pPr>
              <a:buFont typeface="Wingdings" pitchFamily="2" charset="2"/>
              <a:buChar char="ü"/>
            </a:pPr>
            <a:r>
              <a:rPr lang="es-AR" dirty="0" smtClean="0"/>
              <a:t>Agua, reserva en el suelo : </a:t>
            </a:r>
            <a:r>
              <a:rPr lang="es-AR" dirty="0" smtClean="0">
                <a:hlinkClick r:id="rId5" action="ppaction://hlinksldjump"/>
              </a:rPr>
              <a:t>Textura</a:t>
            </a:r>
            <a:r>
              <a:rPr lang="es-AR" dirty="0" smtClean="0"/>
              <a:t> (tanque mas chico o mas grande) y </a:t>
            </a:r>
            <a:r>
              <a:rPr lang="es-AR" dirty="0" smtClean="0">
                <a:hlinkClick r:id="rId3" action="ppaction://hlinksldjump"/>
              </a:rPr>
              <a:t>Agua Útil </a:t>
            </a:r>
            <a:r>
              <a:rPr lang="es-AR" dirty="0" smtClean="0"/>
              <a:t>(cuan lleno esta el tanque)</a:t>
            </a:r>
          </a:p>
          <a:p>
            <a:pPr>
              <a:buFont typeface="Wingdings" pitchFamily="2" charset="2"/>
              <a:buChar char="ü"/>
            </a:pPr>
            <a:r>
              <a:rPr lang="es-AR" dirty="0" smtClean="0">
                <a:hlinkClick r:id="rId6" action="ppaction://hlinksldjump"/>
              </a:rPr>
              <a:t>NAPA</a:t>
            </a:r>
            <a:r>
              <a:rPr lang="es-AR" dirty="0" smtClean="0"/>
              <a:t>: (Tanque de reserva) depende de la altura relativa e impedancias profundas que sostienen la napa. </a:t>
            </a:r>
            <a:r>
              <a:rPr lang="es-AR" dirty="0" smtClean="0">
                <a:hlinkClick r:id="rId7" action="ppaction://hlinksldjump"/>
              </a:rPr>
              <a:t>Consumo por cultivos </a:t>
            </a:r>
            <a:r>
              <a:rPr lang="es-AR" dirty="0" smtClean="0"/>
              <a:t>y recarga por Lluvias.</a:t>
            </a:r>
          </a:p>
          <a:p>
            <a:pPr>
              <a:buFont typeface="Wingdings" pitchFamily="2" charset="2"/>
              <a:buChar char="ü"/>
            </a:pPr>
            <a:r>
              <a:rPr lang="es-AR" dirty="0" smtClean="0">
                <a:solidFill>
                  <a:schemeClr val="accent6">
                    <a:lumMod val="50000"/>
                  </a:schemeClr>
                </a:solidFill>
              </a:rPr>
              <a:t>Cobertura superficial</a:t>
            </a:r>
            <a:r>
              <a:rPr lang="es-AR" dirty="0" smtClean="0"/>
              <a:t>: depende de intensidad de rotación, % de Gramíneas, rindes y </a:t>
            </a:r>
          </a:p>
          <a:p>
            <a:pPr>
              <a:buNone/>
            </a:pPr>
            <a:r>
              <a:rPr lang="es-AR" dirty="0" smtClean="0"/>
              <a:t>    </a:t>
            </a:r>
            <a:r>
              <a:rPr lang="es-AR" dirty="0" smtClean="0">
                <a:hlinkClick r:id="rId8" action="ppaction://hlinksldjump"/>
              </a:rPr>
              <a:t>cultivos de cobertura</a:t>
            </a:r>
            <a:r>
              <a:rPr lang="es-AR" dirty="0" smtClean="0"/>
              <a:t>.</a:t>
            </a:r>
          </a:p>
          <a:p>
            <a:pPr>
              <a:buNone/>
            </a:pPr>
            <a:endParaRPr lang="es-AR" dirty="0" smtClean="0"/>
          </a:p>
          <a:p>
            <a:r>
              <a:rPr lang="es-AR" sz="1800" dirty="0" smtClean="0"/>
              <a:t>.</a:t>
            </a:r>
            <a:endParaRPr lang="es-AR" sz="1800" dirty="0"/>
          </a:p>
        </p:txBody>
      </p:sp>
      <p:sp>
        <p:nvSpPr>
          <p:cNvPr id="10" name="9 Rectángulo"/>
          <p:cNvSpPr/>
          <p:nvPr/>
        </p:nvSpPr>
        <p:spPr>
          <a:xfrm>
            <a:off x="3059832" y="3068960"/>
            <a:ext cx="1512168" cy="432048"/>
          </a:xfrm>
          <a:prstGeom prst="rect">
            <a:avLst/>
          </a:prstGeom>
          <a:noFill/>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dirty="0"/>
          </a:p>
        </p:txBody>
      </p:sp>
      <p:sp>
        <p:nvSpPr>
          <p:cNvPr id="11" name="10 Rectángulo"/>
          <p:cNvSpPr/>
          <p:nvPr/>
        </p:nvSpPr>
        <p:spPr>
          <a:xfrm>
            <a:off x="539552" y="1916832"/>
            <a:ext cx="2448272"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11 Rectángulo"/>
          <p:cNvSpPr/>
          <p:nvPr/>
        </p:nvSpPr>
        <p:spPr>
          <a:xfrm>
            <a:off x="4572000" y="2708920"/>
            <a:ext cx="1224136"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12 Rectángulo"/>
          <p:cNvSpPr/>
          <p:nvPr/>
        </p:nvSpPr>
        <p:spPr>
          <a:xfrm>
            <a:off x="539552" y="3501008"/>
            <a:ext cx="1152128"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13 Rectángulo"/>
          <p:cNvSpPr/>
          <p:nvPr/>
        </p:nvSpPr>
        <p:spPr>
          <a:xfrm>
            <a:off x="1475656" y="4293096"/>
            <a:ext cx="3384376" cy="43204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14 Rectángulo"/>
          <p:cNvSpPr/>
          <p:nvPr/>
        </p:nvSpPr>
        <p:spPr>
          <a:xfrm>
            <a:off x="539552" y="4725144"/>
            <a:ext cx="3384376" cy="36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7" name="16 Rectángulo"/>
          <p:cNvSpPr/>
          <p:nvPr/>
        </p:nvSpPr>
        <p:spPr>
          <a:xfrm>
            <a:off x="2555776" y="2276872"/>
            <a:ext cx="2448272" cy="36004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8" name="17 Título"/>
          <p:cNvSpPr>
            <a:spLocks noGrp="1"/>
          </p:cNvSpPr>
          <p:nvPr>
            <p:ph type="title"/>
          </p:nvPr>
        </p:nvSpPr>
        <p:spPr/>
        <p:style>
          <a:lnRef idx="1">
            <a:schemeClr val="dk1"/>
          </a:lnRef>
          <a:fillRef idx="2">
            <a:schemeClr val="dk1"/>
          </a:fillRef>
          <a:effectRef idx="1">
            <a:schemeClr val="dk1"/>
          </a:effectRef>
          <a:fontRef idx="minor">
            <a:schemeClr val="dk1"/>
          </a:fontRef>
        </p:style>
        <p:txBody>
          <a:bodyPr>
            <a:noAutofit/>
          </a:bodyPr>
          <a:lstStyle/>
          <a:p>
            <a:r>
              <a:rPr lang="es-AR" sz="4400" b="1" dirty="0" smtClean="0">
                <a:ln w="12700">
                  <a:solidFill>
                    <a:schemeClr val="tx2">
                      <a:satMod val="155000"/>
                    </a:schemeClr>
                  </a:solidFill>
                  <a:prstDash val="solid"/>
                </a:ln>
                <a:solidFill>
                  <a:schemeClr val="bg1"/>
                </a:solidFill>
                <a:effectLst>
                  <a:glow rad="228600">
                    <a:schemeClr val="accent4">
                      <a:satMod val="175000"/>
                      <a:alpha val="40000"/>
                    </a:schemeClr>
                  </a:glow>
                  <a:outerShdw blurRad="41275" dist="20320" dir="1800000" algn="tl" rotWithShape="0">
                    <a:srgbClr val="000000">
                      <a:alpha val="40000"/>
                    </a:srgbClr>
                  </a:outerShdw>
                </a:effectLst>
              </a:rPr>
              <a:t>Agua</a:t>
            </a:r>
            <a:endParaRPr lang="es-AR" sz="4400" dirty="0">
              <a:solidFill>
                <a:schemeClr val="bg1"/>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19" name="18 Rectángulo"/>
          <p:cNvSpPr/>
          <p:nvPr/>
        </p:nvSpPr>
        <p:spPr>
          <a:xfrm>
            <a:off x="539552" y="5517232"/>
            <a:ext cx="3384376" cy="36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57422" y="822684"/>
            <a:ext cx="4857784"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AR" dirty="0" smtClean="0"/>
              <a:t>SISTEMA SUSTENTABLE</a:t>
            </a:r>
            <a:endParaRPr lang="es-AR" dirty="0"/>
          </a:p>
        </p:txBody>
      </p:sp>
      <p:sp>
        <p:nvSpPr>
          <p:cNvPr id="5" name="4 Rectángulo"/>
          <p:cNvSpPr/>
          <p:nvPr/>
        </p:nvSpPr>
        <p:spPr>
          <a:xfrm>
            <a:off x="597912" y="3021272"/>
            <a:ext cx="1571636" cy="9144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AR" dirty="0" smtClean="0"/>
              <a:t>SUELO</a:t>
            </a:r>
            <a:endParaRPr lang="es-AR" dirty="0"/>
          </a:p>
        </p:txBody>
      </p:sp>
      <p:sp>
        <p:nvSpPr>
          <p:cNvPr id="6" name="5 Rectángulo"/>
          <p:cNvSpPr/>
          <p:nvPr/>
        </p:nvSpPr>
        <p:spPr>
          <a:xfrm>
            <a:off x="2747448" y="3038118"/>
            <a:ext cx="1571636"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AR" dirty="0" smtClean="0"/>
              <a:t>AGUA</a:t>
            </a:r>
            <a:endParaRPr lang="es-AR" dirty="0"/>
          </a:p>
        </p:txBody>
      </p:sp>
      <p:sp>
        <p:nvSpPr>
          <p:cNvPr id="7" name="6 Rectángulo"/>
          <p:cNvSpPr/>
          <p:nvPr/>
        </p:nvSpPr>
        <p:spPr>
          <a:xfrm>
            <a:off x="4764558" y="3051766"/>
            <a:ext cx="1714512"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AR" dirty="0" smtClean="0"/>
              <a:t>NUTRIENTES</a:t>
            </a:r>
            <a:endParaRPr lang="es-AR" dirty="0"/>
          </a:p>
        </p:txBody>
      </p:sp>
      <p:sp>
        <p:nvSpPr>
          <p:cNvPr id="8" name="7 Rectángulo"/>
          <p:cNvSpPr/>
          <p:nvPr/>
        </p:nvSpPr>
        <p:spPr>
          <a:xfrm>
            <a:off x="6881258" y="3065414"/>
            <a:ext cx="1714512"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AR" dirty="0" smtClean="0"/>
              <a:t>GENÉTICA</a:t>
            </a:r>
          </a:p>
          <a:p>
            <a:pPr algn="ctr"/>
            <a:r>
              <a:rPr lang="es-AR" dirty="0" smtClean="0"/>
              <a:t>MANEJO</a:t>
            </a:r>
            <a:endParaRPr lang="es-AR" dirty="0"/>
          </a:p>
        </p:txBody>
      </p:sp>
      <p:sp>
        <p:nvSpPr>
          <p:cNvPr id="9" name="8 Rectángulo"/>
          <p:cNvSpPr/>
          <p:nvPr/>
        </p:nvSpPr>
        <p:spPr>
          <a:xfrm>
            <a:off x="571472" y="2122216"/>
            <a:ext cx="8358246" cy="485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Recursos Disponibles</a:t>
            </a:r>
            <a:endParaRPr lang="es-AR" dirty="0"/>
          </a:p>
        </p:txBody>
      </p:sp>
      <p:sp>
        <p:nvSpPr>
          <p:cNvPr id="10" name="9 CuadroTexto"/>
          <p:cNvSpPr txBox="1"/>
          <p:nvPr/>
        </p:nvSpPr>
        <p:spPr>
          <a:xfrm>
            <a:off x="714348" y="4218016"/>
            <a:ext cx="1357322" cy="1200329"/>
          </a:xfrm>
          <a:prstGeom prst="rect">
            <a:avLst/>
          </a:prstGeom>
          <a:noFill/>
        </p:spPr>
        <p:txBody>
          <a:bodyPr wrap="square" rtlCol="0">
            <a:spAutoFit/>
          </a:bodyPr>
          <a:lstStyle/>
          <a:p>
            <a:r>
              <a:rPr lang="es-AR" dirty="0" smtClean="0"/>
              <a:t>Ambientes</a:t>
            </a:r>
          </a:p>
          <a:p>
            <a:r>
              <a:rPr lang="es-AR" dirty="0" smtClean="0"/>
              <a:t>Balance de</a:t>
            </a:r>
          </a:p>
          <a:p>
            <a:r>
              <a:rPr lang="es-AR" dirty="0" smtClean="0"/>
              <a:t>Carbono</a:t>
            </a:r>
          </a:p>
          <a:p>
            <a:r>
              <a:rPr lang="es-AR" dirty="0" smtClean="0"/>
              <a:t>Cobertura</a:t>
            </a:r>
            <a:endParaRPr lang="es-AR" dirty="0"/>
          </a:p>
        </p:txBody>
      </p:sp>
      <p:sp>
        <p:nvSpPr>
          <p:cNvPr id="11" name="10 CuadroTexto"/>
          <p:cNvSpPr txBox="1"/>
          <p:nvPr/>
        </p:nvSpPr>
        <p:spPr>
          <a:xfrm>
            <a:off x="2656822" y="4221214"/>
            <a:ext cx="1917513" cy="1200329"/>
          </a:xfrm>
          <a:prstGeom prst="rect">
            <a:avLst/>
          </a:prstGeom>
          <a:noFill/>
        </p:spPr>
        <p:txBody>
          <a:bodyPr wrap="none" rtlCol="0">
            <a:spAutoFit/>
          </a:bodyPr>
          <a:lstStyle/>
          <a:p>
            <a:r>
              <a:rPr lang="es-AR" dirty="0" smtClean="0"/>
              <a:t>Gestión del Agua</a:t>
            </a:r>
          </a:p>
          <a:p>
            <a:r>
              <a:rPr lang="es-AR" dirty="0" smtClean="0"/>
              <a:t>Clima</a:t>
            </a:r>
          </a:p>
          <a:p>
            <a:r>
              <a:rPr lang="es-AR" dirty="0" smtClean="0"/>
              <a:t>Agua Util</a:t>
            </a:r>
          </a:p>
          <a:p>
            <a:r>
              <a:rPr lang="es-AR" dirty="0" smtClean="0"/>
              <a:t>Napas</a:t>
            </a:r>
          </a:p>
        </p:txBody>
      </p:sp>
      <p:sp>
        <p:nvSpPr>
          <p:cNvPr id="12" name="11 CuadroTexto"/>
          <p:cNvSpPr txBox="1"/>
          <p:nvPr/>
        </p:nvSpPr>
        <p:spPr>
          <a:xfrm>
            <a:off x="4888246" y="4245312"/>
            <a:ext cx="1462260" cy="923330"/>
          </a:xfrm>
          <a:prstGeom prst="rect">
            <a:avLst/>
          </a:prstGeom>
          <a:noFill/>
        </p:spPr>
        <p:txBody>
          <a:bodyPr wrap="none" rtlCol="0">
            <a:spAutoFit/>
          </a:bodyPr>
          <a:lstStyle/>
          <a:p>
            <a:r>
              <a:rPr lang="es-AR" dirty="0" smtClean="0"/>
              <a:t>Fertilización</a:t>
            </a:r>
          </a:p>
          <a:p>
            <a:r>
              <a:rPr lang="es-AR" dirty="0" smtClean="0"/>
              <a:t>Balance de</a:t>
            </a:r>
          </a:p>
          <a:p>
            <a:r>
              <a:rPr lang="es-AR" dirty="0" smtClean="0"/>
              <a:t>Nutrientes</a:t>
            </a:r>
          </a:p>
        </p:txBody>
      </p:sp>
      <p:sp>
        <p:nvSpPr>
          <p:cNvPr id="13" name="12 Rectángulo"/>
          <p:cNvSpPr/>
          <p:nvPr/>
        </p:nvSpPr>
        <p:spPr>
          <a:xfrm>
            <a:off x="428596" y="5572140"/>
            <a:ext cx="8358246" cy="48577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AR" dirty="0" smtClean="0"/>
              <a:t>ROTACIONES</a:t>
            </a:r>
            <a:endParaRPr lang="es-AR"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534400" cy="758952"/>
          </a:xfrm>
        </p:spPr>
        <p:txBody>
          <a:bodyPr>
            <a:normAutofit fontScale="90000"/>
          </a:bodyPr>
          <a:lstStyle/>
          <a:p>
            <a:r>
              <a:rPr lang="es-AR" dirty="0" smtClean="0"/>
              <a:t>Probabilidad Acumulada de ocurrencia de Precipitaciones 61 años Mari lauquen (NC) </a:t>
            </a:r>
            <a:endParaRPr lang="es-AR" dirty="0"/>
          </a:p>
        </p:txBody>
      </p:sp>
      <p:graphicFrame>
        <p:nvGraphicFramePr>
          <p:cNvPr id="13" name="5 Gráfico"/>
          <p:cNvGraphicFramePr>
            <a:graphicFrameLocks noGrp="1"/>
          </p:cNvGraphicFramePr>
          <p:nvPr>
            <p:ph sz="half" idx="1"/>
          </p:nvPr>
        </p:nvGraphicFramePr>
        <p:xfrm>
          <a:off x="251520" y="1371600"/>
          <a:ext cx="4320480" cy="4937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
          <p:cNvGraphicFramePr>
            <a:graphicFrameLocks noGrp="1"/>
          </p:cNvGraphicFramePr>
          <p:nvPr>
            <p:ph sz="half" idx="2"/>
          </p:nvPr>
        </p:nvGraphicFramePr>
        <p:xfrm>
          <a:off x="4644008" y="1371600"/>
          <a:ext cx="4195192" cy="50097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p:txBody>
          <a:bodyPr/>
          <a:lstStyle/>
          <a:p>
            <a:r>
              <a:rPr lang="en-US" sz="2800" dirty="0" smtClean="0">
                <a:solidFill>
                  <a:srgbClr val="FFFF00"/>
                </a:solidFill>
              </a:rPr>
              <a:t>ENSO </a:t>
            </a:r>
            <a:r>
              <a:rPr lang="en-US" sz="2800" b="1" dirty="0" smtClean="0">
                <a:solidFill>
                  <a:srgbClr val="FFFF00"/>
                </a:solidFill>
              </a:rPr>
              <a:t>desde  </a:t>
            </a:r>
            <a:r>
              <a:rPr lang="en-US" sz="2800" b="1" dirty="0">
                <a:solidFill>
                  <a:srgbClr val="FFFF00"/>
                </a:solidFill>
              </a:rPr>
              <a:t>1950</a:t>
            </a:r>
          </a:p>
        </p:txBody>
      </p:sp>
      <p:sp>
        <p:nvSpPr>
          <p:cNvPr id="11" name="10 Marcador de texto"/>
          <p:cNvSpPr>
            <a:spLocks noGrp="1"/>
          </p:cNvSpPr>
          <p:nvPr>
            <p:ph type="body" idx="2"/>
          </p:nvPr>
        </p:nvSpPr>
        <p:spPr/>
        <p:txBody>
          <a:bodyPr/>
          <a:lstStyle/>
          <a:p>
            <a:r>
              <a:rPr lang="es-AR" dirty="0" smtClean="0"/>
              <a:t>Es las anomalías de temperatura del Océano Pacifico 0,5 °C por encima de la media pasa a ser año NINO, 0,5°C por debajo de la media pasa a ser año NIÑA y entre 0,5  y – 0,5 °C son años neutros.</a:t>
            </a:r>
            <a:endParaRPr lang="es-AR" dirty="0"/>
          </a:p>
        </p:txBody>
      </p:sp>
      <p:sp>
        <p:nvSpPr>
          <p:cNvPr id="9220" name="Line 5"/>
          <p:cNvSpPr>
            <a:spLocks noChangeShapeType="1"/>
          </p:cNvSpPr>
          <p:nvPr/>
        </p:nvSpPr>
        <p:spPr bwMode="auto">
          <a:xfrm flipV="1">
            <a:off x="7562850" y="5143500"/>
            <a:ext cx="0" cy="609600"/>
          </a:xfrm>
          <a:prstGeom prst="line">
            <a:avLst/>
          </a:prstGeom>
          <a:noFill/>
          <a:ln w="38100">
            <a:solidFill>
              <a:srgbClr val="FF0000"/>
            </a:solidFill>
            <a:round/>
            <a:headEnd/>
            <a:tailEnd type="triangle" w="med" len="med"/>
          </a:ln>
        </p:spPr>
        <p:txBody>
          <a:bodyPr/>
          <a:lstStyle/>
          <a:p>
            <a:endParaRPr lang="es-AR" dirty="0"/>
          </a:p>
        </p:txBody>
      </p:sp>
      <p:sp>
        <p:nvSpPr>
          <p:cNvPr id="9221" name="Line 6"/>
          <p:cNvSpPr>
            <a:spLocks noChangeShapeType="1"/>
          </p:cNvSpPr>
          <p:nvPr/>
        </p:nvSpPr>
        <p:spPr bwMode="auto">
          <a:xfrm>
            <a:off x="7543800" y="6048375"/>
            <a:ext cx="0" cy="533400"/>
          </a:xfrm>
          <a:prstGeom prst="line">
            <a:avLst/>
          </a:prstGeom>
          <a:noFill/>
          <a:ln w="38100">
            <a:solidFill>
              <a:schemeClr val="accent2"/>
            </a:solidFill>
            <a:round/>
            <a:headEnd/>
            <a:tailEnd type="triangle" w="med" len="med"/>
          </a:ln>
        </p:spPr>
        <p:txBody>
          <a:bodyPr/>
          <a:lstStyle/>
          <a:p>
            <a:endParaRPr lang="es-AR" dirty="0"/>
          </a:p>
        </p:txBody>
      </p:sp>
      <p:sp>
        <p:nvSpPr>
          <p:cNvPr id="9222" name="Text Box 7"/>
          <p:cNvSpPr txBox="1">
            <a:spLocks noChangeArrowheads="1"/>
          </p:cNvSpPr>
          <p:nvPr/>
        </p:nvSpPr>
        <p:spPr bwMode="auto">
          <a:xfrm>
            <a:off x="7772400" y="5400675"/>
            <a:ext cx="914400" cy="304800"/>
          </a:xfrm>
          <a:prstGeom prst="rect">
            <a:avLst/>
          </a:prstGeom>
          <a:solidFill>
            <a:schemeClr val="bg1"/>
          </a:solidFill>
          <a:ln w="9525">
            <a:noFill/>
            <a:miter lim="800000"/>
            <a:headEnd/>
            <a:tailEnd/>
          </a:ln>
        </p:spPr>
        <p:txBody>
          <a:bodyPr>
            <a:spAutoFit/>
          </a:bodyPr>
          <a:lstStyle/>
          <a:p>
            <a:pPr>
              <a:spcBef>
                <a:spcPct val="50000"/>
              </a:spcBef>
            </a:pPr>
            <a:r>
              <a:rPr lang="en-US" sz="1400" b="1" dirty="0">
                <a:latin typeface="Times New Roman" pitchFamily="18" charset="0"/>
              </a:rPr>
              <a:t>El Ni</a:t>
            </a:r>
            <a:r>
              <a:rPr lang="en-US" sz="1400" b="1" dirty="0">
                <a:latin typeface="Times New Roman" pitchFamily="18" charset="0"/>
                <a:cs typeface="Times New Roman" pitchFamily="18" charset="0"/>
              </a:rPr>
              <a:t>ñ</a:t>
            </a:r>
            <a:r>
              <a:rPr lang="en-US" sz="1400" b="1" dirty="0">
                <a:latin typeface="Times New Roman" pitchFamily="18" charset="0"/>
              </a:rPr>
              <a:t>o</a:t>
            </a:r>
          </a:p>
        </p:txBody>
      </p:sp>
      <p:sp>
        <p:nvSpPr>
          <p:cNvPr id="9223" name="Text Box 8"/>
          <p:cNvSpPr txBox="1">
            <a:spLocks noChangeArrowheads="1"/>
          </p:cNvSpPr>
          <p:nvPr/>
        </p:nvSpPr>
        <p:spPr bwMode="auto">
          <a:xfrm>
            <a:off x="7772400" y="6010275"/>
            <a:ext cx="914400" cy="304800"/>
          </a:xfrm>
          <a:prstGeom prst="rect">
            <a:avLst/>
          </a:prstGeom>
          <a:solidFill>
            <a:schemeClr val="bg1"/>
          </a:solidFill>
          <a:ln w="9525">
            <a:noFill/>
            <a:miter lim="800000"/>
            <a:headEnd/>
            <a:tailEnd/>
          </a:ln>
        </p:spPr>
        <p:txBody>
          <a:bodyPr>
            <a:spAutoFit/>
          </a:bodyPr>
          <a:lstStyle/>
          <a:p>
            <a:pPr>
              <a:spcBef>
                <a:spcPct val="50000"/>
              </a:spcBef>
            </a:pPr>
            <a:r>
              <a:rPr lang="en-US" sz="1400" b="1" dirty="0">
                <a:latin typeface="Times New Roman" pitchFamily="18" charset="0"/>
              </a:rPr>
              <a:t>La Ni</a:t>
            </a:r>
            <a:r>
              <a:rPr lang="en-US" sz="1400" b="1" dirty="0">
                <a:latin typeface="Times New Roman" pitchFamily="18" charset="0"/>
                <a:cs typeface="Times New Roman" pitchFamily="18" charset="0"/>
              </a:rPr>
              <a:t>ña</a:t>
            </a:r>
            <a:endParaRPr lang="en-US" sz="1400" b="1" dirty="0">
              <a:latin typeface="Times New Roman" pitchFamily="18" charset="0"/>
            </a:endParaRPr>
          </a:p>
        </p:txBody>
      </p:sp>
      <p:sp>
        <p:nvSpPr>
          <p:cNvPr id="9224" name="Text Box 9"/>
          <p:cNvSpPr txBox="1">
            <a:spLocks noChangeArrowheads="1"/>
          </p:cNvSpPr>
          <p:nvPr/>
        </p:nvSpPr>
        <p:spPr bwMode="auto">
          <a:xfrm>
            <a:off x="7772400" y="5705475"/>
            <a:ext cx="914400" cy="304800"/>
          </a:xfrm>
          <a:prstGeom prst="rect">
            <a:avLst/>
          </a:prstGeom>
          <a:solidFill>
            <a:schemeClr val="bg1"/>
          </a:solidFill>
          <a:ln w="9525">
            <a:noFill/>
            <a:miter lim="800000"/>
            <a:headEnd/>
            <a:tailEnd/>
          </a:ln>
        </p:spPr>
        <p:txBody>
          <a:bodyPr>
            <a:spAutoFit/>
          </a:bodyPr>
          <a:lstStyle/>
          <a:p>
            <a:pPr>
              <a:spcBef>
                <a:spcPct val="50000"/>
              </a:spcBef>
            </a:pPr>
            <a:r>
              <a:rPr lang="en-US" sz="1400" b="1" dirty="0">
                <a:latin typeface="Times New Roman" pitchFamily="18" charset="0"/>
              </a:rPr>
              <a:t>neutral</a:t>
            </a:r>
          </a:p>
        </p:txBody>
      </p:sp>
      <p:pic>
        <p:nvPicPr>
          <p:cNvPr id="12" name="Picture 9" descr="oni.gif"/>
          <p:cNvPicPr>
            <a:picLocks noGrp="1"/>
          </p:cNvPicPr>
          <p:nvPr>
            <p:ph sz="quarter" idx="1"/>
          </p:nvPr>
        </p:nvPicPr>
        <p:blipFill>
          <a:blip r:embed="rId3" cstate="print"/>
          <a:srcRect l="3333" t="2499" r="6667" b="11333"/>
          <a:stretch>
            <a:fillRect/>
          </a:stretch>
        </p:blipFill>
        <p:spPr bwMode="auto">
          <a:xfrm>
            <a:off x="2987824" y="548680"/>
            <a:ext cx="4536504" cy="5554216"/>
          </a:xfrm>
          <a:prstGeom prst="rect">
            <a:avLst/>
          </a:prstGeom>
          <a:solidFill>
            <a:srgbClr val="000000"/>
          </a:solid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Probabilidad de lluvias  por evento ENSO</a:t>
            </a:r>
            <a:endParaRPr lang="es-AR" dirty="0"/>
          </a:p>
        </p:txBody>
      </p:sp>
      <p:sp>
        <p:nvSpPr>
          <p:cNvPr id="7" name="6 Marcador de texto"/>
          <p:cNvSpPr>
            <a:spLocks noGrp="1"/>
          </p:cNvSpPr>
          <p:nvPr>
            <p:ph type="body" idx="2"/>
          </p:nvPr>
        </p:nvSpPr>
        <p:spPr/>
        <p:txBody>
          <a:bodyPr/>
          <a:lstStyle/>
          <a:p>
            <a:r>
              <a:rPr lang="es-AR" dirty="0" smtClean="0"/>
              <a:t>Para el 50%  de probabilidades para año NIÑA  700mm/año en años NEUTRO pasamos a 65% de probabilidad para 700mm y  el  85% de probabilidad para años NIÑO para 700 mm/año.</a:t>
            </a:r>
          </a:p>
          <a:p>
            <a:endParaRPr lang="es-AR" dirty="0"/>
          </a:p>
        </p:txBody>
      </p:sp>
      <p:graphicFrame>
        <p:nvGraphicFramePr>
          <p:cNvPr id="8" name="Chart 1"/>
          <p:cNvGraphicFramePr>
            <a:graphicFrameLocks noGrp="1"/>
          </p:cNvGraphicFramePr>
          <p:nvPr>
            <p:ph sz="quarter" idx="1"/>
          </p:nvPr>
        </p:nvGraphicFramePr>
        <p:xfrm>
          <a:off x="3124200" y="685800"/>
          <a:ext cx="5638800" cy="5479504"/>
        </p:xfrm>
        <a:graphic>
          <a:graphicData uri="http://schemas.openxmlformats.org/drawingml/2006/chart">
            <c:chart xmlns:c="http://schemas.openxmlformats.org/drawingml/2006/chart" xmlns:r="http://schemas.openxmlformats.org/officeDocument/2006/relationships" r:id="rId3"/>
          </a:graphicData>
        </a:graphic>
      </p:graphicFrame>
      <p:pic>
        <p:nvPicPr>
          <p:cNvPr id="33793" name="Picture 1"/>
          <p:cNvPicPr>
            <a:picLocks noChangeAspect="1" noChangeArrowheads="1"/>
          </p:cNvPicPr>
          <p:nvPr/>
        </p:nvPicPr>
        <p:blipFill>
          <a:blip r:embed="rId4" cstate="print"/>
          <a:srcRect/>
          <a:stretch>
            <a:fillRect/>
          </a:stretch>
        </p:blipFill>
        <p:spPr bwMode="auto">
          <a:xfrm>
            <a:off x="179512" y="4869160"/>
            <a:ext cx="2676525" cy="1009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052736"/>
          </a:xfrm>
        </p:spPr>
        <p:style>
          <a:lnRef idx="1">
            <a:schemeClr val="accent1"/>
          </a:lnRef>
          <a:fillRef idx="2">
            <a:schemeClr val="accent1"/>
          </a:fillRef>
          <a:effectRef idx="1">
            <a:schemeClr val="accent1"/>
          </a:effectRef>
          <a:fontRef idx="minor">
            <a:schemeClr val="dk1"/>
          </a:fontRef>
        </p:style>
        <p:txBody>
          <a:bodyPr>
            <a:noAutofit/>
          </a:bodyPr>
          <a:lstStyle/>
          <a:p>
            <a:r>
              <a:rPr lang="es-AR" sz="2800" dirty="0"/>
              <a:t>Análisis correlación evento ENSO / RINDE 20 años datos CREA 30A ML</a:t>
            </a:r>
          </a:p>
        </p:txBody>
      </p:sp>
      <p:pic>
        <p:nvPicPr>
          <p:cNvPr id="20483" name="Picture 3"/>
          <p:cNvPicPr>
            <a:picLocks noGrp="1" noChangeAspect="1" noChangeArrowheads="1"/>
          </p:cNvPicPr>
          <p:nvPr>
            <p:ph sz="half" idx="1"/>
          </p:nvPr>
        </p:nvPicPr>
        <p:blipFill>
          <a:blip r:embed="rId3" cstate="print"/>
          <a:srcRect/>
          <a:stretch>
            <a:fillRect/>
          </a:stretch>
        </p:blipFill>
        <p:spPr>
          <a:xfrm>
            <a:off x="0" y="1484313"/>
            <a:ext cx="9144000" cy="2416175"/>
          </a:xfrm>
          <a:noFill/>
          <a:ln/>
        </p:spPr>
      </p:pic>
      <p:pic>
        <p:nvPicPr>
          <p:cNvPr id="20484" name="Picture 4"/>
          <p:cNvPicPr>
            <a:picLocks noGrp="1" noChangeAspect="1" noChangeArrowheads="1"/>
          </p:cNvPicPr>
          <p:nvPr>
            <p:ph sz="quarter" idx="2"/>
          </p:nvPr>
        </p:nvPicPr>
        <p:blipFill>
          <a:blip r:embed="rId4" cstate="print"/>
          <a:srcRect/>
          <a:stretch>
            <a:fillRect/>
          </a:stretch>
        </p:blipFill>
        <p:spPr>
          <a:xfrm>
            <a:off x="0" y="4549775"/>
            <a:ext cx="5867400" cy="1514475"/>
          </a:xfrm>
          <a:noFill/>
          <a:ln/>
        </p:spPr>
      </p:pic>
      <p:pic>
        <p:nvPicPr>
          <p:cNvPr id="20485" name="Picture 5"/>
          <p:cNvPicPr>
            <a:picLocks noGrp="1" noChangeAspect="1" noChangeArrowheads="1"/>
          </p:cNvPicPr>
          <p:nvPr>
            <p:ph sz="quarter" idx="3"/>
          </p:nvPr>
        </p:nvPicPr>
        <p:blipFill>
          <a:blip r:embed="rId5" cstate="print"/>
          <a:srcRect/>
          <a:stretch>
            <a:fillRect/>
          </a:stretch>
        </p:blipFill>
        <p:spPr>
          <a:xfrm>
            <a:off x="6156325" y="4508500"/>
            <a:ext cx="1719263" cy="1689100"/>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381000" y="908720"/>
            <a:ext cx="2362200" cy="1296144"/>
          </a:xfrm>
        </p:spPr>
        <p:txBody>
          <a:bodyPr/>
          <a:lstStyle/>
          <a:p>
            <a:r>
              <a:rPr lang="es-AR" sz="1800" dirty="0" smtClean="0"/>
              <a:t>Índices de serie de rindes de 20 años agrupados por CULTIVO y por EVENTO</a:t>
            </a:r>
            <a:endParaRPr lang="es-AR" sz="1800" dirty="0"/>
          </a:p>
        </p:txBody>
      </p:sp>
      <p:sp>
        <p:nvSpPr>
          <p:cNvPr id="6" name="5 Marcador de texto"/>
          <p:cNvSpPr>
            <a:spLocks noGrp="1"/>
          </p:cNvSpPr>
          <p:nvPr>
            <p:ph type="body" idx="2"/>
          </p:nvPr>
        </p:nvSpPr>
        <p:spPr>
          <a:xfrm>
            <a:off x="323528" y="2276872"/>
            <a:ext cx="2362200" cy="4072955"/>
          </a:xfrm>
        </p:spPr>
        <p:txBody>
          <a:bodyPr/>
          <a:lstStyle/>
          <a:p>
            <a:endParaRPr lang="es-AR" dirty="0"/>
          </a:p>
        </p:txBody>
      </p:sp>
      <p:pic>
        <p:nvPicPr>
          <p:cNvPr id="15363" name="Picture 3"/>
          <p:cNvPicPr>
            <a:picLocks noGrp="1" noChangeAspect="1" noChangeArrowheads="1"/>
          </p:cNvPicPr>
          <p:nvPr>
            <p:ph sz="quarter" idx="1"/>
          </p:nvPr>
        </p:nvPicPr>
        <p:blipFill>
          <a:blip r:embed="rId3" cstate="print"/>
          <a:srcRect/>
          <a:stretch>
            <a:fillRect/>
          </a:stretch>
        </p:blipFill>
        <p:spPr bwMode="auto">
          <a:xfrm>
            <a:off x="3059730" y="548680"/>
            <a:ext cx="5624814" cy="583264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381000" y="908720"/>
            <a:ext cx="2362200" cy="1296144"/>
          </a:xfrm>
        </p:spPr>
        <p:txBody>
          <a:bodyPr/>
          <a:lstStyle/>
          <a:p>
            <a:r>
              <a:rPr lang="es-AR" sz="1800" dirty="0" smtClean="0"/>
              <a:t>Índices de serie de rindes de 20 años agrupados por CULTIVO y por EVENTO  NIÑA</a:t>
            </a:r>
            <a:endParaRPr lang="es-AR" sz="1800" dirty="0"/>
          </a:p>
        </p:txBody>
      </p:sp>
      <p:sp>
        <p:nvSpPr>
          <p:cNvPr id="6" name="5 Marcador de texto"/>
          <p:cNvSpPr>
            <a:spLocks noGrp="1"/>
          </p:cNvSpPr>
          <p:nvPr>
            <p:ph type="body" idx="2"/>
          </p:nvPr>
        </p:nvSpPr>
        <p:spPr>
          <a:xfrm>
            <a:off x="323528" y="2276872"/>
            <a:ext cx="2362200" cy="4072955"/>
          </a:xfrm>
        </p:spPr>
        <p:txBody>
          <a:bodyPr/>
          <a:lstStyle/>
          <a:p>
            <a:endParaRPr lang="es-AR" dirty="0"/>
          </a:p>
        </p:txBody>
      </p:sp>
      <p:pic>
        <p:nvPicPr>
          <p:cNvPr id="218114" name="Picture 2"/>
          <p:cNvPicPr>
            <a:picLocks noGrp="1" noChangeAspect="1" noChangeArrowheads="1"/>
          </p:cNvPicPr>
          <p:nvPr>
            <p:ph sz="quarter" idx="1"/>
          </p:nvPr>
        </p:nvPicPr>
        <p:blipFill>
          <a:blip r:embed="rId3" cstate="print"/>
          <a:srcRect/>
          <a:stretch>
            <a:fillRect/>
          </a:stretch>
        </p:blipFill>
        <p:spPr bwMode="auto">
          <a:xfrm>
            <a:off x="2843808" y="1484784"/>
            <a:ext cx="6852328" cy="3480668"/>
          </a:xfrm>
          <a:prstGeom prst="rect">
            <a:avLst/>
          </a:prstGeom>
          <a:noFill/>
          <a:ln w="9525">
            <a:noFill/>
            <a:miter lim="800000"/>
            <a:headEnd/>
            <a:tailEnd/>
          </a:ln>
          <a:effectLst/>
        </p:spPr>
      </p:pic>
      <p:sp>
        <p:nvSpPr>
          <p:cNvPr id="7" name="6 CuadroTexto"/>
          <p:cNvSpPr txBox="1"/>
          <p:nvPr/>
        </p:nvSpPr>
        <p:spPr>
          <a:xfrm>
            <a:off x="6156176" y="3429000"/>
            <a:ext cx="688009" cy="369332"/>
          </a:xfrm>
          <a:prstGeom prst="rect">
            <a:avLst/>
          </a:prstGeom>
          <a:noFill/>
        </p:spPr>
        <p:txBody>
          <a:bodyPr wrap="none" rtlCol="0">
            <a:spAutoFit/>
          </a:bodyPr>
          <a:lstStyle/>
          <a:p>
            <a:r>
              <a:rPr lang="es-AR" dirty="0" smtClean="0"/>
              <a:t>-12%</a:t>
            </a:r>
            <a:endParaRPr lang="es-AR" dirty="0"/>
          </a:p>
        </p:txBody>
      </p:sp>
      <p:sp>
        <p:nvSpPr>
          <p:cNvPr id="8" name="7 CuadroTexto"/>
          <p:cNvSpPr txBox="1"/>
          <p:nvPr/>
        </p:nvSpPr>
        <p:spPr>
          <a:xfrm>
            <a:off x="8100392" y="3429000"/>
            <a:ext cx="697627" cy="369332"/>
          </a:xfrm>
          <a:prstGeom prst="rect">
            <a:avLst/>
          </a:prstGeom>
          <a:noFill/>
        </p:spPr>
        <p:txBody>
          <a:bodyPr wrap="none" rtlCol="0">
            <a:spAutoFit/>
          </a:bodyPr>
          <a:lstStyle/>
          <a:p>
            <a:r>
              <a:rPr lang="es-AR" dirty="0" smtClean="0"/>
              <a:t>-18%</a:t>
            </a:r>
            <a:endParaRPr lang="es-A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381000" y="908720"/>
            <a:ext cx="2362200" cy="2592288"/>
          </a:xfrm>
        </p:spPr>
        <p:txBody>
          <a:bodyPr/>
          <a:lstStyle/>
          <a:p>
            <a:r>
              <a:rPr lang="es-AR" sz="1800" dirty="0" smtClean="0"/>
              <a:t>Índices de serie de rindes de 20 años agrupados por CULTIVO y por EVENTO  NEUTRO</a:t>
            </a:r>
            <a:endParaRPr lang="es-AR" sz="1800" dirty="0"/>
          </a:p>
        </p:txBody>
      </p:sp>
      <p:sp>
        <p:nvSpPr>
          <p:cNvPr id="6" name="5 Marcador de texto"/>
          <p:cNvSpPr>
            <a:spLocks noGrp="1"/>
          </p:cNvSpPr>
          <p:nvPr>
            <p:ph type="body" idx="2"/>
          </p:nvPr>
        </p:nvSpPr>
        <p:spPr>
          <a:xfrm>
            <a:off x="323528" y="4005064"/>
            <a:ext cx="2362200" cy="2344763"/>
          </a:xfrm>
        </p:spPr>
        <p:txBody>
          <a:bodyPr/>
          <a:lstStyle/>
          <a:p>
            <a:endParaRPr lang="es-AR" dirty="0"/>
          </a:p>
        </p:txBody>
      </p:sp>
      <p:pic>
        <p:nvPicPr>
          <p:cNvPr id="219138" name="Picture 2"/>
          <p:cNvPicPr>
            <a:picLocks noGrp="1" noChangeAspect="1" noChangeArrowheads="1"/>
          </p:cNvPicPr>
          <p:nvPr>
            <p:ph sz="quarter" idx="1"/>
          </p:nvPr>
        </p:nvPicPr>
        <p:blipFill>
          <a:blip r:embed="rId3" cstate="print"/>
          <a:srcRect/>
          <a:stretch>
            <a:fillRect/>
          </a:stretch>
        </p:blipFill>
        <p:spPr bwMode="auto">
          <a:xfrm>
            <a:off x="2843807" y="1412776"/>
            <a:ext cx="6796783" cy="34563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381000" y="908720"/>
            <a:ext cx="2362200" cy="2592288"/>
          </a:xfrm>
        </p:spPr>
        <p:txBody>
          <a:bodyPr/>
          <a:lstStyle/>
          <a:p>
            <a:r>
              <a:rPr lang="es-AR" sz="1800" dirty="0" smtClean="0"/>
              <a:t>Índices de serie de rindes de 20 años agrupados por CULTIVO y por EVENTO  NIÑO</a:t>
            </a:r>
            <a:endParaRPr lang="es-AR" sz="1800" dirty="0"/>
          </a:p>
        </p:txBody>
      </p:sp>
      <p:sp>
        <p:nvSpPr>
          <p:cNvPr id="6" name="5 Marcador de texto"/>
          <p:cNvSpPr>
            <a:spLocks noGrp="1"/>
          </p:cNvSpPr>
          <p:nvPr>
            <p:ph type="body" idx="2"/>
          </p:nvPr>
        </p:nvSpPr>
        <p:spPr>
          <a:xfrm>
            <a:off x="323528" y="4005064"/>
            <a:ext cx="2362200" cy="2344763"/>
          </a:xfrm>
        </p:spPr>
        <p:txBody>
          <a:bodyPr/>
          <a:lstStyle/>
          <a:p>
            <a:endParaRPr lang="es-AR" dirty="0"/>
          </a:p>
        </p:txBody>
      </p:sp>
      <p:pic>
        <p:nvPicPr>
          <p:cNvPr id="220162" name="Picture 2"/>
          <p:cNvPicPr>
            <a:picLocks noGrp="1" noChangeAspect="1" noChangeArrowheads="1"/>
          </p:cNvPicPr>
          <p:nvPr>
            <p:ph sz="quarter" idx="1"/>
          </p:nvPr>
        </p:nvPicPr>
        <p:blipFill>
          <a:blip r:embed="rId3" cstate="print"/>
          <a:srcRect/>
          <a:stretch>
            <a:fillRect/>
          </a:stretch>
        </p:blipFill>
        <p:spPr bwMode="auto">
          <a:xfrm>
            <a:off x="2843808" y="1600466"/>
            <a:ext cx="6768752" cy="34460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528" y="332656"/>
            <a:ext cx="8534400" cy="758952"/>
          </a:xfrm>
        </p:spPr>
        <p:txBody>
          <a:bodyPr>
            <a:normAutofit fontScale="90000"/>
          </a:bodyPr>
          <a:lstStyle/>
          <a:p>
            <a:r>
              <a:rPr lang="es-AR" dirty="0" smtClean="0"/>
              <a:t>Conclusiones de análisis de evento ENSO con serie Histórica de CREA 30 de Agosto ML</a:t>
            </a:r>
            <a:endParaRPr lang="es-AR" dirty="0"/>
          </a:p>
        </p:txBody>
      </p:sp>
      <p:sp>
        <p:nvSpPr>
          <p:cNvPr id="24579" name="Rectangle 3"/>
          <p:cNvSpPr>
            <a:spLocks noGrp="1" noChangeArrowheads="1"/>
          </p:cNvSpPr>
          <p:nvPr>
            <p:ph type="body" idx="1"/>
          </p:nvPr>
        </p:nvSpPr>
        <p:spPr>
          <a:xfrm>
            <a:off x="457200" y="1662208"/>
            <a:ext cx="8229600" cy="4641379"/>
          </a:xfrm>
        </p:spPr>
        <p:txBody>
          <a:bodyPr>
            <a:normAutofit lnSpcReduction="10000"/>
          </a:bodyPr>
          <a:lstStyle/>
          <a:p>
            <a:pPr>
              <a:lnSpc>
                <a:spcPct val="90000"/>
              </a:lnSpc>
            </a:pPr>
            <a:r>
              <a:rPr lang="es-AR" sz="2400" dirty="0"/>
              <a:t>La probabilidad de evento niña es de </a:t>
            </a:r>
            <a:r>
              <a:rPr lang="es-AR" sz="2400" dirty="0" smtClean="0"/>
              <a:t>34 % </a:t>
            </a:r>
            <a:r>
              <a:rPr lang="es-AR" sz="2400" dirty="0"/>
              <a:t>y el evento niño tiene un </a:t>
            </a:r>
            <a:r>
              <a:rPr lang="es-AR" sz="2400" dirty="0" smtClean="0"/>
              <a:t>31 </a:t>
            </a:r>
            <a:r>
              <a:rPr lang="es-AR" sz="2400" dirty="0"/>
              <a:t>% de ocurrencia</a:t>
            </a:r>
            <a:r>
              <a:rPr lang="es-AR" sz="2400" dirty="0" smtClean="0"/>
              <a:t>. (61 años)</a:t>
            </a:r>
            <a:endParaRPr lang="es-AR" sz="2400" dirty="0"/>
          </a:p>
          <a:p>
            <a:pPr>
              <a:lnSpc>
                <a:spcPct val="90000"/>
              </a:lnSpc>
            </a:pPr>
            <a:r>
              <a:rPr lang="es-AR" sz="2400" dirty="0"/>
              <a:t>En evento Niña los cultivos de verano rinde en promedio un 10% menos siendo el maíz el mas </a:t>
            </a:r>
            <a:r>
              <a:rPr lang="es-AR" sz="2400" dirty="0" smtClean="0"/>
              <a:t>sensible, y le sigue la soja.</a:t>
            </a:r>
            <a:endParaRPr lang="es-AR" sz="2400" dirty="0"/>
          </a:p>
          <a:p>
            <a:pPr>
              <a:lnSpc>
                <a:spcPct val="90000"/>
              </a:lnSpc>
            </a:pPr>
            <a:r>
              <a:rPr lang="es-AR" sz="2400" dirty="0"/>
              <a:t>En Neutro podemos esperar los rindes promedios de los cultivos de </a:t>
            </a:r>
            <a:r>
              <a:rPr lang="es-AR" sz="2400" dirty="0" smtClean="0"/>
              <a:t>verano. </a:t>
            </a:r>
            <a:endParaRPr lang="es-AR" sz="2400" dirty="0"/>
          </a:p>
          <a:p>
            <a:pPr>
              <a:lnSpc>
                <a:spcPct val="90000"/>
              </a:lnSpc>
            </a:pPr>
            <a:r>
              <a:rPr lang="es-AR" sz="2400" dirty="0"/>
              <a:t>En eventos Niño los cultivos de verano rinden en promedio un 7% por encima de la media, destacándose el maíz y soja con un 10% mas,  y el Girasol queda un 2% por debajo de la media.</a:t>
            </a:r>
          </a:p>
          <a:p>
            <a:pPr>
              <a:lnSpc>
                <a:spcPct val="90000"/>
              </a:lnSpc>
            </a:pPr>
            <a:r>
              <a:rPr lang="es-AR" sz="2400" dirty="0"/>
              <a:t>Sin duda el Girasol es el cultivo mas estable con CV </a:t>
            </a:r>
            <a:r>
              <a:rPr lang="es-AR" sz="2400" dirty="0" smtClean="0"/>
              <a:t>mas bajo</a:t>
            </a:r>
            <a:r>
              <a:rPr lang="es-AR" sz="2400" dirty="0"/>
              <a:t>.</a:t>
            </a:r>
          </a:p>
          <a:p>
            <a:pPr>
              <a:lnSpc>
                <a:spcPct val="90000"/>
              </a:lnSpc>
            </a:pPr>
            <a:endParaRPr lang="es-A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Tendencia Climática 2011 (fenómeno ENSO)</a:t>
            </a:r>
            <a:endParaRPr lang="es-AR" dirty="0"/>
          </a:p>
        </p:txBody>
      </p:sp>
      <p:pic>
        <p:nvPicPr>
          <p:cNvPr id="121857" name="Picture 1"/>
          <p:cNvPicPr>
            <a:picLocks noGrp="1" noChangeAspect="1" noChangeArrowheads="1"/>
          </p:cNvPicPr>
          <p:nvPr>
            <p:ph sz="quarter" idx="1"/>
          </p:nvPr>
        </p:nvPicPr>
        <p:blipFill>
          <a:blip r:embed="rId3" cstate="print"/>
          <a:srcRect l="8906" t="16398" r="7423" b="8003"/>
          <a:stretch>
            <a:fillRect/>
          </a:stretch>
        </p:blipFill>
        <p:spPr bwMode="auto">
          <a:xfrm>
            <a:off x="539552" y="1628800"/>
            <a:ext cx="8220913" cy="4642398"/>
          </a:xfrm>
          <a:prstGeom prst="rect">
            <a:avLst/>
          </a:prstGeom>
          <a:noFill/>
          <a:ln w="9525">
            <a:noFill/>
            <a:miter lim="800000"/>
            <a:headEnd/>
            <a:tailEnd/>
          </a:ln>
        </p:spPr>
      </p:pic>
      <p:sp>
        <p:nvSpPr>
          <p:cNvPr id="7" name="6 CuadroTexto"/>
          <p:cNvSpPr txBox="1"/>
          <p:nvPr/>
        </p:nvSpPr>
        <p:spPr>
          <a:xfrm>
            <a:off x="5724128" y="5949280"/>
            <a:ext cx="2351926" cy="615553"/>
          </a:xfrm>
          <a:prstGeom prst="rect">
            <a:avLst/>
          </a:prstGeom>
          <a:noFill/>
        </p:spPr>
        <p:txBody>
          <a:bodyPr wrap="square" rtlCol="0">
            <a:spAutoFit/>
          </a:bodyPr>
          <a:lstStyle/>
          <a:p>
            <a:r>
              <a:rPr lang="es-AR" sz="1600" dirty="0" smtClean="0">
                <a:solidFill>
                  <a:schemeClr val="tx2">
                    <a:lumMod val="40000"/>
                    <a:lumOff val="60000"/>
                  </a:schemeClr>
                </a:solidFill>
              </a:rPr>
              <a:t>INTA Trenque Lauquen</a:t>
            </a:r>
            <a:r>
              <a:rPr lang="es-AR" dirty="0" smtClean="0"/>
              <a:t/>
            </a:r>
            <a:br>
              <a:rPr lang="es-AR" dirty="0" smtClean="0"/>
            </a:br>
            <a:endParaRPr lang="es-AR" dirty="0"/>
          </a:p>
        </p:txBody>
      </p:sp>
      <p:sp>
        <p:nvSpPr>
          <p:cNvPr id="6" name="5 CuadroTexto"/>
          <p:cNvSpPr txBox="1"/>
          <p:nvPr/>
        </p:nvSpPr>
        <p:spPr>
          <a:xfrm>
            <a:off x="5925268" y="1632601"/>
            <a:ext cx="571504" cy="307777"/>
          </a:xfrm>
          <a:prstGeom prst="rect">
            <a:avLst/>
          </a:prstGeom>
          <a:solidFill>
            <a:schemeClr val="bg1"/>
          </a:solidFill>
        </p:spPr>
        <p:txBody>
          <a:bodyPr wrap="square" rtlCol="0">
            <a:spAutoFit/>
          </a:bodyPr>
          <a:lstStyle/>
          <a:p>
            <a:r>
              <a:rPr lang="es-AR" sz="1400" b="1" dirty="0" smtClean="0">
                <a:latin typeface="Constantia" pitchFamily="18" charset="0"/>
              </a:rPr>
              <a:t>2011</a:t>
            </a:r>
            <a:endParaRPr lang="es-AR" sz="1400" b="1" dirty="0">
              <a:latin typeface="Constant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solidFill>
                  <a:schemeClr val="accent1"/>
                </a:solidFill>
              </a:rPr>
              <a:t>¿COMO VENIMOS? (Diagnóstico)</a:t>
            </a:r>
            <a:endParaRPr lang="es-AR" dirty="0">
              <a:solidFill>
                <a:schemeClr val="accent1"/>
              </a:solidFill>
            </a:endParaRPr>
          </a:p>
        </p:txBody>
      </p:sp>
      <p:sp>
        <p:nvSpPr>
          <p:cNvPr id="3" name="2 Marcador de contenido"/>
          <p:cNvSpPr>
            <a:spLocks noGrp="1"/>
          </p:cNvSpPr>
          <p:nvPr>
            <p:ph sz="quarter" idx="1"/>
          </p:nvPr>
        </p:nvSpPr>
        <p:spPr/>
        <p:txBody>
          <a:bodyPr/>
          <a:lstStyle/>
          <a:p>
            <a:r>
              <a:rPr lang="es-AR" dirty="0" smtClean="0"/>
              <a:t>Entramos en un sistema de Agricultura continua bajo siembra directa.</a:t>
            </a:r>
          </a:p>
          <a:p>
            <a:r>
              <a:rPr lang="es-AR" dirty="0" smtClean="0"/>
              <a:t>Mas del 50% de la Agricultura en la Argentina se hace en tierras Arrendadas. </a:t>
            </a:r>
            <a:endParaRPr lang="es-AR" dirty="0" smtClean="0">
              <a:solidFill>
                <a:srgbClr val="FF0000"/>
              </a:solidFill>
            </a:endParaRPr>
          </a:p>
          <a:p>
            <a:r>
              <a:rPr lang="es-AR" dirty="0" smtClean="0"/>
              <a:t>Se volvió un negocio anual. </a:t>
            </a:r>
            <a:endParaRPr lang="es-AR" dirty="0" smtClean="0">
              <a:solidFill>
                <a:srgbClr val="FF0000"/>
              </a:solidFill>
            </a:endParaRPr>
          </a:p>
          <a:p>
            <a:r>
              <a:rPr lang="es-AR" dirty="0" smtClean="0"/>
              <a:t>Campos propios con presión de alquileres.</a:t>
            </a:r>
          </a:p>
          <a:p>
            <a:r>
              <a:rPr lang="es-AR" dirty="0" smtClean="0"/>
              <a:t>Baja inversión en fertilizantes.</a:t>
            </a:r>
          </a:p>
          <a:p>
            <a:r>
              <a:rPr lang="es-AR" dirty="0" smtClean="0"/>
              <a:t>El marco político alienta el cultivo de soja y desalienta la producción de Gramíneas. </a:t>
            </a:r>
          </a:p>
          <a:p>
            <a:endParaRPr lang="es-A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RESERVA DE AGUA EN EL SUELO</a:t>
            </a:r>
            <a:endParaRPr lang="es-AR" dirty="0"/>
          </a:p>
        </p:txBody>
      </p:sp>
      <p:sp>
        <p:nvSpPr>
          <p:cNvPr id="3" name="2 Marcador de contenido"/>
          <p:cNvSpPr>
            <a:spLocks noGrp="1"/>
          </p:cNvSpPr>
          <p:nvPr>
            <p:ph sz="quarter" idx="1"/>
          </p:nvPr>
        </p:nvSpPr>
        <p:spPr/>
        <p:txBody>
          <a:bodyPr/>
          <a:lstStyle/>
          <a:p>
            <a:pPr>
              <a:buFont typeface="Wingdings" pitchFamily="2" charset="2"/>
              <a:buChar char="ü"/>
            </a:pPr>
            <a:r>
              <a:rPr lang="es-AR" dirty="0" smtClean="0"/>
              <a:t> Textura </a:t>
            </a:r>
          </a:p>
          <a:p>
            <a:pPr>
              <a:buFont typeface="Wingdings" pitchFamily="2" charset="2"/>
              <a:buChar char="ü"/>
            </a:pPr>
            <a:r>
              <a:rPr lang="es-AR" dirty="0" smtClean="0"/>
              <a:t> Agua Útil</a:t>
            </a:r>
          </a:p>
          <a:p>
            <a:pPr>
              <a:buFont typeface="Wingdings" pitchFamily="2" charset="2"/>
              <a:buChar char="ü"/>
            </a:pPr>
            <a:r>
              <a:rPr lang="es-AR" dirty="0" smtClean="0"/>
              <a:t> NAPA</a:t>
            </a:r>
          </a:p>
          <a:p>
            <a:pPr>
              <a:buFont typeface="Wingdings" pitchFamily="2" charset="2"/>
              <a:buChar char="ü"/>
            </a:pPr>
            <a:r>
              <a:rPr lang="es-AR" dirty="0" smtClean="0"/>
              <a:t> Consumo por cultivos </a:t>
            </a:r>
          </a:p>
          <a:p>
            <a:pPr>
              <a:buNone/>
            </a:pPr>
            <a:endParaRPr lang="es-A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0" name="Picture 2" descr="DSC04554"/>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grpSp>
        <p:nvGrpSpPr>
          <p:cNvPr id="2" name="Group 3"/>
          <p:cNvGrpSpPr>
            <a:grpSpLocks/>
          </p:cNvGrpSpPr>
          <p:nvPr/>
        </p:nvGrpSpPr>
        <p:grpSpPr bwMode="auto">
          <a:xfrm>
            <a:off x="5219700" y="1412875"/>
            <a:ext cx="3092450" cy="792163"/>
            <a:chOff x="3288" y="709"/>
            <a:chExt cx="1948" cy="499"/>
          </a:xfrm>
        </p:grpSpPr>
        <p:sp>
          <p:nvSpPr>
            <p:cNvPr id="421892" name="AutoShape 4"/>
            <p:cNvSpPr>
              <a:spLocks noChangeArrowheads="1"/>
            </p:cNvSpPr>
            <p:nvPr/>
          </p:nvSpPr>
          <p:spPr bwMode="auto">
            <a:xfrm>
              <a:off x="3288" y="754"/>
              <a:ext cx="1089" cy="454"/>
            </a:xfrm>
            <a:prstGeom prst="rightArrow">
              <a:avLst>
                <a:gd name="adj1" fmla="val 50000"/>
                <a:gd name="adj2" fmla="val 59967"/>
              </a:avLst>
            </a:prstGeom>
            <a:solidFill>
              <a:srgbClr val="FFFF00"/>
            </a:solidFill>
            <a:ln w="9525">
              <a:noFill/>
              <a:miter lim="800000"/>
              <a:headEnd/>
              <a:tailEnd/>
            </a:ln>
            <a:effectLst/>
          </p:spPr>
          <p:txBody>
            <a:bodyPr wrap="none" anchor="ctr"/>
            <a:lstStyle/>
            <a:p>
              <a:endParaRPr lang="es-AR" dirty="0"/>
            </a:p>
          </p:txBody>
        </p:sp>
        <p:sp>
          <p:nvSpPr>
            <p:cNvPr id="421893" name="WordArt 5"/>
            <p:cNvSpPr>
              <a:spLocks noChangeArrowheads="1" noChangeShapeType="1" noTextEdit="1"/>
            </p:cNvSpPr>
            <p:nvPr/>
          </p:nvSpPr>
          <p:spPr bwMode="auto">
            <a:xfrm>
              <a:off x="4468" y="709"/>
              <a:ext cx="768" cy="408"/>
            </a:xfrm>
            <a:prstGeom prst="rect">
              <a:avLst/>
            </a:prstGeom>
          </p:spPr>
          <p:txBody>
            <a:bodyPr wrap="none" fromWordArt="1">
              <a:prstTxWarp prst="textPlain">
                <a:avLst>
                  <a:gd name="adj" fmla="val 50000"/>
                </a:avLst>
              </a:prstTxWarp>
            </a:bodyPr>
            <a:lstStyle/>
            <a:p>
              <a:r>
                <a:rPr lang="es-AR" sz="3600" kern="10" dirty="0">
                  <a:ln w="9525">
                    <a:solidFill>
                      <a:srgbClr val="000000"/>
                    </a:solidFill>
                    <a:round/>
                    <a:headEnd/>
                    <a:tailEnd/>
                  </a:ln>
                  <a:solidFill>
                    <a:srgbClr val="FFFFFF"/>
                  </a:solidFill>
                  <a:latin typeface="Arial Black"/>
                </a:rPr>
                <a:t>50 %</a:t>
              </a:r>
            </a:p>
          </p:txBody>
        </p:sp>
      </p:grpSp>
      <p:grpSp>
        <p:nvGrpSpPr>
          <p:cNvPr id="3" name="Group 6"/>
          <p:cNvGrpSpPr>
            <a:grpSpLocks/>
          </p:cNvGrpSpPr>
          <p:nvPr/>
        </p:nvGrpSpPr>
        <p:grpSpPr bwMode="auto">
          <a:xfrm>
            <a:off x="1187450" y="4652963"/>
            <a:ext cx="2951163" cy="865187"/>
            <a:chOff x="567" y="3339"/>
            <a:chExt cx="1859" cy="545"/>
          </a:xfrm>
        </p:grpSpPr>
        <p:sp>
          <p:nvSpPr>
            <p:cNvPr id="421895" name="AutoShape 7"/>
            <p:cNvSpPr>
              <a:spLocks noChangeArrowheads="1"/>
            </p:cNvSpPr>
            <p:nvPr/>
          </p:nvSpPr>
          <p:spPr bwMode="auto">
            <a:xfrm>
              <a:off x="1383" y="3339"/>
              <a:ext cx="1043" cy="545"/>
            </a:xfrm>
            <a:prstGeom prst="leftArrow">
              <a:avLst>
                <a:gd name="adj1" fmla="val 50000"/>
                <a:gd name="adj2" fmla="val 47844"/>
              </a:avLst>
            </a:prstGeom>
            <a:solidFill>
              <a:srgbClr val="FFFF00"/>
            </a:solidFill>
            <a:ln w="9525">
              <a:noFill/>
              <a:miter lim="800000"/>
              <a:headEnd/>
              <a:tailEnd/>
            </a:ln>
            <a:effectLst/>
          </p:spPr>
          <p:txBody>
            <a:bodyPr wrap="none" anchor="ctr"/>
            <a:lstStyle/>
            <a:p>
              <a:endParaRPr lang="es-AR" dirty="0"/>
            </a:p>
          </p:txBody>
        </p:sp>
        <p:sp>
          <p:nvSpPr>
            <p:cNvPr id="421896" name="WordArt 8"/>
            <p:cNvSpPr>
              <a:spLocks noChangeArrowheads="1" noChangeShapeType="1" noTextEdit="1"/>
            </p:cNvSpPr>
            <p:nvPr/>
          </p:nvSpPr>
          <p:spPr bwMode="auto">
            <a:xfrm>
              <a:off x="567" y="3385"/>
              <a:ext cx="768" cy="408"/>
            </a:xfrm>
            <a:prstGeom prst="rect">
              <a:avLst/>
            </a:prstGeom>
          </p:spPr>
          <p:txBody>
            <a:bodyPr wrap="none" fromWordArt="1">
              <a:prstTxWarp prst="textPlain">
                <a:avLst>
                  <a:gd name="adj" fmla="val 50000"/>
                </a:avLst>
              </a:prstTxWarp>
            </a:bodyPr>
            <a:lstStyle/>
            <a:p>
              <a:r>
                <a:rPr lang="es-AR" sz="3600" kern="10" dirty="0">
                  <a:ln w="9525">
                    <a:solidFill>
                      <a:srgbClr val="000000"/>
                    </a:solidFill>
                    <a:round/>
                    <a:headEnd/>
                    <a:tailEnd/>
                  </a:ln>
                  <a:solidFill>
                    <a:srgbClr val="FFFFFF"/>
                  </a:solidFill>
                  <a:latin typeface="Arial Black"/>
                </a:rPr>
                <a:t>50 %</a:t>
              </a:r>
            </a:p>
          </p:txBody>
        </p:sp>
      </p:grpSp>
      <p:grpSp>
        <p:nvGrpSpPr>
          <p:cNvPr id="4" name="Group 9"/>
          <p:cNvGrpSpPr>
            <a:grpSpLocks/>
          </p:cNvGrpSpPr>
          <p:nvPr/>
        </p:nvGrpSpPr>
        <p:grpSpPr bwMode="auto">
          <a:xfrm>
            <a:off x="1619250" y="1557338"/>
            <a:ext cx="5905500" cy="3789362"/>
            <a:chOff x="1020" y="1026"/>
            <a:chExt cx="3720" cy="2387"/>
          </a:xfrm>
        </p:grpSpPr>
        <p:graphicFrame>
          <p:nvGraphicFramePr>
            <p:cNvPr id="421898" name="Object 10"/>
            <p:cNvGraphicFramePr>
              <a:graphicFrameLocks noChangeAspect="1"/>
            </p:cNvGraphicFramePr>
            <p:nvPr/>
          </p:nvGraphicFramePr>
          <p:xfrm>
            <a:off x="1020" y="1026"/>
            <a:ext cx="3720" cy="2387"/>
          </p:xfrm>
          <a:graphic>
            <a:graphicData uri="http://schemas.openxmlformats.org/presentationml/2006/ole">
              <p:oleObj spid="_x0000_s17410" name="Gráfico" r:id="rId5" imgW="10420384" imgH="5391285" progId="MSGraph.Chart.8">
                <p:embed followColorScheme="full"/>
              </p:oleObj>
            </a:graphicData>
          </a:graphic>
        </p:graphicFrame>
        <p:sp>
          <p:nvSpPr>
            <p:cNvPr id="421899" name="Text Box 11"/>
            <p:cNvSpPr txBox="1">
              <a:spLocks noChangeArrowheads="1"/>
            </p:cNvSpPr>
            <p:nvPr/>
          </p:nvSpPr>
          <p:spPr bwMode="auto">
            <a:xfrm>
              <a:off x="3243" y="1979"/>
              <a:ext cx="726" cy="231"/>
            </a:xfrm>
            <a:prstGeom prst="rect">
              <a:avLst/>
            </a:prstGeom>
            <a:noFill/>
            <a:ln w="9525">
              <a:noFill/>
              <a:miter lim="800000"/>
              <a:headEnd/>
              <a:tailEnd/>
            </a:ln>
            <a:effectLst/>
          </p:spPr>
          <p:txBody>
            <a:bodyPr>
              <a:spAutoFit/>
            </a:bodyPr>
            <a:lstStyle/>
            <a:p>
              <a:pPr>
                <a:spcBef>
                  <a:spcPct val="50000"/>
                </a:spcBef>
              </a:pPr>
              <a:r>
                <a:rPr lang="es-AR" sz="1800" b="1" dirty="0">
                  <a:solidFill>
                    <a:schemeClr val="bg1"/>
                  </a:solidFill>
                  <a:latin typeface="Arial" charset="0"/>
                </a:rPr>
                <a:t>textura</a:t>
              </a:r>
              <a:endParaRPr lang="es-ES" sz="1800" b="1" dirty="0">
                <a:solidFill>
                  <a:schemeClr val="bg1"/>
                </a:solidFill>
                <a:latin typeface="Arial" charset="0"/>
              </a:endParaRPr>
            </a:p>
          </p:txBody>
        </p:sp>
      </p:grpSp>
      <p:sp>
        <p:nvSpPr>
          <p:cNvPr id="12" name="11 CuadroTexto"/>
          <p:cNvSpPr txBox="1"/>
          <p:nvPr/>
        </p:nvSpPr>
        <p:spPr>
          <a:xfrm>
            <a:off x="0" y="0"/>
            <a:ext cx="7537641" cy="584775"/>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s-AR" sz="3200" dirty="0" smtClean="0"/>
              <a:t>Composiciones del SUELO  Y TEXTURA</a:t>
            </a:r>
            <a:endParaRPr lang="es-A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27088" y="260350"/>
            <a:ext cx="7273925" cy="6127750"/>
            <a:chOff x="521" y="164"/>
            <a:chExt cx="4582" cy="3860"/>
          </a:xfrm>
        </p:grpSpPr>
        <p:grpSp>
          <p:nvGrpSpPr>
            <p:cNvPr id="3" name="Group 3"/>
            <p:cNvGrpSpPr>
              <a:grpSpLocks/>
            </p:cNvGrpSpPr>
            <p:nvPr/>
          </p:nvGrpSpPr>
          <p:grpSpPr bwMode="auto">
            <a:xfrm>
              <a:off x="521" y="482"/>
              <a:ext cx="4581" cy="3542"/>
              <a:chOff x="340" y="482"/>
              <a:chExt cx="4581" cy="3542"/>
            </a:xfrm>
          </p:grpSpPr>
          <p:sp>
            <p:nvSpPr>
              <p:cNvPr id="468996" name="Rectangle 4"/>
              <p:cNvSpPr>
                <a:spLocks noChangeArrowheads="1"/>
              </p:cNvSpPr>
              <p:nvPr/>
            </p:nvSpPr>
            <p:spPr bwMode="auto">
              <a:xfrm>
                <a:off x="431" y="482"/>
                <a:ext cx="4490" cy="3295"/>
              </a:xfrm>
              <a:prstGeom prst="rect">
                <a:avLst/>
              </a:prstGeom>
              <a:noFill/>
              <a:ln w="25400">
                <a:solidFill>
                  <a:srgbClr val="FF6600"/>
                </a:solidFill>
                <a:miter lim="800000"/>
                <a:headEnd/>
                <a:tailEnd/>
              </a:ln>
              <a:effectLst/>
            </p:spPr>
            <p:txBody>
              <a:bodyPr wrap="none" anchor="ctr"/>
              <a:lstStyle/>
              <a:p>
                <a:endParaRPr lang="es-AR" dirty="0"/>
              </a:p>
            </p:txBody>
          </p:sp>
          <p:sp>
            <p:nvSpPr>
              <p:cNvPr id="468997" name="Rectangle 5"/>
              <p:cNvSpPr>
                <a:spLocks noChangeArrowheads="1"/>
              </p:cNvSpPr>
              <p:nvPr/>
            </p:nvSpPr>
            <p:spPr bwMode="auto">
              <a:xfrm>
                <a:off x="1223" y="2384"/>
                <a:ext cx="183" cy="640"/>
              </a:xfrm>
              <a:prstGeom prst="rect">
                <a:avLst/>
              </a:prstGeom>
              <a:solidFill>
                <a:srgbClr val="000000"/>
              </a:solidFill>
              <a:ln w="12700">
                <a:solidFill>
                  <a:srgbClr val="000000"/>
                </a:solidFill>
                <a:miter lim="800000"/>
                <a:headEnd/>
                <a:tailEnd/>
              </a:ln>
              <a:effectLst/>
            </p:spPr>
            <p:txBody>
              <a:bodyPr wrap="none" anchor="ctr"/>
              <a:lstStyle/>
              <a:p>
                <a:endParaRPr lang="es-AR" dirty="0"/>
              </a:p>
            </p:txBody>
          </p:sp>
          <p:sp>
            <p:nvSpPr>
              <p:cNvPr id="468998" name="Rectangle 6"/>
              <p:cNvSpPr>
                <a:spLocks noChangeArrowheads="1"/>
              </p:cNvSpPr>
              <p:nvPr/>
            </p:nvSpPr>
            <p:spPr bwMode="auto">
              <a:xfrm>
                <a:off x="1846" y="1744"/>
                <a:ext cx="183" cy="1280"/>
              </a:xfrm>
              <a:prstGeom prst="rect">
                <a:avLst/>
              </a:prstGeom>
              <a:solidFill>
                <a:srgbClr val="000000"/>
              </a:solidFill>
              <a:ln w="12700">
                <a:solidFill>
                  <a:srgbClr val="000000"/>
                </a:solidFill>
                <a:miter lim="800000"/>
                <a:headEnd/>
                <a:tailEnd/>
              </a:ln>
              <a:effectLst/>
            </p:spPr>
            <p:txBody>
              <a:bodyPr wrap="none" anchor="ctr"/>
              <a:lstStyle/>
              <a:p>
                <a:endParaRPr lang="es-AR" dirty="0"/>
              </a:p>
            </p:txBody>
          </p:sp>
          <p:sp>
            <p:nvSpPr>
              <p:cNvPr id="468999" name="Rectangle 7"/>
              <p:cNvSpPr>
                <a:spLocks noChangeArrowheads="1"/>
              </p:cNvSpPr>
              <p:nvPr/>
            </p:nvSpPr>
            <p:spPr bwMode="auto">
              <a:xfrm>
                <a:off x="2468" y="1672"/>
                <a:ext cx="183" cy="1352"/>
              </a:xfrm>
              <a:prstGeom prst="rect">
                <a:avLst/>
              </a:prstGeom>
              <a:solidFill>
                <a:srgbClr val="000000"/>
              </a:solidFill>
              <a:ln w="12700">
                <a:solidFill>
                  <a:srgbClr val="000000"/>
                </a:solidFill>
                <a:miter lim="800000"/>
                <a:headEnd/>
                <a:tailEnd/>
              </a:ln>
              <a:effectLst/>
            </p:spPr>
            <p:txBody>
              <a:bodyPr wrap="none" anchor="ctr"/>
              <a:lstStyle/>
              <a:p>
                <a:endParaRPr lang="es-AR" dirty="0"/>
              </a:p>
            </p:txBody>
          </p:sp>
          <p:sp>
            <p:nvSpPr>
              <p:cNvPr id="469000" name="Rectangle 8"/>
              <p:cNvSpPr>
                <a:spLocks noChangeArrowheads="1"/>
              </p:cNvSpPr>
              <p:nvPr/>
            </p:nvSpPr>
            <p:spPr bwMode="auto">
              <a:xfrm>
                <a:off x="3091" y="1465"/>
                <a:ext cx="171" cy="1559"/>
              </a:xfrm>
              <a:prstGeom prst="rect">
                <a:avLst/>
              </a:prstGeom>
              <a:solidFill>
                <a:srgbClr val="000000"/>
              </a:solidFill>
              <a:ln w="12700">
                <a:solidFill>
                  <a:srgbClr val="000000"/>
                </a:solidFill>
                <a:miter lim="800000"/>
                <a:headEnd/>
                <a:tailEnd/>
              </a:ln>
              <a:effectLst/>
            </p:spPr>
            <p:txBody>
              <a:bodyPr wrap="none" anchor="ctr"/>
              <a:lstStyle/>
              <a:p>
                <a:endParaRPr lang="es-AR" dirty="0"/>
              </a:p>
            </p:txBody>
          </p:sp>
          <p:sp>
            <p:nvSpPr>
              <p:cNvPr id="469001" name="Rectangle 9"/>
              <p:cNvSpPr>
                <a:spLocks noChangeArrowheads="1"/>
              </p:cNvSpPr>
              <p:nvPr/>
            </p:nvSpPr>
            <p:spPr bwMode="auto">
              <a:xfrm>
                <a:off x="3700" y="1198"/>
                <a:ext cx="184" cy="1826"/>
              </a:xfrm>
              <a:prstGeom prst="rect">
                <a:avLst/>
              </a:prstGeom>
              <a:solidFill>
                <a:srgbClr val="000000"/>
              </a:solidFill>
              <a:ln w="12700">
                <a:solidFill>
                  <a:srgbClr val="000000"/>
                </a:solidFill>
                <a:miter lim="800000"/>
                <a:headEnd/>
                <a:tailEnd/>
              </a:ln>
              <a:effectLst/>
            </p:spPr>
            <p:txBody>
              <a:bodyPr wrap="none" anchor="ctr"/>
              <a:lstStyle/>
              <a:p>
                <a:endParaRPr lang="es-AR" dirty="0"/>
              </a:p>
            </p:txBody>
          </p:sp>
          <p:sp>
            <p:nvSpPr>
              <p:cNvPr id="469002" name="Rectangle 10"/>
              <p:cNvSpPr>
                <a:spLocks noChangeArrowheads="1"/>
              </p:cNvSpPr>
              <p:nvPr/>
            </p:nvSpPr>
            <p:spPr bwMode="auto">
              <a:xfrm>
                <a:off x="4322" y="1143"/>
                <a:ext cx="185" cy="1881"/>
              </a:xfrm>
              <a:prstGeom prst="rect">
                <a:avLst/>
              </a:prstGeom>
              <a:solidFill>
                <a:srgbClr val="000000"/>
              </a:solidFill>
              <a:ln w="12700">
                <a:solidFill>
                  <a:srgbClr val="000000"/>
                </a:solidFill>
                <a:miter lim="800000"/>
                <a:headEnd/>
                <a:tailEnd/>
              </a:ln>
              <a:effectLst/>
            </p:spPr>
            <p:txBody>
              <a:bodyPr wrap="none" anchor="ctr"/>
              <a:lstStyle/>
              <a:p>
                <a:endParaRPr lang="es-AR" dirty="0"/>
              </a:p>
            </p:txBody>
          </p:sp>
          <p:sp>
            <p:nvSpPr>
              <p:cNvPr id="469003" name="Line 11"/>
              <p:cNvSpPr>
                <a:spLocks noChangeShapeType="1"/>
              </p:cNvSpPr>
              <p:nvPr/>
            </p:nvSpPr>
            <p:spPr bwMode="auto">
              <a:xfrm>
                <a:off x="4400" y="1141"/>
                <a:ext cx="2" cy="99"/>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04" name="Line 12"/>
              <p:cNvSpPr>
                <a:spLocks noChangeShapeType="1"/>
              </p:cNvSpPr>
              <p:nvPr/>
            </p:nvSpPr>
            <p:spPr bwMode="auto">
              <a:xfrm>
                <a:off x="4361" y="1240"/>
                <a:ext cx="93" cy="1"/>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05" name="Line 13"/>
              <p:cNvSpPr>
                <a:spLocks noChangeShapeType="1"/>
              </p:cNvSpPr>
              <p:nvPr/>
            </p:nvSpPr>
            <p:spPr bwMode="auto">
              <a:xfrm>
                <a:off x="1034" y="1127"/>
                <a:ext cx="54" cy="3"/>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06" name="Line 14"/>
              <p:cNvSpPr>
                <a:spLocks noChangeShapeType="1"/>
              </p:cNvSpPr>
              <p:nvPr/>
            </p:nvSpPr>
            <p:spPr bwMode="auto">
              <a:xfrm>
                <a:off x="1088" y="3024"/>
                <a:ext cx="3723" cy="2"/>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07" name="Line 15"/>
              <p:cNvSpPr>
                <a:spLocks noChangeShapeType="1"/>
              </p:cNvSpPr>
              <p:nvPr/>
            </p:nvSpPr>
            <p:spPr bwMode="auto">
              <a:xfrm flipV="1">
                <a:off x="1080" y="3024"/>
                <a:ext cx="1" cy="57"/>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08" name="Line 16"/>
              <p:cNvSpPr>
                <a:spLocks noChangeShapeType="1"/>
              </p:cNvSpPr>
              <p:nvPr/>
            </p:nvSpPr>
            <p:spPr bwMode="auto">
              <a:xfrm flipV="1">
                <a:off x="1702" y="3024"/>
                <a:ext cx="2" cy="57"/>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09" name="Line 17"/>
              <p:cNvSpPr>
                <a:spLocks noChangeShapeType="1"/>
              </p:cNvSpPr>
              <p:nvPr/>
            </p:nvSpPr>
            <p:spPr bwMode="auto">
              <a:xfrm flipV="1">
                <a:off x="2325" y="3024"/>
                <a:ext cx="1" cy="57"/>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10" name="Line 18"/>
              <p:cNvSpPr>
                <a:spLocks noChangeShapeType="1"/>
              </p:cNvSpPr>
              <p:nvPr/>
            </p:nvSpPr>
            <p:spPr bwMode="auto">
              <a:xfrm flipV="1">
                <a:off x="2947" y="3024"/>
                <a:ext cx="2" cy="57"/>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11" name="Line 19"/>
              <p:cNvSpPr>
                <a:spLocks noChangeShapeType="1"/>
              </p:cNvSpPr>
              <p:nvPr/>
            </p:nvSpPr>
            <p:spPr bwMode="auto">
              <a:xfrm flipV="1">
                <a:off x="3558" y="3024"/>
                <a:ext cx="1" cy="57"/>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12" name="Line 20"/>
              <p:cNvSpPr>
                <a:spLocks noChangeShapeType="1"/>
              </p:cNvSpPr>
              <p:nvPr/>
            </p:nvSpPr>
            <p:spPr bwMode="auto">
              <a:xfrm flipV="1">
                <a:off x="4180" y="3024"/>
                <a:ext cx="2" cy="57"/>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13" name="Line 21"/>
              <p:cNvSpPr>
                <a:spLocks noChangeShapeType="1"/>
              </p:cNvSpPr>
              <p:nvPr/>
            </p:nvSpPr>
            <p:spPr bwMode="auto">
              <a:xfrm flipV="1">
                <a:off x="4803" y="3024"/>
                <a:ext cx="1" cy="57"/>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14" name="Rectangle 22"/>
              <p:cNvSpPr>
                <a:spLocks noChangeArrowheads="1"/>
              </p:cNvSpPr>
              <p:nvPr/>
            </p:nvSpPr>
            <p:spPr bwMode="auto">
              <a:xfrm>
                <a:off x="902" y="2913"/>
                <a:ext cx="93" cy="166"/>
              </a:xfrm>
              <a:prstGeom prst="rect">
                <a:avLst/>
              </a:prstGeom>
              <a:noFill/>
              <a:ln w="9525">
                <a:noFill/>
                <a:miter lim="800000"/>
                <a:headEnd/>
                <a:tailEnd/>
              </a:ln>
              <a:effectLst/>
            </p:spPr>
            <p:txBody>
              <a:bodyPr wrap="none" anchor="ctr"/>
              <a:lstStyle/>
              <a:p>
                <a:endParaRPr lang="es-AR" dirty="0"/>
              </a:p>
            </p:txBody>
          </p:sp>
          <p:sp>
            <p:nvSpPr>
              <p:cNvPr id="469015" name="Rectangle 23"/>
              <p:cNvSpPr>
                <a:spLocks noChangeArrowheads="1"/>
              </p:cNvSpPr>
              <p:nvPr/>
            </p:nvSpPr>
            <p:spPr bwMode="auto">
              <a:xfrm>
                <a:off x="902" y="2648"/>
                <a:ext cx="93" cy="167"/>
              </a:xfrm>
              <a:prstGeom prst="rect">
                <a:avLst/>
              </a:prstGeom>
              <a:noFill/>
              <a:ln w="9525">
                <a:noFill/>
                <a:miter lim="800000"/>
                <a:headEnd/>
                <a:tailEnd/>
              </a:ln>
              <a:effectLst/>
            </p:spPr>
            <p:txBody>
              <a:bodyPr wrap="none" anchor="ctr"/>
              <a:lstStyle/>
              <a:p>
                <a:endParaRPr lang="es-AR" dirty="0"/>
              </a:p>
            </p:txBody>
          </p:sp>
          <p:sp>
            <p:nvSpPr>
              <p:cNvPr id="469016" name="Rectangle 24"/>
              <p:cNvSpPr>
                <a:spLocks noChangeArrowheads="1"/>
              </p:cNvSpPr>
              <p:nvPr/>
            </p:nvSpPr>
            <p:spPr bwMode="auto">
              <a:xfrm>
                <a:off x="902" y="2664"/>
                <a:ext cx="71" cy="154"/>
              </a:xfrm>
              <a:prstGeom prst="rect">
                <a:avLst/>
              </a:prstGeom>
              <a:noFill/>
              <a:ln w="9525">
                <a:noFill/>
                <a:miter lim="800000"/>
                <a:headEnd/>
                <a:tailEnd/>
              </a:ln>
              <a:effectLst/>
            </p:spPr>
            <p:txBody>
              <a:bodyPr wrap="none" lIns="0" tIns="0" rIns="0" bIns="0">
                <a:spAutoFit/>
              </a:bodyPr>
              <a:lstStyle/>
              <a:p>
                <a:pPr algn="l"/>
                <a:r>
                  <a:rPr lang="es-ES" sz="1600" b="1" dirty="0">
                    <a:solidFill>
                      <a:srgbClr val="000000"/>
                    </a:solidFill>
                    <a:latin typeface="Arial" charset="0"/>
                  </a:rPr>
                  <a:t>5</a:t>
                </a:r>
              </a:p>
            </p:txBody>
          </p:sp>
          <p:sp>
            <p:nvSpPr>
              <p:cNvPr id="469017" name="Rectangle 25"/>
              <p:cNvSpPr>
                <a:spLocks noChangeArrowheads="1"/>
              </p:cNvSpPr>
              <p:nvPr/>
            </p:nvSpPr>
            <p:spPr bwMode="auto">
              <a:xfrm>
                <a:off x="812" y="2368"/>
                <a:ext cx="185" cy="168"/>
              </a:xfrm>
              <a:prstGeom prst="rect">
                <a:avLst/>
              </a:prstGeom>
              <a:noFill/>
              <a:ln w="9525">
                <a:noFill/>
                <a:miter lim="800000"/>
                <a:headEnd/>
                <a:tailEnd/>
              </a:ln>
              <a:effectLst/>
            </p:spPr>
            <p:txBody>
              <a:bodyPr wrap="none" anchor="ctr"/>
              <a:lstStyle/>
              <a:p>
                <a:endParaRPr lang="es-AR" dirty="0"/>
              </a:p>
            </p:txBody>
          </p:sp>
          <p:sp>
            <p:nvSpPr>
              <p:cNvPr id="469018" name="Rectangle 26"/>
              <p:cNvSpPr>
                <a:spLocks noChangeArrowheads="1"/>
              </p:cNvSpPr>
              <p:nvPr/>
            </p:nvSpPr>
            <p:spPr bwMode="auto">
              <a:xfrm>
                <a:off x="812" y="2105"/>
                <a:ext cx="185" cy="165"/>
              </a:xfrm>
              <a:prstGeom prst="rect">
                <a:avLst/>
              </a:prstGeom>
              <a:noFill/>
              <a:ln w="9525">
                <a:noFill/>
                <a:miter lim="800000"/>
                <a:headEnd/>
                <a:tailEnd/>
              </a:ln>
              <a:effectLst/>
            </p:spPr>
            <p:txBody>
              <a:bodyPr wrap="none" anchor="ctr"/>
              <a:lstStyle/>
              <a:p>
                <a:endParaRPr lang="es-AR" dirty="0"/>
              </a:p>
            </p:txBody>
          </p:sp>
          <p:sp>
            <p:nvSpPr>
              <p:cNvPr id="469019" name="Rectangle 27"/>
              <p:cNvSpPr>
                <a:spLocks noChangeArrowheads="1"/>
              </p:cNvSpPr>
              <p:nvPr/>
            </p:nvSpPr>
            <p:spPr bwMode="auto">
              <a:xfrm>
                <a:off x="812" y="1839"/>
                <a:ext cx="185" cy="166"/>
              </a:xfrm>
              <a:prstGeom prst="rect">
                <a:avLst/>
              </a:prstGeom>
              <a:noFill/>
              <a:ln w="9525">
                <a:noFill/>
                <a:miter lim="800000"/>
                <a:headEnd/>
                <a:tailEnd/>
              </a:ln>
              <a:effectLst/>
            </p:spPr>
            <p:txBody>
              <a:bodyPr wrap="none" anchor="ctr"/>
              <a:lstStyle/>
              <a:p>
                <a:endParaRPr lang="es-AR" dirty="0"/>
              </a:p>
            </p:txBody>
          </p:sp>
          <p:sp>
            <p:nvSpPr>
              <p:cNvPr id="469020" name="Rectangle 28"/>
              <p:cNvSpPr>
                <a:spLocks noChangeArrowheads="1"/>
              </p:cNvSpPr>
              <p:nvPr/>
            </p:nvSpPr>
            <p:spPr bwMode="auto">
              <a:xfrm>
                <a:off x="812" y="1561"/>
                <a:ext cx="185" cy="168"/>
              </a:xfrm>
              <a:prstGeom prst="rect">
                <a:avLst/>
              </a:prstGeom>
              <a:noFill/>
              <a:ln w="9525">
                <a:noFill/>
                <a:miter lim="800000"/>
                <a:headEnd/>
                <a:tailEnd/>
              </a:ln>
              <a:effectLst/>
            </p:spPr>
            <p:txBody>
              <a:bodyPr wrap="none" anchor="ctr"/>
              <a:lstStyle/>
              <a:p>
                <a:endParaRPr lang="es-AR" dirty="0"/>
              </a:p>
            </p:txBody>
          </p:sp>
          <p:sp>
            <p:nvSpPr>
              <p:cNvPr id="469021" name="Rectangle 29"/>
              <p:cNvSpPr>
                <a:spLocks noChangeArrowheads="1"/>
              </p:cNvSpPr>
              <p:nvPr/>
            </p:nvSpPr>
            <p:spPr bwMode="auto">
              <a:xfrm>
                <a:off x="812" y="1294"/>
                <a:ext cx="185" cy="168"/>
              </a:xfrm>
              <a:prstGeom prst="rect">
                <a:avLst/>
              </a:prstGeom>
              <a:noFill/>
              <a:ln w="9525">
                <a:noFill/>
                <a:miter lim="800000"/>
                <a:headEnd/>
                <a:tailEnd/>
              </a:ln>
              <a:effectLst/>
            </p:spPr>
            <p:txBody>
              <a:bodyPr wrap="none" anchor="ctr"/>
              <a:lstStyle/>
              <a:p>
                <a:endParaRPr lang="es-AR" dirty="0"/>
              </a:p>
            </p:txBody>
          </p:sp>
          <p:sp>
            <p:nvSpPr>
              <p:cNvPr id="469022" name="Rectangle 30"/>
              <p:cNvSpPr>
                <a:spLocks noChangeArrowheads="1"/>
              </p:cNvSpPr>
              <p:nvPr/>
            </p:nvSpPr>
            <p:spPr bwMode="auto">
              <a:xfrm>
                <a:off x="812" y="1016"/>
                <a:ext cx="185" cy="170"/>
              </a:xfrm>
              <a:prstGeom prst="rect">
                <a:avLst/>
              </a:prstGeom>
              <a:noFill/>
              <a:ln w="9525">
                <a:noFill/>
                <a:miter lim="800000"/>
                <a:headEnd/>
                <a:tailEnd/>
              </a:ln>
              <a:effectLst/>
            </p:spPr>
            <p:txBody>
              <a:bodyPr wrap="none" anchor="ctr"/>
              <a:lstStyle/>
              <a:p>
                <a:endParaRPr lang="es-AR" dirty="0"/>
              </a:p>
            </p:txBody>
          </p:sp>
          <p:sp>
            <p:nvSpPr>
              <p:cNvPr id="469023" name="Rectangle 31"/>
              <p:cNvSpPr>
                <a:spLocks noChangeArrowheads="1"/>
              </p:cNvSpPr>
              <p:nvPr/>
            </p:nvSpPr>
            <p:spPr bwMode="auto">
              <a:xfrm>
                <a:off x="812" y="750"/>
                <a:ext cx="185" cy="165"/>
              </a:xfrm>
              <a:prstGeom prst="rect">
                <a:avLst/>
              </a:prstGeom>
              <a:noFill/>
              <a:ln w="9525">
                <a:noFill/>
                <a:miter lim="800000"/>
                <a:headEnd/>
                <a:tailEnd/>
              </a:ln>
              <a:effectLst/>
            </p:spPr>
            <p:txBody>
              <a:bodyPr wrap="none" anchor="ctr"/>
              <a:lstStyle/>
              <a:p>
                <a:endParaRPr lang="es-AR" dirty="0"/>
              </a:p>
            </p:txBody>
          </p:sp>
          <p:sp>
            <p:nvSpPr>
              <p:cNvPr id="469024" name="Rectangle 32"/>
              <p:cNvSpPr>
                <a:spLocks noChangeArrowheads="1"/>
              </p:cNvSpPr>
              <p:nvPr/>
            </p:nvSpPr>
            <p:spPr bwMode="auto">
              <a:xfrm>
                <a:off x="1069" y="3168"/>
                <a:ext cx="667" cy="151"/>
              </a:xfrm>
              <a:prstGeom prst="rect">
                <a:avLst/>
              </a:prstGeom>
              <a:noFill/>
              <a:ln w="9525">
                <a:noFill/>
                <a:miter lim="800000"/>
                <a:headEnd/>
                <a:tailEnd/>
              </a:ln>
              <a:effectLst/>
            </p:spPr>
            <p:txBody>
              <a:bodyPr wrap="none" anchor="ctr"/>
              <a:lstStyle/>
              <a:p>
                <a:endParaRPr lang="es-AR" dirty="0"/>
              </a:p>
            </p:txBody>
          </p:sp>
          <p:sp>
            <p:nvSpPr>
              <p:cNvPr id="469025" name="Rectangle 33"/>
              <p:cNvSpPr>
                <a:spLocks noChangeArrowheads="1"/>
              </p:cNvSpPr>
              <p:nvPr/>
            </p:nvSpPr>
            <p:spPr bwMode="auto">
              <a:xfrm>
                <a:off x="1111" y="3158"/>
                <a:ext cx="497" cy="154"/>
              </a:xfrm>
              <a:prstGeom prst="rect">
                <a:avLst/>
              </a:prstGeom>
              <a:noFill/>
              <a:ln w="9525">
                <a:noFill/>
                <a:miter lim="800000"/>
                <a:headEnd/>
                <a:tailEnd/>
              </a:ln>
              <a:effectLst/>
            </p:spPr>
            <p:txBody>
              <a:bodyPr wrap="none" lIns="0" tIns="0" rIns="0" bIns="0">
                <a:spAutoFit/>
              </a:bodyPr>
              <a:lstStyle/>
              <a:p>
                <a:pPr algn="l"/>
                <a:r>
                  <a:rPr lang="es-ES" sz="1600" b="1" dirty="0">
                    <a:solidFill>
                      <a:srgbClr val="000000"/>
                    </a:solidFill>
                    <a:latin typeface="Arial" charset="0"/>
                  </a:rPr>
                  <a:t>arenoso</a:t>
                </a:r>
              </a:p>
            </p:txBody>
          </p:sp>
          <p:sp>
            <p:nvSpPr>
              <p:cNvPr id="469026" name="Rectangle 34"/>
              <p:cNvSpPr>
                <a:spLocks noChangeArrowheads="1"/>
              </p:cNvSpPr>
              <p:nvPr/>
            </p:nvSpPr>
            <p:spPr bwMode="auto">
              <a:xfrm>
                <a:off x="1768" y="3179"/>
                <a:ext cx="584" cy="298"/>
              </a:xfrm>
              <a:prstGeom prst="rect">
                <a:avLst/>
              </a:prstGeom>
              <a:noFill/>
              <a:ln w="9525">
                <a:noFill/>
                <a:miter lim="800000"/>
                <a:headEnd/>
                <a:tailEnd/>
              </a:ln>
              <a:effectLst/>
            </p:spPr>
            <p:txBody>
              <a:bodyPr wrap="none" anchor="ctr"/>
              <a:lstStyle/>
              <a:p>
                <a:endParaRPr lang="es-AR" dirty="0"/>
              </a:p>
            </p:txBody>
          </p:sp>
          <p:sp>
            <p:nvSpPr>
              <p:cNvPr id="469027" name="Rectangle 35"/>
              <p:cNvSpPr>
                <a:spLocks noChangeArrowheads="1"/>
              </p:cNvSpPr>
              <p:nvPr/>
            </p:nvSpPr>
            <p:spPr bwMode="auto">
              <a:xfrm>
                <a:off x="1701" y="3113"/>
                <a:ext cx="590" cy="308"/>
              </a:xfrm>
              <a:prstGeom prst="rect">
                <a:avLst/>
              </a:prstGeom>
              <a:noFill/>
              <a:ln w="9525">
                <a:noFill/>
                <a:miter lim="800000"/>
                <a:headEnd/>
                <a:tailEnd/>
              </a:ln>
              <a:effectLst/>
            </p:spPr>
            <p:txBody>
              <a:bodyPr lIns="0" tIns="0" rIns="0" bIns="0">
                <a:spAutoFit/>
              </a:bodyPr>
              <a:lstStyle/>
              <a:p>
                <a:r>
                  <a:rPr lang="es-ES" sz="1600" b="1" dirty="0">
                    <a:solidFill>
                      <a:srgbClr val="000000"/>
                    </a:solidFill>
                    <a:latin typeface="Arial" charset="0"/>
                  </a:rPr>
                  <a:t>franco arenoso</a:t>
                </a:r>
              </a:p>
            </p:txBody>
          </p:sp>
          <p:sp>
            <p:nvSpPr>
              <p:cNvPr id="469028" name="Rectangle 36"/>
              <p:cNvSpPr>
                <a:spLocks noChangeArrowheads="1"/>
              </p:cNvSpPr>
              <p:nvPr/>
            </p:nvSpPr>
            <p:spPr bwMode="auto">
              <a:xfrm>
                <a:off x="2409" y="3179"/>
                <a:ext cx="543" cy="149"/>
              </a:xfrm>
              <a:prstGeom prst="rect">
                <a:avLst/>
              </a:prstGeom>
              <a:noFill/>
              <a:ln w="9525">
                <a:noFill/>
                <a:miter lim="800000"/>
                <a:headEnd/>
                <a:tailEnd/>
              </a:ln>
              <a:effectLst/>
            </p:spPr>
            <p:txBody>
              <a:bodyPr wrap="none" anchor="ctr"/>
              <a:lstStyle/>
              <a:p>
                <a:endParaRPr lang="es-AR" dirty="0"/>
              </a:p>
            </p:txBody>
          </p:sp>
          <p:sp>
            <p:nvSpPr>
              <p:cNvPr id="469029" name="Rectangle 37"/>
              <p:cNvSpPr>
                <a:spLocks noChangeArrowheads="1"/>
              </p:cNvSpPr>
              <p:nvPr/>
            </p:nvSpPr>
            <p:spPr bwMode="auto">
              <a:xfrm>
                <a:off x="3052" y="3179"/>
                <a:ext cx="499" cy="298"/>
              </a:xfrm>
              <a:prstGeom prst="rect">
                <a:avLst/>
              </a:prstGeom>
              <a:noFill/>
              <a:ln w="9525">
                <a:noFill/>
                <a:miter lim="800000"/>
                <a:headEnd/>
                <a:tailEnd/>
              </a:ln>
              <a:effectLst/>
            </p:spPr>
            <p:txBody>
              <a:bodyPr wrap="none" anchor="ctr"/>
              <a:lstStyle/>
              <a:p>
                <a:endParaRPr lang="es-AR" dirty="0"/>
              </a:p>
            </p:txBody>
          </p:sp>
          <p:sp>
            <p:nvSpPr>
              <p:cNvPr id="469030" name="Rectangle 38"/>
              <p:cNvSpPr>
                <a:spLocks noChangeArrowheads="1"/>
              </p:cNvSpPr>
              <p:nvPr/>
            </p:nvSpPr>
            <p:spPr bwMode="auto">
              <a:xfrm rot="16200000">
                <a:off x="-224" y="1952"/>
                <a:ext cx="1644" cy="154"/>
              </a:xfrm>
              <a:prstGeom prst="rect">
                <a:avLst/>
              </a:prstGeom>
              <a:noFill/>
              <a:ln w="9525">
                <a:noFill/>
                <a:miter lim="800000"/>
                <a:headEnd/>
                <a:tailEnd/>
              </a:ln>
              <a:effectLst/>
            </p:spPr>
            <p:txBody>
              <a:bodyPr wrap="none" lIns="0" tIns="0" rIns="0" bIns="0">
                <a:spAutoFit/>
              </a:bodyPr>
              <a:lstStyle/>
              <a:p>
                <a:pPr algn="l"/>
                <a:r>
                  <a:rPr lang="es-ES" sz="1600" b="1" dirty="0">
                    <a:solidFill>
                      <a:srgbClr val="000000"/>
                    </a:solidFill>
                    <a:latin typeface="Arial" charset="0"/>
                  </a:rPr>
                  <a:t>Contenido Volumétrico (%)</a:t>
                </a:r>
              </a:p>
            </p:txBody>
          </p:sp>
          <p:grpSp>
            <p:nvGrpSpPr>
              <p:cNvPr id="4" name="Group 39"/>
              <p:cNvGrpSpPr>
                <a:grpSpLocks/>
              </p:cNvGrpSpPr>
              <p:nvPr/>
            </p:nvGrpSpPr>
            <p:grpSpPr bwMode="auto">
              <a:xfrm>
                <a:off x="1223" y="799"/>
                <a:ext cx="3284" cy="2225"/>
                <a:chOff x="1223" y="799"/>
                <a:chExt cx="3284" cy="2225"/>
              </a:xfrm>
            </p:grpSpPr>
            <p:sp>
              <p:nvSpPr>
                <p:cNvPr id="469032" name="Rectangle 40"/>
                <p:cNvSpPr>
                  <a:spLocks noChangeArrowheads="1"/>
                </p:cNvSpPr>
                <p:nvPr/>
              </p:nvSpPr>
              <p:spPr bwMode="auto">
                <a:xfrm>
                  <a:off x="1223" y="2341"/>
                  <a:ext cx="183" cy="683"/>
                </a:xfrm>
                <a:prstGeom prst="rect">
                  <a:avLst/>
                </a:prstGeom>
                <a:solidFill>
                  <a:srgbClr val="000000"/>
                </a:solidFill>
                <a:ln w="12700">
                  <a:solidFill>
                    <a:srgbClr val="000000"/>
                  </a:solidFill>
                  <a:miter lim="800000"/>
                  <a:headEnd/>
                  <a:tailEnd/>
                </a:ln>
                <a:effectLst/>
              </p:spPr>
              <p:txBody>
                <a:bodyPr wrap="none" anchor="ctr"/>
                <a:lstStyle/>
                <a:p>
                  <a:endParaRPr lang="es-AR" dirty="0"/>
                </a:p>
              </p:txBody>
            </p:sp>
            <p:sp>
              <p:nvSpPr>
                <p:cNvPr id="469033" name="Rectangle 41"/>
                <p:cNvSpPr>
                  <a:spLocks noChangeArrowheads="1"/>
                </p:cNvSpPr>
                <p:nvPr/>
              </p:nvSpPr>
              <p:spPr bwMode="auto">
                <a:xfrm>
                  <a:off x="1846" y="1744"/>
                  <a:ext cx="183" cy="1280"/>
                </a:xfrm>
                <a:prstGeom prst="rect">
                  <a:avLst/>
                </a:prstGeom>
                <a:solidFill>
                  <a:srgbClr val="000000"/>
                </a:solidFill>
                <a:ln w="12700">
                  <a:solidFill>
                    <a:srgbClr val="000000"/>
                  </a:solidFill>
                  <a:miter lim="800000"/>
                  <a:headEnd/>
                  <a:tailEnd/>
                </a:ln>
                <a:effectLst/>
              </p:spPr>
              <p:txBody>
                <a:bodyPr wrap="none" anchor="ctr"/>
                <a:lstStyle/>
                <a:p>
                  <a:endParaRPr lang="es-AR" dirty="0"/>
                </a:p>
              </p:txBody>
            </p:sp>
            <p:sp>
              <p:nvSpPr>
                <p:cNvPr id="469034" name="Rectangle 42"/>
                <p:cNvSpPr>
                  <a:spLocks noChangeArrowheads="1"/>
                </p:cNvSpPr>
                <p:nvPr/>
              </p:nvSpPr>
              <p:spPr bwMode="auto">
                <a:xfrm>
                  <a:off x="2468" y="1525"/>
                  <a:ext cx="183" cy="1499"/>
                </a:xfrm>
                <a:prstGeom prst="rect">
                  <a:avLst/>
                </a:prstGeom>
                <a:solidFill>
                  <a:srgbClr val="000000"/>
                </a:solidFill>
                <a:ln w="12700">
                  <a:solidFill>
                    <a:srgbClr val="000000"/>
                  </a:solidFill>
                  <a:miter lim="800000"/>
                  <a:headEnd/>
                  <a:tailEnd/>
                </a:ln>
                <a:effectLst/>
              </p:spPr>
              <p:txBody>
                <a:bodyPr wrap="none" anchor="ctr"/>
                <a:lstStyle/>
                <a:p>
                  <a:endParaRPr lang="es-AR" dirty="0"/>
                </a:p>
              </p:txBody>
            </p:sp>
            <p:sp>
              <p:nvSpPr>
                <p:cNvPr id="469035" name="Rectangle 43"/>
                <p:cNvSpPr>
                  <a:spLocks noChangeArrowheads="1"/>
                </p:cNvSpPr>
                <p:nvPr/>
              </p:nvSpPr>
              <p:spPr bwMode="auto">
                <a:xfrm>
                  <a:off x="3091" y="1298"/>
                  <a:ext cx="171" cy="1726"/>
                </a:xfrm>
                <a:prstGeom prst="rect">
                  <a:avLst/>
                </a:prstGeom>
                <a:solidFill>
                  <a:srgbClr val="000000"/>
                </a:solidFill>
                <a:ln w="12700">
                  <a:solidFill>
                    <a:srgbClr val="000000"/>
                  </a:solidFill>
                  <a:miter lim="800000"/>
                  <a:headEnd/>
                  <a:tailEnd/>
                </a:ln>
                <a:effectLst/>
              </p:spPr>
              <p:txBody>
                <a:bodyPr wrap="none" anchor="ctr"/>
                <a:lstStyle/>
                <a:p>
                  <a:endParaRPr lang="es-AR" dirty="0"/>
                </a:p>
              </p:txBody>
            </p:sp>
            <p:sp>
              <p:nvSpPr>
                <p:cNvPr id="469036" name="Rectangle 44"/>
                <p:cNvSpPr>
                  <a:spLocks noChangeArrowheads="1"/>
                </p:cNvSpPr>
                <p:nvPr/>
              </p:nvSpPr>
              <p:spPr bwMode="auto">
                <a:xfrm>
                  <a:off x="3700" y="1026"/>
                  <a:ext cx="184" cy="1998"/>
                </a:xfrm>
                <a:prstGeom prst="rect">
                  <a:avLst/>
                </a:prstGeom>
                <a:solidFill>
                  <a:srgbClr val="000000"/>
                </a:solidFill>
                <a:ln w="12700">
                  <a:solidFill>
                    <a:srgbClr val="000000"/>
                  </a:solidFill>
                  <a:miter lim="800000"/>
                  <a:headEnd/>
                  <a:tailEnd/>
                </a:ln>
                <a:effectLst/>
              </p:spPr>
              <p:txBody>
                <a:bodyPr wrap="none" anchor="ctr"/>
                <a:lstStyle/>
                <a:p>
                  <a:endParaRPr lang="es-AR" dirty="0"/>
                </a:p>
              </p:txBody>
            </p:sp>
            <p:sp>
              <p:nvSpPr>
                <p:cNvPr id="469037" name="Rectangle 45"/>
                <p:cNvSpPr>
                  <a:spLocks noChangeArrowheads="1"/>
                </p:cNvSpPr>
                <p:nvPr/>
              </p:nvSpPr>
              <p:spPr bwMode="auto">
                <a:xfrm>
                  <a:off x="4322" y="799"/>
                  <a:ext cx="185" cy="2225"/>
                </a:xfrm>
                <a:prstGeom prst="rect">
                  <a:avLst/>
                </a:prstGeom>
                <a:solidFill>
                  <a:srgbClr val="000000"/>
                </a:solidFill>
                <a:ln w="12700">
                  <a:solidFill>
                    <a:srgbClr val="000000"/>
                  </a:solidFill>
                  <a:miter lim="800000"/>
                  <a:headEnd/>
                  <a:tailEnd/>
                </a:ln>
                <a:effectLst/>
              </p:spPr>
              <p:txBody>
                <a:bodyPr wrap="none" anchor="ctr"/>
                <a:lstStyle/>
                <a:p>
                  <a:endParaRPr lang="es-AR" dirty="0"/>
                </a:p>
              </p:txBody>
            </p:sp>
          </p:grpSp>
          <p:grpSp>
            <p:nvGrpSpPr>
              <p:cNvPr id="5" name="Group 46"/>
              <p:cNvGrpSpPr>
                <a:grpSpLocks/>
              </p:cNvGrpSpPr>
              <p:nvPr/>
            </p:nvGrpSpPr>
            <p:grpSpPr bwMode="auto">
              <a:xfrm>
                <a:off x="1408" y="1525"/>
                <a:ext cx="3271" cy="1499"/>
                <a:chOff x="1408" y="1525"/>
                <a:chExt cx="3271" cy="1499"/>
              </a:xfrm>
            </p:grpSpPr>
            <p:sp>
              <p:nvSpPr>
                <p:cNvPr id="469039" name="Rectangle 47"/>
                <p:cNvSpPr>
                  <a:spLocks noChangeArrowheads="1"/>
                </p:cNvSpPr>
                <p:nvPr/>
              </p:nvSpPr>
              <p:spPr bwMode="auto">
                <a:xfrm>
                  <a:off x="1408" y="2750"/>
                  <a:ext cx="171" cy="274"/>
                </a:xfrm>
                <a:prstGeom prst="rect">
                  <a:avLst/>
                </a:prstGeom>
                <a:noFill/>
                <a:ln w="38100">
                  <a:solidFill>
                    <a:srgbClr val="000000"/>
                  </a:solidFill>
                  <a:miter lim="800000"/>
                  <a:headEnd/>
                  <a:tailEnd/>
                </a:ln>
                <a:effectLst/>
              </p:spPr>
              <p:txBody>
                <a:bodyPr wrap="none" anchor="ctr"/>
                <a:lstStyle/>
                <a:p>
                  <a:endParaRPr lang="es-AR" dirty="0"/>
                </a:p>
              </p:txBody>
            </p:sp>
            <p:sp>
              <p:nvSpPr>
                <p:cNvPr id="469040" name="Rectangle 48"/>
                <p:cNvSpPr>
                  <a:spLocks noChangeArrowheads="1"/>
                </p:cNvSpPr>
                <p:nvPr/>
              </p:nvSpPr>
              <p:spPr bwMode="auto">
                <a:xfrm>
                  <a:off x="2030" y="2432"/>
                  <a:ext cx="171" cy="592"/>
                </a:xfrm>
                <a:prstGeom prst="rect">
                  <a:avLst/>
                </a:prstGeom>
                <a:noFill/>
                <a:ln w="38100">
                  <a:solidFill>
                    <a:srgbClr val="000000"/>
                  </a:solidFill>
                  <a:miter lim="800000"/>
                  <a:headEnd/>
                  <a:tailEnd/>
                </a:ln>
                <a:effectLst/>
              </p:spPr>
              <p:txBody>
                <a:bodyPr wrap="none" anchor="ctr"/>
                <a:lstStyle/>
                <a:p>
                  <a:endParaRPr lang="es-AR" dirty="0"/>
                </a:p>
              </p:txBody>
            </p:sp>
            <p:sp>
              <p:nvSpPr>
                <p:cNvPr id="469041" name="Rectangle 49"/>
                <p:cNvSpPr>
                  <a:spLocks noChangeArrowheads="1"/>
                </p:cNvSpPr>
                <p:nvPr/>
              </p:nvSpPr>
              <p:spPr bwMode="auto">
                <a:xfrm>
                  <a:off x="2653" y="2296"/>
                  <a:ext cx="171" cy="728"/>
                </a:xfrm>
                <a:prstGeom prst="rect">
                  <a:avLst/>
                </a:prstGeom>
                <a:noFill/>
                <a:ln w="38100">
                  <a:solidFill>
                    <a:srgbClr val="000000"/>
                  </a:solidFill>
                  <a:miter lim="800000"/>
                  <a:headEnd/>
                  <a:tailEnd/>
                </a:ln>
                <a:effectLst/>
              </p:spPr>
              <p:txBody>
                <a:bodyPr wrap="none" anchor="ctr"/>
                <a:lstStyle/>
                <a:p>
                  <a:endParaRPr lang="es-AR" dirty="0"/>
                </a:p>
              </p:txBody>
            </p:sp>
            <p:sp>
              <p:nvSpPr>
                <p:cNvPr id="469042" name="Rectangle 50"/>
                <p:cNvSpPr>
                  <a:spLocks noChangeArrowheads="1"/>
                </p:cNvSpPr>
                <p:nvPr/>
              </p:nvSpPr>
              <p:spPr bwMode="auto">
                <a:xfrm>
                  <a:off x="3262" y="2160"/>
                  <a:ext cx="172" cy="864"/>
                </a:xfrm>
                <a:prstGeom prst="rect">
                  <a:avLst/>
                </a:prstGeom>
                <a:noFill/>
                <a:ln w="38100">
                  <a:solidFill>
                    <a:srgbClr val="000000"/>
                  </a:solidFill>
                  <a:miter lim="800000"/>
                  <a:headEnd/>
                  <a:tailEnd/>
                </a:ln>
                <a:effectLst/>
              </p:spPr>
              <p:txBody>
                <a:bodyPr wrap="none" anchor="ctr"/>
                <a:lstStyle/>
                <a:p>
                  <a:endParaRPr lang="es-AR" dirty="0"/>
                </a:p>
              </p:txBody>
            </p:sp>
            <p:sp>
              <p:nvSpPr>
                <p:cNvPr id="469043" name="Rectangle 51"/>
                <p:cNvSpPr>
                  <a:spLocks noChangeArrowheads="1"/>
                </p:cNvSpPr>
                <p:nvPr/>
              </p:nvSpPr>
              <p:spPr bwMode="auto">
                <a:xfrm>
                  <a:off x="3884" y="1752"/>
                  <a:ext cx="173" cy="1272"/>
                </a:xfrm>
                <a:prstGeom prst="rect">
                  <a:avLst/>
                </a:prstGeom>
                <a:noFill/>
                <a:ln w="38100">
                  <a:solidFill>
                    <a:srgbClr val="000000"/>
                  </a:solidFill>
                  <a:miter lim="800000"/>
                  <a:headEnd/>
                  <a:tailEnd/>
                </a:ln>
                <a:effectLst/>
              </p:spPr>
              <p:txBody>
                <a:bodyPr wrap="none" anchor="ctr"/>
                <a:lstStyle/>
                <a:p>
                  <a:endParaRPr lang="es-AR" dirty="0"/>
                </a:p>
              </p:txBody>
            </p:sp>
            <p:sp>
              <p:nvSpPr>
                <p:cNvPr id="469044" name="Rectangle 52"/>
                <p:cNvSpPr>
                  <a:spLocks noChangeArrowheads="1"/>
                </p:cNvSpPr>
                <p:nvPr/>
              </p:nvSpPr>
              <p:spPr bwMode="auto">
                <a:xfrm>
                  <a:off x="4508" y="1525"/>
                  <a:ext cx="171" cy="1499"/>
                </a:xfrm>
                <a:prstGeom prst="rect">
                  <a:avLst/>
                </a:prstGeom>
                <a:noFill/>
                <a:ln w="38100">
                  <a:solidFill>
                    <a:srgbClr val="000000"/>
                  </a:solidFill>
                  <a:miter lim="800000"/>
                  <a:headEnd/>
                  <a:tailEnd/>
                </a:ln>
                <a:effectLst/>
              </p:spPr>
              <p:txBody>
                <a:bodyPr wrap="none" anchor="ctr"/>
                <a:lstStyle/>
                <a:p>
                  <a:endParaRPr lang="es-AR" dirty="0"/>
                </a:p>
              </p:txBody>
            </p:sp>
          </p:grpSp>
          <p:sp>
            <p:nvSpPr>
              <p:cNvPr id="469045" name="Line 53"/>
              <p:cNvSpPr>
                <a:spLocks noChangeShapeType="1"/>
              </p:cNvSpPr>
              <p:nvPr/>
            </p:nvSpPr>
            <p:spPr bwMode="auto">
              <a:xfrm>
                <a:off x="4400" y="1141"/>
                <a:ext cx="2" cy="99"/>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46" name="Line 54"/>
              <p:cNvSpPr>
                <a:spLocks noChangeShapeType="1"/>
              </p:cNvSpPr>
              <p:nvPr/>
            </p:nvSpPr>
            <p:spPr bwMode="auto">
              <a:xfrm>
                <a:off x="4361" y="1240"/>
                <a:ext cx="93" cy="1"/>
              </a:xfrm>
              <a:prstGeom prst="line">
                <a:avLst/>
              </a:prstGeom>
              <a:noFill/>
              <a:ln w="12700">
                <a:solidFill>
                  <a:srgbClr val="000000"/>
                </a:solidFill>
                <a:round/>
                <a:headEnd type="none" w="sm" len="sm"/>
                <a:tailEnd type="none" w="sm" len="sm"/>
              </a:ln>
              <a:effectLst/>
            </p:spPr>
            <p:txBody>
              <a:bodyPr/>
              <a:lstStyle/>
              <a:p>
                <a:endParaRPr lang="es-AR" dirty="0"/>
              </a:p>
            </p:txBody>
          </p:sp>
          <p:grpSp>
            <p:nvGrpSpPr>
              <p:cNvPr id="6" name="Group 55"/>
              <p:cNvGrpSpPr>
                <a:grpSpLocks/>
              </p:cNvGrpSpPr>
              <p:nvPr/>
            </p:nvGrpSpPr>
            <p:grpSpPr bwMode="auto">
              <a:xfrm>
                <a:off x="1034" y="864"/>
                <a:ext cx="56" cy="2162"/>
                <a:chOff x="1034" y="864"/>
                <a:chExt cx="56" cy="2162"/>
              </a:xfrm>
            </p:grpSpPr>
            <p:sp>
              <p:nvSpPr>
                <p:cNvPr id="469048" name="Line 56"/>
                <p:cNvSpPr>
                  <a:spLocks noChangeShapeType="1"/>
                </p:cNvSpPr>
                <p:nvPr/>
              </p:nvSpPr>
              <p:spPr bwMode="auto">
                <a:xfrm>
                  <a:off x="1088" y="864"/>
                  <a:ext cx="2" cy="2160"/>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49" name="Line 57"/>
                <p:cNvSpPr>
                  <a:spLocks noChangeShapeType="1"/>
                </p:cNvSpPr>
                <p:nvPr/>
              </p:nvSpPr>
              <p:spPr bwMode="auto">
                <a:xfrm>
                  <a:off x="1034" y="3024"/>
                  <a:ext cx="54" cy="2"/>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50" name="Line 58"/>
                <p:cNvSpPr>
                  <a:spLocks noChangeShapeType="1"/>
                </p:cNvSpPr>
                <p:nvPr/>
              </p:nvSpPr>
              <p:spPr bwMode="auto">
                <a:xfrm>
                  <a:off x="1034" y="2761"/>
                  <a:ext cx="54" cy="2"/>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51" name="Line 59"/>
                <p:cNvSpPr>
                  <a:spLocks noChangeShapeType="1"/>
                </p:cNvSpPr>
                <p:nvPr/>
              </p:nvSpPr>
              <p:spPr bwMode="auto">
                <a:xfrm>
                  <a:off x="1034" y="2482"/>
                  <a:ext cx="54" cy="2"/>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52" name="Line 60"/>
                <p:cNvSpPr>
                  <a:spLocks noChangeShapeType="1"/>
                </p:cNvSpPr>
                <p:nvPr/>
              </p:nvSpPr>
              <p:spPr bwMode="auto">
                <a:xfrm>
                  <a:off x="1034" y="2216"/>
                  <a:ext cx="54" cy="3"/>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53" name="Line 61"/>
                <p:cNvSpPr>
                  <a:spLocks noChangeShapeType="1"/>
                </p:cNvSpPr>
                <p:nvPr/>
              </p:nvSpPr>
              <p:spPr bwMode="auto">
                <a:xfrm>
                  <a:off x="1034" y="1951"/>
                  <a:ext cx="54" cy="2"/>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54" name="Line 62"/>
                <p:cNvSpPr>
                  <a:spLocks noChangeShapeType="1"/>
                </p:cNvSpPr>
                <p:nvPr/>
              </p:nvSpPr>
              <p:spPr bwMode="auto">
                <a:xfrm>
                  <a:off x="1034" y="1671"/>
                  <a:ext cx="54" cy="3"/>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55" name="Line 63"/>
                <p:cNvSpPr>
                  <a:spLocks noChangeShapeType="1"/>
                </p:cNvSpPr>
                <p:nvPr/>
              </p:nvSpPr>
              <p:spPr bwMode="auto">
                <a:xfrm>
                  <a:off x="1034" y="1408"/>
                  <a:ext cx="54" cy="1"/>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56" name="Line 64"/>
                <p:cNvSpPr>
                  <a:spLocks noChangeShapeType="1"/>
                </p:cNvSpPr>
                <p:nvPr/>
              </p:nvSpPr>
              <p:spPr bwMode="auto">
                <a:xfrm>
                  <a:off x="1034" y="864"/>
                  <a:ext cx="54" cy="2"/>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57" name="Line 65"/>
                <p:cNvSpPr>
                  <a:spLocks noChangeShapeType="1"/>
                </p:cNvSpPr>
                <p:nvPr/>
              </p:nvSpPr>
              <p:spPr bwMode="auto">
                <a:xfrm>
                  <a:off x="1034" y="1127"/>
                  <a:ext cx="54" cy="3"/>
                </a:xfrm>
                <a:prstGeom prst="line">
                  <a:avLst/>
                </a:prstGeom>
                <a:noFill/>
                <a:ln w="12700">
                  <a:solidFill>
                    <a:srgbClr val="000000"/>
                  </a:solidFill>
                  <a:round/>
                  <a:headEnd type="none" w="sm" len="sm"/>
                  <a:tailEnd type="none" w="sm" len="sm"/>
                </a:ln>
                <a:effectLst/>
              </p:spPr>
              <p:txBody>
                <a:bodyPr/>
                <a:lstStyle/>
                <a:p>
                  <a:endParaRPr lang="es-AR" dirty="0"/>
                </a:p>
              </p:txBody>
            </p:sp>
          </p:grpSp>
          <p:sp>
            <p:nvSpPr>
              <p:cNvPr id="469058" name="Line 66"/>
              <p:cNvSpPr>
                <a:spLocks noChangeShapeType="1"/>
              </p:cNvSpPr>
              <p:nvPr/>
            </p:nvSpPr>
            <p:spPr bwMode="auto">
              <a:xfrm>
                <a:off x="1088" y="3024"/>
                <a:ext cx="3723" cy="2"/>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59" name="Line 67"/>
              <p:cNvSpPr>
                <a:spLocks noChangeShapeType="1"/>
              </p:cNvSpPr>
              <p:nvPr/>
            </p:nvSpPr>
            <p:spPr bwMode="auto">
              <a:xfrm flipV="1">
                <a:off x="1080" y="3024"/>
                <a:ext cx="1" cy="57"/>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60" name="Line 68"/>
              <p:cNvSpPr>
                <a:spLocks noChangeShapeType="1"/>
              </p:cNvSpPr>
              <p:nvPr/>
            </p:nvSpPr>
            <p:spPr bwMode="auto">
              <a:xfrm flipV="1">
                <a:off x="1702" y="3024"/>
                <a:ext cx="2" cy="57"/>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61" name="Line 69"/>
              <p:cNvSpPr>
                <a:spLocks noChangeShapeType="1"/>
              </p:cNvSpPr>
              <p:nvPr/>
            </p:nvSpPr>
            <p:spPr bwMode="auto">
              <a:xfrm flipV="1">
                <a:off x="2325" y="3024"/>
                <a:ext cx="1" cy="57"/>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62" name="Line 70"/>
              <p:cNvSpPr>
                <a:spLocks noChangeShapeType="1"/>
              </p:cNvSpPr>
              <p:nvPr/>
            </p:nvSpPr>
            <p:spPr bwMode="auto">
              <a:xfrm flipV="1">
                <a:off x="2947" y="3024"/>
                <a:ext cx="2" cy="57"/>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63" name="Line 71"/>
              <p:cNvSpPr>
                <a:spLocks noChangeShapeType="1"/>
              </p:cNvSpPr>
              <p:nvPr/>
            </p:nvSpPr>
            <p:spPr bwMode="auto">
              <a:xfrm flipV="1">
                <a:off x="3558" y="3024"/>
                <a:ext cx="1" cy="57"/>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64" name="Line 72"/>
              <p:cNvSpPr>
                <a:spLocks noChangeShapeType="1"/>
              </p:cNvSpPr>
              <p:nvPr/>
            </p:nvSpPr>
            <p:spPr bwMode="auto">
              <a:xfrm flipV="1">
                <a:off x="4180" y="3024"/>
                <a:ext cx="2" cy="57"/>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65" name="Line 73"/>
              <p:cNvSpPr>
                <a:spLocks noChangeShapeType="1"/>
              </p:cNvSpPr>
              <p:nvPr/>
            </p:nvSpPr>
            <p:spPr bwMode="auto">
              <a:xfrm flipV="1">
                <a:off x="4803" y="3024"/>
                <a:ext cx="1" cy="57"/>
              </a:xfrm>
              <a:prstGeom prst="line">
                <a:avLst/>
              </a:prstGeom>
              <a:noFill/>
              <a:ln w="12700">
                <a:solidFill>
                  <a:srgbClr val="000000"/>
                </a:solidFill>
                <a:round/>
                <a:headEnd type="none" w="sm" len="sm"/>
                <a:tailEnd type="none" w="sm" len="sm"/>
              </a:ln>
              <a:effectLst/>
            </p:spPr>
            <p:txBody>
              <a:bodyPr/>
              <a:lstStyle/>
              <a:p>
                <a:endParaRPr lang="es-AR" dirty="0"/>
              </a:p>
            </p:txBody>
          </p:sp>
          <p:sp>
            <p:nvSpPr>
              <p:cNvPr id="469066" name="Rectangle 74"/>
              <p:cNvSpPr>
                <a:spLocks noChangeArrowheads="1"/>
              </p:cNvSpPr>
              <p:nvPr/>
            </p:nvSpPr>
            <p:spPr bwMode="auto">
              <a:xfrm>
                <a:off x="793" y="2913"/>
                <a:ext cx="202" cy="166"/>
              </a:xfrm>
              <a:prstGeom prst="rect">
                <a:avLst/>
              </a:prstGeom>
              <a:noFill/>
              <a:ln w="9525">
                <a:noFill/>
                <a:miter lim="800000"/>
                <a:headEnd/>
                <a:tailEnd/>
              </a:ln>
              <a:effectLst/>
            </p:spPr>
            <p:txBody>
              <a:bodyPr wrap="none" anchor="ctr"/>
              <a:lstStyle/>
              <a:p>
                <a:endParaRPr lang="es-AR" dirty="0"/>
              </a:p>
            </p:txBody>
          </p:sp>
          <p:grpSp>
            <p:nvGrpSpPr>
              <p:cNvPr id="7" name="Group 75"/>
              <p:cNvGrpSpPr>
                <a:grpSpLocks/>
              </p:cNvGrpSpPr>
              <p:nvPr/>
            </p:nvGrpSpPr>
            <p:grpSpPr bwMode="auto">
              <a:xfrm>
                <a:off x="816" y="761"/>
                <a:ext cx="179" cy="2311"/>
                <a:chOff x="816" y="761"/>
                <a:chExt cx="179" cy="2311"/>
              </a:xfrm>
            </p:grpSpPr>
            <p:sp>
              <p:nvSpPr>
                <p:cNvPr id="469068" name="Rectangle 76"/>
                <p:cNvSpPr>
                  <a:spLocks noChangeArrowheads="1"/>
                </p:cNvSpPr>
                <p:nvPr/>
              </p:nvSpPr>
              <p:spPr bwMode="auto">
                <a:xfrm>
                  <a:off x="902" y="2918"/>
                  <a:ext cx="71" cy="154"/>
                </a:xfrm>
                <a:prstGeom prst="rect">
                  <a:avLst/>
                </a:prstGeom>
                <a:noFill/>
                <a:ln w="9525">
                  <a:noFill/>
                  <a:miter lim="800000"/>
                  <a:headEnd/>
                  <a:tailEnd/>
                </a:ln>
                <a:effectLst/>
              </p:spPr>
              <p:txBody>
                <a:bodyPr wrap="none" lIns="0" tIns="0" rIns="0" bIns="0">
                  <a:spAutoFit/>
                </a:bodyPr>
                <a:lstStyle/>
                <a:p>
                  <a:pPr algn="l"/>
                  <a:r>
                    <a:rPr lang="es-ES" sz="1600" b="1" dirty="0">
                      <a:solidFill>
                        <a:srgbClr val="000000"/>
                      </a:solidFill>
                      <a:latin typeface="Arial" charset="0"/>
                    </a:rPr>
                    <a:t>0</a:t>
                  </a:r>
                </a:p>
              </p:txBody>
            </p:sp>
            <p:sp>
              <p:nvSpPr>
                <p:cNvPr id="469069" name="Rectangle 77"/>
                <p:cNvSpPr>
                  <a:spLocks noChangeArrowheads="1"/>
                </p:cNvSpPr>
                <p:nvPr/>
              </p:nvSpPr>
              <p:spPr bwMode="auto">
                <a:xfrm>
                  <a:off x="816" y="2377"/>
                  <a:ext cx="142" cy="154"/>
                </a:xfrm>
                <a:prstGeom prst="rect">
                  <a:avLst/>
                </a:prstGeom>
                <a:noFill/>
                <a:ln w="9525">
                  <a:noFill/>
                  <a:miter lim="800000"/>
                  <a:headEnd/>
                  <a:tailEnd/>
                </a:ln>
                <a:effectLst/>
              </p:spPr>
              <p:txBody>
                <a:bodyPr wrap="none" lIns="0" tIns="0" rIns="0" bIns="0">
                  <a:spAutoFit/>
                </a:bodyPr>
                <a:lstStyle/>
                <a:p>
                  <a:pPr algn="l"/>
                  <a:r>
                    <a:rPr lang="es-ES" sz="1600" b="1" dirty="0">
                      <a:solidFill>
                        <a:srgbClr val="000000"/>
                      </a:solidFill>
                      <a:latin typeface="Arial" charset="0"/>
                    </a:rPr>
                    <a:t>10</a:t>
                  </a:r>
                </a:p>
              </p:txBody>
            </p:sp>
            <p:sp>
              <p:nvSpPr>
                <p:cNvPr id="469070" name="Rectangle 78"/>
                <p:cNvSpPr>
                  <a:spLocks noChangeArrowheads="1"/>
                </p:cNvSpPr>
                <p:nvPr/>
              </p:nvSpPr>
              <p:spPr bwMode="auto">
                <a:xfrm>
                  <a:off x="816" y="2119"/>
                  <a:ext cx="142" cy="154"/>
                </a:xfrm>
                <a:prstGeom prst="rect">
                  <a:avLst/>
                </a:prstGeom>
                <a:noFill/>
                <a:ln w="9525">
                  <a:noFill/>
                  <a:miter lim="800000"/>
                  <a:headEnd/>
                  <a:tailEnd/>
                </a:ln>
                <a:effectLst/>
              </p:spPr>
              <p:txBody>
                <a:bodyPr wrap="none" lIns="0" tIns="0" rIns="0" bIns="0">
                  <a:spAutoFit/>
                </a:bodyPr>
                <a:lstStyle/>
                <a:p>
                  <a:pPr algn="l"/>
                  <a:r>
                    <a:rPr lang="es-ES" sz="1600" b="1" dirty="0">
                      <a:solidFill>
                        <a:srgbClr val="000000"/>
                      </a:solidFill>
                      <a:latin typeface="Arial" charset="0"/>
                    </a:rPr>
                    <a:t>15</a:t>
                  </a:r>
                </a:p>
              </p:txBody>
            </p:sp>
            <p:sp>
              <p:nvSpPr>
                <p:cNvPr id="469071" name="Rectangle 79"/>
                <p:cNvSpPr>
                  <a:spLocks noChangeArrowheads="1"/>
                </p:cNvSpPr>
                <p:nvPr/>
              </p:nvSpPr>
              <p:spPr bwMode="auto">
                <a:xfrm>
                  <a:off x="816" y="1847"/>
                  <a:ext cx="142" cy="154"/>
                </a:xfrm>
                <a:prstGeom prst="rect">
                  <a:avLst/>
                </a:prstGeom>
                <a:noFill/>
                <a:ln w="9525">
                  <a:noFill/>
                  <a:miter lim="800000"/>
                  <a:headEnd/>
                  <a:tailEnd/>
                </a:ln>
                <a:effectLst/>
              </p:spPr>
              <p:txBody>
                <a:bodyPr wrap="none" lIns="0" tIns="0" rIns="0" bIns="0">
                  <a:spAutoFit/>
                </a:bodyPr>
                <a:lstStyle/>
                <a:p>
                  <a:pPr algn="l"/>
                  <a:r>
                    <a:rPr lang="es-ES" sz="1600" b="1" dirty="0">
                      <a:solidFill>
                        <a:srgbClr val="000000"/>
                      </a:solidFill>
                      <a:latin typeface="Arial" charset="0"/>
                    </a:rPr>
                    <a:t>20</a:t>
                  </a:r>
                </a:p>
              </p:txBody>
            </p:sp>
            <p:sp>
              <p:nvSpPr>
                <p:cNvPr id="469072" name="Rectangle 80"/>
                <p:cNvSpPr>
                  <a:spLocks noChangeArrowheads="1"/>
                </p:cNvSpPr>
                <p:nvPr/>
              </p:nvSpPr>
              <p:spPr bwMode="auto">
                <a:xfrm>
                  <a:off x="816" y="1568"/>
                  <a:ext cx="142" cy="154"/>
                </a:xfrm>
                <a:prstGeom prst="rect">
                  <a:avLst/>
                </a:prstGeom>
                <a:noFill/>
                <a:ln w="9525">
                  <a:noFill/>
                  <a:miter lim="800000"/>
                  <a:headEnd/>
                  <a:tailEnd/>
                </a:ln>
                <a:effectLst/>
              </p:spPr>
              <p:txBody>
                <a:bodyPr wrap="none" lIns="0" tIns="0" rIns="0" bIns="0">
                  <a:spAutoFit/>
                </a:bodyPr>
                <a:lstStyle/>
                <a:p>
                  <a:pPr algn="l"/>
                  <a:r>
                    <a:rPr lang="es-ES" sz="1600" b="1" dirty="0">
                      <a:solidFill>
                        <a:srgbClr val="000000"/>
                      </a:solidFill>
                      <a:latin typeface="Arial" charset="0"/>
                    </a:rPr>
                    <a:t>25</a:t>
                  </a:r>
                </a:p>
              </p:txBody>
            </p:sp>
            <p:sp>
              <p:nvSpPr>
                <p:cNvPr id="469073" name="Rectangle 81"/>
                <p:cNvSpPr>
                  <a:spLocks noChangeArrowheads="1"/>
                </p:cNvSpPr>
                <p:nvPr/>
              </p:nvSpPr>
              <p:spPr bwMode="auto">
                <a:xfrm>
                  <a:off x="816" y="1301"/>
                  <a:ext cx="142" cy="154"/>
                </a:xfrm>
                <a:prstGeom prst="rect">
                  <a:avLst/>
                </a:prstGeom>
                <a:noFill/>
                <a:ln w="9525">
                  <a:noFill/>
                  <a:miter lim="800000"/>
                  <a:headEnd/>
                  <a:tailEnd/>
                </a:ln>
                <a:effectLst/>
              </p:spPr>
              <p:txBody>
                <a:bodyPr wrap="none" lIns="0" tIns="0" rIns="0" bIns="0">
                  <a:spAutoFit/>
                </a:bodyPr>
                <a:lstStyle/>
                <a:p>
                  <a:pPr algn="l"/>
                  <a:r>
                    <a:rPr lang="es-ES" sz="1600" b="1" dirty="0">
                      <a:solidFill>
                        <a:srgbClr val="000000"/>
                      </a:solidFill>
                      <a:latin typeface="Arial" charset="0"/>
                    </a:rPr>
                    <a:t>30</a:t>
                  </a:r>
                </a:p>
              </p:txBody>
            </p:sp>
            <p:sp>
              <p:nvSpPr>
                <p:cNvPr id="469074" name="Rectangle 82"/>
                <p:cNvSpPr>
                  <a:spLocks noChangeArrowheads="1"/>
                </p:cNvSpPr>
                <p:nvPr/>
              </p:nvSpPr>
              <p:spPr bwMode="auto">
                <a:xfrm>
                  <a:off x="816" y="1026"/>
                  <a:ext cx="142" cy="154"/>
                </a:xfrm>
                <a:prstGeom prst="rect">
                  <a:avLst/>
                </a:prstGeom>
                <a:noFill/>
                <a:ln w="9525">
                  <a:noFill/>
                  <a:miter lim="800000"/>
                  <a:headEnd/>
                  <a:tailEnd/>
                </a:ln>
                <a:effectLst/>
              </p:spPr>
              <p:txBody>
                <a:bodyPr wrap="none" lIns="0" tIns="0" rIns="0" bIns="0">
                  <a:spAutoFit/>
                </a:bodyPr>
                <a:lstStyle/>
                <a:p>
                  <a:pPr algn="l"/>
                  <a:r>
                    <a:rPr lang="es-ES" sz="1600" b="1" dirty="0">
                      <a:solidFill>
                        <a:srgbClr val="000000"/>
                      </a:solidFill>
                      <a:latin typeface="Arial" charset="0"/>
                    </a:rPr>
                    <a:t>35</a:t>
                  </a:r>
                </a:p>
              </p:txBody>
            </p:sp>
            <p:sp>
              <p:nvSpPr>
                <p:cNvPr id="469075" name="Rectangle 83"/>
                <p:cNvSpPr>
                  <a:spLocks noChangeArrowheads="1"/>
                </p:cNvSpPr>
                <p:nvPr/>
              </p:nvSpPr>
              <p:spPr bwMode="auto">
                <a:xfrm>
                  <a:off x="816" y="761"/>
                  <a:ext cx="142" cy="154"/>
                </a:xfrm>
                <a:prstGeom prst="rect">
                  <a:avLst/>
                </a:prstGeom>
                <a:noFill/>
                <a:ln w="9525">
                  <a:noFill/>
                  <a:miter lim="800000"/>
                  <a:headEnd/>
                  <a:tailEnd/>
                </a:ln>
                <a:effectLst/>
              </p:spPr>
              <p:txBody>
                <a:bodyPr wrap="none" lIns="0" tIns="0" rIns="0" bIns="0">
                  <a:spAutoFit/>
                </a:bodyPr>
                <a:lstStyle/>
                <a:p>
                  <a:pPr algn="l"/>
                  <a:r>
                    <a:rPr lang="es-ES" sz="1600" b="1" dirty="0">
                      <a:solidFill>
                        <a:srgbClr val="000000"/>
                      </a:solidFill>
                      <a:latin typeface="Arial" charset="0"/>
                    </a:rPr>
                    <a:t>40</a:t>
                  </a:r>
                </a:p>
              </p:txBody>
            </p:sp>
            <p:sp>
              <p:nvSpPr>
                <p:cNvPr id="469076" name="Rectangle 84"/>
                <p:cNvSpPr>
                  <a:spLocks noChangeArrowheads="1"/>
                </p:cNvSpPr>
                <p:nvPr/>
              </p:nvSpPr>
              <p:spPr bwMode="auto">
                <a:xfrm>
                  <a:off x="902" y="2648"/>
                  <a:ext cx="93" cy="167"/>
                </a:xfrm>
                <a:prstGeom prst="rect">
                  <a:avLst/>
                </a:prstGeom>
                <a:noFill/>
                <a:ln w="9525">
                  <a:noFill/>
                  <a:miter lim="800000"/>
                  <a:headEnd/>
                  <a:tailEnd/>
                </a:ln>
                <a:effectLst/>
              </p:spPr>
              <p:txBody>
                <a:bodyPr wrap="none" anchor="ctr"/>
                <a:lstStyle/>
                <a:p>
                  <a:endParaRPr lang="es-AR" dirty="0"/>
                </a:p>
              </p:txBody>
            </p:sp>
          </p:grpSp>
          <p:sp>
            <p:nvSpPr>
              <p:cNvPr id="469077" name="Rectangle 85"/>
              <p:cNvSpPr>
                <a:spLocks noChangeArrowheads="1"/>
              </p:cNvSpPr>
              <p:nvPr/>
            </p:nvSpPr>
            <p:spPr bwMode="auto">
              <a:xfrm>
                <a:off x="812" y="2368"/>
                <a:ext cx="185" cy="168"/>
              </a:xfrm>
              <a:prstGeom prst="rect">
                <a:avLst/>
              </a:prstGeom>
              <a:noFill/>
              <a:ln w="9525">
                <a:noFill/>
                <a:miter lim="800000"/>
                <a:headEnd/>
                <a:tailEnd/>
              </a:ln>
              <a:effectLst/>
            </p:spPr>
            <p:txBody>
              <a:bodyPr wrap="none" anchor="ctr"/>
              <a:lstStyle/>
              <a:p>
                <a:endParaRPr lang="es-AR" dirty="0"/>
              </a:p>
            </p:txBody>
          </p:sp>
          <p:sp>
            <p:nvSpPr>
              <p:cNvPr id="469078" name="Rectangle 86"/>
              <p:cNvSpPr>
                <a:spLocks noChangeArrowheads="1"/>
              </p:cNvSpPr>
              <p:nvPr/>
            </p:nvSpPr>
            <p:spPr bwMode="auto">
              <a:xfrm>
                <a:off x="812" y="2105"/>
                <a:ext cx="185" cy="165"/>
              </a:xfrm>
              <a:prstGeom prst="rect">
                <a:avLst/>
              </a:prstGeom>
              <a:noFill/>
              <a:ln w="9525">
                <a:noFill/>
                <a:miter lim="800000"/>
                <a:headEnd/>
                <a:tailEnd/>
              </a:ln>
              <a:effectLst/>
            </p:spPr>
            <p:txBody>
              <a:bodyPr wrap="none" anchor="ctr"/>
              <a:lstStyle/>
              <a:p>
                <a:endParaRPr lang="es-AR" dirty="0"/>
              </a:p>
            </p:txBody>
          </p:sp>
          <p:sp>
            <p:nvSpPr>
              <p:cNvPr id="469079" name="Rectangle 87"/>
              <p:cNvSpPr>
                <a:spLocks noChangeArrowheads="1"/>
              </p:cNvSpPr>
              <p:nvPr/>
            </p:nvSpPr>
            <p:spPr bwMode="auto">
              <a:xfrm>
                <a:off x="812" y="1839"/>
                <a:ext cx="185" cy="166"/>
              </a:xfrm>
              <a:prstGeom prst="rect">
                <a:avLst/>
              </a:prstGeom>
              <a:noFill/>
              <a:ln w="9525">
                <a:noFill/>
                <a:miter lim="800000"/>
                <a:headEnd/>
                <a:tailEnd/>
              </a:ln>
              <a:effectLst/>
            </p:spPr>
            <p:txBody>
              <a:bodyPr wrap="none" anchor="ctr"/>
              <a:lstStyle/>
              <a:p>
                <a:endParaRPr lang="es-AR" dirty="0"/>
              </a:p>
            </p:txBody>
          </p:sp>
          <p:sp>
            <p:nvSpPr>
              <p:cNvPr id="469080" name="Rectangle 88"/>
              <p:cNvSpPr>
                <a:spLocks noChangeArrowheads="1"/>
              </p:cNvSpPr>
              <p:nvPr/>
            </p:nvSpPr>
            <p:spPr bwMode="auto">
              <a:xfrm>
                <a:off x="812" y="1561"/>
                <a:ext cx="185" cy="168"/>
              </a:xfrm>
              <a:prstGeom prst="rect">
                <a:avLst/>
              </a:prstGeom>
              <a:noFill/>
              <a:ln w="9525">
                <a:noFill/>
                <a:miter lim="800000"/>
                <a:headEnd/>
                <a:tailEnd/>
              </a:ln>
              <a:effectLst/>
            </p:spPr>
            <p:txBody>
              <a:bodyPr wrap="none" anchor="ctr"/>
              <a:lstStyle/>
              <a:p>
                <a:endParaRPr lang="es-AR" dirty="0"/>
              </a:p>
            </p:txBody>
          </p:sp>
          <p:sp>
            <p:nvSpPr>
              <p:cNvPr id="469081" name="Rectangle 89"/>
              <p:cNvSpPr>
                <a:spLocks noChangeArrowheads="1"/>
              </p:cNvSpPr>
              <p:nvPr/>
            </p:nvSpPr>
            <p:spPr bwMode="auto">
              <a:xfrm>
                <a:off x="812" y="1294"/>
                <a:ext cx="185" cy="168"/>
              </a:xfrm>
              <a:prstGeom prst="rect">
                <a:avLst/>
              </a:prstGeom>
              <a:noFill/>
              <a:ln w="9525">
                <a:noFill/>
                <a:miter lim="800000"/>
                <a:headEnd/>
                <a:tailEnd/>
              </a:ln>
              <a:effectLst/>
            </p:spPr>
            <p:txBody>
              <a:bodyPr wrap="none" anchor="ctr"/>
              <a:lstStyle/>
              <a:p>
                <a:endParaRPr lang="es-AR" dirty="0"/>
              </a:p>
            </p:txBody>
          </p:sp>
          <p:sp>
            <p:nvSpPr>
              <p:cNvPr id="469082" name="Rectangle 90"/>
              <p:cNvSpPr>
                <a:spLocks noChangeArrowheads="1"/>
              </p:cNvSpPr>
              <p:nvPr/>
            </p:nvSpPr>
            <p:spPr bwMode="auto">
              <a:xfrm>
                <a:off x="812" y="1016"/>
                <a:ext cx="185" cy="170"/>
              </a:xfrm>
              <a:prstGeom prst="rect">
                <a:avLst/>
              </a:prstGeom>
              <a:noFill/>
              <a:ln w="9525">
                <a:noFill/>
                <a:miter lim="800000"/>
                <a:headEnd/>
                <a:tailEnd/>
              </a:ln>
              <a:effectLst/>
            </p:spPr>
            <p:txBody>
              <a:bodyPr wrap="none" anchor="ctr"/>
              <a:lstStyle/>
              <a:p>
                <a:endParaRPr lang="es-AR" dirty="0"/>
              </a:p>
            </p:txBody>
          </p:sp>
          <p:sp>
            <p:nvSpPr>
              <p:cNvPr id="469083" name="Rectangle 91"/>
              <p:cNvSpPr>
                <a:spLocks noChangeArrowheads="1"/>
              </p:cNvSpPr>
              <p:nvPr/>
            </p:nvSpPr>
            <p:spPr bwMode="auto">
              <a:xfrm>
                <a:off x="812" y="750"/>
                <a:ext cx="185" cy="165"/>
              </a:xfrm>
              <a:prstGeom prst="rect">
                <a:avLst/>
              </a:prstGeom>
              <a:noFill/>
              <a:ln w="9525">
                <a:noFill/>
                <a:miter lim="800000"/>
                <a:headEnd/>
                <a:tailEnd/>
              </a:ln>
              <a:effectLst/>
            </p:spPr>
            <p:txBody>
              <a:bodyPr wrap="none" anchor="ctr"/>
              <a:lstStyle/>
              <a:p>
                <a:endParaRPr lang="es-AR" dirty="0"/>
              </a:p>
            </p:txBody>
          </p:sp>
          <p:grpSp>
            <p:nvGrpSpPr>
              <p:cNvPr id="8" name="Group 92"/>
              <p:cNvGrpSpPr>
                <a:grpSpLocks/>
              </p:cNvGrpSpPr>
              <p:nvPr/>
            </p:nvGrpSpPr>
            <p:grpSpPr bwMode="auto">
              <a:xfrm>
                <a:off x="340" y="3793"/>
                <a:ext cx="2216" cy="231"/>
                <a:chOff x="474" y="3816"/>
                <a:chExt cx="2361" cy="231"/>
              </a:xfrm>
            </p:grpSpPr>
            <p:sp>
              <p:nvSpPr>
                <p:cNvPr id="469085" name="Text Box 93"/>
                <p:cNvSpPr txBox="1">
                  <a:spLocks noChangeArrowheads="1"/>
                </p:cNvSpPr>
                <p:nvPr/>
              </p:nvSpPr>
              <p:spPr bwMode="auto">
                <a:xfrm>
                  <a:off x="619" y="3816"/>
                  <a:ext cx="2216" cy="231"/>
                </a:xfrm>
                <a:prstGeom prst="rect">
                  <a:avLst/>
                </a:prstGeom>
                <a:noFill/>
                <a:ln w="9525">
                  <a:noFill/>
                  <a:miter lim="800000"/>
                  <a:headEnd/>
                  <a:tailEnd/>
                </a:ln>
                <a:effectLst/>
              </p:spPr>
              <p:txBody>
                <a:bodyPr>
                  <a:spAutoFit/>
                </a:bodyPr>
                <a:lstStyle/>
                <a:p>
                  <a:pPr>
                    <a:spcBef>
                      <a:spcPct val="50000"/>
                    </a:spcBef>
                  </a:pPr>
                  <a:r>
                    <a:rPr lang="es-MX" sz="1800" b="1" dirty="0">
                      <a:latin typeface="Times New Roman" pitchFamily="18" charset="0"/>
                    </a:rPr>
                    <a:t>Lmax.                  Lmin.                 </a:t>
                  </a:r>
                  <a:endParaRPr lang="es-ES" sz="1800" b="1" dirty="0">
                    <a:latin typeface="Times New Roman" pitchFamily="18" charset="0"/>
                  </a:endParaRPr>
                </a:p>
              </p:txBody>
            </p:sp>
            <p:sp>
              <p:nvSpPr>
                <p:cNvPr id="469086" name="Rectangle 94"/>
                <p:cNvSpPr>
                  <a:spLocks noChangeArrowheads="1"/>
                </p:cNvSpPr>
                <p:nvPr/>
              </p:nvSpPr>
              <p:spPr bwMode="auto">
                <a:xfrm>
                  <a:off x="474" y="3816"/>
                  <a:ext cx="172" cy="182"/>
                </a:xfrm>
                <a:prstGeom prst="rect">
                  <a:avLst/>
                </a:prstGeom>
                <a:solidFill>
                  <a:schemeClr val="tx1"/>
                </a:solidFill>
                <a:ln w="9525">
                  <a:solidFill>
                    <a:schemeClr val="tx1"/>
                  </a:solidFill>
                  <a:miter lim="800000"/>
                  <a:headEnd/>
                  <a:tailEnd/>
                </a:ln>
                <a:effectLst/>
              </p:spPr>
              <p:txBody>
                <a:bodyPr wrap="none" anchor="ctr"/>
                <a:lstStyle/>
                <a:p>
                  <a:endParaRPr lang="es-AR" dirty="0"/>
                </a:p>
              </p:txBody>
            </p:sp>
            <p:sp>
              <p:nvSpPr>
                <p:cNvPr id="469087" name="Rectangle 95"/>
                <p:cNvSpPr>
                  <a:spLocks noChangeArrowheads="1"/>
                </p:cNvSpPr>
                <p:nvPr/>
              </p:nvSpPr>
              <p:spPr bwMode="auto">
                <a:xfrm>
                  <a:off x="1586" y="3816"/>
                  <a:ext cx="170" cy="182"/>
                </a:xfrm>
                <a:prstGeom prst="rect">
                  <a:avLst/>
                </a:prstGeom>
                <a:solidFill>
                  <a:schemeClr val="bg1"/>
                </a:solidFill>
                <a:ln w="9525">
                  <a:solidFill>
                    <a:schemeClr val="tx1"/>
                  </a:solidFill>
                  <a:miter lim="800000"/>
                  <a:headEnd/>
                  <a:tailEnd/>
                </a:ln>
                <a:effectLst/>
              </p:spPr>
              <p:txBody>
                <a:bodyPr wrap="none" anchor="ctr"/>
                <a:lstStyle/>
                <a:p>
                  <a:endParaRPr lang="es-AR" dirty="0"/>
                </a:p>
              </p:txBody>
            </p:sp>
          </p:grpSp>
          <p:sp>
            <p:nvSpPr>
              <p:cNvPr id="469088" name="Rectangle 96"/>
              <p:cNvSpPr>
                <a:spLocks noChangeArrowheads="1"/>
              </p:cNvSpPr>
              <p:nvPr/>
            </p:nvSpPr>
            <p:spPr bwMode="auto">
              <a:xfrm>
                <a:off x="2336" y="3158"/>
                <a:ext cx="590" cy="154"/>
              </a:xfrm>
              <a:prstGeom prst="rect">
                <a:avLst/>
              </a:prstGeom>
              <a:noFill/>
              <a:ln w="9525">
                <a:noFill/>
                <a:miter lim="800000"/>
                <a:headEnd/>
                <a:tailEnd/>
              </a:ln>
              <a:effectLst/>
            </p:spPr>
            <p:txBody>
              <a:bodyPr lIns="0" tIns="0" rIns="0" bIns="0">
                <a:spAutoFit/>
              </a:bodyPr>
              <a:lstStyle/>
              <a:p>
                <a:r>
                  <a:rPr lang="es-ES" sz="1600" b="1" dirty="0">
                    <a:solidFill>
                      <a:srgbClr val="000000"/>
                    </a:solidFill>
                    <a:latin typeface="Arial" charset="0"/>
                  </a:rPr>
                  <a:t>franco</a:t>
                </a:r>
              </a:p>
            </p:txBody>
          </p:sp>
          <p:sp>
            <p:nvSpPr>
              <p:cNvPr id="469089" name="Rectangle 97"/>
              <p:cNvSpPr>
                <a:spLocks noChangeArrowheads="1"/>
              </p:cNvSpPr>
              <p:nvPr/>
            </p:nvSpPr>
            <p:spPr bwMode="auto">
              <a:xfrm>
                <a:off x="2880" y="3113"/>
                <a:ext cx="590" cy="308"/>
              </a:xfrm>
              <a:prstGeom prst="rect">
                <a:avLst/>
              </a:prstGeom>
              <a:noFill/>
              <a:ln w="9525">
                <a:noFill/>
                <a:miter lim="800000"/>
                <a:headEnd/>
                <a:tailEnd/>
              </a:ln>
              <a:effectLst/>
            </p:spPr>
            <p:txBody>
              <a:bodyPr lIns="0" tIns="0" rIns="0" bIns="0">
                <a:spAutoFit/>
              </a:bodyPr>
              <a:lstStyle/>
              <a:p>
                <a:r>
                  <a:rPr lang="es-ES" sz="1600" b="1" dirty="0">
                    <a:solidFill>
                      <a:srgbClr val="000000"/>
                    </a:solidFill>
                    <a:latin typeface="Arial" charset="0"/>
                  </a:rPr>
                  <a:t>franco limoso</a:t>
                </a:r>
              </a:p>
            </p:txBody>
          </p:sp>
          <p:sp>
            <p:nvSpPr>
              <p:cNvPr id="469090" name="Rectangle 98"/>
              <p:cNvSpPr>
                <a:spLocks noChangeArrowheads="1"/>
              </p:cNvSpPr>
              <p:nvPr/>
            </p:nvSpPr>
            <p:spPr bwMode="auto">
              <a:xfrm>
                <a:off x="3515" y="3113"/>
                <a:ext cx="590" cy="462"/>
              </a:xfrm>
              <a:prstGeom prst="rect">
                <a:avLst/>
              </a:prstGeom>
              <a:noFill/>
              <a:ln w="9525">
                <a:noFill/>
                <a:miter lim="800000"/>
                <a:headEnd/>
                <a:tailEnd/>
              </a:ln>
              <a:effectLst/>
            </p:spPr>
            <p:txBody>
              <a:bodyPr lIns="0" tIns="0" rIns="0" bIns="0">
                <a:spAutoFit/>
              </a:bodyPr>
              <a:lstStyle/>
              <a:p>
                <a:r>
                  <a:rPr lang="es-ES" sz="1600" b="1" dirty="0">
                    <a:solidFill>
                      <a:srgbClr val="000000"/>
                    </a:solidFill>
                    <a:latin typeface="Arial" charset="0"/>
                  </a:rPr>
                  <a:t>franco arcillo limoso</a:t>
                </a:r>
              </a:p>
            </p:txBody>
          </p:sp>
          <p:sp>
            <p:nvSpPr>
              <p:cNvPr id="469091" name="Rectangle 99"/>
              <p:cNvSpPr>
                <a:spLocks noChangeArrowheads="1"/>
              </p:cNvSpPr>
              <p:nvPr/>
            </p:nvSpPr>
            <p:spPr bwMode="auto">
              <a:xfrm>
                <a:off x="4195" y="3203"/>
                <a:ext cx="590" cy="154"/>
              </a:xfrm>
              <a:prstGeom prst="rect">
                <a:avLst/>
              </a:prstGeom>
              <a:noFill/>
              <a:ln w="9525">
                <a:noFill/>
                <a:miter lim="800000"/>
                <a:headEnd/>
                <a:tailEnd/>
              </a:ln>
              <a:effectLst/>
            </p:spPr>
            <p:txBody>
              <a:bodyPr lIns="0" tIns="0" rIns="0" bIns="0">
                <a:spAutoFit/>
              </a:bodyPr>
              <a:lstStyle/>
              <a:p>
                <a:r>
                  <a:rPr lang="es-ES" sz="1600" b="1" dirty="0">
                    <a:solidFill>
                      <a:srgbClr val="000000"/>
                    </a:solidFill>
                    <a:latin typeface="Arial" charset="0"/>
                  </a:rPr>
                  <a:t>arcilloso</a:t>
                </a:r>
              </a:p>
            </p:txBody>
          </p:sp>
          <p:grpSp>
            <p:nvGrpSpPr>
              <p:cNvPr id="9" name="Group 100"/>
              <p:cNvGrpSpPr>
                <a:grpSpLocks/>
              </p:cNvGrpSpPr>
              <p:nvPr/>
            </p:nvGrpSpPr>
            <p:grpSpPr bwMode="auto">
              <a:xfrm>
                <a:off x="1020" y="663"/>
                <a:ext cx="3678" cy="1678"/>
                <a:chOff x="1020" y="663"/>
                <a:chExt cx="3678" cy="1678"/>
              </a:xfrm>
            </p:grpSpPr>
            <p:sp>
              <p:nvSpPr>
                <p:cNvPr id="469093" name="Line 101"/>
                <p:cNvSpPr>
                  <a:spLocks noChangeShapeType="1"/>
                </p:cNvSpPr>
                <p:nvPr/>
              </p:nvSpPr>
              <p:spPr bwMode="auto">
                <a:xfrm>
                  <a:off x="1020" y="663"/>
                  <a:ext cx="3678" cy="0"/>
                </a:xfrm>
                <a:prstGeom prst="line">
                  <a:avLst/>
                </a:prstGeom>
                <a:noFill/>
                <a:ln w="38100">
                  <a:solidFill>
                    <a:schemeClr val="tx1"/>
                  </a:solidFill>
                  <a:prstDash val="sysDot"/>
                  <a:round/>
                  <a:headEnd/>
                  <a:tailEnd/>
                </a:ln>
                <a:effectLst/>
              </p:spPr>
              <p:txBody>
                <a:bodyPr wrap="none" anchor="ctr"/>
                <a:lstStyle/>
                <a:p>
                  <a:endParaRPr lang="es-AR" dirty="0"/>
                </a:p>
              </p:txBody>
            </p:sp>
            <p:sp>
              <p:nvSpPr>
                <p:cNvPr id="469094" name="Line 102"/>
                <p:cNvSpPr>
                  <a:spLocks noChangeShapeType="1"/>
                </p:cNvSpPr>
                <p:nvPr/>
              </p:nvSpPr>
              <p:spPr bwMode="auto">
                <a:xfrm flipV="1">
                  <a:off x="1292" y="663"/>
                  <a:ext cx="0" cy="1678"/>
                </a:xfrm>
                <a:prstGeom prst="line">
                  <a:avLst/>
                </a:prstGeom>
                <a:noFill/>
                <a:ln w="38100">
                  <a:solidFill>
                    <a:schemeClr val="tx1"/>
                  </a:solidFill>
                  <a:prstDash val="sysDot"/>
                  <a:round/>
                  <a:headEnd/>
                  <a:tailEnd/>
                </a:ln>
                <a:effectLst/>
              </p:spPr>
              <p:txBody>
                <a:bodyPr/>
                <a:lstStyle/>
                <a:p>
                  <a:endParaRPr lang="es-AR" dirty="0"/>
                </a:p>
              </p:txBody>
            </p:sp>
            <p:sp>
              <p:nvSpPr>
                <p:cNvPr id="469095" name="Line 103"/>
                <p:cNvSpPr>
                  <a:spLocks noChangeShapeType="1"/>
                </p:cNvSpPr>
                <p:nvPr/>
              </p:nvSpPr>
              <p:spPr bwMode="auto">
                <a:xfrm flipV="1">
                  <a:off x="1927" y="663"/>
                  <a:ext cx="0" cy="1089"/>
                </a:xfrm>
                <a:prstGeom prst="line">
                  <a:avLst/>
                </a:prstGeom>
                <a:noFill/>
                <a:ln w="38100">
                  <a:solidFill>
                    <a:schemeClr val="tx1"/>
                  </a:solidFill>
                  <a:prstDash val="sysDot"/>
                  <a:round/>
                  <a:headEnd/>
                  <a:tailEnd/>
                </a:ln>
                <a:effectLst/>
              </p:spPr>
              <p:txBody>
                <a:bodyPr/>
                <a:lstStyle/>
                <a:p>
                  <a:endParaRPr lang="es-AR" dirty="0"/>
                </a:p>
              </p:txBody>
            </p:sp>
            <p:sp>
              <p:nvSpPr>
                <p:cNvPr id="469096" name="Line 104"/>
                <p:cNvSpPr>
                  <a:spLocks noChangeShapeType="1"/>
                </p:cNvSpPr>
                <p:nvPr/>
              </p:nvSpPr>
              <p:spPr bwMode="auto">
                <a:xfrm flipV="1">
                  <a:off x="2562" y="663"/>
                  <a:ext cx="0" cy="862"/>
                </a:xfrm>
                <a:prstGeom prst="line">
                  <a:avLst/>
                </a:prstGeom>
                <a:noFill/>
                <a:ln w="38100">
                  <a:solidFill>
                    <a:schemeClr val="tx1"/>
                  </a:solidFill>
                  <a:prstDash val="sysDot"/>
                  <a:round/>
                  <a:headEnd/>
                  <a:tailEnd/>
                </a:ln>
                <a:effectLst/>
              </p:spPr>
              <p:txBody>
                <a:bodyPr/>
                <a:lstStyle/>
                <a:p>
                  <a:endParaRPr lang="es-AR" dirty="0"/>
                </a:p>
              </p:txBody>
            </p:sp>
            <p:sp>
              <p:nvSpPr>
                <p:cNvPr id="469097" name="Line 105"/>
                <p:cNvSpPr>
                  <a:spLocks noChangeShapeType="1"/>
                </p:cNvSpPr>
                <p:nvPr/>
              </p:nvSpPr>
              <p:spPr bwMode="auto">
                <a:xfrm flipV="1">
                  <a:off x="3152" y="663"/>
                  <a:ext cx="0" cy="635"/>
                </a:xfrm>
                <a:prstGeom prst="line">
                  <a:avLst/>
                </a:prstGeom>
                <a:noFill/>
                <a:ln w="38100">
                  <a:solidFill>
                    <a:schemeClr val="tx1"/>
                  </a:solidFill>
                  <a:prstDash val="sysDot"/>
                  <a:round/>
                  <a:headEnd/>
                  <a:tailEnd/>
                </a:ln>
                <a:effectLst/>
              </p:spPr>
              <p:txBody>
                <a:bodyPr/>
                <a:lstStyle/>
                <a:p>
                  <a:endParaRPr lang="es-AR" dirty="0"/>
                </a:p>
              </p:txBody>
            </p:sp>
            <p:sp>
              <p:nvSpPr>
                <p:cNvPr id="469098" name="Line 106"/>
                <p:cNvSpPr>
                  <a:spLocks noChangeShapeType="1"/>
                </p:cNvSpPr>
                <p:nvPr/>
              </p:nvSpPr>
              <p:spPr bwMode="auto">
                <a:xfrm flipV="1">
                  <a:off x="3787" y="663"/>
                  <a:ext cx="0" cy="363"/>
                </a:xfrm>
                <a:prstGeom prst="line">
                  <a:avLst/>
                </a:prstGeom>
                <a:noFill/>
                <a:ln w="38100">
                  <a:solidFill>
                    <a:schemeClr val="tx1"/>
                  </a:solidFill>
                  <a:prstDash val="sysDot"/>
                  <a:round/>
                  <a:headEnd/>
                  <a:tailEnd/>
                </a:ln>
                <a:effectLst/>
              </p:spPr>
              <p:txBody>
                <a:bodyPr/>
                <a:lstStyle/>
                <a:p>
                  <a:endParaRPr lang="es-AR" dirty="0"/>
                </a:p>
              </p:txBody>
            </p:sp>
            <p:sp>
              <p:nvSpPr>
                <p:cNvPr id="469099" name="Line 107"/>
                <p:cNvSpPr>
                  <a:spLocks noChangeShapeType="1"/>
                </p:cNvSpPr>
                <p:nvPr/>
              </p:nvSpPr>
              <p:spPr bwMode="auto">
                <a:xfrm flipV="1">
                  <a:off x="4422" y="663"/>
                  <a:ext cx="0" cy="136"/>
                </a:xfrm>
                <a:prstGeom prst="line">
                  <a:avLst/>
                </a:prstGeom>
                <a:noFill/>
                <a:ln w="38100">
                  <a:solidFill>
                    <a:schemeClr val="tx1"/>
                  </a:solidFill>
                  <a:prstDash val="sysDot"/>
                  <a:round/>
                  <a:headEnd/>
                  <a:tailEnd/>
                </a:ln>
                <a:effectLst/>
              </p:spPr>
              <p:txBody>
                <a:bodyPr/>
                <a:lstStyle/>
                <a:p>
                  <a:endParaRPr lang="es-AR" dirty="0"/>
                </a:p>
              </p:txBody>
            </p:sp>
          </p:grpSp>
        </p:grpSp>
        <p:sp>
          <p:nvSpPr>
            <p:cNvPr id="469100" name="Text Box 108"/>
            <p:cNvSpPr txBox="1">
              <a:spLocks noChangeArrowheads="1"/>
            </p:cNvSpPr>
            <p:nvPr/>
          </p:nvSpPr>
          <p:spPr bwMode="auto">
            <a:xfrm>
              <a:off x="567" y="164"/>
              <a:ext cx="4536" cy="231"/>
            </a:xfrm>
            <a:prstGeom prst="rect">
              <a:avLst/>
            </a:prstGeom>
            <a:noFill/>
            <a:ln w="9525">
              <a:noFill/>
              <a:miter lim="800000"/>
              <a:headEnd/>
              <a:tailEnd/>
            </a:ln>
            <a:effectLst/>
          </p:spPr>
          <p:txBody>
            <a:bodyPr>
              <a:spAutoFit/>
            </a:bodyPr>
            <a:lstStyle/>
            <a:p>
              <a:pPr>
                <a:spcBef>
                  <a:spcPct val="50000"/>
                </a:spcBef>
              </a:pPr>
              <a:r>
                <a:rPr lang="es-AR" sz="1800" b="1" dirty="0">
                  <a:latin typeface="Arial" charset="0"/>
                </a:rPr>
                <a:t>CAPACIDAD DE ALMACENAMIENTO DE AGUA DEL SUELO</a:t>
              </a:r>
              <a:endParaRPr lang="es-ES" sz="1800" b="1" dirty="0">
                <a:latin typeface="Arial" charset="0"/>
              </a:endParaRPr>
            </a:p>
          </p:txBody>
        </p:sp>
      </p:grpSp>
      <p:sp>
        <p:nvSpPr>
          <p:cNvPr id="469101" name="Freeform 109"/>
          <p:cNvSpPr>
            <a:spLocks/>
          </p:cNvSpPr>
          <p:nvPr/>
        </p:nvSpPr>
        <p:spPr bwMode="auto">
          <a:xfrm>
            <a:off x="2339975" y="1268413"/>
            <a:ext cx="4968875" cy="3097212"/>
          </a:xfrm>
          <a:custGeom>
            <a:avLst/>
            <a:gdLst/>
            <a:ahLst/>
            <a:cxnLst>
              <a:cxn ang="0">
                <a:pos x="0" y="1542"/>
              </a:cxn>
              <a:cxn ang="0">
                <a:pos x="635" y="953"/>
              </a:cxn>
              <a:cxn ang="0">
                <a:pos x="1270" y="726"/>
              </a:cxn>
              <a:cxn ang="0">
                <a:pos x="1860" y="499"/>
              </a:cxn>
              <a:cxn ang="0">
                <a:pos x="2495" y="227"/>
              </a:cxn>
              <a:cxn ang="0">
                <a:pos x="3130" y="0"/>
              </a:cxn>
              <a:cxn ang="0">
                <a:pos x="3130" y="726"/>
              </a:cxn>
              <a:cxn ang="0">
                <a:pos x="2495" y="953"/>
              </a:cxn>
              <a:cxn ang="0">
                <a:pos x="1860" y="1361"/>
              </a:cxn>
              <a:cxn ang="0">
                <a:pos x="1270" y="1497"/>
              </a:cxn>
              <a:cxn ang="0">
                <a:pos x="635" y="1633"/>
              </a:cxn>
              <a:cxn ang="0">
                <a:pos x="0" y="1951"/>
              </a:cxn>
              <a:cxn ang="0">
                <a:pos x="0" y="1542"/>
              </a:cxn>
            </a:cxnLst>
            <a:rect l="0" t="0" r="r" b="b"/>
            <a:pathLst>
              <a:path w="3130" h="1951">
                <a:moveTo>
                  <a:pt x="0" y="1542"/>
                </a:moveTo>
                <a:lnTo>
                  <a:pt x="635" y="953"/>
                </a:lnTo>
                <a:lnTo>
                  <a:pt x="1270" y="726"/>
                </a:lnTo>
                <a:lnTo>
                  <a:pt x="1860" y="499"/>
                </a:lnTo>
                <a:lnTo>
                  <a:pt x="2495" y="227"/>
                </a:lnTo>
                <a:lnTo>
                  <a:pt x="3130" y="0"/>
                </a:lnTo>
                <a:lnTo>
                  <a:pt x="3130" y="726"/>
                </a:lnTo>
                <a:lnTo>
                  <a:pt x="2495" y="953"/>
                </a:lnTo>
                <a:lnTo>
                  <a:pt x="1860" y="1361"/>
                </a:lnTo>
                <a:lnTo>
                  <a:pt x="1270" y="1497"/>
                </a:lnTo>
                <a:lnTo>
                  <a:pt x="635" y="1633"/>
                </a:lnTo>
                <a:lnTo>
                  <a:pt x="0" y="1951"/>
                </a:lnTo>
                <a:lnTo>
                  <a:pt x="0" y="1542"/>
                </a:lnTo>
                <a:close/>
              </a:path>
            </a:pathLst>
          </a:custGeom>
          <a:solidFill>
            <a:srgbClr val="00CCFF">
              <a:alpha val="35001"/>
            </a:srgbClr>
          </a:solidFill>
          <a:ln w="9525" cap="flat" cmpd="sng">
            <a:noFill/>
            <a:prstDash val="solid"/>
            <a:round/>
            <a:headEnd/>
            <a:tailEnd/>
          </a:ln>
          <a:effectLst/>
        </p:spPr>
        <p:txBody>
          <a:bodyPr wrap="none"/>
          <a:lstStyle/>
          <a:p>
            <a:endParaRPr lang="es-AR" dirty="0"/>
          </a:p>
        </p:txBody>
      </p:sp>
      <p:sp>
        <p:nvSpPr>
          <p:cNvPr id="469102" name="Freeform 110"/>
          <p:cNvSpPr>
            <a:spLocks/>
          </p:cNvSpPr>
          <p:nvPr/>
        </p:nvSpPr>
        <p:spPr bwMode="auto">
          <a:xfrm>
            <a:off x="2339975" y="1052513"/>
            <a:ext cx="4968875" cy="2736850"/>
          </a:xfrm>
          <a:custGeom>
            <a:avLst/>
            <a:gdLst/>
            <a:ahLst/>
            <a:cxnLst>
              <a:cxn ang="0">
                <a:pos x="0" y="0"/>
              </a:cxn>
              <a:cxn ang="0">
                <a:pos x="0" y="1724"/>
              </a:cxn>
              <a:cxn ang="0">
                <a:pos x="635" y="1089"/>
              </a:cxn>
              <a:cxn ang="0">
                <a:pos x="1270" y="862"/>
              </a:cxn>
              <a:cxn ang="0">
                <a:pos x="1860" y="635"/>
              </a:cxn>
              <a:cxn ang="0">
                <a:pos x="2495" y="363"/>
              </a:cxn>
              <a:cxn ang="0">
                <a:pos x="3130" y="136"/>
              </a:cxn>
              <a:cxn ang="0">
                <a:pos x="3130" y="0"/>
              </a:cxn>
              <a:cxn ang="0">
                <a:pos x="0" y="0"/>
              </a:cxn>
            </a:cxnLst>
            <a:rect l="0" t="0" r="r" b="b"/>
            <a:pathLst>
              <a:path w="3130" h="1724">
                <a:moveTo>
                  <a:pt x="0" y="0"/>
                </a:moveTo>
                <a:lnTo>
                  <a:pt x="0" y="1724"/>
                </a:lnTo>
                <a:lnTo>
                  <a:pt x="635" y="1089"/>
                </a:lnTo>
                <a:lnTo>
                  <a:pt x="1270" y="862"/>
                </a:lnTo>
                <a:lnTo>
                  <a:pt x="1860" y="635"/>
                </a:lnTo>
                <a:lnTo>
                  <a:pt x="2495" y="363"/>
                </a:lnTo>
                <a:lnTo>
                  <a:pt x="3130" y="136"/>
                </a:lnTo>
                <a:lnTo>
                  <a:pt x="3130" y="0"/>
                </a:lnTo>
                <a:lnTo>
                  <a:pt x="0" y="0"/>
                </a:lnTo>
                <a:close/>
              </a:path>
            </a:pathLst>
          </a:custGeom>
          <a:solidFill>
            <a:srgbClr val="FFFFFF">
              <a:alpha val="35001"/>
            </a:srgbClr>
          </a:solidFill>
          <a:ln w="9525" cap="flat" cmpd="sng">
            <a:noFill/>
            <a:prstDash val="solid"/>
            <a:round/>
            <a:headEnd/>
            <a:tailEnd/>
          </a:ln>
          <a:effectLst/>
        </p:spPr>
        <p:txBody>
          <a:bodyPr wrap="none"/>
          <a:lstStyle/>
          <a:p>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9101"/>
                                        </p:tgtEl>
                                        <p:attrNameLst>
                                          <p:attrName>style.visibility</p:attrName>
                                        </p:attrNameLst>
                                      </p:cBhvr>
                                      <p:to>
                                        <p:strVal val="visible"/>
                                      </p:to>
                                    </p:set>
                                    <p:animEffect transition="in" filter="wipe(down)">
                                      <p:cBhvr>
                                        <p:cTn id="7" dur="2000"/>
                                        <p:tgtEl>
                                          <p:spTgt spid="469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9102"/>
                                        </p:tgtEl>
                                        <p:attrNameLst>
                                          <p:attrName>style.visibility</p:attrName>
                                        </p:attrNameLst>
                                      </p:cBhvr>
                                      <p:to>
                                        <p:strVal val="visible"/>
                                      </p:to>
                                    </p:set>
                                    <p:animEffect transition="in" filter="fade">
                                      <p:cBhvr>
                                        <p:cTn id="12" dur="2000"/>
                                        <p:tgtEl>
                                          <p:spTgt spid="469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101" grpId="0" animBg="1"/>
      <p:bldP spid="46910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1"/>
          </p:nvPr>
        </p:nvSpPr>
        <p:spPr/>
        <p:txBody>
          <a:bodyPr/>
          <a:lstStyle/>
          <a:p>
            <a:r>
              <a:rPr lang="es-AR" dirty="0" smtClean="0"/>
              <a:t>Tanque de Moto</a:t>
            </a:r>
            <a:endParaRPr lang="es-AR" dirty="0"/>
          </a:p>
        </p:txBody>
      </p:sp>
      <p:sp>
        <p:nvSpPr>
          <p:cNvPr id="8" name="7 Marcador de texto"/>
          <p:cNvSpPr>
            <a:spLocks noGrp="1"/>
          </p:cNvSpPr>
          <p:nvPr>
            <p:ph type="body" sz="half" idx="3"/>
          </p:nvPr>
        </p:nvSpPr>
        <p:spPr/>
        <p:txBody>
          <a:bodyPr/>
          <a:lstStyle/>
          <a:p>
            <a:r>
              <a:rPr lang="es-AR" dirty="0" smtClean="0"/>
              <a:t>Tanque de  CAMION</a:t>
            </a:r>
            <a:endParaRPr lang="es-AR" dirty="0"/>
          </a:p>
        </p:txBody>
      </p:sp>
      <p:sp>
        <p:nvSpPr>
          <p:cNvPr id="6" name="5 Título"/>
          <p:cNvSpPr>
            <a:spLocks noGrp="1"/>
          </p:cNvSpPr>
          <p:nvPr>
            <p:ph type="title"/>
          </p:nvPr>
        </p:nvSpPr>
        <p:spPr>
          <a:xfrm>
            <a:off x="301752" y="228600"/>
            <a:ext cx="8534400" cy="896144"/>
          </a:xfrm>
        </p:spPr>
        <p:txBody>
          <a:bodyPr>
            <a:normAutofit fontScale="90000"/>
          </a:bodyPr>
          <a:lstStyle/>
          <a:p>
            <a:r>
              <a:rPr lang="es-AR" dirty="0" smtClean="0"/>
              <a:t>¿Que capacidad de Tanque tenemos en nuestros suelos ?</a:t>
            </a:r>
            <a:endParaRPr lang="es-AR" dirty="0"/>
          </a:p>
        </p:txBody>
      </p:sp>
      <p:pic>
        <p:nvPicPr>
          <p:cNvPr id="186371" name="Picture 3"/>
          <p:cNvPicPr>
            <a:picLocks noChangeAspect="1" noChangeArrowheads="1"/>
          </p:cNvPicPr>
          <p:nvPr/>
        </p:nvPicPr>
        <p:blipFill>
          <a:blip r:embed="rId3" cstate="print"/>
          <a:srcRect l="37500" t="27045" r="15841" b="20980"/>
          <a:stretch>
            <a:fillRect/>
          </a:stretch>
        </p:blipFill>
        <p:spPr bwMode="auto">
          <a:xfrm>
            <a:off x="1403648" y="3243054"/>
            <a:ext cx="2232248" cy="1554097"/>
          </a:xfrm>
          <a:prstGeom prst="rect">
            <a:avLst/>
          </a:prstGeom>
          <a:noFill/>
          <a:ln w="9525">
            <a:noFill/>
            <a:miter lim="800000"/>
            <a:headEnd/>
            <a:tailEnd/>
          </a:ln>
        </p:spPr>
      </p:pic>
      <p:pic>
        <p:nvPicPr>
          <p:cNvPr id="214017" name="Picture 1"/>
          <p:cNvPicPr>
            <a:picLocks noGrp="1" noChangeAspect="1" noChangeArrowheads="1"/>
          </p:cNvPicPr>
          <p:nvPr>
            <p:ph sz="quarter" idx="4"/>
          </p:nvPr>
        </p:nvPicPr>
        <p:blipFill>
          <a:blip r:embed="rId4" cstate="print"/>
          <a:srcRect l="13953" t="35055" r="55736" b="24354"/>
          <a:stretch>
            <a:fillRect/>
          </a:stretch>
        </p:blipFill>
        <p:spPr bwMode="auto">
          <a:xfrm>
            <a:off x="4644008" y="2492896"/>
            <a:ext cx="4032448" cy="3558042"/>
          </a:xfrm>
          <a:prstGeom prst="rect">
            <a:avLst/>
          </a:prstGeom>
          <a:noFill/>
          <a:ln w="9525">
            <a:noFill/>
            <a:miter lim="800000"/>
            <a:headEnd/>
            <a:tailEnd/>
          </a:ln>
        </p:spPr>
      </p:pic>
      <p:sp>
        <p:nvSpPr>
          <p:cNvPr id="9" name="8 Rectángulo"/>
          <p:cNvSpPr/>
          <p:nvPr/>
        </p:nvSpPr>
        <p:spPr>
          <a:xfrm>
            <a:off x="357158" y="5857892"/>
            <a:ext cx="8429684" cy="7858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AR" dirty="0" smtClean="0"/>
              <a:t>TEXTURA + PROFUNDIDAD DEL PERFIL</a:t>
            </a:r>
            <a:endParaRPr lang="es-A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Text Box 2"/>
          <p:cNvSpPr txBox="1">
            <a:spLocks noChangeArrowheads="1"/>
          </p:cNvSpPr>
          <p:nvPr/>
        </p:nvSpPr>
        <p:spPr bwMode="auto">
          <a:xfrm>
            <a:off x="1042988" y="2420938"/>
            <a:ext cx="935037" cy="457200"/>
          </a:xfrm>
          <a:prstGeom prst="rect">
            <a:avLst/>
          </a:prstGeom>
          <a:noFill/>
          <a:ln w="9525">
            <a:noFill/>
            <a:miter lim="800000"/>
            <a:headEnd/>
            <a:tailEnd/>
          </a:ln>
          <a:effectLst/>
        </p:spPr>
        <p:txBody>
          <a:bodyPr>
            <a:spAutoFit/>
          </a:bodyPr>
          <a:lstStyle/>
          <a:p>
            <a:pPr algn="l">
              <a:spcBef>
                <a:spcPct val="50000"/>
              </a:spcBef>
            </a:pPr>
            <a:r>
              <a:rPr lang="es-AR" b="1" dirty="0">
                <a:latin typeface="Arial" charset="0"/>
              </a:rPr>
              <a:t>CC</a:t>
            </a:r>
            <a:endParaRPr lang="es-ES" b="1" dirty="0">
              <a:latin typeface="Arial" charset="0"/>
            </a:endParaRPr>
          </a:p>
        </p:txBody>
      </p:sp>
      <p:sp>
        <p:nvSpPr>
          <p:cNvPr id="445443" name="Text Box 3"/>
          <p:cNvSpPr txBox="1">
            <a:spLocks noChangeArrowheads="1"/>
          </p:cNvSpPr>
          <p:nvPr/>
        </p:nvSpPr>
        <p:spPr bwMode="auto">
          <a:xfrm>
            <a:off x="7164388" y="2492375"/>
            <a:ext cx="935037" cy="369332"/>
          </a:xfrm>
          <a:prstGeom prst="rect">
            <a:avLst/>
          </a:prstGeom>
          <a:noFill/>
          <a:ln w="9525">
            <a:noFill/>
            <a:miter lim="800000"/>
            <a:headEnd/>
            <a:tailEnd/>
          </a:ln>
          <a:effectLst/>
        </p:spPr>
        <p:txBody>
          <a:bodyPr>
            <a:spAutoFit/>
          </a:bodyPr>
          <a:lstStyle/>
          <a:p>
            <a:pPr algn="l">
              <a:spcBef>
                <a:spcPct val="50000"/>
              </a:spcBef>
            </a:pPr>
            <a:r>
              <a:rPr lang="es-AR" b="1" dirty="0">
                <a:latin typeface="Arial" charset="0"/>
              </a:rPr>
              <a:t>pmp</a:t>
            </a:r>
            <a:endParaRPr lang="es-ES" b="1" dirty="0">
              <a:latin typeface="Arial" charset="0"/>
            </a:endParaRPr>
          </a:p>
        </p:txBody>
      </p:sp>
      <p:sp>
        <p:nvSpPr>
          <p:cNvPr id="445444" name="Text Box 4"/>
          <p:cNvSpPr txBox="1">
            <a:spLocks noChangeArrowheads="1"/>
          </p:cNvSpPr>
          <p:nvPr/>
        </p:nvSpPr>
        <p:spPr bwMode="auto">
          <a:xfrm>
            <a:off x="1042988" y="3573463"/>
            <a:ext cx="1225550" cy="366712"/>
          </a:xfrm>
          <a:prstGeom prst="rect">
            <a:avLst/>
          </a:prstGeom>
          <a:noFill/>
          <a:ln w="9525">
            <a:noFill/>
            <a:miter lim="800000"/>
            <a:headEnd/>
            <a:tailEnd/>
          </a:ln>
          <a:effectLst/>
        </p:spPr>
        <p:txBody>
          <a:bodyPr>
            <a:spAutoFit/>
          </a:bodyPr>
          <a:lstStyle/>
          <a:p>
            <a:pPr algn="l">
              <a:spcBef>
                <a:spcPct val="50000"/>
              </a:spcBef>
            </a:pPr>
            <a:r>
              <a:rPr lang="es-AR" sz="1800" dirty="0">
                <a:latin typeface="Arial" charset="0"/>
              </a:rPr>
              <a:t>- 0,1 atm</a:t>
            </a:r>
            <a:endParaRPr lang="es-ES" sz="1800" dirty="0">
              <a:latin typeface="Arial" charset="0"/>
            </a:endParaRPr>
          </a:p>
        </p:txBody>
      </p:sp>
      <p:sp>
        <p:nvSpPr>
          <p:cNvPr id="445445" name="Text Box 5"/>
          <p:cNvSpPr txBox="1">
            <a:spLocks noChangeArrowheads="1"/>
          </p:cNvSpPr>
          <p:nvPr/>
        </p:nvSpPr>
        <p:spPr bwMode="auto">
          <a:xfrm>
            <a:off x="6948488" y="3644900"/>
            <a:ext cx="1152525" cy="366713"/>
          </a:xfrm>
          <a:prstGeom prst="rect">
            <a:avLst/>
          </a:prstGeom>
          <a:noFill/>
          <a:ln w="9525">
            <a:noFill/>
            <a:miter lim="800000"/>
            <a:headEnd/>
            <a:tailEnd/>
          </a:ln>
          <a:effectLst/>
        </p:spPr>
        <p:txBody>
          <a:bodyPr>
            <a:spAutoFit/>
          </a:bodyPr>
          <a:lstStyle/>
          <a:p>
            <a:pPr algn="l">
              <a:spcBef>
                <a:spcPct val="50000"/>
              </a:spcBef>
            </a:pPr>
            <a:r>
              <a:rPr lang="es-AR" sz="1800" dirty="0">
                <a:latin typeface="Arial" charset="0"/>
              </a:rPr>
              <a:t>- 15 atm</a:t>
            </a:r>
            <a:endParaRPr lang="es-ES" sz="1800" dirty="0">
              <a:latin typeface="Arial" charset="0"/>
            </a:endParaRPr>
          </a:p>
        </p:txBody>
      </p:sp>
      <p:sp>
        <p:nvSpPr>
          <p:cNvPr id="445446" name="AutoShape 6"/>
          <p:cNvSpPr>
            <a:spLocks/>
          </p:cNvSpPr>
          <p:nvPr/>
        </p:nvSpPr>
        <p:spPr bwMode="auto">
          <a:xfrm rot="5400000">
            <a:off x="4247356" y="-1934368"/>
            <a:ext cx="576263" cy="5975350"/>
          </a:xfrm>
          <a:prstGeom prst="leftBrace">
            <a:avLst>
              <a:gd name="adj1" fmla="val 86409"/>
              <a:gd name="adj2" fmla="val 50000"/>
            </a:avLst>
          </a:prstGeom>
          <a:noFill/>
          <a:ln w="9525">
            <a:solidFill>
              <a:schemeClr val="tx1"/>
            </a:solidFill>
            <a:round/>
            <a:headEnd/>
            <a:tailEnd/>
          </a:ln>
          <a:effectLst/>
        </p:spPr>
        <p:txBody>
          <a:bodyPr wrap="none" anchor="ctr"/>
          <a:lstStyle/>
          <a:p>
            <a:endParaRPr lang="es-AR" dirty="0"/>
          </a:p>
        </p:txBody>
      </p:sp>
      <p:sp>
        <p:nvSpPr>
          <p:cNvPr id="445447" name="Text Box 7"/>
          <p:cNvSpPr txBox="1">
            <a:spLocks noChangeArrowheads="1"/>
          </p:cNvSpPr>
          <p:nvPr/>
        </p:nvSpPr>
        <p:spPr bwMode="auto">
          <a:xfrm>
            <a:off x="3851275" y="476250"/>
            <a:ext cx="1223963" cy="366713"/>
          </a:xfrm>
          <a:prstGeom prst="rect">
            <a:avLst/>
          </a:prstGeom>
          <a:noFill/>
          <a:ln w="9525">
            <a:noFill/>
            <a:miter lim="800000"/>
            <a:headEnd/>
            <a:tailEnd/>
          </a:ln>
          <a:effectLst/>
        </p:spPr>
        <p:txBody>
          <a:bodyPr>
            <a:spAutoFit/>
          </a:bodyPr>
          <a:lstStyle/>
          <a:p>
            <a:pPr>
              <a:spcBef>
                <a:spcPct val="50000"/>
              </a:spcBef>
            </a:pPr>
            <a:r>
              <a:rPr lang="es-AR" sz="1800" b="1" dirty="0">
                <a:latin typeface="Arial" charset="0"/>
              </a:rPr>
              <a:t>AU</a:t>
            </a:r>
            <a:endParaRPr lang="es-ES" sz="1800" b="1" dirty="0">
              <a:latin typeface="Arial" charset="0"/>
            </a:endParaRPr>
          </a:p>
        </p:txBody>
      </p:sp>
      <p:grpSp>
        <p:nvGrpSpPr>
          <p:cNvPr id="2" name="Group 8"/>
          <p:cNvGrpSpPr>
            <a:grpSpLocks/>
          </p:cNvGrpSpPr>
          <p:nvPr/>
        </p:nvGrpSpPr>
        <p:grpSpPr bwMode="auto">
          <a:xfrm>
            <a:off x="1331913" y="2997200"/>
            <a:ext cx="6408737" cy="431800"/>
            <a:chOff x="839" y="1888"/>
            <a:chExt cx="4037" cy="272"/>
          </a:xfrm>
        </p:grpSpPr>
        <p:sp>
          <p:nvSpPr>
            <p:cNvPr id="445449" name="Line 9"/>
            <p:cNvSpPr>
              <a:spLocks noChangeShapeType="1"/>
            </p:cNvSpPr>
            <p:nvPr/>
          </p:nvSpPr>
          <p:spPr bwMode="auto">
            <a:xfrm>
              <a:off x="839" y="2024"/>
              <a:ext cx="4037" cy="0"/>
            </a:xfrm>
            <a:prstGeom prst="line">
              <a:avLst/>
            </a:prstGeom>
            <a:noFill/>
            <a:ln w="76200">
              <a:solidFill>
                <a:schemeClr val="tx1"/>
              </a:solidFill>
              <a:round/>
              <a:headEnd/>
              <a:tailEnd/>
            </a:ln>
            <a:effectLst/>
          </p:spPr>
          <p:txBody>
            <a:bodyPr/>
            <a:lstStyle/>
            <a:p>
              <a:endParaRPr lang="es-AR" dirty="0"/>
            </a:p>
          </p:txBody>
        </p:sp>
        <p:sp>
          <p:nvSpPr>
            <p:cNvPr id="445450" name="Line 10"/>
            <p:cNvSpPr>
              <a:spLocks noChangeShapeType="1"/>
            </p:cNvSpPr>
            <p:nvPr/>
          </p:nvSpPr>
          <p:spPr bwMode="auto">
            <a:xfrm>
              <a:off x="930" y="1888"/>
              <a:ext cx="0" cy="272"/>
            </a:xfrm>
            <a:prstGeom prst="line">
              <a:avLst/>
            </a:prstGeom>
            <a:noFill/>
            <a:ln w="76200">
              <a:solidFill>
                <a:schemeClr val="tx1"/>
              </a:solidFill>
              <a:round/>
              <a:headEnd/>
              <a:tailEnd/>
            </a:ln>
            <a:effectLst/>
          </p:spPr>
          <p:txBody>
            <a:bodyPr/>
            <a:lstStyle/>
            <a:p>
              <a:endParaRPr lang="es-AR" dirty="0"/>
            </a:p>
          </p:txBody>
        </p:sp>
        <p:sp>
          <p:nvSpPr>
            <p:cNvPr id="445451" name="Line 11"/>
            <p:cNvSpPr>
              <a:spLocks noChangeShapeType="1"/>
            </p:cNvSpPr>
            <p:nvPr/>
          </p:nvSpPr>
          <p:spPr bwMode="auto">
            <a:xfrm>
              <a:off x="4649" y="1888"/>
              <a:ext cx="0" cy="272"/>
            </a:xfrm>
            <a:prstGeom prst="line">
              <a:avLst/>
            </a:prstGeom>
            <a:noFill/>
            <a:ln w="76200">
              <a:solidFill>
                <a:schemeClr val="tx1"/>
              </a:solidFill>
              <a:round/>
              <a:headEnd/>
              <a:tailEnd/>
            </a:ln>
            <a:effectLst/>
          </p:spPr>
          <p:txBody>
            <a:bodyPr/>
            <a:lstStyle/>
            <a:p>
              <a:endParaRPr lang="es-AR" dirty="0"/>
            </a:p>
          </p:txBody>
        </p:sp>
      </p:grpSp>
      <p:grpSp>
        <p:nvGrpSpPr>
          <p:cNvPr id="3" name="Group 12"/>
          <p:cNvGrpSpPr>
            <a:grpSpLocks/>
          </p:cNvGrpSpPr>
          <p:nvPr/>
        </p:nvGrpSpPr>
        <p:grpSpPr bwMode="auto">
          <a:xfrm>
            <a:off x="900113" y="692150"/>
            <a:ext cx="7200900" cy="3986213"/>
            <a:chOff x="657" y="436"/>
            <a:chExt cx="4536" cy="2511"/>
          </a:xfrm>
        </p:grpSpPr>
        <p:sp>
          <p:nvSpPr>
            <p:cNvPr id="445453" name="Text Box 13"/>
            <p:cNvSpPr txBox="1">
              <a:spLocks noChangeArrowheads="1"/>
            </p:cNvSpPr>
            <p:nvPr/>
          </p:nvSpPr>
          <p:spPr bwMode="auto">
            <a:xfrm>
              <a:off x="657" y="2568"/>
              <a:ext cx="681" cy="288"/>
            </a:xfrm>
            <a:prstGeom prst="rect">
              <a:avLst/>
            </a:prstGeom>
            <a:noFill/>
            <a:ln w="9525">
              <a:noFill/>
              <a:miter lim="800000"/>
              <a:headEnd/>
              <a:tailEnd/>
            </a:ln>
            <a:effectLst/>
          </p:spPr>
          <p:txBody>
            <a:bodyPr>
              <a:spAutoFit/>
            </a:bodyPr>
            <a:lstStyle/>
            <a:p>
              <a:pPr algn="l">
                <a:spcBef>
                  <a:spcPct val="50000"/>
                </a:spcBef>
              </a:pPr>
              <a:r>
                <a:rPr lang="es-AR" b="1" dirty="0">
                  <a:latin typeface="Arial" charset="0"/>
                </a:rPr>
                <a:t>- 1m</a:t>
              </a:r>
              <a:endParaRPr lang="es-ES" b="1" dirty="0">
                <a:latin typeface="Arial" charset="0"/>
              </a:endParaRPr>
            </a:p>
          </p:txBody>
        </p:sp>
        <p:sp>
          <p:nvSpPr>
            <p:cNvPr id="445454" name="Freeform 14"/>
            <p:cNvSpPr>
              <a:spLocks/>
            </p:cNvSpPr>
            <p:nvPr/>
          </p:nvSpPr>
          <p:spPr bwMode="auto">
            <a:xfrm>
              <a:off x="975" y="436"/>
              <a:ext cx="869" cy="2488"/>
            </a:xfrm>
            <a:custGeom>
              <a:avLst/>
              <a:gdLst/>
              <a:ahLst/>
              <a:cxnLst>
                <a:cxn ang="0">
                  <a:pos x="509" y="102"/>
                </a:cxn>
                <a:cxn ang="0">
                  <a:pos x="557" y="198"/>
                </a:cxn>
                <a:cxn ang="0">
                  <a:pos x="569" y="126"/>
                </a:cxn>
                <a:cxn ang="0">
                  <a:pos x="557" y="210"/>
                </a:cxn>
                <a:cxn ang="0">
                  <a:pos x="581" y="522"/>
                </a:cxn>
                <a:cxn ang="0">
                  <a:pos x="809" y="810"/>
                </a:cxn>
                <a:cxn ang="0">
                  <a:pos x="785" y="726"/>
                </a:cxn>
                <a:cxn ang="0">
                  <a:pos x="617" y="606"/>
                </a:cxn>
                <a:cxn ang="0">
                  <a:pos x="377" y="570"/>
                </a:cxn>
                <a:cxn ang="0">
                  <a:pos x="245" y="822"/>
                </a:cxn>
                <a:cxn ang="0">
                  <a:pos x="365" y="726"/>
                </a:cxn>
                <a:cxn ang="0">
                  <a:pos x="485" y="762"/>
                </a:cxn>
                <a:cxn ang="0">
                  <a:pos x="485" y="846"/>
                </a:cxn>
                <a:cxn ang="0">
                  <a:pos x="497" y="1074"/>
                </a:cxn>
                <a:cxn ang="0">
                  <a:pos x="653" y="1038"/>
                </a:cxn>
                <a:cxn ang="0">
                  <a:pos x="797" y="1338"/>
                </a:cxn>
                <a:cxn ang="0">
                  <a:pos x="821" y="1518"/>
                </a:cxn>
                <a:cxn ang="0">
                  <a:pos x="569" y="1134"/>
                </a:cxn>
                <a:cxn ang="0">
                  <a:pos x="521" y="1266"/>
                </a:cxn>
                <a:cxn ang="0">
                  <a:pos x="401" y="1050"/>
                </a:cxn>
                <a:cxn ang="0">
                  <a:pos x="233" y="1026"/>
                </a:cxn>
                <a:cxn ang="0">
                  <a:pos x="77" y="1254"/>
                </a:cxn>
                <a:cxn ang="0">
                  <a:pos x="137" y="1290"/>
                </a:cxn>
                <a:cxn ang="0">
                  <a:pos x="245" y="1134"/>
                </a:cxn>
                <a:cxn ang="0">
                  <a:pos x="317" y="1146"/>
                </a:cxn>
                <a:cxn ang="0">
                  <a:pos x="437" y="1086"/>
                </a:cxn>
                <a:cxn ang="0">
                  <a:pos x="413" y="990"/>
                </a:cxn>
                <a:cxn ang="0">
                  <a:pos x="401" y="954"/>
                </a:cxn>
                <a:cxn ang="0">
                  <a:pos x="497" y="1326"/>
                </a:cxn>
                <a:cxn ang="0">
                  <a:pos x="425" y="1650"/>
                </a:cxn>
                <a:cxn ang="0">
                  <a:pos x="257" y="1974"/>
                </a:cxn>
                <a:cxn ang="0">
                  <a:pos x="305" y="1986"/>
                </a:cxn>
                <a:cxn ang="0">
                  <a:pos x="389" y="1842"/>
                </a:cxn>
                <a:cxn ang="0">
                  <a:pos x="473" y="1686"/>
                </a:cxn>
                <a:cxn ang="0">
                  <a:pos x="449" y="1806"/>
                </a:cxn>
                <a:cxn ang="0">
                  <a:pos x="485" y="1662"/>
                </a:cxn>
                <a:cxn ang="0">
                  <a:pos x="389" y="1638"/>
                </a:cxn>
                <a:cxn ang="0">
                  <a:pos x="521" y="1614"/>
                </a:cxn>
                <a:cxn ang="0">
                  <a:pos x="665" y="1650"/>
                </a:cxn>
                <a:cxn ang="0">
                  <a:pos x="857" y="2046"/>
                </a:cxn>
                <a:cxn ang="0">
                  <a:pos x="713" y="1794"/>
                </a:cxn>
                <a:cxn ang="0">
                  <a:pos x="605" y="1926"/>
                </a:cxn>
                <a:cxn ang="0">
                  <a:pos x="533" y="1698"/>
                </a:cxn>
                <a:cxn ang="0">
                  <a:pos x="545" y="1734"/>
                </a:cxn>
                <a:cxn ang="0">
                  <a:pos x="749" y="1938"/>
                </a:cxn>
              </a:cxnLst>
              <a:rect l="0" t="0" r="r" b="b"/>
              <a:pathLst>
                <a:path w="869" h="2488">
                  <a:moveTo>
                    <a:pt x="533" y="1590"/>
                  </a:moveTo>
                  <a:cubicBezTo>
                    <a:pt x="686" y="1131"/>
                    <a:pt x="566" y="1504"/>
                    <a:pt x="533" y="210"/>
                  </a:cubicBezTo>
                  <a:cubicBezTo>
                    <a:pt x="533" y="196"/>
                    <a:pt x="441" y="0"/>
                    <a:pt x="509" y="102"/>
                  </a:cubicBezTo>
                  <a:cubicBezTo>
                    <a:pt x="513" y="142"/>
                    <a:pt x="504" y="185"/>
                    <a:pt x="521" y="222"/>
                  </a:cubicBezTo>
                  <a:cubicBezTo>
                    <a:pt x="528" y="237"/>
                    <a:pt x="555" y="243"/>
                    <a:pt x="569" y="234"/>
                  </a:cubicBezTo>
                  <a:cubicBezTo>
                    <a:pt x="580" y="227"/>
                    <a:pt x="563" y="209"/>
                    <a:pt x="557" y="198"/>
                  </a:cubicBezTo>
                  <a:cubicBezTo>
                    <a:pt x="551" y="185"/>
                    <a:pt x="541" y="174"/>
                    <a:pt x="533" y="162"/>
                  </a:cubicBezTo>
                  <a:cubicBezTo>
                    <a:pt x="562" y="76"/>
                    <a:pt x="543" y="111"/>
                    <a:pt x="581" y="54"/>
                  </a:cubicBezTo>
                  <a:cubicBezTo>
                    <a:pt x="577" y="78"/>
                    <a:pt x="577" y="103"/>
                    <a:pt x="569" y="126"/>
                  </a:cubicBezTo>
                  <a:cubicBezTo>
                    <a:pt x="561" y="151"/>
                    <a:pt x="541" y="173"/>
                    <a:pt x="533" y="198"/>
                  </a:cubicBezTo>
                  <a:cubicBezTo>
                    <a:pt x="537" y="214"/>
                    <a:pt x="530" y="239"/>
                    <a:pt x="545" y="246"/>
                  </a:cubicBezTo>
                  <a:cubicBezTo>
                    <a:pt x="556" y="252"/>
                    <a:pt x="568" y="216"/>
                    <a:pt x="557" y="210"/>
                  </a:cubicBezTo>
                  <a:cubicBezTo>
                    <a:pt x="544" y="204"/>
                    <a:pt x="533" y="226"/>
                    <a:pt x="521" y="234"/>
                  </a:cubicBezTo>
                  <a:cubicBezTo>
                    <a:pt x="475" y="371"/>
                    <a:pt x="468" y="378"/>
                    <a:pt x="521" y="630"/>
                  </a:cubicBezTo>
                  <a:cubicBezTo>
                    <a:pt x="533" y="688"/>
                    <a:pt x="579" y="524"/>
                    <a:pt x="581" y="522"/>
                  </a:cubicBezTo>
                  <a:cubicBezTo>
                    <a:pt x="602" y="507"/>
                    <a:pt x="653" y="498"/>
                    <a:pt x="653" y="498"/>
                  </a:cubicBezTo>
                  <a:cubicBezTo>
                    <a:pt x="706" y="577"/>
                    <a:pt x="659" y="696"/>
                    <a:pt x="701" y="738"/>
                  </a:cubicBezTo>
                  <a:cubicBezTo>
                    <a:pt x="701" y="738"/>
                    <a:pt x="791" y="798"/>
                    <a:pt x="809" y="810"/>
                  </a:cubicBezTo>
                  <a:cubicBezTo>
                    <a:pt x="821" y="818"/>
                    <a:pt x="845" y="834"/>
                    <a:pt x="845" y="834"/>
                  </a:cubicBezTo>
                  <a:cubicBezTo>
                    <a:pt x="853" y="846"/>
                    <a:pt x="869" y="884"/>
                    <a:pt x="869" y="870"/>
                  </a:cubicBezTo>
                  <a:cubicBezTo>
                    <a:pt x="869" y="795"/>
                    <a:pt x="814" y="783"/>
                    <a:pt x="785" y="726"/>
                  </a:cubicBezTo>
                  <a:cubicBezTo>
                    <a:pt x="746" y="648"/>
                    <a:pt x="772" y="602"/>
                    <a:pt x="689" y="546"/>
                  </a:cubicBezTo>
                  <a:cubicBezTo>
                    <a:pt x="669" y="550"/>
                    <a:pt x="645" y="545"/>
                    <a:pt x="629" y="558"/>
                  </a:cubicBezTo>
                  <a:cubicBezTo>
                    <a:pt x="616" y="569"/>
                    <a:pt x="630" y="595"/>
                    <a:pt x="617" y="606"/>
                  </a:cubicBezTo>
                  <a:cubicBezTo>
                    <a:pt x="598" y="622"/>
                    <a:pt x="545" y="630"/>
                    <a:pt x="545" y="630"/>
                  </a:cubicBezTo>
                  <a:cubicBezTo>
                    <a:pt x="527" y="796"/>
                    <a:pt x="556" y="733"/>
                    <a:pt x="473" y="678"/>
                  </a:cubicBezTo>
                  <a:cubicBezTo>
                    <a:pt x="445" y="595"/>
                    <a:pt x="460" y="598"/>
                    <a:pt x="377" y="570"/>
                  </a:cubicBezTo>
                  <a:cubicBezTo>
                    <a:pt x="361" y="618"/>
                    <a:pt x="347" y="638"/>
                    <a:pt x="305" y="666"/>
                  </a:cubicBezTo>
                  <a:cubicBezTo>
                    <a:pt x="285" y="725"/>
                    <a:pt x="259" y="765"/>
                    <a:pt x="209" y="798"/>
                  </a:cubicBezTo>
                  <a:cubicBezTo>
                    <a:pt x="200" y="825"/>
                    <a:pt x="174" y="869"/>
                    <a:pt x="245" y="822"/>
                  </a:cubicBezTo>
                  <a:cubicBezTo>
                    <a:pt x="257" y="814"/>
                    <a:pt x="258" y="795"/>
                    <a:pt x="269" y="786"/>
                  </a:cubicBezTo>
                  <a:cubicBezTo>
                    <a:pt x="279" y="778"/>
                    <a:pt x="293" y="778"/>
                    <a:pt x="305" y="774"/>
                  </a:cubicBezTo>
                  <a:cubicBezTo>
                    <a:pt x="374" y="671"/>
                    <a:pt x="282" y="792"/>
                    <a:pt x="365" y="726"/>
                  </a:cubicBezTo>
                  <a:cubicBezTo>
                    <a:pt x="376" y="717"/>
                    <a:pt x="377" y="698"/>
                    <a:pt x="389" y="690"/>
                  </a:cubicBezTo>
                  <a:cubicBezTo>
                    <a:pt x="410" y="677"/>
                    <a:pt x="461" y="666"/>
                    <a:pt x="461" y="666"/>
                  </a:cubicBezTo>
                  <a:cubicBezTo>
                    <a:pt x="471" y="697"/>
                    <a:pt x="467" y="735"/>
                    <a:pt x="485" y="762"/>
                  </a:cubicBezTo>
                  <a:cubicBezTo>
                    <a:pt x="492" y="773"/>
                    <a:pt x="509" y="770"/>
                    <a:pt x="521" y="774"/>
                  </a:cubicBezTo>
                  <a:cubicBezTo>
                    <a:pt x="517" y="786"/>
                    <a:pt x="515" y="799"/>
                    <a:pt x="509" y="810"/>
                  </a:cubicBezTo>
                  <a:cubicBezTo>
                    <a:pt x="503" y="823"/>
                    <a:pt x="486" y="832"/>
                    <a:pt x="485" y="846"/>
                  </a:cubicBezTo>
                  <a:cubicBezTo>
                    <a:pt x="482" y="874"/>
                    <a:pt x="493" y="902"/>
                    <a:pt x="497" y="930"/>
                  </a:cubicBezTo>
                  <a:cubicBezTo>
                    <a:pt x="493" y="1010"/>
                    <a:pt x="485" y="1090"/>
                    <a:pt x="485" y="1170"/>
                  </a:cubicBezTo>
                  <a:cubicBezTo>
                    <a:pt x="485" y="1202"/>
                    <a:pt x="481" y="1102"/>
                    <a:pt x="497" y="1074"/>
                  </a:cubicBezTo>
                  <a:cubicBezTo>
                    <a:pt x="505" y="1060"/>
                    <a:pt x="529" y="1067"/>
                    <a:pt x="545" y="1062"/>
                  </a:cubicBezTo>
                  <a:cubicBezTo>
                    <a:pt x="588" y="1050"/>
                    <a:pt x="578" y="1052"/>
                    <a:pt x="617" y="1026"/>
                  </a:cubicBezTo>
                  <a:cubicBezTo>
                    <a:pt x="629" y="1030"/>
                    <a:pt x="646" y="1027"/>
                    <a:pt x="653" y="1038"/>
                  </a:cubicBezTo>
                  <a:cubicBezTo>
                    <a:pt x="664" y="1055"/>
                    <a:pt x="662" y="1078"/>
                    <a:pt x="665" y="1098"/>
                  </a:cubicBezTo>
                  <a:cubicBezTo>
                    <a:pt x="670" y="1138"/>
                    <a:pt x="671" y="1178"/>
                    <a:pt x="677" y="1218"/>
                  </a:cubicBezTo>
                  <a:cubicBezTo>
                    <a:pt x="688" y="1289"/>
                    <a:pt x="745" y="1303"/>
                    <a:pt x="797" y="1338"/>
                  </a:cubicBezTo>
                  <a:cubicBezTo>
                    <a:pt x="840" y="1402"/>
                    <a:pt x="836" y="1434"/>
                    <a:pt x="845" y="1518"/>
                  </a:cubicBezTo>
                  <a:cubicBezTo>
                    <a:pt x="841" y="1530"/>
                    <a:pt x="846" y="1554"/>
                    <a:pt x="833" y="1554"/>
                  </a:cubicBezTo>
                  <a:cubicBezTo>
                    <a:pt x="820" y="1554"/>
                    <a:pt x="827" y="1529"/>
                    <a:pt x="821" y="1518"/>
                  </a:cubicBezTo>
                  <a:cubicBezTo>
                    <a:pt x="774" y="1425"/>
                    <a:pt x="815" y="1536"/>
                    <a:pt x="785" y="1446"/>
                  </a:cubicBezTo>
                  <a:cubicBezTo>
                    <a:pt x="772" y="1165"/>
                    <a:pt x="813" y="1222"/>
                    <a:pt x="677" y="1086"/>
                  </a:cubicBezTo>
                  <a:cubicBezTo>
                    <a:pt x="626" y="1095"/>
                    <a:pt x="596" y="1085"/>
                    <a:pt x="569" y="1134"/>
                  </a:cubicBezTo>
                  <a:cubicBezTo>
                    <a:pt x="557" y="1156"/>
                    <a:pt x="545" y="1206"/>
                    <a:pt x="545" y="1206"/>
                  </a:cubicBezTo>
                  <a:cubicBezTo>
                    <a:pt x="541" y="1238"/>
                    <a:pt x="545" y="1272"/>
                    <a:pt x="533" y="1302"/>
                  </a:cubicBezTo>
                  <a:cubicBezTo>
                    <a:pt x="528" y="1314"/>
                    <a:pt x="527" y="1277"/>
                    <a:pt x="521" y="1266"/>
                  </a:cubicBezTo>
                  <a:cubicBezTo>
                    <a:pt x="507" y="1241"/>
                    <a:pt x="489" y="1218"/>
                    <a:pt x="473" y="1194"/>
                  </a:cubicBezTo>
                  <a:cubicBezTo>
                    <a:pt x="459" y="1173"/>
                    <a:pt x="463" y="1143"/>
                    <a:pt x="449" y="1122"/>
                  </a:cubicBezTo>
                  <a:cubicBezTo>
                    <a:pt x="433" y="1098"/>
                    <a:pt x="417" y="1074"/>
                    <a:pt x="401" y="1050"/>
                  </a:cubicBezTo>
                  <a:cubicBezTo>
                    <a:pt x="394" y="1039"/>
                    <a:pt x="376" y="1044"/>
                    <a:pt x="365" y="1038"/>
                  </a:cubicBezTo>
                  <a:cubicBezTo>
                    <a:pt x="352" y="1032"/>
                    <a:pt x="341" y="1022"/>
                    <a:pt x="329" y="1014"/>
                  </a:cubicBezTo>
                  <a:cubicBezTo>
                    <a:pt x="297" y="1018"/>
                    <a:pt x="258" y="1006"/>
                    <a:pt x="233" y="1026"/>
                  </a:cubicBezTo>
                  <a:cubicBezTo>
                    <a:pt x="214" y="1041"/>
                    <a:pt x="226" y="1074"/>
                    <a:pt x="221" y="1098"/>
                  </a:cubicBezTo>
                  <a:cubicBezTo>
                    <a:pt x="211" y="1143"/>
                    <a:pt x="212" y="1132"/>
                    <a:pt x="173" y="1158"/>
                  </a:cubicBezTo>
                  <a:cubicBezTo>
                    <a:pt x="145" y="1199"/>
                    <a:pt x="118" y="1226"/>
                    <a:pt x="77" y="1254"/>
                  </a:cubicBezTo>
                  <a:cubicBezTo>
                    <a:pt x="73" y="1266"/>
                    <a:pt x="73" y="1280"/>
                    <a:pt x="65" y="1290"/>
                  </a:cubicBezTo>
                  <a:cubicBezTo>
                    <a:pt x="36" y="1327"/>
                    <a:pt x="0" y="1304"/>
                    <a:pt x="65" y="1326"/>
                  </a:cubicBezTo>
                  <a:cubicBezTo>
                    <a:pt x="90" y="1318"/>
                    <a:pt x="119" y="1311"/>
                    <a:pt x="137" y="1290"/>
                  </a:cubicBezTo>
                  <a:cubicBezTo>
                    <a:pt x="148" y="1276"/>
                    <a:pt x="150" y="1256"/>
                    <a:pt x="161" y="1242"/>
                  </a:cubicBezTo>
                  <a:cubicBezTo>
                    <a:pt x="182" y="1215"/>
                    <a:pt x="233" y="1170"/>
                    <a:pt x="233" y="1170"/>
                  </a:cubicBezTo>
                  <a:cubicBezTo>
                    <a:pt x="237" y="1158"/>
                    <a:pt x="242" y="1146"/>
                    <a:pt x="245" y="1134"/>
                  </a:cubicBezTo>
                  <a:cubicBezTo>
                    <a:pt x="250" y="1118"/>
                    <a:pt x="241" y="1091"/>
                    <a:pt x="257" y="1086"/>
                  </a:cubicBezTo>
                  <a:cubicBezTo>
                    <a:pt x="271" y="1081"/>
                    <a:pt x="271" y="1112"/>
                    <a:pt x="281" y="1122"/>
                  </a:cubicBezTo>
                  <a:cubicBezTo>
                    <a:pt x="291" y="1132"/>
                    <a:pt x="304" y="1140"/>
                    <a:pt x="317" y="1146"/>
                  </a:cubicBezTo>
                  <a:cubicBezTo>
                    <a:pt x="375" y="1175"/>
                    <a:pt x="436" y="1210"/>
                    <a:pt x="497" y="1230"/>
                  </a:cubicBezTo>
                  <a:cubicBezTo>
                    <a:pt x="453" y="1099"/>
                    <a:pt x="523" y="1298"/>
                    <a:pt x="461" y="1158"/>
                  </a:cubicBezTo>
                  <a:cubicBezTo>
                    <a:pt x="451" y="1135"/>
                    <a:pt x="451" y="1107"/>
                    <a:pt x="437" y="1086"/>
                  </a:cubicBezTo>
                  <a:cubicBezTo>
                    <a:pt x="421" y="1062"/>
                    <a:pt x="389" y="1014"/>
                    <a:pt x="389" y="1014"/>
                  </a:cubicBezTo>
                  <a:cubicBezTo>
                    <a:pt x="393" y="990"/>
                    <a:pt x="384" y="959"/>
                    <a:pt x="401" y="942"/>
                  </a:cubicBezTo>
                  <a:cubicBezTo>
                    <a:pt x="413" y="930"/>
                    <a:pt x="408" y="974"/>
                    <a:pt x="413" y="990"/>
                  </a:cubicBezTo>
                  <a:cubicBezTo>
                    <a:pt x="420" y="1014"/>
                    <a:pt x="429" y="1038"/>
                    <a:pt x="437" y="1062"/>
                  </a:cubicBezTo>
                  <a:cubicBezTo>
                    <a:pt x="441" y="1074"/>
                    <a:pt x="429" y="1038"/>
                    <a:pt x="425" y="1026"/>
                  </a:cubicBezTo>
                  <a:cubicBezTo>
                    <a:pt x="417" y="1002"/>
                    <a:pt x="409" y="978"/>
                    <a:pt x="401" y="954"/>
                  </a:cubicBezTo>
                  <a:cubicBezTo>
                    <a:pt x="396" y="940"/>
                    <a:pt x="415" y="980"/>
                    <a:pt x="425" y="990"/>
                  </a:cubicBezTo>
                  <a:cubicBezTo>
                    <a:pt x="435" y="1000"/>
                    <a:pt x="449" y="1006"/>
                    <a:pt x="461" y="1014"/>
                  </a:cubicBezTo>
                  <a:cubicBezTo>
                    <a:pt x="469" y="1156"/>
                    <a:pt x="477" y="1207"/>
                    <a:pt x="497" y="1326"/>
                  </a:cubicBezTo>
                  <a:cubicBezTo>
                    <a:pt x="501" y="1434"/>
                    <a:pt x="509" y="1542"/>
                    <a:pt x="509" y="1650"/>
                  </a:cubicBezTo>
                  <a:cubicBezTo>
                    <a:pt x="509" y="1663"/>
                    <a:pt x="509" y="1617"/>
                    <a:pt x="497" y="1614"/>
                  </a:cubicBezTo>
                  <a:cubicBezTo>
                    <a:pt x="471" y="1607"/>
                    <a:pt x="450" y="1642"/>
                    <a:pt x="425" y="1650"/>
                  </a:cubicBezTo>
                  <a:cubicBezTo>
                    <a:pt x="421" y="1682"/>
                    <a:pt x="424" y="1716"/>
                    <a:pt x="413" y="1746"/>
                  </a:cubicBezTo>
                  <a:cubicBezTo>
                    <a:pt x="402" y="1775"/>
                    <a:pt x="366" y="1789"/>
                    <a:pt x="353" y="1818"/>
                  </a:cubicBezTo>
                  <a:cubicBezTo>
                    <a:pt x="322" y="1888"/>
                    <a:pt x="336" y="1948"/>
                    <a:pt x="257" y="1974"/>
                  </a:cubicBezTo>
                  <a:cubicBezTo>
                    <a:pt x="239" y="2029"/>
                    <a:pt x="210" y="2019"/>
                    <a:pt x="185" y="2070"/>
                  </a:cubicBezTo>
                  <a:cubicBezTo>
                    <a:pt x="179" y="2081"/>
                    <a:pt x="173" y="2119"/>
                    <a:pt x="173" y="2106"/>
                  </a:cubicBezTo>
                  <a:cubicBezTo>
                    <a:pt x="173" y="1996"/>
                    <a:pt x="214" y="2001"/>
                    <a:pt x="305" y="1986"/>
                  </a:cubicBezTo>
                  <a:cubicBezTo>
                    <a:pt x="309" y="1950"/>
                    <a:pt x="304" y="1912"/>
                    <a:pt x="317" y="1878"/>
                  </a:cubicBezTo>
                  <a:cubicBezTo>
                    <a:pt x="322" y="1866"/>
                    <a:pt x="342" y="1872"/>
                    <a:pt x="353" y="1866"/>
                  </a:cubicBezTo>
                  <a:cubicBezTo>
                    <a:pt x="366" y="1860"/>
                    <a:pt x="378" y="1851"/>
                    <a:pt x="389" y="1842"/>
                  </a:cubicBezTo>
                  <a:cubicBezTo>
                    <a:pt x="426" y="1811"/>
                    <a:pt x="446" y="1779"/>
                    <a:pt x="461" y="1734"/>
                  </a:cubicBezTo>
                  <a:cubicBezTo>
                    <a:pt x="453" y="1722"/>
                    <a:pt x="434" y="1712"/>
                    <a:pt x="437" y="1698"/>
                  </a:cubicBezTo>
                  <a:cubicBezTo>
                    <a:pt x="440" y="1686"/>
                    <a:pt x="482" y="1677"/>
                    <a:pt x="473" y="1686"/>
                  </a:cubicBezTo>
                  <a:cubicBezTo>
                    <a:pt x="453" y="1706"/>
                    <a:pt x="401" y="1734"/>
                    <a:pt x="401" y="1734"/>
                  </a:cubicBezTo>
                  <a:cubicBezTo>
                    <a:pt x="405" y="1762"/>
                    <a:pt x="397" y="1794"/>
                    <a:pt x="413" y="1818"/>
                  </a:cubicBezTo>
                  <a:cubicBezTo>
                    <a:pt x="420" y="1829"/>
                    <a:pt x="438" y="1812"/>
                    <a:pt x="449" y="1806"/>
                  </a:cubicBezTo>
                  <a:cubicBezTo>
                    <a:pt x="462" y="1800"/>
                    <a:pt x="473" y="1790"/>
                    <a:pt x="485" y="1782"/>
                  </a:cubicBezTo>
                  <a:cubicBezTo>
                    <a:pt x="481" y="1758"/>
                    <a:pt x="473" y="1734"/>
                    <a:pt x="473" y="1710"/>
                  </a:cubicBezTo>
                  <a:cubicBezTo>
                    <a:pt x="473" y="1694"/>
                    <a:pt x="485" y="1646"/>
                    <a:pt x="485" y="1662"/>
                  </a:cubicBezTo>
                  <a:cubicBezTo>
                    <a:pt x="485" y="1704"/>
                    <a:pt x="473" y="1733"/>
                    <a:pt x="461" y="1770"/>
                  </a:cubicBezTo>
                  <a:cubicBezTo>
                    <a:pt x="432" y="1684"/>
                    <a:pt x="458" y="1712"/>
                    <a:pt x="401" y="1674"/>
                  </a:cubicBezTo>
                  <a:cubicBezTo>
                    <a:pt x="397" y="1662"/>
                    <a:pt x="383" y="1649"/>
                    <a:pt x="389" y="1638"/>
                  </a:cubicBezTo>
                  <a:cubicBezTo>
                    <a:pt x="395" y="1627"/>
                    <a:pt x="414" y="1632"/>
                    <a:pt x="425" y="1626"/>
                  </a:cubicBezTo>
                  <a:cubicBezTo>
                    <a:pt x="438" y="1620"/>
                    <a:pt x="449" y="1610"/>
                    <a:pt x="461" y="1602"/>
                  </a:cubicBezTo>
                  <a:cubicBezTo>
                    <a:pt x="481" y="1606"/>
                    <a:pt x="501" y="1614"/>
                    <a:pt x="521" y="1614"/>
                  </a:cubicBezTo>
                  <a:cubicBezTo>
                    <a:pt x="534" y="1614"/>
                    <a:pt x="545" y="1600"/>
                    <a:pt x="557" y="1602"/>
                  </a:cubicBezTo>
                  <a:cubicBezTo>
                    <a:pt x="571" y="1604"/>
                    <a:pt x="580" y="1620"/>
                    <a:pt x="593" y="1626"/>
                  </a:cubicBezTo>
                  <a:cubicBezTo>
                    <a:pt x="616" y="1636"/>
                    <a:pt x="665" y="1650"/>
                    <a:pt x="665" y="1650"/>
                  </a:cubicBezTo>
                  <a:cubicBezTo>
                    <a:pt x="688" y="1766"/>
                    <a:pt x="651" y="1672"/>
                    <a:pt x="725" y="1722"/>
                  </a:cubicBezTo>
                  <a:cubicBezTo>
                    <a:pt x="824" y="1788"/>
                    <a:pt x="659" y="1736"/>
                    <a:pt x="797" y="1770"/>
                  </a:cubicBezTo>
                  <a:cubicBezTo>
                    <a:pt x="819" y="1857"/>
                    <a:pt x="857" y="1956"/>
                    <a:pt x="857" y="2046"/>
                  </a:cubicBezTo>
                  <a:cubicBezTo>
                    <a:pt x="857" y="2062"/>
                    <a:pt x="850" y="2014"/>
                    <a:pt x="845" y="1998"/>
                  </a:cubicBezTo>
                  <a:cubicBezTo>
                    <a:pt x="820" y="1915"/>
                    <a:pt x="840" y="1939"/>
                    <a:pt x="785" y="1902"/>
                  </a:cubicBezTo>
                  <a:cubicBezTo>
                    <a:pt x="770" y="1858"/>
                    <a:pt x="751" y="1823"/>
                    <a:pt x="713" y="1794"/>
                  </a:cubicBezTo>
                  <a:cubicBezTo>
                    <a:pt x="690" y="1776"/>
                    <a:pt x="641" y="1746"/>
                    <a:pt x="641" y="1746"/>
                  </a:cubicBezTo>
                  <a:cubicBezTo>
                    <a:pt x="620" y="1682"/>
                    <a:pt x="624" y="1648"/>
                    <a:pt x="557" y="1626"/>
                  </a:cubicBezTo>
                  <a:cubicBezTo>
                    <a:pt x="563" y="1663"/>
                    <a:pt x="628" y="1961"/>
                    <a:pt x="605" y="1926"/>
                  </a:cubicBezTo>
                  <a:cubicBezTo>
                    <a:pt x="589" y="1902"/>
                    <a:pt x="566" y="1881"/>
                    <a:pt x="557" y="1854"/>
                  </a:cubicBezTo>
                  <a:cubicBezTo>
                    <a:pt x="553" y="1842"/>
                    <a:pt x="549" y="1830"/>
                    <a:pt x="545" y="1818"/>
                  </a:cubicBezTo>
                  <a:cubicBezTo>
                    <a:pt x="541" y="1778"/>
                    <a:pt x="539" y="1738"/>
                    <a:pt x="533" y="1698"/>
                  </a:cubicBezTo>
                  <a:cubicBezTo>
                    <a:pt x="531" y="1685"/>
                    <a:pt x="534" y="1662"/>
                    <a:pt x="521" y="1662"/>
                  </a:cubicBezTo>
                  <a:cubicBezTo>
                    <a:pt x="508" y="1662"/>
                    <a:pt x="513" y="1686"/>
                    <a:pt x="509" y="1698"/>
                  </a:cubicBezTo>
                  <a:cubicBezTo>
                    <a:pt x="532" y="2488"/>
                    <a:pt x="535" y="2018"/>
                    <a:pt x="545" y="1734"/>
                  </a:cubicBezTo>
                  <a:cubicBezTo>
                    <a:pt x="563" y="1788"/>
                    <a:pt x="577" y="1789"/>
                    <a:pt x="629" y="1806"/>
                  </a:cubicBezTo>
                  <a:cubicBezTo>
                    <a:pt x="633" y="1830"/>
                    <a:pt x="633" y="1855"/>
                    <a:pt x="641" y="1878"/>
                  </a:cubicBezTo>
                  <a:cubicBezTo>
                    <a:pt x="658" y="1928"/>
                    <a:pt x="707" y="1924"/>
                    <a:pt x="749" y="1938"/>
                  </a:cubicBezTo>
                  <a:cubicBezTo>
                    <a:pt x="759" y="1969"/>
                    <a:pt x="761" y="2092"/>
                    <a:pt x="785" y="1998"/>
                  </a:cubicBezTo>
                  <a:cubicBezTo>
                    <a:pt x="786" y="1994"/>
                    <a:pt x="785" y="1990"/>
                    <a:pt x="785" y="1986"/>
                  </a:cubicBezTo>
                </a:path>
              </a:pathLst>
            </a:custGeom>
            <a:solidFill>
              <a:srgbClr val="006600"/>
            </a:solidFill>
            <a:ln w="12700" cap="flat" cmpd="sng">
              <a:solidFill>
                <a:srgbClr val="B2B2B2"/>
              </a:solidFill>
              <a:prstDash val="solid"/>
              <a:round/>
              <a:headEnd/>
              <a:tailEnd/>
            </a:ln>
            <a:effectLst/>
          </p:spPr>
          <p:txBody>
            <a:bodyPr wrap="none"/>
            <a:lstStyle/>
            <a:p>
              <a:endParaRPr lang="es-AR" dirty="0"/>
            </a:p>
          </p:txBody>
        </p:sp>
        <p:sp>
          <p:nvSpPr>
            <p:cNvPr id="445455" name="Text Box 15"/>
            <p:cNvSpPr txBox="1">
              <a:spLocks noChangeArrowheads="1"/>
            </p:cNvSpPr>
            <p:nvPr/>
          </p:nvSpPr>
          <p:spPr bwMode="auto">
            <a:xfrm>
              <a:off x="4241" y="2659"/>
              <a:ext cx="952" cy="288"/>
            </a:xfrm>
            <a:prstGeom prst="rect">
              <a:avLst/>
            </a:prstGeom>
            <a:noFill/>
            <a:ln w="9525">
              <a:noFill/>
              <a:miter lim="800000"/>
              <a:headEnd/>
              <a:tailEnd/>
            </a:ln>
            <a:effectLst/>
          </p:spPr>
          <p:txBody>
            <a:bodyPr>
              <a:spAutoFit/>
            </a:bodyPr>
            <a:lstStyle/>
            <a:p>
              <a:pPr algn="l">
                <a:spcBef>
                  <a:spcPct val="50000"/>
                </a:spcBef>
              </a:pPr>
              <a:r>
                <a:rPr lang="es-AR" b="1" dirty="0">
                  <a:latin typeface="Arial" charset="0"/>
                </a:rPr>
                <a:t>- 150 m</a:t>
              </a:r>
              <a:endParaRPr lang="es-ES" b="1" dirty="0">
                <a:latin typeface="Arial" charset="0"/>
              </a:endParaRPr>
            </a:p>
          </p:txBody>
        </p:sp>
        <p:sp>
          <p:nvSpPr>
            <p:cNvPr id="445456" name="Freeform 16"/>
            <p:cNvSpPr>
              <a:spLocks/>
            </p:cNvSpPr>
            <p:nvPr/>
          </p:nvSpPr>
          <p:spPr bwMode="auto">
            <a:xfrm>
              <a:off x="4059" y="799"/>
              <a:ext cx="545" cy="1898"/>
            </a:xfrm>
            <a:custGeom>
              <a:avLst/>
              <a:gdLst/>
              <a:ahLst/>
              <a:cxnLst>
                <a:cxn ang="0">
                  <a:pos x="509" y="102"/>
                </a:cxn>
                <a:cxn ang="0">
                  <a:pos x="557" y="198"/>
                </a:cxn>
                <a:cxn ang="0">
                  <a:pos x="569" y="126"/>
                </a:cxn>
                <a:cxn ang="0">
                  <a:pos x="557" y="210"/>
                </a:cxn>
                <a:cxn ang="0">
                  <a:pos x="581" y="522"/>
                </a:cxn>
                <a:cxn ang="0">
                  <a:pos x="809" y="810"/>
                </a:cxn>
                <a:cxn ang="0">
                  <a:pos x="785" y="726"/>
                </a:cxn>
                <a:cxn ang="0">
                  <a:pos x="617" y="606"/>
                </a:cxn>
                <a:cxn ang="0">
                  <a:pos x="377" y="570"/>
                </a:cxn>
                <a:cxn ang="0">
                  <a:pos x="245" y="822"/>
                </a:cxn>
                <a:cxn ang="0">
                  <a:pos x="365" y="726"/>
                </a:cxn>
                <a:cxn ang="0">
                  <a:pos x="485" y="762"/>
                </a:cxn>
                <a:cxn ang="0">
                  <a:pos x="485" y="846"/>
                </a:cxn>
                <a:cxn ang="0">
                  <a:pos x="497" y="1074"/>
                </a:cxn>
                <a:cxn ang="0">
                  <a:pos x="653" y="1038"/>
                </a:cxn>
                <a:cxn ang="0">
                  <a:pos x="797" y="1338"/>
                </a:cxn>
                <a:cxn ang="0">
                  <a:pos x="821" y="1518"/>
                </a:cxn>
                <a:cxn ang="0">
                  <a:pos x="569" y="1134"/>
                </a:cxn>
                <a:cxn ang="0">
                  <a:pos x="521" y="1266"/>
                </a:cxn>
                <a:cxn ang="0">
                  <a:pos x="401" y="1050"/>
                </a:cxn>
                <a:cxn ang="0">
                  <a:pos x="233" y="1026"/>
                </a:cxn>
                <a:cxn ang="0">
                  <a:pos x="77" y="1254"/>
                </a:cxn>
                <a:cxn ang="0">
                  <a:pos x="137" y="1290"/>
                </a:cxn>
                <a:cxn ang="0">
                  <a:pos x="245" y="1134"/>
                </a:cxn>
                <a:cxn ang="0">
                  <a:pos x="317" y="1146"/>
                </a:cxn>
                <a:cxn ang="0">
                  <a:pos x="437" y="1086"/>
                </a:cxn>
                <a:cxn ang="0">
                  <a:pos x="413" y="990"/>
                </a:cxn>
                <a:cxn ang="0">
                  <a:pos x="401" y="954"/>
                </a:cxn>
                <a:cxn ang="0">
                  <a:pos x="497" y="1326"/>
                </a:cxn>
                <a:cxn ang="0">
                  <a:pos x="425" y="1650"/>
                </a:cxn>
                <a:cxn ang="0">
                  <a:pos x="257" y="1974"/>
                </a:cxn>
                <a:cxn ang="0">
                  <a:pos x="305" y="1986"/>
                </a:cxn>
                <a:cxn ang="0">
                  <a:pos x="389" y="1842"/>
                </a:cxn>
                <a:cxn ang="0">
                  <a:pos x="473" y="1686"/>
                </a:cxn>
                <a:cxn ang="0">
                  <a:pos x="449" y="1806"/>
                </a:cxn>
                <a:cxn ang="0">
                  <a:pos x="485" y="1662"/>
                </a:cxn>
                <a:cxn ang="0">
                  <a:pos x="389" y="1638"/>
                </a:cxn>
                <a:cxn ang="0">
                  <a:pos x="521" y="1614"/>
                </a:cxn>
                <a:cxn ang="0">
                  <a:pos x="665" y="1650"/>
                </a:cxn>
                <a:cxn ang="0">
                  <a:pos x="857" y="2046"/>
                </a:cxn>
                <a:cxn ang="0">
                  <a:pos x="713" y="1794"/>
                </a:cxn>
                <a:cxn ang="0">
                  <a:pos x="605" y="1926"/>
                </a:cxn>
                <a:cxn ang="0">
                  <a:pos x="533" y="1698"/>
                </a:cxn>
                <a:cxn ang="0">
                  <a:pos x="545" y="1734"/>
                </a:cxn>
                <a:cxn ang="0">
                  <a:pos x="749" y="1938"/>
                </a:cxn>
              </a:cxnLst>
              <a:rect l="0" t="0" r="r" b="b"/>
              <a:pathLst>
                <a:path w="869" h="2488">
                  <a:moveTo>
                    <a:pt x="533" y="1590"/>
                  </a:moveTo>
                  <a:cubicBezTo>
                    <a:pt x="686" y="1131"/>
                    <a:pt x="566" y="1504"/>
                    <a:pt x="533" y="210"/>
                  </a:cubicBezTo>
                  <a:cubicBezTo>
                    <a:pt x="533" y="196"/>
                    <a:pt x="441" y="0"/>
                    <a:pt x="509" y="102"/>
                  </a:cubicBezTo>
                  <a:cubicBezTo>
                    <a:pt x="513" y="142"/>
                    <a:pt x="504" y="185"/>
                    <a:pt x="521" y="222"/>
                  </a:cubicBezTo>
                  <a:cubicBezTo>
                    <a:pt x="528" y="237"/>
                    <a:pt x="555" y="243"/>
                    <a:pt x="569" y="234"/>
                  </a:cubicBezTo>
                  <a:cubicBezTo>
                    <a:pt x="580" y="227"/>
                    <a:pt x="563" y="209"/>
                    <a:pt x="557" y="198"/>
                  </a:cubicBezTo>
                  <a:cubicBezTo>
                    <a:pt x="551" y="185"/>
                    <a:pt x="541" y="174"/>
                    <a:pt x="533" y="162"/>
                  </a:cubicBezTo>
                  <a:cubicBezTo>
                    <a:pt x="562" y="76"/>
                    <a:pt x="543" y="111"/>
                    <a:pt x="581" y="54"/>
                  </a:cubicBezTo>
                  <a:cubicBezTo>
                    <a:pt x="577" y="78"/>
                    <a:pt x="577" y="103"/>
                    <a:pt x="569" y="126"/>
                  </a:cubicBezTo>
                  <a:cubicBezTo>
                    <a:pt x="561" y="151"/>
                    <a:pt x="541" y="173"/>
                    <a:pt x="533" y="198"/>
                  </a:cubicBezTo>
                  <a:cubicBezTo>
                    <a:pt x="537" y="214"/>
                    <a:pt x="530" y="239"/>
                    <a:pt x="545" y="246"/>
                  </a:cubicBezTo>
                  <a:cubicBezTo>
                    <a:pt x="556" y="252"/>
                    <a:pt x="568" y="216"/>
                    <a:pt x="557" y="210"/>
                  </a:cubicBezTo>
                  <a:cubicBezTo>
                    <a:pt x="544" y="204"/>
                    <a:pt x="533" y="226"/>
                    <a:pt x="521" y="234"/>
                  </a:cubicBezTo>
                  <a:cubicBezTo>
                    <a:pt x="475" y="371"/>
                    <a:pt x="468" y="378"/>
                    <a:pt x="521" y="630"/>
                  </a:cubicBezTo>
                  <a:cubicBezTo>
                    <a:pt x="533" y="688"/>
                    <a:pt x="579" y="524"/>
                    <a:pt x="581" y="522"/>
                  </a:cubicBezTo>
                  <a:cubicBezTo>
                    <a:pt x="602" y="507"/>
                    <a:pt x="653" y="498"/>
                    <a:pt x="653" y="498"/>
                  </a:cubicBezTo>
                  <a:cubicBezTo>
                    <a:pt x="706" y="577"/>
                    <a:pt x="659" y="696"/>
                    <a:pt x="701" y="738"/>
                  </a:cubicBezTo>
                  <a:cubicBezTo>
                    <a:pt x="701" y="738"/>
                    <a:pt x="791" y="798"/>
                    <a:pt x="809" y="810"/>
                  </a:cubicBezTo>
                  <a:cubicBezTo>
                    <a:pt x="821" y="818"/>
                    <a:pt x="845" y="834"/>
                    <a:pt x="845" y="834"/>
                  </a:cubicBezTo>
                  <a:cubicBezTo>
                    <a:pt x="853" y="846"/>
                    <a:pt x="869" y="884"/>
                    <a:pt x="869" y="870"/>
                  </a:cubicBezTo>
                  <a:cubicBezTo>
                    <a:pt x="869" y="795"/>
                    <a:pt x="814" y="783"/>
                    <a:pt x="785" y="726"/>
                  </a:cubicBezTo>
                  <a:cubicBezTo>
                    <a:pt x="746" y="648"/>
                    <a:pt x="772" y="602"/>
                    <a:pt x="689" y="546"/>
                  </a:cubicBezTo>
                  <a:cubicBezTo>
                    <a:pt x="669" y="550"/>
                    <a:pt x="645" y="545"/>
                    <a:pt x="629" y="558"/>
                  </a:cubicBezTo>
                  <a:cubicBezTo>
                    <a:pt x="616" y="569"/>
                    <a:pt x="630" y="595"/>
                    <a:pt x="617" y="606"/>
                  </a:cubicBezTo>
                  <a:cubicBezTo>
                    <a:pt x="598" y="622"/>
                    <a:pt x="545" y="630"/>
                    <a:pt x="545" y="630"/>
                  </a:cubicBezTo>
                  <a:cubicBezTo>
                    <a:pt x="527" y="796"/>
                    <a:pt x="556" y="733"/>
                    <a:pt x="473" y="678"/>
                  </a:cubicBezTo>
                  <a:cubicBezTo>
                    <a:pt x="445" y="595"/>
                    <a:pt x="460" y="598"/>
                    <a:pt x="377" y="570"/>
                  </a:cubicBezTo>
                  <a:cubicBezTo>
                    <a:pt x="361" y="618"/>
                    <a:pt x="347" y="638"/>
                    <a:pt x="305" y="666"/>
                  </a:cubicBezTo>
                  <a:cubicBezTo>
                    <a:pt x="285" y="725"/>
                    <a:pt x="259" y="765"/>
                    <a:pt x="209" y="798"/>
                  </a:cubicBezTo>
                  <a:cubicBezTo>
                    <a:pt x="200" y="825"/>
                    <a:pt x="174" y="869"/>
                    <a:pt x="245" y="822"/>
                  </a:cubicBezTo>
                  <a:cubicBezTo>
                    <a:pt x="257" y="814"/>
                    <a:pt x="258" y="795"/>
                    <a:pt x="269" y="786"/>
                  </a:cubicBezTo>
                  <a:cubicBezTo>
                    <a:pt x="279" y="778"/>
                    <a:pt x="293" y="778"/>
                    <a:pt x="305" y="774"/>
                  </a:cubicBezTo>
                  <a:cubicBezTo>
                    <a:pt x="374" y="671"/>
                    <a:pt x="282" y="792"/>
                    <a:pt x="365" y="726"/>
                  </a:cubicBezTo>
                  <a:cubicBezTo>
                    <a:pt x="376" y="717"/>
                    <a:pt x="377" y="698"/>
                    <a:pt x="389" y="690"/>
                  </a:cubicBezTo>
                  <a:cubicBezTo>
                    <a:pt x="410" y="677"/>
                    <a:pt x="461" y="666"/>
                    <a:pt x="461" y="666"/>
                  </a:cubicBezTo>
                  <a:cubicBezTo>
                    <a:pt x="471" y="697"/>
                    <a:pt x="467" y="735"/>
                    <a:pt x="485" y="762"/>
                  </a:cubicBezTo>
                  <a:cubicBezTo>
                    <a:pt x="492" y="773"/>
                    <a:pt x="509" y="770"/>
                    <a:pt x="521" y="774"/>
                  </a:cubicBezTo>
                  <a:cubicBezTo>
                    <a:pt x="517" y="786"/>
                    <a:pt x="515" y="799"/>
                    <a:pt x="509" y="810"/>
                  </a:cubicBezTo>
                  <a:cubicBezTo>
                    <a:pt x="503" y="823"/>
                    <a:pt x="486" y="832"/>
                    <a:pt x="485" y="846"/>
                  </a:cubicBezTo>
                  <a:cubicBezTo>
                    <a:pt x="482" y="874"/>
                    <a:pt x="493" y="902"/>
                    <a:pt x="497" y="930"/>
                  </a:cubicBezTo>
                  <a:cubicBezTo>
                    <a:pt x="493" y="1010"/>
                    <a:pt x="485" y="1090"/>
                    <a:pt x="485" y="1170"/>
                  </a:cubicBezTo>
                  <a:cubicBezTo>
                    <a:pt x="485" y="1202"/>
                    <a:pt x="481" y="1102"/>
                    <a:pt x="497" y="1074"/>
                  </a:cubicBezTo>
                  <a:cubicBezTo>
                    <a:pt x="505" y="1060"/>
                    <a:pt x="529" y="1067"/>
                    <a:pt x="545" y="1062"/>
                  </a:cubicBezTo>
                  <a:cubicBezTo>
                    <a:pt x="588" y="1050"/>
                    <a:pt x="578" y="1052"/>
                    <a:pt x="617" y="1026"/>
                  </a:cubicBezTo>
                  <a:cubicBezTo>
                    <a:pt x="629" y="1030"/>
                    <a:pt x="646" y="1027"/>
                    <a:pt x="653" y="1038"/>
                  </a:cubicBezTo>
                  <a:cubicBezTo>
                    <a:pt x="664" y="1055"/>
                    <a:pt x="662" y="1078"/>
                    <a:pt x="665" y="1098"/>
                  </a:cubicBezTo>
                  <a:cubicBezTo>
                    <a:pt x="670" y="1138"/>
                    <a:pt x="671" y="1178"/>
                    <a:pt x="677" y="1218"/>
                  </a:cubicBezTo>
                  <a:cubicBezTo>
                    <a:pt x="688" y="1289"/>
                    <a:pt x="745" y="1303"/>
                    <a:pt x="797" y="1338"/>
                  </a:cubicBezTo>
                  <a:cubicBezTo>
                    <a:pt x="840" y="1402"/>
                    <a:pt x="836" y="1434"/>
                    <a:pt x="845" y="1518"/>
                  </a:cubicBezTo>
                  <a:cubicBezTo>
                    <a:pt x="841" y="1530"/>
                    <a:pt x="846" y="1554"/>
                    <a:pt x="833" y="1554"/>
                  </a:cubicBezTo>
                  <a:cubicBezTo>
                    <a:pt x="820" y="1554"/>
                    <a:pt x="827" y="1529"/>
                    <a:pt x="821" y="1518"/>
                  </a:cubicBezTo>
                  <a:cubicBezTo>
                    <a:pt x="774" y="1425"/>
                    <a:pt x="815" y="1536"/>
                    <a:pt x="785" y="1446"/>
                  </a:cubicBezTo>
                  <a:cubicBezTo>
                    <a:pt x="772" y="1165"/>
                    <a:pt x="813" y="1222"/>
                    <a:pt x="677" y="1086"/>
                  </a:cubicBezTo>
                  <a:cubicBezTo>
                    <a:pt x="626" y="1095"/>
                    <a:pt x="596" y="1085"/>
                    <a:pt x="569" y="1134"/>
                  </a:cubicBezTo>
                  <a:cubicBezTo>
                    <a:pt x="557" y="1156"/>
                    <a:pt x="545" y="1206"/>
                    <a:pt x="545" y="1206"/>
                  </a:cubicBezTo>
                  <a:cubicBezTo>
                    <a:pt x="541" y="1238"/>
                    <a:pt x="545" y="1272"/>
                    <a:pt x="533" y="1302"/>
                  </a:cubicBezTo>
                  <a:cubicBezTo>
                    <a:pt x="528" y="1314"/>
                    <a:pt x="527" y="1277"/>
                    <a:pt x="521" y="1266"/>
                  </a:cubicBezTo>
                  <a:cubicBezTo>
                    <a:pt x="507" y="1241"/>
                    <a:pt x="489" y="1218"/>
                    <a:pt x="473" y="1194"/>
                  </a:cubicBezTo>
                  <a:cubicBezTo>
                    <a:pt x="459" y="1173"/>
                    <a:pt x="463" y="1143"/>
                    <a:pt x="449" y="1122"/>
                  </a:cubicBezTo>
                  <a:cubicBezTo>
                    <a:pt x="433" y="1098"/>
                    <a:pt x="417" y="1074"/>
                    <a:pt x="401" y="1050"/>
                  </a:cubicBezTo>
                  <a:cubicBezTo>
                    <a:pt x="394" y="1039"/>
                    <a:pt x="376" y="1044"/>
                    <a:pt x="365" y="1038"/>
                  </a:cubicBezTo>
                  <a:cubicBezTo>
                    <a:pt x="352" y="1032"/>
                    <a:pt x="341" y="1022"/>
                    <a:pt x="329" y="1014"/>
                  </a:cubicBezTo>
                  <a:cubicBezTo>
                    <a:pt x="297" y="1018"/>
                    <a:pt x="258" y="1006"/>
                    <a:pt x="233" y="1026"/>
                  </a:cubicBezTo>
                  <a:cubicBezTo>
                    <a:pt x="214" y="1041"/>
                    <a:pt x="226" y="1074"/>
                    <a:pt x="221" y="1098"/>
                  </a:cubicBezTo>
                  <a:cubicBezTo>
                    <a:pt x="211" y="1143"/>
                    <a:pt x="212" y="1132"/>
                    <a:pt x="173" y="1158"/>
                  </a:cubicBezTo>
                  <a:cubicBezTo>
                    <a:pt x="145" y="1199"/>
                    <a:pt x="118" y="1226"/>
                    <a:pt x="77" y="1254"/>
                  </a:cubicBezTo>
                  <a:cubicBezTo>
                    <a:pt x="73" y="1266"/>
                    <a:pt x="73" y="1280"/>
                    <a:pt x="65" y="1290"/>
                  </a:cubicBezTo>
                  <a:cubicBezTo>
                    <a:pt x="36" y="1327"/>
                    <a:pt x="0" y="1304"/>
                    <a:pt x="65" y="1326"/>
                  </a:cubicBezTo>
                  <a:cubicBezTo>
                    <a:pt x="90" y="1318"/>
                    <a:pt x="119" y="1311"/>
                    <a:pt x="137" y="1290"/>
                  </a:cubicBezTo>
                  <a:cubicBezTo>
                    <a:pt x="148" y="1276"/>
                    <a:pt x="150" y="1256"/>
                    <a:pt x="161" y="1242"/>
                  </a:cubicBezTo>
                  <a:cubicBezTo>
                    <a:pt x="182" y="1215"/>
                    <a:pt x="233" y="1170"/>
                    <a:pt x="233" y="1170"/>
                  </a:cubicBezTo>
                  <a:cubicBezTo>
                    <a:pt x="237" y="1158"/>
                    <a:pt x="242" y="1146"/>
                    <a:pt x="245" y="1134"/>
                  </a:cubicBezTo>
                  <a:cubicBezTo>
                    <a:pt x="250" y="1118"/>
                    <a:pt x="241" y="1091"/>
                    <a:pt x="257" y="1086"/>
                  </a:cubicBezTo>
                  <a:cubicBezTo>
                    <a:pt x="271" y="1081"/>
                    <a:pt x="271" y="1112"/>
                    <a:pt x="281" y="1122"/>
                  </a:cubicBezTo>
                  <a:cubicBezTo>
                    <a:pt x="291" y="1132"/>
                    <a:pt x="304" y="1140"/>
                    <a:pt x="317" y="1146"/>
                  </a:cubicBezTo>
                  <a:cubicBezTo>
                    <a:pt x="375" y="1175"/>
                    <a:pt x="436" y="1210"/>
                    <a:pt x="497" y="1230"/>
                  </a:cubicBezTo>
                  <a:cubicBezTo>
                    <a:pt x="453" y="1099"/>
                    <a:pt x="523" y="1298"/>
                    <a:pt x="461" y="1158"/>
                  </a:cubicBezTo>
                  <a:cubicBezTo>
                    <a:pt x="451" y="1135"/>
                    <a:pt x="451" y="1107"/>
                    <a:pt x="437" y="1086"/>
                  </a:cubicBezTo>
                  <a:cubicBezTo>
                    <a:pt x="421" y="1062"/>
                    <a:pt x="389" y="1014"/>
                    <a:pt x="389" y="1014"/>
                  </a:cubicBezTo>
                  <a:cubicBezTo>
                    <a:pt x="393" y="990"/>
                    <a:pt x="384" y="959"/>
                    <a:pt x="401" y="942"/>
                  </a:cubicBezTo>
                  <a:cubicBezTo>
                    <a:pt x="413" y="930"/>
                    <a:pt x="408" y="974"/>
                    <a:pt x="413" y="990"/>
                  </a:cubicBezTo>
                  <a:cubicBezTo>
                    <a:pt x="420" y="1014"/>
                    <a:pt x="429" y="1038"/>
                    <a:pt x="437" y="1062"/>
                  </a:cubicBezTo>
                  <a:cubicBezTo>
                    <a:pt x="441" y="1074"/>
                    <a:pt x="429" y="1038"/>
                    <a:pt x="425" y="1026"/>
                  </a:cubicBezTo>
                  <a:cubicBezTo>
                    <a:pt x="417" y="1002"/>
                    <a:pt x="409" y="978"/>
                    <a:pt x="401" y="954"/>
                  </a:cubicBezTo>
                  <a:cubicBezTo>
                    <a:pt x="396" y="940"/>
                    <a:pt x="415" y="980"/>
                    <a:pt x="425" y="990"/>
                  </a:cubicBezTo>
                  <a:cubicBezTo>
                    <a:pt x="435" y="1000"/>
                    <a:pt x="449" y="1006"/>
                    <a:pt x="461" y="1014"/>
                  </a:cubicBezTo>
                  <a:cubicBezTo>
                    <a:pt x="469" y="1156"/>
                    <a:pt x="477" y="1207"/>
                    <a:pt x="497" y="1326"/>
                  </a:cubicBezTo>
                  <a:cubicBezTo>
                    <a:pt x="501" y="1434"/>
                    <a:pt x="509" y="1542"/>
                    <a:pt x="509" y="1650"/>
                  </a:cubicBezTo>
                  <a:cubicBezTo>
                    <a:pt x="509" y="1663"/>
                    <a:pt x="509" y="1617"/>
                    <a:pt x="497" y="1614"/>
                  </a:cubicBezTo>
                  <a:cubicBezTo>
                    <a:pt x="471" y="1607"/>
                    <a:pt x="450" y="1642"/>
                    <a:pt x="425" y="1650"/>
                  </a:cubicBezTo>
                  <a:cubicBezTo>
                    <a:pt x="421" y="1682"/>
                    <a:pt x="424" y="1716"/>
                    <a:pt x="413" y="1746"/>
                  </a:cubicBezTo>
                  <a:cubicBezTo>
                    <a:pt x="402" y="1775"/>
                    <a:pt x="366" y="1789"/>
                    <a:pt x="353" y="1818"/>
                  </a:cubicBezTo>
                  <a:cubicBezTo>
                    <a:pt x="322" y="1888"/>
                    <a:pt x="336" y="1948"/>
                    <a:pt x="257" y="1974"/>
                  </a:cubicBezTo>
                  <a:cubicBezTo>
                    <a:pt x="239" y="2029"/>
                    <a:pt x="210" y="2019"/>
                    <a:pt x="185" y="2070"/>
                  </a:cubicBezTo>
                  <a:cubicBezTo>
                    <a:pt x="179" y="2081"/>
                    <a:pt x="173" y="2119"/>
                    <a:pt x="173" y="2106"/>
                  </a:cubicBezTo>
                  <a:cubicBezTo>
                    <a:pt x="173" y="1996"/>
                    <a:pt x="214" y="2001"/>
                    <a:pt x="305" y="1986"/>
                  </a:cubicBezTo>
                  <a:cubicBezTo>
                    <a:pt x="309" y="1950"/>
                    <a:pt x="304" y="1912"/>
                    <a:pt x="317" y="1878"/>
                  </a:cubicBezTo>
                  <a:cubicBezTo>
                    <a:pt x="322" y="1866"/>
                    <a:pt x="342" y="1872"/>
                    <a:pt x="353" y="1866"/>
                  </a:cubicBezTo>
                  <a:cubicBezTo>
                    <a:pt x="366" y="1860"/>
                    <a:pt x="378" y="1851"/>
                    <a:pt x="389" y="1842"/>
                  </a:cubicBezTo>
                  <a:cubicBezTo>
                    <a:pt x="426" y="1811"/>
                    <a:pt x="446" y="1779"/>
                    <a:pt x="461" y="1734"/>
                  </a:cubicBezTo>
                  <a:cubicBezTo>
                    <a:pt x="453" y="1722"/>
                    <a:pt x="434" y="1712"/>
                    <a:pt x="437" y="1698"/>
                  </a:cubicBezTo>
                  <a:cubicBezTo>
                    <a:pt x="440" y="1686"/>
                    <a:pt x="482" y="1677"/>
                    <a:pt x="473" y="1686"/>
                  </a:cubicBezTo>
                  <a:cubicBezTo>
                    <a:pt x="453" y="1706"/>
                    <a:pt x="401" y="1734"/>
                    <a:pt x="401" y="1734"/>
                  </a:cubicBezTo>
                  <a:cubicBezTo>
                    <a:pt x="405" y="1762"/>
                    <a:pt x="397" y="1794"/>
                    <a:pt x="413" y="1818"/>
                  </a:cubicBezTo>
                  <a:cubicBezTo>
                    <a:pt x="420" y="1829"/>
                    <a:pt x="438" y="1812"/>
                    <a:pt x="449" y="1806"/>
                  </a:cubicBezTo>
                  <a:cubicBezTo>
                    <a:pt x="462" y="1800"/>
                    <a:pt x="473" y="1790"/>
                    <a:pt x="485" y="1782"/>
                  </a:cubicBezTo>
                  <a:cubicBezTo>
                    <a:pt x="481" y="1758"/>
                    <a:pt x="473" y="1734"/>
                    <a:pt x="473" y="1710"/>
                  </a:cubicBezTo>
                  <a:cubicBezTo>
                    <a:pt x="473" y="1694"/>
                    <a:pt x="485" y="1646"/>
                    <a:pt x="485" y="1662"/>
                  </a:cubicBezTo>
                  <a:cubicBezTo>
                    <a:pt x="485" y="1704"/>
                    <a:pt x="473" y="1733"/>
                    <a:pt x="461" y="1770"/>
                  </a:cubicBezTo>
                  <a:cubicBezTo>
                    <a:pt x="432" y="1684"/>
                    <a:pt x="458" y="1712"/>
                    <a:pt x="401" y="1674"/>
                  </a:cubicBezTo>
                  <a:cubicBezTo>
                    <a:pt x="397" y="1662"/>
                    <a:pt x="383" y="1649"/>
                    <a:pt x="389" y="1638"/>
                  </a:cubicBezTo>
                  <a:cubicBezTo>
                    <a:pt x="395" y="1627"/>
                    <a:pt x="414" y="1632"/>
                    <a:pt x="425" y="1626"/>
                  </a:cubicBezTo>
                  <a:cubicBezTo>
                    <a:pt x="438" y="1620"/>
                    <a:pt x="449" y="1610"/>
                    <a:pt x="461" y="1602"/>
                  </a:cubicBezTo>
                  <a:cubicBezTo>
                    <a:pt x="481" y="1606"/>
                    <a:pt x="501" y="1614"/>
                    <a:pt x="521" y="1614"/>
                  </a:cubicBezTo>
                  <a:cubicBezTo>
                    <a:pt x="534" y="1614"/>
                    <a:pt x="545" y="1600"/>
                    <a:pt x="557" y="1602"/>
                  </a:cubicBezTo>
                  <a:cubicBezTo>
                    <a:pt x="571" y="1604"/>
                    <a:pt x="580" y="1620"/>
                    <a:pt x="593" y="1626"/>
                  </a:cubicBezTo>
                  <a:cubicBezTo>
                    <a:pt x="616" y="1636"/>
                    <a:pt x="665" y="1650"/>
                    <a:pt x="665" y="1650"/>
                  </a:cubicBezTo>
                  <a:cubicBezTo>
                    <a:pt x="688" y="1766"/>
                    <a:pt x="651" y="1672"/>
                    <a:pt x="725" y="1722"/>
                  </a:cubicBezTo>
                  <a:cubicBezTo>
                    <a:pt x="824" y="1788"/>
                    <a:pt x="659" y="1736"/>
                    <a:pt x="797" y="1770"/>
                  </a:cubicBezTo>
                  <a:cubicBezTo>
                    <a:pt x="819" y="1857"/>
                    <a:pt x="857" y="1956"/>
                    <a:pt x="857" y="2046"/>
                  </a:cubicBezTo>
                  <a:cubicBezTo>
                    <a:pt x="857" y="2062"/>
                    <a:pt x="850" y="2014"/>
                    <a:pt x="845" y="1998"/>
                  </a:cubicBezTo>
                  <a:cubicBezTo>
                    <a:pt x="820" y="1915"/>
                    <a:pt x="840" y="1939"/>
                    <a:pt x="785" y="1902"/>
                  </a:cubicBezTo>
                  <a:cubicBezTo>
                    <a:pt x="770" y="1858"/>
                    <a:pt x="751" y="1823"/>
                    <a:pt x="713" y="1794"/>
                  </a:cubicBezTo>
                  <a:cubicBezTo>
                    <a:pt x="690" y="1776"/>
                    <a:pt x="641" y="1746"/>
                    <a:pt x="641" y="1746"/>
                  </a:cubicBezTo>
                  <a:cubicBezTo>
                    <a:pt x="620" y="1682"/>
                    <a:pt x="624" y="1648"/>
                    <a:pt x="557" y="1626"/>
                  </a:cubicBezTo>
                  <a:cubicBezTo>
                    <a:pt x="563" y="1663"/>
                    <a:pt x="628" y="1961"/>
                    <a:pt x="605" y="1926"/>
                  </a:cubicBezTo>
                  <a:cubicBezTo>
                    <a:pt x="589" y="1902"/>
                    <a:pt x="566" y="1881"/>
                    <a:pt x="557" y="1854"/>
                  </a:cubicBezTo>
                  <a:cubicBezTo>
                    <a:pt x="553" y="1842"/>
                    <a:pt x="549" y="1830"/>
                    <a:pt x="545" y="1818"/>
                  </a:cubicBezTo>
                  <a:cubicBezTo>
                    <a:pt x="541" y="1778"/>
                    <a:pt x="539" y="1738"/>
                    <a:pt x="533" y="1698"/>
                  </a:cubicBezTo>
                  <a:cubicBezTo>
                    <a:pt x="531" y="1685"/>
                    <a:pt x="534" y="1662"/>
                    <a:pt x="521" y="1662"/>
                  </a:cubicBezTo>
                  <a:cubicBezTo>
                    <a:pt x="508" y="1662"/>
                    <a:pt x="513" y="1686"/>
                    <a:pt x="509" y="1698"/>
                  </a:cubicBezTo>
                  <a:cubicBezTo>
                    <a:pt x="532" y="2488"/>
                    <a:pt x="535" y="2018"/>
                    <a:pt x="545" y="1734"/>
                  </a:cubicBezTo>
                  <a:cubicBezTo>
                    <a:pt x="563" y="1788"/>
                    <a:pt x="577" y="1789"/>
                    <a:pt x="629" y="1806"/>
                  </a:cubicBezTo>
                  <a:cubicBezTo>
                    <a:pt x="633" y="1830"/>
                    <a:pt x="633" y="1855"/>
                    <a:pt x="641" y="1878"/>
                  </a:cubicBezTo>
                  <a:cubicBezTo>
                    <a:pt x="658" y="1928"/>
                    <a:pt x="707" y="1924"/>
                    <a:pt x="749" y="1938"/>
                  </a:cubicBezTo>
                  <a:cubicBezTo>
                    <a:pt x="759" y="1969"/>
                    <a:pt x="761" y="2092"/>
                    <a:pt x="785" y="1998"/>
                  </a:cubicBezTo>
                  <a:cubicBezTo>
                    <a:pt x="786" y="1994"/>
                    <a:pt x="785" y="1990"/>
                    <a:pt x="785" y="1986"/>
                  </a:cubicBezTo>
                </a:path>
              </a:pathLst>
            </a:custGeom>
            <a:solidFill>
              <a:srgbClr val="FF9A05"/>
            </a:solidFill>
            <a:ln w="12700" cap="flat" cmpd="sng">
              <a:solidFill>
                <a:srgbClr val="B2B2B2"/>
              </a:solidFill>
              <a:prstDash val="solid"/>
              <a:round/>
              <a:headEnd/>
              <a:tailEnd/>
            </a:ln>
            <a:effectLst/>
          </p:spPr>
          <p:txBody>
            <a:bodyPr wrap="none"/>
            <a:lstStyle/>
            <a:p>
              <a:endParaRPr lang="es-AR" dirty="0"/>
            </a:p>
          </p:txBody>
        </p:sp>
        <p:sp>
          <p:nvSpPr>
            <p:cNvPr id="445457" name="Freeform 17"/>
            <p:cNvSpPr>
              <a:spLocks/>
            </p:cNvSpPr>
            <p:nvPr/>
          </p:nvSpPr>
          <p:spPr bwMode="auto">
            <a:xfrm>
              <a:off x="2562" y="754"/>
              <a:ext cx="643" cy="1943"/>
            </a:xfrm>
            <a:custGeom>
              <a:avLst/>
              <a:gdLst/>
              <a:ahLst/>
              <a:cxnLst>
                <a:cxn ang="0">
                  <a:pos x="509" y="102"/>
                </a:cxn>
                <a:cxn ang="0">
                  <a:pos x="557" y="198"/>
                </a:cxn>
                <a:cxn ang="0">
                  <a:pos x="569" y="126"/>
                </a:cxn>
                <a:cxn ang="0">
                  <a:pos x="557" y="210"/>
                </a:cxn>
                <a:cxn ang="0">
                  <a:pos x="581" y="522"/>
                </a:cxn>
                <a:cxn ang="0">
                  <a:pos x="809" y="810"/>
                </a:cxn>
                <a:cxn ang="0">
                  <a:pos x="785" y="726"/>
                </a:cxn>
                <a:cxn ang="0">
                  <a:pos x="617" y="606"/>
                </a:cxn>
                <a:cxn ang="0">
                  <a:pos x="377" y="570"/>
                </a:cxn>
                <a:cxn ang="0">
                  <a:pos x="245" y="822"/>
                </a:cxn>
                <a:cxn ang="0">
                  <a:pos x="365" y="726"/>
                </a:cxn>
                <a:cxn ang="0">
                  <a:pos x="485" y="762"/>
                </a:cxn>
                <a:cxn ang="0">
                  <a:pos x="485" y="846"/>
                </a:cxn>
                <a:cxn ang="0">
                  <a:pos x="497" y="1074"/>
                </a:cxn>
                <a:cxn ang="0">
                  <a:pos x="653" y="1038"/>
                </a:cxn>
                <a:cxn ang="0">
                  <a:pos x="797" y="1338"/>
                </a:cxn>
                <a:cxn ang="0">
                  <a:pos x="821" y="1518"/>
                </a:cxn>
                <a:cxn ang="0">
                  <a:pos x="569" y="1134"/>
                </a:cxn>
                <a:cxn ang="0">
                  <a:pos x="521" y="1266"/>
                </a:cxn>
                <a:cxn ang="0">
                  <a:pos x="401" y="1050"/>
                </a:cxn>
                <a:cxn ang="0">
                  <a:pos x="233" y="1026"/>
                </a:cxn>
                <a:cxn ang="0">
                  <a:pos x="77" y="1254"/>
                </a:cxn>
                <a:cxn ang="0">
                  <a:pos x="137" y="1290"/>
                </a:cxn>
                <a:cxn ang="0">
                  <a:pos x="245" y="1134"/>
                </a:cxn>
                <a:cxn ang="0">
                  <a:pos x="317" y="1146"/>
                </a:cxn>
                <a:cxn ang="0">
                  <a:pos x="437" y="1086"/>
                </a:cxn>
                <a:cxn ang="0">
                  <a:pos x="413" y="990"/>
                </a:cxn>
                <a:cxn ang="0">
                  <a:pos x="401" y="954"/>
                </a:cxn>
                <a:cxn ang="0">
                  <a:pos x="497" y="1326"/>
                </a:cxn>
                <a:cxn ang="0">
                  <a:pos x="425" y="1650"/>
                </a:cxn>
                <a:cxn ang="0">
                  <a:pos x="257" y="1974"/>
                </a:cxn>
                <a:cxn ang="0">
                  <a:pos x="305" y="1986"/>
                </a:cxn>
                <a:cxn ang="0">
                  <a:pos x="389" y="1842"/>
                </a:cxn>
                <a:cxn ang="0">
                  <a:pos x="473" y="1686"/>
                </a:cxn>
                <a:cxn ang="0">
                  <a:pos x="449" y="1806"/>
                </a:cxn>
                <a:cxn ang="0">
                  <a:pos x="485" y="1662"/>
                </a:cxn>
                <a:cxn ang="0">
                  <a:pos x="389" y="1638"/>
                </a:cxn>
                <a:cxn ang="0">
                  <a:pos x="521" y="1614"/>
                </a:cxn>
                <a:cxn ang="0">
                  <a:pos x="665" y="1650"/>
                </a:cxn>
                <a:cxn ang="0">
                  <a:pos x="857" y="2046"/>
                </a:cxn>
                <a:cxn ang="0">
                  <a:pos x="713" y="1794"/>
                </a:cxn>
                <a:cxn ang="0">
                  <a:pos x="605" y="1926"/>
                </a:cxn>
                <a:cxn ang="0">
                  <a:pos x="533" y="1698"/>
                </a:cxn>
                <a:cxn ang="0">
                  <a:pos x="545" y="1734"/>
                </a:cxn>
                <a:cxn ang="0">
                  <a:pos x="749" y="1938"/>
                </a:cxn>
              </a:cxnLst>
              <a:rect l="0" t="0" r="r" b="b"/>
              <a:pathLst>
                <a:path w="869" h="2488">
                  <a:moveTo>
                    <a:pt x="533" y="1590"/>
                  </a:moveTo>
                  <a:cubicBezTo>
                    <a:pt x="686" y="1131"/>
                    <a:pt x="566" y="1504"/>
                    <a:pt x="533" y="210"/>
                  </a:cubicBezTo>
                  <a:cubicBezTo>
                    <a:pt x="533" y="196"/>
                    <a:pt x="441" y="0"/>
                    <a:pt x="509" y="102"/>
                  </a:cubicBezTo>
                  <a:cubicBezTo>
                    <a:pt x="513" y="142"/>
                    <a:pt x="504" y="185"/>
                    <a:pt x="521" y="222"/>
                  </a:cubicBezTo>
                  <a:cubicBezTo>
                    <a:pt x="528" y="237"/>
                    <a:pt x="555" y="243"/>
                    <a:pt x="569" y="234"/>
                  </a:cubicBezTo>
                  <a:cubicBezTo>
                    <a:pt x="580" y="227"/>
                    <a:pt x="563" y="209"/>
                    <a:pt x="557" y="198"/>
                  </a:cubicBezTo>
                  <a:cubicBezTo>
                    <a:pt x="551" y="185"/>
                    <a:pt x="541" y="174"/>
                    <a:pt x="533" y="162"/>
                  </a:cubicBezTo>
                  <a:cubicBezTo>
                    <a:pt x="562" y="76"/>
                    <a:pt x="543" y="111"/>
                    <a:pt x="581" y="54"/>
                  </a:cubicBezTo>
                  <a:cubicBezTo>
                    <a:pt x="577" y="78"/>
                    <a:pt x="577" y="103"/>
                    <a:pt x="569" y="126"/>
                  </a:cubicBezTo>
                  <a:cubicBezTo>
                    <a:pt x="561" y="151"/>
                    <a:pt x="541" y="173"/>
                    <a:pt x="533" y="198"/>
                  </a:cubicBezTo>
                  <a:cubicBezTo>
                    <a:pt x="537" y="214"/>
                    <a:pt x="530" y="239"/>
                    <a:pt x="545" y="246"/>
                  </a:cubicBezTo>
                  <a:cubicBezTo>
                    <a:pt x="556" y="252"/>
                    <a:pt x="568" y="216"/>
                    <a:pt x="557" y="210"/>
                  </a:cubicBezTo>
                  <a:cubicBezTo>
                    <a:pt x="544" y="204"/>
                    <a:pt x="533" y="226"/>
                    <a:pt x="521" y="234"/>
                  </a:cubicBezTo>
                  <a:cubicBezTo>
                    <a:pt x="475" y="371"/>
                    <a:pt x="468" y="378"/>
                    <a:pt x="521" y="630"/>
                  </a:cubicBezTo>
                  <a:cubicBezTo>
                    <a:pt x="533" y="688"/>
                    <a:pt x="579" y="524"/>
                    <a:pt x="581" y="522"/>
                  </a:cubicBezTo>
                  <a:cubicBezTo>
                    <a:pt x="602" y="507"/>
                    <a:pt x="653" y="498"/>
                    <a:pt x="653" y="498"/>
                  </a:cubicBezTo>
                  <a:cubicBezTo>
                    <a:pt x="706" y="577"/>
                    <a:pt x="659" y="696"/>
                    <a:pt x="701" y="738"/>
                  </a:cubicBezTo>
                  <a:cubicBezTo>
                    <a:pt x="701" y="738"/>
                    <a:pt x="791" y="798"/>
                    <a:pt x="809" y="810"/>
                  </a:cubicBezTo>
                  <a:cubicBezTo>
                    <a:pt x="821" y="818"/>
                    <a:pt x="845" y="834"/>
                    <a:pt x="845" y="834"/>
                  </a:cubicBezTo>
                  <a:cubicBezTo>
                    <a:pt x="853" y="846"/>
                    <a:pt x="869" y="884"/>
                    <a:pt x="869" y="870"/>
                  </a:cubicBezTo>
                  <a:cubicBezTo>
                    <a:pt x="869" y="795"/>
                    <a:pt x="814" y="783"/>
                    <a:pt x="785" y="726"/>
                  </a:cubicBezTo>
                  <a:cubicBezTo>
                    <a:pt x="746" y="648"/>
                    <a:pt x="772" y="602"/>
                    <a:pt x="689" y="546"/>
                  </a:cubicBezTo>
                  <a:cubicBezTo>
                    <a:pt x="669" y="550"/>
                    <a:pt x="645" y="545"/>
                    <a:pt x="629" y="558"/>
                  </a:cubicBezTo>
                  <a:cubicBezTo>
                    <a:pt x="616" y="569"/>
                    <a:pt x="630" y="595"/>
                    <a:pt x="617" y="606"/>
                  </a:cubicBezTo>
                  <a:cubicBezTo>
                    <a:pt x="598" y="622"/>
                    <a:pt x="545" y="630"/>
                    <a:pt x="545" y="630"/>
                  </a:cubicBezTo>
                  <a:cubicBezTo>
                    <a:pt x="527" y="796"/>
                    <a:pt x="556" y="733"/>
                    <a:pt x="473" y="678"/>
                  </a:cubicBezTo>
                  <a:cubicBezTo>
                    <a:pt x="445" y="595"/>
                    <a:pt x="460" y="598"/>
                    <a:pt x="377" y="570"/>
                  </a:cubicBezTo>
                  <a:cubicBezTo>
                    <a:pt x="361" y="618"/>
                    <a:pt x="347" y="638"/>
                    <a:pt x="305" y="666"/>
                  </a:cubicBezTo>
                  <a:cubicBezTo>
                    <a:pt x="285" y="725"/>
                    <a:pt x="259" y="765"/>
                    <a:pt x="209" y="798"/>
                  </a:cubicBezTo>
                  <a:cubicBezTo>
                    <a:pt x="200" y="825"/>
                    <a:pt x="174" y="869"/>
                    <a:pt x="245" y="822"/>
                  </a:cubicBezTo>
                  <a:cubicBezTo>
                    <a:pt x="257" y="814"/>
                    <a:pt x="258" y="795"/>
                    <a:pt x="269" y="786"/>
                  </a:cubicBezTo>
                  <a:cubicBezTo>
                    <a:pt x="279" y="778"/>
                    <a:pt x="293" y="778"/>
                    <a:pt x="305" y="774"/>
                  </a:cubicBezTo>
                  <a:cubicBezTo>
                    <a:pt x="374" y="671"/>
                    <a:pt x="282" y="792"/>
                    <a:pt x="365" y="726"/>
                  </a:cubicBezTo>
                  <a:cubicBezTo>
                    <a:pt x="376" y="717"/>
                    <a:pt x="377" y="698"/>
                    <a:pt x="389" y="690"/>
                  </a:cubicBezTo>
                  <a:cubicBezTo>
                    <a:pt x="410" y="677"/>
                    <a:pt x="461" y="666"/>
                    <a:pt x="461" y="666"/>
                  </a:cubicBezTo>
                  <a:cubicBezTo>
                    <a:pt x="471" y="697"/>
                    <a:pt x="467" y="735"/>
                    <a:pt x="485" y="762"/>
                  </a:cubicBezTo>
                  <a:cubicBezTo>
                    <a:pt x="492" y="773"/>
                    <a:pt x="509" y="770"/>
                    <a:pt x="521" y="774"/>
                  </a:cubicBezTo>
                  <a:cubicBezTo>
                    <a:pt x="517" y="786"/>
                    <a:pt x="515" y="799"/>
                    <a:pt x="509" y="810"/>
                  </a:cubicBezTo>
                  <a:cubicBezTo>
                    <a:pt x="503" y="823"/>
                    <a:pt x="486" y="832"/>
                    <a:pt x="485" y="846"/>
                  </a:cubicBezTo>
                  <a:cubicBezTo>
                    <a:pt x="482" y="874"/>
                    <a:pt x="493" y="902"/>
                    <a:pt x="497" y="930"/>
                  </a:cubicBezTo>
                  <a:cubicBezTo>
                    <a:pt x="493" y="1010"/>
                    <a:pt x="485" y="1090"/>
                    <a:pt x="485" y="1170"/>
                  </a:cubicBezTo>
                  <a:cubicBezTo>
                    <a:pt x="485" y="1202"/>
                    <a:pt x="481" y="1102"/>
                    <a:pt x="497" y="1074"/>
                  </a:cubicBezTo>
                  <a:cubicBezTo>
                    <a:pt x="505" y="1060"/>
                    <a:pt x="529" y="1067"/>
                    <a:pt x="545" y="1062"/>
                  </a:cubicBezTo>
                  <a:cubicBezTo>
                    <a:pt x="588" y="1050"/>
                    <a:pt x="578" y="1052"/>
                    <a:pt x="617" y="1026"/>
                  </a:cubicBezTo>
                  <a:cubicBezTo>
                    <a:pt x="629" y="1030"/>
                    <a:pt x="646" y="1027"/>
                    <a:pt x="653" y="1038"/>
                  </a:cubicBezTo>
                  <a:cubicBezTo>
                    <a:pt x="664" y="1055"/>
                    <a:pt x="662" y="1078"/>
                    <a:pt x="665" y="1098"/>
                  </a:cubicBezTo>
                  <a:cubicBezTo>
                    <a:pt x="670" y="1138"/>
                    <a:pt x="671" y="1178"/>
                    <a:pt x="677" y="1218"/>
                  </a:cubicBezTo>
                  <a:cubicBezTo>
                    <a:pt x="688" y="1289"/>
                    <a:pt x="745" y="1303"/>
                    <a:pt x="797" y="1338"/>
                  </a:cubicBezTo>
                  <a:cubicBezTo>
                    <a:pt x="840" y="1402"/>
                    <a:pt x="836" y="1434"/>
                    <a:pt x="845" y="1518"/>
                  </a:cubicBezTo>
                  <a:cubicBezTo>
                    <a:pt x="841" y="1530"/>
                    <a:pt x="846" y="1554"/>
                    <a:pt x="833" y="1554"/>
                  </a:cubicBezTo>
                  <a:cubicBezTo>
                    <a:pt x="820" y="1554"/>
                    <a:pt x="827" y="1529"/>
                    <a:pt x="821" y="1518"/>
                  </a:cubicBezTo>
                  <a:cubicBezTo>
                    <a:pt x="774" y="1425"/>
                    <a:pt x="815" y="1536"/>
                    <a:pt x="785" y="1446"/>
                  </a:cubicBezTo>
                  <a:cubicBezTo>
                    <a:pt x="772" y="1165"/>
                    <a:pt x="813" y="1222"/>
                    <a:pt x="677" y="1086"/>
                  </a:cubicBezTo>
                  <a:cubicBezTo>
                    <a:pt x="626" y="1095"/>
                    <a:pt x="596" y="1085"/>
                    <a:pt x="569" y="1134"/>
                  </a:cubicBezTo>
                  <a:cubicBezTo>
                    <a:pt x="557" y="1156"/>
                    <a:pt x="545" y="1206"/>
                    <a:pt x="545" y="1206"/>
                  </a:cubicBezTo>
                  <a:cubicBezTo>
                    <a:pt x="541" y="1238"/>
                    <a:pt x="545" y="1272"/>
                    <a:pt x="533" y="1302"/>
                  </a:cubicBezTo>
                  <a:cubicBezTo>
                    <a:pt x="528" y="1314"/>
                    <a:pt x="527" y="1277"/>
                    <a:pt x="521" y="1266"/>
                  </a:cubicBezTo>
                  <a:cubicBezTo>
                    <a:pt x="507" y="1241"/>
                    <a:pt x="489" y="1218"/>
                    <a:pt x="473" y="1194"/>
                  </a:cubicBezTo>
                  <a:cubicBezTo>
                    <a:pt x="459" y="1173"/>
                    <a:pt x="463" y="1143"/>
                    <a:pt x="449" y="1122"/>
                  </a:cubicBezTo>
                  <a:cubicBezTo>
                    <a:pt x="433" y="1098"/>
                    <a:pt x="417" y="1074"/>
                    <a:pt x="401" y="1050"/>
                  </a:cubicBezTo>
                  <a:cubicBezTo>
                    <a:pt x="394" y="1039"/>
                    <a:pt x="376" y="1044"/>
                    <a:pt x="365" y="1038"/>
                  </a:cubicBezTo>
                  <a:cubicBezTo>
                    <a:pt x="352" y="1032"/>
                    <a:pt x="341" y="1022"/>
                    <a:pt x="329" y="1014"/>
                  </a:cubicBezTo>
                  <a:cubicBezTo>
                    <a:pt x="297" y="1018"/>
                    <a:pt x="258" y="1006"/>
                    <a:pt x="233" y="1026"/>
                  </a:cubicBezTo>
                  <a:cubicBezTo>
                    <a:pt x="214" y="1041"/>
                    <a:pt x="226" y="1074"/>
                    <a:pt x="221" y="1098"/>
                  </a:cubicBezTo>
                  <a:cubicBezTo>
                    <a:pt x="211" y="1143"/>
                    <a:pt x="212" y="1132"/>
                    <a:pt x="173" y="1158"/>
                  </a:cubicBezTo>
                  <a:cubicBezTo>
                    <a:pt x="145" y="1199"/>
                    <a:pt x="118" y="1226"/>
                    <a:pt x="77" y="1254"/>
                  </a:cubicBezTo>
                  <a:cubicBezTo>
                    <a:pt x="73" y="1266"/>
                    <a:pt x="73" y="1280"/>
                    <a:pt x="65" y="1290"/>
                  </a:cubicBezTo>
                  <a:cubicBezTo>
                    <a:pt x="36" y="1327"/>
                    <a:pt x="0" y="1304"/>
                    <a:pt x="65" y="1326"/>
                  </a:cubicBezTo>
                  <a:cubicBezTo>
                    <a:pt x="90" y="1318"/>
                    <a:pt x="119" y="1311"/>
                    <a:pt x="137" y="1290"/>
                  </a:cubicBezTo>
                  <a:cubicBezTo>
                    <a:pt x="148" y="1276"/>
                    <a:pt x="150" y="1256"/>
                    <a:pt x="161" y="1242"/>
                  </a:cubicBezTo>
                  <a:cubicBezTo>
                    <a:pt x="182" y="1215"/>
                    <a:pt x="233" y="1170"/>
                    <a:pt x="233" y="1170"/>
                  </a:cubicBezTo>
                  <a:cubicBezTo>
                    <a:pt x="237" y="1158"/>
                    <a:pt x="242" y="1146"/>
                    <a:pt x="245" y="1134"/>
                  </a:cubicBezTo>
                  <a:cubicBezTo>
                    <a:pt x="250" y="1118"/>
                    <a:pt x="241" y="1091"/>
                    <a:pt x="257" y="1086"/>
                  </a:cubicBezTo>
                  <a:cubicBezTo>
                    <a:pt x="271" y="1081"/>
                    <a:pt x="271" y="1112"/>
                    <a:pt x="281" y="1122"/>
                  </a:cubicBezTo>
                  <a:cubicBezTo>
                    <a:pt x="291" y="1132"/>
                    <a:pt x="304" y="1140"/>
                    <a:pt x="317" y="1146"/>
                  </a:cubicBezTo>
                  <a:cubicBezTo>
                    <a:pt x="375" y="1175"/>
                    <a:pt x="436" y="1210"/>
                    <a:pt x="497" y="1230"/>
                  </a:cubicBezTo>
                  <a:cubicBezTo>
                    <a:pt x="453" y="1099"/>
                    <a:pt x="523" y="1298"/>
                    <a:pt x="461" y="1158"/>
                  </a:cubicBezTo>
                  <a:cubicBezTo>
                    <a:pt x="451" y="1135"/>
                    <a:pt x="451" y="1107"/>
                    <a:pt x="437" y="1086"/>
                  </a:cubicBezTo>
                  <a:cubicBezTo>
                    <a:pt x="421" y="1062"/>
                    <a:pt x="389" y="1014"/>
                    <a:pt x="389" y="1014"/>
                  </a:cubicBezTo>
                  <a:cubicBezTo>
                    <a:pt x="393" y="990"/>
                    <a:pt x="384" y="959"/>
                    <a:pt x="401" y="942"/>
                  </a:cubicBezTo>
                  <a:cubicBezTo>
                    <a:pt x="413" y="930"/>
                    <a:pt x="408" y="974"/>
                    <a:pt x="413" y="990"/>
                  </a:cubicBezTo>
                  <a:cubicBezTo>
                    <a:pt x="420" y="1014"/>
                    <a:pt x="429" y="1038"/>
                    <a:pt x="437" y="1062"/>
                  </a:cubicBezTo>
                  <a:cubicBezTo>
                    <a:pt x="441" y="1074"/>
                    <a:pt x="429" y="1038"/>
                    <a:pt x="425" y="1026"/>
                  </a:cubicBezTo>
                  <a:cubicBezTo>
                    <a:pt x="417" y="1002"/>
                    <a:pt x="409" y="978"/>
                    <a:pt x="401" y="954"/>
                  </a:cubicBezTo>
                  <a:cubicBezTo>
                    <a:pt x="396" y="940"/>
                    <a:pt x="415" y="980"/>
                    <a:pt x="425" y="990"/>
                  </a:cubicBezTo>
                  <a:cubicBezTo>
                    <a:pt x="435" y="1000"/>
                    <a:pt x="449" y="1006"/>
                    <a:pt x="461" y="1014"/>
                  </a:cubicBezTo>
                  <a:cubicBezTo>
                    <a:pt x="469" y="1156"/>
                    <a:pt x="477" y="1207"/>
                    <a:pt x="497" y="1326"/>
                  </a:cubicBezTo>
                  <a:cubicBezTo>
                    <a:pt x="501" y="1434"/>
                    <a:pt x="509" y="1542"/>
                    <a:pt x="509" y="1650"/>
                  </a:cubicBezTo>
                  <a:cubicBezTo>
                    <a:pt x="509" y="1663"/>
                    <a:pt x="509" y="1617"/>
                    <a:pt x="497" y="1614"/>
                  </a:cubicBezTo>
                  <a:cubicBezTo>
                    <a:pt x="471" y="1607"/>
                    <a:pt x="450" y="1642"/>
                    <a:pt x="425" y="1650"/>
                  </a:cubicBezTo>
                  <a:cubicBezTo>
                    <a:pt x="421" y="1682"/>
                    <a:pt x="424" y="1716"/>
                    <a:pt x="413" y="1746"/>
                  </a:cubicBezTo>
                  <a:cubicBezTo>
                    <a:pt x="402" y="1775"/>
                    <a:pt x="366" y="1789"/>
                    <a:pt x="353" y="1818"/>
                  </a:cubicBezTo>
                  <a:cubicBezTo>
                    <a:pt x="322" y="1888"/>
                    <a:pt x="336" y="1948"/>
                    <a:pt x="257" y="1974"/>
                  </a:cubicBezTo>
                  <a:cubicBezTo>
                    <a:pt x="239" y="2029"/>
                    <a:pt x="210" y="2019"/>
                    <a:pt x="185" y="2070"/>
                  </a:cubicBezTo>
                  <a:cubicBezTo>
                    <a:pt x="179" y="2081"/>
                    <a:pt x="173" y="2119"/>
                    <a:pt x="173" y="2106"/>
                  </a:cubicBezTo>
                  <a:cubicBezTo>
                    <a:pt x="173" y="1996"/>
                    <a:pt x="214" y="2001"/>
                    <a:pt x="305" y="1986"/>
                  </a:cubicBezTo>
                  <a:cubicBezTo>
                    <a:pt x="309" y="1950"/>
                    <a:pt x="304" y="1912"/>
                    <a:pt x="317" y="1878"/>
                  </a:cubicBezTo>
                  <a:cubicBezTo>
                    <a:pt x="322" y="1866"/>
                    <a:pt x="342" y="1872"/>
                    <a:pt x="353" y="1866"/>
                  </a:cubicBezTo>
                  <a:cubicBezTo>
                    <a:pt x="366" y="1860"/>
                    <a:pt x="378" y="1851"/>
                    <a:pt x="389" y="1842"/>
                  </a:cubicBezTo>
                  <a:cubicBezTo>
                    <a:pt x="426" y="1811"/>
                    <a:pt x="446" y="1779"/>
                    <a:pt x="461" y="1734"/>
                  </a:cubicBezTo>
                  <a:cubicBezTo>
                    <a:pt x="453" y="1722"/>
                    <a:pt x="434" y="1712"/>
                    <a:pt x="437" y="1698"/>
                  </a:cubicBezTo>
                  <a:cubicBezTo>
                    <a:pt x="440" y="1686"/>
                    <a:pt x="482" y="1677"/>
                    <a:pt x="473" y="1686"/>
                  </a:cubicBezTo>
                  <a:cubicBezTo>
                    <a:pt x="453" y="1706"/>
                    <a:pt x="401" y="1734"/>
                    <a:pt x="401" y="1734"/>
                  </a:cubicBezTo>
                  <a:cubicBezTo>
                    <a:pt x="405" y="1762"/>
                    <a:pt x="397" y="1794"/>
                    <a:pt x="413" y="1818"/>
                  </a:cubicBezTo>
                  <a:cubicBezTo>
                    <a:pt x="420" y="1829"/>
                    <a:pt x="438" y="1812"/>
                    <a:pt x="449" y="1806"/>
                  </a:cubicBezTo>
                  <a:cubicBezTo>
                    <a:pt x="462" y="1800"/>
                    <a:pt x="473" y="1790"/>
                    <a:pt x="485" y="1782"/>
                  </a:cubicBezTo>
                  <a:cubicBezTo>
                    <a:pt x="481" y="1758"/>
                    <a:pt x="473" y="1734"/>
                    <a:pt x="473" y="1710"/>
                  </a:cubicBezTo>
                  <a:cubicBezTo>
                    <a:pt x="473" y="1694"/>
                    <a:pt x="485" y="1646"/>
                    <a:pt x="485" y="1662"/>
                  </a:cubicBezTo>
                  <a:cubicBezTo>
                    <a:pt x="485" y="1704"/>
                    <a:pt x="473" y="1733"/>
                    <a:pt x="461" y="1770"/>
                  </a:cubicBezTo>
                  <a:cubicBezTo>
                    <a:pt x="432" y="1684"/>
                    <a:pt x="458" y="1712"/>
                    <a:pt x="401" y="1674"/>
                  </a:cubicBezTo>
                  <a:cubicBezTo>
                    <a:pt x="397" y="1662"/>
                    <a:pt x="383" y="1649"/>
                    <a:pt x="389" y="1638"/>
                  </a:cubicBezTo>
                  <a:cubicBezTo>
                    <a:pt x="395" y="1627"/>
                    <a:pt x="414" y="1632"/>
                    <a:pt x="425" y="1626"/>
                  </a:cubicBezTo>
                  <a:cubicBezTo>
                    <a:pt x="438" y="1620"/>
                    <a:pt x="449" y="1610"/>
                    <a:pt x="461" y="1602"/>
                  </a:cubicBezTo>
                  <a:cubicBezTo>
                    <a:pt x="481" y="1606"/>
                    <a:pt x="501" y="1614"/>
                    <a:pt x="521" y="1614"/>
                  </a:cubicBezTo>
                  <a:cubicBezTo>
                    <a:pt x="534" y="1614"/>
                    <a:pt x="545" y="1600"/>
                    <a:pt x="557" y="1602"/>
                  </a:cubicBezTo>
                  <a:cubicBezTo>
                    <a:pt x="571" y="1604"/>
                    <a:pt x="580" y="1620"/>
                    <a:pt x="593" y="1626"/>
                  </a:cubicBezTo>
                  <a:cubicBezTo>
                    <a:pt x="616" y="1636"/>
                    <a:pt x="665" y="1650"/>
                    <a:pt x="665" y="1650"/>
                  </a:cubicBezTo>
                  <a:cubicBezTo>
                    <a:pt x="688" y="1766"/>
                    <a:pt x="651" y="1672"/>
                    <a:pt x="725" y="1722"/>
                  </a:cubicBezTo>
                  <a:cubicBezTo>
                    <a:pt x="824" y="1788"/>
                    <a:pt x="659" y="1736"/>
                    <a:pt x="797" y="1770"/>
                  </a:cubicBezTo>
                  <a:cubicBezTo>
                    <a:pt x="819" y="1857"/>
                    <a:pt x="857" y="1956"/>
                    <a:pt x="857" y="2046"/>
                  </a:cubicBezTo>
                  <a:cubicBezTo>
                    <a:pt x="857" y="2062"/>
                    <a:pt x="850" y="2014"/>
                    <a:pt x="845" y="1998"/>
                  </a:cubicBezTo>
                  <a:cubicBezTo>
                    <a:pt x="820" y="1915"/>
                    <a:pt x="840" y="1939"/>
                    <a:pt x="785" y="1902"/>
                  </a:cubicBezTo>
                  <a:cubicBezTo>
                    <a:pt x="770" y="1858"/>
                    <a:pt x="751" y="1823"/>
                    <a:pt x="713" y="1794"/>
                  </a:cubicBezTo>
                  <a:cubicBezTo>
                    <a:pt x="690" y="1776"/>
                    <a:pt x="641" y="1746"/>
                    <a:pt x="641" y="1746"/>
                  </a:cubicBezTo>
                  <a:cubicBezTo>
                    <a:pt x="620" y="1682"/>
                    <a:pt x="624" y="1648"/>
                    <a:pt x="557" y="1626"/>
                  </a:cubicBezTo>
                  <a:cubicBezTo>
                    <a:pt x="563" y="1663"/>
                    <a:pt x="628" y="1961"/>
                    <a:pt x="605" y="1926"/>
                  </a:cubicBezTo>
                  <a:cubicBezTo>
                    <a:pt x="589" y="1902"/>
                    <a:pt x="566" y="1881"/>
                    <a:pt x="557" y="1854"/>
                  </a:cubicBezTo>
                  <a:cubicBezTo>
                    <a:pt x="553" y="1842"/>
                    <a:pt x="549" y="1830"/>
                    <a:pt x="545" y="1818"/>
                  </a:cubicBezTo>
                  <a:cubicBezTo>
                    <a:pt x="541" y="1778"/>
                    <a:pt x="539" y="1738"/>
                    <a:pt x="533" y="1698"/>
                  </a:cubicBezTo>
                  <a:cubicBezTo>
                    <a:pt x="531" y="1685"/>
                    <a:pt x="534" y="1662"/>
                    <a:pt x="521" y="1662"/>
                  </a:cubicBezTo>
                  <a:cubicBezTo>
                    <a:pt x="508" y="1662"/>
                    <a:pt x="513" y="1686"/>
                    <a:pt x="509" y="1698"/>
                  </a:cubicBezTo>
                  <a:cubicBezTo>
                    <a:pt x="532" y="2488"/>
                    <a:pt x="535" y="2018"/>
                    <a:pt x="545" y="1734"/>
                  </a:cubicBezTo>
                  <a:cubicBezTo>
                    <a:pt x="563" y="1788"/>
                    <a:pt x="577" y="1789"/>
                    <a:pt x="629" y="1806"/>
                  </a:cubicBezTo>
                  <a:cubicBezTo>
                    <a:pt x="633" y="1830"/>
                    <a:pt x="633" y="1855"/>
                    <a:pt x="641" y="1878"/>
                  </a:cubicBezTo>
                  <a:cubicBezTo>
                    <a:pt x="658" y="1928"/>
                    <a:pt x="707" y="1924"/>
                    <a:pt x="749" y="1938"/>
                  </a:cubicBezTo>
                  <a:cubicBezTo>
                    <a:pt x="759" y="1969"/>
                    <a:pt x="761" y="2092"/>
                    <a:pt x="785" y="1998"/>
                  </a:cubicBezTo>
                  <a:cubicBezTo>
                    <a:pt x="786" y="1994"/>
                    <a:pt x="785" y="1990"/>
                    <a:pt x="785" y="1986"/>
                  </a:cubicBezTo>
                </a:path>
              </a:pathLst>
            </a:custGeom>
            <a:solidFill>
              <a:srgbClr val="00CC00"/>
            </a:solidFill>
            <a:ln w="12700" cap="flat" cmpd="sng">
              <a:solidFill>
                <a:srgbClr val="B2B2B2"/>
              </a:solidFill>
              <a:prstDash val="solid"/>
              <a:round/>
              <a:headEnd/>
              <a:tailEnd/>
            </a:ln>
            <a:effectLst/>
          </p:spPr>
          <p:txBody>
            <a:bodyPr wrap="none"/>
            <a:lstStyle/>
            <a:p>
              <a:endParaRPr lang="es-AR" dirty="0"/>
            </a:p>
          </p:txBody>
        </p:sp>
      </p:grpSp>
      <p:grpSp>
        <p:nvGrpSpPr>
          <p:cNvPr id="4" name="Group 18"/>
          <p:cNvGrpSpPr>
            <a:grpSpLocks/>
          </p:cNvGrpSpPr>
          <p:nvPr/>
        </p:nvGrpSpPr>
        <p:grpSpPr bwMode="auto">
          <a:xfrm>
            <a:off x="1547813" y="4508500"/>
            <a:ext cx="6264275" cy="2089150"/>
            <a:chOff x="975" y="2840"/>
            <a:chExt cx="3946" cy="1316"/>
          </a:xfrm>
        </p:grpSpPr>
        <p:sp>
          <p:nvSpPr>
            <p:cNvPr id="445459" name="AutoShape 19"/>
            <p:cNvSpPr>
              <a:spLocks noChangeArrowheads="1"/>
            </p:cNvSpPr>
            <p:nvPr/>
          </p:nvSpPr>
          <p:spPr bwMode="auto">
            <a:xfrm>
              <a:off x="975" y="2840"/>
              <a:ext cx="3946" cy="1316"/>
            </a:xfrm>
            <a:prstGeom prst="rtTriangle">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445460" name="Text Box 20"/>
            <p:cNvSpPr txBox="1">
              <a:spLocks noChangeArrowheads="1"/>
            </p:cNvSpPr>
            <p:nvPr/>
          </p:nvSpPr>
          <p:spPr bwMode="auto">
            <a:xfrm>
              <a:off x="975" y="3475"/>
              <a:ext cx="1588" cy="173"/>
            </a:xfrm>
            <a:prstGeom prst="rect">
              <a:avLst/>
            </a:prstGeom>
            <a:noFill/>
            <a:ln w="12700">
              <a:noFill/>
              <a:miter lim="800000"/>
              <a:headEnd/>
              <a:tailEnd/>
            </a:ln>
            <a:effectLst/>
          </p:spPr>
          <p:txBody>
            <a:bodyPr>
              <a:spAutoFit/>
            </a:bodyPr>
            <a:lstStyle/>
            <a:p>
              <a:pPr algn="l">
                <a:spcBef>
                  <a:spcPct val="50000"/>
                </a:spcBef>
              </a:pPr>
              <a:r>
                <a:rPr lang="es-AR" sz="1200" b="1" dirty="0"/>
                <a:t>DISPONIBILIDAD DE AGUA</a:t>
              </a:r>
              <a:endParaRPr lang="es-ES" sz="1200" b="1" dirty="0"/>
            </a:p>
          </p:txBody>
        </p:sp>
      </p:grpSp>
      <p:grpSp>
        <p:nvGrpSpPr>
          <p:cNvPr id="5" name="Group 21"/>
          <p:cNvGrpSpPr>
            <a:grpSpLocks/>
          </p:cNvGrpSpPr>
          <p:nvPr/>
        </p:nvGrpSpPr>
        <p:grpSpPr bwMode="auto">
          <a:xfrm>
            <a:off x="1547813" y="4437063"/>
            <a:ext cx="6264275" cy="2089150"/>
            <a:chOff x="975" y="2795"/>
            <a:chExt cx="3946" cy="1316"/>
          </a:xfrm>
        </p:grpSpPr>
        <p:sp>
          <p:nvSpPr>
            <p:cNvPr id="445462" name="AutoShape 22"/>
            <p:cNvSpPr>
              <a:spLocks noChangeArrowheads="1"/>
            </p:cNvSpPr>
            <p:nvPr/>
          </p:nvSpPr>
          <p:spPr bwMode="auto">
            <a:xfrm flipH="1">
              <a:off x="975" y="2795"/>
              <a:ext cx="3946" cy="1316"/>
            </a:xfrm>
            <a:prstGeom prst="rtTriangle">
              <a:avLst/>
            </a:prstGeom>
            <a:solidFill>
              <a:srgbClr val="FF0000">
                <a:alpha val="42000"/>
              </a:srgbClr>
            </a:solidFill>
            <a:ln w="9525">
              <a:solidFill>
                <a:schemeClr val="tx1"/>
              </a:solidFill>
              <a:miter lim="800000"/>
              <a:headEnd/>
              <a:tailEnd/>
            </a:ln>
            <a:effectLst/>
          </p:spPr>
          <p:txBody>
            <a:bodyPr wrap="none" anchor="ctr"/>
            <a:lstStyle/>
            <a:p>
              <a:endParaRPr lang="es-AR" dirty="0"/>
            </a:p>
          </p:txBody>
        </p:sp>
        <p:sp>
          <p:nvSpPr>
            <p:cNvPr id="445463" name="Text Box 23"/>
            <p:cNvSpPr txBox="1">
              <a:spLocks noChangeArrowheads="1"/>
            </p:cNvSpPr>
            <p:nvPr/>
          </p:nvSpPr>
          <p:spPr bwMode="auto">
            <a:xfrm>
              <a:off x="3470" y="3430"/>
              <a:ext cx="1406" cy="173"/>
            </a:xfrm>
            <a:prstGeom prst="rect">
              <a:avLst/>
            </a:prstGeom>
            <a:noFill/>
            <a:ln w="12700">
              <a:noFill/>
              <a:miter lim="800000"/>
              <a:headEnd/>
              <a:tailEnd/>
            </a:ln>
            <a:effectLst/>
          </p:spPr>
          <p:txBody>
            <a:bodyPr>
              <a:spAutoFit/>
            </a:bodyPr>
            <a:lstStyle/>
            <a:p>
              <a:pPr algn="r">
                <a:spcBef>
                  <a:spcPct val="50000"/>
                </a:spcBef>
              </a:pPr>
              <a:r>
                <a:rPr lang="es-AR" sz="1200" b="1" dirty="0"/>
                <a:t>ENERGIA DE RETENCIÓN</a:t>
              </a:r>
              <a:endParaRPr lang="es-ES" sz="1200" b="1" dirty="0"/>
            </a:p>
          </p:txBody>
        </p:sp>
      </p:grpSp>
      <p:grpSp>
        <p:nvGrpSpPr>
          <p:cNvPr id="6" name="Group 24"/>
          <p:cNvGrpSpPr>
            <a:grpSpLocks/>
          </p:cNvGrpSpPr>
          <p:nvPr/>
        </p:nvGrpSpPr>
        <p:grpSpPr bwMode="auto">
          <a:xfrm>
            <a:off x="1547813" y="404813"/>
            <a:ext cx="3817937" cy="6264275"/>
            <a:chOff x="975" y="255"/>
            <a:chExt cx="2405" cy="3946"/>
          </a:xfrm>
        </p:grpSpPr>
        <p:sp>
          <p:nvSpPr>
            <p:cNvPr id="445465" name="Rectangle 25"/>
            <p:cNvSpPr>
              <a:spLocks noChangeArrowheads="1"/>
            </p:cNvSpPr>
            <p:nvPr/>
          </p:nvSpPr>
          <p:spPr bwMode="auto">
            <a:xfrm>
              <a:off x="975" y="255"/>
              <a:ext cx="1905" cy="3946"/>
            </a:xfrm>
            <a:prstGeom prst="rect">
              <a:avLst/>
            </a:prstGeom>
            <a:solidFill>
              <a:srgbClr val="0066FF">
                <a:alpha val="28000"/>
              </a:srgbClr>
            </a:solidFill>
            <a:ln w="9525">
              <a:noFill/>
              <a:miter lim="800000"/>
              <a:headEnd/>
              <a:tailEnd/>
            </a:ln>
            <a:effectLst/>
          </p:spPr>
          <p:txBody>
            <a:bodyPr wrap="none" anchor="ctr"/>
            <a:lstStyle/>
            <a:p>
              <a:endParaRPr lang="es-AR" dirty="0"/>
            </a:p>
          </p:txBody>
        </p:sp>
        <p:sp>
          <p:nvSpPr>
            <p:cNvPr id="445466" name="Text Box 26"/>
            <p:cNvSpPr txBox="1">
              <a:spLocks noChangeArrowheads="1"/>
            </p:cNvSpPr>
            <p:nvPr/>
          </p:nvSpPr>
          <p:spPr bwMode="auto">
            <a:xfrm>
              <a:off x="2699" y="2296"/>
              <a:ext cx="681" cy="231"/>
            </a:xfrm>
            <a:prstGeom prst="rect">
              <a:avLst/>
            </a:prstGeom>
            <a:noFill/>
            <a:ln w="9525">
              <a:noFill/>
              <a:miter lim="800000"/>
              <a:headEnd/>
              <a:tailEnd/>
            </a:ln>
            <a:effectLst/>
          </p:spPr>
          <p:txBody>
            <a:bodyPr>
              <a:spAutoFit/>
            </a:bodyPr>
            <a:lstStyle/>
            <a:p>
              <a:pPr algn="l">
                <a:spcBef>
                  <a:spcPct val="50000"/>
                </a:spcBef>
              </a:pPr>
              <a:r>
                <a:rPr lang="es-AR" sz="1800" dirty="0">
                  <a:latin typeface="Arial" charset="0"/>
                </a:rPr>
                <a:t>- 1 atm</a:t>
              </a:r>
              <a:endParaRPr lang="es-ES" sz="1800" dirty="0">
                <a:latin typeface="Arial" charset="0"/>
              </a:endParaRPr>
            </a:p>
          </p:txBody>
        </p:sp>
      </p:grpSp>
      <p:sp>
        <p:nvSpPr>
          <p:cNvPr id="28" name="27 CuadroTexto"/>
          <p:cNvSpPr txBox="1"/>
          <p:nvPr/>
        </p:nvSpPr>
        <p:spPr>
          <a:xfrm>
            <a:off x="6300192" y="188640"/>
            <a:ext cx="1495922" cy="369332"/>
          </a:xfrm>
          <a:prstGeom prst="rect">
            <a:avLst/>
          </a:prstGeom>
          <a:noFill/>
        </p:spPr>
        <p:txBody>
          <a:bodyPr wrap="none" rtlCol="0">
            <a:spAutoFit/>
          </a:bodyPr>
          <a:lstStyle/>
          <a:p>
            <a:r>
              <a:rPr lang="es-AR" dirty="0" smtClean="0"/>
              <a:t>AGUA  UTIL</a:t>
            </a:r>
            <a:endParaRPr lang="es-AR" dirty="0"/>
          </a:p>
        </p:txBody>
      </p:sp>
      <p:sp>
        <p:nvSpPr>
          <p:cNvPr id="29" name="28 CuadroTexto"/>
          <p:cNvSpPr txBox="1"/>
          <p:nvPr/>
        </p:nvSpPr>
        <p:spPr>
          <a:xfrm>
            <a:off x="8028384" y="6309320"/>
            <a:ext cx="798617" cy="369332"/>
          </a:xfrm>
          <a:prstGeom prst="rect">
            <a:avLst/>
          </a:prstGeom>
          <a:noFill/>
        </p:spPr>
        <p:txBody>
          <a:bodyPr wrap="none" rtlCol="0">
            <a:spAutoFit/>
          </a:bodyPr>
          <a:lstStyle/>
          <a:p>
            <a:r>
              <a:rPr lang="es-AR" dirty="0" smtClean="0"/>
              <a:t>R GIL</a:t>
            </a: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vertical)">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1920875" y="2636838"/>
            <a:ext cx="0" cy="1412875"/>
          </a:xfrm>
          <a:prstGeom prst="line">
            <a:avLst/>
          </a:prstGeom>
          <a:noFill/>
          <a:ln w="12700">
            <a:solidFill>
              <a:srgbClr val="000000"/>
            </a:solidFill>
            <a:round/>
            <a:headEnd/>
            <a:tailEnd/>
          </a:ln>
        </p:spPr>
        <p:txBody>
          <a:bodyPr/>
          <a:lstStyle/>
          <a:p>
            <a:endParaRPr lang="es-AR" dirty="0"/>
          </a:p>
        </p:txBody>
      </p:sp>
      <p:sp>
        <p:nvSpPr>
          <p:cNvPr id="28675" name="Line 3"/>
          <p:cNvSpPr>
            <a:spLocks noChangeShapeType="1"/>
          </p:cNvSpPr>
          <p:nvPr/>
        </p:nvSpPr>
        <p:spPr bwMode="auto">
          <a:xfrm>
            <a:off x="1881188" y="4049713"/>
            <a:ext cx="38100" cy="1587"/>
          </a:xfrm>
          <a:prstGeom prst="line">
            <a:avLst/>
          </a:prstGeom>
          <a:noFill/>
          <a:ln w="0">
            <a:solidFill>
              <a:srgbClr val="000000"/>
            </a:solidFill>
            <a:round/>
            <a:headEnd/>
            <a:tailEnd/>
          </a:ln>
        </p:spPr>
        <p:txBody>
          <a:bodyPr/>
          <a:lstStyle/>
          <a:p>
            <a:endParaRPr lang="es-AR" dirty="0"/>
          </a:p>
        </p:txBody>
      </p:sp>
      <p:sp>
        <p:nvSpPr>
          <p:cNvPr id="28676" name="Line 4"/>
          <p:cNvSpPr>
            <a:spLocks noChangeShapeType="1"/>
          </p:cNvSpPr>
          <p:nvPr/>
        </p:nvSpPr>
        <p:spPr bwMode="auto">
          <a:xfrm>
            <a:off x="1881188" y="3487738"/>
            <a:ext cx="38100" cy="1587"/>
          </a:xfrm>
          <a:prstGeom prst="line">
            <a:avLst/>
          </a:prstGeom>
          <a:noFill/>
          <a:ln w="0">
            <a:solidFill>
              <a:srgbClr val="000000"/>
            </a:solidFill>
            <a:round/>
            <a:headEnd/>
            <a:tailEnd/>
          </a:ln>
        </p:spPr>
        <p:txBody>
          <a:bodyPr/>
          <a:lstStyle/>
          <a:p>
            <a:endParaRPr lang="es-AR" dirty="0"/>
          </a:p>
        </p:txBody>
      </p:sp>
      <p:sp>
        <p:nvSpPr>
          <p:cNvPr id="28677" name="Line 5"/>
          <p:cNvSpPr>
            <a:spLocks noChangeShapeType="1"/>
          </p:cNvSpPr>
          <p:nvPr/>
        </p:nvSpPr>
        <p:spPr bwMode="auto">
          <a:xfrm>
            <a:off x="1881188" y="2935288"/>
            <a:ext cx="38100" cy="1587"/>
          </a:xfrm>
          <a:prstGeom prst="line">
            <a:avLst/>
          </a:prstGeom>
          <a:noFill/>
          <a:ln w="0">
            <a:solidFill>
              <a:srgbClr val="000000"/>
            </a:solidFill>
            <a:round/>
            <a:headEnd/>
            <a:tailEnd/>
          </a:ln>
        </p:spPr>
        <p:txBody>
          <a:bodyPr/>
          <a:lstStyle/>
          <a:p>
            <a:endParaRPr lang="es-AR" dirty="0"/>
          </a:p>
        </p:txBody>
      </p:sp>
      <p:sp>
        <p:nvSpPr>
          <p:cNvPr id="28678" name="Line 6"/>
          <p:cNvSpPr>
            <a:spLocks noChangeShapeType="1"/>
          </p:cNvSpPr>
          <p:nvPr/>
        </p:nvSpPr>
        <p:spPr bwMode="auto">
          <a:xfrm>
            <a:off x="1919288" y="4049713"/>
            <a:ext cx="5314950" cy="1587"/>
          </a:xfrm>
          <a:prstGeom prst="line">
            <a:avLst/>
          </a:prstGeom>
          <a:noFill/>
          <a:ln w="12700">
            <a:solidFill>
              <a:srgbClr val="000000"/>
            </a:solidFill>
            <a:round/>
            <a:headEnd/>
            <a:tailEnd/>
          </a:ln>
        </p:spPr>
        <p:txBody>
          <a:bodyPr/>
          <a:lstStyle/>
          <a:p>
            <a:endParaRPr lang="es-AR" dirty="0"/>
          </a:p>
        </p:txBody>
      </p:sp>
      <p:sp>
        <p:nvSpPr>
          <p:cNvPr id="28679" name="Line 7"/>
          <p:cNvSpPr>
            <a:spLocks noChangeShapeType="1"/>
          </p:cNvSpPr>
          <p:nvPr/>
        </p:nvSpPr>
        <p:spPr bwMode="auto">
          <a:xfrm flipV="1">
            <a:off x="1919288" y="4049713"/>
            <a:ext cx="1587" cy="38100"/>
          </a:xfrm>
          <a:prstGeom prst="line">
            <a:avLst/>
          </a:prstGeom>
          <a:noFill/>
          <a:ln w="0">
            <a:solidFill>
              <a:srgbClr val="000000"/>
            </a:solidFill>
            <a:round/>
            <a:headEnd/>
            <a:tailEnd/>
          </a:ln>
        </p:spPr>
        <p:txBody>
          <a:bodyPr/>
          <a:lstStyle/>
          <a:p>
            <a:endParaRPr lang="es-AR" dirty="0"/>
          </a:p>
        </p:txBody>
      </p:sp>
      <p:sp>
        <p:nvSpPr>
          <p:cNvPr id="28680" name="Line 8"/>
          <p:cNvSpPr>
            <a:spLocks noChangeShapeType="1"/>
          </p:cNvSpPr>
          <p:nvPr/>
        </p:nvSpPr>
        <p:spPr bwMode="auto">
          <a:xfrm flipV="1">
            <a:off x="2805113" y="4049713"/>
            <a:ext cx="1587" cy="38100"/>
          </a:xfrm>
          <a:prstGeom prst="line">
            <a:avLst/>
          </a:prstGeom>
          <a:noFill/>
          <a:ln w="0">
            <a:solidFill>
              <a:srgbClr val="000000"/>
            </a:solidFill>
            <a:round/>
            <a:headEnd/>
            <a:tailEnd/>
          </a:ln>
        </p:spPr>
        <p:txBody>
          <a:bodyPr/>
          <a:lstStyle/>
          <a:p>
            <a:endParaRPr lang="es-AR" dirty="0"/>
          </a:p>
        </p:txBody>
      </p:sp>
      <p:sp>
        <p:nvSpPr>
          <p:cNvPr id="28681" name="Line 9"/>
          <p:cNvSpPr>
            <a:spLocks noChangeShapeType="1"/>
          </p:cNvSpPr>
          <p:nvPr/>
        </p:nvSpPr>
        <p:spPr bwMode="auto">
          <a:xfrm flipV="1">
            <a:off x="3690938" y="4049713"/>
            <a:ext cx="1587" cy="38100"/>
          </a:xfrm>
          <a:prstGeom prst="line">
            <a:avLst/>
          </a:prstGeom>
          <a:noFill/>
          <a:ln w="0">
            <a:solidFill>
              <a:srgbClr val="000000"/>
            </a:solidFill>
            <a:round/>
            <a:headEnd/>
            <a:tailEnd/>
          </a:ln>
        </p:spPr>
        <p:txBody>
          <a:bodyPr/>
          <a:lstStyle/>
          <a:p>
            <a:endParaRPr lang="es-AR" dirty="0"/>
          </a:p>
        </p:txBody>
      </p:sp>
      <p:sp>
        <p:nvSpPr>
          <p:cNvPr id="28682" name="Line 10"/>
          <p:cNvSpPr>
            <a:spLocks noChangeShapeType="1"/>
          </p:cNvSpPr>
          <p:nvPr/>
        </p:nvSpPr>
        <p:spPr bwMode="auto">
          <a:xfrm flipV="1">
            <a:off x="4576763" y="4049713"/>
            <a:ext cx="1587" cy="38100"/>
          </a:xfrm>
          <a:prstGeom prst="line">
            <a:avLst/>
          </a:prstGeom>
          <a:noFill/>
          <a:ln w="0">
            <a:solidFill>
              <a:srgbClr val="000000"/>
            </a:solidFill>
            <a:round/>
            <a:headEnd/>
            <a:tailEnd/>
          </a:ln>
        </p:spPr>
        <p:txBody>
          <a:bodyPr/>
          <a:lstStyle/>
          <a:p>
            <a:endParaRPr lang="es-AR" dirty="0"/>
          </a:p>
        </p:txBody>
      </p:sp>
      <p:sp>
        <p:nvSpPr>
          <p:cNvPr id="28683" name="Line 11"/>
          <p:cNvSpPr>
            <a:spLocks noChangeShapeType="1"/>
          </p:cNvSpPr>
          <p:nvPr/>
        </p:nvSpPr>
        <p:spPr bwMode="auto">
          <a:xfrm flipV="1">
            <a:off x="5462588" y="4049713"/>
            <a:ext cx="1587" cy="38100"/>
          </a:xfrm>
          <a:prstGeom prst="line">
            <a:avLst/>
          </a:prstGeom>
          <a:noFill/>
          <a:ln w="0">
            <a:solidFill>
              <a:srgbClr val="000000"/>
            </a:solidFill>
            <a:round/>
            <a:headEnd/>
            <a:tailEnd/>
          </a:ln>
        </p:spPr>
        <p:txBody>
          <a:bodyPr/>
          <a:lstStyle/>
          <a:p>
            <a:endParaRPr lang="es-AR" dirty="0"/>
          </a:p>
        </p:txBody>
      </p:sp>
      <p:sp>
        <p:nvSpPr>
          <p:cNvPr id="28684" name="Line 12"/>
          <p:cNvSpPr>
            <a:spLocks noChangeShapeType="1"/>
          </p:cNvSpPr>
          <p:nvPr/>
        </p:nvSpPr>
        <p:spPr bwMode="auto">
          <a:xfrm flipV="1">
            <a:off x="6348413" y="4049713"/>
            <a:ext cx="1587" cy="38100"/>
          </a:xfrm>
          <a:prstGeom prst="line">
            <a:avLst/>
          </a:prstGeom>
          <a:noFill/>
          <a:ln w="0">
            <a:solidFill>
              <a:srgbClr val="000000"/>
            </a:solidFill>
            <a:round/>
            <a:headEnd/>
            <a:tailEnd/>
          </a:ln>
        </p:spPr>
        <p:txBody>
          <a:bodyPr/>
          <a:lstStyle/>
          <a:p>
            <a:endParaRPr lang="es-AR" dirty="0"/>
          </a:p>
        </p:txBody>
      </p:sp>
      <p:sp>
        <p:nvSpPr>
          <p:cNvPr id="28685" name="Line 13"/>
          <p:cNvSpPr>
            <a:spLocks noChangeShapeType="1"/>
          </p:cNvSpPr>
          <p:nvPr/>
        </p:nvSpPr>
        <p:spPr bwMode="auto">
          <a:xfrm flipV="1">
            <a:off x="7234238" y="4049713"/>
            <a:ext cx="1587" cy="38100"/>
          </a:xfrm>
          <a:prstGeom prst="line">
            <a:avLst/>
          </a:prstGeom>
          <a:noFill/>
          <a:ln w="0">
            <a:solidFill>
              <a:srgbClr val="000000"/>
            </a:solidFill>
            <a:round/>
            <a:headEnd/>
            <a:tailEnd/>
          </a:ln>
        </p:spPr>
        <p:txBody>
          <a:bodyPr/>
          <a:lstStyle/>
          <a:p>
            <a:endParaRPr lang="es-AR" dirty="0"/>
          </a:p>
        </p:txBody>
      </p:sp>
      <p:sp>
        <p:nvSpPr>
          <p:cNvPr id="28686" name="Freeform 14"/>
          <p:cNvSpPr>
            <a:spLocks/>
          </p:cNvSpPr>
          <p:nvPr/>
        </p:nvSpPr>
        <p:spPr bwMode="auto">
          <a:xfrm>
            <a:off x="1919288" y="2649538"/>
            <a:ext cx="3457575" cy="1587"/>
          </a:xfrm>
          <a:custGeom>
            <a:avLst/>
            <a:gdLst/>
            <a:ahLst/>
            <a:cxnLst>
              <a:cxn ang="0">
                <a:pos x="363" y="0"/>
              </a:cxn>
              <a:cxn ang="0">
                <a:pos x="353" y="0"/>
              </a:cxn>
              <a:cxn ang="0">
                <a:pos x="344" y="0"/>
              </a:cxn>
              <a:cxn ang="0">
                <a:pos x="335" y="0"/>
              </a:cxn>
              <a:cxn ang="0">
                <a:pos x="326" y="0"/>
              </a:cxn>
              <a:cxn ang="0">
                <a:pos x="316" y="0"/>
              </a:cxn>
              <a:cxn ang="0">
                <a:pos x="307" y="0"/>
              </a:cxn>
              <a:cxn ang="0">
                <a:pos x="298" y="0"/>
              </a:cxn>
              <a:cxn ang="0">
                <a:pos x="288" y="0"/>
              </a:cxn>
              <a:cxn ang="0">
                <a:pos x="279" y="0"/>
              </a:cxn>
              <a:cxn ang="0">
                <a:pos x="270" y="0"/>
              </a:cxn>
              <a:cxn ang="0">
                <a:pos x="260" y="0"/>
              </a:cxn>
              <a:cxn ang="0">
                <a:pos x="251" y="0"/>
              </a:cxn>
              <a:cxn ang="0">
                <a:pos x="242" y="0"/>
              </a:cxn>
              <a:cxn ang="0">
                <a:pos x="233" y="0"/>
              </a:cxn>
              <a:cxn ang="0">
                <a:pos x="223" y="0"/>
              </a:cxn>
              <a:cxn ang="0">
                <a:pos x="214" y="0"/>
              </a:cxn>
              <a:cxn ang="0">
                <a:pos x="205" y="0"/>
              </a:cxn>
              <a:cxn ang="0">
                <a:pos x="195" y="0"/>
              </a:cxn>
              <a:cxn ang="0">
                <a:pos x="186" y="0"/>
              </a:cxn>
              <a:cxn ang="0">
                <a:pos x="177" y="0"/>
              </a:cxn>
              <a:cxn ang="0">
                <a:pos x="167" y="0"/>
              </a:cxn>
              <a:cxn ang="0">
                <a:pos x="158" y="0"/>
              </a:cxn>
              <a:cxn ang="0">
                <a:pos x="149" y="0"/>
              </a:cxn>
              <a:cxn ang="0">
                <a:pos x="140" y="0"/>
              </a:cxn>
              <a:cxn ang="0">
                <a:pos x="130" y="0"/>
              </a:cxn>
              <a:cxn ang="0">
                <a:pos x="121" y="0"/>
              </a:cxn>
              <a:cxn ang="0">
                <a:pos x="112" y="0"/>
              </a:cxn>
              <a:cxn ang="0">
                <a:pos x="102" y="0"/>
              </a:cxn>
              <a:cxn ang="0">
                <a:pos x="93" y="0"/>
              </a:cxn>
              <a:cxn ang="0">
                <a:pos x="84" y="0"/>
              </a:cxn>
              <a:cxn ang="0">
                <a:pos x="74" y="0"/>
              </a:cxn>
              <a:cxn ang="0">
                <a:pos x="65" y="0"/>
              </a:cxn>
              <a:cxn ang="0">
                <a:pos x="56" y="0"/>
              </a:cxn>
              <a:cxn ang="0">
                <a:pos x="47" y="0"/>
              </a:cxn>
              <a:cxn ang="0">
                <a:pos x="37" y="0"/>
              </a:cxn>
              <a:cxn ang="0">
                <a:pos x="28" y="0"/>
              </a:cxn>
              <a:cxn ang="0">
                <a:pos x="19" y="0"/>
              </a:cxn>
              <a:cxn ang="0">
                <a:pos x="9" y="0"/>
              </a:cxn>
              <a:cxn ang="0">
                <a:pos x="0" y="0"/>
              </a:cxn>
            </a:cxnLst>
            <a:rect l="0" t="0" r="r" b="b"/>
            <a:pathLst>
              <a:path w="363">
                <a:moveTo>
                  <a:pt x="363" y="0"/>
                </a:moveTo>
                <a:lnTo>
                  <a:pt x="353" y="0"/>
                </a:lnTo>
                <a:lnTo>
                  <a:pt x="344" y="0"/>
                </a:lnTo>
                <a:lnTo>
                  <a:pt x="335" y="0"/>
                </a:lnTo>
                <a:lnTo>
                  <a:pt x="326" y="0"/>
                </a:lnTo>
                <a:lnTo>
                  <a:pt x="316" y="0"/>
                </a:lnTo>
                <a:lnTo>
                  <a:pt x="307" y="0"/>
                </a:lnTo>
                <a:lnTo>
                  <a:pt x="298" y="0"/>
                </a:lnTo>
                <a:lnTo>
                  <a:pt x="288" y="0"/>
                </a:lnTo>
                <a:lnTo>
                  <a:pt x="279" y="0"/>
                </a:lnTo>
                <a:lnTo>
                  <a:pt x="270" y="0"/>
                </a:lnTo>
                <a:lnTo>
                  <a:pt x="260" y="0"/>
                </a:lnTo>
                <a:lnTo>
                  <a:pt x="251" y="0"/>
                </a:lnTo>
                <a:lnTo>
                  <a:pt x="242" y="0"/>
                </a:lnTo>
                <a:lnTo>
                  <a:pt x="233" y="0"/>
                </a:lnTo>
                <a:lnTo>
                  <a:pt x="223" y="0"/>
                </a:lnTo>
                <a:lnTo>
                  <a:pt x="214" y="0"/>
                </a:lnTo>
                <a:lnTo>
                  <a:pt x="205" y="0"/>
                </a:lnTo>
                <a:lnTo>
                  <a:pt x="195" y="0"/>
                </a:lnTo>
                <a:lnTo>
                  <a:pt x="186" y="0"/>
                </a:lnTo>
                <a:lnTo>
                  <a:pt x="177" y="0"/>
                </a:lnTo>
                <a:lnTo>
                  <a:pt x="167" y="0"/>
                </a:lnTo>
                <a:lnTo>
                  <a:pt x="158" y="0"/>
                </a:lnTo>
                <a:lnTo>
                  <a:pt x="149" y="0"/>
                </a:lnTo>
                <a:lnTo>
                  <a:pt x="140" y="0"/>
                </a:lnTo>
                <a:lnTo>
                  <a:pt x="130" y="0"/>
                </a:lnTo>
                <a:lnTo>
                  <a:pt x="121" y="0"/>
                </a:lnTo>
                <a:lnTo>
                  <a:pt x="112" y="0"/>
                </a:lnTo>
                <a:lnTo>
                  <a:pt x="102" y="0"/>
                </a:lnTo>
                <a:lnTo>
                  <a:pt x="93" y="0"/>
                </a:lnTo>
                <a:lnTo>
                  <a:pt x="84" y="0"/>
                </a:lnTo>
                <a:lnTo>
                  <a:pt x="74" y="0"/>
                </a:lnTo>
                <a:lnTo>
                  <a:pt x="65" y="0"/>
                </a:lnTo>
                <a:lnTo>
                  <a:pt x="56" y="0"/>
                </a:lnTo>
                <a:lnTo>
                  <a:pt x="47" y="0"/>
                </a:lnTo>
                <a:lnTo>
                  <a:pt x="37" y="0"/>
                </a:lnTo>
                <a:lnTo>
                  <a:pt x="28" y="0"/>
                </a:lnTo>
                <a:lnTo>
                  <a:pt x="19" y="0"/>
                </a:lnTo>
                <a:lnTo>
                  <a:pt x="9" y="0"/>
                </a:lnTo>
                <a:lnTo>
                  <a:pt x="0" y="0"/>
                </a:lnTo>
              </a:path>
            </a:pathLst>
          </a:custGeom>
          <a:noFill/>
          <a:ln w="38100" cap="flat">
            <a:solidFill>
              <a:schemeClr val="tx1"/>
            </a:solidFill>
            <a:prstDash val="solid"/>
            <a:round/>
            <a:headEnd/>
            <a:tailEnd/>
          </a:ln>
        </p:spPr>
        <p:txBody>
          <a:bodyPr/>
          <a:lstStyle/>
          <a:p>
            <a:endParaRPr lang="es-AR" dirty="0"/>
          </a:p>
        </p:txBody>
      </p:sp>
      <p:sp>
        <p:nvSpPr>
          <p:cNvPr id="28687" name="Rectangle 15"/>
          <p:cNvSpPr>
            <a:spLocks noChangeArrowheads="1"/>
          </p:cNvSpPr>
          <p:nvPr/>
        </p:nvSpPr>
        <p:spPr bwMode="auto">
          <a:xfrm>
            <a:off x="1757363" y="3973513"/>
            <a:ext cx="84137" cy="182562"/>
          </a:xfrm>
          <a:prstGeom prst="rect">
            <a:avLst/>
          </a:prstGeom>
          <a:noFill/>
          <a:ln w="9525">
            <a:noFill/>
            <a:miter lim="800000"/>
            <a:headEnd/>
            <a:tailEnd/>
          </a:ln>
        </p:spPr>
        <p:txBody>
          <a:bodyPr wrap="none" lIns="0" tIns="0" rIns="0" bIns="0">
            <a:spAutoFit/>
          </a:bodyPr>
          <a:lstStyle/>
          <a:p>
            <a:r>
              <a:rPr lang="es-ES" sz="1200" b="1" u="none" dirty="0">
                <a:solidFill>
                  <a:srgbClr val="000000"/>
                </a:solidFill>
              </a:rPr>
              <a:t>0</a:t>
            </a:r>
            <a:endParaRPr lang="es-ES" sz="1200" b="1" u="none" dirty="0"/>
          </a:p>
        </p:txBody>
      </p:sp>
      <p:sp>
        <p:nvSpPr>
          <p:cNvPr id="28688" name="Rectangle 16"/>
          <p:cNvSpPr>
            <a:spLocks noChangeArrowheads="1"/>
          </p:cNvSpPr>
          <p:nvPr/>
        </p:nvSpPr>
        <p:spPr bwMode="auto">
          <a:xfrm>
            <a:off x="1751013" y="2565400"/>
            <a:ext cx="84137" cy="182563"/>
          </a:xfrm>
          <a:prstGeom prst="rect">
            <a:avLst/>
          </a:prstGeom>
          <a:noFill/>
          <a:ln w="9525">
            <a:noFill/>
            <a:miter lim="800000"/>
            <a:headEnd/>
            <a:tailEnd/>
          </a:ln>
        </p:spPr>
        <p:txBody>
          <a:bodyPr wrap="none" lIns="0" tIns="0" rIns="0" bIns="0">
            <a:spAutoFit/>
          </a:bodyPr>
          <a:lstStyle/>
          <a:p>
            <a:r>
              <a:rPr lang="es-ES" sz="1200" b="1" u="none" dirty="0">
                <a:solidFill>
                  <a:srgbClr val="000000"/>
                </a:solidFill>
              </a:rPr>
              <a:t>1</a:t>
            </a:r>
            <a:endParaRPr lang="es-ES" sz="1200" b="1" u="none" dirty="0"/>
          </a:p>
        </p:txBody>
      </p:sp>
      <p:sp>
        <p:nvSpPr>
          <p:cNvPr id="28689" name="Rectangle 17"/>
          <p:cNvSpPr>
            <a:spLocks noChangeArrowheads="1"/>
          </p:cNvSpPr>
          <p:nvPr/>
        </p:nvSpPr>
        <p:spPr bwMode="auto">
          <a:xfrm>
            <a:off x="1890713" y="4154488"/>
            <a:ext cx="84137" cy="182562"/>
          </a:xfrm>
          <a:prstGeom prst="rect">
            <a:avLst/>
          </a:prstGeom>
          <a:noFill/>
          <a:ln w="9525">
            <a:noFill/>
            <a:miter lim="800000"/>
            <a:headEnd/>
            <a:tailEnd/>
          </a:ln>
        </p:spPr>
        <p:txBody>
          <a:bodyPr wrap="none" lIns="0" tIns="0" rIns="0" bIns="0">
            <a:spAutoFit/>
          </a:bodyPr>
          <a:lstStyle/>
          <a:p>
            <a:r>
              <a:rPr lang="es-ES" sz="1200" b="1" u="none" dirty="0">
                <a:solidFill>
                  <a:srgbClr val="000000"/>
                </a:solidFill>
              </a:rPr>
              <a:t>0</a:t>
            </a:r>
            <a:endParaRPr lang="es-ES" sz="1200" b="1" u="none" dirty="0"/>
          </a:p>
        </p:txBody>
      </p:sp>
      <p:sp>
        <p:nvSpPr>
          <p:cNvPr id="28690" name="Rectangle 18"/>
          <p:cNvSpPr>
            <a:spLocks noChangeArrowheads="1"/>
          </p:cNvSpPr>
          <p:nvPr/>
        </p:nvSpPr>
        <p:spPr bwMode="auto">
          <a:xfrm>
            <a:off x="2776538" y="4154488"/>
            <a:ext cx="84137" cy="182562"/>
          </a:xfrm>
          <a:prstGeom prst="rect">
            <a:avLst/>
          </a:prstGeom>
          <a:noFill/>
          <a:ln w="9525">
            <a:noFill/>
            <a:miter lim="800000"/>
            <a:headEnd/>
            <a:tailEnd/>
          </a:ln>
        </p:spPr>
        <p:txBody>
          <a:bodyPr wrap="none" lIns="0" tIns="0" rIns="0" bIns="0">
            <a:spAutoFit/>
          </a:bodyPr>
          <a:lstStyle/>
          <a:p>
            <a:r>
              <a:rPr lang="es-ES" sz="1200" b="1" u="none" dirty="0">
                <a:solidFill>
                  <a:srgbClr val="000000"/>
                </a:solidFill>
              </a:rPr>
              <a:t>1</a:t>
            </a:r>
            <a:endParaRPr lang="es-ES" sz="1200" b="1" u="none" dirty="0"/>
          </a:p>
        </p:txBody>
      </p:sp>
      <p:sp>
        <p:nvSpPr>
          <p:cNvPr id="28691" name="Rectangle 19"/>
          <p:cNvSpPr>
            <a:spLocks noChangeArrowheads="1"/>
          </p:cNvSpPr>
          <p:nvPr/>
        </p:nvSpPr>
        <p:spPr bwMode="auto">
          <a:xfrm>
            <a:off x="3662363" y="4154488"/>
            <a:ext cx="84137" cy="182562"/>
          </a:xfrm>
          <a:prstGeom prst="rect">
            <a:avLst/>
          </a:prstGeom>
          <a:noFill/>
          <a:ln w="9525">
            <a:noFill/>
            <a:miter lim="800000"/>
            <a:headEnd/>
            <a:tailEnd/>
          </a:ln>
        </p:spPr>
        <p:txBody>
          <a:bodyPr wrap="none" lIns="0" tIns="0" rIns="0" bIns="0">
            <a:spAutoFit/>
          </a:bodyPr>
          <a:lstStyle/>
          <a:p>
            <a:r>
              <a:rPr lang="es-ES" sz="1200" b="1" u="none" dirty="0">
                <a:solidFill>
                  <a:srgbClr val="000000"/>
                </a:solidFill>
              </a:rPr>
              <a:t>2</a:t>
            </a:r>
            <a:endParaRPr lang="es-ES" sz="1200" b="1" u="none" dirty="0"/>
          </a:p>
        </p:txBody>
      </p:sp>
      <p:sp>
        <p:nvSpPr>
          <p:cNvPr id="28692" name="Rectangle 20"/>
          <p:cNvSpPr>
            <a:spLocks noChangeArrowheads="1"/>
          </p:cNvSpPr>
          <p:nvPr/>
        </p:nvSpPr>
        <p:spPr bwMode="auto">
          <a:xfrm>
            <a:off x="4548188" y="4154488"/>
            <a:ext cx="84137" cy="182562"/>
          </a:xfrm>
          <a:prstGeom prst="rect">
            <a:avLst/>
          </a:prstGeom>
          <a:noFill/>
          <a:ln w="9525">
            <a:noFill/>
            <a:miter lim="800000"/>
            <a:headEnd/>
            <a:tailEnd/>
          </a:ln>
        </p:spPr>
        <p:txBody>
          <a:bodyPr wrap="none" lIns="0" tIns="0" rIns="0" bIns="0">
            <a:spAutoFit/>
          </a:bodyPr>
          <a:lstStyle/>
          <a:p>
            <a:r>
              <a:rPr lang="es-ES" sz="1200" b="1" u="none" dirty="0">
                <a:solidFill>
                  <a:srgbClr val="000000"/>
                </a:solidFill>
              </a:rPr>
              <a:t>3</a:t>
            </a:r>
            <a:endParaRPr lang="es-ES" sz="1200" b="1" u="none" dirty="0"/>
          </a:p>
        </p:txBody>
      </p:sp>
      <p:sp>
        <p:nvSpPr>
          <p:cNvPr id="28693" name="Rectangle 21"/>
          <p:cNvSpPr>
            <a:spLocks noChangeArrowheads="1"/>
          </p:cNvSpPr>
          <p:nvPr/>
        </p:nvSpPr>
        <p:spPr bwMode="auto">
          <a:xfrm>
            <a:off x="5434013" y="4154488"/>
            <a:ext cx="84137" cy="182562"/>
          </a:xfrm>
          <a:prstGeom prst="rect">
            <a:avLst/>
          </a:prstGeom>
          <a:noFill/>
          <a:ln w="9525">
            <a:noFill/>
            <a:miter lim="800000"/>
            <a:headEnd/>
            <a:tailEnd/>
          </a:ln>
        </p:spPr>
        <p:txBody>
          <a:bodyPr wrap="none" lIns="0" tIns="0" rIns="0" bIns="0">
            <a:spAutoFit/>
          </a:bodyPr>
          <a:lstStyle/>
          <a:p>
            <a:r>
              <a:rPr lang="es-ES" sz="1200" b="1" u="none" dirty="0">
                <a:solidFill>
                  <a:srgbClr val="000000"/>
                </a:solidFill>
              </a:rPr>
              <a:t>4</a:t>
            </a:r>
            <a:endParaRPr lang="es-ES" sz="1200" b="1" u="none" dirty="0"/>
          </a:p>
        </p:txBody>
      </p:sp>
      <p:sp>
        <p:nvSpPr>
          <p:cNvPr id="28694" name="Rectangle 22"/>
          <p:cNvSpPr>
            <a:spLocks noChangeArrowheads="1"/>
          </p:cNvSpPr>
          <p:nvPr/>
        </p:nvSpPr>
        <p:spPr bwMode="auto">
          <a:xfrm>
            <a:off x="6319838" y="4154488"/>
            <a:ext cx="84137" cy="182562"/>
          </a:xfrm>
          <a:prstGeom prst="rect">
            <a:avLst/>
          </a:prstGeom>
          <a:noFill/>
          <a:ln w="9525">
            <a:noFill/>
            <a:miter lim="800000"/>
            <a:headEnd/>
            <a:tailEnd/>
          </a:ln>
        </p:spPr>
        <p:txBody>
          <a:bodyPr wrap="none" lIns="0" tIns="0" rIns="0" bIns="0">
            <a:spAutoFit/>
          </a:bodyPr>
          <a:lstStyle/>
          <a:p>
            <a:r>
              <a:rPr lang="es-ES" sz="1200" b="1" u="none" dirty="0">
                <a:solidFill>
                  <a:srgbClr val="000000"/>
                </a:solidFill>
              </a:rPr>
              <a:t>5</a:t>
            </a:r>
            <a:endParaRPr lang="es-ES" sz="1200" b="1" u="none" dirty="0"/>
          </a:p>
        </p:txBody>
      </p:sp>
      <p:sp>
        <p:nvSpPr>
          <p:cNvPr id="28695" name="Rectangle 23"/>
          <p:cNvSpPr>
            <a:spLocks noChangeArrowheads="1"/>
          </p:cNvSpPr>
          <p:nvPr/>
        </p:nvSpPr>
        <p:spPr bwMode="auto">
          <a:xfrm>
            <a:off x="7205663" y="4154488"/>
            <a:ext cx="84137" cy="182562"/>
          </a:xfrm>
          <a:prstGeom prst="rect">
            <a:avLst/>
          </a:prstGeom>
          <a:noFill/>
          <a:ln w="9525">
            <a:noFill/>
            <a:miter lim="800000"/>
            <a:headEnd/>
            <a:tailEnd/>
          </a:ln>
        </p:spPr>
        <p:txBody>
          <a:bodyPr wrap="none" lIns="0" tIns="0" rIns="0" bIns="0">
            <a:spAutoFit/>
          </a:bodyPr>
          <a:lstStyle/>
          <a:p>
            <a:r>
              <a:rPr lang="es-ES" sz="1200" b="1" u="none" dirty="0">
                <a:solidFill>
                  <a:srgbClr val="000000"/>
                </a:solidFill>
              </a:rPr>
              <a:t>6</a:t>
            </a:r>
            <a:endParaRPr lang="es-ES" sz="1200" b="1" u="none" dirty="0"/>
          </a:p>
        </p:txBody>
      </p:sp>
      <p:sp>
        <p:nvSpPr>
          <p:cNvPr id="28696" name="Text Box 24"/>
          <p:cNvSpPr txBox="1">
            <a:spLocks noChangeArrowheads="1"/>
          </p:cNvSpPr>
          <p:nvPr/>
        </p:nvSpPr>
        <p:spPr bwMode="auto">
          <a:xfrm>
            <a:off x="5559425" y="2430463"/>
            <a:ext cx="1333500" cy="336550"/>
          </a:xfrm>
          <a:prstGeom prst="rect">
            <a:avLst/>
          </a:prstGeom>
          <a:noFill/>
          <a:ln w="9525">
            <a:noFill/>
            <a:miter lim="800000"/>
            <a:headEnd/>
            <a:tailEnd/>
          </a:ln>
          <a:effectLst/>
        </p:spPr>
        <p:txBody>
          <a:bodyPr wrap="none">
            <a:spAutoFit/>
          </a:bodyPr>
          <a:lstStyle/>
          <a:p>
            <a:r>
              <a:rPr lang="es-ES" sz="1600" u="none" dirty="0"/>
              <a:t>POTENCIAL</a:t>
            </a:r>
          </a:p>
        </p:txBody>
      </p:sp>
      <p:grpSp>
        <p:nvGrpSpPr>
          <p:cNvPr id="2" name="Group 25"/>
          <p:cNvGrpSpPr>
            <a:grpSpLocks/>
          </p:cNvGrpSpPr>
          <p:nvPr/>
        </p:nvGrpSpPr>
        <p:grpSpPr bwMode="auto">
          <a:xfrm>
            <a:off x="2987675" y="1090613"/>
            <a:ext cx="3313113" cy="2952750"/>
            <a:chOff x="1882" y="687"/>
            <a:chExt cx="2087" cy="1860"/>
          </a:xfrm>
        </p:grpSpPr>
        <p:sp>
          <p:nvSpPr>
            <p:cNvPr id="28698" name="Freeform 26"/>
            <p:cNvSpPr>
              <a:spLocks/>
            </p:cNvSpPr>
            <p:nvPr/>
          </p:nvSpPr>
          <p:spPr bwMode="auto">
            <a:xfrm>
              <a:off x="1882" y="687"/>
              <a:ext cx="2087" cy="1860"/>
            </a:xfrm>
            <a:custGeom>
              <a:avLst/>
              <a:gdLst/>
              <a:ahLst/>
              <a:cxnLst>
                <a:cxn ang="0">
                  <a:pos x="0" y="0"/>
                </a:cxn>
                <a:cxn ang="0">
                  <a:pos x="136" y="454"/>
                </a:cxn>
                <a:cxn ang="0">
                  <a:pos x="363" y="1043"/>
                </a:cxn>
                <a:cxn ang="0">
                  <a:pos x="771" y="1497"/>
                </a:cxn>
                <a:cxn ang="0">
                  <a:pos x="1225" y="1724"/>
                </a:cxn>
                <a:cxn ang="0">
                  <a:pos x="1724" y="1815"/>
                </a:cxn>
                <a:cxn ang="0">
                  <a:pos x="2087" y="1860"/>
                </a:cxn>
              </a:cxnLst>
              <a:rect l="0" t="0" r="r" b="b"/>
              <a:pathLst>
                <a:path w="2087" h="1860">
                  <a:moveTo>
                    <a:pt x="0" y="0"/>
                  </a:moveTo>
                  <a:cubicBezTo>
                    <a:pt x="38" y="140"/>
                    <a:pt x="76" y="280"/>
                    <a:pt x="136" y="454"/>
                  </a:cubicBezTo>
                  <a:cubicBezTo>
                    <a:pt x="196" y="628"/>
                    <a:pt x="257" y="869"/>
                    <a:pt x="363" y="1043"/>
                  </a:cubicBezTo>
                  <a:cubicBezTo>
                    <a:pt x="469" y="1217"/>
                    <a:pt x="627" y="1384"/>
                    <a:pt x="771" y="1497"/>
                  </a:cubicBezTo>
                  <a:cubicBezTo>
                    <a:pt x="915" y="1610"/>
                    <a:pt x="1066" y="1671"/>
                    <a:pt x="1225" y="1724"/>
                  </a:cubicBezTo>
                  <a:cubicBezTo>
                    <a:pt x="1384" y="1777"/>
                    <a:pt x="1580" y="1792"/>
                    <a:pt x="1724" y="1815"/>
                  </a:cubicBezTo>
                  <a:cubicBezTo>
                    <a:pt x="1868" y="1838"/>
                    <a:pt x="1977" y="1849"/>
                    <a:pt x="2087" y="1860"/>
                  </a:cubicBezTo>
                </a:path>
              </a:pathLst>
            </a:custGeom>
            <a:noFill/>
            <a:ln w="38100">
              <a:solidFill>
                <a:srgbClr val="808080"/>
              </a:solidFill>
              <a:round/>
              <a:headEnd/>
              <a:tailEnd/>
            </a:ln>
            <a:effectLst/>
          </p:spPr>
          <p:txBody>
            <a:bodyPr/>
            <a:lstStyle/>
            <a:p>
              <a:endParaRPr lang="es-AR" dirty="0"/>
            </a:p>
          </p:txBody>
        </p:sp>
        <p:sp>
          <p:nvSpPr>
            <p:cNvPr id="28699" name="Text Box 27"/>
            <p:cNvSpPr txBox="1">
              <a:spLocks noChangeArrowheads="1"/>
            </p:cNvSpPr>
            <p:nvPr/>
          </p:nvSpPr>
          <p:spPr bwMode="auto">
            <a:xfrm>
              <a:off x="2109" y="709"/>
              <a:ext cx="905" cy="212"/>
            </a:xfrm>
            <a:prstGeom prst="rect">
              <a:avLst/>
            </a:prstGeom>
            <a:noFill/>
            <a:ln w="9525">
              <a:noFill/>
              <a:miter lim="800000"/>
              <a:headEnd/>
              <a:tailEnd/>
            </a:ln>
            <a:effectLst/>
          </p:spPr>
          <p:txBody>
            <a:bodyPr wrap="none">
              <a:spAutoFit/>
            </a:bodyPr>
            <a:lstStyle/>
            <a:p>
              <a:r>
                <a:rPr lang="es-ES" sz="1600" u="none" dirty="0"/>
                <a:t>Aporte capilar</a:t>
              </a:r>
            </a:p>
          </p:txBody>
        </p:sp>
      </p:grpSp>
      <p:sp>
        <p:nvSpPr>
          <p:cNvPr id="28700" name="Text Box 28"/>
          <p:cNvSpPr txBox="1">
            <a:spLocks noChangeArrowheads="1"/>
          </p:cNvSpPr>
          <p:nvPr/>
        </p:nvSpPr>
        <p:spPr bwMode="auto">
          <a:xfrm>
            <a:off x="3635375" y="4283075"/>
            <a:ext cx="2432050" cy="336550"/>
          </a:xfrm>
          <a:prstGeom prst="rect">
            <a:avLst/>
          </a:prstGeom>
          <a:noFill/>
          <a:ln w="9525">
            <a:noFill/>
            <a:miter lim="800000"/>
            <a:headEnd/>
            <a:tailEnd/>
          </a:ln>
          <a:effectLst/>
        </p:spPr>
        <p:txBody>
          <a:bodyPr wrap="none">
            <a:spAutoFit/>
          </a:bodyPr>
          <a:lstStyle/>
          <a:p>
            <a:r>
              <a:rPr lang="es-ES" sz="1600" u="none" dirty="0"/>
              <a:t>Profundidad de napa (m)</a:t>
            </a:r>
          </a:p>
        </p:txBody>
      </p:sp>
      <p:grpSp>
        <p:nvGrpSpPr>
          <p:cNvPr id="3" name="Group 29"/>
          <p:cNvGrpSpPr>
            <a:grpSpLocks/>
          </p:cNvGrpSpPr>
          <p:nvPr/>
        </p:nvGrpSpPr>
        <p:grpSpPr bwMode="auto">
          <a:xfrm>
            <a:off x="1692275" y="5189538"/>
            <a:ext cx="5622925" cy="1119187"/>
            <a:chOff x="1066" y="3269"/>
            <a:chExt cx="3542" cy="705"/>
          </a:xfrm>
        </p:grpSpPr>
        <p:sp>
          <p:nvSpPr>
            <p:cNvPr id="28702" name="Line 30"/>
            <p:cNvSpPr>
              <a:spLocks noChangeShapeType="1"/>
            </p:cNvSpPr>
            <p:nvPr/>
          </p:nvSpPr>
          <p:spPr bwMode="auto">
            <a:xfrm>
              <a:off x="1156" y="3702"/>
              <a:ext cx="545" cy="0"/>
            </a:xfrm>
            <a:prstGeom prst="line">
              <a:avLst/>
            </a:prstGeom>
            <a:noFill/>
            <a:ln w="12700">
              <a:solidFill>
                <a:schemeClr val="tx1"/>
              </a:solidFill>
              <a:round/>
              <a:headEnd type="triangle" w="med" len="med"/>
              <a:tailEnd/>
            </a:ln>
            <a:effectLst/>
          </p:spPr>
          <p:txBody>
            <a:bodyPr/>
            <a:lstStyle/>
            <a:p>
              <a:endParaRPr lang="es-AR" dirty="0"/>
            </a:p>
          </p:txBody>
        </p:sp>
        <p:sp>
          <p:nvSpPr>
            <p:cNvPr id="28703" name="Line 31"/>
            <p:cNvSpPr>
              <a:spLocks noChangeShapeType="1"/>
            </p:cNvSpPr>
            <p:nvPr/>
          </p:nvSpPr>
          <p:spPr bwMode="auto">
            <a:xfrm>
              <a:off x="1791" y="3702"/>
              <a:ext cx="454" cy="0"/>
            </a:xfrm>
            <a:prstGeom prst="line">
              <a:avLst/>
            </a:prstGeom>
            <a:noFill/>
            <a:ln w="12700">
              <a:solidFill>
                <a:schemeClr val="tx1"/>
              </a:solidFill>
              <a:round/>
              <a:headEnd/>
              <a:tailEnd/>
            </a:ln>
            <a:effectLst/>
          </p:spPr>
          <p:txBody>
            <a:bodyPr/>
            <a:lstStyle/>
            <a:p>
              <a:endParaRPr lang="es-AR" dirty="0"/>
            </a:p>
          </p:txBody>
        </p:sp>
        <p:sp>
          <p:nvSpPr>
            <p:cNvPr id="28704" name="Line 32"/>
            <p:cNvSpPr>
              <a:spLocks noChangeShapeType="1"/>
            </p:cNvSpPr>
            <p:nvPr/>
          </p:nvSpPr>
          <p:spPr bwMode="auto">
            <a:xfrm>
              <a:off x="2426" y="3702"/>
              <a:ext cx="1507" cy="0"/>
            </a:xfrm>
            <a:prstGeom prst="line">
              <a:avLst/>
            </a:prstGeom>
            <a:noFill/>
            <a:ln w="12700">
              <a:solidFill>
                <a:schemeClr val="tx1"/>
              </a:solidFill>
              <a:round/>
              <a:headEnd/>
              <a:tailEnd/>
            </a:ln>
            <a:effectLst/>
          </p:spPr>
          <p:txBody>
            <a:bodyPr/>
            <a:lstStyle/>
            <a:p>
              <a:endParaRPr lang="es-AR" dirty="0"/>
            </a:p>
          </p:txBody>
        </p:sp>
        <p:sp>
          <p:nvSpPr>
            <p:cNvPr id="28705" name="Line 33"/>
            <p:cNvSpPr>
              <a:spLocks noChangeShapeType="1"/>
            </p:cNvSpPr>
            <p:nvPr/>
          </p:nvSpPr>
          <p:spPr bwMode="auto">
            <a:xfrm>
              <a:off x="4014" y="3702"/>
              <a:ext cx="545" cy="0"/>
            </a:xfrm>
            <a:prstGeom prst="line">
              <a:avLst/>
            </a:prstGeom>
            <a:noFill/>
            <a:ln w="12700">
              <a:solidFill>
                <a:schemeClr val="tx1"/>
              </a:solidFill>
              <a:round/>
              <a:headEnd/>
              <a:tailEnd type="triangle" w="med" len="med"/>
            </a:ln>
            <a:effectLst/>
          </p:spPr>
          <p:txBody>
            <a:bodyPr/>
            <a:lstStyle/>
            <a:p>
              <a:endParaRPr lang="es-AR" dirty="0"/>
            </a:p>
          </p:txBody>
        </p:sp>
        <p:sp>
          <p:nvSpPr>
            <p:cNvPr id="28706" name="Line 34"/>
            <p:cNvSpPr>
              <a:spLocks noChangeShapeType="1"/>
            </p:cNvSpPr>
            <p:nvPr/>
          </p:nvSpPr>
          <p:spPr bwMode="auto">
            <a:xfrm flipV="1">
              <a:off x="1746" y="3293"/>
              <a:ext cx="0" cy="363"/>
            </a:xfrm>
            <a:prstGeom prst="line">
              <a:avLst/>
            </a:prstGeom>
            <a:noFill/>
            <a:ln w="12700">
              <a:solidFill>
                <a:schemeClr val="tx1"/>
              </a:solidFill>
              <a:round/>
              <a:headEnd/>
              <a:tailEnd type="triangle" w="med" len="med"/>
            </a:ln>
            <a:effectLst/>
          </p:spPr>
          <p:txBody>
            <a:bodyPr/>
            <a:lstStyle/>
            <a:p>
              <a:endParaRPr lang="es-AR" dirty="0"/>
            </a:p>
          </p:txBody>
        </p:sp>
        <p:sp>
          <p:nvSpPr>
            <p:cNvPr id="28707" name="Line 35"/>
            <p:cNvSpPr>
              <a:spLocks noChangeShapeType="1"/>
            </p:cNvSpPr>
            <p:nvPr/>
          </p:nvSpPr>
          <p:spPr bwMode="auto">
            <a:xfrm flipV="1">
              <a:off x="2290" y="3293"/>
              <a:ext cx="0" cy="363"/>
            </a:xfrm>
            <a:prstGeom prst="line">
              <a:avLst/>
            </a:prstGeom>
            <a:noFill/>
            <a:ln w="12700">
              <a:solidFill>
                <a:schemeClr val="tx1"/>
              </a:solidFill>
              <a:round/>
              <a:headEnd/>
              <a:tailEnd type="triangle" w="med" len="med"/>
            </a:ln>
            <a:effectLst/>
          </p:spPr>
          <p:txBody>
            <a:bodyPr/>
            <a:lstStyle/>
            <a:p>
              <a:endParaRPr lang="es-AR" dirty="0"/>
            </a:p>
          </p:txBody>
        </p:sp>
        <p:sp>
          <p:nvSpPr>
            <p:cNvPr id="28708" name="Line 36"/>
            <p:cNvSpPr>
              <a:spLocks noChangeShapeType="1"/>
            </p:cNvSpPr>
            <p:nvPr/>
          </p:nvSpPr>
          <p:spPr bwMode="auto">
            <a:xfrm flipV="1">
              <a:off x="3969" y="3269"/>
              <a:ext cx="0" cy="363"/>
            </a:xfrm>
            <a:prstGeom prst="line">
              <a:avLst/>
            </a:prstGeom>
            <a:noFill/>
            <a:ln w="12700">
              <a:solidFill>
                <a:schemeClr val="tx1"/>
              </a:solidFill>
              <a:round/>
              <a:headEnd/>
              <a:tailEnd type="triangle" w="med" len="med"/>
            </a:ln>
            <a:effectLst/>
          </p:spPr>
          <p:txBody>
            <a:bodyPr/>
            <a:lstStyle/>
            <a:p>
              <a:endParaRPr lang="es-AR" dirty="0"/>
            </a:p>
          </p:txBody>
        </p:sp>
        <p:sp>
          <p:nvSpPr>
            <p:cNvPr id="28709" name="Text Box 37"/>
            <p:cNvSpPr txBox="1">
              <a:spLocks noChangeArrowheads="1"/>
            </p:cNvSpPr>
            <p:nvPr/>
          </p:nvSpPr>
          <p:spPr bwMode="auto">
            <a:xfrm>
              <a:off x="4051" y="3762"/>
              <a:ext cx="557" cy="212"/>
            </a:xfrm>
            <a:prstGeom prst="rect">
              <a:avLst/>
            </a:prstGeom>
            <a:noFill/>
            <a:ln w="9525">
              <a:noFill/>
              <a:miter lim="800000"/>
              <a:headEnd/>
              <a:tailEnd/>
            </a:ln>
            <a:effectLst/>
          </p:spPr>
          <p:txBody>
            <a:bodyPr wrap="none">
              <a:spAutoFit/>
            </a:bodyPr>
            <a:lstStyle/>
            <a:p>
              <a:r>
                <a:rPr lang="es-ES" sz="1600" u="none" dirty="0"/>
                <a:t>Banda I</a:t>
              </a:r>
            </a:p>
          </p:txBody>
        </p:sp>
        <p:sp>
          <p:nvSpPr>
            <p:cNvPr id="28710" name="Text Box 38"/>
            <p:cNvSpPr txBox="1">
              <a:spLocks noChangeArrowheads="1"/>
            </p:cNvSpPr>
            <p:nvPr/>
          </p:nvSpPr>
          <p:spPr bwMode="auto">
            <a:xfrm>
              <a:off x="2971" y="3762"/>
              <a:ext cx="593" cy="212"/>
            </a:xfrm>
            <a:prstGeom prst="rect">
              <a:avLst/>
            </a:prstGeom>
            <a:noFill/>
            <a:ln w="9525">
              <a:noFill/>
              <a:miter lim="800000"/>
              <a:headEnd/>
              <a:tailEnd/>
            </a:ln>
            <a:effectLst/>
          </p:spPr>
          <p:txBody>
            <a:bodyPr wrap="none">
              <a:spAutoFit/>
            </a:bodyPr>
            <a:lstStyle/>
            <a:p>
              <a:r>
                <a:rPr lang="es-ES" sz="1600" u="none" dirty="0">
                  <a:solidFill>
                    <a:srgbClr val="009900"/>
                  </a:solidFill>
                </a:rPr>
                <a:t>Banda II</a:t>
              </a:r>
            </a:p>
          </p:txBody>
        </p:sp>
        <p:sp>
          <p:nvSpPr>
            <p:cNvPr id="28711" name="Text Box 39"/>
            <p:cNvSpPr txBox="1">
              <a:spLocks noChangeArrowheads="1"/>
            </p:cNvSpPr>
            <p:nvPr/>
          </p:nvSpPr>
          <p:spPr bwMode="auto">
            <a:xfrm>
              <a:off x="1791" y="3762"/>
              <a:ext cx="629" cy="212"/>
            </a:xfrm>
            <a:prstGeom prst="rect">
              <a:avLst/>
            </a:prstGeom>
            <a:noFill/>
            <a:ln w="9525">
              <a:noFill/>
              <a:miter lim="800000"/>
              <a:headEnd/>
              <a:tailEnd/>
            </a:ln>
            <a:effectLst/>
          </p:spPr>
          <p:txBody>
            <a:bodyPr wrap="none">
              <a:spAutoFit/>
            </a:bodyPr>
            <a:lstStyle/>
            <a:p>
              <a:r>
                <a:rPr lang="es-ES" sz="1600" u="none" dirty="0">
                  <a:solidFill>
                    <a:srgbClr val="009900"/>
                  </a:solidFill>
                </a:rPr>
                <a:t>Banda III</a:t>
              </a:r>
            </a:p>
          </p:txBody>
        </p:sp>
        <p:sp>
          <p:nvSpPr>
            <p:cNvPr id="28712" name="Text Box 40"/>
            <p:cNvSpPr txBox="1">
              <a:spLocks noChangeArrowheads="1"/>
            </p:cNvSpPr>
            <p:nvPr/>
          </p:nvSpPr>
          <p:spPr bwMode="auto">
            <a:xfrm>
              <a:off x="1066" y="3762"/>
              <a:ext cx="642" cy="212"/>
            </a:xfrm>
            <a:prstGeom prst="rect">
              <a:avLst/>
            </a:prstGeom>
            <a:noFill/>
            <a:ln w="9525">
              <a:noFill/>
              <a:miter lim="800000"/>
              <a:headEnd/>
              <a:tailEnd/>
            </a:ln>
            <a:effectLst/>
          </p:spPr>
          <p:txBody>
            <a:bodyPr wrap="none">
              <a:spAutoFit/>
            </a:bodyPr>
            <a:lstStyle/>
            <a:p>
              <a:r>
                <a:rPr lang="es-ES" sz="1600" u="none" dirty="0">
                  <a:solidFill>
                    <a:srgbClr val="FF0000"/>
                  </a:solidFill>
                </a:rPr>
                <a:t>Banda IV</a:t>
              </a:r>
            </a:p>
          </p:txBody>
        </p:sp>
      </p:grpSp>
      <p:sp>
        <p:nvSpPr>
          <p:cNvPr id="28713" name="Line 41"/>
          <p:cNvSpPr>
            <a:spLocks noChangeShapeType="1"/>
          </p:cNvSpPr>
          <p:nvPr/>
        </p:nvSpPr>
        <p:spPr bwMode="auto">
          <a:xfrm>
            <a:off x="1835150" y="4940300"/>
            <a:ext cx="935038" cy="0"/>
          </a:xfrm>
          <a:prstGeom prst="line">
            <a:avLst/>
          </a:prstGeom>
          <a:noFill/>
          <a:ln w="25400">
            <a:solidFill>
              <a:schemeClr val="tx1"/>
            </a:solidFill>
            <a:prstDash val="sysDot"/>
            <a:round/>
            <a:headEnd/>
            <a:tailEnd type="triangle" w="med" len="med"/>
          </a:ln>
          <a:effectLst/>
        </p:spPr>
        <p:txBody>
          <a:bodyPr/>
          <a:lstStyle/>
          <a:p>
            <a:endParaRPr lang="es-AR" dirty="0"/>
          </a:p>
        </p:txBody>
      </p:sp>
      <p:sp>
        <p:nvSpPr>
          <p:cNvPr id="28714" name="Line 42"/>
          <p:cNvSpPr>
            <a:spLocks noChangeShapeType="1"/>
          </p:cNvSpPr>
          <p:nvPr/>
        </p:nvSpPr>
        <p:spPr bwMode="auto">
          <a:xfrm>
            <a:off x="2771775" y="4724400"/>
            <a:ext cx="0" cy="360363"/>
          </a:xfrm>
          <a:prstGeom prst="line">
            <a:avLst/>
          </a:prstGeom>
          <a:noFill/>
          <a:ln w="12700">
            <a:solidFill>
              <a:schemeClr val="tx1"/>
            </a:solidFill>
            <a:round/>
            <a:headEnd/>
            <a:tailEnd/>
          </a:ln>
          <a:effectLst/>
        </p:spPr>
        <p:txBody>
          <a:bodyPr/>
          <a:lstStyle/>
          <a:p>
            <a:endParaRPr lang="es-AR" dirty="0"/>
          </a:p>
        </p:txBody>
      </p:sp>
      <p:sp>
        <p:nvSpPr>
          <p:cNvPr id="28715" name="Text Box 43"/>
          <p:cNvSpPr txBox="1">
            <a:spLocks noChangeArrowheads="1"/>
          </p:cNvSpPr>
          <p:nvPr/>
        </p:nvSpPr>
        <p:spPr bwMode="auto">
          <a:xfrm>
            <a:off x="827088" y="4508500"/>
            <a:ext cx="1438275" cy="336550"/>
          </a:xfrm>
          <a:prstGeom prst="rect">
            <a:avLst/>
          </a:prstGeom>
          <a:noFill/>
          <a:ln w="9525">
            <a:noFill/>
            <a:miter lim="800000"/>
            <a:headEnd/>
            <a:tailEnd/>
          </a:ln>
          <a:effectLst/>
        </p:spPr>
        <p:txBody>
          <a:bodyPr wrap="none">
            <a:spAutoFit/>
          </a:bodyPr>
          <a:lstStyle/>
          <a:p>
            <a:r>
              <a:rPr lang="es-ES" sz="1600" u="none" dirty="0"/>
              <a:t>Prof de </a:t>
            </a:r>
            <a:r>
              <a:rPr lang="es-ES" sz="1600" u="none" dirty="0" smtClean="0"/>
              <a:t>raíces</a:t>
            </a:r>
            <a:endParaRPr lang="es-ES" sz="1600" u="none" dirty="0"/>
          </a:p>
        </p:txBody>
      </p:sp>
      <p:grpSp>
        <p:nvGrpSpPr>
          <p:cNvPr id="4" name="Group 44"/>
          <p:cNvGrpSpPr>
            <a:grpSpLocks/>
          </p:cNvGrpSpPr>
          <p:nvPr/>
        </p:nvGrpSpPr>
        <p:grpSpPr bwMode="auto">
          <a:xfrm>
            <a:off x="2362200" y="2676525"/>
            <a:ext cx="3648075" cy="1350963"/>
            <a:chOff x="1488" y="1686"/>
            <a:chExt cx="2298" cy="851"/>
          </a:xfrm>
        </p:grpSpPr>
        <p:sp>
          <p:nvSpPr>
            <p:cNvPr id="28717" name="Freeform 45"/>
            <p:cNvSpPr>
              <a:spLocks/>
            </p:cNvSpPr>
            <p:nvPr/>
          </p:nvSpPr>
          <p:spPr bwMode="auto">
            <a:xfrm>
              <a:off x="1488" y="1689"/>
              <a:ext cx="303" cy="834"/>
            </a:xfrm>
            <a:custGeom>
              <a:avLst/>
              <a:gdLst/>
              <a:ahLst/>
              <a:cxnLst>
                <a:cxn ang="0">
                  <a:pos x="349" y="0"/>
                </a:cxn>
                <a:cxn ang="0">
                  <a:pos x="295" y="264"/>
                </a:cxn>
                <a:cxn ang="0">
                  <a:pos x="235" y="492"/>
                </a:cxn>
                <a:cxn ang="0">
                  <a:pos x="181" y="654"/>
                </a:cxn>
                <a:cxn ang="0">
                  <a:pos x="127" y="756"/>
                </a:cxn>
                <a:cxn ang="0">
                  <a:pos x="0" y="871"/>
                </a:cxn>
                <a:cxn ang="0">
                  <a:pos x="66" y="812"/>
                </a:cxn>
              </a:cxnLst>
              <a:rect l="0" t="0" r="r" b="b"/>
              <a:pathLst>
                <a:path w="349" h="871">
                  <a:moveTo>
                    <a:pt x="349" y="0"/>
                  </a:moveTo>
                  <a:lnTo>
                    <a:pt x="295" y="264"/>
                  </a:lnTo>
                  <a:lnTo>
                    <a:pt x="235" y="492"/>
                  </a:lnTo>
                  <a:lnTo>
                    <a:pt x="181" y="654"/>
                  </a:lnTo>
                  <a:lnTo>
                    <a:pt x="127" y="756"/>
                  </a:lnTo>
                  <a:lnTo>
                    <a:pt x="0" y="871"/>
                  </a:lnTo>
                  <a:lnTo>
                    <a:pt x="66" y="812"/>
                  </a:lnTo>
                </a:path>
              </a:pathLst>
            </a:custGeom>
            <a:noFill/>
            <a:ln w="38100" cap="flat">
              <a:solidFill>
                <a:srgbClr val="333333"/>
              </a:solidFill>
              <a:prstDash val="sysDot"/>
              <a:round/>
              <a:headEnd/>
              <a:tailEnd/>
            </a:ln>
          </p:spPr>
          <p:txBody>
            <a:bodyPr/>
            <a:lstStyle/>
            <a:p>
              <a:endParaRPr lang="es-AR" dirty="0"/>
            </a:p>
          </p:txBody>
        </p:sp>
        <p:sp>
          <p:nvSpPr>
            <p:cNvPr id="28718" name="Freeform 46"/>
            <p:cNvSpPr>
              <a:spLocks/>
            </p:cNvSpPr>
            <p:nvPr/>
          </p:nvSpPr>
          <p:spPr bwMode="auto">
            <a:xfrm>
              <a:off x="2152" y="1686"/>
              <a:ext cx="1634" cy="851"/>
            </a:xfrm>
            <a:custGeom>
              <a:avLst/>
              <a:gdLst/>
              <a:ahLst/>
              <a:cxnLst>
                <a:cxn ang="0">
                  <a:pos x="19" y="0"/>
                </a:cxn>
                <a:cxn ang="0">
                  <a:pos x="73" y="88"/>
                </a:cxn>
                <a:cxn ang="0">
                  <a:pos x="455" y="495"/>
                </a:cxn>
                <a:cxn ang="0">
                  <a:pos x="854" y="724"/>
                </a:cxn>
                <a:cxn ang="0">
                  <a:pos x="1310" y="816"/>
                </a:cxn>
                <a:cxn ang="0">
                  <a:pos x="1634" y="851"/>
                </a:cxn>
              </a:cxnLst>
              <a:rect l="0" t="0" r="r" b="b"/>
              <a:pathLst>
                <a:path w="1634" h="851">
                  <a:moveTo>
                    <a:pt x="19" y="0"/>
                  </a:moveTo>
                  <a:cubicBezTo>
                    <a:pt x="28" y="15"/>
                    <a:pt x="0" y="6"/>
                    <a:pt x="73" y="88"/>
                  </a:cubicBezTo>
                  <a:cubicBezTo>
                    <a:pt x="146" y="170"/>
                    <a:pt x="325" y="389"/>
                    <a:pt x="455" y="495"/>
                  </a:cubicBezTo>
                  <a:cubicBezTo>
                    <a:pt x="585" y="601"/>
                    <a:pt x="712" y="670"/>
                    <a:pt x="854" y="724"/>
                  </a:cubicBezTo>
                  <a:cubicBezTo>
                    <a:pt x="996" y="778"/>
                    <a:pt x="1180" y="795"/>
                    <a:pt x="1310" y="816"/>
                  </a:cubicBezTo>
                  <a:cubicBezTo>
                    <a:pt x="1440" y="837"/>
                    <a:pt x="1567" y="844"/>
                    <a:pt x="1634" y="851"/>
                  </a:cubicBezTo>
                </a:path>
              </a:pathLst>
            </a:custGeom>
            <a:noFill/>
            <a:ln w="38100" cap="flat">
              <a:solidFill>
                <a:schemeClr val="tx1"/>
              </a:solidFill>
              <a:prstDash val="sysDot"/>
              <a:round/>
              <a:headEnd/>
              <a:tailEnd/>
            </a:ln>
            <a:effectLst/>
          </p:spPr>
          <p:txBody>
            <a:bodyPr/>
            <a:lstStyle/>
            <a:p>
              <a:endParaRPr lang="es-AR" dirty="0"/>
            </a:p>
          </p:txBody>
        </p:sp>
        <p:sp>
          <p:nvSpPr>
            <p:cNvPr id="28719" name="Line 47"/>
            <p:cNvSpPr>
              <a:spLocks noChangeShapeType="1"/>
            </p:cNvSpPr>
            <p:nvPr/>
          </p:nvSpPr>
          <p:spPr bwMode="auto">
            <a:xfrm>
              <a:off x="1791" y="1706"/>
              <a:ext cx="363" cy="0"/>
            </a:xfrm>
            <a:prstGeom prst="line">
              <a:avLst/>
            </a:prstGeom>
            <a:noFill/>
            <a:ln w="38100">
              <a:solidFill>
                <a:schemeClr val="tx1"/>
              </a:solidFill>
              <a:prstDash val="sysDot"/>
              <a:round/>
              <a:headEnd/>
              <a:tailEnd/>
            </a:ln>
            <a:effectLst/>
          </p:spPr>
          <p:txBody>
            <a:bodyPr/>
            <a:lstStyle/>
            <a:p>
              <a:endParaRPr lang="es-AR" dirty="0"/>
            </a:p>
          </p:txBody>
        </p:sp>
      </p:grpSp>
      <p:grpSp>
        <p:nvGrpSpPr>
          <p:cNvPr id="5" name="Group 48"/>
          <p:cNvGrpSpPr>
            <a:grpSpLocks/>
          </p:cNvGrpSpPr>
          <p:nvPr/>
        </p:nvGrpSpPr>
        <p:grpSpPr bwMode="auto">
          <a:xfrm>
            <a:off x="1987550" y="1927225"/>
            <a:ext cx="1379538" cy="2078038"/>
            <a:chOff x="1252" y="1231"/>
            <a:chExt cx="869" cy="1309"/>
          </a:xfrm>
        </p:grpSpPr>
        <p:sp>
          <p:nvSpPr>
            <p:cNvPr id="28721" name="Freeform 49"/>
            <p:cNvSpPr>
              <a:spLocks/>
            </p:cNvSpPr>
            <p:nvPr/>
          </p:nvSpPr>
          <p:spPr bwMode="auto">
            <a:xfrm>
              <a:off x="1418" y="1669"/>
              <a:ext cx="349" cy="871"/>
            </a:xfrm>
            <a:custGeom>
              <a:avLst/>
              <a:gdLst/>
              <a:ahLst/>
              <a:cxnLst>
                <a:cxn ang="0">
                  <a:pos x="349" y="0"/>
                </a:cxn>
                <a:cxn ang="0">
                  <a:pos x="295" y="264"/>
                </a:cxn>
                <a:cxn ang="0">
                  <a:pos x="235" y="492"/>
                </a:cxn>
                <a:cxn ang="0">
                  <a:pos x="181" y="654"/>
                </a:cxn>
                <a:cxn ang="0">
                  <a:pos x="127" y="756"/>
                </a:cxn>
                <a:cxn ang="0">
                  <a:pos x="0" y="871"/>
                </a:cxn>
                <a:cxn ang="0">
                  <a:pos x="66" y="812"/>
                </a:cxn>
              </a:cxnLst>
              <a:rect l="0" t="0" r="r" b="b"/>
              <a:pathLst>
                <a:path w="349" h="871">
                  <a:moveTo>
                    <a:pt x="349" y="0"/>
                  </a:moveTo>
                  <a:lnTo>
                    <a:pt x="295" y="264"/>
                  </a:lnTo>
                  <a:lnTo>
                    <a:pt x="235" y="492"/>
                  </a:lnTo>
                  <a:lnTo>
                    <a:pt x="181" y="654"/>
                  </a:lnTo>
                  <a:lnTo>
                    <a:pt x="127" y="756"/>
                  </a:lnTo>
                  <a:lnTo>
                    <a:pt x="0" y="871"/>
                  </a:lnTo>
                  <a:lnTo>
                    <a:pt x="66" y="812"/>
                  </a:lnTo>
                </a:path>
              </a:pathLst>
            </a:custGeom>
            <a:noFill/>
            <a:ln w="38100">
              <a:solidFill>
                <a:srgbClr val="808080"/>
              </a:solidFill>
              <a:prstDash val="solid"/>
              <a:round/>
              <a:headEnd/>
              <a:tailEnd/>
            </a:ln>
          </p:spPr>
          <p:txBody>
            <a:bodyPr/>
            <a:lstStyle/>
            <a:p>
              <a:endParaRPr lang="es-AR" dirty="0"/>
            </a:p>
          </p:txBody>
        </p:sp>
        <p:sp>
          <p:nvSpPr>
            <p:cNvPr id="28722" name="Text Box 50"/>
            <p:cNvSpPr txBox="1">
              <a:spLocks noChangeArrowheads="1"/>
            </p:cNvSpPr>
            <p:nvPr/>
          </p:nvSpPr>
          <p:spPr bwMode="auto">
            <a:xfrm>
              <a:off x="1252" y="1231"/>
              <a:ext cx="869" cy="212"/>
            </a:xfrm>
            <a:prstGeom prst="rect">
              <a:avLst/>
            </a:prstGeom>
            <a:noFill/>
            <a:ln w="9525">
              <a:noFill/>
              <a:miter lim="800000"/>
              <a:headEnd/>
              <a:tailEnd/>
            </a:ln>
            <a:effectLst/>
          </p:spPr>
          <p:txBody>
            <a:bodyPr wrap="none">
              <a:spAutoFit/>
            </a:bodyPr>
            <a:lstStyle/>
            <a:p>
              <a:r>
                <a:rPr lang="es-ES" sz="1600" u="none" dirty="0"/>
                <a:t>Anegamiento</a:t>
              </a:r>
            </a:p>
          </p:txBody>
        </p:sp>
        <p:sp>
          <p:nvSpPr>
            <p:cNvPr id="28723" name="Line 51"/>
            <p:cNvSpPr>
              <a:spLocks noChangeShapeType="1"/>
            </p:cNvSpPr>
            <p:nvPr/>
          </p:nvSpPr>
          <p:spPr bwMode="auto">
            <a:xfrm>
              <a:off x="1383" y="1525"/>
              <a:ext cx="182" cy="363"/>
            </a:xfrm>
            <a:prstGeom prst="line">
              <a:avLst/>
            </a:prstGeom>
            <a:noFill/>
            <a:ln w="9525">
              <a:solidFill>
                <a:schemeClr val="tx1"/>
              </a:solidFill>
              <a:round/>
              <a:headEnd/>
              <a:tailEnd type="triangle" w="med" len="med"/>
            </a:ln>
            <a:effectLst/>
          </p:spPr>
          <p:txBody>
            <a:bodyPr/>
            <a:lstStyle/>
            <a:p>
              <a:endParaRPr lang="es-AR" dirty="0"/>
            </a:p>
          </p:txBody>
        </p:sp>
      </p:grpSp>
      <p:sp>
        <p:nvSpPr>
          <p:cNvPr id="28724" name="Rectangle 52"/>
          <p:cNvSpPr>
            <a:spLocks noChangeArrowheads="1"/>
          </p:cNvSpPr>
          <p:nvPr/>
        </p:nvSpPr>
        <p:spPr bwMode="auto">
          <a:xfrm rot="-5400000">
            <a:off x="439738" y="2519363"/>
            <a:ext cx="1511300" cy="304800"/>
          </a:xfrm>
          <a:prstGeom prst="rect">
            <a:avLst/>
          </a:prstGeom>
          <a:noFill/>
          <a:ln w="9525">
            <a:noFill/>
            <a:miter lim="800000"/>
            <a:headEnd/>
            <a:tailEnd/>
          </a:ln>
        </p:spPr>
        <p:txBody>
          <a:bodyPr wrap="none" lIns="0" tIns="0" rIns="0" bIns="0">
            <a:spAutoFit/>
          </a:bodyPr>
          <a:lstStyle/>
          <a:p>
            <a:r>
              <a:rPr lang="es-ES" sz="2000" u="none" dirty="0">
                <a:solidFill>
                  <a:srgbClr val="000000"/>
                </a:solidFill>
              </a:rPr>
              <a:t>productividad</a:t>
            </a:r>
            <a:endParaRPr lang="es-ES" sz="2000" u="none" dirty="0"/>
          </a:p>
        </p:txBody>
      </p:sp>
      <p:sp>
        <p:nvSpPr>
          <p:cNvPr id="28725" name="Text Box 53"/>
          <p:cNvSpPr txBox="1">
            <a:spLocks noChangeArrowheads="1"/>
          </p:cNvSpPr>
          <p:nvPr/>
        </p:nvSpPr>
        <p:spPr bwMode="auto">
          <a:xfrm>
            <a:off x="0" y="0"/>
            <a:ext cx="5364163" cy="1006475"/>
          </a:xfrm>
          <a:prstGeom prst="rect">
            <a:avLst/>
          </a:prstGeom>
          <a:solidFill>
            <a:schemeClr val="bg1"/>
          </a:solidFill>
          <a:ln w="9525">
            <a:noFill/>
            <a:miter lim="800000"/>
            <a:headEnd/>
            <a:tailEnd/>
          </a:ln>
          <a:effectLst/>
        </p:spPr>
        <p:txBody>
          <a:bodyPr>
            <a:spAutoFit/>
          </a:bodyPr>
          <a:lstStyle/>
          <a:p>
            <a:r>
              <a:rPr lang="es-ES" sz="2000" b="1" u="none" dirty="0"/>
              <a:t>productividad vs. profundidad de napa</a:t>
            </a:r>
          </a:p>
          <a:p>
            <a:endParaRPr lang="es-ES" sz="2000" b="1" u="none" dirty="0"/>
          </a:p>
          <a:p>
            <a:endParaRPr lang="es-ES" sz="2000" b="1" u="none" dirty="0"/>
          </a:p>
        </p:txBody>
      </p:sp>
      <p:grpSp>
        <p:nvGrpSpPr>
          <p:cNvPr id="6" name="Group 54"/>
          <p:cNvGrpSpPr>
            <a:grpSpLocks/>
          </p:cNvGrpSpPr>
          <p:nvPr/>
        </p:nvGrpSpPr>
        <p:grpSpPr bwMode="auto">
          <a:xfrm>
            <a:off x="3452813" y="2684463"/>
            <a:ext cx="3944937" cy="1392237"/>
            <a:chOff x="2175" y="1691"/>
            <a:chExt cx="2485" cy="877"/>
          </a:xfrm>
        </p:grpSpPr>
        <p:sp>
          <p:nvSpPr>
            <p:cNvPr id="28727" name="Freeform 55"/>
            <p:cNvSpPr>
              <a:spLocks/>
            </p:cNvSpPr>
            <p:nvPr/>
          </p:nvSpPr>
          <p:spPr bwMode="auto">
            <a:xfrm>
              <a:off x="2175" y="1691"/>
              <a:ext cx="1634" cy="560"/>
            </a:xfrm>
            <a:custGeom>
              <a:avLst/>
              <a:gdLst/>
              <a:ahLst/>
              <a:cxnLst>
                <a:cxn ang="0">
                  <a:pos x="19" y="0"/>
                </a:cxn>
                <a:cxn ang="0">
                  <a:pos x="73" y="88"/>
                </a:cxn>
                <a:cxn ang="0">
                  <a:pos x="455" y="495"/>
                </a:cxn>
                <a:cxn ang="0">
                  <a:pos x="854" y="724"/>
                </a:cxn>
                <a:cxn ang="0">
                  <a:pos x="1310" y="816"/>
                </a:cxn>
                <a:cxn ang="0">
                  <a:pos x="1634" y="851"/>
                </a:cxn>
              </a:cxnLst>
              <a:rect l="0" t="0" r="r" b="b"/>
              <a:pathLst>
                <a:path w="1634" h="851">
                  <a:moveTo>
                    <a:pt x="19" y="0"/>
                  </a:moveTo>
                  <a:cubicBezTo>
                    <a:pt x="28" y="15"/>
                    <a:pt x="0" y="6"/>
                    <a:pt x="73" y="88"/>
                  </a:cubicBezTo>
                  <a:cubicBezTo>
                    <a:pt x="146" y="170"/>
                    <a:pt x="325" y="389"/>
                    <a:pt x="455" y="495"/>
                  </a:cubicBezTo>
                  <a:cubicBezTo>
                    <a:pt x="585" y="601"/>
                    <a:pt x="712" y="670"/>
                    <a:pt x="854" y="724"/>
                  </a:cubicBezTo>
                  <a:cubicBezTo>
                    <a:pt x="996" y="778"/>
                    <a:pt x="1180" y="795"/>
                    <a:pt x="1310" y="816"/>
                  </a:cubicBezTo>
                  <a:cubicBezTo>
                    <a:pt x="1440" y="837"/>
                    <a:pt x="1567" y="844"/>
                    <a:pt x="1634" y="851"/>
                  </a:cubicBezTo>
                </a:path>
              </a:pathLst>
            </a:custGeom>
            <a:noFill/>
            <a:ln w="38100" cap="flat">
              <a:solidFill>
                <a:schemeClr val="tx1"/>
              </a:solidFill>
              <a:prstDash val="sysDot"/>
              <a:round/>
              <a:headEnd/>
              <a:tailEnd/>
            </a:ln>
            <a:effectLst/>
          </p:spPr>
          <p:txBody>
            <a:bodyPr/>
            <a:lstStyle/>
            <a:p>
              <a:endParaRPr lang="es-AR" dirty="0"/>
            </a:p>
          </p:txBody>
        </p:sp>
        <p:sp>
          <p:nvSpPr>
            <p:cNvPr id="28728" name="Text Box 56"/>
            <p:cNvSpPr txBox="1">
              <a:spLocks noChangeArrowheads="1"/>
            </p:cNvSpPr>
            <p:nvPr/>
          </p:nvSpPr>
          <p:spPr bwMode="auto">
            <a:xfrm>
              <a:off x="3878" y="2356"/>
              <a:ext cx="635" cy="212"/>
            </a:xfrm>
            <a:prstGeom prst="rect">
              <a:avLst/>
            </a:prstGeom>
            <a:noFill/>
            <a:ln w="9525">
              <a:noFill/>
              <a:miter lim="800000"/>
              <a:headEnd/>
              <a:tailEnd/>
            </a:ln>
            <a:effectLst/>
          </p:spPr>
          <p:txBody>
            <a:bodyPr wrap="none">
              <a:spAutoFit/>
            </a:bodyPr>
            <a:lstStyle/>
            <a:p>
              <a:r>
                <a:rPr lang="es-ES" sz="1600" u="none" dirty="0"/>
                <a:t>año seco</a:t>
              </a:r>
            </a:p>
          </p:txBody>
        </p:sp>
        <p:sp>
          <p:nvSpPr>
            <p:cNvPr id="28729" name="Text Box 57"/>
            <p:cNvSpPr txBox="1">
              <a:spLocks noChangeArrowheads="1"/>
            </p:cNvSpPr>
            <p:nvPr/>
          </p:nvSpPr>
          <p:spPr bwMode="auto">
            <a:xfrm>
              <a:off x="3833" y="2084"/>
              <a:ext cx="827" cy="212"/>
            </a:xfrm>
            <a:prstGeom prst="rect">
              <a:avLst/>
            </a:prstGeom>
            <a:noFill/>
            <a:ln w="9525">
              <a:noFill/>
              <a:miter lim="800000"/>
              <a:headEnd/>
              <a:tailEnd/>
            </a:ln>
            <a:effectLst/>
          </p:spPr>
          <p:txBody>
            <a:bodyPr wrap="none">
              <a:spAutoFit/>
            </a:bodyPr>
            <a:lstStyle/>
            <a:p>
              <a:r>
                <a:rPr lang="es-ES" sz="1600" u="none" dirty="0"/>
                <a:t>año húmedo</a:t>
              </a:r>
            </a:p>
          </p:txBody>
        </p:sp>
      </p:grpSp>
      <p:grpSp>
        <p:nvGrpSpPr>
          <p:cNvPr id="7" name="Group 62"/>
          <p:cNvGrpSpPr>
            <a:grpSpLocks/>
          </p:cNvGrpSpPr>
          <p:nvPr/>
        </p:nvGrpSpPr>
        <p:grpSpPr bwMode="auto">
          <a:xfrm>
            <a:off x="7812360" y="-31750"/>
            <a:ext cx="1411015" cy="3028702"/>
            <a:chOff x="4958" y="-20"/>
            <a:chExt cx="852" cy="1859"/>
          </a:xfrm>
        </p:grpSpPr>
        <p:pic>
          <p:nvPicPr>
            <p:cNvPr id="28731" name="Picture 59" descr="DSCN0093"/>
            <p:cNvPicPr>
              <a:picLocks noChangeAspect="1" noChangeArrowheads="1"/>
            </p:cNvPicPr>
            <p:nvPr/>
          </p:nvPicPr>
          <p:blipFill>
            <a:blip r:embed="rId3" cstate="print"/>
            <a:srcRect l="18889" r="19537"/>
            <a:stretch>
              <a:fillRect/>
            </a:stretch>
          </p:blipFill>
          <p:spPr bwMode="auto">
            <a:xfrm>
              <a:off x="4958" y="-20"/>
              <a:ext cx="852" cy="1859"/>
            </a:xfrm>
            <a:prstGeom prst="rect">
              <a:avLst/>
            </a:prstGeom>
            <a:noFill/>
          </p:spPr>
        </p:pic>
        <p:sp>
          <p:nvSpPr>
            <p:cNvPr id="28732" name="Line 60"/>
            <p:cNvSpPr>
              <a:spLocks noChangeShapeType="1"/>
            </p:cNvSpPr>
            <p:nvPr/>
          </p:nvSpPr>
          <p:spPr bwMode="auto">
            <a:xfrm>
              <a:off x="5375" y="1480"/>
              <a:ext cx="0" cy="334"/>
            </a:xfrm>
            <a:prstGeom prst="line">
              <a:avLst/>
            </a:prstGeom>
            <a:noFill/>
            <a:ln w="38100">
              <a:solidFill>
                <a:srgbClr val="3366FF"/>
              </a:solidFill>
              <a:round/>
              <a:headEnd type="triangle" w="lg" len="lg"/>
              <a:tailEnd/>
            </a:ln>
            <a:effectLst/>
          </p:spPr>
          <p:txBody>
            <a:bodyPr/>
            <a:lstStyle/>
            <a:p>
              <a:endParaRPr lang="es-AR" dirty="0"/>
            </a:p>
          </p:txBody>
        </p:sp>
        <p:sp>
          <p:nvSpPr>
            <p:cNvPr id="28733" name="Text Box 61"/>
            <p:cNvSpPr txBox="1">
              <a:spLocks noChangeArrowheads="1"/>
            </p:cNvSpPr>
            <p:nvPr/>
          </p:nvSpPr>
          <p:spPr bwMode="auto">
            <a:xfrm rot="5400000">
              <a:off x="5198" y="1349"/>
              <a:ext cx="705" cy="192"/>
            </a:xfrm>
            <a:prstGeom prst="rect">
              <a:avLst/>
            </a:prstGeom>
            <a:noFill/>
            <a:ln w="9525">
              <a:noFill/>
              <a:miter lim="800000"/>
              <a:headEnd/>
              <a:tailEnd/>
            </a:ln>
            <a:effectLst/>
          </p:spPr>
          <p:txBody>
            <a:bodyPr wrap="none">
              <a:spAutoFit/>
            </a:bodyPr>
            <a:lstStyle/>
            <a:p>
              <a:r>
                <a:rPr lang="es-ES" sz="1400" b="1" u="none" dirty="0">
                  <a:solidFill>
                    <a:srgbClr val="0000FF"/>
                  </a:solidFill>
                </a:rPr>
                <a:t>capilaridad</a:t>
              </a:r>
            </a:p>
          </p:txBody>
        </p:sp>
      </p:grpSp>
      <p:sp>
        <p:nvSpPr>
          <p:cNvPr id="28740" name="Text Box 68"/>
          <p:cNvSpPr txBox="1">
            <a:spLocks noChangeArrowheads="1"/>
          </p:cNvSpPr>
          <p:nvPr/>
        </p:nvSpPr>
        <p:spPr bwMode="auto">
          <a:xfrm>
            <a:off x="6588224" y="6381328"/>
            <a:ext cx="2480166" cy="246221"/>
          </a:xfrm>
          <a:prstGeom prst="rect">
            <a:avLst/>
          </a:prstGeom>
          <a:noFill/>
          <a:ln w="9525">
            <a:noFill/>
            <a:miter lim="800000"/>
            <a:headEnd/>
            <a:tailEnd/>
          </a:ln>
          <a:effectLst/>
        </p:spPr>
        <p:txBody>
          <a:bodyPr wrap="none">
            <a:spAutoFit/>
          </a:bodyPr>
          <a:lstStyle/>
          <a:p>
            <a:r>
              <a:rPr lang="en-US" sz="1000" b="1" u="none" dirty="0">
                <a:solidFill>
                  <a:srgbClr val="4D4D4D"/>
                </a:solidFill>
              </a:rPr>
              <a:t>Jobbágy et al 2008 – Agromercado</a:t>
            </a:r>
            <a:endParaRPr lang="es-ES" sz="1000" b="1" u="none" dirty="0">
              <a:solidFill>
                <a:srgbClr val="4D4D4D"/>
              </a:solidFill>
            </a:endParaRPr>
          </a:p>
        </p:txBody>
      </p:sp>
      <p:sp>
        <p:nvSpPr>
          <p:cNvPr id="63" name="62 CuadroTexto"/>
          <p:cNvSpPr txBox="1"/>
          <p:nvPr/>
        </p:nvSpPr>
        <p:spPr>
          <a:xfrm>
            <a:off x="827584" y="404664"/>
            <a:ext cx="1699504"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AR" sz="3600" dirty="0" smtClean="0"/>
              <a:t>NAPAS</a:t>
            </a:r>
            <a:endParaRPr lang="es-A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8686"/>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869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animBg="1"/>
      <p:bldP spid="286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cstate="print">
            <a:lum bright="-12000" contrast="-60000"/>
          </a:blip>
          <a:srcRect l="8440" b="6754"/>
          <a:stretch>
            <a:fillRect/>
          </a:stretch>
        </p:blipFill>
        <p:spPr bwMode="auto">
          <a:xfrm>
            <a:off x="500034" y="357166"/>
            <a:ext cx="5011738" cy="5413375"/>
          </a:xfrm>
          <a:prstGeom prst="rect">
            <a:avLst/>
          </a:prstGeom>
          <a:noFill/>
          <a:ln w="9525">
            <a:noFill/>
            <a:miter lim="800000"/>
            <a:headEnd/>
            <a:tailEnd/>
          </a:ln>
        </p:spPr>
      </p:pic>
      <p:sp>
        <p:nvSpPr>
          <p:cNvPr id="25604" name="Rectangle 4"/>
          <p:cNvSpPr>
            <a:spLocks noChangeArrowheads="1"/>
          </p:cNvSpPr>
          <p:nvPr/>
        </p:nvSpPr>
        <p:spPr bwMode="auto">
          <a:xfrm>
            <a:off x="6215074" y="285728"/>
            <a:ext cx="2571768" cy="4770537"/>
          </a:xfrm>
          <a:prstGeom prst="rect">
            <a:avLst/>
          </a:prstGeom>
          <a:noFill/>
          <a:ln w="9525">
            <a:noFill/>
            <a:miter lim="800000"/>
            <a:headEnd/>
            <a:tailEnd/>
          </a:ln>
          <a:effectLst/>
        </p:spPr>
        <p:txBody>
          <a:bodyPr wrap="square" anchor="ctr">
            <a:spAutoFit/>
          </a:bodyPr>
          <a:lstStyle/>
          <a:p>
            <a:r>
              <a:rPr lang="en-US" sz="1600" u="none" dirty="0"/>
              <a:t>Banda </a:t>
            </a:r>
            <a:r>
              <a:rPr lang="en-US" sz="1600" b="1" u="none" dirty="0"/>
              <a:t>óptima</a:t>
            </a:r>
          </a:p>
          <a:p>
            <a:r>
              <a:rPr lang="en-US" sz="1600" u="none" dirty="0"/>
              <a:t>de profundidad</a:t>
            </a:r>
          </a:p>
          <a:p>
            <a:endParaRPr lang="en-US" sz="1600" u="none" dirty="0"/>
          </a:p>
          <a:p>
            <a:endParaRPr lang="en-US" sz="1600" u="none" dirty="0"/>
          </a:p>
          <a:p>
            <a:endParaRPr lang="en-US" sz="1600" u="none" dirty="0"/>
          </a:p>
          <a:p>
            <a:r>
              <a:rPr lang="en-US" sz="1600" u="none" dirty="0"/>
              <a:t>Maiz: 140-240 cm</a:t>
            </a:r>
          </a:p>
          <a:p>
            <a:endParaRPr lang="en-US" sz="1600" u="none" dirty="0"/>
          </a:p>
          <a:p>
            <a:endParaRPr lang="en-US" sz="1600" u="none" dirty="0"/>
          </a:p>
          <a:p>
            <a:endParaRPr lang="en-US" sz="1600" u="none" dirty="0"/>
          </a:p>
          <a:p>
            <a:endParaRPr lang="en-US" sz="1600" u="none" dirty="0"/>
          </a:p>
          <a:p>
            <a:endParaRPr lang="en-US" sz="1600" u="none" dirty="0"/>
          </a:p>
          <a:p>
            <a:r>
              <a:rPr lang="en-US" sz="1600" u="none" dirty="0"/>
              <a:t>Soja:  120-220 cm</a:t>
            </a:r>
          </a:p>
          <a:p>
            <a:endParaRPr lang="en-US" sz="1600" u="none" dirty="0"/>
          </a:p>
          <a:p>
            <a:endParaRPr lang="en-US" sz="1600" u="none" dirty="0"/>
          </a:p>
          <a:p>
            <a:endParaRPr lang="en-US" sz="1600" u="none" dirty="0"/>
          </a:p>
          <a:p>
            <a:endParaRPr lang="en-US" sz="1600" u="none" dirty="0"/>
          </a:p>
          <a:p>
            <a:endParaRPr lang="en-US" sz="1600" u="none" dirty="0"/>
          </a:p>
          <a:p>
            <a:endParaRPr lang="en-US" sz="1600" u="none" dirty="0"/>
          </a:p>
          <a:p>
            <a:r>
              <a:rPr lang="en-US" sz="1600" u="none" dirty="0"/>
              <a:t>Trigo: 70-170 cm </a:t>
            </a:r>
          </a:p>
        </p:txBody>
      </p:sp>
      <p:sp>
        <p:nvSpPr>
          <p:cNvPr id="25936" name="Text Box 336"/>
          <p:cNvSpPr txBox="1">
            <a:spLocks noChangeArrowheads="1"/>
          </p:cNvSpPr>
          <p:nvPr/>
        </p:nvSpPr>
        <p:spPr bwMode="auto">
          <a:xfrm>
            <a:off x="1000100" y="5929330"/>
            <a:ext cx="1439863" cy="274637"/>
          </a:xfrm>
          <a:prstGeom prst="rect">
            <a:avLst/>
          </a:prstGeom>
          <a:noFill/>
          <a:ln w="9525">
            <a:noFill/>
            <a:miter lim="800000"/>
            <a:headEnd/>
            <a:tailEnd/>
          </a:ln>
          <a:effectLst/>
        </p:spPr>
        <p:txBody>
          <a:bodyPr>
            <a:spAutoFit/>
          </a:bodyPr>
          <a:lstStyle/>
          <a:p>
            <a:pPr>
              <a:spcBef>
                <a:spcPct val="50000"/>
              </a:spcBef>
            </a:pPr>
            <a:r>
              <a:rPr lang="es-ES" sz="1200" b="1" u="none" dirty="0"/>
              <a:t>profundidad (m)</a:t>
            </a:r>
          </a:p>
        </p:txBody>
      </p:sp>
      <p:sp>
        <p:nvSpPr>
          <p:cNvPr id="25937" name="Text Box 337"/>
          <p:cNvSpPr txBox="1">
            <a:spLocks noChangeArrowheads="1"/>
          </p:cNvSpPr>
          <p:nvPr/>
        </p:nvSpPr>
        <p:spPr bwMode="auto">
          <a:xfrm>
            <a:off x="3357554" y="5929330"/>
            <a:ext cx="1439862" cy="274637"/>
          </a:xfrm>
          <a:prstGeom prst="rect">
            <a:avLst/>
          </a:prstGeom>
          <a:noFill/>
          <a:ln w="9525">
            <a:noFill/>
            <a:miter lim="800000"/>
            <a:headEnd/>
            <a:tailEnd/>
          </a:ln>
          <a:effectLst/>
        </p:spPr>
        <p:txBody>
          <a:bodyPr>
            <a:spAutoFit/>
          </a:bodyPr>
          <a:lstStyle/>
          <a:p>
            <a:pPr>
              <a:spcBef>
                <a:spcPct val="50000"/>
              </a:spcBef>
            </a:pPr>
            <a:r>
              <a:rPr lang="es-ES" sz="1200" b="1" u="none" dirty="0"/>
              <a:t>profundidad (m)</a:t>
            </a:r>
          </a:p>
        </p:txBody>
      </p:sp>
      <p:sp>
        <p:nvSpPr>
          <p:cNvPr id="25938" name="Text Box 338"/>
          <p:cNvSpPr txBox="1">
            <a:spLocks noChangeArrowheads="1"/>
          </p:cNvSpPr>
          <p:nvPr/>
        </p:nvSpPr>
        <p:spPr bwMode="auto">
          <a:xfrm rot="-5400000">
            <a:off x="-426244" y="3234681"/>
            <a:ext cx="1800225" cy="461665"/>
          </a:xfrm>
          <a:prstGeom prst="rect">
            <a:avLst/>
          </a:prstGeom>
          <a:noFill/>
          <a:ln w="9525">
            <a:noFill/>
            <a:miter lim="800000"/>
            <a:headEnd/>
            <a:tailEnd/>
          </a:ln>
          <a:effectLst/>
        </p:spPr>
        <p:txBody>
          <a:bodyPr>
            <a:spAutoFit/>
          </a:bodyPr>
          <a:lstStyle/>
          <a:p>
            <a:pPr>
              <a:spcBef>
                <a:spcPct val="50000"/>
              </a:spcBef>
            </a:pPr>
            <a:r>
              <a:rPr lang="es-ES" sz="1200" b="1" u="none" dirty="0"/>
              <a:t>rendimiento (qq/Ha)</a:t>
            </a:r>
          </a:p>
        </p:txBody>
      </p:sp>
      <p:sp>
        <p:nvSpPr>
          <p:cNvPr id="25939" name="Text Box 339"/>
          <p:cNvSpPr txBox="1">
            <a:spLocks noChangeArrowheads="1"/>
          </p:cNvSpPr>
          <p:nvPr/>
        </p:nvSpPr>
        <p:spPr bwMode="auto">
          <a:xfrm>
            <a:off x="1258888" y="1268413"/>
            <a:ext cx="1439862" cy="244475"/>
          </a:xfrm>
          <a:prstGeom prst="rect">
            <a:avLst/>
          </a:prstGeom>
          <a:solidFill>
            <a:schemeClr val="bg1"/>
          </a:solidFill>
          <a:ln w="9525">
            <a:noFill/>
            <a:miter lim="800000"/>
            <a:headEnd/>
            <a:tailEnd/>
          </a:ln>
          <a:effectLst/>
        </p:spPr>
        <p:txBody>
          <a:bodyPr>
            <a:spAutoFit/>
          </a:bodyPr>
          <a:lstStyle/>
          <a:p>
            <a:pPr>
              <a:spcBef>
                <a:spcPct val="50000"/>
              </a:spcBef>
            </a:pPr>
            <a:r>
              <a:rPr lang="es-ES" sz="1000" u="none" dirty="0" smtClean="0"/>
              <a:t>Maíz </a:t>
            </a:r>
            <a:r>
              <a:rPr lang="es-ES" sz="1000" u="none" dirty="0"/>
              <a:t>2006-2007</a:t>
            </a:r>
          </a:p>
        </p:txBody>
      </p:sp>
      <p:sp>
        <p:nvSpPr>
          <p:cNvPr id="25940" name="Text Box 340"/>
          <p:cNvSpPr txBox="1">
            <a:spLocks noChangeArrowheads="1"/>
          </p:cNvSpPr>
          <p:nvPr/>
        </p:nvSpPr>
        <p:spPr bwMode="auto">
          <a:xfrm>
            <a:off x="4643438" y="1268413"/>
            <a:ext cx="792162" cy="553998"/>
          </a:xfrm>
          <a:prstGeom prst="rect">
            <a:avLst/>
          </a:prstGeom>
          <a:solidFill>
            <a:schemeClr val="bg1"/>
          </a:solidFill>
          <a:ln w="9525">
            <a:noFill/>
            <a:miter lim="800000"/>
            <a:headEnd/>
            <a:tailEnd/>
          </a:ln>
          <a:effectLst/>
        </p:spPr>
        <p:txBody>
          <a:bodyPr>
            <a:spAutoFit/>
          </a:bodyPr>
          <a:lstStyle/>
          <a:p>
            <a:r>
              <a:rPr lang="es-ES" sz="1000" u="none" dirty="0" smtClean="0"/>
              <a:t>Maíz </a:t>
            </a:r>
            <a:endParaRPr lang="es-ES" sz="1000" u="none" dirty="0"/>
          </a:p>
          <a:p>
            <a:r>
              <a:rPr lang="es-ES" sz="1000" u="none" dirty="0"/>
              <a:t>2007-2008</a:t>
            </a:r>
          </a:p>
        </p:txBody>
      </p:sp>
      <p:sp>
        <p:nvSpPr>
          <p:cNvPr id="25941" name="Text Box 341"/>
          <p:cNvSpPr txBox="1">
            <a:spLocks noChangeArrowheads="1"/>
          </p:cNvSpPr>
          <p:nvPr/>
        </p:nvSpPr>
        <p:spPr bwMode="auto">
          <a:xfrm>
            <a:off x="2268538" y="3068638"/>
            <a:ext cx="792162" cy="396875"/>
          </a:xfrm>
          <a:prstGeom prst="rect">
            <a:avLst/>
          </a:prstGeom>
          <a:solidFill>
            <a:schemeClr val="bg1"/>
          </a:solidFill>
          <a:ln w="9525">
            <a:noFill/>
            <a:miter lim="800000"/>
            <a:headEnd/>
            <a:tailEnd/>
          </a:ln>
          <a:effectLst/>
        </p:spPr>
        <p:txBody>
          <a:bodyPr>
            <a:spAutoFit/>
          </a:bodyPr>
          <a:lstStyle/>
          <a:p>
            <a:r>
              <a:rPr lang="es-ES" sz="1000" u="none" dirty="0"/>
              <a:t>Soja</a:t>
            </a:r>
          </a:p>
          <a:p>
            <a:r>
              <a:rPr lang="es-ES" sz="1000" u="none" dirty="0"/>
              <a:t>2006-2007</a:t>
            </a:r>
          </a:p>
        </p:txBody>
      </p:sp>
      <p:sp>
        <p:nvSpPr>
          <p:cNvPr id="25942" name="Text Box 342"/>
          <p:cNvSpPr txBox="1">
            <a:spLocks noChangeArrowheads="1"/>
          </p:cNvSpPr>
          <p:nvPr/>
        </p:nvSpPr>
        <p:spPr bwMode="auto">
          <a:xfrm>
            <a:off x="4643438" y="3068638"/>
            <a:ext cx="792162" cy="396875"/>
          </a:xfrm>
          <a:prstGeom prst="rect">
            <a:avLst/>
          </a:prstGeom>
          <a:solidFill>
            <a:schemeClr val="bg1"/>
          </a:solidFill>
          <a:ln w="9525">
            <a:noFill/>
            <a:miter lim="800000"/>
            <a:headEnd/>
            <a:tailEnd/>
          </a:ln>
          <a:effectLst/>
        </p:spPr>
        <p:txBody>
          <a:bodyPr>
            <a:spAutoFit/>
          </a:bodyPr>
          <a:lstStyle/>
          <a:p>
            <a:r>
              <a:rPr lang="es-ES" sz="1000" u="none" dirty="0"/>
              <a:t>Soja</a:t>
            </a:r>
          </a:p>
          <a:p>
            <a:r>
              <a:rPr lang="es-ES" sz="1000" u="none" dirty="0"/>
              <a:t>2007-2008</a:t>
            </a:r>
          </a:p>
        </p:txBody>
      </p:sp>
      <p:sp>
        <p:nvSpPr>
          <p:cNvPr id="25943" name="Text Box 343"/>
          <p:cNvSpPr txBox="1">
            <a:spLocks noChangeArrowheads="1"/>
          </p:cNvSpPr>
          <p:nvPr/>
        </p:nvSpPr>
        <p:spPr bwMode="auto">
          <a:xfrm>
            <a:off x="2051050" y="4941888"/>
            <a:ext cx="792163" cy="244475"/>
          </a:xfrm>
          <a:prstGeom prst="rect">
            <a:avLst/>
          </a:prstGeom>
          <a:solidFill>
            <a:schemeClr val="bg1"/>
          </a:solidFill>
          <a:ln w="9525">
            <a:noFill/>
            <a:miter lim="800000"/>
            <a:headEnd/>
            <a:tailEnd/>
          </a:ln>
          <a:effectLst/>
        </p:spPr>
        <p:txBody>
          <a:bodyPr>
            <a:spAutoFit/>
          </a:bodyPr>
          <a:lstStyle/>
          <a:p>
            <a:r>
              <a:rPr lang="es-ES" sz="1000" u="none" dirty="0"/>
              <a:t>Trigo 2006</a:t>
            </a:r>
          </a:p>
        </p:txBody>
      </p:sp>
      <p:sp>
        <p:nvSpPr>
          <p:cNvPr id="25944" name="Text Box 344"/>
          <p:cNvSpPr txBox="1">
            <a:spLocks noChangeArrowheads="1"/>
          </p:cNvSpPr>
          <p:nvPr/>
        </p:nvSpPr>
        <p:spPr bwMode="auto">
          <a:xfrm>
            <a:off x="4605338" y="4975225"/>
            <a:ext cx="792162" cy="244475"/>
          </a:xfrm>
          <a:prstGeom prst="rect">
            <a:avLst/>
          </a:prstGeom>
          <a:solidFill>
            <a:schemeClr val="bg1"/>
          </a:solidFill>
          <a:ln w="9525">
            <a:noFill/>
            <a:miter lim="800000"/>
            <a:headEnd/>
            <a:tailEnd/>
          </a:ln>
          <a:effectLst/>
        </p:spPr>
        <p:txBody>
          <a:bodyPr>
            <a:spAutoFit/>
          </a:bodyPr>
          <a:lstStyle/>
          <a:p>
            <a:r>
              <a:rPr lang="es-ES" sz="1000" u="none" dirty="0"/>
              <a:t>Trigo 2007</a:t>
            </a:r>
          </a:p>
        </p:txBody>
      </p:sp>
      <p:sp>
        <p:nvSpPr>
          <p:cNvPr id="25945" name="Text Box 345"/>
          <p:cNvSpPr txBox="1">
            <a:spLocks noChangeArrowheads="1"/>
          </p:cNvSpPr>
          <p:nvPr/>
        </p:nvSpPr>
        <p:spPr bwMode="auto">
          <a:xfrm>
            <a:off x="4932363" y="6640513"/>
            <a:ext cx="4653838" cy="246221"/>
          </a:xfrm>
          <a:prstGeom prst="rect">
            <a:avLst/>
          </a:prstGeom>
          <a:noFill/>
          <a:ln w="9525">
            <a:noFill/>
            <a:miter lim="800000"/>
            <a:headEnd/>
            <a:tailEnd/>
          </a:ln>
          <a:effectLst/>
        </p:spPr>
        <p:txBody>
          <a:bodyPr wrap="none">
            <a:spAutoFit/>
          </a:bodyPr>
          <a:lstStyle/>
          <a:p>
            <a:r>
              <a:rPr lang="en-US" sz="1000" b="1" u="none" dirty="0">
                <a:solidFill>
                  <a:srgbClr val="4D4D4D"/>
                </a:solidFill>
              </a:rPr>
              <a:t>Nosetto - Jobbágy –Sznaider - Jackson 2009 – Field Crops Research</a:t>
            </a:r>
            <a:endParaRPr lang="es-ES" sz="1000" b="1" u="none" dirty="0">
              <a:solidFill>
                <a:srgbClr val="4D4D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g336"/>
          <p:cNvPicPr>
            <a:picLocks noChangeAspect="1" noChangeArrowheads="1"/>
          </p:cNvPicPr>
          <p:nvPr/>
        </p:nvPicPr>
        <p:blipFill>
          <a:blip r:embed="rId3" cstate="print"/>
          <a:srcRect/>
          <a:stretch>
            <a:fillRect/>
          </a:stretch>
        </p:blipFill>
        <p:spPr>
          <a:xfrm>
            <a:off x="309563" y="620713"/>
            <a:ext cx="4291012" cy="6121400"/>
          </a:xfrm>
          <a:prstGeom prst="rect">
            <a:avLst/>
          </a:prstGeom>
          <a:noFill/>
        </p:spPr>
      </p:pic>
      <p:pic>
        <p:nvPicPr>
          <p:cNvPr id="3" name="Picture 27" descr="P1110223"/>
          <p:cNvPicPr>
            <a:picLocks noChangeAspect="1" noChangeArrowheads="1"/>
          </p:cNvPicPr>
          <p:nvPr/>
        </p:nvPicPr>
        <p:blipFill>
          <a:blip r:embed="rId4" cstate="print"/>
          <a:srcRect l="36498" t="6657" r="11940"/>
          <a:stretch>
            <a:fillRect/>
          </a:stretch>
        </p:blipFill>
        <p:spPr bwMode="auto">
          <a:xfrm>
            <a:off x="4848574" y="404664"/>
            <a:ext cx="4295425" cy="5832648"/>
          </a:xfrm>
          <a:prstGeom prst="rect">
            <a:avLst/>
          </a:prstGeom>
          <a:noFill/>
          <a:ln w="9525">
            <a:noFill/>
            <a:miter lim="800000"/>
            <a:headEnd/>
            <a:tailEnd/>
          </a:ln>
        </p:spPr>
      </p:pic>
      <p:sp>
        <p:nvSpPr>
          <p:cNvPr id="4" name="3 CuadroTexto"/>
          <p:cNvSpPr txBox="1"/>
          <p:nvPr/>
        </p:nvSpPr>
        <p:spPr>
          <a:xfrm>
            <a:off x="7020272" y="6381328"/>
            <a:ext cx="1941557" cy="369332"/>
          </a:xfrm>
          <a:prstGeom prst="rect">
            <a:avLst/>
          </a:prstGeom>
          <a:noFill/>
        </p:spPr>
        <p:txBody>
          <a:bodyPr wrap="none" rtlCol="0">
            <a:spAutoFit/>
          </a:bodyPr>
          <a:lstStyle/>
          <a:p>
            <a:r>
              <a:rPr lang="es-ES" dirty="0" smtClean="0">
                <a:solidFill>
                  <a:schemeClr val="tx2"/>
                </a:solidFill>
                <a:effectLst>
                  <a:outerShdw blurRad="38100" dist="38100" dir="2700000" algn="tl">
                    <a:srgbClr val="000000"/>
                  </a:outerShdw>
                </a:effectLst>
                <a:latin typeface="Arial" charset="0"/>
              </a:rPr>
              <a:t>Fuente: Cisneros</a:t>
            </a:r>
            <a:endParaRPr lang="es-AR" dirty="0"/>
          </a:p>
        </p:txBody>
      </p:sp>
      <p:sp>
        <p:nvSpPr>
          <p:cNvPr id="5" name="4 Rectángulo"/>
          <p:cNvSpPr/>
          <p:nvPr/>
        </p:nvSpPr>
        <p:spPr>
          <a:xfrm>
            <a:off x="642910" y="357166"/>
            <a:ext cx="78581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ASCENSO CAPILAR</a:t>
            </a:r>
            <a:endParaRPr lang="es-A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9688" y="1340768"/>
            <a:ext cx="9220200" cy="5341243"/>
          </a:xfrm>
          <a:prstGeom prst="rect">
            <a:avLst/>
          </a:prstGeom>
          <a:noFill/>
          <a:ln w="9525">
            <a:noFill/>
            <a:miter lim="800000"/>
            <a:headEnd/>
            <a:tailEnd/>
          </a:ln>
          <a:effectLst/>
        </p:spPr>
      </p:pic>
      <p:sp>
        <p:nvSpPr>
          <p:cNvPr id="5" name="4 CuadroTexto"/>
          <p:cNvSpPr txBox="1"/>
          <p:nvPr/>
        </p:nvSpPr>
        <p:spPr>
          <a:xfrm>
            <a:off x="7596336" y="6453336"/>
            <a:ext cx="1296144" cy="369332"/>
          </a:xfrm>
          <a:prstGeom prst="rect">
            <a:avLst/>
          </a:prstGeom>
          <a:noFill/>
        </p:spPr>
        <p:txBody>
          <a:bodyPr wrap="square" rtlCol="0">
            <a:spAutoFit/>
          </a:bodyPr>
          <a:lstStyle/>
          <a:p>
            <a:r>
              <a:rPr lang="es-ES" dirty="0" smtClean="0"/>
              <a:t>Longitud</a:t>
            </a:r>
            <a:endParaRPr lang="es-ES" dirty="0"/>
          </a:p>
        </p:txBody>
      </p:sp>
      <p:sp>
        <p:nvSpPr>
          <p:cNvPr id="6" name="1 Título"/>
          <p:cNvSpPr txBox="1">
            <a:spLocks/>
          </p:cNvSpPr>
          <p:nvPr/>
        </p:nvSpPr>
        <p:spPr>
          <a:xfrm>
            <a:off x="395536" y="836712"/>
            <a:ext cx="8424936" cy="648072"/>
          </a:xfrm>
          <a:prstGeom prst="rect">
            <a:avLst/>
          </a:prstGeom>
        </p:spPr>
        <p:txBody>
          <a:bodyPr vert="horz" lIns="91440" tIns="45720" rIns="91440" bIns="45720" rtlCol="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chemeClr val="tx1"/>
                </a:solidFill>
                <a:effectLst/>
                <a:uLnTx/>
                <a:uFillTx/>
                <a:latin typeface="+mj-lt"/>
                <a:ea typeface="+mj-ea"/>
                <a:cs typeface="+mj-cs"/>
              </a:rPr>
              <a:t>...Pero considerando</a:t>
            </a:r>
            <a:r>
              <a:rPr kumimoji="0" lang="es-ES" sz="4400" b="0" i="0" u="none" strike="noStrike" kern="1200" cap="none" spc="0" normalizeH="0" noProof="0" dirty="0" smtClean="0">
                <a:ln>
                  <a:noFill/>
                </a:ln>
                <a:solidFill>
                  <a:schemeClr val="tx1"/>
                </a:solidFill>
                <a:effectLst/>
                <a:uLnTx/>
                <a:uFillTx/>
                <a:latin typeface="+mj-lt"/>
                <a:ea typeface="+mj-ea"/>
                <a:cs typeface="+mj-cs"/>
              </a:rPr>
              <a:t> que hay una pendiente oeste – este, y que la napa probablemente siga esta pendiente la Lat y Long tienen influencia…</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CuadroTexto"/>
          <p:cNvSpPr txBox="1"/>
          <p:nvPr/>
        </p:nvSpPr>
        <p:spPr>
          <a:xfrm>
            <a:off x="0" y="0"/>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s-AR" sz="2800" dirty="0" smtClean="0"/>
              <a:t>A Nivel interno de CREA 30 A ML Caso de EL CARMEN </a:t>
            </a:r>
            <a:endParaRPr lang="es-AR"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o"/>
          <p:cNvGrpSpPr/>
          <p:nvPr/>
        </p:nvGrpSpPr>
        <p:grpSpPr>
          <a:xfrm>
            <a:off x="0" y="260648"/>
            <a:ext cx="9144000" cy="5588901"/>
            <a:chOff x="0" y="260648"/>
            <a:chExt cx="9144000" cy="5588901"/>
          </a:xfrm>
        </p:grpSpPr>
        <p:pic>
          <p:nvPicPr>
            <p:cNvPr id="3074" name="Picture 2"/>
            <p:cNvPicPr>
              <a:picLocks noChangeAspect="1" noChangeArrowheads="1"/>
            </p:cNvPicPr>
            <p:nvPr/>
          </p:nvPicPr>
          <p:blipFill>
            <a:blip r:embed="rId3" cstate="print"/>
            <a:srcRect r="4561"/>
            <a:stretch>
              <a:fillRect/>
            </a:stretch>
          </p:blipFill>
          <p:spPr bwMode="auto">
            <a:xfrm>
              <a:off x="0" y="260648"/>
              <a:ext cx="9144000" cy="5588901"/>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611560" y="3212976"/>
              <a:ext cx="1038225" cy="1704975"/>
            </a:xfrm>
            <a:prstGeom prst="rect">
              <a:avLst/>
            </a:prstGeom>
            <a:noFill/>
            <a:ln w="9525">
              <a:noFill/>
              <a:miter lim="800000"/>
              <a:headEnd/>
              <a:tailEnd/>
            </a:ln>
            <a:effectLst/>
          </p:spPr>
        </p:pic>
      </p:grpSp>
      <p:sp>
        <p:nvSpPr>
          <p:cNvPr id="7" name="6 CuadroTexto"/>
          <p:cNvSpPr txBox="1"/>
          <p:nvPr/>
        </p:nvSpPr>
        <p:spPr>
          <a:xfrm>
            <a:off x="395536" y="404664"/>
            <a:ext cx="2664296" cy="646331"/>
          </a:xfrm>
          <a:prstGeom prst="rect">
            <a:avLst/>
          </a:prstGeom>
          <a:noFill/>
        </p:spPr>
        <p:txBody>
          <a:bodyPr wrap="square" rtlCol="0">
            <a:spAutoFit/>
          </a:bodyPr>
          <a:lstStyle/>
          <a:p>
            <a:r>
              <a:rPr lang="es-ES" dirty="0" smtClean="0"/>
              <a:t>Profundidad de Napa 30/09/2010</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1888" y="27296"/>
            <a:ext cx="8929936" cy="908720"/>
          </a:xfrm>
        </p:spPr>
        <p:txBody>
          <a:bodyPr>
            <a:normAutofit fontScale="90000"/>
          </a:bodyPr>
          <a:lstStyle/>
          <a:p>
            <a:r>
              <a:rPr lang="es-MX" dirty="0" smtClean="0">
                <a:solidFill>
                  <a:schemeClr val="accent1"/>
                </a:solidFill>
              </a:rPr>
              <a:t/>
            </a:r>
            <a:br>
              <a:rPr lang="es-MX" dirty="0" smtClean="0">
                <a:solidFill>
                  <a:schemeClr val="accent1"/>
                </a:solidFill>
              </a:rPr>
            </a:br>
            <a:r>
              <a:rPr lang="es-MX" dirty="0" smtClean="0">
                <a:solidFill>
                  <a:schemeClr val="accent1"/>
                </a:solidFill>
              </a:rPr>
              <a:t>¿Cuáles son los objetivos de la producción agrícola? </a:t>
            </a:r>
            <a:endParaRPr lang="es-ES" dirty="0">
              <a:solidFill>
                <a:schemeClr val="accent1"/>
              </a:solidFill>
            </a:endParaRPr>
          </a:p>
        </p:txBody>
      </p:sp>
      <p:sp>
        <p:nvSpPr>
          <p:cNvPr id="6147" name="Rectangle 3"/>
          <p:cNvSpPr>
            <a:spLocks noGrp="1" noChangeArrowheads="1"/>
          </p:cNvSpPr>
          <p:nvPr>
            <p:ph sz="quarter" idx="1"/>
          </p:nvPr>
        </p:nvSpPr>
        <p:spPr/>
        <p:txBody>
          <a:bodyPr>
            <a:normAutofit fontScale="92500" lnSpcReduction="10000"/>
          </a:bodyPr>
          <a:lstStyle/>
          <a:p>
            <a:pPr>
              <a:buNone/>
            </a:pPr>
            <a:r>
              <a:rPr lang="es-MX" dirty="0" smtClean="0"/>
              <a:t>Primero es bueno tener una Visión a Largo plazo partiendo de esta pregunta:</a:t>
            </a:r>
          </a:p>
          <a:p>
            <a:pPr>
              <a:buNone/>
            </a:pPr>
            <a:r>
              <a:rPr lang="es-MX" dirty="0" smtClean="0"/>
              <a:t> ¿Qué suelos les vamos a dejar a las futuras generaciones luego de nuestra gestión?</a:t>
            </a:r>
          </a:p>
          <a:p>
            <a:r>
              <a:rPr lang="es-MX" dirty="0" smtClean="0"/>
              <a:t>Tenemos que generar un </a:t>
            </a:r>
            <a:r>
              <a:rPr lang="es-MX" b="1" dirty="0" smtClean="0">
                <a:solidFill>
                  <a:schemeClr val="accent1"/>
                </a:solidFill>
              </a:rPr>
              <a:t>Sistema Sustentable.</a:t>
            </a:r>
            <a:endParaRPr lang="es-MX" b="1" dirty="0">
              <a:solidFill>
                <a:schemeClr val="accent1"/>
              </a:solidFill>
            </a:endParaRPr>
          </a:p>
          <a:p>
            <a:pPr lvl="1">
              <a:buFont typeface="Wingdings" pitchFamily="2" charset="2"/>
              <a:buChar char="ü"/>
            </a:pPr>
            <a:r>
              <a:rPr lang="es-MX" sz="2600" dirty="0"/>
              <a:t>Con balance positivo de </a:t>
            </a:r>
            <a:r>
              <a:rPr lang="es-MX" sz="2600" dirty="0" smtClean="0"/>
              <a:t>carbono.</a:t>
            </a:r>
            <a:endParaRPr lang="es-MX" sz="2600" dirty="0"/>
          </a:p>
          <a:p>
            <a:pPr lvl="1">
              <a:buFont typeface="Wingdings" pitchFamily="2" charset="2"/>
              <a:buChar char="ü"/>
            </a:pPr>
            <a:r>
              <a:rPr lang="es-MX" sz="2600" dirty="0"/>
              <a:t>Conservar el </a:t>
            </a:r>
            <a:r>
              <a:rPr lang="es-MX" sz="2600" dirty="0" smtClean="0"/>
              <a:t>suelo de la erosión hídrica y eólica.  </a:t>
            </a:r>
          </a:p>
          <a:p>
            <a:pPr lvl="1">
              <a:buFont typeface="Wingdings" pitchFamily="2" charset="2"/>
              <a:buChar char="ü"/>
            </a:pPr>
            <a:r>
              <a:rPr lang="es-MX" sz="2600" dirty="0" smtClean="0"/>
              <a:t>Cuidar el balance de nutrientes.</a:t>
            </a:r>
          </a:p>
          <a:p>
            <a:pPr lvl="1">
              <a:buFont typeface="Wingdings" pitchFamily="2" charset="2"/>
              <a:buChar char="ü"/>
            </a:pPr>
            <a:r>
              <a:rPr lang="es-MX" sz="2600" dirty="0" smtClean="0"/>
              <a:t>Concepto de cuidado ambiental y </a:t>
            </a:r>
            <a:r>
              <a:rPr lang="es-MX" sz="2600" b="1" dirty="0" smtClean="0">
                <a:solidFill>
                  <a:schemeClr val="accent1"/>
                </a:solidFill>
              </a:rPr>
              <a:t>Ecología. </a:t>
            </a:r>
          </a:p>
          <a:p>
            <a:pPr lvl="1">
              <a:buFont typeface="Wingdings" pitchFamily="2" charset="2"/>
              <a:buChar char="ü"/>
            </a:pPr>
            <a:r>
              <a:rPr lang="es-MX" sz="2600" dirty="0" smtClean="0"/>
              <a:t>Producir alimentos para el mundo (la responsabilidad de tener un recurso finito en nuestras manos)</a:t>
            </a:r>
          </a:p>
          <a:p>
            <a:endParaRPr lang="es-MX" dirty="0" smtClean="0"/>
          </a:p>
          <a:p>
            <a:pPr>
              <a:buNone/>
            </a:pPr>
            <a:endParaRPr lang="es-MX" dirty="0" smtClean="0"/>
          </a:p>
          <a:p>
            <a:endParaRPr lang="es-MX" dirty="0" smtClean="0"/>
          </a:p>
          <a:p>
            <a:endParaRPr lang="es-MX" dirty="0" smtClean="0"/>
          </a:p>
          <a:p>
            <a:pPr>
              <a:buNone/>
            </a:pPr>
            <a:endParaRPr lang="es-MX"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2627313" y="1341438"/>
            <a:ext cx="4475162" cy="561975"/>
          </a:xfrm>
        </p:spPr>
        <p:txBody>
          <a:bodyPr/>
          <a:lstStyle/>
          <a:p>
            <a:pPr eaLnBrk="1" hangingPunct="1"/>
            <a:r>
              <a:rPr lang="es-ES_tradnl" sz="1800" b="1" dirty="0" smtClean="0"/>
              <a:t>EL Carmen (8SH)</a:t>
            </a:r>
          </a:p>
        </p:txBody>
      </p:sp>
      <p:pic>
        <p:nvPicPr>
          <p:cNvPr id="2051" name="Picture 5"/>
          <p:cNvPicPr>
            <a:picLocks noChangeAspect="1" noChangeArrowheads="1"/>
          </p:cNvPicPr>
          <p:nvPr/>
        </p:nvPicPr>
        <p:blipFill>
          <a:blip r:embed="rId3" cstate="print"/>
          <a:srcRect/>
          <a:stretch>
            <a:fillRect/>
          </a:stretch>
        </p:blipFill>
        <p:spPr bwMode="auto">
          <a:xfrm>
            <a:off x="1187450" y="1844675"/>
            <a:ext cx="7466013" cy="4159250"/>
          </a:xfrm>
          <a:prstGeom prst="rect">
            <a:avLst/>
          </a:prstGeom>
          <a:noFill/>
          <a:ln w="9525">
            <a:noFill/>
            <a:miter lim="800000"/>
            <a:headEnd/>
            <a:tailEnd/>
          </a:ln>
        </p:spPr>
      </p:pic>
      <p:sp>
        <p:nvSpPr>
          <p:cNvPr id="4" name="Rectangle 4"/>
          <p:cNvSpPr txBox="1">
            <a:spLocks noChangeArrowheads="1"/>
          </p:cNvSpPr>
          <p:nvPr/>
        </p:nvSpPr>
        <p:spPr bwMode="auto">
          <a:xfrm>
            <a:off x="1042988" y="620713"/>
            <a:ext cx="4475162" cy="561975"/>
          </a:xfrm>
          <a:prstGeom prst="rect">
            <a:avLst/>
          </a:prstGeom>
          <a:noFill/>
          <a:ln w="9525">
            <a:noFill/>
            <a:miter lim="800000"/>
            <a:headEnd/>
            <a:tailEnd/>
          </a:ln>
          <a:effectLst/>
        </p:spPr>
        <p:txBody>
          <a:bodyPr anchor="ctr"/>
          <a:lstStyle/>
          <a:p>
            <a:pPr algn="ctr">
              <a:defRPr/>
            </a:pPr>
            <a:r>
              <a:rPr lang="es-ES_tradnl" sz="2000" u="sng" kern="0" dirty="0">
                <a:solidFill>
                  <a:schemeClr val="tx2"/>
                </a:solidFill>
                <a:latin typeface="+mj-lt"/>
                <a:ea typeface="+mj-ea"/>
                <a:cs typeface="+mj-cs"/>
              </a:rPr>
              <a:t>Mapa de profundidad de napas: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913" y="260350"/>
            <a:ext cx="4176712" cy="490538"/>
          </a:xfrm>
        </p:spPr>
        <p:txBody>
          <a:bodyPr/>
          <a:lstStyle/>
          <a:p>
            <a:pPr eaLnBrk="1" hangingPunct="1"/>
            <a:r>
              <a:rPr lang="es-ES_tradnl" sz="1800" b="1" dirty="0" smtClean="0"/>
              <a:t>El Carmen Mz 1era vs 2da fecha</a:t>
            </a:r>
          </a:p>
        </p:txBody>
      </p:sp>
      <p:grpSp>
        <p:nvGrpSpPr>
          <p:cNvPr id="2" name="12 Grupo"/>
          <p:cNvGrpSpPr>
            <a:grpSpLocks/>
          </p:cNvGrpSpPr>
          <p:nvPr/>
        </p:nvGrpSpPr>
        <p:grpSpPr bwMode="auto">
          <a:xfrm>
            <a:off x="684213" y="908050"/>
            <a:ext cx="5616575" cy="4197350"/>
            <a:chOff x="539552" y="1124744"/>
            <a:chExt cx="5616575" cy="4197350"/>
          </a:xfrm>
        </p:grpSpPr>
        <p:pic>
          <p:nvPicPr>
            <p:cNvPr id="3091" name="Picture 5"/>
            <p:cNvPicPr>
              <a:picLocks noChangeAspect="1" noChangeArrowheads="1"/>
            </p:cNvPicPr>
            <p:nvPr/>
          </p:nvPicPr>
          <p:blipFill>
            <a:blip r:embed="rId3" cstate="print"/>
            <a:srcRect/>
            <a:stretch>
              <a:fillRect/>
            </a:stretch>
          </p:blipFill>
          <p:spPr bwMode="auto">
            <a:xfrm>
              <a:off x="539552" y="1124744"/>
              <a:ext cx="5616575" cy="4197350"/>
            </a:xfrm>
            <a:prstGeom prst="rect">
              <a:avLst/>
            </a:prstGeom>
            <a:noFill/>
            <a:ln w="9525">
              <a:noFill/>
              <a:miter lim="800000"/>
              <a:headEnd/>
              <a:tailEnd/>
            </a:ln>
          </p:spPr>
        </p:pic>
        <p:sp>
          <p:nvSpPr>
            <p:cNvPr id="3092" name="AutoShape 10"/>
            <p:cNvSpPr>
              <a:spLocks noChangeArrowheads="1"/>
            </p:cNvSpPr>
            <p:nvPr/>
          </p:nvSpPr>
          <p:spPr bwMode="auto">
            <a:xfrm>
              <a:off x="3779838" y="1700213"/>
              <a:ext cx="792162" cy="215900"/>
            </a:xfrm>
            <a:prstGeom prst="wedgeRectCallout">
              <a:avLst>
                <a:gd name="adj1" fmla="val -230560"/>
                <a:gd name="adj2" fmla="val 430148"/>
              </a:avLst>
            </a:prstGeom>
            <a:solidFill>
              <a:schemeClr val="accent1"/>
            </a:solidFill>
            <a:ln w="9525">
              <a:solidFill>
                <a:schemeClr val="tx1"/>
              </a:solidFill>
              <a:miter lim="800000"/>
              <a:headEnd/>
              <a:tailEnd/>
            </a:ln>
          </p:spPr>
          <p:txBody>
            <a:bodyPr/>
            <a:lstStyle/>
            <a:p>
              <a:pPr algn="ctr"/>
              <a:r>
                <a:rPr lang="es-ES_tradnl" sz="1000" dirty="0"/>
                <a:t>Napa 1,9</a:t>
              </a:r>
            </a:p>
          </p:txBody>
        </p:sp>
        <p:sp>
          <p:nvSpPr>
            <p:cNvPr id="3093" name="Line 12"/>
            <p:cNvSpPr>
              <a:spLocks noChangeShapeType="1"/>
            </p:cNvSpPr>
            <p:nvPr/>
          </p:nvSpPr>
          <p:spPr bwMode="auto">
            <a:xfrm>
              <a:off x="1692275" y="1773238"/>
              <a:ext cx="2879725" cy="3024187"/>
            </a:xfrm>
            <a:prstGeom prst="line">
              <a:avLst/>
            </a:prstGeom>
            <a:noFill/>
            <a:ln w="9525">
              <a:solidFill>
                <a:schemeClr val="tx1"/>
              </a:solidFill>
              <a:round/>
              <a:headEnd/>
              <a:tailEnd/>
            </a:ln>
          </p:spPr>
          <p:txBody>
            <a:bodyPr/>
            <a:lstStyle/>
            <a:p>
              <a:endParaRPr lang="es-AR" dirty="0"/>
            </a:p>
          </p:txBody>
        </p:sp>
        <p:sp>
          <p:nvSpPr>
            <p:cNvPr id="3094" name="Line 14"/>
            <p:cNvSpPr>
              <a:spLocks noChangeShapeType="1"/>
            </p:cNvSpPr>
            <p:nvPr/>
          </p:nvSpPr>
          <p:spPr bwMode="auto">
            <a:xfrm>
              <a:off x="1331913" y="2133600"/>
              <a:ext cx="2881312" cy="3024188"/>
            </a:xfrm>
            <a:prstGeom prst="line">
              <a:avLst/>
            </a:prstGeom>
            <a:noFill/>
            <a:ln w="9525">
              <a:solidFill>
                <a:schemeClr val="tx1"/>
              </a:solidFill>
              <a:round/>
              <a:headEnd/>
              <a:tailEnd/>
            </a:ln>
          </p:spPr>
          <p:txBody>
            <a:bodyPr/>
            <a:lstStyle/>
            <a:p>
              <a:endParaRPr lang="es-AR" dirty="0"/>
            </a:p>
          </p:txBody>
        </p:sp>
        <p:sp>
          <p:nvSpPr>
            <p:cNvPr id="3095" name="AutoShape 16"/>
            <p:cNvSpPr>
              <a:spLocks noChangeArrowheads="1"/>
            </p:cNvSpPr>
            <p:nvPr/>
          </p:nvSpPr>
          <p:spPr bwMode="auto">
            <a:xfrm>
              <a:off x="3419475" y="2205038"/>
              <a:ext cx="792163" cy="358775"/>
            </a:xfrm>
            <a:prstGeom prst="wedgeRectCallout">
              <a:avLst>
                <a:gd name="adj1" fmla="val -152005"/>
                <a:gd name="adj2" fmla="val 261060"/>
              </a:avLst>
            </a:prstGeom>
            <a:solidFill>
              <a:schemeClr val="accent1"/>
            </a:solidFill>
            <a:ln w="9525">
              <a:solidFill>
                <a:schemeClr val="tx1"/>
              </a:solidFill>
              <a:miter lim="800000"/>
              <a:headEnd/>
              <a:tailEnd/>
            </a:ln>
          </p:spPr>
          <p:txBody>
            <a:bodyPr/>
            <a:lstStyle/>
            <a:p>
              <a:pPr algn="ctr"/>
              <a:r>
                <a:rPr lang="es-ES_tradnl" sz="1000" dirty="0"/>
                <a:t>Mz 3/12</a:t>
              </a:r>
            </a:p>
            <a:p>
              <a:pPr algn="ctr"/>
              <a:r>
                <a:rPr lang="es-ES_tradnl" sz="1000" dirty="0"/>
                <a:t>4566</a:t>
              </a:r>
            </a:p>
          </p:txBody>
        </p:sp>
        <p:sp>
          <p:nvSpPr>
            <p:cNvPr id="3096" name="AutoShape 17"/>
            <p:cNvSpPr>
              <a:spLocks noChangeArrowheads="1"/>
            </p:cNvSpPr>
            <p:nvPr/>
          </p:nvSpPr>
          <p:spPr bwMode="auto">
            <a:xfrm>
              <a:off x="3635375" y="2636838"/>
              <a:ext cx="1008063" cy="360362"/>
            </a:xfrm>
            <a:prstGeom prst="wedgeRectCallout">
              <a:avLst>
                <a:gd name="adj1" fmla="val -168898"/>
                <a:gd name="adj2" fmla="val 200222"/>
              </a:avLst>
            </a:prstGeom>
            <a:solidFill>
              <a:schemeClr val="accent1"/>
            </a:solidFill>
            <a:ln w="9525">
              <a:solidFill>
                <a:schemeClr val="tx1"/>
              </a:solidFill>
              <a:miter lim="800000"/>
              <a:headEnd/>
              <a:tailEnd/>
            </a:ln>
          </p:spPr>
          <p:txBody>
            <a:bodyPr/>
            <a:lstStyle/>
            <a:p>
              <a:pPr algn="ctr"/>
              <a:r>
                <a:rPr lang="es-ES_tradnl" sz="1000" dirty="0"/>
                <a:t>Mz 1era</a:t>
              </a:r>
            </a:p>
            <a:p>
              <a:pPr algn="ctr"/>
              <a:r>
                <a:rPr lang="es-ES_tradnl" sz="1000" dirty="0"/>
                <a:t>4911</a:t>
              </a:r>
            </a:p>
          </p:txBody>
        </p:sp>
        <p:sp>
          <p:nvSpPr>
            <p:cNvPr id="3097" name="AutoShape 18"/>
            <p:cNvSpPr>
              <a:spLocks noChangeArrowheads="1"/>
            </p:cNvSpPr>
            <p:nvPr/>
          </p:nvSpPr>
          <p:spPr bwMode="auto">
            <a:xfrm>
              <a:off x="1763713" y="1557338"/>
              <a:ext cx="936625" cy="358775"/>
            </a:xfrm>
            <a:prstGeom prst="wedgeRectCallout">
              <a:avLst>
                <a:gd name="adj1" fmla="val -43727"/>
                <a:gd name="adj2" fmla="val 359292"/>
              </a:avLst>
            </a:prstGeom>
            <a:solidFill>
              <a:schemeClr val="accent1"/>
            </a:solidFill>
            <a:ln w="9525">
              <a:solidFill>
                <a:schemeClr val="tx1"/>
              </a:solidFill>
              <a:miter lim="800000"/>
              <a:headEnd/>
              <a:tailEnd/>
            </a:ln>
          </p:spPr>
          <p:txBody>
            <a:bodyPr/>
            <a:lstStyle/>
            <a:p>
              <a:pPr algn="ctr"/>
              <a:r>
                <a:rPr lang="es-ES_tradnl" sz="1000" dirty="0"/>
                <a:t>Mz 1era</a:t>
              </a:r>
            </a:p>
            <a:p>
              <a:pPr algn="ctr"/>
              <a:r>
                <a:rPr lang="es-ES_tradnl" sz="1000" dirty="0"/>
                <a:t>9861</a:t>
              </a:r>
            </a:p>
          </p:txBody>
        </p:sp>
        <p:sp>
          <p:nvSpPr>
            <p:cNvPr id="3098" name="AutoShape 19"/>
            <p:cNvSpPr>
              <a:spLocks noChangeArrowheads="1"/>
            </p:cNvSpPr>
            <p:nvPr/>
          </p:nvSpPr>
          <p:spPr bwMode="auto">
            <a:xfrm>
              <a:off x="2268538" y="1916113"/>
              <a:ext cx="914400" cy="360362"/>
            </a:xfrm>
            <a:prstGeom prst="wedgeRectCallout">
              <a:avLst>
                <a:gd name="adj1" fmla="val -67361"/>
                <a:gd name="adj2" fmla="val 166301"/>
              </a:avLst>
            </a:prstGeom>
            <a:solidFill>
              <a:schemeClr val="accent1"/>
            </a:solidFill>
            <a:ln w="9525">
              <a:solidFill>
                <a:schemeClr val="tx1"/>
              </a:solidFill>
              <a:miter lim="800000"/>
              <a:headEnd/>
              <a:tailEnd/>
            </a:ln>
          </p:spPr>
          <p:txBody>
            <a:bodyPr/>
            <a:lstStyle/>
            <a:p>
              <a:pPr algn="ctr"/>
              <a:r>
                <a:rPr lang="es-ES_tradnl" sz="1000" dirty="0"/>
                <a:t>MZ 3/12</a:t>
              </a:r>
            </a:p>
            <a:p>
              <a:pPr algn="ctr"/>
              <a:r>
                <a:rPr lang="es-ES_tradnl" sz="1000" dirty="0"/>
                <a:t>9865</a:t>
              </a:r>
            </a:p>
          </p:txBody>
        </p:sp>
      </p:grpSp>
      <p:pic>
        <p:nvPicPr>
          <p:cNvPr id="3076" name="Picture 20"/>
          <p:cNvPicPr>
            <a:picLocks noChangeAspect="1" noChangeArrowheads="1"/>
          </p:cNvPicPr>
          <p:nvPr/>
        </p:nvPicPr>
        <p:blipFill>
          <a:blip r:embed="rId4" cstate="print">
            <a:lum bright="20000"/>
          </a:blip>
          <a:srcRect/>
          <a:stretch>
            <a:fillRect/>
          </a:stretch>
        </p:blipFill>
        <p:spPr bwMode="auto">
          <a:xfrm>
            <a:off x="6372225" y="1125538"/>
            <a:ext cx="2390775" cy="1800225"/>
          </a:xfrm>
          <a:prstGeom prst="rect">
            <a:avLst/>
          </a:prstGeom>
          <a:noFill/>
          <a:ln w="9525">
            <a:noFill/>
            <a:miter lim="800000"/>
            <a:headEnd/>
            <a:tailEnd/>
          </a:ln>
        </p:spPr>
      </p:pic>
      <p:pic>
        <p:nvPicPr>
          <p:cNvPr id="3077" name="Picture 21"/>
          <p:cNvPicPr>
            <a:picLocks noChangeAspect="1" noChangeArrowheads="1"/>
          </p:cNvPicPr>
          <p:nvPr/>
        </p:nvPicPr>
        <p:blipFill>
          <a:blip r:embed="rId5" cstate="print">
            <a:lum bright="10000"/>
          </a:blip>
          <a:srcRect/>
          <a:stretch>
            <a:fillRect/>
          </a:stretch>
        </p:blipFill>
        <p:spPr bwMode="auto">
          <a:xfrm>
            <a:off x="6372225" y="4076700"/>
            <a:ext cx="2376488" cy="1787525"/>
          </a:xfrm>
          <a:prstGeom prst="rect">
            <a:avLst/>
          </a:prstGeom>
          <a:noFill/>
          <a:ln w="9525">
            <a:noFill/>
            <a:miter lim="800000"/>
            <a:headEnd/>
            <a:tailEnd/>
          </a:ln>
        </p:spPr>
      </p:pic>
      <p:graphicFrame>
        <p:nvGraphicFramePr>
          <p:cNvPr id="14" name="13 Tabla"/>
          <p:cNvGraphicFramePr>
            <a:graphicFrameLocks noGrp="1"/>
          </p:cNvGraphicFramePr>
          <p:nvPr/>
        </p:nvGraphicFramePr>
        <p:xfrm>
          <a:off x="971550" y="5445125"/>
          <a:ext cx="4824537" cy="936105"/>
        </p:xfrm>
        <a:graphic>
          <a:graphicData uri="http://schemas.openxmlformats.org/drawingml/2006/table">
            <a:tbl>
              <a:tblPr firstRow="1" bandRow="1">
                <a:tableStyleId>{6E25E649-3F16-4E02-A733-19D2CDBF48F0}</a:tableStyleId>
              </a:tblPr>
              <a:tblGrid>
                <a:gridCol w="1458686"/>
                <a:gridCol w="1642802"/>
                <a:gridCol w="1723049"/>
              </a:tblGrid>
              <a:tr h="312035">
                <a:tc>
                  <a:txBody>
                    <a:bodyPr/>
                    <a:lstStyle/>
                    <a:p>
                      <a:endParaRPr lang="es-AR" sz="1400" dirty="0"/>
                    </a:p>
                  </a:txBody>
                  <a:tcPr/>
                </a:tc>
                <a:tc>
                  <a:txBody>
                    <a:bodyPr/>
                    <a:lstStyle/>
                    <a:p>
                      <a:pPr algn="ctr"/>
                      <a:r>
                        <a:rPr lang="es-AR" sz="1400" dirty="0" smtClean="0"/>
                        <a:t>Maíz 1°</a:t>
                      </a:r>
                      <a:r>
                        <a:rPr lang="es-AR" sz="1400" baseline="0" dirty="0" smtClean="0"/>
                        <a:t> Fecha</a:t>
                      </a:r>
                      <a:endParaRPr lang="es-AR" sz="1400" dirty="0"/>
                    </a:p>
                  </a:txBody>
                  <a:tcPr/>
                </a:tc>
                <a:tc>
                  <a:txBody>
                    <a:bodyPr/>
                    <a:lstStyle/>
                    <a:p>
                      <a:pPr algn="ctr"/>
                      <a:r>
                        <a:rPr lang="es-AR" sz="1400" dirty="0" smtClean="0"/>
                        <a:t>Maíz  Tardío</a:t>
                      </a:r>
                      <a:endParaRPr lang="es-AR" sz="1400" dirty="0"/>
                    </a:p>
                  </a:txBody>
                  <a:tcPr/>
                </a:tc>
              </a:tr>
              <a:tr h="312035">
                <a:tc>
                  <a:txBody>
                    <a:bodyPr/>
                    <a:lstStyle/>
                    <a:p>
                      <a:r>
                        <a:rPr lang="es-AR" sz="1400" dirty="0" smtClean="0"/>
                        <a:t>F. de Siembra</a:t>
                      </a:r>
                      <a:endParaRPr lang="es-AR" sz="1400" b="1" dirty="0"/>
                    </a:p>
                  </a:txBody>
                  <a:tcPr/>
                </a:tc>
                <a:tc>
                  <a:txBody>
                    <a:bodyPr/>
                    <a:lstStyle/>
                    <a:p>
                      <a:pPr algn="ctr"/>
                      <a:r>
                        <a:rPr lang="es-AR" sz="1400" dirty="0" smtClean="0"/>
                        <a:t>28-9</a:t>
                      </a:r>
                      <a:endParaRPr lang="es-AR" sz="1400" dirty="0"/>
                    </a:p>
                  </a:txBody>
                  <a:tcPr/>
                </a:tc>
                <a:tc>
                  <a:txBody>
                    <a:bodyPr/>
                    <a:lstStyle/>
                    <a:p>
                      <a:pPr algn="ctr"/>
                      <a:r>
                        <a:rPr lang="es-AR" sz="1400" dirty="0" smtClean="0"/>
                        <a:t>3-12</a:t>
                      </a:r>
                      <a:endParaRPr lang="es-AR" sz="1400" dirty="0"/>
                    </a:p>
                  </a:txBody>
                  <a:tcPr/>
                </a:tc>
              </a:tr>
              <a:tr h="312035">
                <a:tc>
                  <a:txBody>
                    <a:bodyPr/>
                    <a:lstStyle/>
                    <a:p>
                      <a:r>
                        <a:rPr lang="es-AR" sz="1400" dirty="0" smtClean="0"/>
                        <a:t>Híbrido</a:t>
                      </a:r>
                      <a:endParaRPr lang="es-AR" sz="1400" b="1" dirty="0"/>
                    </a:p>
                  </a:txBody>
                  <a:tcPr/>
                </a:tc>
                <a:tc>
                  <a:txBody>
                    <a:bodyPr/>
                    <a:lstStyle/>
                    <a:p>
                      <a:pPr algn="ctr"/>
                      <a:r>
                        <a:rPr lang="es-AR" sz="1400" dirty="0" smtClean="0"/>
                        <a:t>DK747 MGRR</a:t>
                      </a:r>
                      <a:endParaRPr lang="es-AR" sz="1400" dirty="0"/>
                    </a:p>
                  </a:txBody>
                  <a:tcPr/>
                </a:tc>
                <a:tc>
                  <a:txBody>
                    <a:bodyPr/>
                    <a:lstStyle/>
                    <a:p>
                      <a:pPr algn="ctr"/>
                      <a:r>
                        <a:rPr lang="es-AR" sz="1400" dirty="0" smtClean="0"/>
                        <a:t>DK700 MGRR</a:t>
                      </a:r>
                      <a:endParaRPr lang="es-AR" sz="1400"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o"/>
          <p:cNvGrpSpPr/>
          <p:nvPr/>
        </p:nvGrpSpPr>
        <p:grpSpPr>
          <a:xfrm>
            <a:off x="0" y="288371"/>
            <a:ext cx="9144000" cy="5588901"/>
            <a:chOff x="0" y="260648"/>
            <a:chExt cx="9144000" cy="5588901"/>
          </a:xfrm>
        </p:grpSpPr>
        <p:pic>
          <p:nvPicPr>
            <p:cNvPr id="3074" name="Picture 2"/>
            <p:cNvPicPr>
              <a:picLocks noChangeAspect="1" noChangeArrowheads="1"/>
            </p:cNvPicPr>
            <p:nvPr/>
          </p:nvPicPr>
          <p:blipFill>
            <a:blip r:embed="rId3" cstate="print"/>
            <a:srcRect r="4561"/>
            <a:stretch>
              <a:fillRect/>
            </a:stretch>
          </p:blipFill>
          <p:spPr bwMode="auto">
            <a:xfrm>
              <a:off x="0" y="260648"/>
              <a:ext cx="9144000" cy="5588901"/>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611560" y="3212976"/>
              <a:ext cx="1038225" cy="1704975"/>
            </a:xfrm>
            <a:prstGeom prst="rect">
              <a:avLst/>
            </a:prstGeom>
            <a:noFill/>
            <a:ln w="9525">
              <a:noFill/>
              <a:miter lim="800000"/>
              <a:headEnd/>
              <a:tailEnd/>
            </a:ln>
            <a:effectLst/>
          </p:spPr>
        </p:pic>
      </p:grpSp>
      <p:sp>
        <p:nvSpPr>
          <p:cNvPr id="7" name="6 CuadroTexto"/>
          <p:cNvSpPr txBox="1"/>
          <p:nvPr/>
        </p:nvSpPr>
        <p:spPr>
          <a:xfrm>
            <a:off x="395536" y="404664"/>
            <a:ext cx="2664296" cy="646331"/>
          </a:xfrm>
          <a:prstGeom prst="rect">
            <a:avLst/>
          </a:prstGeom>
          <a:noFill/>
        </p:spPr>
        <p:txBody>
          <a:bodyPr wrap="square" rtlCol="0">
            <a:spAutoFit/>
          </a:bodyPr>
          <a:lstStyle/>
          <a:p>
            <a:r>
              <a:rPr lang="es-ES" dirty="0" smtClean="0"/>
              <a:t>Profundidad de Napa 30/09/2010</a:t>
            </a:r>
            <a:endParaRPr lang="es-ES" dirty="0"/>
          </a:p>
        </p:txBody>
      </p:sp>
      <p:sp>
        <p:nvSpPr>
          <p:cNvPr id="6" name="5 CuadroTexto"/>
          <p:cNvSpPr txBox="1"/>
          <p:nvPr/>
        </p:nvSpPr>
        <p:spPr>
          <a:xfrm>
            <a:off x="4716016" y="0"/>
            <a:ext cx="4427984" cy="206210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AR" sz="3200" b="1" dirty="0" smtClean="0"/>
              <a:t>ESTRATEGIAS de Cultivos GM</a:t>
            </a:r>
          </a:p>
          <a:p>
            <a:r>
              <a:rPr lang="es-AR" sz="3200" b="1" dirty="0" smtClean="0"/>
              <a:t>Fechas de Siembra</a:t>
            </a:r>
          </a:p>
          <a:p>
            <a:r>
              <a:rPr lang="es-AR" sz="3200" b="1" dirty="0" smtClean="0"/>
              <a:t>Fertilización  </a:t>
            </a:r>
            <a:endParaRPr lang="es-AR" sz="3200" b="1" dirty="0"/>
          </a:p>
        </p:txBody>
      </p:sp>
      <p:sp>
        <p:nvSpPr>
          <p:cNvPr id="9" name="8 Flecha curvada hacia la derecha"/>
          <p:cNvSpPr/>
          <p:nvPr/>
        </p:nvSpPr>
        <p:spPr>
          <a:xfrm>
            <a:off x="0" y="0"/>
            <a:ext cx="4727456" cy="28529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1556" name="Rectangle 4"/>
          <p:cNvSpPr>
            <a:spLocks noGrp="1" noChangeArrowheads="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s-ES_tradnl" dirty="0"/>
              <a:t>ESTRATEGIAS DE MANEJO</a:t>
            </a:r>
            <a:endParaRPr lang="es-ES" dirty="0"/>
          </a:p>
        </p:txBody>
      </p:sp>
      <p:sp>
        <p:nvSpPr>
          <p:cNvPr id="151557" name="Rectangle 5"/>
          <p:cNvSpPr>
            <a:spLocks noGrp="1" noChangeArrowheads="1"/>
          </p:cNvSpPr>
          <p:nvPr>
            <p:ph type="body" idx="1"/>
          </p:nvPr>
        </p:nvSpPr>
        <p:spPr/>
        <p:style>
          <a:lnRef idx="1">
            <a:schemeClr val="accent3"/>
          </a:lnRef>
          <a:fillRef idx="2">
            <a:schemeClr val="accent3"/>
          </a:fillRef>
          <a:effectRef idx="1">
            <a:schemeClr val="accent3"/>
          </a:effectRef>
          <a:fontRef idx="minor">
            <a:schemeClr val="dk1"/>
          </a:fontRef>
        </p:style>
        <p:txBody>
          <a:bodyPr>
            <a:normAutofit/>
          </a:bodyPr>
          <a:lstStyle/>
          <a:p>
            <a:pPr marL="82296" indent="-82296" defTabSz="219456">
              <a:lnSpc>
                <a:spcPct val="90000"/>
              </a:lnSpc>
            </a:pPr>
            <a:r>
              <a:rPr lang="es-ES_tradnl" sz="1600" b="1" dirty="0"/>
              <a:t>NAPA </a:t>
            </a:r>
            <a:r>
              <a:rPr lang="es-ES_tradnl" sz="1600" b="1" dirty="0" smtClean="0"/>
              <a:t>1-2 </a:t>
            </a:r>
            <a:r>
              <a:rPr lang="es-ES_tradnl" sz="1600" b="1" dirty="0"/>
              <a:t>mts</a:t>
            </a:r>
            <a:r>
              <a:rPr lang="es-ES_tradnl" sz="1600" dirty="0"/>
              <a:t>: Mejor potencial de rinde en fecha óptima( Soja Grupo 3 Largo o 4 Corto el </a:t>
            </a:r>
            <a:r>
              <a:rPr lang="es-ES_tradnl" sz="1600" dirty="0" smtClean="0"/>
              <a:t>15-10) </a:t>
            </a:r>
            <a:r>
              <a:rPr lang="es-ES_tradnl" sz="1600" dirty="0"/>
              <a:t>ó (Maíz de 1ra con buen nivel de fertilización, buen stand de plantas).</a:t>
            </a:r>
          </a:p>
          <a:p>
            <a:pPr marL="82296" indent="-82296" defTabSz="219456">
              <a:lnSpc>
                <a:spcPct val="90000"/>
              </a:lnSpc>
              <a:buNone/>
            </a:pPr>
            <a:endParaRPr lang="es-ES_tradnl" sz="1600" dirty="0"/>
          </a:p>
          <a:p>
            <a:pPr marL="82296" indent="-82296" defTabSz="219456">
              <a:lnSpc>
                <a:spcPct val="90000"/>
              </a:lnSpc>
            </a:pPr>
            <a:r>
              <a:rPr lang="es-ES_tradnl" sz="1600" b="1" dirty="0"/>
              <a:t>NAPA 2,0 mts</a:t>
            </a:r>
            <a:r>
              <a:rPr lang="es-ES_tradnl" sz="1600" dirty="0"/>
              <a:t>. Mas rústica, mayor ciclo</a:t>
            </a:r>
            <a:r>
              <a:rPr lang="es-ES_tradnl" sz="1600" dirty="0" smtClean="0"/>
              <a:t>, temprano</a:t>
            </a:r>
            <a:r>
              <a:rPr lang="es-ES_tradnl" sz="1600" dirty="0"/>
              <a:t>.( Soja Grupo 4 Largo el </a:t>
            </a:r>
            <a:r>
              <a:rPr lang="es-ES_tradnl" sz="1600" dirty="0" smtClean="0"/>
              <a:t>5 Corto) </a:t>
            </a:r>
            <a:r>
              <a:rPr lang="es-ES_tradnl" sz="1600" dirty="0"/>
              <a:t>ó (Maíz de 1ra con menor nivel de fertilización, menor densidad</a:t>
            </a:r>
            <a:r>
              <a:rPr lang="es-ES_tradnl" sz="1600" dirty="0" smtClean="0"/>
              <a:t>). Girasol.</a:t>
            </a:r>
          </a:p>
          <a:p>
            <a:pPr marL="82296" indent="-82296" defTabSz="219456">
              <a:lnSpc>
                <a:spcPct val="90000"/>
              </a:lnSpc>
              <a:buNone/>
            </a:pPr>
            <a:endParaRPr lang="es-ES_tradnl" sz="1600" dirty="0" smtClean="0"/>
          </a:p>
          <a:p>
            <a:pPr marL="82296" indent="-82296" defTabSz="219456">
              <a:lnSpc>
                <a:spcPct val="90000"/>
              </a:lnSpc>
            </a:pPr>
            <a:r>
              <a:rPr lang="es-ES_tradnl" sz="1600" b="1" dirty="0" smtClean="0"/>
              <a:t>NAPA </a:t>
            </a:r>
            <a:r>
              <a:rPr lang="es-ES_tradnl" sz="1600" b="1" dirty="0"/>
              <a:t>&gt; </a:t>
            </a:r>
            <a:r>
              <a:rPr lang="es-ES_tradnl" sz="1600" b="1" dirty="0" smtClean="0"/>
              <a:t>2,5 </a:t>
            </a:r>
            <a:r>
              <a:rPr lang="es-ES_tradnl" sz="1600" b="1" dirty="0"/>
              <a:t>mts</a:t>
            </a:r>
            <a:r>
              <a:rPr lang="es-ES_tradnl" sz="1600" dirty="0"/>
              <a:t>. Ciclo largo, diversifico, paso enero y llego con período crítico a febrero-marzo( Grupos 5 el 15-11) ó (Maíz de Diciembre). Puedo hacer cultivos de cobertura y luego </a:t>
            </a:r>
            <a:r>
              <a:rPr lang="es-ES_tradnl" sz="1600" dirty="0" smtClean="0"/>
              <a:t>sembrar soja o maíz tardíos. O cultivo de Girasol</a:t>
            </a:r>
            <a:endParaRPr lang="es-ES_tradnl" sz="1600" dirty="0"/>
          </a:p>
          <a:p>
            <a:pPr marL="82296" indent="-82296" defTabSz="219456">
              <a:lnSpc>
                <a:spcPct val="90000"/>
              </a:lnSpc>
            </a:pPr>
            <a:endParaRPr lang="es-ES_tradnl" sz="1600" dirty="0"/>
          </a:p>
          <a:p>
            <a:pPr marL="82296" indent="-82296" defTabSz="219456">
              <a:lnSpc>
                <a:spcPct val="90000"/>
              </a:lnSpc>
            </a:pPr>
            <a:r>
              <a:rPr lang="es-ES_tradnl" sz="1600" b="1" dirty="0"/>
              <a:t>NAPA &lt; </a:t>
            </a:r>
            <a:r>
              <a:rPr lang="es-ES_tradnl" sz="1600" b="1" dirty="0" smtClean="0"/>
              <a:t>1 mts </a:t>
            </a:r>
            <a:endParaRPr lang="es-ES_tradnl" sz="1600" b="1" dirty="0"/>
          </a:p>
          <a:p>
            <a:pPr marL="82296" indent="-82296" defTabSz="219456">
              <a:lnSpc>
                <a:spcPct val="90000"/>
              </a:lnSpc>
            </a:pPr>
            <a:r>
              <a:rPr lang="es-ES_tradnl" sz="1600" dirty="0"/>
              <a:t> a) Doble </a:t>
            </a:r>
            <a:r>
              <a:rPr lang="es-ES_tradnl" sz="1600" dirty="0" smtClean="0"/>
              <a:t>cultivo(trigo-soja)ó(trigo-maíz), </a:t>
            </a:r>
            <a:r>
              <a:rPr lang="es-ES_tradnl" sz="1600" dirty="0"/>
              <a:t>consumo agua </a:t>
            </a:r>
            <a:r>
              <a:rPr lang="es-ES_tradnl" sz="1600" dirty="0" smtClean="0"/>
              <a:t>evito la salinización y  hago </a:t>
            </a:r>
            <a:r>
              <a:rPr lang="es-ES_tradnl" sz="1600" dirty="0"/>
              <a:t>cobertura.</a:t>
            </a:r>
          </a:p>
          <a:p>
            <a:pPr marL="82296" indent="-82296" defTabSz="219456">
              <a:lnSpc>
                <a:spcPct val="90000"/>
              </a:lnSpc>
            </a:pPr>
            <a:r>
              <a:rPr lang="es-ES_tradnl" sz="1600" dirty="0"/>
              <a:t> b) Espero lluvias de lavado y siembro un ciclo corto mas tarde.(Grupo 3 30/11)</a:t>
            </a:r>
          </a:p>
          <a:p>
            <a:pPr marL="82296" indent="-82296" defTabSz="219456">
              <a:lnSpc>
                <a:spcPct val="90000"/>
              </a:lnSpc>
            </a:pPr>
            <a:r>
              <a:rPr lang="es-ES_tradnl" sz="1600" dirty="0"/>
              <a:t> c) Cultivo de cobertura y siembro ciclo corto después, para desocupar temprano el lote    y evitar problemas de piso</a:t>
            </a:r>
            <a:r>
              <a:rPr lang="es-ES_tradnl" sz="1600" dirty="0" smtClean="0"/>
              <a:t>.</a:t>
            </a:r>
          </a:p>
          <a:p>
            <a:pPr marL="82296" indent="-82296" defTabSz="219456">
              <a:lnSpc>
                <a:spcPct val="90000"/>
              </a:lnSpc>
            </a:pPr>
            <a:r>
              <a:rPr lang="es-ES_tradnl" sz="1600" dirty="0" smtClean="0"/>
              <a:t>d) Sorgo</a:t>
            </a:r>
            <a:endParaRPr lang="es-E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1557">
                                            <p:txEl>
                                              <p:pRg st="0" end="0"/>
                                            </p:txEl>
                                          </p:spTgt>
                                        </p:tgtEl>
                                        <p:attrNameLst>
                                          <p:attrName>style.visibility</p:attrName>
                                        </p:attrNameLst>
                                      </p:cBhvr>
                                      <p:to>
                                        <p:strVal val="visible"/>
                                      </p:to>
                                    </p:set>
                                    <p:animEffect transition="in" filter="box(in)">
                                      <p:cBhvr>
                                        <p:cTn id="7" dur="500"/>
                                        <p:tgtEl>
                                          <p:spTgt spid="151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1557">
                                            <p:txEl>
                                              <p:pRg st="2" end="2"/>
                                            </p:txEl>
                                          </p:spTgt>
                                        </p:tgtEl>
                                        <p:attrNameLst>
                                          <p:attrName>style.visibility</p:attrName>
                                        </p:attrNameLst>
                                      </p:cBhvr>
                                      <p:to>
                                        <p:strVal val="visible"/>
                                      </p:to>
                                    </p:set>
                                    <p:animEffect transition="in" filter="box(in)">
                                      <p:cBhvr>
                                        <p:cTn id="12" dur="500"/>
                                        <p:tgtEl>
                                          <p:spTgt spid="1515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1557">
                                            <p:txEl>
                                              <p:pRg st="4" end="4"/>
                                            </p:txEl>
                                          </p:spTgt>
                                        </p:tgtEl>
                                        <p:attrNameLst>
                                          <p:attrName>style.visibility</p:attrName>
                                        </p:attrNameLst>
                                      </p:cBhvr>
                                      <p:to>
                                        <p:strVal val="visible"/>
                                      </p:to>
                                    </p:set>
                                    <p:animEffect transition="in" filter="box(in)">
                                      <p:cBhvr>
                                        <p:cTn id="17" dur="500"/>
                                        <p:tgtEl>
                                          <p:spTgt spid="15155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1557">
                                            <p:txEl>
                                              <p:pRg st="6" end="6"/>
                                            </p:txEl>
                                          </p:spTgt>
                                        </p:tgtEl>
                                        <p:attrNameLst>
                                          <p:attrName>style.visibility</p:attrName>
                                        </p:attrNameLst>
                                      </p:cBhvr>
                                      <p:to>
                                        <p:strVal val="visible"/>
                                      </p:to>
                                    </p:set>
                                    <p:animEffect transition="in" filter="box(in)">
                                      <p:cBhvr>
                                        <p:cTn id="22" dur="500"/>
                                        <p:tgtEl>
                                          <p:spTgt spid="151557">
                                            <p:txEl>
                                              <p:pRg st="6" end="6"/>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51557">
                                            <p:txEl>
                                              <p:pRg st="7" end="7"/>
                                            </p:txEl>
                                          </p:spTgt>
                                        </p:tgtEl>
                                        <p:attrNameLst>
                                          <p:attrName>style.visibility</p:attrName>
                                        </p:attrNameLst>
                                      </p:cBhvr>
                                      <p:to>
                                        <p:strVal val="visible"/>
                                      </p:to>
                                    </p:set>
                                    <p:animEffect transition="in" filter="box(in)">
                                      <p:cBhvr>
                                        <p:cTn id="25" dur="500"/>
                                        <p:tgtEl>
                                          <p:spTgt spid="151557">
                                            <p:txEl>
                                              <p:pRg st="7" end="7"/>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51557">
                                            <p:txEl>
                                              <p:pRg st="8" end="8"/>
                                            </p:txEl>
                                          </p:spTgt>
                                        </p:tgtEl>
                                        <p:attrNameLst>
                                          <p:attrName>style.visibility</p:attrName>
                                        </p:attrNameLst>
                                      </p:cBhvr>
                                      <p:to>
                                        <p:strVal val="visible"/>
                                      </p:to>
                                    </p:set>
                                    <p:animEffect transition="in" filter="box(in)">
                                      <p:cBhvr>
                                        <p:cTn id="28" dur="500"/>
                                        <p:tgtEl>
                                          <p:spTgt spid="151557">
                                            <p:txEl>
                                              <p:pRg st="8" end="8"/>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51557">
                                            <p:txEl>
                                              <p:pRg st="9" end="9"/>
                                            </p:txEl>
                                          </p:spTgt>
                                        </p:tgtEl>
                                        <p:attrNameLst>
                                          <p:attrName>style.visibility</p:attrName>
                                        </p:attrNameLst>
                                      </p:cBhvr>
                                      <p:to>
                                        <p:strVal val="visible"/>
                                      </p:to>
                                    </p:set>
                                    <p:animEffect transition="in" filter="box(in)">
                                      <p:cBhvr>
                                        <p:cTn id="31" dur="500"/>
                                        <p:tgtEl>
                                          <p:spTgt spid="151557">
                                            <p:txEl>
                                              <p:pRg st="9" end="9"/>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51557">
                                            <p:txEl>
                                              <p:pRg st="10" end="10"/>
                                            </p:txEl>
                                          </p:spTgt>
                                        </p:tgtEl>
                                        <p:attrNameLst>
                                          <p:attrName>style.visibility</p:attrName>
                                        </p:attrNameLst>
                                      </p:cBhvr>
                                      <p:to>
                                        <p:strVal val="visible"/>
                                      </p:to>
                                    </p:set>
                                    <p:animEffect transition="in" filter="box(in)">
                                      <p:cBhvr>
                                        <p:cTn id="34" dur="500"/>
                                        <p:tgtEl>
                                          <p:spTgt spid="1515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marzo 06 014"/>
          <p:cNvPicPr>
            <a:picLocks noChangeAspect="1" noChangeArrowheads="1"/>
          </p:cNvPicPr>
          <p:nvPr/>
        </p:nvPicPr>
        <p:blipFill>
          <a:blip r:embed="rId3" cstate="print">
            <a:lum bright="-24000"/>
          </a:blip>
          <a:srcRect/>
          <a:stretch>
            <a:fillRect/>
          </a:stretch>
        </p:blipFill>
        <p:spPr bwMode="auto">
          <a:xfrm>
            <a:off x="0" y="0"/>
            <a:ext cx="9144000" cy="6858000"/>
          </a:xfrm>
          <a:prstGeom prst="rect">
            <a:avLst/>
          </a:prstGeom>
          <a:noFill/>
        </p:spPr>
      </p:pic>
      <p:graphicFrame>
        <p:nvGraphicFramePr>
          <p:cNvPr id="490499" name="Group 3"/>
          <p:cNvGraphicFramePr>
            <a:graphicFrameLocks noGrp="1"/>
          </p:cNvGraphicFramePr>
          <p:nvPr/>
        </p:nvGraphicFramePr>
        <p:xfrm>
          <a:off x="539750" y="1916113"/>
          <a:ext cx="3879850" cy="3621090"/>
        </p:xfrm>
        <a:graphic>
          <a:graphicData uri="http://schemas.openxmlformats.org/drawingml/2006/table">
            <a:tbl>
              <a:tblPr/>
              <a:tblGrid>
                <a:gridCol w="1577975"/>
                <a:gridCol w="1768475"/>
                <a:gridCol w="533400"/>
              </a:tblGrid>
              <a:tr h="6397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chemeClr val="bg1"/>
                          </a:solidFill>
                          <a:effectLst/>
                          <a:latin typeface="Arial" charset="0"/>
                        </a:rPr>
                        <a:t>CULTIVO</a:t>
                      </a:r>
                      <a:endParaRPr kumimoji="0" lang="es-ES"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chemeClr val="bg1"/>
                          </a:solidFill>
                          <a:effectLst/>
                          <a:latin typeface="Arial" charset="0"/>
                        </a:rPr>
                        <a:t>EUA</a:t>
                      </a:r>
                      <a:endParaRPr kumimoji="0" lang="es-ES"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chemeClr val="bg1"/>
                          </a:solidFill>
                          <a:effectLst/>
                          <a:latin typeface="Arial" charset="0"/>
                        </a:rPr>
                        <a:t>Ej:</a:t>
                      </a:r>
                      <a:endParaRPr kumimoji="0" lang="es-ES"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ES"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chemeClr val="bg1"/>
                          </a:solidFill>
                          <a:effectLst/>
                          <a:latin typeface="Arial" charset="0"/>
                        </a:rPr>
                        <a:t>Kg.mm</a:t>
                      </a:r>
                      <a:r>
                        <a:rPr kumimoji="0" lang="es-MX" sz="2000" b="1" i="0" u="none" strike="noStrike" cap="none" normalizeH="0" baseline="30000" dirty="0" smtClean="0">
                          <a:ln>
                            <a:noFill/>
                          </a:ln>
                          <a:solidFill>
                            <a:schemeClr val="bg1"/>
                          </a:solidFill>
                          <a:effectLst/>
                          <a:latin typeface="Arial" charset="0"/>
                        </a:rPr>
                        <a:t>-1</a:t>
                      </a:r>
                      <a:r>
                        <a:rPr kumimoji="0" lang="es-MX" sz="2000" b="1" i="0" u="none" strike="noStrike" cap="none" normalizeH="0" baseline="0" dirty="0" smtClean="0">
                          <a:ln>
                            <a:noFill/>
                          </a:ln>
                          <a:solidFill>
                            <a:schemeClr val="bg1"/>
                          </a:solidFill>
                          <a:effectLst/>
                          <a:latin typeface="Arial" charset="0"/>
                        </a:rPr>
                        <a:t>.ha</a:t>
                      </a:r>
                      <a:r>
                        <a:rPr kumimoji="0" lang="es-MX" sz="2000" b="1" i="0" u="none" strike="noStrike" cap="none" normalizeH="0" baseline="30000" dirty="0" smtClean="0">
                          <a:ln>
                            <a:noFill/>
                          </a:ln>
                          <a:solidFill>
                            <a:schemeClr val="bg1"/>
                          </a:solidFill>
                          <a:effectLst/>
                          <a:latin typeface="Arial" charset="0"/>
                        </a:rPr>
                        <a:t>-1</a:t>
                      </a:r>
                      <a:endParaRPr kumimoji="0" lang="es-ES" sz="2000" b="1" i="0" u="none" strike="noStrike" cap="none" normalizeH="0" baseline="3000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ES" sz="2000" b="1" i="0" u="none" strike="noStrike" cap="none" normalizeH="0" baseline="3000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chemeClr val="bg1"/>
                          </a:solidFill>
                          <a:effectLst/>
                          <a:latin typeface="Arial" charset="0"/>
                        </a:rPr>
                        <a:t>MAIZ</a:t>
                      </a:r>
                      <a:endParaRPr kumimoji="0" lang="es-ES"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chemeClr val="bg1"/>
                          </a:solidFill>
                          <a:effectLst/>
                          <a:latin typeface="Arial" charset="0"/>
                        </a:rPr>
                        <a:t>15 - 24</a:t>
                      </a:r>
                      <a:endParaRPr kumimoji="0" lang="es-ES"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FFFF66"/>
                          </a:solidFill>
                          <a:effectLst/>
                          <a:latin typeface="Arial" charset="0"/>
                        </a:rPr>
                        <a:t>17</a:t>
                      </a:r>
                      <a:endParaRPr kumimoji="0" lang="es-ES" sz="2000" b="1" i="0" u="none" strike="noStrike" cap="none" normalizeH="0" baseline="0" dirty="0" smtClean="0">
                        <a:ln>
                          <a:noFill/>
                        </a:ln>
                        <a:solidFill>
                          <a:srgbClr val="FFFF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99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chemeClr val="bg1"/>
                          </a:solidFill>
                          <a:effectLst/>
                          <a:latin typeface="Arial" charset="0"/>
                        </a:rPr>
                        <a:t>SORGO</a:t>
                      </a:r>
                      <a:endParaRPr kumimoji="0" lang="es-ES"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chemeClr val="bg1"/>
                          </a:solidFill>
                          <a:effectLst/>
                          <a:latin typeface="Arial" charset="0"/>
                        </a:rPr>
                        <a:t>10 - 20</a:t>
                      </a:r>
                      <a:endParaRPr kumimoji="0" lang="es-ES"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FFFF66"/>
                          </a:solidFill>
                          <a:effectLst/>
                          <a:latin typeface="Arial" charset="0"/>
                        </a:rPr>
                        <a:t>14</a:t>
                      </a:r>
                      <a:endParaRPr kumimoji="0" lang="es-ES" sz="2000" b="1" i="0" u="none" strike="noStrike" cap="none" normalizeH="0" baseline="0" dirty="0" smtClean="0">
                        <a:ln>
                          <a:noFill/>
                        </a:ln>
                        <a:solidFill>
                          <a:srgbClr val="FFFF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chemeClr val="bg1"/>
                          </a:solidFill>
                          <a:effectLst/>
                          <a:latin typeface="Arial" charset="0"/>
                        </a:rPr>
                        <a:t>GIRASOL</a:t>
                      </a:r>
                      <a:endParaRPr kumimoji="0" lang="es-ES"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chemeClr val="bg1"/>
                          </a:solidFill>
                          <a:effectLst/>
                          <a:latin typeface="Arial" charset="0"/>
                        </a:rPr>
                        <a:t>5 - 9</a:t>
                      </a:r>
                      <a:endParaRPr kumimoji="0" lang="es-ES"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FFFF66"/>
                          </a:solidFill>
                          <a:effectLst/>
                          <a:latin typeface="Arial" charset="0"/>
                        </a:rPr>
                        <a:t>5</a:t>
                      </a:r>
                      <a:endParaRPr kumimoji="0" lang="es-ES" sz="2000" b="1" i="0" u="none" strike="noStrike" cap="none" normalizeH="0" baseline="0" dirty="0" smtClean="0">
                        <a:ln>
                          <a:noFill/>
                        </a:ln>
                        <a:solidFill>
                          <a:srgbClr val="FFFF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chemeClr val="bg1"/>
                          </a:solidFill>
                          <a:effectLst/>
                          <a:latin typeface="Arial" charset="0"/>
                        </a:rPr>
                        <a:t>SOJA</a:t>
                      </a:r>
                      <a:endParaRPr kumimoji="0" lang="es-ES"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chemeClr val="bg1"/>
                          </a:solidFill>
                          <a:effectLst/>
                          <a:latin typeface="Arial" charset="0"/>
                        </a:rPr>
                        <a:t>5 - 11</a:t>
                      </a:r>
                      <a:endParaRPr kumimoji="0" lang="es-ES"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FFFF66"/>
                          </a:solidFill>
                          <a:effectLst/>
                          <a:latin typeface="Arial" charset="0"/>
                        </a:rPr>
                        <a:t>7</a:t>
                      </a:r>
                      <a:endParaRPr kumimoji="0" lang="es-ES" sz="2000" b="1" i="0" u="none" strike="noStrike" cap="none" normalizeH="0" baseline="0" dirty="0" smtClean="0">
                        <a:ln>
                          <a:noFill/>
                        </a:ln>
                        <a:solidFill>
                          <a:srgbClr val="FFFF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chemeClr val="bg1"/>
                          </a:solidFill>
                          <a:effectLst/>
                          <a:latin typeface="Arial" charset="0"/>
                        </a:rPr>
                        <a:t>TRIGO</a:t>
                      </a:r>
                      <a:endParaRPr kumimoji="0" lang="es-ES"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chemeClr val="bg1"/>
                          </a:solidFill>
                          <a:effectLst/>
                          <a:latin typeface="Arial" charset="0"/>
                        </a:rPr>
                        <a:t>8 – 14 </a:t>
                      </a:r>
                      <a:endParaRPr kumimoji="0" lang="es-ES"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FFFF66"/>
                          </a:solidFill>
                          <a:effectLst/>
                          <a:latin typeface="Arial" charset="0"/>
                        </a:rPr>
                        <a:t>8</a:t>
                      </a:r>
                      <a:endParaRPr kumimoji="0" lang="es-ES" sz="2000" b="1" i="0" u="none" strike="noStrike" cap="none" normalizeH="0" baseline="0" dirty="0" smtClean="0">
                        <a:ln>
                          <a:noFill/>
                        </a:ln>
                        <a:solidFill>
                          <a:srgbClr val="FFFF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aphicFrame>
        <p:nvGraphicFramePr>
          <p:cNvPr id="490533" name="Group 37"/>
          <p:cNvGraphicFramePr>
            <a:graphicFrameLocks noGrp="1"/>
          </p:cNvGraphicFramePr>
          <p:nvPr/>
        </p:nvGraphicFramePr>
        <p:xfrm>
          <a:off x="6372225" y="1989138"/>
          <a:ext cx="2246313" cy="3603628"/>
        </p:xfrm>
        <a:graphic>
          <a:graphicData uri="http://schemas.openxmlformats.org/drawingml/2006/table">
            <a:tbl>
              <a:tblPr/>
              <a:tblGrid>
                <a:gridCol w="2246313"/>
              </a:tblGrid>
              <a:tr h="6699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FFFF66"/>
                          </a:solidFill>
                          <a:effectLst/>
                          <a:latin typeface="Arial" charset="0"/>
                        </a:rPr>
                        <a:t>Requerimiento</a:t>
                      </a:r>
                      <a:endParaRPr kumimoji="0" lang="es-ES" sz="2000" b="1" i="0" u="none" strike="noStrike" cap="none" normalizeH="0" baseline="0" dirty="0" smtClean="0">
                        <a:ln>
                          <a:noFill/>
                        </a:ln>
                        <a:solidFill>
                          <a:srgbClr val="FFFF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FFFF66"/>
                          </a:solidFill>
                          <a:effectLst/>
                          <a:latin typeface="Arial" charset="0"/>
                        </a:rPr>
                        <a:t>mm</a:t>
                      </a:r>
                      <a:endParaRPr kumimoji="0" lang="es-ES" sz="2000" b="1" i="0" u="none" strike="noStrike" cap="none" normalizeH="0" baseline="0" dirty="0" smtClean="0">
                        <a:ln>
                          <a:noFill/>
                        </a:ln>
                        <a:solidFill>
                          <a:srgbClr val="FFFF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905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FFFF66"/>
                          </a:solidFill>
                          <a:effectLst/>
                          <a:latin typeface="Arial" charset="0"/>
                        </a:rPr>
                        <a:t>588</a:t>
                      </a:r>
                      <a:endParaRPr kumimoji="0" lang="es-ES" sz="2000" b="1" i="0" u="none" strike="noStrike" cap="none" normalizeH="0" baseline="0" dirty="0" smtClean="0">
                        <a:ln>
                          <a:noFill/>
                        </a:ln>
                        <a:solidFill>
                          <a:srgbClr val="FFFF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FFFF66"/>
                          </a:solidFill>
                          <a:effectLst/>
                          <a:latin typeface="Arial" charset="0"/>
                        </a:rPr>
                        <a:t>535</a:t>
                      </a:r>
                      <a:endParaRPr kumimoji="0" lang="es-ES" sz="2000" b="1" i="0" u="none" strike="noStrike" cap="none" normalizeH="0" baseline="0" dirty="0" smtClean="0">
                        <a:ln>
                          <a:noFill/>
                        </a:ln>
                        <a:solidFill>
                          <a:srgbClr val="FFFF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905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FFFF66"/>
                          </a:solidFill>
                          <a:effectLst/>
                          <a:latin typeface="Arial" charset="0"/>
                        </a:rPr>
                        <a:t>560</a:t>
                      </a:r>
                      <a:endParaRPr kumimoji="0" lang="es-ES" sz="2000" b="1" i="0" u="none" strike="noStrike" cap="none" normalizeH="0" baseline="0" dirty="0" smtClean="0">
                        <a:ln>
                          <a:noFill/>
                        </a:ln>
                        <a:solidFill>
                          <a:srgbClr val="FFFF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FFFF66"/>
                          </a:solidFill>
                          <a:effectLst/>
                          <a:latin typeface="Arial" charset="0"/>
                        </a:rPr>
                        <a:t>571</a:t>
                      </a:r>
                      <a:endParaRPr kumimoji="0" lang="es-ES" sz="2000" b="1" i="0" u="none" strike="noStrike" cap="none" normalizeH="0" baseline="0" dirty="0" smtClean="0">
                        <a:ln>
                          <a:noFill/>
                        </a:ln>
                        <a:solidFill>
                          <a:srgbClr val="FFFF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905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FFFF66"/>
                          </a:solidFill>
                          <a:effectLst/>
                          <a:latin typeface="Arial" charset="0"/>
                        </a:rPr>
                        <a:t>500</a:t>
                      </a:r>
                      <a:endParaRPr kumimoji="0" lang="es-ES" sz="2000" b="1" i="0" u="none" strike="noStrike" cap="none" normalizeH="0" baseline="0" dirty="0" smtClean="0">
                        <a:ln>
                          <a:noFill/>
                        </a:ln>
                        <a:solidFill>
                          <a:srgbClr val="FFFF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pSp>
        <p:nvGrpSpPr>
          <p:cNvPr id="2" name="Group 55"/>
          <p:cNvGrpSpPr>
            <a:grpSpLocks/>
          </p:cNvGrpSpPr>
          <p:nvPr/>
        </p:nvGrpSpPr>
        <p:grpSpPr bwMode="auto">
          <a:xfrm>
            <a:off x="6588125" y="0"/>
            <a:ext cx="1800225" cy="1989138"/>
            <a:chOff x="4128" y="0"/>
            <a:chExt cx="1000" cy="1545"/>
          </a:xfrm>
        </p:grpSpPr>
        <p:grpSp>
          <p:nvGrpSpPr>
            <p:cNvPr id="3" name="Group 56"/>
            <p:cNvGrpSpPr>
              <a:grpSpLocks/>
            </p:cNvGrpSpPr>
            <p:nvPr/>
          </p:nvGrpSpPr>
          <p:grpSpPr bwMode="auto">
            <a:xfrm>
              <a:off x="4128" y="0"/>
              <a:ext cx="1000" cy="393"/>
              <a:chOff x="4128" y="288"/>
              <a:chExt cx="1000" cy="393"/>
            </a:xfrm>
          </p:grpSpPr>
          <p:sp>
            <p:nvSpPr>
              <p:cNvPr id="490553" name="Line 57"/>
              <p:cNvSpPr>
                <a:spLocks noChangeShapeType="1"/>
              </p:cNvSpPr>
              <p:nvPr/>
            </p:nvSpPr>
            <p:spPr bwMode="auto">
              <a:xfrm flipV="1">
                <a:off x="4128" y="288"/>
                <a:ext cx="0" cy="393"/>
              </a:xfrm>
              <a:prstGeom prst="line">
                <a:avLst/>
              </a:prstGeom>
              <a:noFill/>
              <a:ln w="57150">
                <a:solidFill>
                  <a:srgbClr val="00CCFF"/>
                </a:solidFill>
                <a:round/>
                <a:headEnd/>
                <a:tailEnd type="triangle" w="med" len="med"/>
              </a:ln>
              <a:effectLst/>
            </p:spPr>
            <p:txBody>
              <a:bodyPr/>
              <a:lstStyle/>
              <a:p>
                <a:endParaRPr lang="es-AR" dirty="0"/>
              </a:p>
            </p:txBody>
          </p:sp>
          <p:sp>
            <p:nvSpPr>
              <p:cNvPr id="490554" name="Line 58"/>
              <p:cNvSpPr>
                <a:spLocks noChangeShapeType="1"/>
              </p:cNvSpPr>
              <p:nvPr/>
            </p:nvSpPr>
            <p:spPr bwMode="auto">
              <a:xfrm flipV="1">
                <a:off x="4358" y="288"/>
                <a:ext cx="0" cy="393"/>
              </a:xfrm>
              <a:prstGeom prst="line">
                <a:avLst/>
              </a:prstGeom>
              <a:noFill/>
              <a:ln w="57150">
                <a:solidFill>
                  <a:srgbClr val="00CCFF"/>
                </a:solidFill>
                <a:round/>
                <a:headEnd/>
                <a:tailEnd type="triangle" w="med" len="med"/>
              </a:ln>
              <a:effectLst/>
            </p:spPr>
            <p:txBody>
              <a:bodyPr/>
              <a:lstStyle/>
              <a:p>
                <a:endParaRPr lang="es-AR" dirty="0"/>
              </a:p>
            </p:txBody>
          </p:sp>
          <p:sp>
            <p:nvSpPr>
              <p:cNvPr id="490555" name="Line 59"/>
              <p:cNvSpPr>
                <a:spLocks noChangeShapeType="1"/>
              </p:cNvSpPr>
              <p:nvPr/>
            </p:nvSpPr>
            <p:spPr bwMode="auto">
              <a:xfrm flipV="1">
                <a:off x="4630" y="288"/>
                <a:ext cx="0" cy="393"/>
              </a:xfrm>
              <a:prstGeom prst="line">
                <a:avLst/>
              </a:prstGeom>
              <a:noFill/>
              <a:ln w="57150">
                <a:solidFill>
                  <a:srgbClr val="00CCFF"/>
                </a:solidFill>
                <a:round/>
                <a:headEnd/>
                <a:tailEnd type="triangle" w="med" len="med"/>
              </a:ln>
              <a:effectLst/>
            </p:spPr>
            <p:txBody>
              <a:bodyPr/>
              <a:lstStyle/>
              <a:p>
                <a:endParaRPr lang="es-AR" dirty="0"/>
              </a:p>
            </p:txBody>
          </p:sp>
          <p:sp>
            <p:nvSpPr>
              <p:cNvPr id="490556" name="Line 60"/>
              <p:cNvSpPr>
                <a:spLocks noChangeShapeType="1"/>
              </p:cNvSpPr>
              <p:nvPr/>
            </p:nvSpPr>
            <p:spPr bwMode="auto">
              <a:xfrm flipV="1">
                <a:off x="4896" y="288"/>
                <a:ext cx="0" cy="393"/>
              </a:xfrm>
              <a:prstGeom prst="line">
                <a:avLst/>
              </a:prstGeom>
              <a:noFill/>
              <a:ln w="57150">
                <a:solidFill>
                  <a:srgbClr val="00CCFF"/>
                </a:solidFill>
                <a:round/>
                <a:headEnd/>
                <a:tailEnd type="triangle" w="med" len="med"/>
              </a:ln>
              <a:effectLst/>
            </p:spPr>
            <p:txBody>
              <a:bodyPr/>
              <a:lstStyle/>
              <a:p>
                <a:endParaRPr lang="es-AR" dirty="0"/>
              </a:p>
            </p:txBody>
          </p:sp>
          <p:sp>
            <p:nvSpPr>
              <p:cNvPr id="490557" name="Line 61"/>
              <p:cNvSpPr>
                <a:spLocks noChangeShapeType="1"/>
              </p:cNvSpPr>
              <p:nvPr/>
            </p:nvSpPr>
            <p:spPr bwMode="auto">
              <a:xfrm flipV="1">
                <a:off x="5128" y="288"/>
                <a:ext cx="0" cy="393"/>
              </a:xfrm>
              <a:prstGeom prst="line">
                <a:avLst/>
              </a:prstGeom>
              <a:noFill/>
              <a:ln w="57150">
                <a:solidFill>
                  <a:srgbClr val="00CCFF"/>
                </a:solidFill>
                <a:round/>
                <a:headEnd/>
                <a:tailEnd type="triangle" w="med" len="med"/>
              </a:ln>
              <a:effectLst/>
            </p:spPr>
            <p:txBody>
              <a:bodyPr/>
              <a:lstStyle/>
              <a:p>
                <a:endParaRPr lang="es-AR" dirty="0"/>
              </a:p>
            </p:txBody>
          </p:sp>
        </p:grpSp>
        <p:grpSp>
          <p:nvGrpSpPr>
            <p:cNvPr id="4" name="Group 62"/>
            <p:cNvGrpSpPr>
              <a:grpSpLocks/>
            </p:cNvGrpSpPr>
            <p:nvPr/>
          </p:nvGrpSpPr>
          <p:grpSpPr bwMode="auto">
            <a:xfrm>
              <a:off x="4128" y="576"/>
              <a:ext cx="1000" cy="393"/>
              <a:chOff x="4128" y="288"/>
              <a:chExt cx="1000" cy="393"/>
            </a:xfrm>
          </p:grpSpPr>
          <p:sp>
            <p:nvSpPr>
              <p:cNvPr id="490559" name="Line 63"/>
              <p:cNvSpPr>
                <a:spLocks noChangeShapeType="1"/>
              </p:cNvSpPr>
              <p:nvPr/>
            </p:nvSpPr>
            <p:spPr bwMode="auto">
              <a:xfrm flipV="1">
                <a:off x="4128" y="288"/>
                <a:ext cx="0" cy="393"/>
              </a:xfrm>
              <a:prstGeom prst="line">
                <a:avLst/>
              </a:prstGeom>
              <a:noFill/>
              <a:ln w="57150">
                <a:solidFill>
                  <a:srgbClr val="00CCFF"/>
                </a:solidFill>
                <a:round/>
                <a:headEnd/>
                <a:tailEnd type="triangle" w="med" len="med"/>
              </a:ln>
              <a:effectLst/>
            </p:spPr>
            <p:txBody>
              <a:bodyPr/>
              <a:lstStyle/>
              <a:p>
                <a:endParaRPr lang="es-AR" dirty="0"/>
              </a:p>
            </p:txBody>
          </p:sp>
          <p:sp>
            <p:nvSpPr>
              <p:cNvPr id="490560" name="Line 64"/>
              <p:cNvSpPr>
                <a:spLocks noChangeShapeType="1"/>
              </p:cNvSpPr>
              <p:nvPr/>
            </p:nvSpPr>
            <p:spPr bwMode="auto">
              <a:xfrm flipV="1">
                <a:off x="4358" y="288"/>
                <a:ext cx="0" cy="393"/>
              </a:xfrm>
              <a:prstGeom prst="line">
                <a:avLst/>
              </a:prstGeom>
              <a:noFill/>
              <a:ln w="57150">
                <a:solidFill>
                  <a:srgbClr val="00CCFF"/>
                </a:solidFill>
                <a:round/>
                <a:headEnd/>
                <a:tailEnd type="triangle" w="med" len="med"/>
              </a:ln>
              <a:effectLst/>
            </p:spPr>
            <p:txBody>
              <a:bodyPr/>
              <a:lstStyle/>
              <a:p>
                <a:endParaRPr lang="es-AR" dirty="0"/>
              </a:p>
            </p:txBody>
          </p:sp>
          <p:sp>
            <p:nvSpPr>
              <p:cNvPr id="490561" name="Line 65"/>
              <p:cNvSpPr>
                <a:spLocks noChangeShapeType="1"/>
              </p:cNvSpPr>
              <p:nvPr/>
            </p:nvSpPr>
            <p:spPr bwMode="auto">
              <a:xfrm flipV="1">
                <a:off x="4630" y="288"/>
                <a:ext cx="0" cy="393"/>
              </a:xfrm>
              <a:prstGeom prst="line">
                <a:avLst/>
              </a:prstGeom>
              <a:noFill/>
              <a:ln w="57150">
                <a:solidFill>
                  <a:srgbClr val="00CCFF"/>
                </a:solidFill>
                <a:round/>
                <a:headEnd/>
                <a:tailEnd type="triangle" w="med" len="med"/>
              </a:ln>
              <a:effectLst/>
            </p:spPr>
            <p:txBody>
              <a:bodyPr/>
              <a:lstStyle/>
              <a:p>
                <a:endParaRPr lang="es-AR" dirty="0"/>
              </a:p>
            </p:txBody>
          </p:sp>
          <p:sp>
            <p:nvSpPr>
              <p:cNvPr id="490562" name="Line 66"/>
              <p:cNvSpPr>
                <a:spLocks noChangeShapeType="1"/>
              </p:cNvSpPr>
              <p:nvPr/>
            </p:nvSpPr>
            <p:spPr bwMode="auto">
              <a:xfrm flipV="1">
                <a:off x="4896" y="288"/>
                <a:ext cx="0" cy="393"/>
              </a:xfrm>
              <a:prstGeom prst="line">
                <a:avLst/>
              </a:prstGeom>
              <a:noFill/>
              <a:ln w="57150">
                <a:solidFill>
                  <a:srgbClr val="00CCFF"/>
                </a:solidFill>
                <a:round/>
                <a:headEnd/>
                <a:tailEnd type="triangle" w="med" len="med"/>
              </a:ln>
              <a:effectLst/>
            </p:spPr>
            <p:txBody>
              <a:bodyPr/>
              <a:lstStyle/>
              <a:p>
                <a:endParaRPr lang="es-AR" dirty="0"/>
              </a:p>
            </p:txBody>
          </p:sp>
          <p:sp>
            <p:nvSpPr>
              <p:cNvPr id="490563" name="Line 67"/>
              <p:cNvSpPr>
                <a:spLocks noChangeShapeType="1"/>
              </p:cNvSpPr>
              <p:nvPr/>
            </p:nvSpPr>
            <p:spPr bwMode="auto">
              <a:xfrm flipV="1">
                <a:off x="5128" y="288"/>
                <a:ext cx="0" cy="393"/>
              </a:xfrm>
              <a:prstGeom prst="line">
                <a:avLst/>
              </a:prstGeom>
              <a:noFill/>
              <a:ln w="57150">
                <a:solidFill>
                  <a:srgbClr val="00CCFF"/>
                </a:solidFill>
                <a:round/>
                <a:headEnd/>
                <a:tailEnd type="triangle" w="med" len="med"/>
              </a:ln>
              <a:effectLst/>
            </p:spPr>
            <p:txBody>
              <a:bodyPr/>
              <a:lstStyle/>
              <a:p>
                <a:endParaRPr lang="es-AR" dirty="0"/>
              </a:p>
            </p:txBody>
          </p:sp>
        </p:grpSp>
        <p:grpSp>
          <p:nvGrpSpPr>
            <p:cNvPr id="5" name="Group 68"/>
            <p:cNvGrpSpPr>
              <a:grpSpLocks/>
            </p:cNvGrpSpPr>
            <p:nvPr/>
          </p:nvGrpSpPr>
          <p:grpSpPr bwMode="auto">
            <a:xfrm>
              <a:off x="4128" y="1152"/>
              <a:ext cx="1000" cy="393"/>
              <a:chOff x="4128" y="288"/>
              <a:chExt cx="1000" cy="393"/>
            </a:xfrm>
          </p:grpSpPr>
          <p:sp>
            <p:nvSpPr>
              <p:cNvPr id="490565" name="Line 69"/>
              <p:cNvSpPr>
                <a:spLocks noChangeShapeType="1"/>
              </p:cNvSpPr>
              <p:nvPr/>
            </p:nvSpPr>
            <p:spPr bwMode="auto">
              <a:xfrm flipV="1">
                <a:off x="4128" y="288"/>
                <a:ext cx="0" cy="393"/>
              </a:xfrm>
              <a:prstGeom prst="line">
                <a:avLst/>
              </a:prstGeom>
              <a:noFill/>
              <a:ln w="57150">
                <a:solidFill>
                  <a:srgbClr val="00CCFF"/>
                </a:solidFill>
                <a:round/>
                <a:headEnd/>
                <a:tailEnd type="triangle" w="med" len="med"/>
              </a:ln>
              <a:effectLst/>
            </p:spPr>
            <p:txBody>
              <a:bodyPr/>
              <a:lstStyle/>
              <a:p>
                <a:endParaRPr lang="es-AR" dirty="0"/>
              </a:p>
            </p:txBody>
          </p:sp>
          <p:sp>
            <p:nvSpPr>
              <p:cNvPr id="490566" name="Line 70"/>
              <p:cNvSpPr>
                <a:spLocks noChangeShapeType="1"/>
              </p:cNvSpPr>
              <p:nvPr/>
            </p:nvSpPr>
            <p:spPr bwMode="auto">
              <a:xfrm flipV="1">
                <a:off x="4358" y="288"/>
                <a:ext cx="0" cy="393"/>
              </a:xfrm>
              <a:prstGeom prst="line">
                <a:avLst/>
              </a:prstGeom>
              <a:noFill/>
              <a:ln w="57150">
                <a:solidFill>
                  <a:srgbClr val="00CCFF"/>
                </a:solidFill>
                <a:round/>
                <a:headEnd/>
                <a:tailEnd type="triangle" w="med" len="med"/>
              </a:ln>
              <a:effectLst/>
            </p:spPr>
            <p:txBody>
              <a:bodyPr/>
              <a:lstStyle/>
              <a:p>
                <a:endParaRPr lang="es-AR" dirty="0"/>
              </a:p>
            </p:txBody>
          </p:sp>
          <p:sp>
            <p:nvSpPr>
              <p:cNvPr id="490567" name="Line 71"/>
              <p:cNvSpPr>
                <a:spLocks noChangeShapeType="1"/>
              </p:cNvSpPr>
              <p:nvPr/>
            </p:nvSpPr>
            <p:spPr bwMode="auto">
              <a:xfrm flipV="1">
                <a:off x="4630" y="288"/>
                <a:ext cx="0" cy="393"/>
              </a:xfrm>
              <a:prstGeom prst="line">
                <a:avLst/>
              </a:prstGeom>
              <a:noFill/>
              <a:ln w="57150">
                <a:solidFill>
                  <a:srgbClr val="00CCFF"/>
                </a:solidFill>
                <a:round/>
                <a:headEnd/>
                <a:tailEnd type="triangle" w="med" len="med"/>
              </a:ln>
              <a:effectLst/>
            </p:spPr>
            <p:txBody>
              <a:bodyPr/>
              <a:lstStyle/>
              <a:p>
                <a:endParaRPr lang="es-AR" dirty="0"/>
              </a:p>
            </p:txBody>
          </p:sp>
          <p:sp>
            <p:nvSpPr>
              <p:cNvPr id="490568" name="Line 72"/>
              <p:cNvSpPr>
                <a:spLocks noChangeShapeType="1"/>
              </p:cNvSpPr>
              <p:nvPr/>
            </p:nvSpPr>
            <p:spPr bwMode="auto">
              <a:xfrm flipV="1">
                <a:off x="4896" y="288"/>
                <a:ext cx="0" cy="393"/>
              </a:xfrm>
              <a:prstGeom prst="line">
                <a:avLst/>
              </a:prstGeom>
              <a:noFill/>
              <a:ln w="57150">
                <a:solidFill>
                  <a:srgbClr val="00CCFF"/>
                </a:solidFill>
                <a:round/>
                <a:headEnd/>
                <a:tailEnd type="triangle" w="med" len="med"/>
              </a:ln>
              <a:effectLst/>
            </p:spPr>
            <p:txBody>
              <a:bodyPr/>
              <a:lstStyle/>
              <a:p>
                <a:endParaRPr lang="es-AR" dirty="0"/>
              </a:p>
            </p:txBody>
          </p:sp>
          <p:sp>
            <p:nvSpPr>
              <p:cNvPr id="490569" name="Line 73"/>
              <p:cNvSpPr>
                <a:spLocks noChangeShapeType="1"/>
              </p:cNvSpPr>
              <p:nvPr/>
            </p:nvSpPr>
            <p:spPr bwMode="auto">
              <a:xfrm flipV="1">
                <a:off x="5128" y="288"/>
                <a:ext cx="0" cy="393"/>
              </a:xfrm>
              <a:prstGeom prst="line">
                <a:avLst/>
              </a:prstGeom>
              <a:noFill/>
              <a:ln w="57150">
                <a:solidFill>
                  <a:srgbClr val="00CCFF"/>
                </a:solidFill>
                <a:round/>
                <a:headEnd/>
                <a:tailEnd type="triangle" w="med" len="med"/>
              </a:ln>
              <a:effectLst/>
            </p:spPr>
            <p:txBody>
              <a:bodyPr/>
              <a:lstStyle/>
              <a:p>
                <a:endParaRPr lang="es-AR" dirty="0"/>
              </a:p>
            </p:txBody>
          </p:sp>
        </p:grpSp>
      </p:grpSp>
      <p:sp>
        <p:nvSpPr>
          <p:cNvPr id="490570" name="Text Box 74"/>
          <p:cNvSpPr txBox="1">
            <a:spLocks noChangeArrowheads="1"/>
          </p:cNvSpPr>
          <p:nvPr/>
        </p:nvSpPr>
        <p:spPr bwMode="auto">
          <a:xfrm>
            <a:off x="533400" y="0"/>
            <a:ext cx="5767388" cy="830997"/>
          </a:xfrm>
          <a:prstGeom prst="rect">
            <a:avLst/>
          </a:prstGeom>
          <a:noFill/>
          <a:ln w="9525">
            <a:noFill/>
            <a:miter lim="800000"/>
            <a:headEnd/>
            <a:tailEnd/>
          </a:ln>
          <a:effectLst/>
        </p:spPr>
        <p:txBody>
          <a:bodyPr>
            <a:spAutoFit/>
          </a:bodyPr>
          <a:lstStyle/>
          <a:p>
            <a:pPr>
              <a:spcBef>
                <a:spcPct val="50000"/>
              </a:spcBef>
            </a:pPr>
            <a:r>
              <a:rPr lang="es-MX" sz="2400" b="1" dirty="0">
                <a:solidFill>
                  <a:schemeClr val="bg1"/>
                </a:solidFill>
                <a:latin typeface="Arial" charset="0"/>
              </a:rPr>
              <a:t>Requerimientos Hídricos de algunos cultivos expresados como ETc</a:t>
            </a:r>
            <a:endParaRPr lang="es-ES" sz="2400" b="1" dirty="0">
              <a:solidFill>
                <a:schemeClr val="bg1"/>
              </a:solidFill>
              <a:latin typeface="Arial" charset="0"/>
            </a:endParaRPr>
          </a:p>
        </p:txBody>
      </p:sp>
      <p:graphicFrame>
        <p:nvGraphicFramePr>
          <p:cNvPr id="490571" name="Group 75"/>
          <p:cNvGraphicFramePr>
            <a:graphicFrameLocks noGrp="1"/>
          </p:cNvGraphicFramePr>
          <p:nvPr/>
        </p:nvGraphicFramePr>
        <p:xfrm>
          <a:off x="4500563" y="2060575"/>
          <a:ext cx="1836737" cy="3600452"/>
        </p:xfrm>
        <a:graphic>
          <a:graphicData uri="http://schemas.openxmlformats.org/drawingml/2006/table">
            <a:tbl>
              <a:tblPr/>
              <a:tblGrid>
                <a:gridCol w="1836737"/>
              </a:tblGrid>
              <a:tr h="5683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66FF33"/>
                          </a:solidFill>
                          <a:effectLst/>
                          <a:latin typeface="Arial" charset="0"/>
                        </a:rPr>
                        <a:t>Rendimiento</a:t>
                      </a:r>
                      <a:endParaRPr kumimoji="0" lang="es-ES" sz="2000" b="1" i="0" u="none" strike="noStrike" cap="none" normalizeH="0" baseline="0" dirty="0" smtClean="0">
                        <a:ln>
                          <a:noFill/>
                        </a:ln>
                        <a:solidFill>
                          <a:srgbClr val="66FF33"/>
                        </a:solidFill>
                        <a:effectLst/>
                        <a:latin typeface="Arial" charset="0"/>
                      </a:endParaRPr>
                    </a:p>
                  </a:txBody>
                  <a:tcPr horzOverflow="overflow">
                    <a:lnL cap="flat">
                      <a:noFill/>
                    </a:lnL>
                    <a:lnR cap="flat">
                      <a:noFill/>
                    </a:lnR>
                    <a:lnT cap="flat">
                      <a:noFill/>
                    </a:lnT>
                    <a:lnB>
                      <a:noFill/>
                    </a:lnB>
                    <a:lnTlToBr>
                      <a:noFill/>
                    </a:lnTlToBr>
                    <a:lnBlToTr>
                      <a:noFill/>
                    </a:lnBlToTr>
                    <a:noFill/>
                  </a:tcPr>
                </a:tc>
              </a:tr>
              <a:tr h="5000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66FF33"/>
                          </a:solidFill>
                          <a:effectLst/>
                          <a:latin typeface="Arial" charset="0"/>
                        </a:rPr>
                        <a:t>Kg.ha</a:t>
                      </a:r>
                      <a:r>
                        <a:rPr kumimoji="0" lang="es-MX" sz="2000" b="1" i="0" u="none" strike="noStrike" cap="none" normalizeH="0" baseline="30000" dirty="0" smtClean="0">
                          <a:ln>
                            <a:noFill/>
                          </a:ln>
                          <a:solidFill>
                            <a:srgbClr val="66FF33"/>
                          </a:solidFill>
                          <a:effectLst/>
                          <a:latin typeface="Arial" charset="0"/>
                        </a:rPr>
                        <a:t>-1</a:t>
                      </a:r>
                      <a:endParaRPr kumimoji="0" lang="es-ES" sz="2000" b="1" i="0" u="none" strike="noStrike" cap="none" normalizeH="0" baseline="30000" dirty="0" smtClean="0">
                        <a:ln>
                          <a:noFill/>
                        </a:ln>
                        <a:solidFill>
                          <a:srgbClr val="66FF33"/>
                        </a:solidFill>
                        <a:effectLst/>
                        <a:latin typeface="Arial" charset="0"/>
                      </a:endParaRPr>
                    </a:p>
                  </a:txBody>
                  <a:tcPr horzOverflow="overflow">
                    <a:lnL cap="flat">
                      <a:noFill/>
                    </a:lnL>
                    <a:lnR cap="flat">
                      <a:noFill/>
                    </a:lnR>
                    <a:lnT>
                      <a:noFill/>
                    </a:lnT>
                    <a:lnB>
                      <a:noFill/>
                    </a:lnB>
                    <a:lnTlToBr>
                      <a:noFill/>
                    </a:lnTlToBr>
                    <a:lnBlToTr>
                      <a:noFill/>
                    </a:lnBlToTr>
                    <a:noFill/>
                  </a:tcPr>
                </a:tc>
              </a:tr>
              <a:tr h="53498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66FF33"/>
                          </a:solidFill>
                          <a:effectLst/>
                          <a:latin typeface="Arial" charset="0"/>
                        </a:rPr>
                        <a:t>10.000</a:t>
                      </a:r>
                      <a:endParaRPr kumimoji="0" lang="es-ES" sz="2000" b="1" i="0" u="none" strike="noStrike" cap="none" normalizeH="0" baseline="0" dirty="0" smtClean="0">
                        <a:ln>
                          <a:noFill/>
                        </a:ln>
                        <a:solidFill>
                          <a:srgbClr val="66FF33"/>
                        </a:solidFill>
                        <a:effectLst/>
                        <a:latin typeface="Arial" charset="0"/>
                      </a:endParaRPr>
                    </a:p>
                  </a:txBody>
                  <a:tcPr horzOverflow="overflow">
                    <a:lnL cap="flat">
                      <a:noFill/>
                    </a:lnL>
                    <a:lnR cap="flat">
                      <a:noFill/>
                    </a:lnR>
                    <a:lnT>
                      <a:noFill/>
                    </a:lnT>
                    <a:lnB>
                      <a:noFill/>
                    </a:lnB>
                    <a:lnTlToBr>
                      <a:noFill/>
                    </a:lnTlToBr>
                    <a:lnBlToTr>
                      <a:noFill/>
                    </a:lnBlToTr>
                    <a:noFill/>
                  </a:tcPr>
                </a:tc>
              </a:tr>
              <a:tr h="500063">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66FF33"/>
                          </a:solidFill>
                          <a:effectLst/>
                          <a:latin typeface="Arial" charset="0"/>
                        </a:rPr>
                        <a:t>7.500</a:t>
                      </a:r>
                      <a:endParaRPr kumimoji="0" lang="es-ES" sz="2000" b="1" i="0" u="none" strike="noStrike" cap="none" normalizeH="0" baseline="0" dirty="0" smtClean="0">
                        <a:ln>
                          <a:noFill/>
                        </a:ln>
                        <a:solidFill>
                          <a:srgbClr val="66FF33"/>
                        </a:solidFill>
                        <a:effectLst/>
                        <a:latin typeface="Arial" charset="0"/>
                      </a:endParaRPr>
                    </a:p>
                  </a:txBody>
                  <a:tcPr horzOverflow="overflow">
                    <a:lnL cap="flat">
                      <a:noFill/>
                    </a:lnL>
                    <a:lnR cap="flat">
                      <a:noFill/>
                    </a:lnR>
                    <a:lnT>
                      <a:noFill/>
                    </a:lnT>
                    <a:lnB>
                      <a:noFill/>
                    </a:lnB>
                    <a:lnTlToBr>
                      <a:noFill/>
                    </a:lnTlToBr>
                    <a:lnBlToTr>
                      <a:noFill/>
                    </a:lnBlToTr>
                    <a:noFill/>
                  </a:tcPr>
                </a:tc>
              </a:tr>
              <a:tr h="498475">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66FF33"/>
                          </a:solidFill>
                          <a:effectLst/>
                          <a:latin typeface="Arial" charset="0"/>
                        </a:rPr>
                        <a:t>2.800</a:t>
                      </a:r>
                      <a:endParaRPr kumimoji="0" lang="es-ES" sz="2000" b="1" i="0" u="none" strike="noStrike" cap="none" normalizeH="0" baseline="0" dirty="0" smtClean="0">
                        <a:ln>
                          <a:noFill/>
                        </a:ln>
                        <a:solidFill>
                          <a:srgbClr val="66FF33"/>
                        </a:solidFill>
                        <a:effectLst/>
                        <a:latin typeface="Arial" charset="0"/>
                      </a:endParaRPr>
                    </a:p>
                  </a:txBody>
                  <a:tcPr horzOverflow="overflow">
                    <a:lnL cap="flat">
                      <a:noFill/>
                    </a:lnL>
                    <a:lnR cap="flat">
                      <a:noFill/>
                    </a:lnR>
                    <a:lnT>
                      <a:noFill/>
                    </a:lnT>
                    <a:lnB>
                      <a:noFill/>
                    </a:lnB>
                    <a:lnTlToBr>
                      <a:noFill/>
                    </a:lnTlToBr>
                    <a:lnBlToTr>
                      <a:noFill/>
                    </a:lnBlToTr>
                    <a:noFill/>
                  </a:tcPr>
                </a:tc>
              </a:tr>
              <a:tr h="500063">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66FF33"/>
                          </a:solidFill>
                          <a:effectLst/>
                          <a:latin typeface="Arial" charset="0"/>
                        </a:rPr>
                        <a:t>4.000</a:t>
                      </a:r>
                      <a:endParaRPr kumimoji="0" lang="es-ES" sz="2000" b="1" i="0" u="none" strike="noStrike" cap="none" normalizeH="0" baseline="0" dirty="0" smtClean="0">
                        <a:ln>
                          <a:noFill/>
                        </a:ln>
                        <a:solidFill>
                          <a:srgbClr val="66FF33"/>
                        </a:solidFill>
                        <a:effectLst/>
                        <a:latin typeface="Arial" charset="0"/>
                      </a:endParaRPr>
                    </a:p>
                  </a:txBody>
                  <a:tcPr horzOverflow="overflow">
                    <a:lnL cap="flat">
                      <a:noFill/>
                    </a:lnL>
                    <a:lnR cap="flat">
                      <a:noFill/>
                    </a:lnR>
                    <a:lnT>
                      <a:noFill/>
                    </a:lnT>
                    <a:lnB>
                      <a:noFill/>
                    </a:lnB>
                    <a:lnTlToBr>
                      <a:noFill/>
                    </a:lnTlToBr>
                    <a:lnBlToTr>
                      <a:noFill/>
                    </a:lnBlToTr>
                    <a:noFill/>
                  </a:tcPr>
                </a:tc>
              </a:tr>
              <a:tr h="498475">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s-MX" sz="2000" b="1" i="0" u="none" strike="noStrike" cap="none" normalizeH="0" baseline="0" dirty="0" smtClean="0">
                          <a:ln>
                            <a:noFill/>
                          </a:ln>
                          <a:solidFill>
                            <a:srgbClr val="66FF33"/>
                          </a:solidFill>
                          <a:effectLst/>
                          <a:latin typeface="Arial" charset="0"/>
                        </a:rPr>
                        <a:t>4.000</a:t>
                      </a:r>
                      <a:endParaRPr kumimoji="0" lang="es-ES" sz="2000" b="1" i="0" u="none" strike="noStrike" cap="none" normalizeH="0" baseline="0" dirty="0" smtClean="0">
                        <a:ln>
                          <a:noFill/>
                        </a:ln>
                        <a:solidFill>
                          <a:srgbClr val="66FF33"/>
                        </a:solidFill>
                        <a:effectLst/>
                        <a:latin typeface="Arial" charset="0"/>
                      </a:endParaRPr>
                    </a:p>
                  </a:txBody>
                  <a:tcPr horzOverflow="overflow">
                    <a:lnL cap="flat">
                      <a:noFill/>
                    </a:lnL>
                    <a:lnR cap="flat">
                      <a:noFill/>
                    </a:lnR>
                    <a:lnT>
                      <a:noFill/>
                    </a:lnT>
                    <a:lnB cap="flat">
                      <a:noFill/>
                    </a:lnB>
                    <a:lnTlToBr>
                      <a:noFill/>
                    </a:lnTlToBr>
                    <a:lnBlToTr>
                      <a:noFill/>
                    </a:lnBlToTr>
                    <a:noFill/>
                  </a:tcPr>
                </a:tc>
              </a:tr>
            </a:tbl>
          </a:graphicData>
        </a:graphic>
      </p:graphicFrame>
      <p:grpSp>
        <p:nvGrpSpPr>
          <p:cNvPr id="6" name="Group 99"/>
          <p:cNvGrpSpPr>
            <a:grpSpLocks/>
          </p:cNvGrpSpPr>
          <p:nvPr/>
        </p:nvGrpSpPr>
        <p:grpSpPr bwMode="auto">
          <a:xfrm>
            <a:off x="539750" y="5876925"/>
            <a:ext cx="8064500" cy="468313"/>
            <a:chOff x="340" y="3702"/>
            <a:chExt cx="5080" cy="295"/>
          </a:xfrm>
        </p:grpSpPr>
        <p:sp>
          <p:nvSpPr>
            <p:cNvPr id="490596" name="Rectangle 100"/>
            <p:cNvSpPr>
              <a:spLocks noChangeArrowheads="1"/>
            </p:cNvSpPr>
            <p:nvPr/>
          </p:nvSpPr>
          <p:spPr bwMode="auto">
            <a:xfrm>
              <a:off x="1338" y="3748"/>
              <a:ext cx="1451" cy="249"/>
            </a:xfrm>
            <a:prstGeom prst="rect">
              <a:avLst/>
            </a:prstGeom>
            <a:noFill/>
            <a:ln w="12700">
              <a:noFill/>
              <a:miter lim="800000"/>
              <a:headEnd/>
              <a:tailEnd/>
            </a:ln>
            <a:effectLst/>
          </p:spPr>
          <p:txBody>
            <a:bodyPr/>
            <a:lstStyle/>
            <a:p>
              <a:pPr>
                <a:spcBef>
                  <a:spcPct val="20000"/>
                </a:spcBef>
                <a:buClr>
                  <a:schemeClr val="folHlink"/>
                </a:buClr>
                <a:buSzPct val="60000"/>
                <a:buFont typeface="Wingdings" pitchFamily="2" charset="2"/>
                <a:buNone/>
              </a:pPr>
              <a:r>
                <a:rPr lang="es-AR" sz="2000" b="1" dirty="0">
                  <a:solidFill>
                    <a:schemeClr val="bg1"/>
                  </a:solidFill>
                  <a:latin typeface="Arial" charset="0"/>
                </a:rPr>
                <a:t>15 - 20</a:t>
              </a:r>
              <a:endParaRPr lang="es-ES" sz="2000" b="1" dirty="0">
                <a:solidFill>
                  <a:schemeClr val="bg1"/>
                </a:solidFill>
                <a:latin typeface="Arial" charset="0"/>
              </a:endParaRPr>
            </a:p>
          </p:txBody>
        </p:sp>
        <p:sp>
          <p:nvSpPr>
            <p:cNvPr id="490597" name="Rectangle 101"/>
            <p:cNvSpPr>
              <a:spLocks noChangeArrowheads="1"/>
            </p:cNvSpPr>
            <p:nvPr/>
          </p:nvSpPr>
          <p:spPr bwMode="auto">
            <a:xfrm>
              <a:off x="340" y="3748"/>
              <a:ext cx="998" cy="249"/>
            </a:xfrm>
            <a:prstGeom prst="rect">
              <a:avLst/>
            </a:prstGeom>
            <a:noFill/>
            <a:ln w="12700">
              <a:noFill/>
              <a:miter lim="800000"/>
              <a:headEnd/>
              <a:tailEnd/>
            </a:ln>
            <a:effectLst/>
          </p:spPr>
          <p:txBody>
            <a:bodyPr/>
            <a:lstStyle/>
            <a:p>
              <a:pPr>
                <a:spcBef>
                  <a:spcPct val="20000"/>
                </a:spcBef>
                <a:buClr>
                  <a:schemeClr val="folHlink"/>
                </a:buClr>
                <a:buSzPct val="60000"/>
                <a:buFont typeface="Wingdings" pitchFamily="2" charset="2"/>
                <a:buNone/>
              </a:pPr>
              <a:r>
                <a:rPr lang="es-AR" sz="2000" b="1" dirty="0">
                  <a:solidFill>
                    <a:schemeClr val="bg1"/>
                  </a:solidFill>
                  <a:latin typeface="Arial" charset="0"/>
                </a:rPr>
                <a:t>ALFALFA</a:t>
              </a:r>
              <a:endParaRPr lang="es-ES" sz="2000" b="1" dirty="0">
                <a:solidFill>
                  <a:schemeClr val="bg1"/>
                </a:solidFill>
                <a:latin typeface="Arial" charset="0"/>
              </a:endParaRPr>
            </a:p>
          </p:txBody>
        </p:sp>
        <p:sp>
          <p:nvSpPr>
            <p:cNvPr id="490598" name="Line 102"/>
            <p:cNvSpPr>
              <a:spLocks noChangeShapeType="1"/>
            </p:cNvSpPr>
            <p:nvPr/>
          </p:nvSpPr>
          <p:spPr bwMode="auto">
            <a:xfrm>
              <a:off x="340" y="3748"/>
              <a:ext cx="2449" cy="0"/>
            </a:xfrm>
            <a:prstGeom prst="line">
              <a:avLst/>
            </a:prstGeom>
            <a:noFill/>
            <a:ln w="12700" cap="sq">
              <a:solidFill>
                <a:schemeClr val="bg1"/>
              </a:solidFill>
              <a:round/>
              <a:headEnd/>
              <a:tailEnd/>
            </a:ln>
            <a:effectLst/>
          </p:spPr>
          <p:txBody>
            <a:bodyPr wrap="none"/>
            <a:lstStyle/>
            <a:p>
              <a:endParaRPr lang="es-AR" dirty="0"/>
            </a:p>
          </p:txBody>
        </p:sp>
        <p:sp>
          <p:nvSpPr>
            <p:cNvPr id="490599" name="Line 103"/>
            <p:cNvSpPr>
              <a:spLocks noChangeShapeType="1"/>
            </p:cNvSpPr>
            <p:nvPr/>
          </p:nvSpPr>
          <p:spPr bwMode="auto">
            <a:xfrm>
              <a:off x="340" y="3997"/>
              <a:ext cx="2449" cy="0"/>
            </a:xfrm>
            <a:prstGeom prst="line">
              <a:avLst/>
            </a:prstGeom>
            <a:noFill/>
            <a:ln w="12700" cap="sq">
              <a:solidFill>
                <a:schemeClr val="bg1"/>
              </a:solidFill>
              <a:round/>
              <a:headEnd/>
              <a:tailEnd/>
            </a:ln>
            <a:effectLst/>
          </p:spPr>
          <p:txBody>
            <a:bodyPr wrap="none"/>
            <a:lstStyle/>
            <a:p>
              <a:endParaRPr lang="es-AR" dirty="0"/>
            </a:p>
          </p:txBody>
        </p:sp>
        <p:sp>
          <p:nvSpPr>
            <p:cNvPr id="490600" name="Line 104"/>
            <p:cNvSpPr>
              <a:spLocks noChangeShapeType="1"/>
            </p:cNvSpPr>
            <p:nvPr/>
          </p:nvSpPr>
          <p:spPr bwMode="auto">
            <a:xfrm>
              <a:off x="340" y="3748"/>
              <a:ext cx="0" cy="249"/>
            </a:xfrm>
            <a:prstGeom prst="line">
              <a:avLst/>
            </a:prstGeom>
            <a:noFill/>
            <a:ln w="12700" cap="sq">
              <a:solidFill>
                <a:schemeClr val="bg1"/>
              </a:solidFill>
              <a:round/>
              <a:headEnd/>
              <a:tailEnd/>
            </a:ln>
            <a:effectLst/>
          </p:spPr>
          <p:txBody>
            <a:bodyPr wrap="none"/>
            <a:lstStyle/>
            <a:p>
              <a:endParaRPr lang="es-AR" dirty="0"/>
            </a:p>
          </p:txBody>
        </p:sp>
        <p:sp>
          <p:nvSpPr>
            <p:cNvPr id="490601" name="Line 105"/>
            <p:cNvSpPr>
              <a:spLocks noChangeShapeType="1"/>
            </p:cNvSpPr>
            <p:nvPr/>
          </p:nvSpPr>
          <p:spPr bwMode="auto">
            <a:xfrm>
              <a:off x="1338" y="3748"/>
              <a:ext cx="0" cy="249"/>
            </a:xfrm>
            <a:prstGeom prst="line">
              <a:avLst/>
            </a:prstGeom>
            <a:noFill/>
            <a:ln w="12700">
              <a:solidFill>
                <a:schemeClr val="bg1"/>
              </a:solidFill>
              <a:round/>
              <a:headEnd/>
              <a:tailEnd/>
            </a:ln>
            <a:effectLst/>
          </p:spPr>
          <p:txBody>
            <a:bodyPr wrap="none"/>
            <a:lstStyle/>
            <a:p>
              <a:endParaRPr lang="es-AR" dirty="0"/>
            </a:p>
          </p:txBody>
        </p:sp>
        <p:sp>
          <p:nvSpPr>
            <p:cNvPr id="490602" name="Line 106"/>
            <p:cNvSpPr>
              <a:spLocks noChangeShapeType="1"/>
            </p:cNvSpPr>
            <p:nvPr/>
          </p:nvSpPr>
          <p:spPr bwMode="auto">
            <a:xfrm>
              <a:off x="2789" y="3748"/>
              <a:ext cx="0" cy="249"/>
            </a:xfrm>
            <a:prstGeom prst="line">
              <a:avLst/>
            </a:prstGeom>
            <a:noFill/>
            <a:ln w="12700" cap="sq">
              <a:solidFill>
                <a:schemeClr val="bg1"/>
              </a:solidFill>
              <a:round/>
              <a:headEnd/>
              <a:tailEnd/>
            </a:ln>
            <a:effectLst/>
          </p:spPr>
          <p:txBody>
            <a:bodyPr wrap="none"/>
            <a:lstStyle/>
            <a:p>
              <a:endParaRPr lang="es-AR" dirty="0"/>
            </a:p>
          </p:txBody>
        </p:sp>
        <p:sp>
          <p:nvSpPr>
            <p:cNvPr id="490603" name="Text Box 107"/>
            <p:cNvSpPr txBox="1">
              <a:spLocks noChangeArrowheads="1"/>
            </p:cNvSpPr>
            <p:nvPr/>
          </p:nvSpPr>
          <p:spPr bwMode="auto">
            <a:xfrm>
              <a:off x="4014" y="3702"/>
              <a:ext cx="1406" cy="258"/>
            </a:xfrm>
            <a:prstGeom prst="rect">
              <a:avLst/>
            </a:prstGeom>
            <a:noFill/>
            <a:ln w="12700">
              <a:solidFill>
                <a:schemeClr val="bg1"/>
              </a:solidFill>
              <a:miter lim="800000"/>
              <a:headEnd/>
              <a:tailEnd/>
            </a:ln>
            <a:effectLst/>
          </p:spPr>
          <p:txBody>
            <a:bodyPr>
              <a:spAutoFit/>
            </a:bodyPr>
            <a:lstStyle/>
            <a:p>
              <a:pPr>
                <a:spcBef>
                  <a:spcPct val="50000"/>
                </a:spcBef>
              </a:pPr>
              <a:r>
                <a:rPr lang="es-AR" sz="2000" b="1" dirty="0">
                  <a:solidFill>
                    <a:schemeClr val="bg1"/>
                  </a:solidFill>
                  <a:latin typeface="Arial" charset="0"/>
                </a:rPr>
                <a:t>ET</a:t>
              </a:r>
              <a:endParaRPr lang="es-ES" sz="2000" b="1" dirty="0">
                <a:solidFill>
                  <a:schemeClr val="bg1"/>
                </a:solidFill>
                <a:latin typeface="Arial" charset="0"/>
              </a:endParaRPr>
            </a:p>
          </p:txBody>
        </p:sp>
      </p:grpSp>
      <p:sp>
        <p:nvSpPr>
          <p:cNvPr id="35" name="34 CuadroTexto"/>
          <p:cNvSpPr txBox="1"/>
          <p:nvPr/>
        </p:nvSpPr>
        <p:spPr>
          <a:xfrm>
            <a:off x="5004048" y="6488668"/>
            <a:ext cx="1542410" cy="369332"/>
          </a:xfrm>
          <a:prstGeom prst="rect">
            <a:avLst/>
          </a:prstGeom>
          <a:noFill/>
        </p:spPr>
        <p:txBody>
          <a:bodyPr wrap="none" rtlCol="0">
            <a:spAutoFit/>
          </a:bodyPr>
          <a:lstStyle/>
          <a:p>
            <a:r>
              <a:rPr lang="es-AR" dirty="0" smtClean="0">
                <a:solidFill>
                  <a:schemeClr val="bg1"/>
                </a:solidFill>
              </a:rPr>
              <a:t>Fuente: R Gil</a:t>
            </a:r>
            <a:endParaRPr lang="es-AR"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0499"/>
                                        </p:tgtEl>
                                        <p:attrNameLst>
                                          <p:attrName>style.visibility</p:attrName>
                                        </p:attrNameLst>
                                      </p:cBhvr>
                                      <p:to>
                                        <p:strVal val="visible"/>
                                      </p:to>
                                    </p:set>
                                    <p:animEffect transition="in" filter="dissolve">
                                      <p:cBhvr>
                                        <p:cTn id="7" dur="1000"/>
                                        <p:tgtEl>
                                          <p:spTgt spid="4904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0571"/>
                                        </p:tgtEl>
                                        <p:attrNameLst>
                                          <p:attrName>style.visibility</p:attrName>
                                        </p:attrNameLst>
                                      </p:cBhvr>
                                      <p:to>
                                        <p:strVal val="visible"/>
                                      </p:to>
                                    </p:set>
                                    <p:animEffect transition="in" filter="fade">
                                      <p:cBhvr>
                                        <p:cTn id="12" dur="2000"/>
                                        <p:tgtEl>
                                          <p:spTgt spid="4905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90533"/>
                                        </p:tgtEl>
                                        <p:attrNameLst>
                                          <p:attrName>style.visibility</p:attrName>
                                        </p:attrNameLst>
                                      </p:cBhvr>
                                      <p:to>
                                        <p:strVal val="visible"/>
                                      </p:to>
                                    </p:set>
                                    <p:animEffect transition="in" filter="dissolve">
                                      <p:cBhvr>
                                        <p:cTn id="17" dur="500"/>
                                        <p:tgtEl>
                                          <p:spTgt spid="490533"/>
                                        </p:tgtEl>
                                      </p:cBhvr>
                                    </p:animEffect>
                                  </p:childTnLst>
                                </p:cTn>
                              </p:par>
                            </p:childTnLst>
                          </p:cTn>
                        </p:par>
                        <p:par>
                          <p:cTn id="18" fill="hold">
                            <p:stCondLst>
                              <p:cond delay="500"/>
                            </p:stCondLst>
                            <p:childTnLst>
                              <p:par>
                                <p:cTn id="19" presetID="7"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0" fill="hold"/>
                                        <p:tgtEl>
                                          <p:spTgt spid="2"/>
                                        </p:tgtEl>
                                        <p:attrNameLst>
                                          <p:attrName>ppt_x</p:attrName>
                                        </p:attrNameLst>
                                      </p:cBhvr>
                                      <p:tavLst>
                                        <p:tav tm="0">
                                          <p:val>
                                            <p:strVal val="#ppt_x"/>
                                          </p:val>
                                        </p:tav>
                                        <p:tav tm="100000">
                                          <p:val>
                                            <p:strVal val="#ppt_x"/>
                                          </p:val>
                                        </p:tav>
                                      </p:tavLst>
                                    </p:anim>
                                    <p:anim calcmode="lin" valueType="num">
                                      <p:cBhvr additive="base">
                                        <p:cTn id="22" dur="5000" fill="hold"/>
                                        <p:tgtEl>
                                          <p:spTgt spid="2"/>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23528" y="188640"/>
            <a:ext cx="8534400" cy="758952"/>
          </a:xfrm>
        </p:spPr>
        <p:txBody>
          <a:bodyPr>
            <a:normAutofit/>
          </a:bodyPr>
          <a:lstStyle/>
          <a:p>
            <a:r>
              <a:rPr lang="es-MX" dirty="0"/>
              <a:t>Consumo de agua de los cultivos</a:t>
            </a:r>
            <a:endParaRPr lang="es-ES" dirty="0"/>
          </a:p>
        </p:txBody>
      </p:sp>
      <p:pic>
        <p:nvPicPr>
          <p:cNvPr id="78852" name="Picture 4"/>
          <p:cNvPicPr>
            <a:picLocks noChangeAspect="1" noChangeArrowheads="1"/>
          </p:cNvPicPr>
          <p:nvPr/>
        </p:nvPicPr>
        <p:blipFill>
          <a:blip r:embed="rId3" cstate="print"/>
          <a:srcRect/>
          <a:stretch>
            <a:fillRect/>
          </a:stretch>
        </p:blipFill>
        <p:spPr bwMode="auto">
          <a:xfrm>
            <a:off x="1042988" y="1773238"/>
            <a:ext cx="6870700" cy="4067175"/>
          </a:xfrm>
          <a:prstGeom prst="rect">
            <a:avLst/>
          </a:prstGeom>
          <a:noFill/>
          <a:ln w="9525">
            <a:noFill/>
            <a:miter lim="800000"/>
            <a:headEnd/>
            <a:tailEnd/>
          </a:ln>
          <a:effectLst/>
        </p:spPr>
      </p:pic>
      <p:sp>
        <p:nvSpPr>
          <p:cNvPr id="78853" name="Text Box 5"/>
          <p:cNvSpPr txBox="1">
            <a:spLocks noChangeArrowheads="1"/>
          </p:cNvSpPr>
          <p:nvPr/>
        </p:nvSpPr>
        <p:spPr bwMode="auto">
          <a:xfrm>
            <a:off x="5292725" y="6381750"/>
            <a:ext cx="3276859" cy="307777"/>
          </a:xfrm>
          <a:prstGeom prst="rect">
            <a:avLst/>
          </a:prstGeom>
          <a:noFill/>
          <a:ln w="9525">
            <a:noFill/>
            <a:miter lim="800000"/>
            <a:headEnd/>
            <a:tailEnd/>
          </a:ln>
          <a:effectLst/>
        </p:spPr>
        <p:txBody>
          <a:bodyPr wrap="none">
            <a:spAutoFit/>
          </a:bodyPr>
          <a:lstStyle/>
          <a:p>
            <a:r>
              <a:rPr lang="es-MX" sz="1400" dirty="0"/>
              <a:t>Fuente: Santa </a:t>
            </a:r>
            <a:r>
              <a:rPr lang="es-MX" sz="1400" dirty="0" smtClean="0"/>
              <a:t>Isabel– </a:t>
            </a:r>
            <a:r>
              <a:rPr lang="es-MX" sz="1400" dirty="0"/>
              <a:t>Andriani (2000)</a:t>
            </a:r>
            <a:endParaRPr lang="es-ES" sz="1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3563938" y="3068638"/>
            <a:ext cx="1439862" cy="1008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 name="5 Elipse"/>
          <p:cNvSpPr/>
          <p:nvPr/>
        </p:nvSpPr>
        <p:spPr>
          <a:xfrm>
            <a:off x="1835150" y="2205038"/>
            <a:ext cx="1873250" cy="1008062"/>
          </a:xfrm>
          <a:prstGeom prst="ellipse">
            <a:avLst/>
          </a:prstGeom>
          <a:noFill/>
          <a:ln w="317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7" name="6 Elipse"/>
          <p:cNvSpPr/>
          <p:nvPr/>
        </p:nvSpPr>
        <p:spPr>
          <a:xfrm>
            <a:off x="4500563" y="2565400"/>
            <a:ext cx="1584325" cy="1008063"/>
          </a:xfrm>
          <a:prstGeom prst="ellipse">
            <a:avLst/>
          </a:prstGeom>
          <a:noFill/>
          <a:ln w="317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8" name="7 CuadroTexto"/>
          <p:cNvSpPr txBox="1">
            <a:spLocks noChangeArrowheads="1"/>
          </p:cNvSpPr>
          <p:nvPr/>
        </p:nvSpPr>
        <p:spPr bwMode="auto">
          <a:xfrm>
            <a:off x="0" y="188913"/>
            <a:ext cx="9144000" cy="922337"/>
          </a:xfrm>
          <a:prstGeom prst="rect">
            <a:avLst/>
          </a:prstGeom>
          <a:noFill/>
          <a:ln w="9525">
            <a:noFill/>
            <a:miter lim="800000"/>
            <a:headEnd/>
            <a:tailEnd/>
          </a:ln>
        </p:spPr>
        <p:txBody>
          <a:bodyPr>
            <a:spAutoFit/>
          </a:bodyPr>
          <a:lstStyle/>
          <a:p>
            <a:pPr algn="ctr"/>
            <a:endParaRPr lang="es-ES" dirty="0"/>
          </a:p>
          <a:p>
            <a:pPr algn="ctr"/>
            <a:r>
              <a:rPr lang="es-ES" dirty="0"/>
              <a:t>DISTRIBUCION DE LA SUPERFICIE EN PERIODO CRITICO</a:t>
            </a:r>
          </a:p>
          <a:p>
            <a:pPr algn="ctr"/>
            <a:r>
              <a:rPr lang="es-ES" dirty="0"/>
              <a:t>TODOS LOS CULTIVOS CAMPAÑA 2010/2011</a:t>
            </a:r>
          </a:p>
        </p:txBody>
      </p:sp>
      <p:pic>
        <p:nvPicPr>
          <p:cNvPr id="9" name="2 Imagen"/>
          <p:cNvPicPr>
            <a:picLocks noChangeAspect="1"/>
          </p:cNvPicPr>
          <p:nvPr/>
        </p:nvPicPr>
        <p:blipFill>
          <a:blip r:embed="rId3" cstate="print"/>
          <a:srcRect/>
          <a:stretch>
            <a:fillRect/>
          </a:stretch>
        </p:blipFill>
        <p:spPr bwMode="auto">
          <a:xfrm>
            <a:off x="0" y="1412875"/>
            <a:ext cx="9110663" cy="4679950"/>
          </a:xfrm>
          <a:prstGeom prst="rect">
            <a:avLst/>
          </a:prstGeom>
          <a:noFill/>
          <a:ln w="9525">
            <a:noFill/>
            <a:miter lim="800000"/>
            <a:headEnd/>
            <a:tailEnd/>
          </a:ln>
        </p:spPr>
      </p:pic>
      <p:sp>
        <p:nvSpPr>
          <p:cNvPr id="11" name="10 CuadroTexto"/>
          <p:cNvSpPr txBox="1"/>
          <p:nvPr/>
        </p:nvSpPr>
        <p:spPr>
          <a:xfrm>
            <a:off x="3995936" y="6309320"/>
            <a:ext cx="3542958" cy="369332"/>
          </a:xfrm>
          <a:prstGeom prst="rect">
            <a:avLst/>
          </a:prstGeom>
          <a:noFill/>
        </p:spPr>
        <p:txBody>
          <a:bodyPr wrap="none" rtlCol="0">
            <a:spAutoFit/>
          </a:bodyPr>
          <a:lstStyle/>
          <a:p>
            <a:r>
              <a:rPr lang="es-AR" dirty="0" smtClean="0"/>
              <a:t>Fuente: E Badino  Nueva Castilla</a:t>
            </a: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57422" y="822684"/>
            <a:ext cx="4857784"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AR" dirty="0" smtClean="0"/>
              <a:t>SISTEMA SUSTENTABLE</a:t>
            </a:r>
            <a:endParaRPr lang="es-AR" dirty="0"/>
          </a:p>
        </p:txBody>
      </p:sp>
      <p:sp>
        <p:nvSpPr>
          <p:cNvPr id="5" name="4 Rectángulo"/>
          <p:cNvSpPr/>
          <p:nvPr/>
        </p:nvSpPr>
        <p:spPr>
          <a:xfrm>
            <a:off x="597912" y="3021272"/>
            <a:ext cx="1571636" cy="9144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AR" dirty="0" smtClean="0"/>
              <a:t>SUELO</a:t>
            </a:r>
            <a:endParaRPr lang="es-AR" dirty="0"/>
          </a:p>
        </p:txBody>
      </p:sp>
      <p:sp>
        <p:nvSpPr>
          <p:cNvPr id="6" name="5 Rectángulo"/>
          <p:cNvSpPr/>
          <p:nvPr/>
        </p:nvSpPr>
        <p:spPr>
          <a:xfrm>
            <a:off x="2747448" y="3038118"/>
            <a:ext cx="1571636"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AR" dirty="0" smtClean="0"/>
              <a:t>AGUA</a:t>
            </a:r>
            <a:endParaRPr lang="es-AR" dirty="0"/>
          </a:p>
        </p:txBody>
      </p:sp>
      <p:sp>
        <p:nvSpPr>
          <p:cNvPr id="7" name="6 Rectángulo"/>
          <p:cNvSpPr/>
          <p:nvPr/>
        </p:nvSpPr>
        <p:spPr>
          <a:xfrm>
            <a:off x="4764558" y="3051766"/>
            <a:ext cx="1714512"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AR" dirty="0" smtClean="0"/>
              <a:t>NUTRIENTES</a:t>
            </a:r>
            <a:endParaRPr lang="es-AR" dirty="0"/>
          </a:p>
        </p:txBody>
      </p:sp>
      <p:sp>
        <p:nvSpPr>
          <p:cNvPr id="8" name="7 Rectángulo"/>
          <p:cNvSpPr/>
          <p:nvPr/>
        </p:nvSpPr>
        <p:spPr>
          <a:xfrm>
            <a:off x="6881258" y="3065414"/>
            <a:ext cx="1714512"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AR" dirty="0" smtClean="0"/>
              <a:t>GENÉTICA</a:t>
            </a:r>
          </a:p>
          <a:p>
            <a:pPr algn="ctr"/>
            <a:r>
              <a:rPr lang="es-AR" dirty="0" smtClean="0"/>
              <a:t>MANEJO</a:t>
            </a:r>
            <a:endParaRPr lang="es-AR" dirty="0"/>
          </a:p>
        </p:txBody>
      </p:sp>
      <p:sp>
        <p:nvSpPr>
          <p:cNvPr id="9" name="8 Rectángulo"/>
          <p:cNvSpPr/>
          <p:nvPr/>
        </p:nvSpPr>
        <p:spPr>
          <a:xfrm>
            <a:off x="571472" y="2122216"/>
            <a:ext cx="8358246" cy="485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Recursos Disponibles</a:t>
            </a:r>
            <a:endParaRPr lang="es-AR" dirty="0"/>
          </a:p>
        </p:txBody>
      </p:sp>
      <p:sp>
        <p:nvSpPr>
          <p:cNvPr id="10" name="9 CuadroTexto"/>
          <p:cNvSpPr txBox="1"/>
          <p:nvPr/>
        </p:nvSpPr>
        <p:spPr>
          <a:xfrm>
            <a:off x="714348" y="4218016"/>
            <a:ext cx="1357322" cy="1200329"/>
          </a:xfrm>
          <a:prstGeom prst="rect">
            <a:avLst/>
          </a:prstGeom>
          <a:noFill/>
        </p:spPr>
        <p:txBody>
          <a:bodyPr wrap="square" rtlCol="0">
            <a:spAutoFit/>
          </a:bodyPr>
          <a:lstStyle/>
          <a:p>
            <a:r>
              <a:rPr lang="es-AR" dirty="0" smtClean="0"/>
              <a:t>Ambientes</a:t>
            </a:r>
          </a:p>
          <a:p>
            <a:r>
              <a:rPr lang="es-AR" dirty="0" smtClean="0"/>
              <a:t>Balance de</a:t>
            </a:r>
          </a:p>
          <a:p>
            <a:r>
              <a:rPr lang="es-AR" dirty="0" smtClean="0"/>
              <a:t>Carbono</a:t>
            </a:r>
          </a:p>
          <a:p>
            <a:r>
              <a:rPr lang="es-AR" dirty="0" smtClean="0"/>
              <a:t>Cobertura</a:t>
            </a:r>
            <a:endParaRPr lang="es-AR" dirty="0"/>
          </a:p>
        </p:txBody>
      </p:sp>
      <p:sp>
        <p:nvSpPr>
          <p:cNvPr id="11" name="10 CuadroTexto"/>
          <p:cNvSpPr txBox="1"/>
          <p:nvPr/>
        </p:nvSpPr>
        <p:spPr>
          <a:xfrm>
            <a:off x="2656822" y="4221214"/>
            <a:ext cx="1917513" cy="1200329"/>
          </a:xfrm>
          <a:prstGeom prst="rect">
            <a:avLst/>
          </a:prstGeom>
          <a:noFill/>
        </p:spPr>
        <p:txBody>
          <a:bodyPr wrap="none" rtlCol="0">
            <a:spAutoFit/>
          </a:bodyPr>
          <a:lstStyle/>
          <a:p>
            <a:r>
              <a:rPr lang="es-AR" dirty="0" smtClean="0"/>
              <a:t>Gestión del Agua</a:t>
            </a:r>
          </a:p>
          <a:p>
            <a:r>
              <a:rPr lang="es-AR" dirty="0" smtClean="0"/>
              <a:t>Clima</a:t>
            </a:r>
          </a:p>
          <a:p>
            <a:r>
              <a:rPr lang="es-AR" dirty="0" smtClean="0"/>
              <a:t>Agua Util</a:t>
            </a:r>
          </a:p>
          <a:p>
            <a:r>
              <a:rPr lang="es-AR" dirty="0" smtClean="0"/>
              <a:t>Napas</a:t>
            </a:r>
          </a:p>
        </p:txBody>
      </p:sp>
      <p:sp>
        <p:nvSpPr>
          <p:cNvPr id="12" name="11 CuadroTexto"/>
          <p:cNvSpPr txBox="1"/>
          <p:nvPr/>
        </p:nvSpPr>
        <p:spPr>
          <a:xfrm>
            <a:off x="4888246" y="4245312"/>
            <a:ext cx="1462260" cy="923330"/>
          </a:xfrm>
          <a:prstGeom prst="rect">
            <a:avLst/>
          </a:prstGeom>
          <a:noFill/>
        </p:spPr>
        <p:txBody>
          <a:bodyPr wrap="none" rtlCol="0">
            <a:spAutoFit/>
          </a:bodyPr>
          <a:lstStyle/>
          <a:p>
            <a:r>
              <a:rPr lang="es-AR" dirty="0" smtClean="0"/>
              <a:t>Fertilización</a:t>
            </a:r>
          </a:p>
          <a:p>
            <a:r>
              <a:rPr lang="es-AR" dirty="0" smtClean="0"/>
              <a:t>Balance de</a:t>
            </a:r>
          </a:p>
          <a:p>
            <a:r>
              <a:rPr lang="es-AR" dirty="0" smtClean="0"/>
              <a:t>Nutrientes</a:t>
            </a:r>
          </a:p>
        </p:txBody>
      </p:sp>
      <p:sp>
        <p:nvSpPr>
          <p:cNvPr id="13" name="12 Rectángulo"/>
          <p:cNvSpPr/>
          <p:nvPr/>
        </p:nvSpPr>
        <p:spPr>
          <a:xfrm>
            <a:off x="428596" y="5572140"/>
            <a:ext cx="8358246" cy="48577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AR" dirty="0" smtClean="0"/>
              <a:t>ROTACIONES</a:t>
            </a:r>
            <a:endParaRPr lang="es-AR" dirty="0"/>
          </a:p>
        </p:txBody>
      </p:sp>
      <p:sp>
        <p:nvSpPr>
          <p:cNvPr id="14" name="13 Elipse"/>
          <p:cNvSpPr/>
          <p:nvPr/>
        </p:nvSpPr>
        <p:spPr>
          <a:xfrm>
            <a:off x="4643438" y="2786058"/>
            <a:ext cx="1928826" cy="2857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2"/>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333827" name="TextBox 4"/>
          <p:cNvSpPr txBox="1">
            <a:spLocks noChangeArrowheads="1"/>
          </p:cNvSpPr>
          <p:nvPr/>
        </p:nvSpPr>
        <p:spPr bwMode="auto">
          <a:xfrm>
            <a:off x="838200" y="3678238"/>
            <a:ext cx="1365250" cy="338137"/>
          </a:xfrm>
          <a:prstGeom prst="rect">
            <a:avLst/>
          </a:prstGeom>
          <a:noFill/>
          <a:ln w="9525">
            <a:noFill/>
            <a:miter lim="800000"/>
            <a:headEnd/>
            <a:tailEnd/>
          </a:ln>
        </p:spPr>
        <p:txBody>
          <a:bodyPr wrap="none">
            <a:spAutoFit/>
          </a:bodyPr>
          <a:lstStyle/>
          <a:p>
            <a:pPr defTabSz="457200" eaLnBrk="0" hangingPunct="0"/>
            <a:r>
              <a:rPr lang="es-AR" sz="1600" i="1" dirty="0">
                <a:solidFill>
                  <a:srgbClr val="000000"/>
                </a:solidFill>
                <a:latin typeface="Calibri" pitchFamily="34" charset="0"/>
              </a:rPr>
              <a:t>Beneficio neto</a:t>
            </a:r>
          </a:p>
        </p:txBody>
      </p:sp>
      <p:sp>
        <p:nvSpPr>
          <p:cNvPr id="333828" name="TextBox 10"/>
          <p:cNvSpPr txBox="1">
            <a:spLocks noChangeArrowheads="1"/>
          </p:cNvSpPr>
          <p:nvPr/>
        </p:nvSpPr>
        <p:spPr bwMode="auto">
          <a:xfrm>
            <a:off x="7239000" y="2405063"/>
            <a:ext cx="963613" cy="338137"/>
          </a:xfrm>
          <a:prstGeom prst="rect">
            <a:avLst/>
          </a:prstGeom>
          <a:noFill/>
          <a:ln w="9525">
            <a:noFill/>
            <a:miter lim="800000"/>
            <a:headEnd/>
            <a:tailEnd/>
          </a:ln>
        </p:spPr>
        <p:txBody>
          <a:bodyPr wrap="none">
            <a:spAutoFit/>
          </a:bodyPr>
          <a:lstStyle/>
          <a:p>
            <a:pPr defTabSz="457200" eaLnBrk="0" hangingPunct="0"/>
            <a:r>
              <a:rPr lang="es-AR" sz="1600" i="1" dirty="0">
                <a:solidFill>
                  <a:srgbClr val="000000"/>
                </a:solidFill>
                <a:latin typeface="Calibri" pitchFamily="34" charset="0"/>
              </a:rPr>
              <a:t>Adopción</a:t>
            </a:r>
          </a:p>
        </p:txBody>
      </p:sp>
      <p:sp>
        <p:nvSpPr>
          <p:cNvPr id="333829" name="TextBox 11"/>
          <p:cNvSpPr txBox="1">
            <a:spLocks noChangeArrowheads="1"/>
          </p:cNvSpPr>
          <p:nvPr/>
        </p:nvSpPr>
        <p:spPr bwMode="auto">
          <a:xfrm>
            <a:off x="2573338" y="5195888"/>
            <a:ext cx="1312862" cy="584200"/>
          </a:xfrm>
          <a:prstGeom prst="rect">
            <a:avLst/>
          </a:prstGeom>
          <a:noFill/>
          <a:ln w="9525">
            <a:noFill/>
            <a:miter lim="800000"/>
            <a:headEnd/>
            <a:tailEnd/>
          </a:ln>
        </p:spPr>
        <p:txBody>
          <a:bodyPr>
            <a:spAutoFit/>
          </a:bodyPr>
          <a:lstStyle/>
          <a:p>
            <a:pPr defTabSz="457200" eaLnBrk="0" hangingPunct="0"/>
            <a:r>
              <a:rPr lang="es-AR" sz="1600" i="1" dirty="0">
                <a:solidFill>
                  <a:srgbClr val="000000"/>
                </a:solidFill>
                <a:latin typeface="Calibri" pitchFamily="34" charset="0"/>
              </a:rPr>
              <a:t>Retorno de la inversión</a:t>
            </a:r>
          </a:p>
        </p:txBody>
      </p:sp>
      <p:sp>
        <p:nvSpPr>
          <p:cNvPr id="333830" name="TextBox 7"/>
          <p:cNvSpPr txBox="1">
            <a:spLocks noChangeArrowheads="1"/>
          </p:cNvSpPr>
          <p:nvPr/>
        </p:nvSpPr>
        <p:spPr bwMode="auto">
          <a:xfrm>
            <a:off x="3835400" y="5511800"/>
            <a:ext cx="1422400" cy="584200"/>
          </a:xfrm>
          <a:prstGeom prst="rect">
            <a:avLst/>
          </a:prstGeom>
          <a:noFill/>
          <a:ln w="9525">
            <a:noFill/>
            <a:miter lim="800000"/>
            <a:headEnd/>
            <a:tailEnd/>
          </a:ln>
        </p:spPr>
        <p:txBody>
          <a:bodyPr>
            <a:spAutoFit/>
          </a:bodyPr>
          <a:lstStyle/>
          <a:p>
            <a:pPr defTabSz="457200" eaLnBrk="0" hangingPunct="0"/>
            <a:r>
              <a:rPr lang="es-AR" sz="1600" i="1" dirty="0">
                <a:solidFill>
                  <a:srgbClr val="000000"/>
                </a:solidFill>
                <a:latin typeface="Calibri" pitchFamily="34" charset="0"/>
              </a:rPr>
              <a:t>Estabilidad de rendimientos</a:t>
            </a:r>
          </a:p>
        </p:txBody>
      </p:sp>
      <p:sp>
        <p:nvSpPr>
          <p:cNvPr id="333831" name="TextBox 9"/>
          <p:cNvSpPr txBox="1">
            <a:spLocks noChangeArrowheads="1"/>
          </p:cNvSpPr>
          <p:nvPr/>
        </p:nvSpPr>
        <p:spPr bwMode="auto">
          <a:xfrm>
            <a:off x="6629400" y="2862263"/>
            <a:ext cx="2133600" cy="338137"/>
          </a:xfrm>
          <a:prstGeom prst="rect">
            <a:avLst/>
          </a:prstGeom>
          <a:noFill/>
          <a:ln w="9525">
            <a:noFill/>
            <a:miter lim="800000"/>
            <a:headEnd/>
            <a:tailEnd/>
          </a:ln>
        </p:spPr>
        <p:txBody>
          <a:bodyPr>
            <a:spAutoFit/>
          </a:bodyPr>
          <a:lstStyle/>
          <a:p>
            <a:pPr defTabSz="457200" eaLnBrk="0" hangingPunct="0"/>
            <a:r>
              <a:rPr lang="es-AR" sz="1600" i="1" dirty="0">
                <a:solidFill>
                  <a:srgbClr val="000000"/>
                </a:solidFill>
                <a:latin typeface="Calibri" pitchFamily="34" charset="0"/>
              </a:rPr>
              <a:t>Productividad del suelo</a:t>
            </a:r>
          </a:p>
        </p:txBody>
      </p:sp>
      <p:sp>
        <p:nvSpPr>
          <p:cNvPr id="333832" name="TextBox 35"/>
          <p:cNvSpPr txBox="1">
            <a:spLocks noChangeArrowheads="1"/>
          </p:cNvSpPr>
          <p:nvPr/>
        </p:nvSpPr>
        <p:spPr bwMode="auto">
          <a:xfrm>
            <a:off x="6305550" y="1676400"/>
            <a:ext cx="1619250" cy="584200"/>
          </a:xfrm>
          <a:prstGeom prst="rect">
            <a:avLst/>
          </a:prstGeom>
          <a:noFill/>
          <a:ln w="9525">
            <a:noFill/>
            <a:miter lim="800000"/>
            <a:headEnd/>
            <a:tailEnd/>
          </a:ln>
        </p:spPr>
        <p:txBody>
          <a:bodyPr>
            <a:spAutoFit/>
          </a:bodyPr>
          <a:lstStyle/>
          <a:p>
            <a:pPr defTabSz="457200" eaLnBrk="0" hangingPunct="0"/>
            <a:r>
              <a:rPr lang="es-AR" sz="1600" i="1" dirty="0">
                <a:solidFill>
                  <a:srgbClr val="000000"/>
                </a:solidFill>
                <a:latin typeface="Calibri" pitchFamily="34" charset="0"/>
              </a:rPr>
              <a:t>Calidad del aire y el agua</a:t>
            </a:r>
          </a:p>
        </p:txBody>
      </p:sp>
      <p:sp>
        <p:nvSpPr>
          <p:cNvPr id="333833" name="TextBox 35"/>
          <p:cNvSpPr txBox="1">
            <a:spLocks noChangeArrowheads="1"/>
          </p:cNvSpPr>
          <p:nvPr/>
        </p:nvSpPr>
        <p:spPr bwMode="auto">
          <a:xfrm>
            <a:off x="6908800" y="3810000"/>
            <a:ext cx="1473200" cy="584200"/>
          </a:xfrm>
          <a:prstGeom prst="rect">
            <a:avLst/>
          </a:prstGeom>
          <a:noFill/>
          <a:ln w="9525">
            <a:noFill/>
            <a:miter lim="800000"/>
            <a:headEnd/>
            <a:tailEnd/>
          </a:ln>
        </p:spPr>
        <p:txBody>
          <a:bodyPr wrap="none">
            <a:spAutoFit/>
          </a:bodyPr>
          <a:lstStyle/>
          <a:p>
            <a:pPr defTabSz="457200" eaLnBrk="0" hangingPunct="0"/>
            <a:r>
              <a:rPr lang="es-AR" sz="1600" i="1" dirty="0">
                <a:solidFill>
                  <a:srgbClr val="000000"/>
                </a:solidFill>
                <a:latin typeface="Calibri" pitchFamily="34" charset="0"/>
              </a:rPr>
              <a:t>Ingreso para el </a:t>
            </a:r>
          </a:p>
          <a:p>
            <a:pPr defTabSz="457200" eaLnBrk="0" hangingPunct="0"/>
            <a:r>
              <a:rPr lang="es-AR" sz="1600" i="1" dirty="0">
                <a:solidFill>
                  <a:srgbClr val="000000"/>
                </a:solidFill>
                <a:latin typeface="Calibri" pitchFamily="34" charset="0"/>
              </a:rPr>
              <a:t>productor</a:t>
            </a:r>
          </a:p>
        </p:txBody>
      </p:sp>
      <p:sp>
        <p:nvSpPr>
          <p:cNvPr id="333834" name="TextBox 35"/>
          <p:cNvSpPr txBox="1">
            <a:spLocks noChangeArrowheads="1"/>
          </p:cNvSpPr>
          <p:nvPr/>
        </p:nvSpPr>
        <p:spPr bwMode="auto">
          <a:xfrm>
            <a:off x="5105400" y="5172075"/>
            <a:ext cx="1997075" cy="585788"/>
          </a:xfrm>
          <a:prstGeom prst="rect">
            <a:avLst/>
          </a:prstGeom>
          <a:noFill/>
          <a:ln w="9525">
            <a:noFill/>
            <a:miter lim="800000"/>
            <a:headEnd/>
            <a:tailEnd/>
          </a:ln>
        </p:spPr>
        <p:txBody>
          <a:bodyPr>
            <a:spAutoFit/>
          </a:bodyPr>
          <a:lstStyle/>
          <a:p>
            <a:pPr defTabSz="457200" eaLnBrk="0" hangingPunct="0"/>
            <a:r>
              <a:rPr lang="es-AR" sz="1600" i="1" dirty="0">
                <a:solidFill>
                  <a:srgbClr val="000000"/>
                </a:solidFill>
                <a:latin typeface="Calibri" pitchFamily="34" charset="0"/>
              </a:rPr>
              <a:t>Condiciones de trabajo</a:t>
            </a:r>
          </a:p>
        </p:txBody>
      </p:sp>
      <p:sp>
        <p:nvSpPr>
          <p:cNvPr id="333835" name="TextBox 2"/>
          <p:cNvSpPr txBox="1">
            <a:spLocks noChangeArrowheads="1"/>
          </p:cNvSpPr>
          <p:nvPr/>
        </p:nvSpPr>
        <p:spPr bwMode="auto">
          <a:xfrm>
            <a:off x="533400" y="2862263"/>
            <a:ext cx="1990725" cy="338137"/>
          </a:xfrm>
          <a:prstGeom prst="rect">
            <a:avLst/>
          </a:prstGeom>
          <a:noFill/>
          <a:ln w="9525">
            <a:noFill/>
            <a:miter lim="800000"/>
            <a:headEnd/>
            <a:tailEnd/>
          </a:ln>
        </p:spPr>
        <p:txBody>
          <a:bodyPr>
            <a:spAutoFit/>
          </a:bodyPr>
          <a:lstStyle/>
          <a:p>
            <a:pPr algn="l" defTabSz="457200"/>
            <a:r>
              <a:rPr lang="es-AR" sz="1600" i="1" dirty="0">
                <a:solidFill>
                  <a:srgbClr val="000000"/>
                </a:solidFill>
                <a:latin typeface="Calibri" pitchFamily="34" charset="0"/>
              </a:rPr>
              <a:t>Balance de nutrientes</a:t>
            </a:r>
          </a:p>
        </p:txBody>
      </p:sp>
      <p:sp>
        <p:nvSpPr>
          <p:cNvPr id="333836" name="TextBox 6"/>
          <p:cNvSpPr txBox="1">
            <a:spLocks noChangeArrowheads="1"/>
          </p:cNvSpPr>
          <p:nvPr/>
        </p:nvSpPr>
        <p:spPr bwMode="auto">
          <a:xfrm>
            <a:off x="5662613" y="1023938"/>
            <a:ext cx="1195387" cy="585787"/>
          </a:xfrm>
          <a:prstGeom prst="rect">
            <a:avLst/>
          </a:prstGeom>
          <a:noFill/>
          <a:ln w="9525">
            <a:noFill/>
            <a:miter lim="800000"/>
            <a:headEnd/>
            <a:tailEnd/>
          </a:ln>
        </p:spPr>
        <p:txBody>
          <a:bodyPr wrap="none">
            <a:spAutoFit/>
          </a:bodyPr>
          <a:lstStyle/>
          <a:p>
            <a:pPr defTabSz="457200" eaLnBrk="0" hangingPunct="0"/>
            <a:r>
              <a:rPr lang="es-AR" sz="1600" i="1" dirty="0">
                <a:solidFill>
                  <a:srgbClr val="000000"/>
                </a:solidFill>
                <a:latin typeface="Calibri" pitchFamily="34" charset="0"/>
              </a:rPr>
              <a:t>Perdidas de </a:t>
            </a:r>
          </a:p>
          <a:p>
            <a:pPr defTabSz="457200" eaLnBrk="0" hangingPunct="0"/>
            <a:r>
              <a:rPr lang="es-AR" sz="1600" i="1" dirty="0">
                <a:solidFill>
                  <a:srgbClr val="000000"/>
                </a:solidFill>
                <a:latin typeface="Calibri" pitchFamily="34" charset="0"/>
              </a:rPr>
              <a:t>nutrientes</a:t>
            </a:r>
          </a:p>
        </p:txBody>
      </p:sp>
      <p:sp>
        <p:nvSpPr>
          <p:cNvPr id="333837" name="TextBox 8"/>
          <p:cNvSpPr txBox="1">
            <a:spLocks noChangeArrowheads="1"/>
          </p:cNvSpPr>
          <p:nvPr/>
        </p:nvSpPr>
        <p:spPr bwMode="auto">
          <a:xfrm>
            <a:off x="685800" y="3276600"/>
            <a:ext cx="1231900" cy="338138"/>
          </a:xfrm>
          <a:prstGeom prst="rect">
            <a:avLst/>
          </a:prstGeom>
          <a:noFill/>
          <a:ln w="9525">
            <a:noFill/>
            <a:miter lim="800000"/>
            <a:headEnd/>
            <a:tailEnd/>
          </a:ln>
        </p:spPr>
        <p:txBody>
          <a:bodyPr wrap="none">
            <a:spAutoFit/>
          </a:bodyPr>
          <a:lstStyle/>
          <a:p>
            <a:pPr algn="l" defTabSz="457200"/>
            <a:r>
              <a:rPr lang="es-AR" sz="1600" i="1" dirty="0">
                <a:solidFill>
                  <a:srgbClr val="000000"/>
                </a:solidFill>
                <a:latin typeface="Calibri" pitchFamily="34" charset="0"/>
              </a:rPr>
              <a:t>Rendimiento</a:t>
            </a:r>
          </a:p>
        </p:txBody>
      </p:sp>
      <p:sp>
        <p:nvSpPr>
          <p:cNvPr id="333838" name="TextBox 36"/>
          <p:cNvSpPr txBox="1">
            <a:spLocks noChangeArrowheads="1"/>
          </p:cNvSpPr>
          <p:nvPr/>
        </p:nvSpPr>
        <p:spPr bwMode="auto">
          <a:xfrm>
            <a:off x="4167188" y="5148263"/>
            <a:ext cx="809625" cy="338137"/>
          </a:xfrm>
          <a:prstGeom prst="rect">
            <a:avLst/>
          </a:prstGeom>
          <a:noFill/>
          <a:ln w="9525">
            <a:noFill/>
            <a:miter lim="800000"/>
            <a:headEnd/>
            <a:tailEnd/>
          </a:ln>
        </p:spPr>
        <p:txBody>
          <a:bodyPr wrap="none">
            <a:spAutoFit/>
          </a:bodyPr>
          <a:lstStyle/>
          <a:p>
            <a:pPr defTabSz="457200" eaLnBrk="0" hangingPunct="0"/>
            <a:r>
              <a:rPr lang="es-AR" sz="1600" i="1" dirty="0">
                <a:solidFill>
                  <a:srgbClr val="000000"/>
                </a:solidFill>
                <a:latin typeface="Calibri" pitchFamily="34" charset="0"/>
              </a:rPr>
              <a:t>Calidad</a:t>
            </a:r>
          </a:p>
        </p:txBody>
      </p:sp>
      <p:sp>
        <p:nvSpPr>
          <p:cNvPr id="333839" name="TextBox 6"/>
          <p:cNvSpPr txBox="1">
            <a:spLocks noChangeArrowheads="1"/>
          </p:cNvSpPr>
          <p:nvPr/>
        </p:nvSpPr>
        <p:spPr bwMode="auto">
          <a:xfrm>
            <a:off x="838200" y="2481263"/>
            <a:ext cx="1577975" cy="338137"/>
          </a:xfrm>
          <a:prstGeom prst="rect">
            <a:avLst/>
          </a:prstGeom>
          <a:noFill/>
          <a:ln w="9525">
            <a:noFill/>
            <a:miter lim="800000"/>
            <a:headEnd/>
            <a:tailEnd/>
          </a:ln>
        </p:spPr>
        <p:txBody>
          <a:bodyPr wrap="none">
            <a:spAutoFit/>
          </a:bodyPr>
          <a:lstStyle/>
          <a:p>
            <a:pPr defTabSz="457200" eaLnBrk="0" hangingPunct="0"/>
            <a:r>
              <a:rPr lang="es-AR" sz="1600" i="1" dirty="0">
                <a:solidFill>
                  <a:srgbClr val="000000"/>
                </a:solidFill>
                <a:latin typeface="Calibri" pitchFamily="34" charset="0"/>
              </a:rPr>
              <a:t>Erosión del suelo</a:t>
            </a:r>
          </a:p>
        </p:txBody>
      </p:sp>
      <p:sp>
        <p:nvSpPr>
          <p:cNvPr id="333840" name="TextBox 6"/>
          <p:cNvSpPr txBox="1">
            <a:spLocks noChangeArrowheads="1"/>
          </p:cNvSpPr>
          <p:nvPr/>
        </p:nvSpPr>
        <p:spPr bwMode="auto">
          <a:xfrm>
            <a:off x="3886200" y="685800"/>
            <a:ext cx="1304925" cy="338138"/>
          </a:xfrm>
          <a:prstGeom prst="rect">
            <a:avLst/>
          </a:prstGeom>
          <a:noFill/>
          <a:ln w="9525">
            <a:noFill/>
            <a:miter lim="800000"/>
            <a:headEnd/>
            <a:tailEnd/>
          </a:ln>
        </p:spPr>
        <p:txBody>
          <a:bodyPr wrap="none">
            <a:spAutoFit/>
          </a:bodyPr>
          <a:lstStyle/>
          <a:p>
            <a:pPr algn="l" defTabSz="457200"/>
            <a:r>
              <a:rPr lang="es-AR" sz="1600" i="1" dirty="0">
                <a:solidFill>
                  <a:srgbClr val="000000"/>
                </a:solidFill>
                <a:latin typeface="Calibri" pitchFamily="34" charset="0"/>
              </a:rPr>
              <a:t>Biodiversidad</a:t>
            </a:r>
          </a:p>
        </p:txBody>
      </p:sp>
      <p:sp>
        <p:nvSpPr>
          <p:cNvPr id="333841" name="TextBox 6"/>
          <p:cNvSpPr txBox="1">
            <a:spLocks noChangeArrowheads="1"/>
          </p:cNvSpPr>
          <p:nvPr/>
        </p:nvSpPr>
        <p:spPr bwMode="auto">
          <a:xfrm>
            <a:off x="6992938" y="3200400"/>
            <a:ext cx="1403350" cy="584200"/>
          </a:xfrm>
          <a:prstGeom prst="rect">
            <a:avLst/>
          </a:prstGeom>
          <a:noFill/>
          <a:ln w="9525">
            <a:noFill/>
            <a:miter lim="800000"/>
            <a:headEnd/>
            <a:tailEnd/>
          </a:ln>
        </p:spPr>
        <p:txBody>
          <a:bodyPr wrap="none">
            <a:spAutoFit/>
          </a:bodyPr>
          <a:lstStyle/>
          <a:p>
            <a:pPr defTabSz="457200" eaLnBrk="0" hangingPunct="0"/>
            <a:r>
              <a:rPr lang="es-AR" sz="1600" i="1" dirty="0">
                <a:solidFill>
                  <a:srgbClr val="000000"/>
                </a:solidFill>
                <a:latin typeface="Calibri" pitchFamily="34" charset="0"/>
              </a:rPr>
              <a:t>Servicios </a:t>
            </a:r>
          </a:p>
          <a:p>
            <a:pPr defTabSz="457200" eaLnBrk="0" hangingPunct="0"/>
            <a:r>
              <a:rPr lang="es-AR" sz="1600" i="1" dirty="0">
                <a:solidFill>
                  <a:srgbClr val="000000"/>
                </a:solidFill>
                <a:latin typeface="Calibri" pitchFamily="34" charset="0"/>
              </a:rPr>
              <a:t>del ecosistema</a:t>
            </a:r>
          </a:p>
        </p:txBody>
      </p:sp>
      <p:sp>
        <p:nvSpPr>
          <p:cNvPr id="333842" name="TextBox 36"/>
          <p:cNvSpPr txBox="1">
            <a:spLocks noChangeArrowheads="1"/>
          </p:cNvSpPr>
          <p:nvPr/>
        </p:nvSpPr>
        <p:spPr bwMode="auto">
          <a:xfrm>
            <a:off x="1443038" y="1219200"/>
            <a:ext cx="2138362" cy="1077913"/>
          </a:xfrm>
          <a:prstGeom prst="rect">
            <a:avLst/>
          </a:prstGeom>
          <a:noFill/>
          <a:ln w="9525">
            <a:noFill/>
            <a:miter lim="800000"/>
            <a:headEnd/>
            <a:tailEnd/>
          </a:ln>
        </p:spPr>
        <p:txBody>
          <a:bodyPr>
            <a:spAutoFit/>
          </a:bodyPr>
          <a:lstStyle/>
          <a:p>
            <a:pPr defTabSz="457200"/>
            <a:r>
              <a:rPr lang="es-AR" sz="1600" i="1" dirty="0">
                <a:solidFill>
                  <a:srgbClr val="000000"/>
                </a:solidFill>
                <a:latin typeface="Calibri" pitchFamily="34" charset="0"/>
              </a:rPr>
              <a:t>Eficiencia de uso </a:t>
            </a:r>
          </a:p>
          <a:p>
            <a:pPr defTabSz="457200"/>
            <a:r>
              <a:rPr lang="es-AR" sz="1600" i="1" dirty="0">
                <a:solidFill>
                  <a:srgbClr val="000000"/>
                </a:solidFill>
                <a:latin typeface="Calibri" pitchFamily="34" charset="0"/>
              </a:rPr>
              <a:t>de recursos: Energía,</a:t>
            </a:r>
          </a:p>
          <a:p>
            <a:pPr defTabSz="457200"/>
            <a:r>
              <a:rPr lang="es-AR" sz="1600" i="1" dirty="0">
                <a:solidFill>
                  <a:srgbClr val="000000"/>
                </a:solidFill>
                <a:latin typeface="Calibri" pitchFamily="34" charset="0"/>
              </a:rPr>
              <a:t>Nutrientes, trabajo, agua</a:t>
            </a:r>
          </a:p>
        </p:txBody>
      </p:sp>
      <p:sp>
        <p:nvSpPr>
          <p:cNvPr id="333843" name="Text Box 56"/>
          <p:cNvSpPr txBox="1">
            <a:spLocks noChangeArrowheads="1"/>
          </p:cNvSpPr>
          <p:nvPr/>
        </p:nvSpPr>
        <p:spPr bwMode="auto">
          <a:xfrm>
            <a:off x="2662238" y="4035425"/>
            <a:ext cx="1223962" cy="307975"/>
          </a:xfrm>
          <a:prstGeom prst="rect">
            <a:avLst/>
          </a:prstGeom>
          <a:noFill/>
          <a:ln w="9525">
            <a:noFill/>
            <a:miter lim="800000"/>
            <a:headEnd/>
            <a:tailEnd/>
          </a:ln>
        </p:spPr>
        <p:txBody>
          <a:bodyPr wrap="none">
            <a:spAutoFit/>
          </a:bodyPr>
          <a:lstStyle/>
          <a:p>
            <a:pPr defTabSz="457200" eaLnBrk="0" hangingPunct="0"/>
            <a:r>
              <a:rPr lang="es-AR" sz="1400" b="1" dirty="0">
                <a:solidFill>
                  <a:srgbClr val="000000"/>
                </a:solidFill>
                <a:latin typeface="Calibri" pitchFamily="34" charset="0"/>
              </a:rPr>
              <a:t>Productividad</a:t>
            </a:r>
          </a:p>
        </p:txBody>
      </p:sp>
      <p:sp>
        <p:nvSpPr>
          <p:cNvPr id="333844" name="Text Box 57"/>
          <p:cNvSpPr txBox="1">
            <a:spLocks noChangeArrowheads="1"/>
          </p:cNvSpPr>
          <p:nvPr/>
        </p:nvSpPr>
        <p:spPr bwMode="auto">
          <a:xfrm>
            <a:off x="2895600" y="2057400"/>
            <a:ext cx="3324225" cy="523875"/>
          </a:xfrm>
          <a:prstGeom prst="rect">
            <a:avLst/>
          </a:prstGeom>
          <a:noFill/>
          <a:ln w="9525">
            <a:noFill/>
            <a:miter lim="800000"/>
            <a:headEnd/>
            <a:tailEnd/>
          </a:ln>
        </p:spPr>
        <p:txBody>
          <a:bodyPr wrap="none">
            <a:spAutoFit/>
          </a:bodyPr>
          <a:lstStyle/>
          <a:p>
            <a:pPr defTabSz="457200" eaLnBrk="0" hangingPunct="0"/>
            <a:r>
              <a:rPr lang="es-AR" sz="1400" b="1" dirty="0">
                <a:solidFill>
                  <a:srgbClr val="000000"/>
                </a:solidFill>
                <a:latin typeface="Calibri" pitchFamily="34" charset="0"/>
              </a:rPr>
              <a:t>OBJETIVOS DEL SISTEMA DE PRODUCCION</a:t>
            </a:r>
          </a:p>
          <a:p>
            <a:pPr defTabSz="457200" eaLnBrk="0" hangingPunct="0"/>
            <a:r>
              <a:rPr lang="es-AR" sz="1400" b="1" dirty="0">
                <a:solidFill>
                  <a:srgbClr val="000000"/>
                </a:solidFill>
                <a:latin typeface="Calibri" pitchFamily="34" charset="0"/>
              </a:rPr>
              <a:t>Ambiente saludable</a:t>
            </a:r>
          </a:p>
        </p:txBody>
      </p:sp>
      <p:sp>
        <p:nvSpPr>
          <p:cNvPr id="26" name="Rectangle 25"/>
          <p:cNvSpPr>
            <a:spLocks noChangeArrowheads="1"/>
          </p:cNvSpPr>
          <p:nvPr/>
        </p:nvSpPr>
        <p:spPr bwMode="auto">
          <a:xfrm>
            <a:off x="5257800" y="4016375"/>
            <a:ext cx="1500188" cy="307975"/>
          </a:xfrm>
          <a:prstGeom prst="rect">
            <a:avLst/>
          </a:prstGeom>
          <a:noFill/>
          <a:ln w="9525">
            <a:noFill/>
            <a:miter lim="800000"/>
            <a:headEnd/>
            <a:tailEnd/>
          </a:ln>
        </p:spPr>
        <p:txBody>
          <a:bodyPr>
            <a:spAutoFit/>
          </a:bodyPr>
          <a:lstStyle/>
          <a:p>
            <a:pPr defTabSz="457200" eaLnBrk="0" hangingPunct="0"/>
            <a:r>
              <a:rPr lang="es-AR" sz="1400" b="1" dirty="0">
                <a:solidFill>
                  <a:srgbClr val="000000"/>
                </a:solidFill>
                <a:latin typeface="Calibri" pitchFamily="34" charset="0"/>
              </a:rPr>
              <a:t>Durabilidad</a:t>
            </a:r>
          </a:p>
        </p:txBody>
      </p:sp>
      <p:sp>
        <p:nvSpPr>
          <p:cNvPr id="333846" name="Text Box 60"/>
          <p:cNvSpPr txBox="1">
            <a:spLocks noChangeArrowheads="1"/>
          </p:cNvSpPr>
          <p:nvPr/>
        </p:nvSpPr>
        <p:spPr bwMode="auto">
          <a:xfrm>
            <a:off x="3978275" y="4572000"/>
            <a:ext cx="1127125" cy="285750"/>
          </a:xfrm>
          <a:prstGeom prst="rect">
            <a:avLst/>
          </a:prstGeom>
          <a:noFill/>
          <a:ln w="9525">
            <a:noFill/>
            <a:miter lim="800000"/>
            <a:headEnd/>
            <a:tailEnd/>
          </a:ln>
        </p:spPr>
        <p:txBody>
          <a:bodyPr wrap="none">
            <a:spAutoFit/>
          </a:bodyPr>
          <a:lstStyle/>
          <a:p>
            <a:pPr defTabSz="457200" eaLnBrk="0" hangingPunct="0">
              <a:lnSpc>
                <a:spcPct val="90000"/>
              </a:lnSpc>
            </a:pPr>
            <a:r>
              <a:rPr lang="es-AR" sz="1400" b="1" dirty="0">
                <a:solidFill>
                  <a:srgbClr val="000000"/>
                </a:solidFill>
                <a:latin typeface="Calibri" pitchFamily="34" charset="0"/>
              </a:rPr>
              <a:t>Rentabilidad</a:t>
            </a:r>
          </a:p>
        </p:txBody>
      </p:sp>
      <p:sp>
        <p:nvSpPr>
          <p:cNvPr id="333847" name="TextBox 39"/>
          <p:cNvSpPr txBox="1">
            <a:spLocks noChangeArrowheads="1"/>
          </p:cNvSpPr>
          <p:nvPr/>
        </p:nvSpPr>
        <p:spPr bwMode="auto">
          <a:xfrm>
            <a:off x="357188" y="71438"/>
            <a:ext cx="6505307" cy="369332"/>
          </a:xfrm>
          <a:prstGeom prst="rect">
            <a:avLst/>
          </a:prstGeom>
          <a:noFill/>
          <a:ln w="9525">
            <a:noFill/>
            <a:miter lim="800000"/>
            <a:headEnd/>
            <a:tailEnd/>
          </a:ln>
        </p:spPr>
        <p:txBody>
          <a:bodyPr wrap="none">
            <a:spAutoFit/>
          </a:bodyPr>
          <a:lstStyle/>
          <a:p>
            <a:r>
              <a:rPr lang="es-AR" b="1" dirty="0">
                <a:solidFill>
                  <a:srgbClr val="000000"/>
                </a:solidFill>
                <a:ea typeface="ＭＳ Ｐゴシック" pitchFamily="34" charset="-128"/>
                <a:cs typeface="Tahoma" pitchFamily="34" charset="0"/>
              </a:rPr>
              <a:t>Los cuatro fundamentos básicos de la </a:t>
            </a:r>
            <a:r>
              <a:rPr lang="es-AR" b="1" dirty="0" smtClean="0">
                <a:solidFill>
                  <a:srgbClr val="000000"/>
                </a:solidFill>
                <a:ea typeface="ＭＳ Ｐゴシック" pitchFamily="34" charset="-128"/>
                <a:cs typeface="Tahoma" pitchFamily="34" charset="0"/>
              </a:rPr>
              <a:t>nutrición </a:t>
            </a:r>
            <a:r>
              <a:rPr lang="es-AR" b="1" dirty="0">
                <a:solidFill>
                  <a:srgbClr val="000000"/>
                </a:solidFill>
                <a:ea typeface="ＭＳ Ｐゴシック" pitchFamily="34" charset="-128"/>
                <a:cs typeface="Tahoma" pitchFamily="34" charset="0"/>
              </a:rPr>
              <a:t>(4Fs)</a:t>
            </a:r>
          </a:p>
        </p:txBody>
      </p:sp>
      <p:pic>
        <p:nvPicPr>
          <p:cNvPr id="333848" name="Picture 1" descr="IPNI_Initials"/>
          <p:cNvPicPr>
            <a:picLocks noChangeAspect="1" noChangeArrowheads="1"/>
          </p:cNvPicPr>
          <p:nvPr/>
        </p:nvPicPr>
        <p:blipFill>
          <a:blip r:embed="rId4" cstate="print"/>
          <a:srcRect/>
          <a:stretch>
            <a:fillRect/>
          </a:stretch>
        </p:blipFill>
        <p:spPr bwMode="auto">
          <a:xfrm>
            <a:off x="7500938" y="5857875"/>
            <a:ext cx="1363662" cy="757238"/>
          </a:xfrm>
          <a:prstGeom prst="rect">
            <a:avLst/>
          </a:prstGeom>
          <a:noFill/>
          <a:ln w="9525">
            <a:noFill/>
            <a:miter lim="800000"/>
            <a:headEnd/>
            <a:tailEnd/>
          </a:ln>
        </p:spPr>
      </p:pic>
      <p:sp>
        <p:nvSpPr>
          <p:cNvPr id="25" name="TextBox 24"/>
          <p:cNvSpPr txBox="1"/>
          <p:nvPr/>
        </p:nvSpPr>
        <p:spPr>
          <a:xfrm>
            <a:off x="214313" y="1714500"/>
            <a:ext cx="8643937" cy="3556000"/>
          </a:xfrm>
          <a:prstGeom prst="rect">
            <a:avLst/>
          </a:prstGeom>
          <a:solidFill>
            <a:schemeClr val="accent6">
              <a:lumMod val="40000"/>
              <a:lumOff val="60000"/>
            </a:schemeClr>
          </a:solidFill>
        </p:spPr>
        <p:txBody>
          <a:bodyPr>
            <a:spAutoFit/>
          </a:bodyPr>
          <a:lstStyle/>
          <a:p>
            <a:pPr>
              <a:lnSpc>
                <a:spcPct val="150000"/>
              </a:lnSpc>
              <a:defRPr/>
            </a:pPr>
            <a:r>
              <a:rPr lang="es-AR" sz="4800" i="1" dirty="0">
                <a:solidFill>
                  <a:srgbClr val="000000"/>
                </a:solidFill>
                <a:effectLst>
                  <a:outerShdw blurRad="38100" dist="38100" dir="2700000" algn="tl">
                    <a:srgbClr val="000000">
                      <a:alpha val="43137"/>
                    </a:srgbClr>
                  </a:outerShdw>
                </a:effectLst>
                <a:latin typeface="Copperplate Gothic Bold" pitchFamily="34" charset="0"/>
              </a:rPr>
              <a:t>Decidir la </a:t>
            </a:r>
            <a:r>
              <a:rPr lang="es-AR" sz="4800" i="1" u="sng" dirty="0">
                <a:solidFill>
                  <a:srgbClr val="FF0000"/>
                </a:solidFill>
                <a:effectLst>
                  <a:outerShdw blurRad="38100" dist="38100" dir="2700000" algn="tl">
                    <a:srgbClr val="000000">
                      <a:alpha val="43137"/>
                    </a:srgbClr>
                  </a:outerShdw>
                </a:effectLst>
                <a:latin typeface="Copperplate Gothic Bold" pitchFamily="34" charset="0"/>
              </a:rPr>
              <a:t>dosis</a:t>
            </a:r>
            <a:r>
              <a:rPr lang="es-AR" sz="4800" i="1" dirty="0">
                <a:solidFill>
                  <a:srgbClr val="000000"/>
                </a:solidFill>
                <a:effectLst>
                  <a:outerShdw blurRad="38100" dist="38100" dir="2700000" algn="tl">
                    <a:srgbClr val="000000">
                      <a:alpha val="43137"/>
                    </a:srgbClr>
                  </a:outerShdw>
                </a:effectLst>
                <a:latin typeface="Copperplate Gothic Bold" pitchFamily="34" charset="0"/>
              </a:rPr>
              <a:t>,</a:t>
            </a:r>
            <a:r>
              <a:rPr lang="es-AR" sz="4800" i="1" dirty="0">
                <a:solidFill>
                  <a:srgbClr val="FF0000"/>
                </a:solidFill>
                <a:effectLst>
                  <a:outerShdw blurRad="38100" dist="38100" dir="2700000" algn="tl">
                    <a:srgbClr val="000000">
                      <a:alpha val="43137"/>
                    </a:srgbClr>
                  </a:outerShdw>
                </a:effectLst>
                <a:latin typeface="Copperplate Gothic Bold" pitchFamily="34" charset="0"/>
              </a:rPr>
              <a:t> </a:t>
            </a:r>
            <a:r>
              <a:rPr lang="es-AR" sz="4800" i="1" u="sng" dirty="0">
                <a:solidFill>
                  <a:srgbClr val="FF0000"/>
                </a:solidFill>
                <a:effectLst>
                  <a:outerShdw blurRad="38100" dist="38100" dir="2700000" algn="tl">
                    <a:srgbClr val="000000">
                      <a:alpha val="43137"/>
                    </a:srgbClr>
                  </a:outerShdw>
                </a:effectLst>
                <a:latin typeface="Copperplate Gothic Bold" pitchFamily="34" charset="0"/>
              </a:rPr>
              <a:t>fuente</a:t>
            </a:r>
            <a:r>
              <a:rPr lang="es-AR" sz="4800" i="1" dirty="0">
                <a:solidFill>
                  <a:srgbClr val="FF0000"/>
                </a:solidFill>
                <a:effectLst>
                  <a:outerShdw blurRad="38100" dist="38100" dir="2700000" algn="tl">
                    <a:srgbClr val="000000">
                      <a:alpha val="43137"/>
                    </a:srgbClr>
                  </a:outerShdw>
                </a:effectLst>
                <a:latin typeface="Copperplate Gothic Bold" pitchFamily="34" charset="0"/>
              </a:rPr>
              <a:t>, </a:t>
            </a:r>
            <a:r>
              <a:rPr lang="es-AR" sz="4800" i="1" u="sng" dirty="0">
                <a:solidFill>
                  <a:srgbClr val="FF0000"/>
                </a:solidFill>
                <a:effectLst>
                  <a:outerShdw blurRad="38100" dist="38100" dir="2700000" algn="tl">
                    <a:srgbClr val="000000">
                      <a:alpha val="43137"/>
                    </a:srgbClr>
                  </a:outerShdw>
                </a:effectLst>
                <a:latin typeface="Copperplate Gothic Bold" pitchFamily="34" charset="0"/>
              </a:rPr>
              <a:t>forma</a:t>
            </a:r>
            <a:r>
              <a:rPr lang="es-AR" sz="4800" i="1" dirty="0">
                <a:solidFill>
                  <a:srgbClr val="FF0000"/>
                </a:solidFill>
                <a:effectLst>
                  <a:outerShdw blurRad="38100" dist="38100" dir="2700000" algn="tl">
                    <a:srgbClr val="000000">
                      <a:alpha val="43137"/>
                    </a:srgbClr>
                  </a:outerShdw>
                </a:effectLst>
                <a:latin typeface="Copperplate Gothic Bold" pitchFamily="34" charset="0"/>
              </a:rPr>
              <a:t> </a:t>
            </a:r>
            <a:r>
              <a:rPr lang="es-AR" sz="4800" i="1" dirty="0">
                <a:solidFill>
                  <a:srgbClr val="000000"/>
                </a:solidFill>
                <a:effectLst>
                  <a:outerShdw blurRad="38100" dist="38100" dir="2700000" algn="tl">
                    <a:srgbClr val="000000">
                      <a:alpha val="43137"/>
                    </a:srgbClr>
                  </a:outerShdw>
                </a:effectLst>
                <a:latin typeface="Copperplate Gothic Bold" pitchFamily="34" charset="0"/>
              </a:rPr>
              <a:t>y</a:t>
            </a:r>
            <a:r>
              <a:rPr lang="es-AR" sz="4800" i="1" dirty="0">
                <a:solidFill>
                  <a:srgbClr val="FF0000"/>
                </a:solidFill>
                <a:effectLst>
                  <a:outerShdw blurRad="38100" dist="38100" dir="2700000" algn="tl">
                    <a:srgbClr val="000000">
                      <a:alpha val="43137"/>
                    </a:srgbClr>
                  </a:outerShdw>
                </a:effectLst>
                <a:latin typeface="Copperplate Gothic Bold" pitchFamily="34" charset="0"/>
              </a:rPr>
              <a:t> </a:t>
            </a:r>
            <a:r>
              <a:rPr lang="es-AR" sz="4800" i="1" u="sng" dirty="0">
                <a:solidFill>
                  <a:srgbClr val="FF0000"/>
                </a:solidFill>
                <a:effectLst>
                  <a:outerShdw blurRad="38100" dist="38100" dir="2700000" algn="tl">
                    <a:srgbClr val="000000">
                      <a:alpha val="43137"/>
                    </a:srgbClr>
                  </a:outerShdw>
                </a:effectLst>
                <a:latin typeface="Copperplate Gothic Bold" pitchFamily="34" charset="0"/>
              </a:rPr>
              <a:t>momento</a:t>
            </a:r>
            <a:r>
              <a:rPr lang="es-AR" sz="4800" i="1" dirty="0">
                <a:solidFill>
                  <a:srgbClr val="FF0000"/>
                </a:solidFill>
                <a:effectLst>
                  <a:outerShdw blurRad="38100" dist="38100" dir="2700000" algn="tl">
                    <a:srgbClr val="000000">
                      <a:alpha val="43137"/>
                    </a:srgbClr>
                  </a:outerShdw>
                </a:effectLst>
                <a:latin typeface="Copperplate Gothic Bold" pitchFamily="34" charset="0"/>
              </a:rPr>
              <a:t> </a:t>
            </a:r>
            <a:r>
              <a:rPr lang="es-AR" sz="4800" i="1" dirty="0">
                <a:solidFill>
                  <a:srgbClr val="000000"/>
                </a:solidFill>
                <a:effectLst>
                  <a:outerShdw blurRad="38100" dist="38100" dir="2700000" algn="tl">
                    <a:srgbClr val="000000">
                      <a:alpha val="43137"/>
                    </a:srgbClr>
                  </a:outerShdw>
                </a:effectLst>
                <a:latin typeface="Copperplate Gothic Bold" pitchFamily="34" charset="0"/>
              </a:rPr>
              <a:t>de aplicación </a:t>
            </a:r>
            <a:r>
              <a:rPr lang="es-AR" sz="4800" i="1" u="sng" dirty="0">
                <a:solidFill>
                  <a:srgbClr val="FF0000"/>
                </a:solidFill>
                <a:effectLst>
                  <a:outerShdw blurRad="38100" dist="38100" dir="2700000" algn="tl">
                    <a:srgbClr val="000000">
                      <a:alpha val="43137"/>
                    </a:srgbClr>
                  </a:outerShdw>
                </a:effectLst>
                <a:latin typeface="Copperplate Gothic Bold" pitchFamily="34" charset="0"/>
              </a:rPr>
              <a:t>correctos</a:t>
            </a:r>
          </a:p>
          <a:p>
            <a:pPr>
              <a:lnSpc>
                <a:spcPct val="150000"/>
              </a:lnSpc>
              <a:defRPr/>
            </a:pPr>
            <a:endParaRPr lang="es-AR" sz="700" i="1" dirty="0">
              <a:solidFill>
                <a:srgbClr val="FF0000"/>
              </a:solidFill>
              <a:effectLst>
                <a:outerShdw blurRad="38100" dist="38100" dir="2700000" algn="tl">
                  <a:srgbClr val="000000">
                    <a:alpha val="43137"/>
                  </a:srgbClr>
                </a:outerShdw>
              </a:effectLst>
              <a:latin typeface="Copperplate Gothic Bold"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edge">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sz="half" idx="2"/>
          </p:nvPr>
        </p:nvSpPr>
        <p:spPr>
          <a:xfrm>
            <a:off x="611188" y="1285860"/>
            <a:ext cx="8316912" cy="1765300"/>
          </a:xfrm>
        </p:spPr>
        <p:txBody>
          <a:bodyPr/>
          <a:lstStyle/>
          <a:p>
            <a:pPr eaLnBrk="1" hangingPunct="1">
              <a:buFont typeface="Wingdings" pitchFamily="2" charset="2"/>
              <a:buNone/>
            </a:pPr>
            <a:endParaRPr lang="es-AR" sz="2000" dirty="0" smtClean="0">
              <a:latin typeface="Tahoma" pitchFamily="34" charset="0"/>
            </a:endParaRPr>
          </a:p>
          <a:p>
            <a:pPr eaLnBrk="1" hangingPunct="1"/>
            <a:r>
              <a:rPr lang="es-AR" sz="2000" dirty="0" smtClean="0">
                <a:latin typeface="Tahoma" pitchFamily="34" charset="0"/>
              </a:rPr>
              <a:t>Generamos los mapas nutrientes analizados.</a:t>
            </a:r>
          </a:p>
          <a:p>
            <a:pPr eaLnBrk="1" hangingPunct="1"/>
            <a:r>
              <a:rPr lang="es-AR" sz="2000" dirty="0" smtClean="0">
                <a:latin typeface="Tahoma" pitchFamily="34" charset="0"/>
              </a:rPr>
              <a:t>% MO – NO</a:t>
            </a:r>
            <a:r>
              <a:rPr lang="es-AR" sz="2000" baseline="-25000" dirty="0" smtClean="0">
                <a:latin typeface="Tahoma" pitchFamily="34" charset="0"/>
              </a:rPr>
              <a:t>3</a:t>
            </a:r>
            <a:r>
              <a:rPr lang="es-AR" sz="2000" dirty="0" smtClean="0">
                <a:latin typeface="Tahoma" pitchFamily="34" charset="0"/>
              </a:rPr>
              <a:t> – NOT – pH – Cdad – Ca – Mg – Na – K – Zn – P - S</a:t>
            </a:r>
            <a:endParaRPr lang="es-ES" sz="2000" dirty="0" smtClean="0">
              <a:latin typeface="Tahoma" pitchFamily="34" charset="0"/>
            </a:endParaRPr>
          </a:p>
        </p:txBody>
      </p:sp>
      <p:grpSp>
        <p:nvGrpSpPr>
          <p:cNvPr id="2" name="Group 4"/>
          <p:cNvGrpSpPr>
            <a:grpSpLocks/>
          </p:cNvGrpSpPr>
          <p:nvPr/>
        </p:nvGrpSpPr>
        <p:grpSpPr bwMode="auto">
          <a:xfrm>
            <a:off x="-14288" y="3125773"/>
            <a:ext cx="9124951" cy="2624137"/>
            <a:chOff x="-9" y="2205"/>
            <a:chExt cx="5747" cy="1653"/>
          </a:xfrm>
        </p:grpSpPr>
        <p:pic>
          <p:nvPicPr>
            <p:cNvPr id="67590" name="Picture 5"/>
            <p:cNvPicPr>
              <a:picLocks noChangeAspect="1" noChangeArrowheads="1"/>
            </p:cNvPicPr>
            <p:nvPr/>
          </p:nvPicPr>
          <p:blipFill>
            <a:blip r:embed="rId4" cstate="print"/>
            <a:srcRect l="38933" t="20465" r="31543" b="15538"/>
            <a:stretch>
              <a:fillRect/>
            </a:stretch>
          </p:blipFill>
          <p:spPr bwMode="auto">
            <a:xfrm>
              <a:off x="3848" y="2333"/>
              <a:ext cx="1014" cy="1525"/>
            </a:xfrm>
            <a:prstGeom prst="rect">
              <a:avLst/>
            </a:prstGeom>
            <a:noFill/>
            <a:ln w="9525">
              <a:noFill/>
              <a:miter lim="800000"/>
              <a:headEnd/>
              <a:tailEnd/>
            </a:ln>
          </p:spPr>
        </p:pic>
        <p:pic>
          <p:nvPicPr>
            <p:cNvPr id="67591" name="Picture 6"/>
            <p:cNvPicPr>
              <a:picLocks noChangeAspect="1" noChangeArrowheads="1"/>
            </p:cNvPicPr>
            <p:nvPr/>
          </p:nvPicPr>
          <p:blipFill>
            <a:blip r:embed="rId5" cstate="print"/>
            <a:srcRect/>
            <a:stretch>
              <a:fillRect/>
            </a:stretch>
          </p:blipFill>
          <p:spPr bwMode="auto">
            <a:xfrm>
              <a:off x="1969" y="2333"/>
              <a:ext cx="1138" cy="1525"/>
            </a:xfrm>
            <a:prstGeom prst="rect">
              <a:avLst/>
            </a:prstGeom>
            <a:noFill/>
            <a:ln w="9525">
              <a:noFill/>
              <a:miter lim="800000"/>
              <a:headEnd/>
              <a:tailEnd/>
            </a:ln>
          </p:spPr>
        </p:pic>
        <p:pic>
          <p:nvPicPr>
            <p:cNvPr id="67592" name="Picture 7"/>
            <p:cNvPicPr>
              <a:picLocks noChangeAspect="1" noChangeArrowheads="1"/>
            </p:cNvPicPr>
            <p:nvPr/>
          </p:nvPicPr>
          <p:blipFill>
            <a:blip r:embed="rId6" cstate="print"/>
            <a:srcRect/>
            <a:stretch>
              <a:fillRect/>
            </a:stretch>
          </p:blipFill>
          <p:spPr bwMode="auto">
            <a:xfrm>
              <a:off x="-9" y="2288"/>
              <a:ext cx="984" cy="1570"/>
            </a:xfrm>
            <a:prstGeom prst="rect">
              <a:avLst/>
            </a:prstGeom>
            <a:noFill/>
            <a:ln w="9525">
              <a:noFill/>
              <a:miter lim="800000"/>
              <a:headEnd/>
              <a:tailEnd/>
            </a:ln>
          </p:spPr>
        </p:pic>
        <p:pic>
          <p:nvPicPr>
            <p:cNvPr id="67593" name="Picture 8"/>
            <p:cNvPicPr>
              <a:picLocks noChangeAspect="1" noChangeArrowheads="1"/>
            </p:cNvPicPr>
            <p:nvPr/>
          </p:nvPicPr>
          <p:blipFill>
            <a:blip r:embed="rId7" cstate="print"/>
            <a:srcRect/>
            <a:stretch>
              <a:fillRect/>
            </a:stretch>
          </p:blipFill>
          <p:spPr bwMode="auto">
            <a:xfrm>
              <a:off x="1032" y="2333"/>
              <a:ext cx="947" cy="1525"/>
            </a:xfrm>
            <a:prstGeom prst="rect">
              <a:avLst/>
            </a:prstGeom>
            <a:noFill/>
            <a:ln w="9525">
              <a:noFill/>
              <a:miter lim="800000"/>
              <a:headEnd/>
              <a:tailEnd/>
            </a:ln>
          </p:spPr>
        </p:pic>
        <p:sp>
          <p:nvSpPr>
            <p:cNvPr id="67594" name="Rectangle 9"/>
            <p:cNvSpPr>
              <a:spLocks noChangeArrowheads="1"/>
            </p:cNvSpPr>
            <p:nvPr/>
          </p:nvSpPr>
          <p:spPr bwMode="auto">
            <a:xfrm>
              <a:off x="411" y="2220"/>
              <a:ext cx="376" cy="252"/>
            </a:xfrm>
            <a:prstGeom prst="rect">
              <a:avLst/>
            </a:prstGeom>
            <a:solidFill>
              <a:schemeClr val="accent2"/>
            </a:solidFill>
            <a:ln w="9525">
              <a:solidFill>
                <a:schemeClr val="hlink"/>
              </a:solidFill>
              <a:miter lim="800000"/>
              <a:headEnd/>
              <a:tailEnd/>
            </a:ln>
          </p:spPr>
          <p:txBody>
            <a:bodyPr wrap="none">
              <a:spAutoFit/>
            </a:bodyPr>
            <a:lstStyle/>
            <a:p>
              <a:r>
                <a:rPr lang="es-AR" sz="2000" dirty="0">
                  <a:latin typeface="Gill Sans MT Condensed" pitchFamily="34" charset="0"/>
                </a:rPr>
                <a:t>MO</a:t>
              </a:r>
              <a:endParaRPr lang="es-ES" sz="2000" dirty="0">
                <a:latin typeface="Gill Sans MT Condensed" pitchFamily="34" charset="0"/>
              </a:endParaRPr>
            </a:p>
          </p:txBody>
        </p:sp>
        <p:sp>
          <p:nvSpPr>
            <p:cNvPr id="67595" name="Rectangle 10"/>
            <p:cNvSpPr>
              <a:spLocks noChangeArrowheads="1"/>
            </p:cNvSpPr>
            <p:nvPr/>
          </p:nvSpPr>
          <p:spPr bwMode="auto">
            <a:xfrm>
              <a:off x="1421" y="2220"/>
              <a:ext cx="418" cy="252"/>
            </a:xfrm>
            <a:prstGeom prst="rect">
              <a:avLst/>
            </a:prstGeom>
            <a:solidFill>
              <a:schemeClr val="accent2"/>
            </a:solidFill>
            <a:ln w="9525">
              <a:solidFill>
                <a:schemeClr val="hlink"/>
              </a:solidFill>
              <a:miter lim="800000"/>
              <a:headEnd/>
              <a:tailEnd/>
            </a:ln>
          </p:spPr>
          <p:txBody>
            <a:bodyPr wrap="none">
              <a:spAutoFit/>
            </a:bodyPr>
            <a:lstStyle/>
            <a:p>
              <a:r>
                <a:rPr lang="es-AR" sz="2000" dirty="0">
                  <a:latin typeface="Gill Sans MT Condensed" pitchFamily="34" charset="0"/>
                </a:rPr>
                <a:t>NO</a:t>
              </a:r>
              <a:r>
                <a:rPr lang="es-AR" sz="2000" baseline="-25000" dirty="0">
                  <a:latin typeface="Gill Sans MT Condensed" pitchFamily="34" charset="0"/>
                </a:rPr>
                <a:t>3</a:t>
              </a:r>
              <a:endParaRPr lang="es-ES" sz="2000" baseline="-25000" dirty="0">
                <a:latin typeface="Gill Sans MT Condensed" pitchFamily="34" charset="0"/>
              </a:endParaRPr>
            </a:p>
          </p:txBody>
        </p:sp>
        <p:sp>
          <p:nvSpPr>
            <p:cNvPr id="67596" name="Rectangle 11"/>
            <p:cNvSpPr>
              <a:spLocks noChangeArrowheads="1"/>
            </p:cNvSpPr>
            <p:nvPr/>
          </p:nvSpPr>
          <p:spPr bwMode="auto">
            <a:xfrm>
              <a:off x="2472" y="2220"/>
              <a:ext cx="323" cy="252"/>
            </a:xfrm>
            <a:prstGeom prst="rect">
              <a:avLst/>
            </a:prstGeom>
            <a:solidFill>
              <a:schemeClr val="accent2"/>
            </a:solidFill>
            <a:ln w="9525">
              <a:solidFill>
                <a:schemeClr val="hlink"/>
              </a:solidFill>
              <a:miter lim="800000"/>
              <a:headEnd/>
              <a:tailEnd/>
            </a:ln>
          </p:spPr>
          <p:txBody>
            <a:bodyPr wrap="none">
              <a:spAutoFit/>
            </a:bodyPr>
            <a:lstStyle/>
            <a:p>
              <a:r>
                <a:rPr lang="es-AR" sz="2000" dirty="0">
                  <a:latin typeface="Gill Sans MT Condensed" pitchFamily="34" charset="0"/>
                </a:rPr>
                <a:t>pH</a:t>
              </a:r>
              <a:endParaRPr lang="es-ES" sz="2000" baseline="-25000" dirty="0">
                <a:latin typeface="Gill Sans MT Condensed" pitchFamily="34" charset="0"/>
              </a:endParaRPr>
            </a:p>
          </p:txBody>
        </p:sp>
        <p:pic>
          <p:nvPicPr>
            <p:cNvPr id="67597" name="Picture 12"/>
            <p:cNvPicPr>
              <a:picLocks noChangeAspect="1" noChangeArrowheads="1"/>
            </p:cNvPicPr>
            <p:nvPr/>
          </p:nvPicPr>
          <p:blipFill>
            <a:blip r:embed="rId8" cstate="print"/>
            <a:srcRect/>
            <a:stretch>
              <a:fillRect/>
            </a:stretch>
          </p:blipFill>
          <p:spPr bwMode="auto">
            <a:xfrm>
              <a:off x="3041" y="2288"/>
              <a:ext cx="864" cy="1570"/>
            </a:xfrm>
            <a:prstGeom prst="rect">
              <a:avLst/>
            </a:prstGeom>
            <a:noFill/>
            <a:ln w="9525">
              <a:noFill/>
              <a:miter lim="800000"/>
              <a:headEnd/>
              <a:tailEnd/>
            </a:ln>
          </p:spPr>
        </p:pic>
        <p:sp>
          <p:nvSpPr>
            <p:cNvPr id="67598" name="Rectangle 13"/>
            <p:cNvSpPr>
              <a:spLocks noChangeArrowheads="1"/>
            </p:cNvSpPr>
            <p:nvPr/>
          </p:nvSpPr>
          <p:spPr bwMode="auto">
            <a:xfrm>
              <a:off x="3356" y="2220"/>
              <a:ext cx="338" cy="252"/>
            </a:xfrm>
            <a:prstGeom prst="rect">
              <a:avLst/>
            </a:prstGeom>
            <a:solidFill>
              <a:schemeClr val="accent2"/>
            </a:solidFill>
            <a:ln w="9525">
              <a:solidFill>
                <a:schemeClr val="hlink"/>
              </a:solidFill>
              <a:miter lim="800000"/>
              <a:headEnd/>
              <a:tailEnd/>
            </a:ln>
          </p:spPr>
          <p:txBody>
            <a:bodyPr wrap="none">
              <a:spAutoFit/>
            </a:bodyPr>
            <a:lstStyle/>
            <a:p>
              <a:r>
                <a:rPr lang="es-AR" sz="2000" dirty="0">
                  <a:latin typeface="Gill Sans MT Condensed" pitchFamily="34" charset="0"/>
                </a:rPr>
                <a:t>Cdad</a:t>
              </a:r>
              <a:endParaRPr lang="es-ES" sz="2000" baseline="-25000" dirty="0">
                <a:latin typeface="Gill Sans MT Condensed" pitchFamily="34" charset="0"/>
              </a:endParaRPr>
            </a:p>
          </p:txBody>
        </p:sp>
        <p:pic>
          <p:nvPicPr>
            <p:cNvPr id="67599" name="Picture 14"/>
            <p:cNvPicPr>
              <a:picLocks noChangeAspect="1" noChangeArrowheads="1"/>
            </p:cNvPicPr>
            <p:nvPr/>
          </p:nvPicPr>
          <p:blipFill>
            <a:blip r:embed="rId9" cstate="print"/>
            <a:srcRect l="8098"/>
            <a:stretch>
              <a:fillRect/>
            </a:stretch>
          </p:blipFill>
          <p:spPr bwMode="auto">
            <a:xfrm>
              <a:off x="4830" y="2288"/>
              <a:ext cx="908" cy="1570"/>
            </a:xfrm>
            <a:prstGeom prst="rect">
              <a:avLst/>
            </a:prstGeom>
            <a:noFill/>
            <a:ln w="9525">
              <a:noFill/>
              <a:miter lim="800000"/>
              <a:headEnd/>
              <a:tailEnd/>
            </a:ln>
          </p:spPr>
        </p:pic>
        <p:sp>
          <p:nvSpPr>
            <p:cNvPr id="67600" name="Rectangle 15"/>
            <p:cNvSpPr>
              <a:spLocks noChangeArrowheads="1"/>
            </p:cNvSpPr>
            <p:nvPr/>
          </p:nvSpPr>
          <p:spPr bwMode="auto">
            <a:xfrm>
              <a:off x="4364" y="2212"/>
              <a:ext cx="224" cy="252"/>
            </a:xfrm>
            <a:prstGeom prst="rect">
              <a:avLst/>
            </a:prstGeom>
            <a:solidFill>
              <a:schemeClr val="accent2"/>
            </a:solidFill>
            <a:ln w="9525">
              <a:solidFill>
                <a:schemeClr val="hlink"/>
              </a:solidFill>
              <a:miter lim="800000"/>
              <a:headEnd/>
              <a:tailEnd/>
            </a:ln>
          </p:spPr>
          <p:txBody>
            <a:bodyPr wrap="none">
              <a:spAutoFit/>
            </a:bodyPr>
            <a:lstStyle/>
            <a:p>
              <a:r>
                <a:rPr lang="es-AR" sz="2000" dirty="0">
                  <a:latin typeface="Gill Sans MT Condensed" pitchFamily="34" charset="0"/>
                </a:rPr>
                <a:t>P</a:t>
              </a:r>
              <a:endParaRPr lang="es-ES" sz="2000" baseline="-25000" dirty="0">
                <a:latin typeface="Gill Sans MT Condensed" pitchFamily="34" charset="0"/>
              </a:endParaRPr>
            </a:p>
          </p:txBody>
        </p:sp>
        <p:sp>
          <p:nvSpPr>
            <p:cNvPr id="67601" name="Rectangle 16"/>
            <p:cNvSpPr>
              <a:spLocks noChangeArrowheads="1"/>
            </p:cNvSpPr>
            <p:nvPr/>
          </p:nvSpPr>
          <p:spPr bwMode="auto">
            <a:xfrm>
              <a:off x="5289" y="2205"/>
              <a:ext cx="224" cy="252"/>
            </a:xfrm>
            <a:prstGeom prst="rect">
              <a:avLst/>
            </a:prstGeom>
            <a:solidFill>
              <a:schemeClr val="accent2"/>
            </a:solidFill>
            <a:ln w="9525">
              <a:solidFill>
                <a:schemeClr val="hlink"/>
              </a:solidFill>
              <a:miter lim="800000"/>
              <a:headEnd/>
              <a:tailEnd/>
            </a:ln>
          </p:spPr>
          <p:txBody>
            <a:bodyPr wrap="none">
              <a:spAutoFit/>
            </a:bodyPr>
            <a:lstStyle/>
            <a:p>
              <a:r>
                <a:rPr lang="es-AR" sz="2000" dirty="0">
                  <a:latin typeface="Gill Sans MT Condensed" pitchFamily="34" charset="0"/>
                </a:rPr>
                <a:t>S</a:t>
              </a:r>
              <a:endParaRPr lang="es-ES" sz="2000" baseline="-25000" dirty="0">
                <a:latin typeface="Gill Sans MT Condensed" pitchFamily="34" charset="0"/>
              </a:endParaRPr>
            </a:p>
          </p:txBody>
        </p:sp>
      </p:grpSp>
      <p:sp>
        <p:nvSpPr>
          <p:cNvPr id="17" name="16 CuadroTexto"/>
          <p:cNvSpPr txBox="1"/>
          <p:nvPr/>
        </p:nvSpPr>
        <p:spPr>
          <a:xfrm>
            <a:off x="1309569" y="6357958"/>
            <a:ext cx="7252306" cy="369332"/>
          </a:xfrm>
          <a:prstGeom prst="rect">
            <a:avLst/>
          </a:prstGeom>
          <a:noFill/>
        </p:spPr>
        <p:txBody>
          <a:bodyPr wrap="none" rtlCol="0">
            <a:spAutoFit/>
          </a:bodyPr>
          <a:lstStyle/>
          <a:p>
            <a:r>
              <a:rPr lang="es-ES" dirty="0" smtClean="0"/>
              <a:t>Departamento de Servicios Tecnológicos de Aceitera General Deheza.</a:t>
            </a:r>
            <a:endParaRPr lang="es-ES" dirty="0"/>
          </a:p>
        </p:txBody>
      </p:sp>
      <p:grpSp>
        <p:nvGrpSpPr>
          <p:cNvPr id="3" name="Group 6"/>
          <p:cNvGrpSpPr>
            <a:grpSpLocks/>
          </p:cNvGrpSpPr>
          <p:nvPr/>
        </p:nvGrpSpPr>
        <p:grpSpPr bwMode="auto">
          <a:xfrm>
            <a:off x="71438" y="6100786"/>
            <a:ext cx="1143000" cy="685800"/>
            <a:chOff x="1248" y="1440"/>
            <a:chExt cx="624" cy="336"/>
          </a:xfrm>
        </p:grpSpPr>
        <p:sp>
          <p:nvSpPr>
            <p:cNvPr id="20" name="Rectangle 7"/>
            <p:cNvSpPr>
              <a:spLocks noChangeArrowheads="1"/>
            </p:cNvSpPr>
            <p:nvPr/>
          </p:nvSpPr>
          <p:spPr bwMode="auto">
            <a:xfrm>
              <a:off x="1248" y="1440"/>
              <a:ext cx="624" cy="336"/>
            </a:xfrm>
            <a:prstGeom prst="rect">
              <a:avLst/>
            </a:prstGeom>
            <a:solidFill>
              <a:schemeClr val="bg1"/>
            </a:solidFill>
            <a:ln w="9525">
              <a:noFill/>
              <a:miter lim="800000"/>
              <a:headEnd/>
              <a:tailEnd/>
            </a:ln>
          </p:spPr>
          <p:txBody>
            <a:bodyPr wrap="none" anchor="ctr"/>
            <a:lstStyle/>
            <a:p>
              <a:endParaRPr lang="es-ES" dirty="0"/>
            </a:p>
          </p:txBody>
        </p:sp>
        <p:graphicFrame>
          <p:nvGraphicFramePr>
            <p:cNvPr id="21" name="Object 8"/>
            <p:cNvGraphicFramePr>
              <a:graphicFrameLocks noChangeAspect="1"/>
            </p:cNvGraphicFramePr>
            <p:nvPr/>
          </p:nvGraphicFramePr>
          <p:xfrm>
            <a:off x="1248" y="1440"/>
            <a:ext cx="624" cy="324"/>
          </p:xfrm>
          <a:graphic>
            <a:graphicData uri="http://schemas.openxmlformats.org/presentationml/2006/ole">
              <p:oleObj spid="_x0000_s185346" name="Foto de Photo Editor" r:id="rId10" imgW="2142857" imgH="1114581" progId="">
                <p:embed/>
              </p:oleObj>
            </a:graphicData>
          </a:graphic>
        </p:graphicFrame>
      </p:grpSp>
      <p:sp>
        <p:nvSpPr>
          <p:cNvPr id="22" name="21 CuadroTexto"/>
          <p:cNvSpPr txBox="1"/>
          <p:nvPr/>
        </p:nvSpPr>
        <p:spPr>
          <a:xfrm>
            <a:off x="179512" y="188640"/>
            <a:ext cx="8661345" cy="83099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s-AR" sz="2400" dirty="0" smtClean="0"/>
              <a:t>Conocer la fertilidad de los ambientes a manejar para fertilizar</a:t>
            </a:r>
          </a:p>
          <a:p>
            <a:r>
              <a:rPr lang="es-AR" sz="2400" dirty="0" smtClean="0"/>
              <a:t> según oferta y exportación </a:t>
            </a:r>
            <a:endParaRPr lang="es-AR" sz="24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s-MX" sz="3600" dirty="0"/>
              <a:t>Objetivo </a:t>
            </a:r>
            <a:r>
              <a:rPr lang="es-MX" sz="3600" dirty="0" smtClean="0"/>
              <a:t>de las Rotaciones</a:t>
            </a:r>
            <a:endParaRPr lang="es-ES" sz="3600" dirty="0"/>
          </a:p>
        </p:txBody>
      </p:sp>
      <p:sp>
        <p:nvSpPr>
          <p:cNvPr id="11267" name="Rectangle 3"/>
          <p:cNvSpPr>
            <a:spLocks noGrp="1" noChangeArrowheads="1"/>
          </p:cNvSpPr>
          <p:nvPr>
            <p:ph sz="quarter" idx="1"/>
          </p:nvPr>
        </p:nvSpPr>
        <p:spPr>
          <a:xfrm>
            <a:off x="301752" y="1527048"/>
            <a:ext cx="8590728" cy="4710264"/>
          </a:xfrm>
        </p:spPr>
        <p:txBody>
          <a:bodyPr>
            <a:normAutofit fontScale="92500" lnSpcReduction="20000"/>
          </a:bodyPr>
          <a:lstStyle/>
          <a:p>
            <a:pPr>
              <a:buNone/>
            </a:pPr>
            <a:r>
              <a:rPr lang="es-MX" dirty="0" smtClean="0"/>
              <a:t>Es encontrar el sistema que cumpla las necesidades de Corto Plazo y contemple los objetivos de Largo plazo.</a:t>
            </a:r>
          </a:p>
          <a:p>
            <a:pPr>
              <a:buNone/>
            </a:pPr>
            <a:r>
              <a:rPr lang="es-MX" dirty="0" smtClean="0"/>
              <a:t>¿Cómo?</a:t>
            </a:r>
          </a:p>
          <a:p>
            <a:r>
              <a:rPr lang="es-MX" dirty="0" smtClean="0"/>
              <a:t>Diseñando nuevas </a:t>
            </a:r>
            <a:r>
              <a:rPr lang="es-MX" dirty="0"/>
              <a:t>rotaciones que interpreten </a:t>
            </a:r>
            <a:r>
              <a:rPr lang="es-MX" dirty="0" smtClean="0"/>
              <a:t>el </a:t>
            </a:r>
            <a:r>
              <a:rPr lang="es-MX" b="1" dirty="0" smtClean="0">
                <a:solidFill>
                  <a:schemeClr val="accent6">
                    <a:lumMod val="50000"/>
                  </a:schemeClr>
                </a:solidFill>
              </a:rPr>
              <a:t>AMBIENTE</a:t>
            </a:r>
            <a:r>
              <a:rPr lang="es-MX" dirty="0" smtClean="0"/>
              <a:t>, ajustando  la producción a la oferta de los mismos.</a:t>
            </a:r>
            <a:endParaRPr lang="es-MX" dirty="0"/>
          </a:p>
          <a:p>
            <a:r>
              <a:rPr lang="es-MX" dirty="0"/>
              <a:t>Reinventar las secuencias de cultivos </a:t>
            </a:r>
            <a:r>
              <a:rPr lang="es-MX" dirty="0" smtClean="0"/>
              <a:t>para maximizar el uso del recurso </a:t>
            </a:r>
            <a:r>
              <a:rPr lang="es-MX" b="1" dirty="0" smtClean="0">
                <a:solidFill>
                  <a:schemeClr val="accent6">
                    <a:lumMod val="50000"/>
                  </a:schemeClr>
                </a:solidFill>
              </a:rPr>
              <a:t>AGUA</a:t>
            </a:r>
            <a:r>
              <a:rPr lang="es-MX" dirty="0" smtClean="0"/>
              <a:t>, manejando </a:t>
            </a:r>
            <a:r>
              <a:rPr lang="es-MX" dirty="0"/>
              <a:t>eficientemente la economía del agua y </a:t>
            </a:r>
            <a:r>
              <a:rPr lang="es-MX" dirty="0" smtClean="0"/>
              <a:t>secuestro de carbono.</a:t>
            </a:r>
          </a:p>
          <a:p>
            <a:r>
              <a:rPr lang="es-MX" dirty="0" smtClean="0"/>
              <a:t>Adecuar una estrategia productiva que maximice el uso eficiente de esos recursos disponibles (</a:t>
            </a:r>
            <a:r>
              <a:rPr lang="es-MX" b="1" dirty="0" smtClean="0">
                <a:solidFill>
                  <a:schemeClr val="accent6">
                    <a:lumMod val="50000"/>
                  </a:schemeClr>
                </a:solidFill>
              </a:rPr>
              <a:t>FERTILIZACION) </a:t>
            </a:r>
            <a:r>
              <a:rPr lang="es-MX" dirty="0" smtClean="0"/>
              <a:t>generando </a:t>
            </a:r>
            <a:r>
              <a:rPr lang="es-MX" b="1" dirty="0" smtClean="0">
                <a:solidFill>
                  <a:schemeClr val="accent6">
                    <a:lumMod val="50000"/>
                  </a:schemeClr>
                </a:solidFill>
              </a:rPr>
              <a:t>RENTA</a:t>
            </a:r>
            <a:r>
              <a:rPr lang="es-MX" dirty="0" smtClean="0"/>
              <a:t> con el menor impacto ambiental. </a:t>
            </a:r>
          </a:p>
        </p:txBody>
      </p:sp>
      <p:sp>
        <p:nvSpPr>
          <p:cNvPr id="4" name="3 CuadroTexto"/>
          <p:cNvSpPr txBox="1"/>
          <p:nvPr/>
        </p:nvSpPr>
        <p:spPr>
          <a:xfrm>
            <a:off x="0" y="6027003"/>
            <a:ext cx="9144000"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AR" sz="2400" dirty="0" smtClean="0"/>
              <a:t>Integrar los conocimientos para obtener la mejor ecuación de                                                RENTA / SUSTENTABILIDAD / RIESGO</a:t>
            </a:r>
            <a:endParaRPr lang="es-AR"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buNone/>
            </a:pPr>
            <a:endParaRPr lang="es-AR" dirty="0" smtClean="0"/>
          </a:p>
          <a:p>
            <a:r>
              <a:rPr lang="es-AR" dirty="0" smtClean="0"/>
              <a:t>Diferentes respuestas según cultivos y años (Nitrógeno)</a:t>
            </a:r>
          </a:p>
          <a:p>
            <a:r>
              <a:rPr lang="es-AR" dirty="0" smtClean="0"/>
              <a:t>Efectos residuales (Fósforo y Azufre)</a:t>
            </a:r>
          </a:p>
          <a:p>
            <a:r>
              <a:rPr lang="es-AR" dirty="0" smtClean="0"/>
              <a:t>Logística – efectos fitotóxicos</a:t>
            </a:r>
          </a:p>
          <a:p>
            <a:r>
              <a:rPr lang="es-AR" dirty="0" smtClean="0"/>
              <a:t>Balance de Nutrientes.</a:t>
            </a:r>
          </a:p>
          <a:p>
            <a:r>
              <a:rPr lang="es-AR" dirty="0" smtClean="0"/>
              <a:t>Fertilizar según exportación de nutrientes por ambientes.</a:t>
            </a:r>
            <a:endParaRPr lang="es-AR" dirty="0"/>
          </a:p>
        </p:txBody>
      </p:sp>
      <p:sp>
        <p:nvSpPr>
          <p:cNvPr id="3" name="2 Título"/>
          <p:cNvSpPr>
            <a:spLocks noGrp="1"/>
          </p:cNvSpPr>
          <p:nvPr>
            <p:ph type="title"/>
          </p:nvPr>
        </p:nvSpPr>
        <p:spPr/>
        <p:txBody>
          <a:bodyPr/>
          <a:lstStyle/>
          <a:p>
            <a:r>
              <a:rPr lang="es-AR" dirty="0" smtClean="0"/>
              <a:t>Fertilizar la rotación</a:t>
            </a:r>
            <a:endParaRPr lang="es-A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r>
              <a:rPr lang="es-AR" dirty="0" smtClean="0"/>
              <a:t>Conceptos a Manejar para hacer un buen uso de nutrientes</a:t>
            </a:r>
          </a:p>
          <a:p>
            <a:pPr lvl="1"/>
            <a:r>
              <a:rPr lang="es-AR" dirty="0" smtClean="0"/>
              <a:t>Fertilizar la rotación (Largo Plazo)</a:t>
            </a:r>
          </a:p>
          <a:p>
            <a:pPr lvl="1"/>
            <a:r>
              <a:rPr lang="es-AR" dirty="0" smtClean="0"/>
              <a:t>Eficiencia de uso de los nutrientes</a:t>
            </a:r>
          </a:p>
          <a:p>
            <a:pPr lvl="1"/>
            <a:r>
              <a:rPr lang="es-AR" dirty="0" smtClean="0"/>
              <a:t>Balance de Nutrientes</a:t>
            </a:r>
          </a:p>
          <a:p>
            <a:pPr lvl="1"/>
            <a:r>
              <a:rPr lang="es-AR" dirty="0" smtClean="0"/>
              <a:t>Rentabilidad de la Inversión</a:t>
            </a:r>
            <a:endParaRPr lang="es-AR" dirty="0"/>
          </a:p>
        </p:txBody>
      </p:sp>
      <p:sp>
        <p:nvSpPr>
          <p:cNvPr id="4" name="3 Título"/>
          <p:cNvSpPr>
            <a:spLocks noGrp="1"/>
          </p:cNvSpPr>
          <p:nvPr>
            <p:ph type="title"/>
          </p:nvPr>
        </p:nvSpPr>
        <p:spPr/>
        <p:txBody>
          <a:bodyPr/>
          <a:lstStyle/>
          <a:p>
            <a:r>
              <a:rPr lang="es-AR" dirty="0" smtClean="0"/>
              <a:t>Balance de Nutrientes</a:t>
            </a:r>
            <a:endParaRPr lang="es-A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69238"/>
            <a:ext cx="8229600" cy="1143000"/>
          </a:xfrm>
        </p:spPr>
        <p:txBody>
          <a:bodyPr/>
          <a:lstStyle/>
          <a:p>
            <a:r>
              <a:rPr lang="es-AR" dirty="0" smtClean="0"/>
              <a:t>Fertilización a Largo Plazo</a:t>
            </a:r>
            <a:endParaRPr lang="es-AR" dirty="0"/>
          </a:p>
        </p:txBody>
      </p:sp>
      <p:sp>
        <p:nvSpPr>
          <p:cNvPr id="3" name="2 Marcador de contenido"/>
          <p:cNvSpPr>
            <a:spLocks noGrp="1"/>
          </p:cNvSpPr>
          <p:nvPr>
            <p:ph sz="quarter" idx="1"/>
          </p:nvPr>
        </p:nvSpPr>
        <p:spPr>
          <a:xfrm>
            <a:off x="428596" y="1357298"/>
            <a:ext cx="8229600" cy="4525963"/>
          </a:xfrm>
        </p:spPr>
        <p:txBody>
          <a:bodyPr/>
          <a:lstStyle/>
          <a:p>
            <a:r>
              <a:rPr lang="es-AR" dirty="0" smtClean="0"/>
              <a:t>Caso Red de Nutrición de CREA Sur de Santa Fe – IPNI - ASP</a:t>
            </a:r>
          </a:p>
          <a:p>
            <a:r>
              <a:rPr lang="es-AR" dirty="0" smtClean="0"/>
              <a:t>Respuesta de los cultivos</a:t>
            </a:r>
            <a:endParaRPr lang="es-AR" dirty="0"/>
          </a:p>
        </p:txBody>
      </p:sp>
      <p:pic>
        <p:nvPicPr>
          <p:cNvPr id="5122" name="Picture 2"/>
          <p:cNvPicPr>
            <a:picLocks noChangeAspect="1" noChangeArrowheads="1"/>
          </p:cNvPicPr>
          <p:nvPr/>
        </p:nvPicPr>
        <p:blipFill>
          <a:blip r:embed="rId3" cstate="print"/>
          <a:srcRect/>
          <a:stretch>
            <a:fillRect/>
          </a:stretch>
        </p:blipFill>
        <p:spPr bwMode="auto">
          <a:xfrm>
            <a:off x="2071670" y="2766014"/>
            <a:ext cx="4948673" cy="3156687"/>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2071670" y="5931540"/>
            <a:ext cx="5216304" cy="506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80784"/>
            <a:ext cx="8229600" cy="1143000"/>
          </a:xfrm>
        </p:spPr>
        <p:txBody>
          <a:bodyPr/>
          <a:lstStyle/>
          <a:p>
            <a:r>
              <a:rPr lang="es-AR" dirty="0" smtClean="0"/>
              <a:t>Fertilización a Largo Plazo</a:t>
            </a:r>
            <a:endParaRPr lang="es-AR" dirty="0"/>
          </a:p>
        </p:txBody>
      </p:sp>
      <p:sp>
        <p:nvSpPr>
          <p:cNvPr id="3" name="2 Marcador de contenido"/>
          <p:cNvSpPr>
            <a:spLocks noGrp="1"/>
          </p:cNvSpPr>
          <p:nvPr>
            <p:ph sz="quarter" idx="1"/>
          </p:nvPr>
        </p:nvSpPr>
        <p:spPr>
          <a:xfrm>
            <a:off x="428596" y="1285860"/>
            <a:ext cx="8229600" cy="4525963"/>
          </a:xfrm>
        </p:spPr>
        <p:txBody>
          <a:bodyPr/>
          <a:lstStyle/>
          <a:p>
            <a:r>
              <a:rPr lang="es-AR" dirty="0" smtClean="0"/>
              <a:t>Caso Red de Nutrición de CREA Sur de Santa Fe – IPNI – ASP</a:t>
            </a:r>
          </a:p>
          <a:p>
            <a:r>
              <a:rPr lang="es-AR" dirty="0" smtClean="0"/>
              <a:t>Efecto sobre la disponibilidad de Fósforo</a:t>
            </a:r>
            <a:endParaRPr lang="es-AR" dirty="0"/>
          </a:p>
        </p:txBody>
      </p:sp>
      <p:pic>
        <p:nvPicPr>
          <p:cNvPr id="6147" name="Picture 3"/>
          <p:cNvPicPr>
            <a:picLocks noChangeAspect="1" noChangeArrowheads="1"/>
          </p:cNvPicPr>
          <p:nvPr/>
        </p:nvPicPr>
        <p:blipFill>
          <a:blip r:embed="rId3" cstate="print"/>
          <a:srcRect/>
          <a:stretch>
            <a:fillRect/>
          </a:stretch>
        </p:blipFill>
        <p:spPr bwMode="auto">
          <a:xfrm>
            <a:off x="2071670" y="2643182"/>
            <a:ext cx="5448947" cy="382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Fertilizar la Rotación (Momento)</a:t>
            </a:r>
            <a:endParaRPr lang="es-AR" dirty="0"/>
          </a:p>
        </p:txBody>
      </p:sp>
      <p:sp>
        <p:nvSpPr>
          <p:cNvPr id="3" name="2 Marcador de contenido"/>
          <p:cNvSpPr>
            <a:spLocks noGrp="1"/>
          </p:cNvSpPr>
          <p:nvPr>
            <p:ph sz="quarter" idx="1"/>
          </p:nvPr>
        </p:nvSpPr>
        <p:spPr>
          <a:xfrm>
            <a:off x="457200" y="1600201"/>
            <a:ext cx="8229600" cy="685792"/>
          </a:xfrm>
        </p:spPr>
        <p:txBody>
          <a:bodyPr/>
          <a:lstStyle/>
          <a:p>
            <a:r>
              <a:rPr lang="es-AR" dirty="0" smtClean="0"/>
              <a:t>En qué cultivos debo colocar el fertilizante</a:t>
            </a:r>
            <a:endParaRPr lang="es-AR" dirty="0"/>
          </a:p>
        </p:txBody>
      </p:sp>
      <p:pic>
        <p:nvPicPr>
          <p:cNvPr id="7170" name="Picture 2"/>
          <p:cNvPicPr>
            <a:picLocks noChangeAspect="1" noChangeArrowheads="1"/>
          </p:cNvPicPr>
          <p:nvPr/>
        </p:nvPicPr>
        <p:blipFill>
          <a:blip r:embed="rId3" cstate="print"/>
          <a:srcRect/>
          <a:stretch>
            <a:fillRect/>
          </a:stretch>
        </p:blipFill>
        <p:spPr bwMode="auto">
          <a:xfrm>
            <a:off x="278969" y="2574298"/>
            <a:ext cx="8727689" cy="456406"/>
          </a:xfrm>
          <a:prstGeom prst="rect">
            <a:avLst/>
          </a:prstGeom>
          <a:noFill/>
          <a:ln w="9525">
            <a:noFill/>
            <a:miter lim="800000"/>
            <a:headEnd/>
            <a:tailEnd/>
          </a:ln>
          <a:effectLst/>
        </p:spPr>
      </p:pic>
      <p:sp>
        <p:nvSpPr>
          <p:cNvPr id="5" name="4 Flecha arriba"/>
          <p:cNvSpPr/>
          <p:nvPr/>
        </p:nvSpPr>
        <p:spPr>
          <a:xfrm>
            <a:off x="214282" y="3214686"/>
            <a:ext cx="484632" cy="97840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5 CuadroTexto"/>
          <p:cNvSpPr txBox="1"/>
          <p:nvPr/>
        </p:nvSpPr>
        <p:spPr>
          <a:xfrm>
            <a:off x="285720" y="4357694"/>
            <a:ext cx="333746" cy="923330"/>
          </a:xfrm>
          <a:prstGeom prst="rect">
            <a:avLst/>
          </a:prstGeom>
          <a:noFill/>
        </p:spPr>
        <p:txBody>
          <a:bodyPr wrap="none" rtlCol="0">
            <a:spAutoFit/>
          </a:bodyPr>
          <a:lstStyle/>
          <a:p>
            <a:r>
              <a:rPr lang="es-AR" dirty="0" smtClean="0"/>
              <a:t>P</a:t>
            </a:r>
          </a:p>
          <a:p>
            <a:r>
              <a:rPr lang="es-AR" dirty="0" smtClean="0"/>
              <a:t>N</a:t>
            </a:r>
          </a:p>
          <a:p>
            <a:r>
              <a:rPr lang="es-AR" dirty="0"/>
              <a:t>S</a:t>
            </a:r>
          </a:p>
        </p:txBody>
      </p:sp>
      <p:sp>
        <p:nvSpPr>
          <p:cNvPr id="7" name="6 Flecha arriba"/>
          <p:cNvSpPr/>
          <p:nvPr/>
        </p:nvSpPr>
        <p:spPr>
          <a:xfrm>
            <a:off x="1214414" y="3215784"/>
            <a:ext cx="214314"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7 CuadroTexto"/>
          <p:cNvSpPr txBox="1"/>
          <p:nvPr/>
        </p:nvSpPr>
        <p:spPr>
          <a:xfrm>
            <a:off x="1171112" y="4415064"/>
            <a:ext cx="333746" cy="646331"/>
          </a:xfrm>
          <a:prstGeom prst="rect">
            <a:avLst/>
          </a:prstGeom>
          <a:noFill/>
        </p:spPr>
        <p:txBody>
          <a:bodyPr wrap="none" rtlCol="0">
            <a:spAutoFit/>
          </a:bodyPr>
          <a:lstStyle/>
          <a:p>
            <a:r>
              <a:rPr lang="es-AR" dirty="0" smtClean="0"/>
              <a:t>N</a:t>
            </a:r>
          </a:p>
          <a:p>
            <a:r>
              <a:rPr lang="es-AR" dirty="0"/>
              <a:t>S</a:t>
            </a:r>
          </a:p>
        </p:txBody>
      </p:sp>
      <p:sp>
        <p:nvSpPr>
          <p:cNvPr id="9" name="8 Flecha arriba"/>
          <p:cNvSpPr/>
          <p:nvPr/>
        </p:nvSpPr>
        <p:spPr>
          <a:xfrm>
            <a:off x="2500298" y="3214686"/>
            <a:ext cx="35719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9 CuadroTexto"/>
          <p:cNvSpPr txBox="1"/>
          <p:nvPr/>
        </p:nvSpPr>
        <p:spPr>
          <a:xfrm>
            <a:off x="2571736" y="4429132"/>
            <a:ext cx="303288" cy="369332"/>
          </a:xfrm>
          <a:prstGeom prst="rect">
            <a:avLst/>
          </a:prstGeom>
          <a:noFill/>
        </p:spPr>
        <p:txBody>
          <a:bodyPr wrap="none" rtlCol="0">
            <a:spAutoFit/>
          </a:bodyPr>
          <a:lstStyle/>
          <a:p>
            <a:r>
              <a:rPr lang="es-AR" dirty="0" smtClean="0"/>
              <a:t>P</a:t>
            </a:r>
          </a:p>
        </p:txBody>
      </p:sp>
      <p:sp>
        <p:nvSpPr>
          <p:cNvPr id="11" name="10 Flecha arriba"/>
          <p:cNvSpPr/>
          <p:nvPr/>
        </p:nvSpPr>
        <p:spPr>
          <a:xfrm>
            <a:off x="3543732" y="3243920"/>
            <a:ext cx="214314"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11 CuadroTexto"/>
          <p:cNvSpPr txBox="1"/>
          <p:nvPr/>
        </p:nvSpPr>
        <p:spPr>
          <a:xfrm>
            <a:off x="3500430" y="4429132"/>
            <a:ext cx="333746" cy="369332"/>
          </a:xfrm>
          <a:prstGeom prst="rect">
            <a:avLst/>
          </a:prstGeom>
          <a:noFill/>
        </p:spPr>
        <p:txBody>
          <a:bodyPr wrap="none" rtlCol="0">
            <a:spAutoFit/>
          </a:bodyPr>
          <a:lstStyle/>
          <a:p>
            <a:r>
              <a:rPr lang="es-AR" dirty="0" smtClean="0"/>
              <a:t>N</a:t>
            </a:r>
          </a:p>
        </p:txBody>
      </p:sp>
      <p:sp>
        <p:nvSpPr>
          <p:cNvPr id="13" name="12 Flecha arriba"/>
          <p:cNvSpPr/>
          <p:nvPr/>
        </p:nvSpPr>
        <p:spPr>
          <a:xfrm>
            <a:off x="4643438" y="3214686"/>
            <a:ext cx="484632" cy="97840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13 CuadroTexto"/>
          <p:cNvSpPr txBox="1"/>
          <p:nvPr/>
        </p:nvSpPr>
        <p:spPr>
          <a:xfrm>
            <a:off x="4714876" y="4444298"/>
            <a:ext cx="333746" cy="923330"/>
          </a:xfrm>
          <a:prstGeom prst="rect">
            <a:avLst/>
          </a:prstGeom>
          <a:noFill/>
        </p:spPr>
        <p:txBody>
          <a:bodyPr wrap="none" rtlCol="0">
            <a:spAutoFit/>
          </a:bodyPr>
          <a:lstStyle/>
          <a:p>
            <a:r>
              <a:rPr lang="es-AR" dirty="0" smtClean="0"/>
              <a:t>P</a:t>
            </a:r>
          </a:p>
          <a:p>
            <a:r>
              <a:rPr lang="es-AR" dirty="0" smtClean="0"/>
              <a:t>N</a:t>
            </a:r>
          </a:p>
          <a:p>
            <a:r>
              <a:rPr lang="es-AR" dirty="0"/>
              <a:t>S</a:t>
            </a:r>
          </a:p>
        </p:txBody>
      </p:sp>
      <p:sp>
        <p:nvSpPr>
          <p:cNvPr id="15" name="14 Flecha arriba"/>
          <p:cNvSpPr/>
          <p:nvPr/>
        </p:nvSpPr>
        <p:spPr>
          <a:xfrm>
            <a:off x="5715008" y="3214686"/>
            <a:ext cx="214314"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15 CuadroTexto"/>
          <p:cNvSpPr txBox="1"/>
          <p:nvPr/>
        </p:nvSpPr>
        <p:spPr>
          <a:xfrm>
            <a:off x="5671706" y="4500570"/>
            <a:ext cx="333746" cy="646331"/>
          </a:xfrm>
          <a:prstGeom prst="rect">
            <a:avLst/>
          </a:prstGeom>
          <a:noFill/>
        </p:spPr>
        <p:txBody>
          <a:bodyPr wrap="none" rtlCol="0">
            <a:spAutoFit/>
          </a:bodyPr>
          <a:lstStyle/>
          <a:p>
            <a:r>
              <a:rPr lang="es-AR" dirty="0" smtClean="0"/>
              <a:t>N</a:t>
            </a:r>
          </a:p>
          <a:p>
            <a:r>
              <a:rPr lang="es-AR" dirty="0"/>
              <a:t>S</a:t>
            </a:r>
          </a:p>
        </p:txBody>
      </p:sp>
      <p:sp>
        <p:nvSpPr>
          <p:cNvPr id="17" name="16 Flecha arriba"/>
          <p:cNvSpPr/>
          <p:nvPr/>
        </p:nvSpPr>
        <p:spPr>
          <a:xfrm>
            <a:off x="6757344" y="3214686"/>
            <a:ext cx="386424"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8" name="17 CuadroTexto"/>
          <p:cNvSpPr txBox="1"/>
          <p:nvPr/>
        </p:nvSpPr>
        <p:spPr>
          <a:xfrm>
            <a:off x="6856918" y="4500570"/>
            <a:ext cx="303288" cy="646331"/>
          </a:xfrm>
          <a:prstGeom prst="rect">
            <a:avLst/>
          </a:prstGeom>
          <a:noFill/>
        </p:spPr>
        <p:txBody>
          <a:bodyPr wrap="none" rtlCol="0">
            <a:spAutoFit/>
          </a:bodyPr>
          <a:lstStyle/>
          <a:p>
            <a:r>
              <a:rPr lang="es-AR" dirty="0" smtClean="0"/>
              <a:t>P</a:t>
            </a:r>
          </a:p>
          <a:p>
            <a:r>
              <a:rPr lang="es-AR" dirty="0"/>
              <a: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377247" y="1762183"/>
            <a:ext cx="8409180" cy="2714644"/>
          </a:xfrm>
          <a:prstGeom prst="rect">
            <a:avLst/>
          </a:prstGeom>
          <a:noFill/>
          <a:ln w="9525">
            <a:noFill/>
            <a:miter lim="800000"/>
            <a:headEnd/>
            <a:tailEnd/>
          </a:ln>
          <a:effectLst/>
        </p:spPr>
      </p:pic>
      <p:sp>
        <p:nvSpPr>
          <p:cNvPr id="6" name="5 Título"/>
          <p:cNvSpPr>
            <a:spLocks noGrp="1"/>
          </p:cNvSpPr>
          <p:nvPr>
            <p:ph type="title"/>
          </p:nvPr>
        </p:nvSpPr>
        <p:spPr/>
        <p:txBody>
          <a:bodyPr/>
          <a:lstStyle/>
          <a:p>
            <a:r>
              <a:rPr lang="es-AR" dirty="0" smtClean="0"/>
              <a:t>Balance de Nutrientes</a:t>
            </a:r>
            <a:endParaRPr lang="es-A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1315086" y="1871432"/>
            <a:ext cx="6215106" cy="4152998"/>
          </a:xfrm>
          <a:prstGeom prst="rect">
            <a:avLst/>
          </a:prstGeom>
          <a:noFill/>
          <a:ln w="9525">
            <a:noFill/>
            <a:miter lim="800000"/>
            <a:headEnd/>
            <a:tailEnd/>
          </a:ln>
          <a:effectLst/>
        </p:spPr>
      </p:pic>
      <p:sp>
        <p:nvSpPr>
          <p:cNvPr id="5" name="4 Título"/>
          <p:cNvSpPr>
            <a:spLocks noGrp="1"/>
          </p:cNvSpPr>
          <p:nvPr>
            <p:ph type="title"/>
          </p:nvPr>
        </p:nvSpPr>
        <p:spPr/>
        <p:txBody>
          <a:bodyPr/>
          <a:lstStyle/>
          <a:p>
            <a:r>
              <a:rPr lang="es-AR" dirty="0" smtClean="0"/>
              <a:t>Balance de Nutrientes</a:t>
            </a:r>
            <a:endParaRPr lang="es-A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971737" y="1785926"/>
            <a:ext cx="7185133" cy="4551615"/>
          </a:xfrm>
          <a:prstGeom prst="rect">
            <a:avLst/>
          </a:prstGeom>
          <a:noFill/>
          <a:ln w="9525">
            <a:noFill/>
            <a:miter lim="800000"/>
            <a:headEnd/>
            <a:tailEnd/>
          </a:ln>
          <a:effectLst/>
        </p:spPr>
      </p:pic>
      <p:sp>
        <p:nvSpPr>
          <p:cNvPr id="5" name="4 Título"/>
          <p:cNvSpPr>
            <a:spLocks noGrp="1"/>
          </p:cNvSpPr>
          <p:nvPr>
            <p:ph type="title"/>
          </p:nvPr>
        </p:nvSpPr>
        <p:spPr/>
        <p:txBody>
          <a:bodyPr/>
          <a:lstStyle/>
          <a:p>
            <a:r>
              <a:rPr lang="es-AR" dirty="0" smtClean="0"/>
              <a:t>Balance de Nutrientes</a:t>
            </a:r>
            <a:endParaRPr lang="es-A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a:stretch>
            <a:fillRect/>
          </a:stretch>
        </p:blipFill>
        <p:spPr bwMode="auto">
          <a:xfrm>
            <a:off x="809530" y="1750289"/>
            <a:ext cx="7405808" cy="4679157"/>
          </a:xfrm>
          <a:prstGeom prst="rect">
            <a:avLst/>
          </a:prstGeom>
          <a:noFill/>
          <a:ln w="9525">
            <a:noFill/>
            <a:miter lim="800000"/>
            <a:headEnd/>
            <a:tailEnd/>
          </a:ln>
          <a:effectLst/>
        </p:spPr>
      </p:pic>
      <p:sp>
        <p:nvSpPr>
          <p:cNvPr id="6" name="5 Título"/>
          <p:cNvSpPr>
            <a:spLocks noGrp="1"/>
          </p:cNvSpPr>
          <p:nvPr>
            <p:ph type="title"/>
          </p:nvPr>
        </p:nvSpPr>
        <p:spPr/>
        <p:txBody>
          <a:bodyPr/>
          <a:lstStyle/>
          <a:p>
            <a:r>
              <a:rPr lang="es-AR" dirty="0" smtClean="0"/>
              <a:t>Balance de Nutrientes</a:t>
            </a:r>
            <a:endParaRPr lang="es-A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srcRect/>
          <a:stretch>
            <a:fillRect/>
          </a:stretch>
        </p:blipFill>
        <p:spPr bwMode="auto">
          <a:xfrm>
            <a:off x="1214414" y="1714488"/>
            <a:ext cx="6691340" cy="4453202"/>
          </a:xfrm>
          <a:prstGeom prst="rect">
            <a:avLst/>
          </a:prstGeom>
          <a:noFill/>
          <a:ln w="9525">
            <a:noFill/>
            <a:miter lim="800000"/>
            <a:headEnd/>
            <a:tailEnd/>
          </a:ln>
          <a:effectLst/>
        </p:spPr>
      </p:pic>
      <p:sp>
        <p:nvSpPr>
          <p:cNvPr id="6" name="5 Título"/>
          <p:cNvSpPr>
            <a:spLocks noGrp="1"/>
          </p:cNvSpPr>
          <p:nvPr>
            <p:ph type="title"/>
          </p:nvPr>
        </p:nvSpPr>
        <p:spPr/>
        <p:txBody>
          <a:bodyPr/>
          <a:lstStyle/>
          <a:p>
            <a:r>
              <a:rPr lang="es-AR" dirty="0" smtClean="0"/>
              <a:t>Balance de Nutrientes</a:t>
            </a:r>
            <a:endParaRPr lang="es-A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57422" y="822684"/>
            <a:ext cx="4857784"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AR" dirty="0" smtClean="0"/>
              <a:t>SISTEMA SUSTENTABLE</a:t>
            </a:r>
            <a:endParaRPr lang="es-AR" dirty="0"/>
          </a:p>
        </p:txBody>
      </p:sp>
      <p:sp>
        <p:nvSpPr>
          <p:cNvPr id="5" name="4 Rectángulo"/>
          <p:cNvSpPr/>
          <p:nvPr/>
        </p:nvSpPr>
        <p:spPr>
          <a:xfrm>
            <a:off x="597912" y="3021272"/>
            <a:ext cx="1571636" cy="9144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AR" dirty="0" smtClean="0"/>
              <a:t>SUELO</a:t>
            </a:r>
            <a:endParaRPr lang="es-AR" dirty="0"/>
          </a:p>
        </p:txBody>
      </p:sp>
      <p:sp>
        <p:nvSpPr>
          <p:cNvPr id="6" name="5 Rectángulo"/>
          <p:cNvSpPr/>
          <p:nvPr/>
        </p:nvSpPr>
        <p:spPr>
          <a:xfrm>
            <a:off x="2747448" y="3038118"/>
            <a:ext cx="1571636"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AR" dirty="0" smtClean="0"/>
              <a:t>AGUA</a:t>
            </a:r>
            <a:endParaRPr lang="es-AR" dirty="0"/>
          </a:p>
        </p:txBody>
      </p:sp>
      <p:sp>
        <p:nvSpPr>
          <p:cNvPr id="7" name="6 Rectángulo"/>
          <p:cNvSpPr/>
          <p:nvPr/>
        </p:nvSpPr>
        <p:spPr>
          <a:xfrm>
            <a:off x="4764558" y="3051766"/>
            <a:ext cx="1714512"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AR" dirty="0" smtClean="0"/>
              <a:t>NUTRIENTES</a:t>
            </a:r>
            <a:endParaRPr lang="es-AR" dirty="0"/>
          </a:p>
        </p:txBody>
      </p:sp>
      <p:sp>
        <p:nvSpPr>
          <p:cNvPr id="8" name="7 Rectángulo"/>
          <p:cNvSpPr/>
          <p:nvPr/>
        </p:nvSpPr>
        <p:spPr>
          <a:xfrm>
            <a:off x="6881258" y="3065414"/>
            <a:ext cx="1714512"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AR" dirty="0" smtClean="0"/>
              <a:t>GENÉTICA</a:t>
            </a:r>
          </a:p>
          <a:p>
            <a:pPr algn="ctr"/>
            <a:r>
              <a:rPr lang="es-AR" dirty="0" smtClean="0"/>
              <a:t>MANEJO</a:t>
            </a:r>
            <a:endParaRPr lang="es-AR" dirty="0"/>
          </a:p>
        </p:txBody>
      </p:sp>
      <p:sp>
        <p:nvSpPr>
          <p:cNvPr id="9" name="8 Rectángulo"/>
          <p:cNvSpPr/>
          <p:nvPr/>
        </p:nvSpPr>
        <p:spPr>
          <a:xfrm>
            <a:off x="571472" y="2122216"/>
            <a:ext cx="8358246" cy="485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Recursos Disponibles</a:t>
            </a:r>
            <a:endParaRPr lang="es-AR" dirty="0"/>
          </a:p>
        </p:txBody>
      </p:sp>
      <p:sp>
        <p:nvSpPr>
          <p:cNvPr id="10" name="9 CuadroTexto"/>
          <p:cNvSpPr txBox="1"/>
          <p:nvPr/>
        </p:nvSpPr>
        <p:spPr>
          <a:xfrm>
            <a:off x="714348" y="4218016"/>
            <a:ext cx="1357322" cy="1200329"/>
          </a:xfrm>
          <a:prstGeom prst="rect">
            <a:avLst/>
          </a:prstGeom>
          <a:noFill/>
        </p:spPr>
        <p:txBody>
          <a:bodyPr wrap="square" rtlCol="0">
            <a:spAutoFit/>
          </a:bodyPr>
          <a:lstStyle/>
          <a:p>
            <a:r>
              <a:rPr lang="es-AR" dirty="0" smtClean="0"/>
              <a:t>Ambientes</a:t>
            </a:r>
          </a:p>
          <a:p>
            <a:r>
              <a:rPr lang="es-AR" dirty="0" smtClean="0"/>
              <a:t>Balance de</a:t>
            </a:r>
          </a:p>
          <a:p>
            <a:r>
              <a:rPr lang="es-AR" dirty="0" smtClean="0"/>
              <a:t>Carbono</a:t>
            </a:r>
          </a:p>
          <a:p>
            <a:r>
              <a:rPr lang="es-AR" dirty="0" smtClean="0"/>
              <a:t>Cobertura</a:t>
            </a:r>
            <a:endParaRPr lang="es-AR" dirty="0"/>
          </a:p>
        </p:txBody>
      </p:sp>
      <p:sp>
        <p:nvSpPr>
          <p:cNvPr id="11" name="10 CuadroTexto"/>
          <p:cNvSpPr txBox="1"/>
          <p:nvPr/>
        </p:nvSpPr>
        <p:spPr>
          <a:xfrm>
            <a:off x="2656822" y="4221214"/>
            <a:ext cx="1917513" cy="1200329"/>
          </a:xfrm>
          <a:prstGeom prst="rect">
            <a:avLst/>
          </a:prstGeom>
          <a:noFill/>
        </p:spPr>
        <p:txBody>
          <a:bodyPr wrap="none" rtlCol="0">
            <a:spAutoFit/>
          </a:bodyPr>
          <a:lstStyle/>
          <a:p>
            <a:r>
              <a:rPr lang="es-AR" dirty="0" smtClean="0"/>
              <a:t>Gestión del Agua</a:t>
            </a:r>
          </a:p>
          <a:p>
            <a:r>
              <a:rPr lang="es-AR" dirty="0" smtClean="0"/>
              <a:t>Clima</a:t>
            </a:r>
          </a:p>
          <a:p>
            <a:r>
              <a:rPr lang="es-AR" dirty="0" smtClean="0"/>
              <a:t>Agua Util</a:t>
            </a:r>
          </a:p>
          <a:p>
            <a:r>
              <a:rPr lang="es-AR" dirty="0" smtClean="0"/>
              <a:t>Napas</a:t>
            </a:r>
          </a:p>
        </p:txBody>
      </p:sp>
      <p:sp>
        <p:nvSpPr>
          <p:cNvPr id="12" name="11 CuadroTexto"/>
          <p:cNvSpPr txBox="1"/>
          <p:nvPr/>
        </p:nvSpPr>
        <p:spPr>
          <a:xfrm>
            <a:off x="4888246" y="4245312"/>
            <a:ext cx="1462260" cy="923330"/>
          </a:xfrm>
          <a:prstGeom prst="rect">
            <a:avLst/>
          </a:prstGeom>
          <a:noFill/>
        </p:spPr>
        <p:txBody>
          <a:bodyPr wrap="none" rtlCol="0">
            <a:spAutoFit/>
          </a:bodyPr>
          <a:lstStyle/>
          <a:p>
            <a:r>
              <a:rPr lang="es-AR" dirty="0" smtClean="0"/>
              <a:t>Fertilización</a:t>
            </a:r>
          </a:p>
          <a:p>
            <a:r>
              <a:rPr lang="es-AR" dirty="0" smtClean="0"/>
              <a:t>Balance de</a:t>
            </a:r>
          </a:p>
          <a:p>
            <a:r>
              <a:rPr lang="es-AR" dirty="0" smtClean="0"/>
              <a:t>Nutrientes</a:t>
            </a:r>
          </a:p>
        </p:txBody>
      </p:sp>
      <p:sp>
        <p:nvSpPr>
          <p:cNvPr id="13" name="12 Rectángulo"/>
          <p:cNvSpPr/>
          <p:nvPr/>
        </p:nvSpPr>
        <p:spPr>
          <a:xfrm>
            <a:off x="428596" y="5572140"/>
            <a:ext cx="8358246" cy="48577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AR" dirty="0" smtClean="0"/>
              <a:t>ROTACIONES</a:t>
            </a:r>
            <a:endParaRPr lang="es-AR" dirty="0"/>
          </a:p>
        </p:txBody>
      </p:sp>
      <p:sp>
        <p:nvSpPr>
          <p:cNvPr id="14" name="13 Elipse"/>
          <p:cNvSpPr/>
          <p:nvPr/>
        </p:nvSpPr>
        <p:spPr>
          <a:xfrm>
            <a:off x="357158" y="2643182"/>
            <a:ext cx="1928826" cy="2857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57422" y="822684"/>
            <a:ext cx="4857784"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AR" dirty="0" smtClean="0"/>
              <a:t>SISTEMA SUSTENTABLE</a:t>
            </a:r>
            <a:endParaRPr lang="es-AR" dirty="0"/>
          </a:p>
        </p:txBody>
      </p:sp>
      <p:sp>
        <p:nvSpPr>
          <p:cNvPr id="5" name="4 Rectángulo"/>
          <p:cNvSpPr/>
          <p:nvPr/>
        </p:nvSpPr>
        <p:spPr>
          <a:xfrm>
            <a:off x="597912" y="3021272"/>
            <a:ext cx="1571636" cy="9144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AR" dirty="0" smtClean="0"/>
              <a:t>SUELO</a:t>
            </a:r>
            <a:endParaRPr lang="es-AR" dirty="0"/>
          </a:p>
        </p:txBody>
      </p:sp>
      <p:sp>
        <p:nvSpPr>
          <p:cNvPr id="6" name="5 Rectángulo"/>
          <p:cNvSpPr/>
          <p:nvPr/>
        </p:nvSpPr>
        <p:spPr>
          <a:xfrm>
            <a:off x="2747448" y="3038118"/>
            <a:ext cx="1571636"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AR" dirty="0" smtClean="0"/>
              <a:t>AGUA</a:t>
            </a:r>
            <a:endParaRPr lang="es-AR" dirty="0"/>
          </a:p>
        </p:txBody>
      </p:sp>
      <p:sp>
        <p:nvSpPr>
          <p:cNvPr id="7" name="6 Rectángulo"/>
          <p:cNvSpPr/>
          <p:nvPr/>
        </p:nvSpPr>
        <p:spPr>
          <a:xfrm>
            <a:off x="4764558" y="3051766"/>
            <a:ext cx="1714512"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AR" dirty="0" smtClean="0"/>
              <a:t>NUTRIENTES</a:t>
            </a:r>
            <a:endParaRPr lang="es-AR" dirty="0"/>
          </a:p>
        </p:txBody>
      </p:sp>
      <p:sp>
        <p:nvSpPr>
          <p:cNvPr id="8" name="7 Rectángulo"/>
          <p:cNvSpPr/>
          <p:nvPr/>
        </p:nvSpPr>
        <p:spPr>
          <a:xfrm>
            <a:off x="6881258" y="3065414"/>
            <a:ext cx="1714512"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AR" dirty="0" smtClean="0"/>
              <a:t>GENÉTICA</a:t>
            </a:r>
          </a:p>
          <a:p>
            <a:pPr algn="ctr"/>
            <a:r>
              <a:rPr lang="es-AR" dirty="0" smtClean="0"/>
              <a:t>MANEJO</a:t>
            </a:r>
            <a:endParaRPr lang="es-AR" dirty="0"/>
          </a:p>
        </p:txBody>
      </p:sp>
      <p:sp>
        <p:nvSpPr>
          <p:cNvPr id="9" name="8 Rectángulo"/>
          <p:cNvSpPr/>
          <p:nvPr/>
        </p:nvSpPr>
        <p:spPr>
          <a:xfrm>
            <a:off x="571472" y="2122216"/>
            <a:ext cx="8358246" cy="485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Recursos Disponibles</a:t>
            </a:r>
            <a:endParaRPr lang="es-AR" dirty="0"/>
          </a:p>
        </p:txBody>
      </p:sp>
      <p:sp>
        <p:nvSpPr>
          <p:cNvPr id="10" name="9 CuadroTexto"/>
          <p:cNvSpPr txBox="1"/>
          <p:nvPr/>
        </p:nvSpPr>
        <p:spPr>
          <a:xfrm>
            <a:off x="714348" y="4218016"/>
            <a:ext cx="1357322" cy="1200329"/>
          </a:xfrm>
          <a:prstGeom prst="rect">
            <a:avLst/>
          </a:prstGeom>
          <a:noFill/>
        </p:spPr>
        <p:txBody>
          <a:bodyPr wrap="square" rtlCol="0">
            <a:spAutoFit/>
          </a:bodyPr>
          <a:lstStyle/>
          <a:p>
            <a:r>
              <a:rPr lang="es-AR" dirty="0" smtClean="0"/>
              <a:t>Ambientes</a:t>
            </a:r>
          </a:p>
          <a:p>
            <a:r>
              <a:rPr lang="es-AR" dirty="0" smtClean="0"/>
              <a:t>Balance de</a:t>
            </a:r>
          </a:p>
          <a:p>
            <a:r>
              <a:rPr lang="es-AR" dirty="0" smtClean="0"/>
              <a:t>Carbono</a:t>
            </a:r>
          </a:p>
          <a:p>
            <a:r>
              <a:rPr lang="es-AR" dirty="0" smtClean="0"/>
              <a:t>Cobertura</a:t>
            </a:r>
            <a:endParaRPr lang="es-AR" dirty="0"/>
          </a:p>
        </p:txBody>
      </p:sp>
      <p:sp>
        <p:nvSpPr>
          <p:cNvPr id="11" name="10 CuadroTexto"/>
          <p:cNvSpPr txBox="1"/>
          <p:nvPr/>
        </p:nvSpPr>
        <p:spPr>
          <a:xfrm>
            <a:off x="2656822" y="4221214"/>
            <a:ext cx="1917513" cy="1200329"/>
          </a:xfrm>
          <a:prstGeom prst="rect">
            <a:avLst/>
          </a:prstGeom>
          <a:noFill/>
        </p:spPr>
        <p:txBody>
          <a:bodyPr wrap="none" rtlCol="0">
            <a:spAutoFit/>
          </a:bodyPr>
          <a:lstStyle/>
          <a:p>
            <a:r>
              <a:rPr lang="es-AR" dirty="0" smtClean="0"/>
              <a:t>Gestión del Agua</a:t>
            </a:r>
          </a:p>
          <a:p>
            <a:r>
              <a:rPr lang="es-AR" dirty="0" smtClean="0"/>
              <a:t>Clima</a:t>
            </a:r>
          </a:p>
          <a:p>
            <a:r>
              <a:rPr lang="es-AR" dirty="0" smtClean="0"/>
              <a:t>Agua Util</a:t>
            </a:r>
          </a:p>
          <a:p>
            <a:r>
              <a:rPr lang="es-AR" dirty="0" smtClean="0"/>
              <a:t>Napas</a:t>
            </a:r>
          </a:p>
        </p:txBody>
      </p:sp>
      <p:sp>
        <p:nvSpPr>
          <p:cNvPr id="12" name="11 CuadroTexto"/>
          <p:cNvSpPr txBox="1"/>
          <p:nvPr/>
        </p:nvSpPr>
        <p:spPr>
          <a:xfrm>
            <a:off x="4888246" y="4245312"/>
            <a:ext cx="1462260" cy="923330"/>
          </a:xfrm>
          <a:prstGeom prst="rect">
            <a:avLst/>
          </a:prstGeom>
          <a:noFill/>
        </p:spPr>
        <p:txBody>
          <a:bodyPr wrap="none" rtlCol="0">
            <a:spAutoFit/>
          </a:bodyPr>
          <a:lstStyle/>
          <a:p>
            <a:r>
              <a:rPr lang="es-AR" dirty="0" smtClean="0"/>
              <a:t>Fertilización</a:t>
            </a:r>
          </a:p>
          <a:p>
            <a:r>
              <a:rPr lang="es-AR" dirty="0" smtClean="0"/>
              <a:t>Balance de</a:t>
            </a:r>
          </a:p>
          <a:p>
            <a:r>
              <a:rPr lang="es-AR" dirty="0" smtClean="0"/>
              <a:t>Nutrientes</a:t>
            </a:r>
          </a:p>
        </p:txBody>
      </p:sp>
      <p:sp>
        <p:nvSpPr>
          <p:cNvPr id="13" name="12 Rectángulo"/>
          <p:cNvSpPr/>
          <p:nvPr/>
        </p:nvSpPr>
        <p:spPr>
          <a:xfrm>
            <a:off x="428596" y="5572140"/>
            <a:ext cx="8358246" cy="48577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AR" dirty="0" smtClean="0"/>
              <a:t>ROTACIONES</a:t>
            </a:r>
            <a:endParaRPr lang="es-AR" dirty="0"/>
          </a:p>
        </p:txBody>
      </p:sp>
      <p:sp>
        <p:nvSpPr>
          <p:cNvPr id="14" name="13 Elipse"/>
          <p:cNvSpPr/>
          <p:nvPr/>
        </p:nvSpPr>
        <p:spPr>
          <a:xfrm>
            <a:off x="1370938" y="5544844"/>
            <a:ext cx="6143668" cy="571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sperando la tormenta"/>
          <p:cNvPicPr>
            <a:picLocks noChangeAspect="1" noChangeArrowheads="1"/>
          </p:cNvPicPr>
          <p:nvPr/>
        </p:nvPicPr>
        <p:blipFill>
          <a:blip r:embed="rId3" cstate="print">
            <a:lum bright="-18000"/>
          </a:blip>
          <a:srcRect/>
          <a:stretch>
            <a:fillRect/>
          </a:stretch>
        </p:blipFill>
        <p:spPr bwMode="auto">
          <a:xfrm>
            <a:off x="0" y="0"/>
            <a:ext cx="9144000" cy="6858000"/>
          </a:xfrm>
          <a:prstGeom prst="rect">
            <a:avLst/>
          </a:prstGeom>
          <a:noFill/>
          <a:ln w="9525">
            <a:noFill/>
            <a:miter lim="800000"/>
            <a:headEnd/>
            <a:tailEnd/>
          </a:ln>
        </p:spPr>
      </p:pic>
      <p:sp>
        <p:nvSpPr>
          <p:cNvPr id="21507" name="Text Box 3"/>
          <p:cNvSpPr txBox="1">
            <a:spLocks noChangeArrowheads="1"/>
          </p:cNvSpPr>
          <p:nvPr/>
        </p:nvSpPr>
        <p:spPr bwMode="auto">
          <a:xfrm>
            <a:off x="0" y="548680"/>
            <a:ext cx="9144000" cy="358368"/>
          </a:xfrm>
          <a:prstGeom prst="rect">
            <a:avLst/>
          </a:prstGeom>
          <a:noFill/>
          <a:ln w="9525">
            <a:noFill/>
            <a:miter lim="800000"/>
            <a:headEnd/>
            <a:tailEnd/>
          </a:ln>
        </p:spPr>
        <p:txBody>
          <a:bodyPr>
            <a:spAutoFit/>
          </a:bodyPr>
          <a:lstStyle/>
          <a:p>
            <a:pPr algn="ctr">
              <a:lnSpc>
                <a:spcPct val="70000"/>
              </a:lnSpc>
              <a:spcBef>
                <a:spcPct val="50000"/>
              </a:spcBef>
            </a:pPr>
            <a:r>
              <a:rPr lang="es-MX" sz="2400" dirty="0" smtClean="0">
                <a:solidFill>
                  <a:schemeClr val="bg1"/>
                </a:solidFill>
                <a:latin typeface="Times New Roman" pitchFamily="18" charset="0"/>
              </a:rPr>
              <a:t>Combinar  </a:t>
            </a:r>
            <a:r>
              <a:rPr lang="es-MX" sz="2400" dirty="0">
                <a:solidFill>
                  <a:schemeClr val="bg1"/>
                </a:solidFill>
                <a:latin typeface="Times New Roman" pitchFamily="18" charset="0"/>
              </a:rPr>
              <a:t>la genética vegetal, el clima, el suelo y el manejo</a:t>
            </a:r>
            <a:r>
              <a:rPr lang="es-MX" sz="2400" dirty="0" smtClean="0">
                <a:solidFill>
                  <a:schemeClr val="bg1"/>
                </a:solidFill>
                <a:latin typeface="Times New Roman" pitchFamily="18" charset="0"/>
              </a:rPr>
              <a:t>.</a:t>
            </a:r>
            <a:endParaRPr lang="es-ES" sz="2400" dirty="0">
              <a:solidFill>
                <a:schemeClr val="bg1"/>
              </a:solidFill>
              <a:latin typeface="Times New Roman" pitchFamily="18" charset="0"/>
            </a:endParaRPr>
          </a:p>
        </p:txBody>
      </p:sp>
      <p:sp>
        <p:nvSpPr>
          <p:cNvPr id="21508" name="Text Box 4"/>
          <p:cNvSpPr txBox="1">
            <a:spLocks noChangeArrowheads="1"/>
          </p:cNvSpPr>
          <p:nvPr/>
        </p:nvSpPr>
        <p:spPr bwMode="auto">
          <a:xfrm>
            <a:off x="900113" y="5589588"/>
            <a:ext cx="7416800" cy="830997"/>
          </a:xfrm>
          <a:prstGeom prst="rect">
            <a:avLst/>
          </a:prstGeom>
          <a:solidFill>
            <a:schemeClr val="bg1">
              <a:alpha val="61960"/>
            </a:schemeClr>
          </a:solidFill>
          <a:ln w="9525">
            <a:noFill/>
            <a:miter lim="800000"/>
            <a:headEnd/>
            <a:tailEnd/>
          </a:ln>
        </p:spPr>
        <p:txBody>
          <a:bodyPr>
            <a:spAutoFit/>
          </a:bodyPr>
          <a:lstStyle/>
          <a:p>
            <a:pPr algn="ctr">
              <a:spcBef>
                <a:spcPct val="50000"/>
              </a:spcBef>
            </a:pPr>
            <a:r>
              <a:rPr lang="es-MX" sz="2400" dirty="0">
                <a:latin typeface="Times New Roman" pitchFamily="18" charset="0"/>
              </a:rPr>
              <a:t> </a:t>
            </a:r>
            <a:r>
              <a:rPr lang="es-MX" sz="2400" dirty="0" smtClean="0">
                <a:latin typeface="Times New Roman" pitchFamily="18" charset="0"/>
              </a:rPr>
              <a:t>Como Integramos Conocimientos para mejorar la productividad en sistemas mas SUSTENTABLES</a:t>
            </a:r>
            <a:endParaRPr lang="es-ES" sz="2400" dirty="0">
              <a:latin typeface="Times New Roman" pitchFamily="18" charset="0"/>
            </a:endParaRPr>
          </a:p>
        </p:txBody>
      </p:sp>
      <p:sp>
        <p:nvSpPr>
          <p:cNvPr id="21509" name="Text Box 5"/>
          <p:cNvSpPr txBox="1">
            <a:spLocks noChangeArrowheads="1"/>
          </p:cNvSpPr>
          <p:nvPr/>
        </p:nvSpPr>
        <p:spPr bwMode="auto">
          <a:xfrm>
            <a:off x="0" y="1196975"/>
            <a:ext cx="9144000" cy="776288"/>
          </a:xfrm>
          <a:prstGeom prst="rect">
            <a:avLst/>
          </a:prstGeom>
          <a:noFill/>
          <a:ln w="9525">
            <a:noFill/>
            <a:miter lim="800000"/>
            <a:headEnd/>
            <a:tailEnd/>
          </a:ln>
        </p:spPr>
        <p:txBody>
          <a:bodyPr>
            <a:spAutoFit/>
          </a:bodyPr>
          <a:lstStyle/>
          <a:p>
            <a:pPr algn="ctr">
              <a:spcBef>
                <a:spcPct val="50000"/>
              </a:spcBef>
              <a:buFont typeface="Wingdings 2" pitchFamily="18" charset="2"/>
              <a:buNone/>
            </a:pPr>
            <a:r>
              <a:rPr lang="es-MX" sz="2400" dirty="0">
                <a:solidFill>
                  <a:schemeClr val="bg1"/>
                </a:solidFill>
                <a:latin typeface="Times New Roman" pitchFamily="18" charset="0"/>
              </a:rPr>
              <a:t>Disponer de la mayor información posible, detallada y cuantificada</a:t>
            </a:r>
          </a:p>
          <a:p>
            <a:pPr algn="ctr">
              <a:spcBef>
                <a:spcPct val="50000"/>
              </a:spcBef>
              <a:buFont typeface="Wingdings 2" pitchFamily="18" charset="2"/>
              <a:buNone/>
            </a:pPr>
            <a:endParaRPr lang="es-ES" sz="1400" dirty="0">
              <a:solidFill>
                <a:schemeClr val="bg1"/>
              </a:solidFill>
              <a:latin typeface="Times New Roman" pitchFamily="18" charset="0"/>
            </a:endParaRPr>
          </a:p>
        </p:txBody>
      </p:sp>
      <p:grpSp>
        <p:nvGrpSpPr>
          <p:cNvPr id="2" name="Group 7"/>
          <p:cNvGrpSpPr>
            <a:grpSpLocks/>
          </p:cNvGrpSpPr>
          <p:nvPr/>
        </p:nvGrpSpPr>
        <p:grpSpPr bwMode="auto">
          <a:xfrm>
            <a:off x="683568" y="1916832"/>
            <a:ext cx="4610099" cy="3455988"/>
            <a:chOff x="1020" y="1298"/>
            <a:chExt cx="2904" cy="2177"/>
          </a:xfrm>
        </p:grpSpPr>
        <p:sp>
          <p:nvSpPr>
            <p:cNvPr id="27656" name="Text Box 8"/>
            <p:cNvSpPr txBox="1">
              <a:spLocks noChangeArrowheads="1"/>
            </p:cNvSpPr>
            <p:nvPr/>
          </p:nvSpPr>
          <p:spPr bwMode="auto">
            <a:xfrm>
              <a:off x="1973" y="1298"/>
              <a:ext cx="1951" cy="288"/>
            </a:xfrm>
            <a:prstGeom prst="rect">
              <a:avLst/>
            </a:prstGeom>
            <a:noFill/>
            <a:ln w="9525">
              <a:noFill/>
              <a:miter lim="800000"/>
              <a:headEnd/>
              <a:tailEnd/>
            </a:ln>
          </p:spPr>
          <p:txBody>
            <a:bodyPr>
              <a:spAutoFit/>
            </a:bodyPr>
            <a:lstStyle/>
            <a:p>
              <a:pPr algn="ctr"/>
              <a:r>
                <a:rPr lang="es-ES" sz="2400" dirty="0">
                  <a:solidFill>
                    <a:schemeClr val="bg1"/>
                  </a:solidFill>
                  <a:latin typeface="Times New Roman" pitchFamily="18" charset="0"/>
                </a:rPr>
                <a:t>Indicadores de Calidad</a:t>
              </a:r>
            </a:p>
          </p:txBody>
        </p:sp>
        <p:sp>
          <p:nvSpPr>
            <p:cNvPr id="27657" name="AutoShape 9"/>
            <p:cNvSpPr>
              <a:spLocks noChangeArrowheads="1"/>
            </p:cNvSpPr>
            <p:nvPr/>
          </p:nvSpPr>
          <p:spPr bwMode="auto">
            <a:xfrm>
              <a:off x="2699" y="1706"/>
              <a:ext cx="454" cy="181"/>
            </a:xfrm>
            <a:prstGeom prst="downArrow">
              <a:avLst>
                <a:gd name="adj1" fmla="val 53509"/>
                <a:gd name="adj2" fmla="val 59708"/>
              </a:avLst>
            </a:prstGeom>
            <a:noFill/>
            <a:ln w="9525">
              <a:solidFill>
                <a:schemeClr val="bg1"/>
              </a:solidFill>
              <a:miter lim="800000"/>
              <a:headEnd/>
              <a:tailEnd/>
            </a:ln>
          </p:spPr>
          <p:txBody>
            <a:bodyPr wrap="none" anchor="ctr"/>
            <a:lstStyle/>
            <a:p>
              <a:endParaRPr lang="es-AR" dirty="0"/>
            </a:p>
          </p:txBody>
        </p:sp>
        <p:sp>
          <p:nvSpPr>
            <p:cNvPr id="27658" name="Text Box 10"/>
            <p:cNvSpPr txBox="1">
              <a:spLocks noChangeArrowheads="1"/>
            </p:cNvSpPr>
            <p:nvPr/>
          </p:nvSpPr>
          <p:spPr bwMode="auto">
            <a:xfrm>
              <a:off x="2562" y="2024"/>
              <a:ext cx="726" cy="231"/>
            </a:xfrm>
            <a:prstGeom prst="rect">
              <a:avLst/>
            </a:prstGeom>
            <a:solidFill>
              <a:schemeClr val="bg1">
                <a:alpha val="50980"/>
              </a:schemeClr>
            </a:solidFill>
            <a:ln w="9525">
              <a:noFill/>
              <a:miter lim="800000"/>
              <a:headEnd/>
              <a:tailEnd/>
            </a:ln>
          </p:spPr>
          <p:txBody>
            <a:bodyPr>
              <a:spAutoFit/>
            </a:bodyPr>
            <a:lstStyle/>
            <a:p>
              <a:pPr algn="ctr">
                <a:spcBef>
                  <a:spcPct val="50000"/>
                </a:spcBef>
              </a:pPr>
              <a:r>
                <a:rPr lang="es-AR" b="1" dirty="0"/>
                <a:t>DATO</a:t>
              </a:r>
              <a:endParaRPr lang="es-ES" b="1" dirty="0"/>
            </a:p>
          </p:txBody>
        </p:sp>
        <p:sp>
          <p:nvSpPr>
            <p:cNvPr id="27659" name="Text Box 11"/>
            <p:cNvSpPr txBox="1">
              <a:spLocks noChangeArrowheads="1"/>
            </p:cNvSpPr>
            <p:nvPr/>
          </p:nvSpPr>
          <p:spPr bwMode="auto">
            <a:xfrm>
              <a:off x="2245" y="2523"/>
              <a:ext cx="1361" cy="231"/>
            </a:xfrm>
            <a:prstGeom prst="rect">
              <a:avLst/>
            </a:prstGeom>
            <a:solidFill>
              <a:schemeClr val="bg1">
                <a:alpha val="50980"/>
              </a:schemeClr>
            </a:solidFill>
            <a:ln w="9525">
              <a:noFill/>
              <a:miter lim="800000"/>
              <a:headEnd/>
              <a:tailEnd/>
            </a:ln>
          </p:spPr>
          <p:txBody>
            <a:bodyPr>
              <a:spAutoFit/>
            </a:bodyPr>
            <a:lstStyle/>
            <a:p>
              <a:pPr algn="ctr">
                <a:spcBef>
                  <a:spcPct val="50000"/>
                </a:spcBef>
              </a:pPr>
              <a:r>
                <a:rPr lang="es-AR" b="1" dirty="0"/>
                <a:t>INFORMACIÓN</a:t>
              </a:r>
              <a:endParaRPr lang="es-ES" b="1" dirty="0"/>
            </a:p>
          </p:txBody>
        </p:sp>
        <p:sp>
          <p:nvSpPr>
            <p:cNvPr id="27660" name="Text Box 12"/>
            <p:cNvSpPr txBox="1">
              <a:spLocks noChangeArrowheads="1"/>
            </p:cNvSpPr>
            <p:nvPr/>
          </p:nvSpPr>
          <p:spPr bwMode="auto">
            <a:xfrm>
              <a:off x="2154" y="3022"/>
              <a:ext cx="1542" cy="231"/>
            </a:xfrm>
            <a:prstGeom prst="rect">
              <a:avLst/>
            </a:prstGeom>
            <a:solidFill>
              <a:schemeClr val="bg1">
                <a:alpha val="54117"/>
              </a:schemeClr>
            </a:solidFill>
            <a:ln w="9525">
              <a:noFill/>
              <a:miter lim="800000"/>
              <a:headEnd/>
              <a:tailEnd/>
            </a:ln>
          </p:spPr>
          <p:txBody>
            <a:bodyPr>
              <a:spAutoFit/>
            </a:bodyPr>
            <a:lstStyle/>
            <a:p>
              <a:pPr algn="ctr">
                <a:spcBef>
                  <a:spcPct val="50000"/>
                </a:spcBef>
              </a:pPr>
              <a:r>
                <a:rPr lang="es-AR" b="1" dirty="0"/>
                <a:t>DIAGNÓSTICO</a:t>
              </a:r>
              <a:endParaRPr lang="es-ES" b="1" dirty="0"/>
            </a:p>
          </p:txBody>
        </p:sp>
        <p:sp>
          <p:nvSpPr>
            <p:cNvPr id="27661" name="AutoShape 13"/>
            <p:cNvSpPr>
              <a:spLocks noChangeArrowheads="1"/>
            </p:cNvSpPr>
            <p:nvPr/>
          </p:nvSpPr>
          <p:spPr bwMode="auto">
            <a:xfrm>
              <a:off x="2699" y="2296"/>
              <a:ext cx="454" cy="181"/>
            </a:xfrm>
            <a:prstGeom prst="downArrow">
              <a:avLst>
                <a:gd name="adj1" fmla="val 53509"/>
                <a:gd name="adj2" fmla="val 59708"/>
              </a:avLst>
            </a:prstGeom>
            <a:solidFill>
              <a:schemeClr val="bg1"/>
            </a:solidFill>
            <a:ln w="9525">
              <a:solidFill>
                <a:schemeClr val="bg1"/>
              </a:solidFill>
              <a:miter lim="800000"/>
              <a:headEnd/>
              <a:tailEnd/>
            </a:ln>
          </p:spPr>
          <p:txBody>
            <a:bodyPr wrap="none" anchor="ctr"/>
            <a:lstStyle/>
            <a:p>
              <a:endParaRPr lang="es-AR" dirty="0"/>
            </a:p>
          </p:txBody>
        </p:sp>
        <p:sp>
          <p:nvSpPr>
            <p:cNvPr id="27662" name="AutoShape 14"/>
            <p:cNvSpPr>
              <a:spLocks noChangeArrowheads="1"/>
            </p:cNvSpPr>
            <p:nvPr/>
          </p:nvSpPr>
          <p:spPr bwMode="auto">
            <a:xfrm>
              <a:off x="2699" y="2795"/>
              <a:ext cx="454" cy="181"/>
            </a:xfrm>
            <a:prstGeom prst="downArrow">
              <a:avLst>
                <a:gd name="adj1" fmla="val 53509"/>
                <a:gd name="adj2" fmla="val 59708"/>
              </a:avLst>
            </a:prstGeom>
            <a:solidFill>
              <a:schemeClr val="bg1"/>
            </a:solidFill>
            <a:ln w="9525">
              <a:solidFill>
                <a:schemeClr val="bg1"/>
              </a:solidFill>
              <a:miter lim="800000"/>
              <a:headEnd/>
              <a:tailEnd/>
            </a:ln>
          </p:spPr>
          <p:txBody>
            <a:bodyPr wrap="none" anchor="ctr"/>
            <a:lstStyle/>
            <a:p>
              <a:endParaRPr lang="es-AR" dirty="0"/>
            </a:p>
          </p:txBody>
        </p:sp>
        <p:sp>
          <p:nvSpPr>
            <p:cNvPr id="27663" name="AutoShape 15"/>
            <p:cNvSpPr>
              <a:spLocks noChangeArrowheads="1"/>
            </p:cNvSpPr>
            <p:nvPr/>
          </p:nvSpPr>
          <p:spPr bwMode="auto">
            <a:xfrm>
              <a:off x="2699" y="3294"/>
              <a:ext cx="454" cy="181"/>
            </a:xfrm>
            <a:prstGeom prst="downArrow">
              <a:avLst>
                <a:gd name="adj1" fmla="val 53509"/>
                <a:gd name="adj2" fmla="val 59708"/>
              </a:avLst>
            </a:prstGeom>
            <a:solidFill>
              <a:schemeClr val="bg1"/>
            </a:solidFill>
            <a:ln w="9525">
              <a:solidFill>
                <a:schemeClr val="bg1"/>
              </a:solidFill>
              <a:miter lim="800000"/>
              <a:headEnd/>
              <a:tailEnd/>
            </a:ln>
          </p:spPr>
          <p:txBody>
            <a:bodyPr wrap="none" anchor="ctr"/>
            <a:lstStyle/>
            <a:p>
              <a:endParaRPr lang="es-AR" dirty="0"/>
            </a:p>
          </p:txBody>
        </p:sp>
        <p:grpSp>
          <p:nvGrpSpPr>
            <p:cNvPr id="3" name="Group 16"/>
            <p:cNvGrpSpPr>
              <a:grpSpLocks/>
            </p:cNvGrpSpPr>
            <p:nvPr/>
          </p:nvGrpSpPr>
          <p:grpSpPr bwMode="auto">
            <a:xfrm>
              <a:off x="1020" y="2296"/>
              <a:ext cx="1860" cy="213"/>
              <a:chOff x="1020" y="2296"/>
              <a:chExt cx="1860" cy="213"/>
            </a:xfrm>
          </p:grpSpPr>
          <p:sp>
            <p:nvSpPr>
              <p:cNvPr id="27668" name="Text Box 17"/>
              <p:cNvSpPr txBox="1">
                <a:spLocks noChangeArrowheads="1"/>
              </p:cNvSpPr>
              <p:nvPr/>
            </p:nvSpPr>
            <p:spPr bwMode="auto">
              <a:xfrm>
                <a:off x="1020" y="2296"/>
                <a:ext cx="1089" cy="213"/>
              </a:xfrm>
              <a:prstGeom prst="rect">
                <a:avLst/>
              </a:prstGeom>
              <a:solidFill>
                <a:schemeClr val="bg1">
                  <a:alpha val="52940"/>
                </a:schemeClr>
              </a:solidFill>
              <a:ln w="9525">
                <a:noFill/>
                <a:miter lim="800000"/>
                <a:headEnd/>
                <a:tailEnd/>
              </a:ln>
            </p:spPr>
            <p:txBody>
              <a:bodyPr wrap="square">
                <a:spAutoFit/>
              </a:bodyPr>
              <a:lstStyle/>
              <a:p>
                <a:pPr algn="ctr">
                  <a:spcBef>
                    <a:spcPct val="50000"/>
                  </a:spcBef>
                </a:pPr>
                <a:r>
                  <a:rPr lang="es-AR" sz="1600" b="1" dirty="0">
                    <a:solidFill>
                      <a:schemeClr val="hlink"/>
                    </a:solidFill>
                  </a:rPr>
                  <a:t>interpretación</a:t>
                </a:r>
                <a:endParaRPr lang="es-ES" sz="1600" b="1" dirty="0">
                  <a:solidFill>
                    <a:schemeClr val="hlink"/>
                  </a:solidFill>
                </a:endParaRPr>
              </a:p>
            </p:txBody>
          </p:sp>
          <p:sp>
            <p:nvSpPr>
              <p:cNvPr id="27669" name="Line 18"/>
              <p:cNvSpPr>
                <a:spLocks noChangeShapeType="1"/>
              </p:cNvSpPr>
              <p:nvPr/>
            </p:nvSpPr>
            <p:spPr bwMode="auto">
              <a:xfrm>
                <a:off x="2109" y="2387"/>
                <a:ext cx="771" cy="0"/>
              </a:xfrm>
              <a:prstGeom prst="line">
                <a:avLst/>
              </a:prstGeom>
              <a:noFill/>
              <a:ln w="38100">
                <a:solidFill>
                  <a:schemeClr val="bg1"/>
                </a:solidFill>
                <a:round/>
                <a:headEnd/>
                <a:tailEnd/>
              </a:ln>
            </p:spPr>
            <p:txBody>
              <a:bodyPr/>
              <a:lstStyle/>
              <a:p>
                <a:endParaRPr lang="es-AR" dirty="0"/>
              </a:p>
            </p:txBody>
          </p:sp>
        </p:grpSp>
      </p:grpSp>
      <p:sp>
        <p:nvSpPr>
          <p:cNvPr id="21" name="20 CuadroTexto"/>
          <p:cNvSpPr txBox="1"/>
          <p:nvPr/>
        </p:nvSpPr>
        <p:spPr>
          <a:xfrm>
            <a:off x="2339752" y="0"/>
            <a:ext cx="4487126"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es-AR" sz="2400" b="1" dirty="0" smtClean="0">
                <a:solidFill>
                  <a:schemeClr val="accent3"/>
                </a:solidFill>
              </a:rPr>
              <a:t>ROTACIONES DINAMICAS</a:t>
            </a:r>
            <a:endParaRPr lang="es-AR" sz="2400" b="1" dirty="0">
              <a:solidFill>
                <a:schemeClr val="accent3"/>
              </a:solidFill>
            </a:endParaRPr>
          </a:p>
        </p:txBody>
      </p:sp>
      <p:graphicFrame>
        <p:nvGraphicFramePr>
          <p:cNvPr id="22" name="21 Diagrama"/>
          <p:cNvGraphicFramePr/>
          <p:nvPr/>
        </p:nvGraphicFramePr>
        <p:xfrm>
          <a:off x="4572000" y="1772816"/>
          <a:ext cx="4572000" cy="3631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20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fade">
                                      <p:cBhvr>
                                        <p:cTn id="12" dur="20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508"/>
                                        </p:tgtEl>
                                        <p:attrNameLst>
                                          <p:attrName>style.visibility</p:attrName>
                                        </p:attrNameLst>
                                      </p:cBhvr>
                                      <p:to>
                                        <p:strVal val="visible"/>
                                      </p:to>
                                    </p:set>
                                    <p:anim calcmode="lin" valueType="num">
                                      <p:cBhvr additive="base">
                                        <p:cTn id="22" dur="2000" fill="hold"/>
                                        <p:tgtEl>
                                          <p:spTgt spid="21508"/>
                                        </p:tgtEl>
                                        <p:attrNameLst>
                                          <p:attrName>ppt_x</p:attrName>
                                        </p:attrNameLst>
                                      </p:cBhvr>
                                      <p:tavLst>
                                        <p:tav tm="0">
                                          <p:val>
                                            <p:strVal val="#ppt_x"/>
                                          </p:val>
                                        </p:tav>
                                        <p:tav tm="100000">
                                          <p:val>
                                            <p:strVal val="#ppt_x"/>
                                          </p:val>
                                        </p:tav>
                                      </p:tavLst>
                                    </p:anim>
                                    <p:anim calcmode="lin" valueType="num">
                                      <p:cBhvr additive="base">
                                        <p:cTn id="23" dur="20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animBg="1"/>
      <p:bldP spid="2150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Cómo armar una rotación adecuada</a:t>
            </a:r>
            <a:endParaRPr lang="es-AR" dirty="0"/>
          </a:p>
        </p:txBody>
      </p:sp>
      <p:sp>
        <p:nvSpPr>
          <p:cNvPr id="3" name="2 Marcador de contenido"/>
          <p:cNvSpPr>
            <a:spLocks noGrp="1"/>
          </p:cNvSpPr>
          <p:nvPr>
            <p:ph sz="quarter" idx="1"/>
          </p:nvPr>
        </p:nvSpPr>
        <p:spPr/>
        <p:txBody>
          <a:bodyPr>
            <a:normAutofit/>
          </a:bodyPr>
          <a:lstStyle/>
          <a:p>
            <a:r>
              <a:rPr lang="es-AR" dirty="0" smtClean="0"/>
              <a:t>Detectar cultivos más adecuados para cada ambiente</a:t>
            </a:r>
          </a:p>
          <a:p>
            <a:pPr lvl="1"/>
            <a:r>
              <a:rPr lang="es-AR" dirty="0" smtClean="0"/>
              <a:t>Potencial de rinde</a:t>
            </a:r>
          </a:p>
          <a:p>
            <a:pPr lvl="1"/>
            <a:r>
              <a:rPr lang="es-AR" dirty="0" smtClean="0"/>
              <a:t>Estabilidad</a:t>
            </a:r>
          </a:p>
          <a:p>
            <a:pPr lvl="1"/>
            <a:endParaRPr lang="es-AR" dirty="0" smtClean="0"/>
          </a:p>
          <a:p>
            <a:r>
              <a:rPr lang="es-AR" dirty="0" smtClean="0"/>
              <a:t>Detectar sinergias</a:t>
            </a:r>
          </a:p>
          <a:p>
            <a:pPr lvl="1"/>
            <a:r>
              <a:rPr lang="es-AR" dirty="0" smtClean="0"/>
              <a:t>Estudio de cultivos antecesores</a:t>
            </a:r>
          </a:p>
          <a:p>
            <a:pPr lvl="1">
              <a:buNone/>
            </a:pPr>
            <a:endParaRPr lang="es-AR" dirty="0" smtClean="0"/>
          </a:p>
          <a:p>
            <a:r>
              <a:rPr lang="es-AR" dirty="0" smtClean="0"/>
              <a:t>Combinación de períodos críticos</a:t>
            </a:r>
          </a:p>
          <a:p>
            <a:endParaRPr lang="es-AR" dirty="0"/>
          </a:p>
          <a:p>
            <a:pPr>
              <a:buNone/>
            </a:pPr>
            <a:endParaRPr lang="es-A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611188" y="4221163"/>
            <a:ext cx="8229600" cy="749300"/>
          </a:xfrm>
        </p:spPr>
        <p:txBody>
          <a:bodyPr/>
          <a:lstStyle/>
          <a:p>
            <a:pPr algn="ctr" eaLnBrk="1" hangingPunct="1">
              <a:buFont typeface="Wingdings" pitchFamily="2" charset="2"/>
              <a:buNone/>
            </a:pPr>
            <a:r>
              <a:rPr lang="es-MX" dirty="0" smtClean="0"/>
              <a:t>CREA 30 de Agosto Marilauquen</a:t>
            </a:r>
            <a:endParaRPr lang="es-ES" dirty="0" smtClean="0"/>
          </a:p>
        </p:txBody>
      </p:sp>
      <p:sp>
        <p:nvSpPr>
          <p:cNvPr id="25602" name="Rectangle 2"/>
          <p:cNvSpPr>
            <a:spLocks noGrp="1" noChangeArrowheads="1"/>
          </p:cNvSpPr>
          <p:nvPr>
            <p:ph type="title"/>
          </p:nvPr>
        </p:nvSpPr>
        <p:spPr>
          <a:xfrm>
            <a:off x="539750" y="2781300"/>
            <a:ext cx="8229600" cy="711200"/>
          </a:xfrm>
          <a:solidFill>
            <a:srgbClr val="FFCC00">
              <a:alpha val="60001"/>
            </a:srgbClr>
          </a:solidFill>
        </p:spPr>
        <p:txBody>
          <a:bodyPr/>
          <a:lstStyle/>
          <a:p>
            <a:pPr algn="ctr" eaLnBrk="1" fontAlgn="auto" hangingPunct="1">
              <a:spcAft>
                <a:spcPts val="0"/>
              </a:spcAft>
              <a:defRPr/>
            </a:pPr>
            <a:r>
              <a:rPr lang="es-MX" sz="4000" dirty="0"/>
              <a:t>Antecesores por Cultivo</a:t>
            </a:r>
            <a:endParaRPr lang="es-ES" sz="4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8596" y="428604"/>
            <a:ext cx="8229600" cy="571520"/>
          </a:xfrm>
        </p:spPr>
        <p:txBody>
          <a:bodyPr>
            <a:normAutofit fontScale="90000"/>
          </a:bodyPr>
          <a:lstStyle/>
          <a:p>
            <a:pPr eaLnBrk="1" fontAlgn="auto" hangingPunct="1">
              <a:spcAft>
                <a:spcPts val="0"/>
              </a:spcAft>
              <a:defRPr/>
            </a:pPr>
            <a:r>
              <a:rPr lang="es-MX" dirty="0"/>
              <a:t>Antecesores Soja histórico</a:t>
            </a:r>
            <a:endParaRPr lang="es-ES" dirty="0"/>
          </a:p>
        </p:txBody>
      </p:sp>
      <p:pic>
        <p:nvPicPr>
          <p:cNvPr id="4099" name="Picture 3"/>
          <p:cNvPicPr>
            <a:picLocks noChangeAspect="1" noChangeArrowheads="1"/>
          </p:cNvPicPr>
          <p:nvPr/>
        </p:nvPicPr>
        <p:blipFill>
          <a:blip r:embed="rId3" cstate="print"/>
          <a:srcRect/>
          <a:stretch>
            <a:fillRect/>
          </a:stretch>
        </p:blipFill>
        <p:spPr bwMode="auto">
          <a:xfrm>
            <a:off x="428596" y="1571612"/>
            <a:ext cx="8286808" cy="4804439"/>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cstate="print"/>
          <a:srcRect/>
          <a:stretch>
            <a:fillRect/>
          </a:stretch>
        </p:blipFill>
        <p:spPr bwMode="auto">
          <a:xfrm>
            <a:off x="7527925" y="5729287"/>
            <a:ext cx="1616075" cy="1128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Principales Rotaciones</a:t>
            </a:r>
            <a:endParaRPr lang="es-AR" dirty="0"/>
          </a:p>
        </p:txBody>
      </p:sp>
      <p:sp>
        <p:nvSpPr>
          <p:cNvPr id="4" name="3 CuadroTexto"/>
          <p:cNvSpPr txBox="1"/>
          <p:nvPr/>
        </p:nvSpPr>
        <p:spPr>
          <a:xfrm>
            <a:off x="642910" y="2000240"/>
            <a:ext cx="1665841" cy="369332"/>
          </a:xfrm>
          <a:prstGeom prst="rect">
            <a:avLst/>
          </a:prstGeom>
          <a:noFill/>
        </p:spPr>
        <p:txBody>
          <a:bodyPr wrap="none" rtlCol="0">
            <a:spAutoFit/>
          </a:bodyPr>
          <a:lstStyle/>
          <a:p>
            <a:r>
              <a:rPr lang="es-AR" dirty="0" smtClean="0"/>
              <a:t>Loma Arenosa</a:t>
            </a:r>
            <a:endParaRPr lang="es-AR" dirty="0"/>
          </a:p>
        </p:txBody>
      </p:sp>
      <p:sp>
        <p:nvSpPr>
          <p:cNvPr id="7" name="6 CuadroTexto"/>
          <p:cNvSpPr txBox="1"/>
          <p:nvPr/>
        </p:nvSpPr>
        <p:spPr>
          <a:xfrm>
            <a:off x="642910" y="2786058"/>
            <a:ext cx="769763" cy="369332"/>
          </a:xfrm>
          <a:prstGeom prst="rect">
            <a:avLst/>
          </a:prstGeom>
          <a:noFill/>
        </p:spPr>
        <p:txBody>
          <a:bodyPr wrap="none" rtlCol="0">
            <a:spAutoFit/>
          </a:bodyPr>
          <a:lstStyle/>
          <a:p>
            <a:r>
              <a:rPr lang="es-AR" dirty="0" smtClean="0"/>
              <a:t>Loma</a:t>
            </a:r>
            <a:endParaRPr lang="es-AR" dirty="0"/>
          </a:p>
        </p:txBody>
      </p:sp>
      <p:pic>
        <p:nvPicPr>
          <p:cNvPr id="1026" name="Picture 2"/>
          <p:cNvPicPr>
            <a:picLocks noChangeAspect="1" noChangeArrowheads="1"/>
          </p:cNvPicPr>
          <p:nvPr/>
        </p:nvPicPr>
        <p:blipFill>
          <a:blip r:embed="rId3" cstate="print"/>
          <a:srcRect/>
          <a:stretch>
            <a:fillRect/>
          </a:stretch>
        </p:blipFill>
        <p:spPr bwMode="auto">
          <a:xfrm>
            <a:off x="3204228" y="2857496"/>
            <a:ext cx="2896757" cy="301627"/>
          </a:xfrm>
          <a:prstGeom prst="rect">
            <a:avLst/>
          </a:prstGeom>
          <a:noFill/>
          <a:ln w="9525">
            <a:noFill/>
            <a:miter lim="800000"/>
            <a:headEnd/>
            <a:tailEnd/>
          </a:ln>
          <a:effectLst/>
        </p:spPr>
      </p:pic>
      <p:sp>
        <p:nvSpPr>
          <p:cNvPr id="9" name="8 CuadroTexto"/>
          <p:cNvSpPr txBox="1"/>
          <p:nvPr/>
        </p:nvSpPr>
        <p:spPr>
          <a:xfrm>
            <a:off x="642910" y="3643314"/>
            <a:ext cx="2366353" cy="369332"/>
          </a:xfrm>
          <a:prstGeom prst="rect">
            <a:avLst/>
          </a:prstGeom>
          <a:noFill/>
        </p:spPr>
        <p:txBody>
          <a:bodyPr wrap="none" rtlCol="0">
            <a:spAutoFit/>
          </a:bodyPr>
          <a:lstStyle/>
          <a:p>
            <a:r>
              <a:rPr lang="es-AR" dirty="0" smtClean="0"/>
              <a:t>Media Loma Arenosa</a:t>
            </a:r>
            <a:endParaRPr lang="es-AR" dirty="0"/>
          </a:p>
        </p:txBody>
      </p:sp>
      <p:pic>
        <p:nvPicPr>
          <p:cNvPr id="1027" name="Picture 3"/>
          <p:cNvPicPr>
            <a:picLocks noChangeAspect="1" noChangeArrowheads="1"/>
          </p:cNvPicPr>
          <p:nvPr/>
        </p:nvPicPr>
        <p:blipFill>
          <a:blip r:embed="rId4" cstate="print"/>
          <a:srcRect/>
          <a:stretch>
            <a:fillRect/>
          </a:stretch>
        </p:blipFill>
        <p:spPr bwMode="auto">
          <a:xfrm>
            <a:off x="3194291" y="3620998"/>
            <a:ext cx="5646458" cy="295276"/>
          </a:xfrm>
          <a:prstGeom prst="rect">
            <a:avLst/>
          </a:prstGeom>
          <a:noFill/>
          <a:ln w="9525">
            <a:noFill/>
            <a:miter lim="800000"/>
            <a:headEnd/>
            <a:tailEnd/>
          </a:ln>
          <a:effectLst/>
        </p:spPr>
      </p:pic>
      <p:sp>
        <p:nvSpPr>
          <p:cNvPr id="11" name="10 CuadroTexto"/>
          <p:cNvSpPr txBox="1"/>
          <p:nvPr/>
        </p:nvSpPr>
        <p:spPr>
          <a:xfrm>
            <a:off x="673404" y="4490120"/>
            <a:ext cx="1526380" cy="369332"/>
          </a:xfrm>
          <a:prstGeom prst="rect">
            <a:avLst/>
          </a:prstGeom>
          <a:noFill/>
        </p:spPr>
        <p:txBody>
          <a:bodyPr wrap="none" rtlCol="0">
            <a:spAutoFit/>
          </a:bodyPr>
          <a:lstStyle/>
          <a:p>
            <a:r>
              <a:rPr lang="es-AR" dirty="0" smtClean="0"/>
              <a:t>Media Loma</a:t>
            </a:r>
            <a:endParaRPr lang="es-AR" dirty="0"/>
          </a:p>
        </p:txBody>
      </p:sp>
      <p:pic>
        <p:nvPicPr>
          <p:cNvPr id="1028" name="Picture 4"/>
          <p:cNvPicPr>
            <a:picLocks noChangeAspect="1" noChangeArrowheads="1"/>
          </p:cNvPicPr>
          <p:nvPr/>
        </p:nvPicPr>
        <p:blipFill>
          <a:blip r:embed="rId5" cstate="print"/>
          <a:srcRect/>
          <a:stretch>
            <a:fillRect/>
          </a:stretch>
        </p:blipFill>
        <p:spPr bwMode="auto">
          <a:xfrm>
            <a:off x="3197832" y="4462824"/>
            <a:ext cx="4242504" cy="295276"/>
          </a:xfrm>
          <a:prstGeom prst="rect">
            <a:avLst/>
          </a:prstGeom>
          <a:noFill/>
          <a:ln w="9525">
            <a:noFill/>
            <a:miter lim="800000"/>
            <a:headEnd/>
            <a:tailEnd/>
          </a:ln>
          <a:effectLst/>
        </p:spPr>
      </p:pic>
      <p:sp>
        <p:nvSpPr>
          <p:cNvPr id="13" name="12 CuadroTexto"/>
          <p:cNvSpPr txBox="1"/>
          <p:nvPr/>
        </p:nvSpPr>
        <p:spPr>
          <a:xfrm>
            <a:off x="693448" y="5180402"/>
            <a:ext cx="1289135" cy="369332"/>
          </a:xfrm>
          <a:prstGeom prst="rect">
            <a:avLst/>
          </a:prstGeom>
          <a:noFill/>
        </p:spPr>
        <p:txBody>
          <a:bodyPr wrap="none" rtlCol="0">
            <a:spAutoFit/>
          </a:bodyPr>
          <a:lstStyle/>
          <a:p>
            <a:r>
              <a:rPr lang="es-AR" dirty="0" smtClean="0"/>
              <a:t>Bajo Dulce</a:t>
            </a:r>
            <a:endParaRPr lang="es-AR" dirty="0"/>
          </a:p>
        </p:txBody>
      </p:sp>
      <p:pic>
        <p:nvPicPr>
          <p:cNvPr id="1029" name="Picture 5"/>
          <p:cNvPicPr>
            <a:picLocks noChangeAspect="1" noChangeArrowheads="1"/>
          </p:cNvPicPr>
          <p:nvPr/>
        </p:nvPicPr>
        <p:blipFill>
          <a:blip r:embed="rId6" cstate="print"/>
          <a:srcRect/>
          <a:stretch>
            <a:fillRect/>
          </a:stretch>
        </p:blipFill>
        <p:spPr bwMode="auto">
          <a:xfrm>
            <a:off x="3184184" y="5221346"/>
            <a:ext cx="2835764" cy="295276"/>
          </a:xfrm>
          <a:prstGeom prst="rect">
            <a:avLst/>
          </a:prstGeom>
          <a:noFill/>
          <a:ln w="9525">
            <a:noFill/>
            <a:miter lim="800000"/>
            <a:headEnd/>
            <a:tailEnd/>
          </a:ln>
          <a:effectLst/>
        </p:spPr>
      </p:pic>
      <p:sp>
        <p:nvSpPr>
          <p:cNvPr id="18" name="17 CuadroTexto"/>
          <p:cNvSpPr txBox="1"/>
          <p:nvPr/>
        </p:nvSpPr>
        <p:spPr>
          <a:xfrm>
            <a:off x="676602" y="5841046"/>
            <a:ext cx="1531188" cy="369332"/>
          </a:xfrm>
          <a:prstGeom prst="rect">
            <a:avLst/>
          </a:prstGeom>
          <a:noFill/>
        </p:spPr>
        <p:txBody>
          <a:bodyPr wrap="none" rtlCol="0">
            <a:spAutoFit/>
          </a:bodyPr>
          <a:lstStyle/>
          <a:p>
            <a:r>
              <a:rPr lang="es-AR" dirty="0" smtClean="0"/>
              <a:t>Bajos Thapto</a:t>
            </a:r>
            <a:endParaRPr lang="es-AR" dirty="0"/>
          </a:p>
        </p:txBody>
      </p:sp>
      <p:pic>
        <p:nvPicPr>
          <p:cNvPr id="1034" name="Picture 10"/>
          <p:cNvPicPr>
            <a:picLocks noChangeAspect="1" noChangeArrowheads="1"/>
          </p:cNvPicPr>
          <p:nvPr/>
        </p:nvPicPr>
        <p:blipFill>
          <a:blip r:embed="rId7" cstate="print"/>
          <a:srcRect/>
          <a:stretch>
            <a:fillRect/>
          </a:stretch>
        </p:blipFill>
        <p:spPr bwMode="auto">
          <a:xfrm>
            <a:off x="3211480" y="1986592"/>
            <a:ext cx="2948375" cy="593729"/>
          </a:xfrm>
          <a:prstGeom prst="rect">
            <a:avLst/>
          </a:prstGeom>
          <a:noFill/>
          <a:ln w="9525">
            <a:noFill/>
            <a:miter lim="800000"/>
            <a:headEnd/>
            <a:tailEnd/>
          </a:ln>
          <a:effectLst/>
        </p:spPr>
      </p:pic>
      <p:pic>
        <p:nvPicPr>
          <p:cNvPr id="1035" name="Picture 11"/>
          <p:cNvPicPr>
            <a:picLocks noChangeAspect="1" noChangeArrowheads="1"/>
          </p:cNvPicPr>
          <p:nvPr/>
        </p:nvPicPr>
        <p:blipFill>
          <a:blip r:embed="rId8" cstate="print"/>
          <a:srcRect/>
          <a:stretch>
            <a:fillRect/>
          </a:stretch>
        </p:blipFill>
        <p:spPr bwMode="auto">
          <a:xfrm>
            <a:off x="3160087" y="5865748"/>
            <a:ext cx="4357718" cy="3032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68313" y="89018"/>
            <a:ext cx="8389937" cy="1143000"/>
          </a:xfrm>
          <a:prstGeom prst="rect">
            <a:avLst/>
          </a:prstGeom>
        </p:spPr>
        <p:txBody>
          <a:bodyPr anchor="ctr">
            <a:normAutofit/>
          </a:bodyPr>
          <a:lstStyle/>
          <a:p>
            <a:pPr algn="ctr">
              <a:spcBef>
                <a:spcPct val="0"/>
              </a:spcBef>
              <a:defRPr/>
            </a:pPr>
            <a:r>
              <a:rPr lang="es-AR" sz="3000" dirty="0">
                <a:solidFill>
                  <a:schemeClr val="accent3">
                    <a:shade val="75000"/>
                  </a:schemeClr>
                </a:solidFill>
                <a:latin typeface="+mj-lt"/>
                <a:ea typeface="+mj-ea"/>
                <a:cs typeface="+mj-cs"/>
              </a:rPr>
              <a:t>Protocolo de Rotaciones (Media Loma)</a:t>
            </a:r>
          </a:p>
        </p:txBody>
      </p:sp>
      <p:pic>
        <p:nvPicPr>
          <p:cNvPr id="224258" name="Picture 2"/>
          <p:cNvPicPr>
            <a:picLocks noChangeAspect="1" noChangeArrowheads="1"/>
          </p:cNvPicPr>
          <p:nvPr/>
        </p:nvPicPr>
        <p:blipFill>
          <a:blip r:embed="rId3" cstate="print"/>
          <a:srcRect/>
          <a:stretch>
            <a:fillRect/>
          </a:stretch>
        </p:blipFill>
        <p:spPr bwMode="auto">
          <a:xfrm>
            <a:off x="27296" y="1772220"/>
            <a:ext cx="9746030" cy="43288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CONCLUSIONES</a:t>
            </a:r>
            <a:endParaRPr lang="es-AR" dirty="0"/>
          </a:p>
        </p:txBody>
      </p:sp>
      <p:sp>
        <p:nvSpPr>
          <p:cNvPr id="3" name="2 Marcador de contenido"/>
          <p:cNvSpPr>
            <a:spLocks noGrp="1"/>
          </p:cNvSpPr>
          <p:nvPr>
            <p:ph sz="quarter" idx="1"/>
          </p:nvPr>
        </p:nvSpPr>
        <p:spPr/>
        <p:txBody>
          <a:bodyPr>
            <a:normAutofit lnSpcReduction="10000"/>
          </a:bodyPr>
          <a:lstStyle/>
          <a:p>
            <a:r>
              <a:rPr lang="es-AR" dirty="0" smtClean="0"/>
              <a:t>Tenemos que generar un SISTEMA SUSTENTABLE RENTABLE y COMPETITIVO.</a:t>
            </a:r>
          </a:p>
          <a:p>
            <a:r>
              <a:rPr lang="es-AR" dirty="0" smtClean="0"/>
              <a:t>Es fundamental tener CONOCIMIENTOS  de cómo se combinan los recursos para generar RINDE.</a:t>
            </a:r>
          </a:p>
          <a:p>
            <a:r>
              <a:rPr lang="es-AR" dirty="0" smtClean="0"/>
              <a:t>Es importante como INTEGRAMOS esos conocimientos,  para idear estrategias,  buscando la mejor ecuación entre RENTA –SUSTENTABILIDAD – RIESGO.</a:t>
            </a:r>
          </a:p>
          <a:p>
            <a:r>
              <a:rPr lang="es-AR" dirty="0" smtClean="0"/>
              <a:t>Tenemos que manejar INFORMACION para poder hacer modificaciones a nuestras rotaciones. (concepto de rotaciones dinámicas).</a:t>
            </a:r>
          </a:p>
          <a:p>
            <a:endParaRPr lang="es-AR" dirty="0" smtClean="0"/>
          </a:p>
          <a:p>
            <a:endParaRPr lang="es-A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1781024"/>
            <a:ext cx="8503920" cy="4572000"/>
          </a:xfrm>
        </p:spPr>
        <p:txBody>
          <a:bodyPr/>
          <a:lstStyle/>
          <a:p>
            <a:r>
              <a:rPr lang="es-AR" dirty="0" smtClean="0"/>
              <a:t>¿Qué es más importante? ¿El árbol o el bosque?</a:t>
            </a:r>
          </a:p>
          <a:p>
            <a:r>
              <a:rPr lang="es-AR" dirty="0" smtClean="0"/>
              <a:t>Las partes y el todo</a:t>
            </a:r>
          </a:p>
          <a:p>
            <a:endParaRPr lang="es-AR" dirty="0" smtClean="0"/>
          </a:p>
          <a:p>
            <a:endParaRPr lang="es-AR" dirty="0" smtClean="0"/>
          </a:p>
          <a:p>
            <a:endParaRPr lang="es-AR" dirty="0" smtClean="0"/>
          </a:p>
          <a:p>
            <a:endParaRPr lang="es-AR" dirty="0" smtClean="0"/>
          </a:p>
          <a:p>
            <a:r>
              <a:rPr lang="es-AR" dirty="0" smtClean="0"/>
              <a:t>Círculos Viciosos y Círculos Virtuosos</a:t>
            </a:r>
          </a:p>
        </p:txBody>
      </p:sp>
      <p:sp>
        <p:nvSpPr>
          <p:cNvPr id="3" name="2 Título"/>
          <p:cNvSpPr>
            <a:spLocks noGrp="1"/>
          </p:cNvSpPr>
          <p:nvPr>
            <p:ph type="title"/>
          </p:nvPr>
        </p:nvSpPr>
        <p:spPr/>
        <p:txBody>
          <a:bodyPr/>
          <a:lstStyle/>
          <a:p>
            <a:r>
              <a:rPr lang="es-AR" dirty="0" smtClean="0"/>
              <a:t>SISTEMA:  Enfoque  Sistémico</a:t>
            </a:r>
            <a:endParaRPr lang="es-AR" dirty="0"/>
          </a:p>
        </p:txBody>
      </p:sp>
      <p:sp>
        <p:nvSpPr>
          <p:cNvPr id="4" name="3 CuadroTexto"/>
          <p:cNvSpPr txBox="1"/>
          <p:nvPr/>
        </p:nvSpPr>
        <p:spPr>
          <a:xfrm>
            <a:off x="3507052" y="6368408"/>
            <a:ext cx="6186372" cy="369332"/>
          </a:xfrm>
          <a:prstGeom prst="rect">
            <a:avLst/>
          </a:prstGeom>
          <a:noFill/>
        </p:spPr>
        <p:txBody>
          <a:bodyPr wrap="square" rtlCol="0">
            <a:spAutoFit/>
          </a:bodyPr>
          <a:lstStyle/>
          <a:p>
            <a:r>
              <a:rPr lang="es-AR" dirty="0" smtClean="0"/>
              <a:t>Fuente: Pensamiento Sistémico (Enrique Herrscher)</a:t>
            </a:r>
            <a:endParaRPr lang="es-AR" dirty="0"/>
          </a:p>
        </p:txBody>
      </p:sp>
      <p:sp>
        <p:nvSpPr>
          <p:cNvPr id="6" name="5 CuadroTexto"/>
          <p:cNvSpPr txBox="1"/>
          <p:nvPr/>
        </p:nvSpPr>
        <p:spPr>
          <a:xfrm>
            <a:off x="1571604" y="3537328"/>
            <a:ext cx="5286412"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AR" sz="2400" dirty="0" smtClean="0"/>
              <a:t>SISTEMA  DE PRODUCCION</a:t>
            </a:r>
            <a:endParaRPr lang="es-AR"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534400" cy="758952"/>
          </a:xfrm>
        </p:spPr>
        <p:txBody>
          <a:bodyPr/>
          <a:lstStyle/>
          <a:p>
            <a:r>
              <a:rPr lang="es-AR" dirty="0" err="1" smtClean="0"/>
              <a:t>Hector</a:t>
            </a:r>
            <a:r>
              <a:rPr lang="es-AR" dirty="0" smtClean="0"/>
              <a:t>  Baigorri</a:t>
            </a:r>
            <a:endParaRPr lang="es-AR" dirty="0"/>
          </a:p>
        </p:txBody>
      </p:sp>
      <p:sp>
        <p:nvSpPr>
          <p:cNvPr id="3" name="2 Marcador de contenido"/>
          <p:cNvSpPr>
            <a:spLocks noGrp="1"/>
          </p:cNvSpPr>
          <p:nvPr>
            <p:ph sz="quarter" idx="1"/>
          </p:nvPr>
        </p:nvSpPr>
        <p:spPr/>
        <p:txBody>
          <a:bodyPr/>
          <a:lstStyle/>
          <a:p>
            <a:pPr>
              <a:buNone/>
            </a:pPr>
            <a:endParaRPr lang="es-AR" dirty="0" smtClean="0"/>
          </a:p>
          <a:p>
            <a:pPr>
              <a:buNone/>
            </a:pPr>
            <a:endParaRPr lang="es-AR" dirty="0" smtClean="0"/>
          </a:p>
          <a:p>
            <a:pPr>
              <a:buNone/>
            </a:pPr>
            <a:endParaRPr lang="es-AR" dirty="0" smtClean="0"/>
          </a:p>
          <a:p>
            <a:pPr>
              <a:buNone/>
            </a:pPr>
            <a:r>
              <a:rPr lang="es-AR" dirty="0" smtClean="0"/>
              <a:t>“Hay que hacer un traje a medida para cada ambiente” </a:t>
            </a:r>
          </a:p>
          <a:p>
            <a:endParaRPr lang="es-A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solidFill>
                  <a:schemeClr val="accent6">
                    <a:lumMod val="50000"/>
                  </a:schemeClr>
                </a:solidFill>
              </a:rPr>
              <a:t>AMBIENTE</a:t>
            </a:r>
            <a:r>
              <a:rPr lang="es-AR" dirty="0" smtClean="0">
                <a:solidFill>
                  <a:schemeClr val="accent6">
                    <a:lumMod val="50000"/>
                  </a:schemeClr>
                </a:solidFill>
              </a:rPr>
              <a:t>:</a:t>
            </a:r>
            <a:r>
              <a:rPr lang="es-AR" dirty="0" smtClean="0"/>
              <a:t> Oferta Ambiental</a:t>
            </a:r>
            <a:endParaRPr lang="es-AR" dirty="0"/>
          </a:p>
        </p:txBody>
      </p:sp>
      <p:sp>
        <p:nvSpPr>
          <p:cNvPr id="3" name="2 Marcador de contenido"/>
          <p:cNvSpPr>
            <a:spLocks noGrp="1"/>
          </p:cNvSpPr>
          <p:nvPr>
            <p:ph sz="quarter" idx="1"/>
          </p:nvPr>
        </p:nvSpPr>
        <p:spPr>
          <a:xfrm>
            <a:off x="251520" y="1484784"/>
            <a:ext cx="8503920" cy="5373216"/>
          </a:xfrm>
        </p:spPr>
        <p:txBody>
          <a:bodyPr>
            <a:normAutofit fontScale="92500"/>
          </a:bodyPr>
          <a:lstStyle/>
          <a:p>
            <a:pPr>
              <a:buNone/>
            </a:pPr>
            <a:r>
              <a:rPr lang="es-AR" sz="2800" dirty="0" smtClean="0"/>
              <a:t>Topografía: zonas de escurrimiento (lomas), zonas de balance cero (medias lomas), zonas que reciben agua (bajos). Hoy contamos con una herramienta muy importante que es la MATRIZ AMBIENTAL RIDZO.</a:t>
            </a:r>
          </a:p>
          <a:p>
            <a:pPr>
              <a:buNone/>
            </a:pPr>
            <a:r>
              <a:rPr lang="es-AR" sz="2800" dirty="0" smtClean="0"/>
              <a:t>Suelo:</a:t>
            </a:r>
          </a:p>
          <a:p>
            <a:pPr>
              <a:buFont typeface="Wingdings" pitchFamily="2" charset="2"/>
              <a:buChar char="Ø"/>
            </a:pPr>
            <a:r>
              <a:rPr lang="es-AR" sz="2800" dirty="0" smtClean="0"/>
              <a:t>Origen Genético.  </a:t>
            </a:r>
          </a:p>
          <a:p>
            <a:pPr>
              <a:buFont typeface="Wingdings" pitchFamily="2" charset="2"/>
              <a:buChar char="Ø"/>
            </a:pPr>
            <a:r>
              <a:rPr lang="es-AR" sz="2800" dirty="0" smtClean="0"/>
              <a:t>Textura.</a:t>
            </a:r>
          </a:p>
          <a:p>
            <a:pPr>
              <a:buFont typeface="Wingdings" pitchFamily="2" charset="2"/>
              <a:buChar char="Ø"/>
            </a:pPr>
            <a:r>
              <a:rPr lang="es-AR" sz="2800" dirty="0" smtClean="0"/>
              <a:t>Fertilidad natural + - fertilidad  inducida o agotada.</a:t>
            </a:r>
          </a:p>
          <a:p>
            <a:pPr>
              <a:buFont typeface="Wingdings" pitchFamily="2" charset="2"/>
              <a:buChar char="Ø"/>
            </a:pPr>
            <a:r>
              <a:rPr lang="es-AR" sz="2800" dirty="0" smtClean="0"/>
              <a:t>Impedancias &gt; tipos &gt; profundidad.</a:t>
            </a:r>
          </a:p>
          <a:p>
            <a:pPr>
              <a:buFont typeface="Wingdings" pitchFamily="2" charset="2"/>
              <a:buChar char="Ø"/>
            </a:pPr>
            <a:r>
              <a:rPr lang="es-AR" sz="2800" dirty="0" smtClean="0"/>
              <a:t>Características  químicas y físicas de los suelos. (salinidad y estructura) </a:t>
            </a:r>
          </a:p>
          <a:p>
            <a:pPr>
              <a:buNone/>
            </a:pPr>
            <a:endParaRPr lang="es-AR" dirty="0" smtClean="0"/>
          </a:p>
          <a:p>
            <a:pPr>
              <a:buNone/>
            </a:pPr>
            <a:endParaRPr lang="es-AR" dirty="0" smtClean="0"/>
          </a:p>
          <a:p>
            <a:pPr>
              <a:buNone/>
            </a:pPr>
            <a:endParaRPr lang="es-AR" dirty="0" smtClean="0"/>
          </a:p>
          <a:p>
            <a:pPr>
              <a:buNone/>
            </a:pPr>
            <a:endParaRPr lang="es-AR" sz="1900" dirty="0" smtClean="0"/>
          </a:p>
          <a:p>
            <a:pPr>
              <a:buNone/>
            </a:pPr>
            <a:endParaRPr lang="es-AR" dirty="0" smtClean="0">
              <a:solidFill>
                <a:schemeClr val="accent6">
                  <a:lumMod val="50000"/>
                </a:schemeClr>
              </a:solidFill>
            </a:endParaRPr>
          </a:p>
          <a:p>
            <a:endParaRPr lang="es-AR" dirty="0" smtClean="0"/>
          </a:p>
          <a:p>
            <a:pPr>
              <a:buNone/>
            </a:pPr>
            <a:endParaRPr lang="es-AR" dirty="0" smtClean="0"/>
          </a:p>
          <a:p>
            <a:pPr>
              <a:buNone/>
            </a:pPr>
            <a:endParaRPr lang="es-AR" dirty="0" smtClean="0"/>
          </a:p>
          <a:p>
            <a:endParaRPr lang="es-AR" dirty="0" smtClean="0"/>
          </a:p>
          <a:p>
            <a:endParaRPr lang="es-A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ChangeArrowheads="1"/>
          </p:cNvSpPr>
          <p:nvPr/>
        </p:nvSpPr>
        <p:spPr bwMode="auto">
          <a:xfrm>
            <a:off x="0" y="-171400"/>
            <a:ext cx="9144000" cy="7029400"/>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pPr algn="ctr"/>
            <a:r>
              <a:rPr lang="es-AR" sz="4000" dirty="0">
                <a:solidFill>
                  <a:schemeClr val="bg1"/>
                </a:solidFill>
                <a:cs typeface="Arial" charset="0"/>
              </a:rPr>
              <a:t>MUCHAS GRACIAS</a:t>
            </a:r>
          </a:p>
          <a:p>
            <a:pPr algn="ctr"/>
            <a:endParaRPr lang="es-AR" sz="4000" b="0"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07950" y="908050"/>
            <a:ext cx="957263" cy="5761038"/>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1116013" y="908050"/>
            <a:ext cx="1277937" cy="5761038"/>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2484438" y="908050"/>
            <a:ext cx="1474787" cy="5761038"/>
          </a:xfrm>
          <a:prstGeom prst="rect">
            <a:avLst/>
          </a:prstGeom>
          <a:noFill/>
          <a:ln w="9525">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3995738" y="908050"/>
            <a:ext cx="2644775" cy="5761038"/>
          </a:xfrm>
          <a:prstGeom prst="rect">
            <a:avLst/>
          </a:prstGeom>
          <a:noFill/>
          <a:ln w="9525">
            <a:noFill/>
            <a:miter lim="800000"/>
            <a:headEnd/>
            <a:tailEnd/>
          </a:ln>
        </p:spPr>
      </p:pic>
      <p:pic>
        <p:nvPicPr>
          <p:cNvPr id="8" name="Picture 6"/>
          <p:cNvPicPr>
            <a:picLocks noChangeAspect="1" noChangeArrowheads="1"/>
          </p:cNvPicPr>
          <p:nvPr/>
        </p:nvPicPr>
        <p:blipFill>
          <a:blip r:embed="rId7" cstate="print"/>
          <a:srcRect/>
          <a:stretch>
            <a:fillRect/>
          </a:stretch>
        </p:blipFill>
        <p:spPr bwMode="auto">
          <a:xfrm>
            <a:off x="6659563" y="908050"/>
            <a:ext cx="1296987" cy="5761038"/>
          </a:xfrm>
          <a:prstGeom prst="rect">
            <a:avLst/>
          </a:prstGeom>
          <a:noFill/>
          <a:ln w="9525">
            <a:noFill/>
            <a:miter lim="800000"/>
            <a:headEnd/>
            <a:tailEnd/>
          </a:ln>
        </p:spPr>
      </p:pic>
      <p:graphicFrame>
        <p:nvGraphicFramePr>
          <p:cNvPr id="9" name="8 Tabla"/>
          <p:cNvGraphicFramePr>
            <a:graphicFrameLocks noGrp="1"/>
          </p:cNvGraphicFramePr>
          <p:nvPr/>
        </p:nvGraphicFramePr>
        <p:xfrm>
          <a:off x="8027988" y="908050"/>
          <a:ext cx="1115616" cy="5849490"/>
        </p:xfrm>
        <a:graphic>
          <a:graphicData uri="http://schemas.openxmlformats.org/drawingml/2006/table">
            <a:tbl>
              <a:tblPr/>
              <a:tblGrid>
                <a:gridCol w="1115616"/>
              </a:tblGrid>
              <a:tr h="431352">
                <a:tc>
                  <a:txBody>
                    <a:bodyPr/>
                    <a:lstStyle/>
                    <a:p>
                      <a:pPr algn="ctr" fontAlgn="ctr"/>
                      <a:r>
                        <a:rPr lang="es-AR" sz="1200" b="1" i="0" u="none" strike="noStrike" dirty="0">
                          <a:solidFill>
                            <a:schemeClr val="bg1"/>
                          </a:solidFill>
                          <a:effectLst>
                            <a:outerShdw blurRad="38100" dist="38100" dir="2700000" algn="tl">
                              <a:srgbClr val="000000">
                                <a:alpha val="43137"/>
                              </a:srgbClr>
                            </a:outerShdw>
                          </a:effectLst>
                          <a:latin typeface="Arial"/>
                        </a:rPr>
                        <a:t>Nomenclatura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L3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L2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L1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LTs2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r>
              <a:tr h="292206">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LTs1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ML 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ML 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ML 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ML-Ts2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ML-Ts1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r>
              <a:tr h="292206">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ML-T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B-T1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B-T2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B-T3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B-Ts2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B-Ts1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B1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r>
              <a:tr h="278292">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B2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r>
              <a:tr h="292206">
                <a:tc>
                  <a:txBody>
                    <a:bodyPr/>
                    <a:lstStyle/>
                    <a:p>
                      <a:pPr algn="ctr" fontAlgn="t"/>
                      <a:r>
                        <a:rPr lang="es-AR" sz="1800" b="1" i="1" u="none" strike="noStrike" dirty="0">
                          <a:solidFill>
                            <a:schemeClr val="bg1"/>
                          </a:solidFill>
                          <a:effectLst>
                            <a:outerShdw blurRad="38100" dist="38100" dir="2700000" algn="tl">
                              <a:srgbClr val="000000">
                                <a:alpha val="43137"/>
                              </a:srgbClr>
                            </a:outerShdw>
                          </a:effectLst>
                          <a:latin typeface="Arial"/>
                        </a:rPr>
                        <a:t>B3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10" name="9 CuadroTexto"/>
          <p:cNvSpPr txBox="1"/>
          <p:nvPr/>
        </p:nvSpPr>
        <p:spPr>
          <a:xfrm>
            <a:off x="1214414" y="58143"/>
            <a:ext cx="6715172" cy="584775"/>
          </a:xfrm>
          <a:prstGeom prst="rect">
            <a:avLst/>
          </a:prstGeom>
          <a:solidFill>
            <a:srgbClr val="FFFF00"/>
          </a:solidFill>
          <a:ln>
            <a:solidFill>
              <a:schemeClr val="tx1"/>
            </a:solidFill>
          </a:ln>
        </p:spPr>
        <p:txBody>
          <a:bodyPr wrap="square" rtlCol="0">
            <a:spAutoFit/>
          </a:bodyPr>
          <a:lstStyle/>
          <a:p>
            <a:pPr algn="ctr"/>
            <a:r>
              <a:rPr lang="es-AR" sz="3200" u="sng" dirty="0" smtClean="0">
                <a:effectLst>
                  <a:outerShdw blurRad="38100" dist="38100" dir="2700000" algn="tl">
                    <a:srgbClr val="000000">
                      <a:alpha val="43137"/>
                    </a:srgbClr>
                  </a:outerShdw>
                </a:effectLst>
                <a:latin typeface="Comic Sans MS" pitchFamily="66" charset="0"/>
              </a:rPr>
              <a:t>MATRIZ AMBIENTAL</a:t>
            </a:r>
            <a:endParaRPr lang="es-AR" sz="3200" u="sng" dirty="0">
              <a:effectLst>
                <a:outerShdw blurRad="38100" dist="38100" dir="2700000" algn="tl">
                  <a:srgbClr val="000000">
                    <a:alpha val="43137"/>
                  </a:srgbClr>
                </a:outerShdw>
              </a:effectLst>
              <a:latin typeface="Comic Sans MS" pitchFamily="66" charset="0"/>
            </a:endParaRPr>
          </a:p>
        </p:txBody>
      </p:sp>
      <p:pic>
        <p:nvPicPr>
          <p:cNvPr id="11" name="Picture 7" descr="C:\Users\Renè\Documents\Archivos Excel\Coordinacion\Logos\logoZOfinalALTA.jpg"/>
          <p:cNvPicPr>
            <a:picLocks noChangeAspect="1" noChangeArrowheads="1"/>
          </p:cNvPicPr>
          <p:nvPr/>
        </p:nvPicPr>
        <p:blipFill>
          <a:blip r:embed="rId8" cstate="print"/>
          <a:srcRect/>
          <a:stretch>
            <a:fillRect/>
          </a:stretch>
        </p:blipFill>
        <p:spPr bwMode="auto">
          <a:xfrm>
            <a:off x="7984705" y="-11820"/>
            <a:ext cx="1159295" cy="836712"/>
          </a:xfrm>
          <a:prstGeom prst="rect">
            <a:avLst/>
          </a:prstGeom>
          <a:noFill/>
          <a:ln w="9525">
            <a:noFill/>
            <a:miter lim="800000"/>
            <a:headEnd/>
            <a:tailEnd/>
          </a:ln>
        </p:spPr>
      </p:pic>
      <p:pic>
        <p:nvPicPr>
          <p:cNvPr id="12" name="Picture 5" descr="LOGO NUEVO"/>
          <p:cNvPicPr>
            <a:picLocks noChangeAspect="1" noChangeArrowheads="1"/>
          </p:cNvPicPr>
          <p:nvPr/>
        </p:nvPicPr>
        <p:blipFill>
          <a:blip r:embed="rId9" cstate="print"/>
          <a:srcRect/>
          <a:stretch>
            <a:fillRect/>
          </a:stretch>
        </p:blipFill>
        <p:spPr bwMode="auto">
          <a:xfrm>
            <a:off x="-72008" y="-11820"/>
            <a:ext cx="1187624" cy="8485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orma libre"/>
          <p:cNvSpPr/>
          <p:nvPr/>
        </p:nvSpPr>
        <p:spPr>
          <a:xfrm>
            <a:off x="1714480" y="2857496"/>
            <a:ext cx="5991367" cy="1865194"/>
          </a:xfrm>
          <a:custGeom>
            <a:avLst/>
            <a:gdLst>
              <a:gd name="connsiteX0" fmla="*/ 0 w 5991367"/>
              <a:gd name="connsiteY0" fmla="*/ 1721892 h 1865194"/>
              <a:gd name="connsiteX1" fmla="*/ 2210937 w 5991367"/>
              <a:gd name="connsiteY1" fmla="*/ 1626358 h 1865194"/>
              <a:gd name="connsiteX2" fmla="*/ 3138985 w 5991367"/>
              <a:gd name="connsiteY2" fmla="*/ 288878 h 1865194"/>
              <a:gd name="connsiteX3" fmla="*/ 5431809 w 5991367"/>
              <a:gd name="connsiteY3" fmla="*/ 43218 h 1865194"/>
              <a:gd name="connsiteX4" fmla="*/ 5991367 w 5991367"/>
              <a:gd name="connsiteY4" fmla="*/ 29570 h 186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1367" h="1865194">
                <a:moveTo>
                  <a:pt x="0" y="1721892"/>
                </a:moveTo>
                <a:cubicBezTo>
                  <a:pt x="843886" y="1793543"/>
                  <a:pt x="1687773" y="1865194"/>
                  <a:pt x="2210937" y="1626358"/>
                </a:cubicBezTo>
                <a:cubicBezTo>
                  <a:pt x="2734101" y="1387522"/>
                  <a:pt x="2602173" y="552735"/>
                  <a:pt x="3138985" y="288878"/>
                </a:cubicBezTo>
                <a:cubicBezTo>
                  <a:pt x="3675797" y="25021"/>
                  <a:pt x="4956412" y="86436"/>
                  <a:pt x="5431809" y="43218"/>
                </a:cubicBezTo>
                <a:cubicBezTo>
                  <a:pt x="5907206" y="0"/>
                  <a:pt x="5949286" y="14785"/>
                  <a:pt x="5991367" y="2957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dirty="0"/>
          </a:p>
        </p:txBody>
      </p:sp>
      <p:sp>
        <p:nvSpPr>
          <p:cNvPr id="3" name="2 Rectángulo"/>
          <p:cNvSpPr/>
          <p:nvPr/>
        </p:nvSpPr>
        <p:spPr>
          <a:xfrm>
            <a:off x="1214414" y="4929198"/>
            <a:ext cx="2286016"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Bajos</a:t>
            </a:r>
          </a:p>
          <a:p>
            <a:pPr algn="ctr"/>
            <a:r>
              <a:rPr lang="es-AR" dirty="0" smtClean="0"/>
              <a:t>Maíz – Soja</a:t>
            </a:r>
          </a:p>
          <a:p>
            <a:pPr algn="ctr"/>
            <a:r>
              <a:rPr lang="es-AR" dirty="0" smtClean="0"/>
              <a:t>Alta densidad</a:t>
            </a:r>
          </a:p>
          <a:p>
            <a:pPr algn="ctr"/>
            <a:r>
              <a:rPr lang="es-AR" dirty="0" smtClean="0"/>
              <a:t>Menos P</a:t>
            </a:r>
            <a:endParaRPr lang="es-AR" dirty="0"/>
          </a:p>
        </p:txBody>
      </p:sp>
      <p:sp>
        <p:nvSpPr>
          <p:cNvPr id="4" name="3 Rectángulo"/>
          <p:cNvSpPr/>
          <p:nvPr/>
        </p:nvSpPr>
        <p:spPr>
          <a:xfrm>
            <a:off x="6072198" y="3286124"/>
            <a:ext cx="2286016"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Lomas</a:t>
            </a:r>
          </a:p>
          <a:p>
            <a:pPr algn="ctr"/>
            <a:r>
              <a:rPr lang="es-AR" dirty="0" smtClean="0"/>
              <a:t>Trigo –Girasol</a:t>
            </a:r>
          </a:p>
          <a:p>
            <a:pPr algn="ctr"/>
            <a:r>
              <a:rPr lang="es-AR" dirty="0" smtClean="0"/>
              <a:t>Baja densidad</a:t>
            </a:r>
          </a:p>
          <a:p>
            <a:pPr algn="ctr"/>
            <a:r>
              <a:rPr lang="es-AR" dirty="0" smtClean="0"/>
              <a:t>Más P</a:t>
            </a:r>
            <a:endParaRPr lang="es-AR" dirty="0"/>
          </a:p>
        </p:txBody>
      </p:sp>
      <p:sp>
        <p:nvSpPr>
          <p:cNvPr id="5" name="4 CuadroTexto"/>
          <p:cNvSpPr txBox="1"/>
          <p:nvPr/>
        </p:nvSpPr>
        <p:spPr>
          <a:xfrm>
            <a:off x="5643570" y="428604"/>
            <a:ext cx="3000396" cy="1077218"/>
          </a:xfrm>
          <a:prstGeom prst="rect">
            <a:avLst/>
          </a:prstGeom>
          <a:noFill/>
        </p:spPr>
        <p:txBody>
          <a:bodyPr wrap="square" rtlCol="0">
            <a:spAutoFit/>
          </a:bodyPr>
          <a:lstStyle/>
          <a:p>
            <a:r>
              <a:rPr lang="es-AR" sz="3200" dirty="0" smtClean="0"/>
              <a:t>Agricultura por</a:t>
            </a:r>
          </a:p>
          <a:p>
            <a:r>
              <a:rPr lang="es-AR" sz="3200" dirty="0" smtClean="0"/>
              <a:t>Ambientes</a:t>
            </a:r>
            <a:endParaRPr lang="es-AR" sz="3200" dirty="0"/>
          </a:p>
        </p:txBody>
      </p:sp>
      <p:pic>
        <p:nvPicPr>
          <p:cNvPr id="225282" name="Picture 2"/>
          <p:cNvPicPr>
            <a:picLocks noChangeAspect="1" noChangeArrowheads="1"/>
          </p:cNvPicPr>
          <p:nvPr/>
        </p:nvPicPr>
        <p:blipFill>
          <a:blip r:embed="rId3" cstate="print"/>
          <a:srcRect l="37340" t="28326" r="20927" b="20881"/>
          <a:stretch>
            <a:fillRect/>
          </a:stretch>
        </p:blipFill>
        <p:spPr bwMode="auto">
          <a:xfrm>
            <a:off x="68240" y="91458"/>
            <a:ext cx="4143404" cy="28349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13489</TotalTime>
  <Words>2591</Words>
  <Application>Microsoft Office PowerPoint</Application>
  <PresentationFormat>Presentación en pantalla (4:3)</PresentationFormat>
  <Paragraphs>668</Paragraphs>
  <Slides>70</Slides>
  <Notes>70</Notes>
  <HiddenSlides>2</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70</vt:i4>
      </vt:variant>
    </vt:vector>
  </HeadingPairs>
  <TitlesOfParts>
    <vt:vector size="73" baseType="lpstr">
      <vt:lpstr>Civil</vt:lpstr>
      <vt:lpstr>Gráfico</vt:lpstr>
      <vt:lpstr>Foto de Photo Editor</vt:lpstr>
      <vt:lpstr>Impactos de la Producción de cultivos en el AMBIENTE</vt:lpstr>
      <vt:lpstr>Diapositiva 2</vt:lpstr>
      <vt:lpstr>¿COMO VENIMOS? (Diagnóstico)</vt:lpstr>
      <vt:lpstr> ¿Cuáles son los objetivos de la producción agrícola? </vt:lpstr>
      <vt:lpstr>Objetivo de las Rotaciones</vt:lpstr>
      <vt:lpstr>Diapositiva 6</vt:lpstr>
      <vt:lpstr>AMBIENTE: Oferta Ambiental</vt:lpstr>
      <vt:lpstr>Diapositiva 8</vt:lpstr>
      <vt:lpstr>Diapositiva 9</vt:lpstr>
      <vt:lpstr>Balance de Carbono</vt:lpstr>
      <vt:lpstr>Cómo mejoramos el Balance de Carbono</vt:lpstr>
      <vt:lpstr>Balance de Carbono en Secuencias Propuestas</vt:lpstr>
      <vt:lpstr>Balance de Carbono en Secuencias Propuestas</vt:lpstr>
      <vt:lpstr> Cobertura del SUELO</vt:lpstr>
      <vt:lpstr>CULTIVOS DE COBERTURA</vt:lpstr>
      <vt:lpstr>TRIGO VS CULTIVO COBERTURA en SUR de Córdoba</vt:lpstr>
      <vt:lpstr>Diapositiva 17</vt:lpstr>
      <vt:lpstr>Diapositiva 18</vt:lpstr>
      <vt:lpstr>Agua</vt:lpstr>
      <vt:lpstr>Probabilidad Acumulada de ocurrencia de Precipitaciones 61 años Mari lauquen (NC) </vt:lpstr>
      <vt:lpstr>ENSO desde  1950</vt:lpstr>
      <vt:lpstr>Probabilidad de lluvias  por evento ENSO</vt:lpstr>
      <vt:lpstr>Análisis correlación evento ENSO / RINDE 20 años datos CREA 30A ML</vt:lpstr>
      <vt:lpstr>Índices de serie de rindes de 20 años agrupados por CULTIVO y por EVENTO</vt:lpstr>
      <vt:lpstr>Índices de serie de rindes de 20 años agrupados por CULTIVO y por EVENTO  NIÑA</vt:lpstr>
      <vt:lpstr>Índices de serie de rindes de 20 años agrupados por CULTIVO y por EVENTO  NEUTRO</vt:lpstr>
      <vt:lpstr>Índices de serie de rindes de 20 años agrupados por CULTIVO y por EVENTO  NIÑO</vt:lpstr>
      <vt:lpstr>Conclusiones de análisis de evento ENSO con serie Histórica de CREA 30 de Agosto ML</vt:lpstr>
      <vt:lpstr>Tendencia Climática 2011 (fenómeno ENSO)</vt:lpstr>
      <vt:lpstr>RESERVA DE AGUA EN EL SUELO</vt:lpstr>
      <vt:lpstr>Diapositiva 31</vt:lpstr>
      <vt:lpstr>Diapositiva 32</vt:lpstr>
      <vt:lpstr>¿Que capacidad de Tanque tenemos en nuestros suelos ?</vt:lpstr>
      <vt:lpstr>Diapositiva 34</vt:lpstr>
      <vt:lpstr>Diapositiva 35</vt:lpstr>
      <vt:lpstr>Diapositiva 36</vt:lpstr>
      <vt:lpstr>Diapositiva 37</vt:lpstr>
      <vt:lpstr>Diapositiva 38</vt:lpstr>
      <vt:lpstr>Diapositiva 39</vt:lpstr>
      <vt:lpstr>EL Carmen (8SH)</vt:lpstr>
      <vt:lpstr>El Carmen Mz 1era vs 2da fecha</vt:lpstr>
      <vt:lpstr>Diapositiva 42</vt:lpstr>
      <vt:lpstr>ESTRATEGIAS DE MANEJO</vt:lpstr>
      <vt:lpstr>Diapositiva 44</vt:lpstr>
      <vt:lpstr>Consumo de agua de los cultivos</vt:lpstr>
      <vt:lpstr>Diapositiva 46</vt:lpstr>
      <vt:lpstr>Diapositiva 47</vt:lpstr>
      <vt:lpstr>Diapositiva 48</vt:lpstr>
      <vt:lpstr>Diapositiva 49</vt:lpstr>
      <vt:lpstr>Fertilizar la rotación</vt:lpstr>
      <vt:lpstr>Balance de Nutrientes</vt:lpstr>
      <vt:lpstr>Fertilización a Largo Plazo</vt:lpstr>
      <vt:lpstr>Fertilización a Largo Plazo</vt:lpstr>
      <vt:lpstr>Fertilizar la Rotación (Momento)</vt:lpstr>
      <vt:lpstr>Balance de Nutrientes</vt:lpstr>
      <vt:lpstr>Balance de Nutrientes</vt:lpstr>
      <vt:lpstr>Balance de Nutrientes</vt:lpstr>
      <vt:lpstr>Balance de Nutrientes</vt:lpstr>
      <vt:lpstr>Balance de Nutrientes</vt:lpstr>
      <vt:lpstr>Diapositiva 60</vt:lpstr>
      <vt:lpstr>Diapositiva 61</vt:lpstr>
      <vt:lpstr>Cómo armar una rotación adecuada</vt:lpstr>
      <vt:lpstr>Antecesores por Cultivo</vt:lpstr>
      <vt:lpstr>Antecesores Soja histórico</vt:lpstr>
      <vt:lpstr>Principales Rotaciones</vt:lpstr>
      <vt:lpstr>Diapositiva 66</vt:lpstr>
      <vt:lpstr>CONCLUSIONES</vt:lpstr>
      <vt:lpstr>SISTEMA:  Enfoque  Sistémico</vt:lpstr>
      <vt:lpstr>Hector  Baigorri</vt:lpstr>
      <vt:lpstr>Diapositiva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Rotaciones CREA 30 de Agosto Mari lauquen</dc:title>
  <dc:creator>Gastón Galarce</dc:creator>
  <cp:lastModifiedBy>Rene</cp:lastModifiedBy>
  <cp:revision>63</cp:revision>
  <dcterms:created xsi:type="dcterms:W3CDTF">2011-05-13T00:24:54Z</dcterms:created>
  <dcterms:modified xsi:type="dcterms:W3CDTF">2011-08-12T12:07:07Z</dcterms:modified>
</cp:coreProperties>
</file>