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doc" ContentType="application/msword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88" r:id="rId2"/>
    <p:sldId id="263" r:id="rId3"/>
    <p:sldId id="328" r:id="rId4"/>
    <p:sldId id="264" r:id="rId5"/>
    <p:sldId id="370" r:id="rId6"/>
    <p:sldId id="371" r:id="rId7"/>
    <p:sldId id="372" r:id="rId8"/>
    <p:sldId id="373" r:id="rId9"/>
    <p:sldId id="374" r:id="rId10"/>
    <p:sldId id="377" r:id="rId11"/>
    <p:sldId id="329" r:id="rId12"/>
    <p:sldId id="330" r:id="rId13"/>
    <p:sldId id="331" r:id="rId14"/>
    <p:sldId id="333" r:id="rId15"/>
    <p:sldId id="346" r:id="rId16"/>
    <p:sldId id="360" r:id="rId17"/>
    <p:sldId id="361" r:id="rId18"/>
    <p:sldId id="351" r:id="rId19"/>
    <p:sldId id="363" r:id="rId20"/>
    <p:sldId id="364" r:id="rId21"/>
    <p:sldId id="365" r:id="rId22"/>
    <p:sldId id="366" r:id="rId23"/>
    <p:sldId id="367" r:id="rId24"/>
    <p:sldId id="368" r:id="rId25"/>
    <p:sldId id="356" r:id="rId26"/>
    <p:sldId id="369" r:id="rId27"/>
    <p:sldId id="332" r:id="rId28"/>
    <p:sldId id="271" r:id="rId29"/>
    <p:sldId id="327" r:id="rId30"/>
    <p:sldId id="272" r:id="rId31"/>
    <p:sldId id="318" r:id="rId32"/>
    <p:sldId id="316" r:id="rId33"/>
    <p:sldId id="317" r:id="rId34"/>
    <p:sldId id="319" r:id="rId35"/>
    <p:sldId id="320" r:id="rId36"/>
    <p:sldId id="321" r:id="rId37"/>
    <p:sldId id="322" r:id="rId38"/>
    <p:sldId id="323" r:id="rId39"/>
    <p:sldId id="324" r:id="rId40"/>
    <p:sldId id="325" r:id="rId41"/>
    <p:sldId id="312" r:id="rId42"/>
    <p:sldId id="257" r:id="rId43"/>
    <p:sldId id="289" r:id="rId44"/>
    <p:sldId id="303" r:id="rId45"/>
    <p:sldId id="305" r:id="rId46"/>
    <p:sldId id="307" r:id="rId47"/>
    <p:sldId id="308" r:id="rId48"/>
    <p:sldId id="315" r:id="rId49"/>
    <p:sldId id="314" r:id="rId50"/>
    <p:sldId id="309" r:id="rId51"/>
    <p:sldId id="298" r:id="rId52"/>
    <p:sldId id="300" r:id="rId53"/>
    <p:sldId id="358" r:id="rId54"/>
    <p:sldId id="359" r:id="rId55"/>
    <p:sldId id="297" r:id="rId56"/>
    <p:sldId id="313" r:id="rId57"/>
    <p:sldId id="311" r:id="rId58"/>
    <p:sldId id="301" r:id="rId59"/>
    <p:sldId id="310" r:id="rId60"/>
    <p:sldId id="306" r:id="rId61"/>
    <p:sldId id="270" r:id="rId62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718" autoAdjust="0"/>
  </p:normalViewPr>
  <p:slideViewPr>
    <p:cSldViewPr>
      <p:cViewPr>
        <p:scale>
          <a:sx n="70" d="100"/>
          <a:sy n="70" d="100"/>
        </p:scale>
        <p:origin x="-1302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19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image" Target="../media/image5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5A5D2-12EA-4A68-8245-D1B3FB3DEE0A}" type="datetimeFigureOut">
              <a:rPr lang="es-AR" smtClean="0"/>
              <a:pPr/>
              <a:t>12/08/2011</a:t>
            </a:fld>
            <a:endParaRPr lang="es-AR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0A053-23AF-40B5-820B-A99E6BFAB41F}" type="slidenum">
              <a:rPr lang="es-AR" smtClean="0"/>
              <a:pPr/>
              <a:t>‹Nº›</a:t>
            </a:fld>
            <a:endParaRPr lang="es-A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574540E-FCE4-4461-99BF-42D049DACBFA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AR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AR" dirty="0" smtClean="0"/>
          </a:p>
        </p:txBody>
      </p:sp>
      <p:sp>
        <p:nvSpPr>
          <p:cNvPr id="2355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8FF8DA-D288-40FE-A4C9-B0653FA3CE98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s-E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AR" dirty="0" smtClean="0"/>
          </a:p>
        </p:txBody>
      </p:sp>
      <p:sp>
        <p:nvSpPr>
          <p:cNvPr id="2458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BDC2EA-7B26-4CC0-9431-2E2DF0101ABD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s-E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AR" dirty="0" smtClean="0"/>
          </a:p>
        </p:txBody>
      </p:sp>
      <p:sp>
        <p:nvSpPr>
          <p:cNvPr id="266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B75F0FA-F8BE-4323-9DD6-D64CA04917CC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s-E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9F7E7-A4FB-43EE-8C21-77AFB92EE088}" type="slidenum">
              <a:rPr lang="es-ES" smtClean="0"/>
              <a:pPr/>
              <a:t>25</a:t>
            </a:fld>
            <a:endParaRPr lang="es-E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AR" dirty="0" smtClean="0"/>
          </a:p>
        </p:txBody>
      </p:sp>
      <p:sp>
        <p:nvSpPr>
          <p:cNvPr id="2867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CB70AD-D5D5-4597-B385-AC760B91F429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s-E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71BA602-AA27-4F23-BF69-3855CC4BAF7B}" type="slidenum">
              <a:rPr lang="en-US" sz="1200">
                <a:latin typeface="Calibri" pitchFamily="34" charset="0"/>
              </a:rPr>
              <a:pPr algn="r"/>
              <a:t>31</a:t>
            </a:fld>
            <a:endParaRPr lang="en-US" sz="1200" dirty="0">
              <a:latin typeface="Calibri" pitchFamily="34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AR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C1E5636-66E2-43B8-9BD9-3E92224ED9CA}" type="slidenum">
              <a:rPr lang="en-US" sz="1200">
                <a:latin typeface="Calibri" pitchFamily="34" charset="0"/>
              </a:rPr>
              <a:pPr algn="r"/>
              <a:t>32</a:t>
            </a:fld>
            <a:endParaRPr lang="en-US" sz="1200" dirty="0">
              <a:latin typeface="Calibri" pitchFamily="34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AR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64224A0-C463-44D5-B6FA-927390DC5D8C}" type="slidenum">
              <a:rPr lang="en-US" sz="1200">
                <a:latin typeface="Calibri" pitchFamily="34" charset="0"/>
              </a:rPr>
              <a:pPr algn="r"/>
              <a:t>33</a:t>
            </a:fld>
            <a:endParaRPr lang="en-US" sz="1200" dirty="0">
              <a:latin typeface="Calibri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AR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71F7D70-D4C8-40F1-9EFE-4428E2FEE196}" type="slidenum">
              <a:rPr lang="en-US" sz="1200">
                <a:latin typeface="Calibri" pitchFamily="34" charset="0"/>
              </a:rPr>
              <a:pPr algn="r"/>
              <a:t>35</a:t>
            </a:fld>
            <a:endParaRPr lang="en-US" sz="1200" dirty="0">
              <a:latin typeface="Calibri" pitchFamily="34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AR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ED043-F739-4094-A53E-5695851EC2AD}" type="slidenum">
              <a:rPr lang="es-AR" smtClean="0"/>
              <a:pPr/>
              <a:t>54</a:t>
            </a:fld>
            <a:endParaRPr lang="es-A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9F7E7-A4FB-43EE-8C21-77AFB92EE088}" type="slidenum">
              <a:rPr lang="es-ES" smtClean="0"/>
              <a:pPr/>
              <a:t>14</a:t>
            </a:fld>
            <a:endParaRPr lang="es-E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786AAA6-27CF-4EFA-82DF-ACC86E4D9097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1126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DCF0B6B-ED9E-4BE9-8CF9-546FAFBF9C4F}" type="slidenum">
              <a:rPr lang="es-E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61</a:t>
            </a:fld>
            <a:endParaRPr lang="es-ES" sz="1200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12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AR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83447-7397-4F98-B8AB-F317DEA39663}" type="slidenum">
              <a:rPr lang="es-ES" smtClean="0"/>
              <a:pPr/>
              <a:t>15</a:t>
            </a:fld>
            <a:endParaRPr lang="es-E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AR" dirty="0" smtClean="0"/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2F003D-ECBA-40AC-BF87-42953C651BD8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s-E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AR" dirty="0" smtClean="0"/>
          </a:p>
        </p:txBody>
      </p:sp>
      <p:sp>
        <p:nvSpPr>
          <p:cNvPr id="1946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90BFCE3-3F86-4EE0-AB16-7D0707E2B8C3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s-E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9F7E7-A4FB-43EE-8C21-77AFB92EE088}" type="slidenum">
              <a:rPr lang="es-ES" smtClean="0"/>
              <a:pPr/>
              <a:t>18</a:t>
            </a:fld>
            <a:endParaRPr lang="es-E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AR" dirty="0" smtClean="0"/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EFC6CD-0E22-432B-ADD0-44245F878198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s-E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9F7E7-A4FB-43EE-8C21-77AFB92EE088}" type="slidenum">
              <a:rPr lang="es-ES" smtClean="0"/>
              <a:pPr/>
              <a:t>20</a:t>
            </a:fld>
            <a:endParaRPr lang="es-E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9F7E7-A4FB-43EE-8C21-77AFB92EE088}" type="slidenum">
              <a:rPr lang="es-ES" smtClean="0"/>
              <a:pPr/>
              <a:t>21</a:t>
            </a:fld>
            <a:endParaRPr lang="es-E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B00DB-E588-4F60-A12A-1150A0830288}" type="datetimeFigureOut">
              <a:rPr lang="es-AR" smtClean="0"/>
              <a:pPr/>
              <a:t>12/08/2011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2210-0938-4C2E-922B-F085811D4824}" type="slidenum">
              <a:rPr lang="es-AR" smtClean="0"/>
              <a:pPr/>
              <a:t>‹Nº›</a:t>
            </a:fld>
            <a:endParaRPr lang="es-A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B00DB-E588-4F60-A12A-1150A0830288}" type="datetimeFigureOut">
              <a:rPr lang="es-AR" smtClean="0"/>
              <a:pPr/>
              <a:t>12/08/2011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2210-0938-4C2E-922B-F085811D4824}" type="slidenum">
              <a:rPr lang="es-AR" smtClean="0"/>
              <a:pPr/>
              <a:t>‹Nº›</a:t>
            </a:fld>
            <a:endParaRPr lang="es-A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B00DB-E588-4F60-A12A-1150A0830288}" type="datetimeFigureOut">
              <a:rPr lang="es-AR" smtClean="0"/>
              <a:pPr/>
              <a:t>12/08/2011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2210-0938-4C2E-922B-F085811D4824}" type="slidenum">
              <a:rPr lang="es-AR" smtClean="0"/>
              <a:pPr/>
              <a:t>‹Nº›</a:t>
            </a:fld>
            <a:endParaRPr lang="es-A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AFICHE_JAT_Cultivos-de-verano.jpg"/>
          <p:cNvPicPr>
            <a:picLocks noChangeAspect="1"/>
          </p:cNvPicPr>
          <p:nvPr userDrawn="1"/>
        </p:nvPicPr>
        <p:blipFill>
          <a:blip r:embed="rId2" cstate="print"/>
          <a:srcRect l="66677" b="93680"/>
          <a:stretch>
            <a:fillRect/>
          </a:stretch>
        </p:blipFill>
        <p:spPr>
          <a:xfrm>
            <a:off x="6858016" y="6244546"/>
            <a:ext cx="2285984" cy="613478"/>
          </a:xfrm>
          <a:prstGeom prst="rect">
            <a:avLst/>
          </a:prstGeom>
        </p:spPr>
      </p:pic>
      <p:pic>
        <p:nvPicPr>
          <p:cNvPr id="8" name="Picture 111" descr="Logosllll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085" y="6357958"/>
            <a:ext cx="35436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Grupo Fumigaciones Rodríguez"/>
          <p:cNvPicPr>
            <a:picLocks noChangeAspect="1" noChangeArrowheads="1"/>
          </p:cNvPicPr>
          <p:nvPr userDrawn="1"/>
        </p:nvPicPr>
        <p:blipFill>
          <a:blip r:embed="rId4"/>
          <a:srcRect l="33528" t="20145" r="31472" b="24299"/>
          <a:stretch>
            <a:fillRect/>
          </a:stretch>
        </p:blipFill>
        <p:spPr bwMode="auto">
          <a:xfrm>
            <a:off x="857224" y="6390849"/>
            <a:ext cx="503666" cy="395737"/>
          </a:xfrm>
          <a:prstGeom prst="rect">
            <a:avLst/>
          </a:prstGeom>
          <a:noFill/>
        </p:spPr>
      </p:pic>
      <p:sp>
        <p:nvSpPr>
          <p:cNvPr id="11" name="10 Rectángulo"/>
          <p:cNvSpPr/>
          <p:nvPr userDrawn="1"/>
        </p:nvSpPr>
        <p:spPr>
          <a:xfrm>
            <a:off x="1714480" y="0"/>
            <a:ext cx="7429520" cy="12858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cxnSp>
        <p:nvCxnSpPr>
          <p:cNvPr id="13" name="12 Conector recto"/>
          <p:cNvCxnSpPr/>
          <p:nvPr userDrawn="1"/>
        </p:nvCxnSpPr>
        <p:spPr>
          <a:xfrm>
            <a:off x="0" y="6215082"/>
            <a:ext cx="9144000" cy="158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 userDrawn="1"/>
        </p:nvSpPr>
        <p:spPr>
          <a:xfrm>
            <a:off x="2500298" y="6215082"/>
            <a:ext cx="414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aseline="0" dirty="0" smtClean="0"/>
              <a:t>CULTIVOS DE VERANO</a:t>
            </a:r>
            <a:endParaRPr lang="es-AR" sz="1200" dirty="0" smtClean="0"/>
          </a:p>
          <a:p>
            <a:pPr algn="ctr"/>
            <a:r>
              <a:rPr lang="es-AR" sz="1200" dirty="0" smtClean="0"/>
              <a:t>JORNADA</a:t>
            </a:r>
            <a:r>
              <a:rPr lang="es-AR" sz="1200" baseline="0" dirty="0" smtClean="0"/>
              <a:t> ACTUALIZACIÓN TÉCNICA – ZONA OESTE</a:t>
            </a:r>
          </a:p>
          <a:p>
            <a:pPr algn="ctr"/>
            <a:r>
              <a:rPr lang="es-AR" sz="1200" baseline="0" dirty="0" smtClean="0"/>
              <a:t>PEHUAJO 12 DE AGOSTO 2011 </a:t>
            </a:r>
          </a:p>
        </p:txBody>
      </p:sp>
      <p:pic>
        <p:nvPicPr>
          <p:cNvPr id="32770" name="Picture 2" descr="http://www.glacoxan.com/imagenes/casafe.gif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500166" y="6264651"/>
            <a:ext cx="500065" cy="6110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AFICHE_JAT_Cultivos-de-verano.jpg"/>
          <p:cNvPicPr>
            <a:picLocks noChangeAspect="1"/>
          </p:cNvPicPr>
          <p:nvPr userDrawn="1"/>
        </p:nvPicPr>
        <p:blipFill>
          <a:blip r:embed="rId2" cstate="print"/>
          <a:srcRect l="66677" b="93680"/>
          <a:stretch>
            <a:fillRect/>
          </a:stretch>
        </p:blipFill>
        <p:spPr>
          <a:xfrm>
            <a:off x="6858016" y="6244546"/>
            <a:ext cx="2285984" cy="613478"/>
          </a:xfrm>
          <a:prstGeom prst="rect">
            <a:avLst/>
          </a:prstGeom>
        </p:spPr>
      </p:pic>
      <p:pic>
        <p:nvPicPr>
          <p:cNvPr id="8" name="Picture 111" descr="Logosllll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085" y="6357958"/>
            <a:ext cx="35436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Grupo Fumigaciones Rodríguez"/>
          <p:cNvPicPr>
            <a:picLocks noChangeAspect="1" noChangeArrowheads="1"/>
          </p:cNvPicPr>
          <p:nvPr userDrawn="1"/>
        </p:nvPicPr>
        <p:blipFill>
          <a:blip r:embed="rId4"/>
          <a:srcRect l="33528" t="20145" r="31472" b="24299"/>
          <a:stretch>
            <a:fillRect/>
          </a:stretch>
        </p:blipFill>
        <p:spPr bwMode="auto">
          <a:xfrm>
            <a:off x="857224" y="6390849"/>
            <a:ext cx="503666" cy="395737"/>
          </a:xfrm>
          <a:prstGeom prst="rect">
            <a:avLst/>
          </a:prstGeom>
          <a:noFill/>
        </p:spPr>
      </p:pic>
      <p:sp>
        <p:nvSpPr>
          <p:cNvPr id="11" name="10 Rectángulo"/>
          <p:cNvSpPr/>
          <p:nvPr userDrawn="1"/>
        </p:nvSpPr>
        <p:spPr>
          <a:xfrm>
            <a:off x="1714480" y="0"/>
            <a:ext cx="7429520" cy="12858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cxnSp>
        <p:nvCxnSpPr>
          <p:cNvPr id="13" name="12 Conector recto"/>
          <p:cNvCxnSpPr/>
          <p:nvPr userDrawn="1"/>
        </p:nvCxnSpPr>
        <p:spPr>
          <a:xfrm>
            <a:off x="0" y="6215082"/>
            <a:ext cx="9144000" cy="158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 userDrawn="1"/>
        </p:nvSpPr>
        <p:spPr>
          <a:xfrm>
            <a:off x="2500298" y="6215082"/>
            <a:ext cx="414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aseline="0" dirty="0" smtClean="0"/>
              <a:t>CULTIVOS DE VERANO</a:t>
            </a:r>
            <a:endParaRPr lang="es-AR" sz="1200" dirty="0" smtClean="0"/>
          </a:p>
          <a:p>
            <a:pPr algn="ctr"/>
            <a:r>
              <a:rPr lang="es-AR" sz="1200" dirty="0" smtClean="0"/>
              <a:t>JORNADA</a:t>
            </a:r>
            <a:r>
              <a:rPr lang="es-AR" sz="1200" baseline="0" dirty="0" smtClean="0"/>
              <a:t> ACTUALIZACIÓN TÉCNICA – ZONA OESTE</a:t>
            </a:r>
          </a:p>
          <a:p>
            <a:pPr algn="ctr"/>
            <a:r>
              <a:rPr lang="es-AR" sz="1200" baseline="0" dirty="0" smtClean="0"/>
              <a:t>PEHUAJO 12 DE AGOSTO 2011 </a:t>
            </a:r>
          </a:p>
        </p:txBody>
      </p:sp>
      <p:pic>
        <p:nvPicPr>
          <p:cNvPr id="32770" name="Picture 2" descr="http://www.glacoxan.com/imagenes/casafe.gif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500166" y="6264651"/>
            <a:ext cx="500065" cy="6110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AFICHE_JAT_Cultivos-de-verano.jpg"/>
          <p:cNvPicPr>
            <a:picLocks noChangeAspect="1"/>
          </p:cNvPicPr>
          <p:nvPr userDrawn="1"/>
        </p:nvPicPr>
        <p:blipFill>
          <a:blip r:embed="rId2" cstate="print"/>
          <a:srcRect l="66677" b="93680"/>
          <a:stretch>
            <a:fillRect/>
          </a:stretch>
        </p:blipFill>
        <p:spPr>
          <a:xfrm>
            <a:off x="6858016" y="6244546"/>
            <a:ext cx="2285984" cy="613478"/>
          </a:xfrm>
          <a:prstGeom prst="rect">
            <a:avLst/>
          </a:prstGeom>
        </p:spPr>
      </p:pic>
      <p:pic>
        <p:nvPicPr>
          <p:cNvPr id="8" name="Picture 111" descr="Logosllll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085" y="6357958"/>
            <a:ext cx="35436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Grupo Fumigaciones Rodríguez"/>
          <p:cNvPicPr>
            <a:picLocks noChangeAspect="1" noChangeArrowheads="1"/>
          </p:cNvPicPr>
          <p:nvPr userDrawn="1"/>
        </p:nvPicPr>
        <p:blipFill>
          <a:blip r:embed="rId4"/>
          <a:srcRect l="33528" t="20145" r="31472" b="24299"/>
          <a:stretch>
            <a:fillRect/>
          </a:stretch>
        </p:blipFill>
        <p:spPr bwMode="auto">
          <a:xfrm>
            <a:off x="857224" y="6390849"/>
            <a:ext cx="503666" cy="395737"/>
          </a:xfrm>
          <a:prstGeom prst="rect">
            <a:avLst/>
          </a:prstGeom>
          <a:noFill/>
        </p:spPr>
      </p:pic>
      <p:sp>
        <p:nvSpPr>
          <p:cNvPr id="11" name="10 Rectángulo"/>
          <p:cNvSpPr/>
          <p:nvPr userDrawn="1"/>
        </p:nvSpPr>
        <p:spPr>
          <a:xfrm>
            <a:off x="642910" y="571480"/>
            <a:ext cx="7858180" cy="50006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cxnSp>
        <p:nvCxnSpPr>
          <p:cNvPr id="13" name="12 Conector recto"/>
          <p:cNvCxnSpPr/>
          <p:nvPr userDrawn="1"/>
        </p:nvCxnSpPr>
        <p:spPr>
          <a:xfrm>
            <a:off x="0" y="6215082"/>
            <a:ext cx="9144000" cy="158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 userDrawn="1"/>
        </p:nvSpPr>
        <p:spPr>
          <a:xfrm>
            <a:off x="2500298" y="6215082"/>
            <a:ext cx="414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aseline="0" dirty="0" smtClean="0"/>
              <a:t>CULTIVOS DE VERANO</a:t>
            </a:r>
            <a:endParaRPr lang="es-AR" sz="1200" dirty="0" smtClean="0"/>
          </a:p>
          <a:p>
            <a:pPr algn="ctr"/>
            <a:r>
              <a:rPr lang="es-AR" sz="1200" dirty="0" smtClean="0"/>
              <a:t>JORNADA</a:t>
            </a:r>
            <a:r>
              <a:rPr lang="es-AR" sz="1200" baseline="0" dirty="0" smtClean="0"/>
              <a:t> ACTUALIZACIÓN TÉCNICA – ZONA OESTE</a:t>
            </a:r>
          </a:p>
          <a:p>
            <a:pPr algn="ctr"/>
            <a:r>
              <a:rPr lang="es-AR" sz="1200" baseline="0" dirty="0" smtClean="0"/>
              <a:t>PEHUAJO 12 DE AGOSTO 2011 </a:t>
            </a:r>
          </a:p>
        </p:txBody>
      </p:sp>
      <p:pic>
        <p:nvPicPr>
          <p:cNvPr id="32770" name="Picture 2" descr="http://www.glacoxan.com/imagenes/casafe.gif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500166" y="6264651"/>
            <a:ext cx="500065" cy="6110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AFICHE_JAT_Cultivos-de-verano.jpg"/>
          <p:cNvPicPr>
            <a:picLocks noChangeAspect="1"/>
          </p:cNvPicPr>
          <p:nvPr userDrawn="1"/>
        </p:nvPicPr>
        <p:blipFill>
          <a:blip r:embed="rId2" cstate="print"/>
          <a:srcRect l="66677" b="93680"/>
          <a:stretch>
            <a:fillRect/>
          </a:stretch>
        </p:blipFill>
        <p:spPr>
          <a:xfrm>
            <a:off x="6858016" y="6244546"/>
            <a:ext cx="2285984" cy="613478"/>
          </a:xfrm>
          <a:prstGeom prst="rect">
            <a:avLst/>
          </a:prstGeom>
        </p:spPr>
      </p:pic>
      <p:pic>
        <p:nvPicPr>
          <p:cNvPr id="8" name="Picture 111" descr="Logosllll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085" y="6357958"/>
            <a:ext cx="35436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Grupo Fumigaciones Rodríguez"/>
          <p:cNvPicPr>
            <a:picLocks noChangeAspect="1" noChangeArrowheads="1"/>
          </p:cNvPicPr>
          <p:nvPr userDrawn="1"/>
        </p:nvPicPr>
        <p:blipFill>
          <a:blip r:embed="rId4"/>
          <a:srcRect l="33528" t="20145" r="31472" b="24299"/>
          <a:stretch>
            <a:fillRect/>
          </a:stretch>
        </p:blipFill>
        <p:spPr bwMode="auto">
          <a:xfrm>
            <a:off x="857224" y="6390849"/>
            <a:ext cx="503666" cy="395737"/>
          </a:xfrm>
          <a:prstGeom prst="rect">
            <a:avLst/>
          </a:prstGeom>
          <a:noFill/>
        </p:spPr>
      </p:pic>
      <p:sp>
        <p:nvSpPr>
          <p:cNvPr id="11" name="10 Rectángulo"/>
          <p:cNvSpPr/>
          <p:nvPr userDrawn="1"/>
        </p:nvSpPr>
        <p:spPr>
          <a:xfrm>
            <a:off x="1714480" y="0"/>
            <a:ext cx="7429520" cy="12858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cxnSp>
        <p:nvCxnSpPr>
          <p:cNvPr id="13" name="12 Conector recto"/>
          <p:cNvCxnSpPr/>
          <p:nvPr userDrawn="1"/>
        </p:nvCxnSpPr>
        <p:spPr>
          <a:xfrm>
            <a:off x="0" y="6215082"/>
            <a:ext cx="9144000" cy="158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 userDrawn="1"/>
        </p:nvSpPr>
        <p:spPr>
          <a:xfrm>
            <a:off x="2500298" y="6215082"/>
            <a:ext cx="414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aseline="0" dirty="0" smtClean="0"/>
              <a:t>CULTIVOS DE VERANO</a:t>
            </a:r>
            <a:endParaRPr lang="es-AR" sz="1200" dirty="0" smtClean="0"/>
          </a:p>
          <a:p>
            <a:pPr algn="ctr"/>
            <a:r>
              <a:rPr lang="es-AR" sz="1200" dirty="0" smtClean="0"/>
              <a:t>JORNADA</a:t>
            </a:r>
            <a:r>
              <a:rPr lang="es-AR" sz="1200" baseline="0" dirty="0" smtClean="0"/>
              <a:t> ACTUALIZACIÓN TÉCNICA – ZONA OESTE</a:t>
            </a:r>
          </a:p>
          <a:p>
            <a:pPr algn="ctr"/>
            <a:r>
              <a:rPr lang="es-AR" sz="1200" baseline="0" dirty="0" smtClean="0"/>
              <a:t>PEHUAJO 12 DE AGOSTO 2011 </a:t>
            </a:r>
          </a:p>
        </p:txBody>
      </p:sp>
      <p:pic>
        <p:nvPicPr>
          <p:cNvPr id="32770" name="Picture 2" descr="http://www.glacoxan.com/imagenes/casafe.gif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500166" y="6264651"/>
            <a:ext cx="500065" cy="6110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AFICHE_JAT_Cultivos-de-verano.jpg"/>
          <p:cNvPicPr>
            <a:picLocks noChangeAspect="1"/>
          </p:cNvPicPr>
          <p:nvPr userDrawn="1"/>
        </p:nvPicPr>
        <p:blipFill>
          <a:blip r:embed="rId2" cstate="print"/>
          <a:srcRect l="66677" b="93680"/>
          <a:stretch>
            <a:fillRect/>
          </a:stretch>
        </p:blipFill>
        <p:spPr>
          <a:xfrm>
            <a:off x="6858016" y="6244546"/>
            <a:ext cx="2285984" cy="613478"/>
          </a:xfrm>
          <a:prstGeom prst="rect">
            <a:avLst/>
          </a:prstGeom>
        </p:spPr>
      </p:pic>
      <p:pic>
        <p:nvPicPr>
          <p:cNvPr id="8" name="Picture 111" descr="Logosllll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085" y="6357958"/>
            <a:ext cx="35436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Grupo Fumigaciones Rodríguez"/>
          <p:cNvPicPr>
            <a:picLocks noChangeAspect="1" noChangeArrowheads="1"/>
          </p:cNvPicPr>
          <p:nvPr userDrawn="1"/>
        </p:nvPicPr>
        <p:blipFill>
          <a:blip r:embed="rId4" cstate="print"/>
          <a:srcRect l="33528" t="20145" r="31472" b="24299"/>
          <a:stretch>
            <a:fillRect/>
          </a:stretch>
        </p:blipFill>
        <p:spPr bwMode="auto">
          <a:xfrm>
            <a:off x="857224" y="6390849"/>
            <a:ext cx="503666" cy="395737"/>
          </a:xfrm>
          <a:prstGeom prst="rect">
            <a:avLst/>
          </a:prstGeom>
          <a:noFill/>
        </p:spPr>
      </p:pic>
      <p:sp>
        <p:nvSpPr>
          <p:cNvPr id="11" name="10 Rectángulo"/>
          <p:cNvSpPr/>
          <p:nvPr userDrawn="1"/>
        </p:nvSpPr>
        <p:spPr>
          <a:xfrm>
            <a:off x="1714480" y="0"/>
            <a:ext cx="7429520" cy="12858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cxnSp>
        <p:nvCxnSpPr>
          <p:cNvPr id="13" name="12 Conector recto"/>
          <p:cNvCxnSpPr/>
          <p:nvPr userDrawn="1"/>
        </p:nvCxnSpPr>
        <p:spPr>
          <a:xfrm>
            <a:off x="0" y="6215082"/>
            <a:ext cx="9144000" cy="158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 userDrawn="1"/>
        </p:nvSpPr>
        <p:spPr>
          <a:xfrm>
            <a:off x="2500298" y="6215082"/>
            <a:ext cx="414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aseline="0" dirty="0" smtClean="0"/>
              <a:t>CULTIVOS DE VERANO</a:t>
            </a:r>
            <a:endParaRPr lang="es-AR" sz="1200" dirty="0" smtClean="0"/>
          </a:p>
          <a:p>
            <a:pPr algn="ctr"/>
            <a:r>
              <a:rPr lang="es-AR" sz="1200" dirty="0" smtClean="0"/>
              <a:t>JORNADA</a:t>
            </a:r>
            <a:r>
              <a:rPr lang="es-AR" sz="1200" baseline="0" dirty="0" smtClean="0"/>
              <a:t> ACTUALIZACIÓN TÉCNICA – ZONA OESTE</a:t>
            </a:r>
          </a:p>
          <a:p>
            <a:pPr algn="ctr"/>
            <a:r>
              <a:rPr lang="es-AR" sz="1200" baseline="0" dirty="0" smtClean="0"/>
              <a:t>PEHUAJO 12 DE AGOSTO 2011 </a:t>
            </a:r>
          </a:p>
        </p:txBody>
      </p:sp>
      <p:pic>
        <p:nvPicPr>
          <p:cNvPr id="32770" name="Picture 2" descr="http://www.glacoxan.com/imagenes/casafe.gif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6264651"/>
            <a:ext cx="500065" cy="6110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AFICHE_JAT_Cultivos-de-verano.jpg"/>
          <p:cNvPicPr>
            <a:picLocks noChangeAspect="1"/>
          </p:cNvPicPr>
          <p:nvPr userDrawn="1"/>
        </p:nvPicPr>
        <p:blipFill>
          <a:blip r:embed="rId2" cstate="print"/>
          <a:srcRect l="66677" b="93680"/>
          <a:stretch>
            <a:fillRect/>
          </a:stretch>
        </p:blipFill>
        <p:spPr>
          <a:xfrm>
            <a:off x="6858016" y="6244546"/>
            <a:ext cx="2285984" cy="613478"/>
          </a:xfrm>
          <a:prstGeom prst="rect">
            <a:avLst/>
          </a:prstGeom>
        </p:spPr>
      </p:pic>
      <p:pic>
        <p:nvPicPr>
          <p:cNvPr id="8" name="Picture 111" descr="Logosllll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085" y="6357958"/>
            <a:ext cx="35436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Grupo Fumigaciones Rodríguez"/>
          <p:cNvPicPr>
            <a:picLocks noChangeAspect="1" noChangeArrowheads="1"/>
          </p:cNvPicPr>
          <p:nvPr userDrawn="1"/>
        </p:nvPicPr>
        <p:blipFill>
          <a:blip r:embed="rId4" cstate="print"/>
          <a:srcRect l="33528" t="20145" r="31472" b="24299"/>
          <a:stretch>
            <a:fillRect/>
          </a:stretch>
        </p:blipFill>
        <p:spPr bwMode="auto">
          <a:xfrm>
            <a:off x="857224" y="6390849"/>
            <a:ext cx="503666" cy="395737"/>
          </a:xfrm>
          <a:prstGeom prst="rect">
            <a:avLst/>
          </a:prstGeom>
          <a:noFill/>
        </p:spPr>
      </p:pic>
      <p:sp>
        <p:nvSpPr>
          <p:cNvPr id="11" name="10 Rectángulo"/>
          <p:cNvSpPr/>
          <p:nvPr userDrawn="1"/>
        </p:nvSpPr>
        <p:spPr>
          <a:xfrm>
            <a:off x="1714480" y="0"/>
            <a:ext cx="7429520" cy="12858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cxnSp>
        <p:nvCxnSpPr>
          <p:cNvPr id="13" name="12 Conector recto"/>
          <p:cNvCxnSpPr/>
          <p:nvPr userDrawn="1"/>
        </p:nvCxnSpPr>
        <p:spPr>
          <a:xfrm>
            <a:off x="0" y="6215082"/>
            <a:ext cx="9144000" cy="158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 userDrawn="1"/>
        </p:nvSpPr>
        <p:spPr>
          <a:xfrm>
            <a:off x="2500298" y="6215082"/>
            <a:ext cx="414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aseline="0" dirty="0" smtClean="0"/>
              <a:t>CULTIVOS DE VERANO</a:t>
            </a:r>
            <a:endParaRPr lang="es-AR" sz="1200" dirty="0" smtClean="0"/>
          </a:p>
          <a:p>
            <a:pPr algn="ctr"/>
            <a:r>
              <a:rPr lang="es-AR" sz="1200" dirty="0" smtClean="0"/>
              <a:t>JORNADA</a:t>
            </a:r>
            <a:r>
              <a:rPr lang="es-AR" sz="1200" baseline="0" dirty="0" smtClean="0"/>
              <a:t> ACTUALIZACIÓN TÉCNICA – ZONA OESTE</a:t>
            </a:r>
          </a:p>
          <a:p>
            <a:pPr algn="ctr"/>
            <a:r>
              <a:rPr lang="es-AR" sz="1200" baseline="0" dirty="0" smtClean="0"/>
              <a:t>PEHUAJO 12 DE AGOSTO 2011 </a:t>
            </a:r>
          </a:p>
        </p:txBody>
      </p:sp>
      <p:pic>
        <p:nvPicPr>
          <p:cNvPr id="32770" name="Picture 2" descr="http://www.glacoxan.com/imagenes/casafe.gif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6264651"/>
            <a:ext cx="500065" cy="6110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B00DB-E588-4F60-A12A-1150A0830288}" type="datetimeFigureOut">
              <a:rPr lang="es-AR" smtClean="0"/>
              <a:pPr/>
              <a:t>12/08/2011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2210-0938-4C2E-922B-F085811D4824}" type="slidenum">
              <a:rPr lang="es-AR" smtClean="0"/>
              <a:pPr/>
              <a:t>‹Nº›</a:t>
            </a:fld>
            <a:endParaRPr lang="es-A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B00DB-E588-4F60-A12A-1150A0830288}" type="datetimeFigureOut">
              <a:rPr lang="es-AR" smtClean="0"/>
              <a:pPr/>
              <a:t>12/08/2011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2210-0938-4C2E-922B-F085811D4824}" type="slidenum">
              <a:rPr lang="es-AR" smtClean="0"/>
              <a:pPr/>
              <a:t>‹Nº›</a:t>
            </a:fld>
            <a:endParaRPr lang="es-A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B00DB-E588-4F60-A12A-1150A0830288}" type="datetimeFigureOut">
              <a:rPr lang="es-AR" smtClean="0"/>
              <a:pPr/>
              <a:t>12/08/2011</a:t>
            </a:fld>
            <a:endParaRPr lang="es-AR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2210-0938-4C2E-922B-F085811D4824}" type="slidenum">
              <a:rPr lang="es-AR" smtClean="0"/>
              <a:pPr/>
              <a:t>‹Nº›</a:t>
            </a:fld>
            <a:endParaRPr lang="es-A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B00DB-E588-4F60-A12A-1150A0830288}" type="datetimeFigureOut">
              <a:rPr lang="es-AR" smtClean="0"/>
              <a:pPr/>
              <a:t>12/08/2011</a:t>
            </a:fld>
            <a:endParaRPr lang="es-AR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2210-0938-4C2E-922B-F085811D4824}" type="slidenum">
              <a:rPr lang="es-AR" smtClean="0"/>
              <a:pPr/>
              <a:t>‹Nº›</a:t>
            </a:fld>
            <a:endParaRPr lang="es-A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B00DB-E588-4F60-A12A-1150A0830288}" type="datetimeFigureOut">
              <a:rPr lang="es-AR" smtClean="0"/>
              <a:pPr/>
              <a:t>12/08/2011</a:t>
            </a:fld>
            <a:endParaRPr lang="es-AR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2210-0938-4C2E-922B-F085811D4824}" type="slidenum">
              <a:rPr lang="es-AR" smtClean="0"/>
              <a:pPr/>
              <a:t>‹Nº›</a:t>
            </a:fld>
            <a:endParaRPr lang="es-A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B00DB-E588-4F60-A12A-1150A0830288}" type="datetimeFigureOut">
              <a:rPr lang="es-AR" smtClean="0"/>
              <a:pPr/>
              <a:t>12/08/2011</a:t>
            </a:fld>
            <a:endParaRPr lang="es-AR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2210-0938-4C2E-922B-F085811D4824}" type="slidenum">
              <a:rPr lang="es-AR" smtClean="0"/>
              <a:pPr/>
              <a:t>‹Nº›</a:t>
            </a:fld>
            <a:endParaRPr lang="es-A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B00DB-E588-4F60-A12A-1150A0830288}" type="datetimeFigureOut">
              <a:rPr lang="es-AR" smtClean="0"/>
              <a:pPr/>
              <a:t>12/08/2011</a:t>
            </a:fld>
            <a:endParaRPr lang="es-AR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2210-0938-4C2E-922B-F085811D4824}" type="slidenum">
              <a:rPr lang="es-AR" smtClean="0"/>
              <a:pPr/>
              <a:t>‹Nº›</a:t>
            </a:fld>
            <a:endParaRPr lang="es-A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B00DB-E588-4F60-A12A-1150A0830288}" type="datetimeFigureOut">
              <a:rPr lang="es-AR" smtClean="0"/>
              <a:pPr/>
              <a:t>12/08/2011</a:t>
            </a:fld>
            <a:endParaRPr lang="es-AR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2210-0938-4C2E-922B-F085811D4824}" type="slidenum">
              <a:rPr lang="es-AR" smtClean="0"/>
              <a:pPr/>
              <a:t>‹Nº›</a:t>
            </a:fld>
            <a:endParaRPr lang="es-A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B00DB-E588-4F60-A12A-1150A0830288}" type="datetimeFigureOut">
              <a:rPr lang="es-AR" smtClean="0"/>
              <a:pPr/>
              <a:t>12/08/2011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72210-0938-4C2E-922B-F085811D4824}" type="slidenum">
              <a:rPr lang="es-AR" smtClean="0"/>
              <a:pPr/>
              <a:t>‹Nº›</a:t>
            </a:fld>
            <a:endParaRPr lang="es-A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66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depositook.com.ar/index2.html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5.png"/><Relationship Id="rId7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hyperlink" Target="http://www.google.com.ar/imgres?imgurl=http://www.jcktrefilados.com/images/LogoIramAzulOfx111.jpg&amp;imgrefurl=http://www.jcktrefilados.com/laboratorio.htm&amp;usg=___ER5hw9Ig8UDg87EzPEUogxW-lU=&amp;h=111&amp;w=111&amp;sz=31&amp;hl=es&amp;start=3&amp;zoom=1&amp;tbnid=cLy-t8WRpCyutM:&amp;tbnh=86&amp;tbnw=86&amp;ei=_5BCTqCDK-bl0QGhq5i4CQ&amp;prev=/search?q=logo+IRAM&amp;um=1&amp;hl=es&amp;tbm=isch&amp;um=1&amp;itbs=1" TargetMode="External"/><Relationship Id="rId9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39.jpeg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38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6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51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Documento_de_Microsoft_Office_Word_97-20031.doc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jpeg"/><Relationship Id="rId5" Type="http://schemas.openxmlformats.org/officeDocument/2006/relationships/image" Target="../media/image57.png"/><Relationship Id="rId4" Type="http://schemas.openxmlformats.org/officeDocument/2006/relationships/oleObject" Target="../embeddings/Documento_de_Microsoft_Office_Word_97-20032.doc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10" Type="http://schemas.openxmlformats.org/officeDocument/2006/relationships/image" Target="../media/image39.jpeg"/><Relationship Id="rId4" Type="http://schemas.openxmlformats.org/officeDocument/2006/relationships/image" Target="../media/image59.jpeg"/><Relationship Id="rId9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65.jpeg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9.png"/><Relationship Id="rId4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2.jpeg"/><Relationship Id="rId4" Type="http://schemas.openxmlformats.org/officeDocument/2006/relationships/hyperlink" Target="mailto:coord_agroq@iscamen.com.ar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hyperlink" Target="http://www.depositook.com.ar/index2.html" TargetMode="External"/><Relationship Id="rId7" Type="http://schemas.openxmlformats.org/officeDocument/2006/relationships/image" Target="../media/image75.jpeg"/><Relationship Id="rId12" Type="http://schemas.openxmlformats.org/officeDocument/2006/relationships/image" Target="../media/image7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eg"/><Relationship Id="rId11" Type="http://schemas.openxmlformats.org/officeDocument/2006/relationships/image" Target="../media/image78.png"/><Relationship Id="rId5" Type="http://schemas.openxmlformats.org/officeDocument/2006/relationships/image" Target="../media/image3.gif"/><Relationship Id="rId10" Type="http://schemas.openxmlformats.org/officeDocument/2006/relationships/image" Target="../media/image77.png"/><Relationship Id="rId4" Type="http://schemas.openxmlformats.org/officeDocument/2006/relationships/image" Target="../media/image8.png"/><Relationship Id="rId9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depositook.com.ar/index2.html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depositook.com.ar/index2.html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.gif"/><Relationship Id="rId3" Type="http://schemas.openxmlformats.org/officeDocument/2006/relationships/hyperlink" Target="mailto:pgrosso@casafe.org" TargetMode="External"/><Relationship Id="rId7" Type="http://schemas.openxmlformats.org/officeDocument/2006/relationships/hyperlink" Target="http://www.depositook.com.ar/index2.html" TargetMode="External"/><Relationship Id="rId12" Type="http://schemas.openxmlformats.org/officeDocument/2006/relationships/image" Target="../media/image102.jpeg"/><Relationship Id="rId2" Type="http://schemas.openxmlformats.org/officeDocument/2006/relationships/notesSlide" Target="../notesSlides/notesSlide20.xml"/><Relationship Id="rId16" Type="http://schemas.openxmlformats.org/officeDocument/2006/relationships/hyperlink" Target="mailto:coord_agroq@iscamen.com.ar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1.png"/><Relationship Id="rId11" Type="http://schemas.openxmlformats.org/officeDocument/2006/relationships/hyperlink" Target="http://www.iscamen.com.ar/" TargetMode="External"/><Relationship Id="rId5" Type="http://schemas.openxmlformats.org/officeDocument/2006/relationships/image" Target="../media/image7.jpeg"/><Relationship Id="rId15" Type="http://schemas.openxmlformats.org/officeDocument/2006/relationships/hyperlink" Target="http://www.grupofr.com.ar/" TargetMode="External"/><Relationship Id="rId10" Type="http://schemas.openxmlformats.org/officeDocument/2006/relationships/hyperlink" Target="mailto:agroquimicos@iscamen.com.ar" TargetMode="External"/><Relationship Id="rId4" Type="http://schemas.openxmlformats.org/officeDocument/2006/relationships/hyperlink" Target="http://www.casafe.org/" TargetMode="External"/><Relationship Id="rId9" Type="http://schemas.openxmlformats.org/officeDocument/2006/relationships/hyperlink" Target="mailto:Coord_agroq@iscamen.com.ar" TargetMode="External"/><Relationship Id="rId14" Type="http://schemas.openxmlformats.org/officeDocument/2006/relationships/hyperlink" Target="mailto:airesdelsur@grupofr.com.ar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depositook.com.ar/index2.html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depositook.com.ar/index2.html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depositook.com.ar/index2.html" TargetMode="Externa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AFICHE_JAT_Cultivos-de-verano.jpg"/>
          <p:cNvPicPr>
            <a:picLocks noChangeAspect="1"/>
          </p:cNvPicPr>
          <p:nvPr/>
        </p:nvPicPr>
        <p:blipFill>
          <a:blip r:embed="rId2"/>
          <a:srcRect l="24943" t="31250" r="4307" b="53125"/>
          <a:stretch>
            <a:fillRect/>
          </a:stretch>
        </p:blipFill>
        <p:spPr>
          <a:xfrm>
            <a:off x="1214414" y="3000372"/>
            <a:ext cx="7086650" cy="2214578"/>
          </a:xfrm>
          <a:prstGeom prst="rect">
            <a:avLst/>
          </a:prstGeom>
        </p:spPr>
      </p:pic>
      <p:pic>
        <p:nvPicPr>
          <p:cNvPr id="5" name="4 Imagen" descr="AFICHE_JAT_Cultivos-de-verano.jpg"/>
          <p:cNvPicPr>
            <a:picLocks noChangeAspect="1"/>
          </p:cNvPicPr>
          <p:nvPr/>
        </p:nvPicPr>
        <p:blipFill>
          <a:blip r:embed="rId2"/>
          <a:srcRect b="82292"/>
          <a:stretch>
            <a:fillRect/>
          </a:stretch>
        </p:blipFill>
        <p:spPr>
          <a:xfrm>
            <a:off x="2014622" y="714380"/>
            <a:ext cx="6272154" cy="1571612"/>
          </a:xfrm>
          <a:prstGeom prst="rect">
            <a:avLst/>
          </a:prstGeom>
        </p:spPr>
      </p:pic>
      <p:pic>
        <p:nvPicPr>
          <p:cNvPr id="2" name="1 Imagen" descr="AFICHE_JAT_Cultivos-de-vera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1781997"/>
            <a:ext cx="1214446" cy="17184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</p:spPr>
        <p:txBody>
          <a:bodyPr rtlCol="0">
            <a:normAutofit fontScale="9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DEPÓSITO PARA ALMACENAR </a:t>
            </a:r>
            <a:b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PRODUCTOS FITOSANITARIOS </a:t>
            </a:r>
            <a:b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COMPARANDO</a:t>
            </a:r>
            <a:endParaRPr lang="es-E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http://www.depositook.com.ar/imagenes/logo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760790"/>
            <a:ext cx="1500198" cy="525070"/>
          </a:xfrm>
          <a:prstGeom prst="rect">
            <a:avLst/>
          </a:prstGeom>
          <a:noFill/>
        </p:spPr>
      </p:pic>
      <p:pic>
        <p:nvPicPr>
          <p:cNvPr id="5" name="Picture 7" descr="http://www.casafe.org/imagenesblog/casaf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85561"/>
            <a:ext cx="1427141" cy="700233"/>
          </a:xfrm>
          <a:prstGeom prst="rect">
            <a:avLst/>
          </a:prstGeom>
          <a:noFill/>
        </p:spPr>
      </p:pic>
      <p:pic>
        <p:nvPicPr>
          <p:cNvPr id="10" name="3 Marcador de contenido" descr="20090427_22 - Copy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" y="1916832"/>
            <a:ext cx="4572000" cy="4176464"/>
          </a:xfrm>
          <a:prstGeom prst="rect">
            <a:avLst/>
          </a:prstGeom>
        </p:spPr>
      </p:pic>
      <p:pic>
        <p:nvPicPr>
          <p:cNvPr id="11" name="3 Marcador de contenido" descr="000_0089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499992" y="1916832"/>
            <a:ext cx="4358258" cy="4176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3714744" y="2729572"/>
            <a:ext cx="1980000" cy="9000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/>
              <a:t>DESPACHO DE FITOSANITARIOS</a:t>
            </a:r>
            <a:endParaRPr lang="es-AR" b="1" dirty="0"/>
          </a:p>
        </p:txBody>
      </p:sp>
      <p:sp>
        <p:nvSpPr>
          <p:cNvPr id="5" name="4 Rectángulo redondeado"/>
          <p:cNvSpPr/>
          <p:nvPr/>
        </p:nvSpPr>
        <p:spPr>
          <a:xfrm>
            <a:off x="142844" y="2717430"/>
            <a:ext cx="1980000" cy="9000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/>
              <a:t>DEPÓSITO DE FITOSANITARIOS</a:t>
            </a:r>
            <a:endParaRPr lang="es-AR" b="1" dirty="0"/>
          </a:p>
        </p:txBody>
      </p:sp>
      <p:sp>
        <p:nvSpPr>
          <p:cNvPr id="7" name="6 Rectángulo redondeado"/>
          <p:cNvSpPr/>
          <p:nvPr/>
        </p:nvSpPr>
        <p:spPr>
          <a:xfrm>
            <a:off x="1943542" y="1743182"/>
            <a:ext cx="1980000" cy="9000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>
                <a:solidFill>
                  <a:srgbClr val="FF0000"/>
                </a:solidFill>
              </a:rPr>
              <a:t>DECISIÓN DE APLICACIÓN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6949718" y="2729572"/>
            <a:ext cx="1980000" cy="9000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/>
              <a:t>APLICACIÓN</a:t>
            </a:r>
            <a:endParaRPr lang="es-AR" b="1" dirty="0"/>
          </a:p>
        </p:txBody>
      </p:sp>
      <p:sp>
        <p:nvSpPr>
          <p:cNvPr id="10" name="9 Rectángulo redondeado"/>
          <p:cNvSpPr/>
          <p:nvPr/>
        </p:nvSpPr>
        <p:spPr>
          <a:xfrm>
            <a:off x="3306380" y="4286256"/>
            <a:ext cx="1980000" cy="9000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/>
              <a:t>GESTIÓN DE PRODUCTO SOBRANTE</a:t>
            </a:r>
            <a:endParaRPr lang="es-AR" b="1" dirty="0"/>
          </a:p>
        </p:txBody>
      </p:sp>
      <p:sp>
        <p:nvSpPr>
          <p:cNvPr id="11" name="10 Rectángulo redondeado"/>
          <p:cNvSpPr/>
          <p:nvPr/>
        </p:nvSpPr>
        <p:spPr>
          <a:xfrm>
            <a:off x="6949718" y="4286256"/>
            <a:ext cx="1980000" cy="9000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/>
              <a:t>GESTIÓN ENVASES VACIOS</a:t>
            </a:r>
            <a:endParaRPr lang="es-AR" b="1" dirty="0"/>
          </a:p>
        </p:txBody>
      </p:sp>
      <p:cxnSp>
        <p:nvCxnSpPr>
          <p:cNvPr id="18" name="17 Conector recto de flecha"/>
          <p:cNvCxnSpPr>
            <a:stCxn id="5" idx="3"/>
            <a:endCxn id="3" idx="1"/>
          </p:cNvCxnSpPr>
          <p:nvPr/>
        </p:nvCxnSpPr>
        <p:spPr>
          <a:xfrm>
            <a:off x="2122844" y="3167430"/>
            <a:ext cx="1591900" cy="1214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>
            <a:stCxn id="3" idx="3"/>
            <a:endCxn id="9" idx="1"/>
          </p:cNvCxnSpPr>
          <p:nvPr/>
        </p:nvCxnSpPr>
        <p:spPr>
          <a:xfrm>
            <a:off x="5694744" y="3179572"/>
            <a:ext cx="1254974" cy="15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>
            <a:stCxn id="9" idx="2"/>
            <a:endCxn id="11" idx="0"/>
          </p:cNvCxnSpPr>
          <p:nvPr/>
        </p:nvCxnSpPr>
        <p:spPr>
          <a:xfrm rot="5400000">
            <a:off x="7611376" y="3957914"/>
            <a:ext cx="656684" cy="15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>
            <a:stCxn id="9" idx="2"/>
            <a:endCxn id="10" idx="3"/>
          </p:cNvCxnSpPr>
          <p:nvPr/>
        </p:nvCxnSpPr>
        <p:spPr>
          <a:xfrm rot="5400000">
            <a:off x="6059707" y="2856245"/>
            <a:ext cx="1106684" cy="265333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>
            <a:stCxn id="10" idx="1"/>
            <a:endCxn id="5" idx="2"/>
          </p:cNvCxnSpPr>
          <p:nvPr/>
        </p:nvCxnSpPr>
        <p:spPr>
          <a:xfrm rot="10800000">
            <a:off x="1132844" y="3617430"/>
            <a:ext cx="2173536" cy="111882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>
            <a:stCxn id="7" idx="2"/>
          </p:cNvCxnSpPr>
          <p:nvPr/>
        </p:nvCxnSpPr>
        <p:spPr>
          <a:xfrm rot="5400000">
            <a:off x="2645482" y="2926626"/>
            <a:ext cx="571504" cy="461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Rectángulo"/>
          <p:cNvSpPr/>
          <p:nvPr/>
        </p:nvSpPr>
        <p:spPr>
          <a:xfrm>
            <a:off x="71406" y="1357298"/>
            <a:ext cx="9001156" cy="4786346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b="1" dirty="0"/>
          </a:p>
        </p:txBody>
      </p:sp>
      <p:cxnSp>
        <p:nvCxnSpPr>
          <p:cNvPr id="41" name="40 Conector recto de flecha"/>
          <p:cNvCxnSpPr>
            <a:endCxn id="5" idx="0"/>
          </p:cNvCxnSpPr>
          <p:nvPr/>
        </p:nvCxnSpPr>
        <p:spPr>
          <a:xfrm rot="5400000">
            <a:off x="779315" y="2353769"/>
            <a:ext cx="717190" cy="1013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Forma"/>
          <p:cNvCxnSpPr>
            <a:stCxn id="11" idx="2"/>
          </p:cNvCxnSpPr>
          <p:nvPr/>
        </p:nvCxnSpPr>
        <p:spPr>
          <a:xfrm rot="5400000">
            <a:off x="7098768" y="4874066"/>
            <a:ext cx="528760" cy="1153140"/>
          </a:xfrm>
          <a:prstGeom prst="bentConnector2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46 CuadroTexto"/>
          <p:cNvSpPr txBox="1"/>
          <p:nvPr/>
        </p:nvSpPr>
        <p:spPr>
          <a:xfrm>
            <a:off x="714348" y="1643050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 INICIO</a:t>
            </a:r>
            <a:endParaRPr lang="es-AR" b="1" dirty="0"/>
          </a:p>
        </p:txBody>
      </p:sp>
      <p:sp>
        <p:nvSpPr>
          <p:cNvPr id="48" name="47 CuadroTexto"/>
          <p:cNvSpPr txBox="1"/>
          <p:nvPr/>
        </p:nvSpPr>
        <p:spPr>
          <a:xfrm>
            <a:off x="6286512" y="5530198"/>
            <a:ext cx="58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FIN</a:t>
            </a:r>
            <a:endParaRPr lang="es-AR" b="1" dirty="0"/>
          </a:p>
        </p:txBody>
      </p:sp>
      <p:cxnSp>
        <p:nvCxnSpPr>
          <p:cNvPr id="59" name="58 Conector recto"/>
          <p:cNvCxnSpPr/>
          <p:nvPr/>
        </p:nvCxnSpPr>
        <p:spPr>
          <a:xfrm rot="5400000">
            <a:off x="6071404" y="5715016"/>
            <a:ext cx="571504" cy="1588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59 CuadroTexto"/>
          <p:cNvSpPr txBox="1"/>
          <p:nvPr/>
        </p:nvSpPr>
        <p:spPr>
          <a:xfrm>
            <a:off x="5500694" y="5530198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 INICIO</a:t>
            </a:r>
            <a:endParaRPr lang="es-AR" b="1" dirty="0"/>
          </a:p>
        </p:txBody>
      </p:sp>
      <p:cxnSp>
        <p:nvCxnSpPr>
          <p:cNvPr id="61" name="60 Conector recto"/>
          <p:cNvCxnSpPr/>
          <p:nvPr/>
        </p:nvCxnSpPr>
        <p:spPr>
          <a:xfrm rot="10800000">
            <a:off x="500034" y="1643050"/>
            <a:ext cx="1285884" cy="1588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74 CuadroTexto"/>
          <p:cNvSpPr txBox="1"/>
          <p:nvPr/>
        </p:nvSpPr>
        <p:spPr>
          <a:xfrm>
            <a:off x="714348" y="1285860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F IN</a:t>
            </a:r>
            <a:endParaRPr lang="es-AR" b="1" dirty="0"/>
          </a:p>
        </p:txBody>
      </p:sp>
      <p:sp>
        <p:nvSpPr>
          <p:cNvPr id="77" name="1 Título"/>
          <p:cNvSpPr txBox="1">
            <a:spLocks/>
          </p:cNvSpPr>
          <p:nvPr/>
        </p:nvSpPr>
        <p:spPr bwMode="auto">
          <a:xfrm>
            <a:off x="1714480" y="0"/>
            <a:ext cx="7429520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ETAPAS DE GESTIÓN DE LOS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PRODUCTOS FITOSANITARIOS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8" name="77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66677" r="21868" b="93680"/>
          <a:stretch>
            <a:fillRect/>
          </a:stretch>
        </p:blipFill>
        <p:spPr>
          <a:xfrm>
            <a:off x="0" y="0"/>
            <a:ext cx="785818" cy="613478"/>
          </a:xfrm>
          <a:prstGeom prst="rect">
            <a:avLst/>
          </a:prstGeom>
        </p:spPr>
      </p:pic>
      <p:pic>
        <p:nvPicPr>
          <p:cNvPr id="79" name="78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78132" t="736" r="11454" b="93680"/>
          <a:stretch>
            <a:fillRect/>
          </a:stretch>
        </p:blipFill>
        <p:spPr>
          <a:xfrm>
            <a:off x="458092" y="571480"/>
            <a:ext cx="714380" cy="542040"/>
          </a:xfrm>
          <a:prstGeom prst="rect">
            <a:avLst/>
          </a:prstGeom>
        </p:spPr>
      </p:pic>
      <p:pic>
        <p:nvPicPr>
          <p:cNvPr id="80" name="79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88546" t="736" r="1041" b="93680"/>
          <a:stretch>
            <a:fillRect/>
          </a:stretch>
        </p:blipFill>
        <p:spPr>
          <a:xfrm>
            <a:off x="857224" y="86130"/>
            <a:ext cx="714380" cy="542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3949322" y="2729572"/>
            <a:ext cx="1980000" cy="9000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>
                <a:solidFill>
                  <a:srgbClr val="FF0000"/>
                </a:solidFill>
              </a:rPr>
              <a:t>DESPACHO DE FITOSANITARIOS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142844" y="2717430"/>
            <a:ext cx="1980000" cy="9000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/>
              <a:t>DEPÓSITO DE FITOSANITARIOS</a:t>
            </a:r>
            <a:endParaRPr lang="es-AR" b="1" dirty="0"/>
          </a:p>
        </p:txBody>
      </p:sp>
      <p:sp>
        <p:nvSpPr>
          <p:cNvPr id="7" name="6 Rectángulo redondeado"/>
          <p:cNvSpPr/>
          <p:nvPr/>
        </p:nvSpPr>
        <p:spPr>
          <a:xfrm>
            <a:off x="1943542" y="1743182"/>
            <a:ext cx="1980000" cy="9000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/>
              <a:t>DECISIÓN DE APLICACIÓN</a:t>
            </a:r>
            <a:endParaRPr lang="es-AR" b="1" dirty="0"/>
          </a:p>
        </p:txBody>
      </p:sp>
      <p:sp>
        <p:nvSpPr>
          <p:cNvPr id="9" name="8 Rectángulo redondeado"/>
          <p:cNvSpPr/>
          <p:nvPr/>
        </p:nvSpPr>
        <p:spPr>
          <a:xfrm>
            <a:off x="6949718" y="2729572"/>
            <a:ext cx="1980000" cy="9000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/>
              <a:t>APLICACIÓN</a:t>
            </a:r>
            <a:endParaRPr lang="es-AR" b="1" dirty="0"/>
          </a:p>
        </p:txBody>
      </p:sp>
      <p:sp>
        <p:nvSpPr>
          <p:cNvPr id="10" name="9 Rectángulo redondeado"/>
          <p:cNvSpPr/>
          <p:nvPr/>
        </p:nvSpPr>
        <p:spPr>
          <a:xfrm>
            <a:off x="3306380" y="4286256"/>
            <a:ext cx="1980000" cy="9000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/>
              <a:t>GESTIÓN DE PRODUCTO SOBRANTE</a:t>
            </a:r>
            <a:endParaRPr lang="es-AR" b="1" dirty="0"/>
          </a:p>
        </p:txBody>
      </p:sp>
      <p:sp>
        <p:nvSpPr>
          <p:cNvPr id="11" name="10 Rectángulo redondeado"/>
          <p:cNvSpPr/>
          <p:nvPr/>
        </p:nvSpPr>
        <p:spPr>
          <a:xfrm>
            <a:off x="6949718" y="4286256"/>
            <a:ext cx="1980000" cy="9000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/>
              <a:t>GESTIÓN ENVASES VACIOS</a:t>
            </a:r>
            <a:endParaRPr lang="es-AR" b="1" dirty="0"/>
          </a:p>
        </p:txBody>
      </p:sp>
      <p:cxnSp>
        <p:nvCxnSpPr>
          <p:cNvPr id="18" name="17 Conector recto de flecha"/>
          <p:cNvCxnSpPr>
            <a:stCxn id="5" idx="3"/>
            <a:endCxn id="3" idx="1"/>
          </p:cNvCxnSpPr>
          <p:nvPr/>
        </p:nvCxnSpPr>
        <p:spPr>
          <a:xfrm>
            <a:off x="2122844" y="3167430"/>
            <a:ext cx="1826478" cy="1214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>
            <a:stCxn id="3" idx="3"/>
            <a:endCxn id="9" idx="1"/>
          </p:cNvCxnSpPr>
          <p:nvPr/>
        </p:nvCxnSpPr>
        <p:spPr>
          <a:xfrm>
            <a:off x="5929322" y="3179572"/>
            <a:ext cx="1020396" cy="15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>
            <a:stCxn id="9" idx="2"/>
            <a:endCxn id="11" idx="0"/>
          </p:cNvCxnSpPr>
          <p:nvPr/>
        </p:nvCxnSpPr>
        <p:spPr>
          <a:xfrm rot="5400000">
            <a:off x="7611376" y="3957914"/>
            <a:ext cx="656684" cy="15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>
            <a:stCxn id="9" idx="2"/>
            <a:endCxn id="10" idx="3"/>
          </p:cNvCxnSpPr>
          <p:nvPr/>
        </p:nvCxnSpPr>
        <p:spPr>
          <a:xfrm rot="5400000">
            <a:off x="6059707" y="2856245"/>
            <a:ext cx="1106684" cy="265333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>
            <a:stCxn id="10" idx="1"/>
            <a:endCxn id="5" idx="2"/>
          </p:cNvCxnSpPr>
          <p:nvPr/>
        </p:nvCxnSpPr>
        <p:spPr>
          <a:xfrm rot="10800000">
            <a:off x="1132844" y="3617430"/>
            <a:ext cx="2173536" cy="111882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>
            <a:stCxn id="7" idx="2"/>
          </p:cNvCxnSpPr>
          <p:nvPr/>
        </p:nvCxnSpPr>
        <p:spPr>
          <a:xfrm rot="5400000">
            <a:off x="2645482" y="2926626"/>
            <a:ext cx="571504" cy="461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Rectángulo"/>
          <p:cNvSpPr/>
          <p:nvPr/>
        </p:nvSpPr>
        <p:spPr>
          <a:xfrm>
            <a:off x="71406" y="1357298"/>
            <a:ext cx="9001156" cy="4786346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b="1" dirty="0"/>
          </a:p>
        </p:txBody>
      </p:sp>
      <p:cxnSp>
        <p:nvCxnSpPr>
          <p:cNvPr id="41" name="40 Conector recto de flecha"/>
          <p:cNvCxnSpPr>
            <a:endCxn id="5" idx="0"/>
          </p:cNvCxnSpPr>
          <p:nvPr/>
        </p:nvCxnSpPr>
        <p:spPr>
          <a:xfrm rot="5400000">
            <a:off x="779315" y="2353769"/>
            <a:ext cx="717190" cy="1013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Forma"/>
          <p:cNvCxnSpPr>
            <a:stCxn id="11" idx="2"/>
          </p:cNvCxnSpPr>
          <p:nvPr/>
        </p:nvCxnSpPr>
        <p:spPr>
          <a:xfrm rot="5400000">
            <a:off x="7098768" y="4874066"/>
            <a:ext cx="528760" cy="1153140"/>
          </a:xfrm>
          <a:prstGeom prst="bentConnector2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46 CuadroTexto"/>
          <p:cNvSpPr txBox="1"/>
          <p:nvPr/>
        </p:nvSpPr>
        <p:spPr>
          <a:xfrm>
            <a:off x="714348" y="1643050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 INICIO</a:t>
            </a:r>
            <a:endParaRPr lang="es-AR" b="1" dirty="0"/>
          </a:p>
        </p:txBody>
      </p:sp>
      <p:sp>
        <p:nvSpPr>
          <p:cNvPr id="48" name="47 CuadroTexto"/>
          <p:cNvSpPr txBox="1"/>
          <p:nvPr/>
        </p:nvSpPr>
        <p:spPr>
          <a:xfrm>
            <a:off x="6286512" y="5530198"/>
            <a:ext cx="58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FIN</a:t>
            </a:r>
            <a:endParaRPr lang="es-AR" b="1" dirty="0"/>
          </a:p>
        </p:txBody>
      </p:sp>
      <p:cxnSp>
        <p:nvCxnSpPr>
          <p:cNvPr id="59" name="58 Conector recto"/>
          <p:cNvCxnSpPr/>
          <p:nvPr/>
        </p:nvCxnSpPr>
        <p:spPr>
          <a:xfrm rot="5400000">
            <a:off x="6071404" y="5715016"/>
            <a:ext cx="571504" cy="1588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59 CuadroTexto"/>
          <p:cNvSpPr txBox="1"/>
          <p:nvPr/>
        </p:nvSpPr>
        <p:spPr>
          <a:xfrm>
            <a:off x="5500694" y="5530198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 INICIO</a:t>
            </a:r>
            <a:endParaRPr lang="es-AR" b="1" dirty="0"/>
          </a:p>
        </p:txBody>
      </p:sp>
      <p:cxnSp>
        <p:nvCxnSpPr>
          <p:cNvPr id="61" name="60 Conector recto"/>
          <p:cNvCxnSpPr/>
          <p:nvPr/>
        </p:nvCxnSpPr>
        <p:spPr>
          <a:xfrm rot="10800000">
            <a:off x="500034" y="1643050"/>
            <a:ext cx="1285884" cy="1588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74 CuadroTexto"/>
          <p:cNvSpPr txBox="1"/>
          <p:nvPr/>
        </p:nvSpPr>
        <p:spPr>
          <a:xfrm>
            <a:off x="714348" y="1285860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F IN</a:t>
            </a:r>
            <a:endParaRPr lang="es-AR" b="1" dirty="0"/>
          </a:p>
        </p:txBody>
      </p:sp>
      <p:sp>
        <p:nvSpPr>
          <p:cNvPr id="77" name="1 Título"/>
          <p:cNvSpPr txBox="1">
            <a:spLocks/>
          </p:cNvSpPr>
          <p:nvPr/>
        </p:nvSpPr>
        <p:spPr bwMode="auto">
          <a:xfrm>
            <a:off x="1714480" y="0"/>
            <a:ext cx="7429520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ETAPAS DE GESTIÓN DE LOS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PRODUCTOS FITOSANITARIOS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8" name="77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66677" r="21868" b="93680"/>
          <a:stretch>
            <a:fillRect/>
          </a:stretch>
        </p:blipFill>
        <p:spPr>
          <a:xfrm>
            <a:off x="0" y="0"/>
            <a:ext cx="785818" cy="613478"/>
          </a:xfrm>
          <a:prstGeom prst="rect">
            <a:avLst/>
          </a:prstGeom>
        </p:spPr>
      </p:pic>
      <p:pic>
        <p:nvPicPr>
          <p:cNvPr id="79" name="78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78132" t="736" r="11454" b="93680"/>
          <a:stretch>
            <a:fillRect/>
          </a:stretch>
        </p:blipFill>
        <p:spPr>
          <a:xfrm>
            <a:off x="458092" y="571480"/>
            <a:ext cx="714380" cy="542040"/>
          </a:xfrm>
          <a:prstGeom prst="rect">
            <a:avLst/>
          </a:prstGeom>
        </p:spPr>
      </p:pic>
      <p:pic>
        <p:nvPicPr>
          <p:cNvPr id="80" name="79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88546" t="736" r="1041" b="93680"/>
          <a:stretch>
            <a:fillRect/>
          </a:stretch>
        </p:blipFill>
        <p:spPr>
          <a:xfrm>
            <a:off x="857224" y="86130"/>
            <a:ext cx="714380" cy="542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3949322" y="2729572"/>
            <a:ext cx="1980000" cy="9000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/>
              <a:t>DESPACHO DE FITOSANITARIOS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142844" y="2717430"/>
            <a:ext cx="1980000" cy="9000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/>
              <a:t>DEPÓSITO DE FITOSANITARIOS</a:t>
            </a:r>
            <a:endParaRPr lang="es-AR" b="1" dirty="0"/>
          </a:p>
        </p:txBody>
      </p:sp>
      <p:sp>
        <p:nvSpPr>
          <p:cNvPr id="7" name="6 Rectángulo redondeado"/>
          <p:cNvSpPr/>
          <p:nvPr/>
        </p:nvSpPr>
        <p:spPr>
          <a:xfrm>
            <a:off x="1943542" y="1743182"/>
            <a:ext cx="1980000" cy="9000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/>
              <a:t>DECISIÓN DE APLICACIÓN</a:t>
            </a:r>
            <a:endParaRPr lang="es-AR" b="1" dirty="0"/>
          </a:p>
        </p:txBody>
      </p:sp>
      <p:sp>
        <p:nvSpPr>
          <p:cNvPr id="9" name="8 Rectángulo redondeado"/>
          <p:cNvSpPr/>
          <p:nvPr/>
        </p:nvSpPr>
        <p:spPr>
          <a:xfrm>
            <a:off x="6949718" y="2729572"/>
            <a:ext cx="1980000" cy="9000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>
                <a:solidFill>
                  <a:srgbClr val="FF0000"/>
                </a:solidFill>
              </a:rPr>
              <a:t>APLICACIÓN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3306380" y="4286256"/>
            <a:ext cx="1980000" cy="9000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/>
              <a:t>GESTIÓN DE PRODUCTO SOBRANTE</a:t>
            </a:r>
            <a:endParaRPr lang="es-AR" b="1" dirty="0"/>
          </a:p>
        </p:txBody>
      </p:sp>
      <p:sp>
        <p:nvSpPr>
          <p:cNvPr id="11" name="10 Rectángulo redondeado"/>
          <p:cNvSpPr/>
          <p:nvPr/>
        </p:nvSpPr>
        <p:spPr>
          <a:xfrm>
            <a:off x="6949718" y="4286256"/>
            <a:ext cx="1980000" cy="9000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/>
              <a:t>GESTIÓN ENVASES VACIOS</a:t>
            </a:r>
            <a:endParaRPr lang="es-AR" b="1" dirty="0"/>
          </a:p>
        </p:txBody>
      </p:sp>
      <p:cxnSp>
        <p:nvCxnSpPr>
          <p:cNvPr id="18" name="17 Conector recto de flecha"/>
          <p:cNvCxnSpPr>
            <a:stCxn id="5" idx="3"/>
            <a:endCxn id="3" idx="1"/>
          </p:cNvCxnSpPr>
          <p:nvPr/>
        </p:nvCxnSpPr>
        <p:spPr>
          <a:xfrm>
            <a:off x="2122844" y="3167430"/>
            <a:ext cx="1826478" cy="1214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>
            <a:stCxn id="3" idx="3"/>
            <a:endCxn id="9" idx="1"/>
          </p:cNvCxnSpPr>
          <p:nvPr/>
        </p:nvCxnSpPr>
        <p:spPr>
          <a:xfrm>
            <a:off x="5929322" y="3179572"/>
            <a:ext cx="1020396" cy="15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>
            <a:stCxn id="9" idx="2"/>
            <a:endCxn id="11" idx="0"/>
          </p:cNvCxnSpPr>
          <p:nvPr/>
        </p:nvCxnSpPr>
        <p:spPr>
          <a:xfrm rot="5400000">
            <a:off x="7611376" y="3957914"/>
            <a:ext cx="656684" cy="15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>
            <a:stCxn id="9" idx="2"/>
            <a:endCxn id="10" idx="3"/>
          </p:cNvCxnSpPr>
          <p:nvPr/>
        </p:nvCxnSpPr>
        <p:spPr>
          <a:xfrm rot="5400000">
            <a:off x="6059707" y="2856245"/>
            <a:ext cx="1106684" cy="265333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>
            <a:stCxn id="10" idx="1"/>
            <a:endCxn id="5" idx="2"/>
          </p:cNvCxnSpPr>
          <p:nvPr/>
        </p:nvCxnSpPr>
        <p:spPr>
          <a:xfrm rot="10800000">
            <a:off x="1132844" y="3617430"/>
            <a:ext cx="2173536" cy="111882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>
            <a:stCxn id="7" idx="2"/>
          </p:cNvCxnSpPr>
          <p:nvPr/>
        </p:nvCxnSpPr>
        <p:spPr>
          <a:xfrm rot="5400000">
            <a:off x="2645482" y="2926626"/>
            <a:ext cx="571504" cy="461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Rectángulo"/>
          <p:cNvSpPr/>
          <p:nvPr/>
        </p:nvSpPr>
        <p:spPr>
          <a:xfrm>
            <a:off x="71406" y="1357298"/>
            <a:ext cx="9001156" cy="4786346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b="1" dirty="0"/>
          </a:p>
        </p:txBody>
      </p:sp>
      <p:cxnSp>
        <p:nvCxnSpPr>
          <p:cNvPr id="41" name="40 Conector recto de flecha"/>
          <p:cNvCxnSpPr>
            <a:endCxn id="5" idx="0"/>
          </p:cNvCxnSpPr>
          <p:nvPr/>
        </p:nvCxnSpPr>
        <p:spPr>
          <a:xfrm rot="5400000">
            <a:off x="779315" y="2353769"/>
            <a:ext cx="717190" cy="1013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Forma"/>
          <p:cNvCxnSpPr>
            <a:stCxn id="11" idx="2"/>
          </p:cNvCxnSpPr>
          <p:nvPr/>
        </p:nvCxnSpPr>
        <p:spPr>
          <a:xfrm rot="5400000">
            <a:off x="7098768" y="4874066"/>
            <a:ext cx="528760" cy="1153140"/>
          </a:xfrm>
          <a:prstGeom prst="bentConnector2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46 CuadroTexto"/>
          <p:cNvSpPr txBox="1"/>
          <p:nvPr/>
        </p:nvSpPr>
        <p:spPr>
          <a:xfrm>
            <a:off x="714348" y="1643050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 INICIO</a:t>
            </a:r>
            <a:endParaRPr lang="es-AR" b="1" dirty="0"/>
          </a:p>
        </p:txBody>
      </p:sp>
      <p:sp>
        <p:nvSpPr>
          <p:cNvPr id="48" name="47 CuadroTexto"/>
          <p:cNvSpPr txBox="1"/>
          <p:nvPr/>
        </p:nvSpPr>
        <p:spPr>
          <a:xfrm>
            <a:off x="6286512" y="5530198"/>
            <a:ext cx="58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FIN</a:t>
            </a:r>
            <a:endParaRPr lang="es-AR" b="1" dirty="0"/>
          </a:p>
        </p:txBody>
      </p:sp>
      <p:cxnSp>
        <p:nvCxnSpPr>
          <p:cNvPr id="59" name="58 Conector recto"/>
          <p:cNvCxnSpPr/>
          <p:nvPr/>
        </p:nvCxnSpPr>
        <p:spPr>
          <a:xfrm rot="5400000">
            <a:off x="6071404" y="5715016"/>
            <a:ext cx="571504" cy="1588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59 CuadroTexto"/>
          <p:cNvSpPr txBox="1"/>
          <p:nvPr/>
        </p:nvSpPr>
        <p:spPr>
          <a:xfrm>
            <a:off x="5500694" y="5530198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 INICIO</a:t>
            </a:r>
            <a:endParaRPr lang="es-AR" b="1" dirty="0"/>
          </a:p>
        </p:txBody>
      </p:sp>
      <p:cxnSp>
        <p:nvCxnSpPr>
          <p:cNvPr id="61" name="60 Conector recto"/>
          <p:cNvCxnSpPr/>
          <p:nvPr/>
        </p:nvCxnSpPr>
        <p:spPr>
          <a:xfrm rot="10800000">
            <a:off x="500034" y="1643050"/>
            <a:ext cx="1285884" cy="1588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74 CuadroTexto"/>
          <p:cNvSpPr txBox="1"/>
          <p:nvPr/>
        </p:nvSpPr>
        <p:spPr>
          <a:xfrm>
            <a:off x="714348" y="1285860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F IN</a:t>
            </a:r>
            <a:endParaRPr lang="es-AR" b="1" dirty="0"/>
          </a:p>
        </p:txBody>
      </p:sp>
      <p:sp>
        <p:nvSpPr>
          <p:cNvPr id="77" name="1 Título"/>
          <p:cNvSpPr txBox="1">
            <a:spLocks/>
          </p:cNvSpPr>
          <p:nvPr/>
        </p:nvSpPr>
        <p:spPr bwMode="auto">
          <a:xfrm>
            <a:off x="1714480" y="0"/>
            <a:ext cx="7429520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ETAPAS DE GESTIÓN DE LOS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PRODUCTOS FITOSANITARIOS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8" name="77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66677" r="21868" b="93680"/>
          <a:stretch>
            <a:fillRect/>
          </a:stretch>
        </p:blipFill>
        <p:spPr>
          <a:xfrm>
            <a:off x="0" y="0"/>
            <a:ext cx="785818" cy="613478"/>
          </a:xfrm>
          <a:prstGeom prst="rect">
            <a:avLst/>
          </a:prstGeom>
        </p:spPr>
      </p:pic>
      <p:pic>
        <p:nvPicPr>
          <p:cNvPr id="79" name="78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78132" t="736" r="11454" b="93680"/>
          <a:stretch>
            <a:fillRect/>
          </a:stretch>
        </p:blipFill>
        <p:spPr>
          <a:xfrm>
            <a:off x="458092" y="571480"/>
            <a:ext cx="714380" cy="542040"/>
          </a:xfrm>
          <a:prstGeom prst="rect">
            <a:avLst/>
          </a:prstGeom>
        </p:spPr>
      </p:pic>
      <p:pic>
        <p:nvPicPr>
          <p:cNvPr id="80" name="79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88546" t="736" r="1041" b="93680"/>
          <a:stretch>
            <a:fillRect/>
          </a:stretch>
        </p:blipFill>
        <p:spPr>
          <a:xfrm>
            <a:off x="857224" y="86130"/>
            <a:ext cx="714380" cy="542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Rectángulo"/>
          <p:cNvSpPr>
            <a:spLocks noChangeArrowheads="1"/>
          </p:cNvSpPr>
          <p:nvPr/>
        </p:nvSpPr>
        <p:spPr bwMode="auto">
          <a:xfrm>
            <a:off x="357158" y="571480"/>
            <a:ext cx="8429625" cy="348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s-ES" sz="2400" b="1" dirty="0">
              <a:solidFill>
                <a:srgbClr val="009900"/>
              </a:solidFill>
              <a:latin typeface="Calibri" pitchFamily="34" charset="0"/>
            </a:endParaRPr>
          </a:p>
          <a:p>
            <a:pPr algn="ctr"/>
            <a:r>
              <a:rPr lang="es-E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MANEJO Y APLICACIÓN DE FITOSANITARIOS</a:t>
            </a:r>
          </a:p>
          <a:p>
            <a:pPr algn="ctr"/>
            <a:endParaRPr lang="es-ES" sz="2400" b="1" dirty="0">
              <a:solidFill>
                <a:srgbClr val="009900"/>
              </a:solidFill>
              <a:latin typeface="Calibri" pitchFamily="34" charset="0"/>
            </a:endParaRPr>
          </a:p>
          <a:p>
            <a:pPr algn="ctr">
              <a:lnSpc>
                <a:spcPct val="90000"/>
              </a:lnSpc>
              <a:spcBef>
                <a:spcPts val="0"/>
              </a:spcBef>
              <a:defRPr/>
            </a:pPr>
            <a:r>
              <a:rPr lang="es-ES_tradnl" sz="2400" b="1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ERMINIO RODRÍGUEZ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defRPr/>
            </a:pPr>
            <a:r>
              <a:rPr lang="es-ES_tradnl" sz="2400" b="1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PRESIDENTE 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defRPr/>
            </a:pPr>
            <a:endParaRPr lang="es-ES_tradnl" sz="2400" b="1" dirty="0" smtClean="0">
              <a:solidFill>
                <a:schemeClr val="bg1"/>
              </a:solidFill>
              <a:latin typeface="Calibri" pitchFamily="34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  <a:spcBef>
                <a:spcPts val="0"/>
              </a:spcBef>
              <a:defRPr/>
            </a:pPr>
            <a:r>
              <a:rPr lang="es-ES_tradnl" sz="2400" b="1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GRUPO FUMIGACIONES RODRÍGUEZ</a:t>
            </a:r>
          </a:p>
          <a:p>
            <a:pPr algn="ctr"/>
            <a:r>
              <a:rPr lang="es-ES" sz="1400" b="1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                                                            </a:t>
            </a:r>
            <a:endParaRPr lang="es-ES" sz="1400" b="1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4" name="Picture 2" descr="Grupo Fumigaciones Rodríguez"/>
          <p:cNvPicPr>
            <a:picLocks noChangeAspect="1" noChangeArrowheads="1"/>
          </p:cNvPicPr>
          <p:nvPr/>
        </p:nvPicPr>
        <p:blipFill>
          <a:blip r:embed="rId3"/>
          <a:srcRect l="33528" t="20145" r="31472" b="24299"/>
          <a:stretch>
            <a:fillRect/>
          </a:stretch>
        </p:blipFill>
        <p:spPr bwMode="auto">
          <a:xfrm>
            <a:off x="714348" y="3929066"/>
            <a:ext cx="1928826" cy="15155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-12700" y="1625599"/>
            <a:ext cx="8178800" cy="4375150"/>
            <a:chOff x="-8" y="1024"/>
            <a:chExt cx="5152" cy="2756"/>
          </a:xfrm>
        </p:grpSpPr>
        <p:sp>
          <p:nvSpPr>
            <p:cNvPr id="2056" name="Rectangle 8"/>
            <p:cNvSpPr>
              <a:spLocks noChangeArrowheads="1"/>
            </p:cNvSpPr>
            <p:nvPr/>
          </p:nvSpPr>
          <p:spPr bwMode="auto">
            <a:xfrm>
              <a:off x="1864" y="1408"/>
              <a:ext cx="1552" cy="288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 dirty="0"/>
            </a:p>
          </p:txBody>
        </p:sp>
        <p:sp>
          <p:nvSpPr>
            <p:cNvPr id="2058" name="Rectangle 10"/>
            <p:cNvSpPr>
              <a:spLocks noChangeArrowheads="1"/>
            </p:cNvSpPr>
            <p:nvPr/>
          </p:nvSpPr>
          <p:spPr bwMode="auto">
            <a:xfrm>
              <a:off x="-8" y="1720"/>
              <a:ext cx="1872" cy="624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 w="9525">
              <a:solidFill>
                <a:srgbClr val="CC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 dirty="0"/>
            </a:p>
          </p:txBody>
        </p:sp>
        <p:sp>
          <p:nvSpPr>
            <p:cNvPr id="2059" name="Rectangle 11"/>
            <p:cNvSpPr>
              <a:spLocks noChangeArrowheads="1"/>
            </p:cNvSpPr>
            <p:nvPr/>
          </p:nvSpPr>
          <p:spPr bwMode="auto">
            <a:xfrm>
              <a:off x="3392" y="3235"/>
              <a:ext cx="1333" cy="545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 dirty="0"/>
            </a:p>
          </p:txBody>
        </p:sp>
        <p:sp>
          <p:nvSpPr>
            <p:cNvPr id="2060" name="Rectangle 12"/>
            <p:cNvSpPr>
              <a:spLocks noChangeArrowheads="1"/>
            </p:cNvSpPr>
            <p:nvPr/>
          </p:nvSpPr>
          <p:spPr bwMode="auto">
            <a:xfrm>
              <a:off x="3464" y="1024"/>
              <a:ext cx="1680" cy="672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 w="9525">
              <a:solidFill>
                <a:srgbClr val="99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 dirty="0"/>
            </a:p>
          </p:txBody>
        </p:sp>
      </p:grpSp>
      <p:pic>
        <p:nvPicPr>
          <p:cNvPr id="2050" name="Picture 2" descr="camp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2600" y="2857496"/>
            <a:ext cx="4235624" cy="1500198"/>
          </a:xfrm>
          <a:prstGeom prst="rect">
            <a:avLst/>
          </a:prstGeom>
          <a:noFill/>
        </p:spPr>
      </p:pic>
      <p:sp>
        <p:nvSpPr>
          <p:cNvPr id="2070" name="Text Box 22"/>
          <p:cNvSpPr txBox="1">
            <a:spLocks noChangeArrowheads="1"/>
          </p:cNvSpPr>
          <p:nvPr/>
        </p:nvSpPr>
        <p:spPr bwMode="auto">
          <a:xfrm>
            <a:off x="857224" y="1500174"/>
            <a:ext cx="4114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sz="2000" b="1" dirty="0" smtClean="0">
                <a:solidFill>
                  <a:schemeClr val="accent1">
                    <a:lumMod val="50000"/>
                  </a:schemeClr>
                </a:solidFill>
              </a:rPr>
              <a:t>Manejo y aplicación de Fitosanitarios</a:t>
            </a:r>
            <a:endParaRPr lang="es-E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7" name="16 Imagen" descr="FAD1639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868" y="4429132"/>
            <a:ext cx="1785950" cy="1187466"/>
          </a:xfrm>
          <a:prstGeom prst="rect">
            <a:avLst/>
          </a:prstGeom>
        </p:spPr>
      </p:pic>
      <p:sp>
        <p:nvSpPr>
          <p:cNvPr id="18" name="17 Rectángulo"/>
          <p:cNvSpPr/>
          <p:nvPr/>
        </p:nvSpPr>
        <p:spPr>
          <a:xfrm>
            <a:off x="3143240" y="3071810"/>
            <a:ext cx="400052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bg2">
                    <a:lumMod val="10000"/>
                  </a:schemeClr>
                </a:solidFill>
              </a:rPr>
              <a:t>“No existen FITOSANITARIOS seguros  sino FORMAS seguras de utilizarlos”.</a:t>
            </a:r>
            <a:endParaRPr lang="es-ES_tradnl" b="1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285724" y="214292"/>
            <a:ext cx="924000" cy="900000"/>
            <a:chOff x="788" y="0"/>
            <a:chExt cx="693" cy="675"/>
          </a:xfrm>
        </p:grpSpPr>
        <p:sp>
          <p:nvSpPr>
            <p:cNvPr id="21" name="Freeform 5"/>
            <p:cNvSpPr>
              <a:spLocks noChangeAspect="1" noEditPoints="1"/>
            </p:cNvSpPr>
            <p:nvPr/>
          </p:nvSpPr>
          <p:spPr bwMode="auto">
            <a:xfrm>
              <a:off x="788" y="0"/>
              <a:ext cx="693" cy="675"/>
            </a:xfrm>
            <a:custGeom>
              <a:avLst/>
              <a:gdLst/>
              <a:ahLst/>
              <a:cxnLst>
                <a:cxn ang="0">
                  <a:pos x="212" y="53"/>
                </a:cxn>
                <a:cxn ang="0">
                  <a:pos x="210" y="54"/>
                </a:cxn>
                <a:cxn ang="0">
                  <a:pos x="211" y="54"/>
                </a:cxn>
                <a:cxn ang="0">
                  <a:pos x="211" y="53"/>
                </a:cxn>
                <a:cxn ang="0">
                  <a:pos x="212" y="53"/>
                </a:cxn>
                <a:cxn ang="0">
                  <a:pos x="215" y="61"/>
                </a:cxn>
                <a:cxn ang="0">
                  <a:pos x="212" y="53"/>
                </a:cxn>
                <a:cxn ang="0">
                  <a:pos x="221" y="69"/>
                </a:cxn>
                <a:cxn ang="0">
                  <a:pos x="215" y="61"/>
                </a:cxn>
                <a:cxn ang="0">
                  <a:pos x="221" y="69"/>
                </a:cxn>
                <a:cxn ang="0">
                  <a:pos x="229" y="116"/>
                </a:cxn>
                <a:cxn ang="0">
                  <a:pos x="221" y="69"/>
                </a:cxn>
                <a:cxn ang="0">
                  <a:pos x="231" y="116"/>
                </a:cxn>
                <a:cxn ang="0">
                  <a:pos x="229" y="116"/>
                </a:cxn>
                <a:cxn ang="0">
                  <a:pos x="231" y="116"/>
                </a:cxn>
                <a:cxn ang="0">
                  <a:pos x="224" y="148"/>
                </a:cxn>
                <a:cxn ang="0">
                  <a:pos x="231" y="116"/>
                </a:cxn>
                <a:cxn ang="0">
                  <a:pos x="219" y="166"/>
                </a:cxn>
                <a:cxn ang="0">
                  <a:pos x="224" y="148"/>
                </a:cxn>
                <a:cxn ang="0">
                  <a:pos x="219" y="166"/>
                </a:cxn>
                <a:cxn ang="0">
                  <a:pos x="149" y="224"/>
                </a:cxn>
                <a:cxn ang="0">
                  <a:pos x="219" y="166"/>
                </a:cxn>
                <a:cxn ang="0">
                  <a:pos x="11" y="164"/>
                </a:cxn>
                <a:cxn ang="0">
                  <a:pos x="13" y="163"/>
                </a:cxn>
                <a:cxn ang="0">
                  <a:pos x="11" y="164"/>
                </a:cxn>
                <a:cxn ang="0">
                  <a:pos x="12" y="164"/>
                </a:cxn>
                <a:cxn ang="0">
                  <a:pos x="11" y="164"/>
                </a:cxn>
                <a:cxn ang="0">
                  <a:pos x="10" y="157"/>
                </a:cxn>
                <a:cxn ang="0">
                  <a:pos x="11" y="164"/>
                </a:cxn>
                <a:cxn ang="0">
                  <a:pos x="6" y="151"/>
                </a:cxn>
                <a:cxn ang="0">
                  <a:pos x="10" y="157"/>
                </a:cxn>
                <a:cxn ang="0">
                  <a:pos x="6" y="151"/>
                </a:cxn>
                <a:cxn ang="0">
                  <a:pos x="2" y="116"/>
                </a:cxn>
                <a:cxn ang="0">
                  <a:pos x="6" y="151"/>
                </a:cxn>
                <a:cxn ang="0">
                  <a:pos x="0" y="116"/>
                </a:cxn>
                <a:cxn ang="0">
                  <a:pos x="2" y="116"/>
                </a:cxn>
                <a:cxn ang="0">
                  <a:pos x="0" y="116"/>
                </a:cxn>
                <a:cxn ang="0">
                  <a:pos x="10" y="73"/>
                </a:cxn>
                <a:cxn ang="0">
                  <a:pos x="0" y="116"/>
                </a:cxn>
                <a:cxn ang="0">
                  <a:pos x="15" y="60"/>
                </a:cxn>
                <a:cxn ang="0">
                  <a:pos x="10" y="73"/>
                </a:cxn>
                <a:cxn ang="0">
                  <a:pos x="15" y="60"/>
                </a:cxn>
                <a:cxn ang="0">
                  <a:pos x="66" y="14"/>
                </a:cxn>
                <a:cxn ang="0">
                  <a:pos x="15" y="60"/>
                </a:cxn>
                <a:cxn ang="0">
                  <a:pos x="116" y="0"/>
                </a:cxn>
                <a:cxn ang="0">
                  <a:pos x="116" y="2"/>
                </a:cxn>
                <a:cxn ang="0">
                  <a:pos x="116" y="0"/>
                </a:cxn>
                <a:cxn ang="0">
                  <a:pos x="144" y="6"/>
                </a:cxn>
                <a:cxn ang="0">
                  <a:pos x="116" y="0"/>
                </a:cxn>
                <a:cxn ang="0">
                  <a:pos x="149" y="5"/>
                </a:cxn>
                <a:cxn ang="0">
                  <a:pos x="144" y="6"/>
                </a:cxn>
                <a:cxn ang="0">
                  <a:pos x="149" y="5"/>
                </a:cxn>
                <a:cxn ang="0">
                  <a:pos x="170" y="16"/>
                </a:cxn>
                <a:cxn ang="0">
                  <a:pos x="149" y="5"/>
                </a:cxn>
              </a:cxnLst>
              <a:rect l="0" t="0" r="r" b="b"/>
              <a:pathLst>
                <a:path w="231" h="225">
                  <a:moveTo>
                    <a:pt x="212" y="53"/>
                  </a:moveTo>
                  <a:cubicBezTo>
                    <a:pt x="212" y="53"/>
                    <a:pt x="212" y="53"/>
                    <a:pt x="212" y="53"/>
                  </a:cubicBezTo>
                  <a:lnTo>
                    <a:pt x="210" y="54"/>
                  </a:lnTo>
                  <a:cubicBezTo>
                    <a:pt x="210" y="54"/>
                    <a:pt x="210" y="54"/>
                    <a:pt x="210" y="54"/>
                  </a:cubicBezTo>
                  <a:lnTo>
                    <a:pt x="212" y="53"/>
                  </a:lnTo>
                  <a:close/>
                  <a:moveTo>
                    <a:pt x="211" y="54"/>
                  </a:moveTo>
                  <a:lnTo>
                    <a:pt x="210" y="54"/>
                  </a:lnTo>
                  <a:lnTo>
                    <a:pt x="211" y="53"/>
                  </a:lnTo>
                  <a:lnTo>
                    <a:pt x="211" y="54"/>
                  </a:lnTo>
                  <a:close/>
                  <a:moveTo>
                    <a:pt x="212" y="53"/>
                  </a:moveTo>
                  <a:cubicBezTo>
                    <a:pt x="214" y="55"/>
                    <a:pt x="215" y="58"/>
                    <a:pt x="217" y="60"/>
                  </a:cubicBezTo>
                  <a:lnTo>
                    <a:pt x="215" y="61"/>
                  </a:lnTo>
                  <a:cubicBezTo>
                    <a:pt x="214" y="59"/>
                    <a:pt x="212" y="56"/>
                    <a:pt x="211" y="54"/>
                  </a:cubicBezTo>
                  <a:lnTo>
                    <a:pt x="212" y="53"/>
                  </a:lnTo>
                  <a:close/>
                  <a:moveTo>
                    <a:pt x="217" y="60"/>
                  </a:moveTo>
                  <a:cubicBezTo>
                    <a:pt x="218" y="63"/>
                    <a:pt x="220" y="66"/>
                    <a:pt x="221" y="69"/>
                  </a:cubicBezTo>
                  <a:lnTo>
                    <a:pt x="219" y="69"/>
                  </a:lnTo>
                  <a:cubicBezTo>
                    <a:pt x="218" y="67"/>
                    <a:pt x="217" y="64"/>
                    <a:pt x="215" y="61"/>
                  </a:cubicBezTo>
                  <a:lnTo>
                    <a:pt x="217" y="60"/>
                  </a:lnTo>
                  <a:close/>
                  <a:moveTo>
                    <a:pt x="221" y="69"/>
                  </a:moveTo>
                  <a:cubicBezTo>
                    <a:pt x="227" y="83"/>
                    <a:pt x="231" y="99"/>
                    <a:pt x="231" y="116"/>
                  </a:cubicBezTo>
                  <a:lnTo>
                    <a:pt x="229" y="116"/>
                  </a:lnTo>
                  <a:cubicBezTo>
                    <a:pt x="229" y="99"/>
                    <a:pt x="225" y="84"/>
                    <a:pt x="219" y="69"/>
                  </a:cubicBezTo>
                  <a:lnTo>
                    <a:pt x="221" y="69"/>
                  </a:lnTo>
                  <a:close/>
                  <a:moveTo>
                    <a:pt x="231" y="116"/>
                  </a:moveTo>
                  <a:lnTo>
                    <a:pt x="231" y="116"/>
                  </a:lnTo>
                  <a:lnTo>
                    <a:pt x="229" y="116"/>
                  </a:lnTo>
                  <a:lnTo>
                    <a:pt x="229" y="116"/>
                  </a:lnTo>
                  <a:lnTo>
                    <a:pt x="231" y="116"/>
                  </a:lnTo>
                  <a:close/>
                  <a:moveTo>
                    <a:pt x="231" y="116"/>
                  </a:moveTo>
                  <a:cubicBezTo>
                    <a:pt x="231" y="127"/>
                    <a:pt x="229" y="138"/>
                    <a:pt x="226" y="148"/>
                  </a:cubicBezTo>
                  <a:lnTo>
                    <a:pt x="224" y="148"/>
                  </a:lnTo>
                  <a:cubicBezTo>
                    <a:pt x="227" y="138"/>
                    <a:pt x="229" y="127"/>
                    <a:pt x="229" y="116"/>
                  </a:cubicBezTo>
                  <a:lnTo>
                    <a:pt x="231" y="116"/>
                  </a:lnTo>
                  <a:close/>
                  <a:moveTo>
                    <a:pt x="226" y="148"/>
                  </a:moveTo>
                  <a:cubicBezTo>
                    <a:pt x="224" y="154"/>
                    <a:pt x="222" y="160"/>
                    <a:pt x="219" y="166"/>
                  </a:cubicBezTo>
                  <a:lnTo>
                    <a:pt x="218" y="165"/>
                  </a:lnTo>
                  <a:cubicBezTo>
                    <a:pt x="220" y="159"/>
                    <a:pt x="222" y="154"/>
                    <a:pt x="224" y="148"/>
                  </a:cubicBezTo>
                  <a:lnTo>
                    <a:pt x="226" y="148"/>
                  </a:lnTo>
                  <a:close/>
                  <a:moveTo>
                    <a:pt x="219" y="166"/>
                  </a:moveTo>
                  <a:cubicBezTo>
                    <a:pt x="205" y="194"/>
                    <a:pt x="180" y="216"/>
                    <a:pt x="150" y="225"/>
                  </a:cubicBezTo>
                  <a:lnTo>
                    <a:pt x="149" y="224"/>
                  </a:lnTo>
                  <a:cubicBezTo>
                    <a:pt x="179" y="214"/>
                    <a:pt x="204" y="193"/>
                    <a:pt x="218" y="165"/>
                  </a:cubicBezTo>
                  <a:lnTo>
                    <a:pt x="219" y="166"/>
                  </a:lnTo>
                  <a:close/>
                  <a:moveTo>
                    <a:pt x="11" y="164"/>
                  </a:moveTo>
                  <a:lnTo>
                    <a:pt x="11" y="164"/>
                  </a:lnTo>
                  <a:lnTo>
                    <a:pt x="13" y="163"/>
                  </a:lnTo>
                  <a:lnTo>
                    <a:pt x="13" y="163"/>
                  </a:lnTo>
                  <a:lnTo>
                    <a:pt x="11" y="164"/>
                  </a:lnTo>
                  <a:close/>
                  <a:moveTo>
                    <a:pt x="11" y="164"/>
                  </a:moveTo>
                  <a:lnTo>
                    <a:pt x="11" y="164"/>
                  </a:lnTo>
                  <a:lnTo>
                    <a:pt x="12" y="164"/>
                  </a:lnTo>
                  <a:lnTo>
                    <a:pt x="11" y="164"/>
                  </a:lnTo>
                  <a:close/>
                  <a:moveTo>
                    <a:pt x="11" y="164"/>
                  </a:moveTo>
                  <a:cubicBezTo>
                    <a:pt x="10" y="162"/>
                    <a:pt x="9" y="160"/>
                    <a:pt x="8" y="158"/>
                  </a:cubicBezTo>
                  <a:lnTo>
                    <a:pt x="10" y="157"/>
                  </a:lnTo>
                  <a:cubicBezTo>
                    <a:pt x="11" y="159"/>
                    <a:pt x="12" y="161"/>
                    <a:pt x="13" y="163"/>
                  </a:cubicBezTo>
                  <a:lnTo>
                    <a:pt x="11" y="164"/>
                  </a:lnTo>
                  <a:close/>
                  <a:moveTo>
                    <a:pt x="8" y="158"/>
                  </a:moveTo>
                  <a:cubicBezTo>
                    <a:pt x="7" y="156"/>
                    <a:pt x="7" y="154"/>
                    <a:pt x="6" y="151"/>
                  </a:cubicBezTo>
                  <a:lnTo>
                    <a:pt x="8" y="151"/>
                  </a:lnTo>
                  <a:cubicBezTo>
                    <a:pt x="8" y="153"/>
                    <a:pt x="9" y="155"/>
                    <a:pt x="10" y="157"/>
                  </a:cubicBezTo>
                  <a:lnTo>
                    <a:pt x="8" y="158"/>
                  </a:lnTo>
                  <a:close/>
                  <a:moveTo>
                    <a:pt x="6" y="151"/>
                  </a:moveTo>
                  <a:cubicBezTo>
                    <a:pt x="2" y="140"/>
                    <a:pt x="0" y="128"/>
                    <a:pt x="0" y="116"/>
                  </a:cubicBezTo>
                  <a:lnTo>
                    <a:pt x="2" y="116"/>
                  </a:lnTo>
                  <a:cubicBezTo>
                    <a:pt x="2" y="128"/>
                    <a:pt x="4" y="140"/>
                    <a:pt x="8" y="151"/>
                  </a:cubicBezTo>
                  <a:lnTo>
                    <a:pt x="6" y="151"/>
                  </a:lnTo>
                  <a:close/>
                  <a:moveTo>
                    <a:pt x="0" y="116"/>
                  </a:moveTo>
                  <a:lnTo>
                    <a:pt x="0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0" y="116"/>
                  </a:lnTo>
                  <a:close/>
                  <a:moveTo>
                    <a:pt x="0" y="116"/>
                  </a:moveTo>
                  <a:cubicBezTo>
                    <a:pt x="0" y="100"/>
                    <a:pt x="3" y="86"/>
                    <a:pt x="9" y="73"/>
                  </a:cubicBezTo>
                  <a:lnTo>
                    <a:pt x="10" y="73"/>
                  </a:lnTo>
                  <a:cubicBezTo>
                    <a:pt x="5" y="86"/>
                    <a:pt x="2" y="101"/>
                    <a:pt x="2" y="116"/>
                  </a:cubicBezTo>
                  <a:lnTo>
                    <a:pt x="0" y="116"/>
                  </a:lnTo>
                  <a:close/>
                  <a:moveTo>
                    <a:pt x="9" y="73"/>
                  </a:moveTo>
                  <a:cubicBezTo>
                    <a:pt x="10" y="68"/>
                    <a:pt x="12" y="64"/>
                    <a:pt x="15" y="60"/>
                  </a:cubicBezTo>
                  <a:lnTo>
                    <a:pt x="16" y="61"/>
                  </a:lnTo>
                  <a:cubicBezTo>
                    <a:pt x="14" y="65"/>
                    <a:pt x="12" y="69"/>
                    <a:pt x="10" y="73"/>
                  </a:cubicBezTo>
                  <a:lnTo>
                    <a:pt x="9" y="73"/>
                  </a:lnTo>
                  <a:close/>
                  <a:moveTo>
                    <a:pt x="15" y="60"/>
                  </a:moveTo>
                  <a:cubicBezTo>
                    <a:pt x="26" y="39"/>
                    <a:pt x="44" y="22"/>
                    <a:pt x="66" y="12"/>
                  </a:cubicBezTo>
                  <a:lnTo>
                    <a:pt x="66" y="14"/>
                  </a:lnTo>
                  <a:cubicBezTo>
                    <a:pt x="45" y="24"/>
                    <a:pt x="28" y="40"/>
                    <a:pt x="16" y="61"/>
                  </a:cubicBezTo>
                  <a:lnTo>
                    <a:pt x="15" y="60"/>
                  </a:lnTo>
                  <a:close/>
                  <a:moveTo>
                    <a:pt x="116" y="0"/>
                  </a:moveTo>
                  <a:lnTo>
                    <a:pt x="116" y="0"/>
                  </a:lnTo>
                  <a:lnTo>
                    <a:pt x="116" y="2"/>
                  </a:lnTo>
                  <a:lnTo>
                    <a:pt x="116" y="2"/>
                  </a:lnTo>
                  <a:lnTo>
                    <a:pt x="116" y="0"/>
                  </a:lnTo>
                  <a:close/>
                  <a:moveTo>
                    <a:pt x="116" y="0"/>
                  </a:moveTo>
                  <a:cubicBezTo>
                    <a:pt x="125" y="0"/>
                    <a:pt x="135" y="2"/>
                    <a:pt x="144" y="4"/>
                  </a:cubicBezTo>
                  <a:lnTo>
                    <a:pt x="144" y="6"/>
                  </a:lnTo>
                  <a:cubicBezTo>
                    <a:pt x="135" y="4"/>
                    <a:pt x="125" y="2"/>
                    <a:pt x="116" y="2"/>
                  </a:cubicBezTo>
                  <a:lnTo>
                    <a:pt x="116" y="0"/>
                  </a:lnTo>
                  <a:close/>
                  <a:moveTo>
                    <a:pt x="144" y="4"/>
                  </a:moveTo>
                  <a:cubicBezTo>
                    <a:pt x="146" y="4"/>
                    <a:pt x="147" y="5"/>
                    <a:pt x="149" y="5"/>
                  </a:cubicBezTo>
                  <a:lnTo>
                    <a:pt x="148" y="7"/>
                  </a:lnTo>
                  <a:cubicBezTo>
                    <a:pt x="147" y="7"/>
                    <a:pt x="145" y="6"/>
                    <a:pt x="144" y="6"/>
                  </a:cubicBezTo>
                  <a:lnTo>
                    <a:pt x="144" y="4"/>
                  </a:lnTo>
                  <a:close/>
                  <a:moveTo>
                    <a:pt x="149" y="5"/>
                  </a:moveTo>
                  <a:cubicBezTo>
                    <a:pt x="156" y="8"/>
                    <a:pt x="164" y="11"/>
                    <a:pt x="170" y="14"/>
                  </a:cubicBezTo>
                  <a:lnTo>
                    <a:pt x="170" y="16"/>
                  </a:lnTo>
                  <a:cubicBezTo>
                    <a:pt x="163" y="12"/>
                    <a:pt x="156" y="9"/>
                    <a:pt x="148" y="7"/>
                  </a:cubicBezTo>
                  <a:lnTo>
                    <a:pt x="149" y="5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22" name="Freeform 6"/>
            <p:cNvSpPr>
              <a:spLocks noChangeAspect="1" noEditPoints="1"/>
            </p:cNvSpPr>
            <p:nvPr/>
          </p:nvSpPr>
          <p:spPr bwMode="auto">
            <a:xfrm>
              <a:off x="839" y="54"/>
              <a:ext cx="591" cy="585"/>
            </a:xfrm>
            <a:custGeom>
              <a:avLst/>
              <a:gdLst/>
              <a:ahLst/>
              <a:cxnLst>
                <a:cxn ang="0">
                  <a:pos x="149" y="176"/>
                </a:cxn>
                <a:cxn ang="0">
                  <a:pos x="149" y="176"/>
                </a:cxn>
                <a:cxn ang="0">
                  <a:pos x="149" y="176"/>
                </a:cxn>
                <a:cxn ang="0">
                  <a:pos x="143" y="180"/>
                </a:cxn>
                <a:cxn ang="0">
                  <a:pos x="145" y="184"/>
                </a:cxn>
                <a:cxn ang="0">
                  <a:pos x="143" y="180"/>
                </a:cxn>
                <a:cxn ang="0">
                  <a:pos x="99" y="195"/>
                </a:cxn>
                <a:cxn ang="0">
                  <a:pos x="138" y="187"/>
                </a:cxn>
                <a:cxn ang="0">
                  <a:pos x="99" y="191"/>
                </a:cxn>
                <a:cxn ang="0">
                  <a:pos x="99" y="195"/>
                </a:cxn>
                <a:cxn ang="0">
                  <a:pos x="99" y="191"/>
                </a:cxn>
                <a:cxn ang="0">
                  <a:pos x="68" y="190"/>
                </a:cxn>
                <a:cxn ang="0">
                  <a:pos x="72" y="192"/>
                </a:cxn>
                <a:cxn ang="0">
                  <a:pos x="50" y="177"/>
                </a:cxn>
                <a:cxn ang="0">
                  <a:pos x="36" y="173"/>
                </a:cxn>
                <a:cxn ang="0">
                  <a:pos x="39" y="170"/>
                </a:cxn>
                <a:cxn ang="0">
                  <a:pos x="39" y="170"/>
                </a:cxn>
                <a:cxn ang="0">
                  <a:pos x="36" y="173"/>
                </a:cxn>
                <a:cxn ang="0">
                  <a:pos x="39" y="170"/>
                </a:cxn>
                <a:cxn ang="0">
                  <a:pos x="32" y="170"/>
                </a:cxn>
                <a:cxn ang="0">
                  <a:pos x="34" y="171"/>
                </a:cxn>
                <a:cxn ang="0">
                  <a:pos x="26" y="157"/>
                </a:cxn>
                <a:cxn ang="0">
                  <a:pos x="15" y="149"/>
                </a:cxn>
                <a:cxn ang="0">
                  <a:pos x="19" y="147"/>
                </a:cxn>
                <a:cxn ang="0">
                  <a:pos x="19" y="147"/>
                </a:cxn>
                <a:cxn ang="0">
                  <a:pos x="15" y="149"/>
                </a:cxn>
                <a:cxn ang="0">
                  <a:pos x="19" y="147"/>
                </a:cxn>
                <a:cxn ang="0">
                  <a:pos x="8" y="136"/>
                </a:cxn>
                <a:cxn ang="0">
                  <a:pos x="12" y="143"/>
                </a:cxn>
                <a:cxn ang="0">
                  <a:pos x="5" y="98"/>
                </a:cxn>
                <a:cxn ang="0">
                  <a:pos x="0" y="98"/>
                </a:cxn>
                <a:cxn ang="0">
                  <a:pos x="5" y="98"/>
                </a:cxn>
                <a:cxn ang="0">
                  <a:pos x="3" y="75"/>
                </a:cxn>
                <a:cxn ang="0">
                  <a:pos x="0" y="97"/>
                </a:cxn>
                <a:cxn ang="0">
                  <a:pos x="14" y="57"/>
                </a:cxn>
                <a:cxn ang="0">
                  <a:pos x="10" y="55"/>
                </a:cxn>
                <a:cxn ang="0">
                  <a:pos x="14" y="57"/>
                </a:cxn>
                <a:cxn ang="0">
                  <a:pos x="99" y="0"/>
                </a:cxn>
                <a:cxn ang="0">
                  <a:pos x="99" y="0"/>
                </a:cxn>
                <a:cxn ang="0">
                  <a:pos x="107" y="4"/>
                </a:cxn>
                <a:cxn ang="0">
                  <a:pos x="107" y="0"/>
                </a:cxn>
                <a:cxn ang="0">
                  <a:pos x="107" y="4"/>
                </a:cxn>
                <a:cxn ang="0">
                  <a:pos x="151" y="15"/>
                </a:cxn>
                <a:cxn ang="0">
                  <a:pos x="115" y="1"/>
                </a:cxn>
                <a:cxn ang="0">
                  <a:pos x="170" y="37"/>
                </a:cxn>
                <a:cxn ang="0">
                  <a:pos x="170" y="37"/>
                </a:cxn>
                <a:cxn ang="0">
                  <a:pos x="170" y="37"/>
                </a:cxn>
                <a:cxn ang="0">
                  <a:pos x="175" y="44"/>
                </a:cxn>
                <a:cxn ang="0">
                  <a:pos x="179" y="41"/>
                </a:cxn>
                <a:cxn ang="0">
                  <a:pos x="175" y="44"/>
                </a:cxn>
                <a:cxn ang="0">
                  <a:pos x="197" y="98"/>
                </a:cxn>
                <a:cxn ang="0">
                  <a:pos x="184" y="49"/>
                </a:cxn>
                <a:cxn ang="0">
                  <a:pos x="192" y="98"/>
                </a:cxn>
                <a:cxn ang="0">
                  <a:pos x="197" y="98"/>
                </a:cxn>
                <a:cxn ang="0">
                  <a:pos x="192" y="98"/>
                </a:cxn>
                <a:cxn ang="0">
                  <a:pos x="184" y="145"/>
                </a:cxn>
                <a:cxn ang="0">
                  <a:pos x="187" y="139"/>
                </a:cxn>
                <a:cxn ang="0">
                  <a:pos x="160" y="168"/>
                </a:cxn>
              </a:cxnLst>
              <a:rect l="0" t="0" r="r" b="b"/>
              <a:pathLst>
                <a:path w="197" h="195">
                  <a:moveTo>
                    <a:pt x="151" y="180"/>
                  </a:moveTo>
                  <a:lnTo>
                    <a:pt x="151" y="180"/>
                  </a:lnTo>
                  <a:lnTo>
                    <a:pt x="149" y="176"/>
                  </a:lnTo>
                  <a:lnTo>
                    <a:pt x="149" y="176"/>
                  </a:lnTo>
                  <a:lnTo>
                    <a:pt x="151" y="180"/>
                  </a:lnTo>
                  <a:close/>
                  <a:moveTo>
                    <a:pt x="149" y="176"/>
                  </a:moveTo>
                  <a:lnTo>
                    <a:pt x="149" y="176"/>
                  </a:lnTo>
                  <a:lnTo>
                    <a:pt x="150" y="178"/>
                  </a:lnTo>
                  <a:lnTo>
                    <a:pt x="149" y="176"/>
                  </a:lnTo>
                  <a:close/>
                  <a:moveTo>
                    <a:pt x="151" y="180"/>
                  </a:moveTo>
                  <a:cubicBezTo>
                    <a:pt x="149" y="181"/>
                    <a:pt x="147" y="183"/>
                    <a:pt x="145" y="184"/>
                  </a:cubicBezTo>
                  <a:lnTo>
                    <a:pt x="143" y="180"/>
                  </a:lnTo>
                  <a:cubicBezTo>
                    <a:pt x="145" y="179"/>
                    <a:pt x="147" y="177"/>
                    <a:pt x="149" y="176"/>
                  </a:cubicBezTo>
                  <a:lnTo>
                    <a:pt x="151" y="180"/>
                  </a:lnTo>
                  <a:close/>
                  <a:moveTo>
                    <a:pt x="145" y="184"/>
                  </a:moveTo>
                  <a:cubicBezTo>
                    <a:pt x="142" y="185"/>
                    <a:pt x="140" y="186"/>
                    <a:pt x="138" y="187"/>
                  </a:cubicBezTo>
                  <a:lnTo>
                    <a:pt x="136" y="183"/>
                  </a:lnTo>
                  <a:cubicBezTo>
                    <a:pt x="138" y="182"/>
                    <a:pt x="141" y="181"/>
                    <a:pt x="143" y="180"/>
                  </a:cubicBezTo>
                  <a:lnTo>
                    <a:pt x="145" y="184"/>
                  </a:lnTo>
                  <a:close/>
                  <a:moveTo>
                    <a:pt x="138" y="187"/>
                  </a:moveTo>
                  <a:cubicBezTo>
                    <a:pt x="126" y="192"/>
                    <a:pt x="112" y="195"/>
                    <a:pt x="99" y="195"/>
                  </a:cubicBezTo>
                  <a:lnTo>
                    <a:pt x="99" y="191"/>
                  </a:lnTo>
                  <a:cubicBezTo>
                    <a:pt x="112" y="191"/>
                    <a:pt x="125" y="188"/>
                    <a:pt x="136" y="183"/>
                  </a:cubicBezTo>
                  <a:lnTo>
                    <a:pt x="138" y="187"/>
                  </a:lnTo>
                  <a:close/>
                  <a:moveTo>
                    <a:pt x="99" y="195"/>
                  </a:moveTo>
                  <a:lnTo>
                    <a:pt x="99" y="195"/>
                  </a:lnTo>
                  <a:lnTo>
                    <a:pt x="99" y="191"/>
                  </a:lnTo>
                  <a:lnTo>
                    <a:pt x="99" y="191"/>
                  </a:lnTo>
                  <a:lnTo>
                    <a:pt x="99" y="195"/>
                  </a:lnTo>
                  <a:close/>
                  <a:moveTo>
                    <a:pt x="99" y="195"/>
                  </a:moveTo>
                  <a:cubicBezTo>
                    <a:pt x="89" y="195"/>
                    <a:pt x="80" y="194"/>
                    <a:pt x="72" y="192"/>
                  </a:cubicBezTo>
                  <a:lnTo>
                    <a:pt x="73" y="187"/>
                  </a:lnTo>
                  <a:cubicBezTo>
                    <a:pt x="81" y="190"/>
                    <a:pt x="90" y="191"/>
                    <a:pt x="99" y="191"/>
                  </a:cubicBezTo>
                  <a:lnTo>
                    <a:pt x="99" y="195"/>
                  </a:lnTo>
                  <a:close/>
                  <a:moveTo>
                    <a:pt x="72" y="192"/>
                  </a:moveTo>
                  <a:cubicBezTo>
                    <a:pt x="70" y="191"/>
                    <a:pt x="69" y="191"/>
                    <a:pt x="68" y="190"/>
                  </a:cubicBezTo>
                  <a:lnTo>
                    <a:pt x="69" y="186"/>
                  </a:lnTo>
                  <a:cubicBezTo>
                    <a:pt x="70" y="187"/>
                    <a:pt x="72" y="187"/>
                    <a:pt x="73" y="187"/>
                  </a:cubicBezTo>
                  <a:lnTo>
                    <a:pt x="72" y="192"/>
                  </a:lnTo>
                  <a:close/>
                  <a:moveTo>
                    <a:pt x="68" y="190"/>
                  </a:moveTo>
                  <a:cubicBezTo>
                    <a:pt x="61" y="188"/>
                    <a:pt x="54" y="185"/>
                    <a:pt x="48" y="181"/>
                  </a:cubicBezTo>
                  <a:lnTo>
                    <a:pt x="50" y="177"/>
                  </a:lnTo>
                  <a:cubicBezTo>
                    <a:pt x="56" y="181"/>
                    <a:pt x="62" y="184"/>
                    <a:pt x="69" y="186"/>
                  </a:cubicBezTo>
                  <a:lnTo>
                    <a:pt x="68" y="190"/>
                  </a:lnTo>
                  <a:close/>
                  <a:moveTo>
                    <a:pt x="36" y="173"/>
                  </a:moveTo>
                  <a:lnTo>
                    <a:pt x="36" y="173"/>
                  </a:lnTo>
                  <a:lnTo>
                    <a:pt x="39" y="170"/>
                  </a:lnTo>
                  <a:lnTo>
                    <a:pt x="39" y="170"/>
                  </a:lnTo>
                  <a:lnTo>
                    <a:pt x="36" y="173"/>
                  </a:lnTo>
                  <a:close/>
                  <a:moveTo>
                    <a:pt x="39" y="170"/>
                  </a:moveTo>
                  <a:lnTo>
                    <a:pt x="39" y="170"/>
                  </a:lnTo>
                  <a:lnTo>
                    <a:pt x="38" y="171"/>
                  </a:lnTo>
                  <a:lnTo>
                    <a:pt x="39" y="170"/>
                  </a:lnTo>
                  <a:close/>
                  <a:moveTo>
                    <a:pt x="36" y="173"/>
                  </a:moveTo>
                  <a:cubicBezTo>
                    <a:pt x="36" y="173"/>
                    <a:pt x="35" y="172"/>
                    <a:pt x="34" y="171"/>
                  </a:cubicBezTo>
                  <a:lnTo>
                    <a:pt x="37" y="168"/>
                  </a:lnTo>
                  <a:cubicBezTo>
                    <a:pt x="38" y="169"/>
                    <a:pt x="39" y="169"/>
                    <a:pt x="39" y="170"/>
                  </a:cubicBezTo>
                  <a:lnTo>
                    <a:pt x="36" y="173"/>
                  </a:lnTo>
                  <a:close/>
                  <a:moveTo>
                    <a:pt x="34" y="171"/>
                  </a:moveTo>
                  <a:cubicBezTo>
                    <a:pt x="34" y="171"/>
                    <a:pt x="33" y="170"/>
                    <a:pt x="32" y="170"/>
                  </a:cubicBezTo>
                  <a:lnTo>
                    <a:pt x="35" y="166"/>
                  </a:lnTo>
                  <a:cubicBezTo>
                    <a:pt x="36" y="167"/>
                    <a:pt x="37" y="167"/>
                    <a:pt x="37" y="168"/>
                  </a:cubicBezTo>
                  <a:lnTo>
                    <a:pt x="34" y="171"/>
                  </a:lnTo>
                  <a:close/>
                  <a:moveTo>
                    <a:pt x="32" y="170"/>
                  </a:moveTo>
                  <a:cubicBezTo>
                    <a:pt x="29" y="166"/>
                    <a:pt x="26" y="163"/>
                    <a:pt x="23" y="160"/>
                  </a:cubicBezTo>
                  <a:lnTo>
                    <a:pt x="26" y="157"/>
                  </a:lnTo>
                  <a:cubicBezTo>
                    <a:pt x="29" y="160"/>
                    <a:pt x="32" y="163"/>
                    <a:pt x="35" y="166"/>
                  </a:cubicBezTo>
                  <a:lnTo>
                    <a:pt x="32" y="170"/>
                  </a:lnTo>
                  <a:close/>
                  <a:moveTo>
                    <a:pt x="15" y="149"/>
                  </a:moveTo>
                  <a:lnTo>
                    <a:pt x="15" y="149"/>
                  </a:lnTo>
                  <a:lnTo>
                    <a:pt x="19" y="147"/>
                  </a:lnTo>
                  <a:lnTo>
                    <a:pt x="19" y="147"/>
                  </a:lnTo>
                  <a:lnTo>
                    <a:pt x="15" y="149"/>
                  </a:lnTo>
                  <a:close/>
                  <a:moveTo>
                    <a:pt x="19" y="147"/>
                  </a:moveTo>
                  <a:lnTo>
                    <a:pt x="19" y="147"/>
                  </a:lnTo>
                  <a:lnTo>
                    <a:pt x="17" y="148"/>
                  </a:lnTo>
                  <a:lnTo>
                    <a:pt x="19" y="147"/>
                  </a:lnTo>
                  <a:close/>
                  <a:moveTo>
                    <a:pt x="15" y="149"/>
                  </a:moveTo>
                  <a:cubicBezTo>
                    <a:pt x="14" y="147"/>
                    <a:pt x="13" y="145"/>
                    <a:pt x="12" y="143"/>
                  </a:cubicBezTo>
                  <a:lnTo>
                    <a:pt x="15" y="141"/>
                  </a:lnTo>
                  <a:cubicBezTo>
                    <a:pt x="17" y="143"/>
                    <a:pt x="18" y="145"/>
                    <a:pt x="19" y="147"/>
                  </a:cubicBezTo>
                  <a:lnTo>
                    <a:pt x="15" y="149"/>
                  </a:lnTo>
                  <a:close/>
                  <a:moveTo>
                    <a:pt x="12" y="143"/>
                  </a:moveTo>
                  <a:cubicBezTo>
                    <a:pt x="10" y="140"/>
                    <a:pt x="9" y="138"/>
                    <a:pt x="8" y="136"/>
                  </a:cubicBezTo>
                  <a:lnTo>
                    <a:pt x="12" y="134"/>
                  </a:lnTo>
                  <a:cubicBezTo>
                    <a:pt x="13" y="136"/>
                    <a:pt x="14" y="139"/>
                    <a:pt x="15" y="141"/>
                  </a:cubicBezTo>
                  <a:lnTo>
                    <a:pt x="12" y="143"/>
                  </a:lnTo>
                  <a:close/>
                  <a:moveTo>
                    <a:pt x="8" y="136"/>
                  </a:moveTo>
                  <a:cubicBezTo>
                    <a:pt x="3" y="124"/>
                    <a:pt x="0" y="111"/>
                    <a:pt x="0" y="98"/>
                  </a:cubicBezTo>
                  <a:lnTo>
                    <a:pt x="5" y="98"/>
                  </a:lnTo>
                  <a:cubicBezTo>
                    <a:pt x="5" y="111"/>
                    <a:pt x="8" y="123"/>
                    <a:pt x="12" y="134"/>
                  </a:cubicBezTo>
                  <a:lnTo>
                    <a:pt x="8" y="136"/>
                  </a:lnTo>
                  <a:close/>
                  <a:moveTo>
                    <a:pt x="0" y="98"/>
                  </a:moveTo>
                  <a:cubicBezTo>
                    <a:pt x="0" y="97"/>
                    <a:pt x="0" y="97"/>
                    <a:pt x="0" y="97"/>
                  </a:cubicBezTo>
                  <a:lnTo>
                    <a:pt x="5" y="97"/>
                  </a:lnTo>
                  <a:cubicBezTo>
                    <a:pt x="5" y="97"/>
                    <a:pt x="5" y="97"/>
                    <a:pt x="5" y="98"/>
                  </a:cubicBezTo>
                  <a:lnTo>
                    <a:pt x="0" y="98"/>
                  </a:lnTo>
                  <a:close/>
                  <a:moveTo>
                    <a:pt x="0" y="97"/>
                  </a:moveTo>
                  <a:cubicBezTo>
                    <a:pt x="0" y="89"/>
                    <a:pt x="1" y="82"/>
                    <a:pt x="3" y="75"/>
                  </a:cubicBezTo>
                  <a:lnTo>
                    <a:pt x="7" y="76"/>
                  </a:lnTo>
                  <a:cubicBezTo>
                    <a:pt x="6" y="83"/>
                    <a:pt x="5" y="90"/>
                    <a:pt x="5" y="97"/>
                  </a:cubicBezTo>
                  <a:lnTo>
                    <a:pt x="0" y="97"/>
                  </a:lnTo>
                  <a:close/>
                  <a:moveTo>
                    <a:pt x="3" y="75"/>
                  </a:moveTo>
                  <a:cubicBezTo>
                    <a:pt x="5" y="68"/>
                    <a:pt x="7" y="61"/>
                    <a:pt x="10" y="55"/>
                  </a:cubicBezTo>
                  <a:lnTo>
                    <a:pt x="14" y="57"/>
                  </a:lnTo>
                  <a:cubicBezTo>
                    <a:pt x="11" y="63"/>
                    <a:pt x="9" y="69"/>
                    <a:pt x="7" y="76"/>
                  </a:cubicBezTo>
                  <a:lnTo>
                    <a:pt x="3" y="75"/>
                  </a:lnTo>
                  <a:close/>
                  <a:moveTo>
                    <a:pt x="10" y="55"/>
                  </a:moveTo>
                  <a:cubicBezTo>
                    <a:pt x="26" y="22"/>
                    <a:pt x="60" y="0"/>
                    <a:pt x="99" y="0"/>
                  </a:cubicBezTo>
                  <a:lnTo>
                    <a:pt x="99" y="4"/>
                  </a:lnTo>
                  <a:cubicBezTo>
                    <a:pt x="62" y="4"/>
                    <a:pt x="29" y="26"/>
                    <a:pt x="14" y="57"/>
                  </a:cubicBezTo>
                  <a:lnTo>
                    <a:pt x="10" y="55"/>
                  </a:lnTo>
                  <a:close/>
                  <a:moveTo>
                    <a:pt x="99" y="0"/>
                  </a:moveTo>
                  <a:cubicBezTo>
                    <a:pt x="99" y="0"/>
                    <a:pt x="99" y="0"/>
                    <a:pt x="99" y="0"/>
                  </a:cubicBezTo>
                  <a:lnTo>
                    <a:pt x="99" y="4"/>
                  </a:lnTo>
                  <a:cubicBezTo>
                    <a:pt x="99" y="4"/>
                    <a:pt x="99" y="4"/>
                    <a:pt x="99" y="4"/>
                  </a:cubicBezTo>
                  <a:lnTo>
                    <a:pt x="99" y="0"/>
                  </a:lnTo>
                  <a:close/>
                  <a:moveTo>
                    <a:pt x="99" y="0"/>
                  </a:moveTo>
                  <a:cubicBezTo>
                    <a:pt x="102" y="0"/>
                    <a:pt x="104" y="0"/>
                    <a:pt x="107" y="0"/>
                  </a:cubicBezTo>
                  <a:lnTo>
                    <a:pt x="107" y="4"/>
                  </a:lnTo>
                  <a:cubicBezTo>
                    <a:pt x="104" y="4"/>
                    <a:pt x="102" y="4"/>
                    <a:pt x="99" y="4"/>
                  </a:cubicBezTo>
                  <a:lnTo>
                    <a:pt x="99" y="0"/>
                  </a:lnTo>
                  <a:close/>
                  <a:moveTo>
                    <a:pt x="107" y="0"/>
                  </a:moveTo>
                  <a:cubicBezTo>
                    <a:pt x="110" y="0"/>
                    <a:pt x="112" y="1"/>
                    <a:pt x="115" y="1"/>
                  </a:cubicBezTo>
                  <a:lnTo>
                    <a:pt x="114" y="5"/>
                  </a:lnTo>
                  <a:cubicBezTo>
                    <a:pt x="112" y="5"/>
                    <a:pt x="109" y="5"/>
                    <a:pt x="107" y="4"/>
                  </a:cubicBezTo>
                  <a:lnTo>
                    <a:pt x="107" y="0"/>
                  </a:lnTo>
                  <a:close/>
                  <a:moveTo>
                    <a:pt x="115" y="1"/>
                  </a:moveTo>
                  <a:cubicBezTo>
                    <a:pt x="128" y="3"/>
                    <a:pt x="140" y="8"/>
                    <a:pt x="151" y="15"/>
                  </a:cubicBezTo>
                  <a:lnTo>
                    <a:pt x="149" y="19"/>
                  </a:lnTo>
                  <a:cubicBezTo>
                    <a:pt x="139" y="12"/>
                    <a:pt x="127" y="7"/>
                    <a:pt x="114" y="5"/>
                  </a:cubicBezTo>
                  <a:lnTo>
                    <a:pt x="115" y="1"/>
                  </a:lnTo>
                  <a:close/>
                  <a:moveTo>
                    <a:pt x="173" y="34"/>
                  </a:moveTo>
                  <a:lnTo>
                    <a:pt x="173" y="34"/>
                  </a:lnTo>
                  <a:lnTo>
                    <a:pt x="170" y="37"/>
                  </a:lnTo>
                  <a:lnTo>
                    <a:pt x="170" y="37"/>
                  </a:lnTo>
                  <a:lnTo>
                    <a:pt x="173" y="34"/>
                  </a:lnTo>
                  <a:close/>
                  <a:moveTo>
                    <a:pt x="170" y="37"/>
                  </a:moveTo>
                  <a:lnTo>
                    <a:pt x="170" y="37"/>
                  </a:lnTo>
                  <a:lnTo>
                    <a:pt x="171" y="35"/>
                  </a:lnTo>
                  <a:lnTo>
                    <a:pt x="170" y="37"/>
                  </a:lnTo>
                  <a:close/>
                  <a:moveTo>
                    <a:pt x="173" y="34"/>
                  </a:moveTo>
                  <a:cubicBezTo>
                    <a:pt x="175" y="36"/>
                    <a:pt x="177" y="39"/>
                    <a:pt x="179" y="41"/>
                  </a:cubicBezTo>
                  <a:lnTo>
                    <a:pt x="175" y="44"/>
                  </a:lnTo>
                  <a:cubicBezTo>
                    <a:pt x="173" y="41"/>
                    <a:pt x="172" y="39"/>
                    <a:pt x="170" y="37"/>
                  </a:cubicBezTo>
                  <a:lnTo>
                    <a:pt x="173" y="34"/>
                  </a:lnTo>
                  <a:close/>
                  <a:moveTo>
                    <a:pt x="179" y="41"/>
                  </a:moveTo>
                  <a:cubicBezTo>
                    <a:pt x="181" y="44"/>
                    <a:pt x="182" y="47"/>
                    <a:pt x="184" y="49"/>
                  </a:cubicBezTo>
                  <a:lnTo>
                    <a:pt x="180" y="51"/>
                  </a:lnTo>
                  <a:cubicBezTo>
                    <a:pt x="178" y="49"/>
                    <a:pt x="177" y="46"/>
                    <a:pt x="175" y="44"/>
                  </a:cubicBezTo>
                  <a:lnTo>
                    <a:pt x="179" y="41"/>
                  </a:lnTo>
                  <a:close/>
                  <a:moveTo>
                    <a:pt x="184" y="49"/>
                  </a:moveTo>
                  <a:cubicBezTo>
                    <a:pt x="192" y="64"/>
                    <a:pt x="197" y="80"/>
                    <a:pt x="197" y="98"/>
                  </a:cubicBezTo>
                  <a:lnTo>
                    <a:pt x="192" y="98"/>
                  </a:lnTo>
                  <a:cubicBezTo>
                    <a:pt x="192" y="81"/>
                    <a:pt x="188" y="65"/>
                    <a:pt x="180" y="51"/>
                  </a:cubicBezTo>
                  <a:lnTo>
                    <a:pt x="184" y="49"/>
                  </a:lnTo>
                  <a:close/>
                  <a:moveTo>
                    <a:pt x="197" y="98"/>
                  </a:moveTo>
                  <a:lnTo>
                    <a:pt x="197" y="98"/>
                  </a:lnTo>
                  <a:lnTo>
                    <a:pt x="192" y="98"/>
                  </a:lnTo>
                  <a:lnTo>
                    <a:pt x="192" y="98"/>
                  </a:lnTo>
                  <a:lnTo>
                    <a:pt x="197" y="98"/>
                  </a:lnTo>
                  <a:close/>
                  <a:moveTo>
                    <a:pt x="197" y="98"/>
                  </a:moveTo>
                  <a:cubicBezTo>
                    <a:pt x="197" y="112"/>
                    <a:pt x="193" y="126"/>
                    <a:pt x="187" y="139"/>
                  </a:cubicBezTo>
                  <a:lnTo>
                    <a:pt x="183" y="137"/>
                  </a:lnTo>
                  <a:cubicBezTo>
                    <a:pt x="189" y="125"/>
                    <a:pt x="192" y="112"/>
                    <a:pt x="192" y="98"/>
                  </a:cubicBezTo>
                  <a:lnTo>
                    <a:pt x="197" y="98"/>
                  </a:lnTo>
                  <a:close/>
                  <a:moveTo>
                    <a:pt x="187" y="139"/>
                  </a:moveTo>
                  <a:cubicBezTo>
                    <a:pt x="187" y="141"/>
                    <a:pt x="185" y="143"/>
                    <a:pt x="184" y="145"/>
                  </a:cubicBezTo>
                  <a:lnTo>
                    <a:pt x="181" y="143"/>
                  </a:lnTo>
                  <a:cubicBezTo>
                    <a:pt x="182" y="141"/>
                    <a:pt x="183" y="139"/>
                    <a:pt x="183" y="137"/>
                  </a:cubicBezTo>
                  <a:lnTo>
                    <a:pt x="187" y="139"/>
                  </a:lnTo>
                  <a:close/>
                  <a:moveTo>
                    <a:pt x="184" y="145"/>
                  </a:moveTo>
                  <a:cubicBezTo>
                    <a:pt x="179" y="155"/>
                    <a:pt x="171" y="164"/>
                    <a:pt x="163" y="171"/>
                  </a:cubicBezTo>
                  <a:lnTo>
                    <a:pt x="160" y="168"/>
                  </a:lnTo>
                  <a:cubicBezTo>
                    <a:pt x="168" y="161"/>
                    <a:pt x="175" y="152"/>
                    <a:pt x="181" y="143"/>
                  </a:cubicBezTo>
                  <a:lnTo>
                    <a:pt x="184" y="145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23" name="Freeform 7"/>
            <p:cNvSpPr>
              <a:spLocks noChangeAspect="1"/>
            </p:cNvSpPr>
            <p:nvPr/>
          </p:nvSpPr>
          <p:spPr bwMode="auto">
            <a:xfrm>
              <a:off x="1160" y="195"/>
              <a:ext cx="258" cy="40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9" y="0"/>
                </a:cxn>
                <a:cxn ang="0">
                  <a:pos x="50" y="58"/>
                </a:cxn>
                <a:cxn ang="0">
                  <a:pos x="23" y="58"/>
                </a:cxn>
                <a:cxn ang="0">
                  <a:pos x="66" y="134"/>
                </a:cxn>
                <a:cxn ang="0">
                  <a:pos x="55" y="134"/>
                </a:cxn>
                <a:cxn ang="0">
                  <a:pos x="9" y="54"/>
                </a:cxn>
                <a:cxn ang="0">
                  <a:pos x="46" y="54"/>
                </a:cxn>
                <a:cxn ang="0">
                  <a:pos x="68" y="29"/>
                </a:cxn>
                <a:cxn ang="0">
                  <a:pos x="46" y="3"/>
                </a:cxn>
                <a:cxn ang="0">
                  <a:pos x="0" y="3"/>
                </a:cxn>
                <a:cxn ang="0">
                  <a:pos x="2" y="0"/>
                </a:cxn>
              </a:cxnLst>
              <a:rect l="0" t="0" r="r" b="b"/>
              <a:pathLst>
                <a:path w="86" h="134">
                  <a:moveTo>
                    <a:pt x="2" y="0"/>
                  </a:moveTo>
                  <a:lnTo>
                    <a:pt x="49" y="0"/>
                  </a:lnTo>
                  <a:cubicBezTo>
                    <a:pt x="78" y="1"/>
                    <a:pt x="86" y="53"/>
                    <a:pt x="50" y="58"/>
                  </a:cubicBezTo>
                  <a:lnTo>
                    <a:pt x="23" y="58"/>
                  </a:lnTo>
                  <a:cubicBezTo>
                    <a:pt x="38" y="83"/>
                    <a:pt x="55" y="127"/>
                    <a:pt x="66" y="134"/>
                  </a:cubicBezTo>
                  <a:lnTo>
                    <a:pt x="55" y="134"/>
                  </a:lnTo>
                  <a:cubicBezTo>
                    <a:pt x="46" y="130"/>
                    <a:pt x="25" y="81"/>
                    <a:pt x="9" y="54"/>
                  </a:cubicBezTo>
                  <a:lnTo>
                    <a:pt x="46" y="54"/>
                  </a:lnTo>
                  <a:cubicBezTo>
                    <a:pt x="62" y="52"/>
                    <a:pt x="68" y="41"/>
                    <a:pt x="68" y="29"/>
                  </a:cubicBezTo>
                  <a:cubicBezTo>
                    <a:pt x="68" y="18"/>
                    <a:pt x="59" y="5"/>
                    <a:pt x="46" y="3"/>
                  </a:cubicBez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24" name="Freeform 8"/>
            <p:cNvSpPr>
              <a:spLocks noChangeAspect="1"/>
            </p:cNvSpPr>
            <p:nvPr/>
          </p:nvSpPr>
          <p:spPr bwMode="auto">
            <a:xfrm>
              <a:off x="1139" y="210"/>
              <a:ext cx="219" cy="387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52" y="0"/>
                </a:cxn>
                <a:cxn ang="0">
                  <a:pos x="73" y="24"/>
                </a:cxn>
                <a:cxn ang="0">
                  <a:pos x="42" y="48"/>
                </a:cxn>
                <a:cxn ang="0">
                  <a:pos x="16" y="48"/>
                </a:cxn>
                <a:cxn ang="0">
                  <a:pos x="14" y="49"/>
                </a:cxn>
                <a:cxn ang="0">
                  <a:pos x="59" y="129"/>
                </a:cxn>
                <a:cxn ang="0">
                  <a:pos x="49" y="129"/>
                </a:cxn>
                <a:cxn ang="0">
                  <a:pos x="0" y="44"/>
                </a:cxn>
                <a:cxn ang="0">
                  <a:pos x="40" y="44"/>
                </a:cxn>
                <a:cxn ang="0">
                  <a:pos x="67" y="25"/>
                </a:cxn>
                <a:cxn ang="0">
                  <a:pos x="52" y="5"/>
                </a:cxn>
                <a:cxn ang="0">
                  <a:pos x="4" y="5"/>
                </a:cxn>
                <a:cxn ang="0">
                  <a:pos x="6" y="0"/>
                </a:cxn>
              </a:cxnLst>
              <a:rect l="0" t="0" r="r" b="b"/>
              <a:pathLst>
                <a:path w="73" h="129">
                  <a:moveTo>
                    <a:pt x="6" y="0"/>
                  </a:moveTo>
                  <a:lnTo>
                    <a:pt x="52" y="0"/>
                  </a:lnTo>
                  <a:cubicBezTo>
                    <a:pt x="66" y="1"/>
                    <a:pt x="73" y="13"/>
                    <a:pt x="73" y="24"/>
                  </a:cubicBezTo>
                  <a:cubicBezTo>
                    <a:pt x="73" y="37"/>
                    <a:pt x="64" y="49"/>
                    <a:pt x="42" y="48"/>
                  </a:cubicBezTo>
                  <a:lnTo>
                    <a:pt x="16" y="48"/>
                  </a:lnTo>
                  <a:cubicBezTo>
                    <a:pt x="14" y="48"/>
                    <a:pt x="13" y="48"/>
                    <a:pt x="14" y="49"/>
                  </a:cubicBezTo>
                  <a:cubicBezTo>
                    <a:pt x="28" y="74"/>
                    <a:pt x="48" y="123"/>
                    <a:pt x="59" y="129"/>
                  </a:cubicBezTo>
                  <a:lnTo>
                    <a:pt x="49" y="129"/>
                  </a:lnTo>
                  <a:cubicBezTo>
                    <a:pt x="40" y="126"/>
                    <a:pt x="16" y="71"/>
                    <a:pt x="0" y="44"/>
                  </a:cubicBezTo>
                  <a:lnTo>
                    <a:pt x="40" y="44"/>
                  </a:lnTo>
                  <a:cubicBezTo>
                    <a:pt x="58" y="45"/>
                    <a:pt x="67" y="37"/>
                    <a:pt x="67" y="25"/>
                  </a:cubicBezTo>
                  <a:cubicBezTo>
                    <a:pt x="68" y="16"/>
                    <a:pt x="64" y="6"/>
                    <a:pt x="52" y="5"/>
                  </a:cubicBezTo>
                  <a:lnTo>
                    <a:pt x="4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25" name="Freeform 9"/>
            <p:cNvSpPr>
              <a:spLocks noChangeAspect="1"/>
            </p:cNvSpPr>
            <p:nvPr/>
          </p:nvSpPr>
          <p:spPr bwMode="auto">
            <a:xfrm>
              <a:off x="929" y="249"/>
              <a:ext cx="381" cy="348"/>
            </a:xfrm>
            <a:custGeom>
              <a:avLst/>
              <a:gdLst/>
              <a:ahLst/>
              <a:cxnLst>
                <a:cxn ang="0">
                  <a:pos x="125" y="0"/>
                </a:cxn>
                <a:cxn ang="0">
                  <a:pos x="62" y="3"/>
                </a:cxn>
                <a:cxn ang="0">
                  <a:pos x="53" y="7"/>
                </a:cxn>
                <a:cxn ang="0">
                  <a:pos x="0" y="116"/>
                </a:cxn>
                <a:cxn ang="0">
                  <a:pos x="8" y="116"/>
                </a:cxn>
                <a:cxn ang="0">
                  <a:pos x="55" y="19"/>
                </a:cxn>
                <a:cxn ang="0">
                  <a:pos x="68" y="12"/>
                </a:cxn>
                <a:cxn ang="0">
                  <a:pos x="115" y="12"/>
                </a:cxn>
                <a:cxn ang="0">
                  <a:pos x="125" y="0"/>
                </a:cxn>
              </a:cxnLst>
              <a:rect l="0" t="0" r="r" b="b"/>
              <a:pathLst>
                <a:path w="127" h="116">
                  <a:moveTo>
                    <a:pt x="125" y="0"/>
                  </a:moveTo>
                  <a:cubicBezTo>
                    <a:pt x="122" y="5"/>
                    <a:pt x="83" y="2"/>
                    <a:pt x="62" y="3"/>
                  </a:cubicBezTo>
                  <a:cubicBezTo>
                    <a:pt x="58" y="3"/>
                    <a:pt x="55" y="4"/>
                    <a:pt x="53" y="7"/>
                  </a:cubicBezTo>
                  <a:cubicBezTo>
                    <a:pt x="35" y="43"/>
                    <a:pt x="8" y="115"/>
                    <a:pt x="0" y="116"/>
                  </a:cubicBezTo>
                  <a:lnTo>
                    <a:pt x="8" y="116"/>
                  </a:lnTo>
                  <a:cubicBezTo>
                    <a:pt x="12" y="114"/>
                    <a:pt x="38" y="51"/>
                    <a:pt x="55" y="19"/>
                  </a:cubicBezTo>
                  <a:cubicBezTo>
                    <a:pt x="58" y="15"/>
                    <a:pt x="63" y="12"/>
                    <a:pt x="68" y="12"/>
                  </a:cubicBezTo>
                  <a:lnTo>
                    <a:pt x="115" y="12"/>
                  </a:lnTo>
                  <a:cubicBezTo>
                    <a:pt x="127" y="12"/>
                    <a:pt x="123" y="6"/>
                    <a:pt x="125" y="0"/>
                  </a:cubicBez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26" name="Freeform 10"/>
            <p:cNvSpPr>
              <a:spLocks noChangeAspect="1"/>
            </p:cNvSpPr>
            <p:nvPr/>
          </p:nvSpPr>
          <p:spPr bwMode="auto">
            <a:xfrm>
              <a:off x="965" y="291"/>
              <a:ext cx="333" cy="306"/>
            </a:xfrm>
            <a:custGeom>
              <a:avLst/>
              <a:gdLst/>
              <a:ahLst/>
              <a:cxnLst>
                <a:cxn ang="0">
                  <a:pos x="111" y="0"/>
                </a:cxn>
                <a:cxn ang="0">
                  <a:pos x="55" y="2"/>
                </a:cxn>
                <a:cxn ang="0">
                  <a:pos x="45" y="9"/>
                </a:cxn>
                <a:cxn ang="0">
                  <a:pos x="0" y="102"/>
                </a:cxn>
                <a:cxn ang="0">
                  <a:pos x="7" y="102"/>
                </a:cxn>
                <a:cxn ang="0">
                  <a:pos x="47" y="16"/>
                </a:cxn>
                <a:cxn ang="0">
                  <a:pos x="57" y="11"/>
                </a:cxn>
                <a:cxn ang="0">
                  <a:pos x="97" y="11"/>
                </a:cxn>
                <a:cxn ang="0">
                  <a:pos x="111" y="0"/>
                </a:cxn>
              </a:cxnLst>
              <a:rect l="0" t="0" r="r" b="b"/>
              <a:pathLst>
                <a:path w="111" h="102">
                  <a:moveTo>
                    <a:pt x="111" y="0"/>
                  </a:moveTo>
                  <a:cubicBezTo>
                    <a:pt x="108" y="4"/>
                    <a:pt x="76" y="2"/>
                    <a:pt x="55" y="2"/>
                  </a:cubicBezTo>
                  <a:cubicBezTo>
                    <a:pt x="51" y="2"/>
                    <a:pt x="47" y="6"/>
                    <a:pt x="45" y="9"/>
                  </a:cubicBezTo>
                  <a:cubicBezTo>
                    <a:pt x="28" y="41"/>
                    <a:pt x="5" y="100"/>
                    <a:pt x="0" y="102"/>
                  </a:cubicBezTo>
                  <a:lnTo>
                    <a:pt x="7" y="102"/>
                  </a:lnTo>
                  <a:cubicBezTo>
                    <a:pt x="12" y="101"/>
                    <a:pt x="32" y="47"/>
                    <a:pt x="47" y="16"/>
                  </a:cubicBezTo>
                  <a:cubicBezTo>
                    <a:pt x="50" y="13"/>
                    <a:pt x="52" y="11"/>
                    <a:pt x="57" y="11"/>
                  </a:cubicBezTo>
                  <a:lnTo>
                    <a:pt x="97" y="11"/>
                  </a:lnTo>
                  <a:cubicBezTo>
                    <a:pt x="109" y="11"/>
                    <a:pt x="109" y="5"/>
                    <a:pt x="111" y="0"/>
                  </a:cubicBez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27" name="Freeform 11"/>
            <p:cNvSpPr>
              <a:spLocks noChangeAspect="1"/>
            </p:cNvSpPr>
            <p:nvPr/>
          </p:nvSpPr>
          <p:spPr bwMode="auto">
            <a:xfrm>
              <a:off x="824" y="66"/>
              <a:ext cx="612" cy="531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97" y="3"/>
                </a:cxn>
                <a:cxn ang="0">
                  <a:pos x="79" y="14"/>
                </a:cxn>
                <a:cxn ang="0">
                  <a:pos x="0" y="177"/>
                </a:cxn>
                <a:cxn ang="0">
                  <a:pos x="10" y="177"/>
                </a:cxn>
                <a:cxn ang="0">
                  <a:pos x="82" y="29"/>
                </a:cxn>
                <a:cxn ang="0">
                  <a:pos x="103" y="15"/>
                </a:cxn>
                <a:cxn ang="0">
                  <a:pos x="185" y="15"/>
                </a:cxn>
                <a:cxn ang="0">
                  <a:pos x="201" y="0"/>
                </a:cxn>
              </a:cxnLst>
              <a:rect l="0" t="0" r="r" b="b"/>
              <a:pathLst>
                <a:path w="204" h="177">
                  <a:moveTo>
                    <a:pt x="201" y="0"/>
                  </a:moveTo>
                  <a:cubicBezTo>
                    <a:pt x="196" y="7"/>
                    <a:pt x="128" y="2"/>
                    <a:pt x="97" y="3"/>
                  </a:cubicBezTo>
                  <a:cubicBezTo>
                    <a:pt x="89" y="4"/>
                    <a:pt x="83" y="10"/>
                    <a:pt x="79" y="14"/>
                  </a:cubicBezTo>
                  <a:cubicBezTo>
                    <a:pt x="52" y="70"/>
                    <a:pt x="12" y="172"/>
                    <a:pt x="0" y="177"/>
                  </a:cubicBezTo>
                  <a:lnTo>
                    <a:pt x="10" y="177"/>
                  </a:lnTo>
                  <a:cubicBezTo>
                    <a:pt x="17" y="173"/>
                    <a:pt x="57" y="78"/>
                    <a:pt x="82" y="29"/>
                  </a:cubicBezTo>
                  <a:cubicBezTo>
                    <a:pt x="85" y="22"/>
                    <a:pt x="95" y="16"/>
                    <a:pt x="103" y="15"/>
                  </a:cubicBezTo>
                  <a:lnTo>
                    <a:pt x="185" y="15"/>
                  </a:lnTo>
                  <a:cubicBezTo>
                    <a:pt x="204" y="16"/>
                    <a:pt x="198" y="8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28" name="Freeform 12"/>
            <p:cNvSpPr>
              <a:spLocks noChangeAspect="1"/>
            </p:cNvSpPr>
            <p:nvPr/>
          </p:nvSpPr>
          <p:spPr bwMode="auto">
            <a:xfrm>
              <a:off x="869" y="117"/>
              <a:ext cx="546" cy="480"/>
            </a:xfrm>
            <a:custGeom>
              <a:avLst/>
              <a:gdLst/>
              <a:ahLst/>
              <a:cxnLst>
                <a:cxn ang="0">
                  <a:pos x="182" y="0"/>
                </a:cxn>
                <a:cxn ang="0">
                  <a:pos x="89" y="3"/>
                </a:cxn>
                <a:cxn ang="0">
                  <a:pos x="69" y="16"/>
                </a:cxn>
                <a:cxn ang="0">
                  <a:pos x="0" y="160"/>
                </a:cxn>
                <a:cxn ang="0">
                  <a:pos x="5" y="160"/>
                </a:cxn>
                <a:cxn ang="0">
                  <a:pos x="71" y="26"/>
                </a:cxn>
                <a:cxn ang="0">
                  <a:pos x="82" y="16"/>
                </a:cxn>
                <a:cxn ang="0">
                  <a:pos x="161" y="16"/>
                </a:cxn>
                <a:cxn ang="0">
                  <a:pos x="182" y="0"/>
                </a:cxn>
              </a:cxnLst>
              <a:rect l="0" t="0" r="r" b="b"/>
              <a:pathLst>
                <a:path w="182" h="160">
                  <a:moveTo>
                    <a:pt x="182" y="0"/>
                  </a:moveTo>
                  <a:cubicBezTo>
                    <a:pt x="180" y="6"/>
                    <a:pt x="121" y="2"/>
                    <a:pt x="89" y="3"/>
                  </a:cubicBezTo>
                  <a:cubicBezTo>
                    <a:pt x="81" y="3"/>
                    <a:pt x="71" y="10"/>
                    <a:pt x="69" y="16"/>
                  </a:cubicBezTo>
                  <a:cubicBezTo>
                    <a:pt x="42" y="71"/>
                    <a:pt x="6" y="155"/>
                    <a:pt x="0" y="160"/>
                  </a:cubicBezTo>
                  <a:lnTo>
                    <a:pt x="5" y="160"/>
                  </a:lnTo>
                  <a:cubicBezTo>
                    <a:pt x="15" y="160"/>
                    <a:pt x="29" y="116"/>
                    <a:pt x="71" y="26"/>
                  </a:cubicBezTo>
                  <a:cubicBezTo>
                    <a:pt x="75" y="20"/>
                    <a:pt x="74" y="16"/>
                    <a:pt x="82" y="16"/>
                  </a:cubicBezTo>
                  <a:lnTo>
                    <a:pt x="161" y="16"/>
                  </a:lnTo>
                  <a:cubicBezTo>
                    <a:pt x="179" y="16"/>
                    <a:pt x="177" y="13"/>
                    <a:pt x="182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</p:grpSp>
      <p:sp>
        <p:nvSpPr>
          <p:cNvPr id="29" name="28 Rectángulo"/>
          <p:cNvSpPr/>
          <p:nvPr/>
        </p:nvSpPr>
        <p:spPr>
          <a:xfrm>
            <a:off x="500034" y="4286256"/>
            <a:ext cx="20717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s-ES_tradnl" b="1" dirty="0" smtClean="0">
                <a:solidFill>
                  <a:schemeClr val="bg2">
                    <a:lumMod val="25000"/>
                  </a:schemeClr>
                </a:solidFill>
              </a:rPr>
              <a:t>Ley de fitosanitarios</a:t>
            </a:r>
          </a:p>
          <a:p>
            <a:pPr algn="ctr" eaLnBrk="0" hangingPunct="0"/>
            <a:r>
              <a:rPr lang="es-ES_tradnl" b="1" dirty="0" smtClean="0">
                <a:solidFill>
                  <a:schemeClr val="bg2">
                    <a:lumMod val="25000"/>
                  </a:schemeClr>
                </a:solidFill>
              </a:rPr>
              <a:t> Nº 10699</a:t>
            </a:r>
          </a:p>
          <a:p>
            <a:pPr algn="ctr" eaLnBrk="0" hangingPunct="0"/>
            <a:r>
              <a:rPr lang="es-ES_tradnl" b="1" dirty="0" smtClean="0">
                <a:solidFill>
                  <a:schemeClr val="bg2">
                    <a:lumMod val="25000"/>
                  </a:schemeClr>
                </a:solidFill>
              </a:rPr>
              <a:t>Decreto reglamentario </a:t>
            </a:r>
          </a:p>
          <a:p>
            <a:pPr algn="ctr" eaLnBrk="0" hangingPunct="0"/>
            <a:r>
              <a:rPr lang="es-ES_tradnl" b="1" dirty="0" smtClean="0">
                <a:solidFill>
                  <a:schemeClr val="bg2">
                    <a:lumMod val="25000"/>
                  </a:schemeClr>
                </a:solidFill>
              </a:rPr>
              <a:t>499</a:t>
            </a:r>
            <a:endParaRPr lang="es-E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8" name="Picture 28" descr="0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4071942"/>
            <a:ext cx="1000132" cy="1000132"/>
          </a:xfrm>
          <a:prstGeom prst="rect">
            <a:avLst/>
          </a:prstGeom>
          <a:noFill/>
          <a:ln cap="sq">
            <a:solidFill>
              <a:schemeClr val="tx1"/>
            </a:solidFill>
            <a:miter lim="800000"/>
          </a:ln>
        </p:spPr>
      </p:pic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428728" y="571480"/>
            <a:ext cx="6129338" cy="5970588"/>
            <a:chOff x="788" y="0"/>
            <a:chExt cx="693" cy="675"/>
          </a:xfrm>
          <a:solidFill>
            <a:srgbClr val="336699"/>
          </a:solidFill>
        </p:grpSpPr>
        <p:sp>
          <p:nvSpPr>
            <p:cNvPr id="31" name="Freeform 16"/>
            <p:cNvSpPr>
              <a:spLocks noChangeAspect="1" noEditPoints="1"/>
            </p:cNvSpPr>
            <p:nvPr/>
          </p:nvSpPr>
          <p:spPr bwMode="auto">
            <a:xfrm>
              <a:off x="788" y="0"/>
              <a:ext cx="693" cy="675"/>
            </a:xfrm>
            <a:custGeom>
              <a:avLst/>
              <a:gdLst/>
              <a:ahLst/>
              <a:cxnLst>
                <a:cxn ang="0">
                  <a:pos x="212" y="53"/>
                </a:cxn>
                <a:cxn ang="0">
                  <a:pos x="210" y="54"/>
                </a:cxn>
                <a:cxn ang="0">
                  <a:pos x="211" y="54"/>
                </a:cxn>
                <a:cxn ang="0">
                  <a:pos x="211" y="53"/>
                </a:cxn>
                <a:cxn ang="0">
                  <a:pos x="212" y="53"/>
                </a:cxn>
                <a:cxn ang="0">
                  <a:pos x="215" y="61"/>
                </a:cxn>
                <a:cxn ang="0">
                  <a:pos x="212" y="53"/>
                </a:cxn>
                <a:cxn ang="0">
                  <a:pos x="221" y="69"/>
                </a:cxn>
                <a:cxn ang="0">
                  <a:pos x="215" y="61"/>
                </a:cxn>
                <a:cxn ang="0">
                  <a:pos x="221" y="69"/>
                </a:cxn>
                <a:cxn ang="0">
                  <a:pos x="229" y="116"/>
                </a:cxn>
                <a:cxn ang="0">
                  <a:pos x="221" y="69"/>
                </a:cxn>
                <a:cxn ang="0">
                  <a:pos x="231" y="116"/>
                </a:cxn>
                <a:cxn ang="0">
                  <a:pos x="229" y="116"/>
                </a:cxn>
                <a:cxn ang="0">
                  <a:pos x="231" y="116"/>
                </a:cxn>
                <a:cxn ang="0">
                  <a:pos x="224" y="148"/>
                </a:cxn>
                <a:cxn ang="0">
                  <a:pos x="231" y="116"/>
                </a:cxn>
                <a:cxn ang="0">
                  <a:pos x="219" y="166"/>
                </a:cxn>
                <a:cxn ang="0">
                  <a:pos x="224" y="148"/>
                </a:cxn>
                <a:cxn ang="0">
                  <a:pos x="219" y="166"/>
                </a:cxn>
                <a:cxn ang="0">
                  <a:pos x="149" y="224"/>
                </a:cxn>
                <a:cxn ang="0">
                  <a:pos x="219" y="166"/>
                </a:cxn>
                <a:cxn ang="0">
                  <a:pos x="11" y="164"/>
                </a:cxn>
                <a:cxn ang="0">
                  <a:pos x="13" y="163"/>
                </a:cxn>
                <a:cxn ang="0">
                  <a:pos x="11" y="164"/>
                </a:cxn>
                <a:cxn ang="0">
                  <a:pos x="12" y="164"/>
                </a:cxn>
                <a:cxn ang="0">
                  <a:pos x="11" y="164"/>
                </a:cxn>
                <a:cxn ang="0">
                  <a:pos x="10" y="157"/>
                </a:cxn>
                <a:cxn ang="0">
                  <a:pos x="11" y="164"/>
                </a:cxn>
                <a:cxn ang="0">
                  <a:pos x="6" y="151"/>
                </a:cxn>
                <a:cxn ang="0">
                  <a:pos x="10" y="157"/>
                </a:cxn>
                <a:cxn ang="0">
                  <a:pos x="6" y="151"/>
                </a:cxn>
                <a:cxn ang="0">
                  <a:pos x="2" y="116"/>
                </a:cxn>
                <a:cxn ang="0">
                  <a:pos x="6" y="151"/>
                </a:cxn>
                <a:cxn ang="0">
                  <a:pos x="0" y="116"/>
                </a:cxn>
                <a:cxn ang="0">
                  <a:pos x="2" y="116"/>
                </a:cxn>
                <a:cxn ang="0">
                  <a:pos x="0" y="116"/>
                </a:cxn>
                <a:cxn ang="0">
                  <a:pos x="10" y="73"/>
                </a:cxn>
                <a:cxn ang="0">
                  <a:pos x="0" y="116"/>
                </a:cxn>
                <a:cxn ang="0">
                  <a:pos x="15" y="60"/>
                </a:cxn>
                <a:cxn ang="0">
                  <a:pos x="10" y="73"/>
                </a:cxn>
                <a:cxn ang="0">
                  <a:pos x="15" y="60"/>
                </a:cxn>
                <a:cxn ang="0">
                  <a:pos x="66" y="14"/>
                </a:cxn>
                <a:cxn ang="0">
                  <a:pos x="15" y="60"/>
                </a:cxn>
                <a:cxn ang="0">
                  <a:pos x="116" y="0"/>
                </a:cxn>
                <a:cxn ang="0">
                  <a:pos x="116" y="2"/>
                </a:cxn>
                <a:cxn ang="0">
                  <a:pos x="116" y="0"/>
                </a:cxn>
                <a:cxn ang="0">
                  <a:pos x="144" y="6"/>
                </a:cxn>
                <a:cxn ang="0">
                  <a:pos x="116" y="0"/>
                </a:cxn>
                <a:cxn ang="0">
                  <a:pos x="149" y="5"/>
                </a:cxn>
                <a:cxn ang="0">
                  <a:pos x="144" y="6"/>
                </a:cxn>
                <a:cxn ang="0">
                  <a:pos x="149" y="5"/>
                </a:cxn>
                <a:cxn ang="0">
                  <a:pos x="170" y="16"/>
                </a:cxn>
                <a:cxn ang="0">
                  <a:pos x="149" y="5"/>
                </a:cxn>
              </a:cxnLst>
              <a:rect l="0" t="0" r="r" b="b"/>
              <a:pathLst>
                <a:path w="231" h="225">
                  <a:moveTo>
                    <a:pt x="212" y="53"/>
                  </a:moveTo>
                  <a:cubicBezTo>
                    <a:pt x="212" y="53"/>
                    <a:pt x="212" y="53"/>
                    <a:pt x="212" y="53"/>
                  </a:cubicBezTo>
                  <a:lnTo>
                    <a:pt x="210" y="54"/>
                  </a:lnTo>
                  <a:cubicBezTo>
                    <a:pt x="210" y="54"/>
                    <a:pt x="210" y="54"/>
                    <a:pt x="210" y="54"/>
                  </a:cubicBezTo>
                  <a:lnTo>
                    <a:pt x="212" y="53"/>
                  </a:lnTo>
                  <a:close/>
                  <a:moveTo>
                    <a:pt x="211" y="54"/>
                  </a:moveTo>
                  <a:lnTo>
                    <a:pt x="210" y="54"/>
                  </a:lnTo>
                  <a:lnTo>
                    <a:pt x="211" y="53"/>
                  </a:lnTo>
                  <a:lnTo>
                    <a:pt x="211" y="54"/>
                  </a:lnTo>
                  <a:close/>
                  <a:moveTo>
                    <a:pt x="212" y="53"/>
                  </a:moveTo>
                  <a:cubicBezTo>
                    <a:pt x="214" y="55"/>
                    <a:pt x="215" y="58"/>
                    <a:pt x="217" y="60"/>
                  </a:cubicBezTo>
                  <a:lnTo>
                    <a:pt x="215" y="61"/>
                  </a:lnTo>
                  <a:cubicBezTo>
                    <a:pt x="214" y="59"/>
                    <a:pt x="212" y="56"/>
                    <a:pt x="211" y="54"/>
                  </a:cubicBezTo>
                  <a:lnTo>
                    <a:pt x="212" y="53"/>
                  </a:lnTo>
                  <a:close/>
                  <a:moveTo>
                    <a:pt x="217" y="60"/>
                  </a:moveTo>
                  <a:cubicBezTo>
                    <a:pt x="218" y="63"/>
                    <a:pt x="220" y="66"/>
                    <a:pt x="221" y="69"/>
                  </a:cubicBezTo>
                  <a:lnTo>
                    <a:pt x="219" y="69"/>
                  </a:lnTo>
                  <a:cubicBezTo>
                    <a:pt x="218" y="67"/>
                    <a:pt x="217" y="64"/>
                    <a:pt x="215" y="61"/>
                  </a:cubicBezTo>
                  <a:lnTo>
                    <a:pt x="217" y="60"/>
                  </a:lnTo>
                  <a:close/>
                  <a:moveTo>
                    <a:pt x="221" y="69"/>
                  </a:moveTo>
                  <a:cubicBezTo>
                    <a:pt x="227" y="83"/>
                    <a:pt x="231" y="99"/>
                    <a:pt x="231" y="116"/>
                  </a:cubicBezTo>
                  <a:lnTo>
                    <a:pt x="229" y="116"/>
                  </a:lnTo>
                  <a:cubicBezTo>
                    <a:pt x="229" y="99"/>
                    <a:pt x="225" y="84"/>
                    <a:pt x="219" y="69"/>
                  </a:cubicBezTo>
                  <a:lnTo>
                    <a:pt x="221" y="69"/>
                  </a:lnTo>
                  <a:close/>
                  <a:moveTo>
                    <a:pt x="231" y="116"/>
                  </a:moveTo>
                  <a:lnTo>
                    <a:pt x="231" y="116"/>
                  </a:lnTo>
                  <a:lnTo>
                    <a:pt x="229" y="116"/>
                  </a:lnTo>
                  <a:lnTo>
                    <a:pt x="229" y="116"/>
                  </a:lnTo>
                  <a:lnTo>
                    <a:pt x="231" y="116"/>
                  </a:lnTo>
                  <a:close/>
                  <a:moveTo>
                    <a:pt x="231" y="116"/>
                  </a:moveTo>
                  <a:cubicBezTo>
                    <a:pt x="231" y="127"/>
                    <a:pt x="229" y="138"/>
                    <a:pt x="226" y="148"/>
                  </a:cubicBezTo>
                  <a:lnTo>
                    <a:pt x="224" y="148"/>
                  </a:lnTo>
                  <a:cubicBezTo>
                    <a:pt x="227" y="138"/>
                    <a:pt x="229" y="127"/>
                    <a:pt x="229" y="116"/>
                  </a:cubicBezTo>
                  <a:lnTo>
                    <a:pt x="231" y="116"/>
                  </a:lnTo>
                  <a:close/>
                  <a:moveTo>
                    <a:pt x="226" y="148"/>
                  </a:moveTo>
                  <a:cubicBezTo>
                    <a:pt x="224" y="154"/>
                    <a:pt x="222" y="160"/>
                    <a:pt x="219" y="166"/>
                  </a:cubicBezTo>
                  <a:lnTo>
                    <a:pt x="218" y="165"/>
                  </a:lnTo>
                  <a:cubicBezTo>
                    <a:pt x="220" y="159"/>
                    <a:pt x="222" y="154"/>
                    <a:pt x="224" y="148"/>
                  </a:cubicBezTo>
                  <a:lnTo>
                    <a:pt x="226" y="148"/>
                  </a:lnTo>
                  <a:close/>
                  <a:moveTo>
                    <a:pt x="219" y="166"/>
                  </a:moveTo>
                  <a:cubicBezTo>
                    <a:pt x="205" y="194"/>
                    <a:pt x="180" y="216"/>
                    <a:pt x="150" y="225"/>
                  </a:cubicBezTo>
                  <a:lnTo>
                    <a:pt x="149" y="224"/>
                  </a:lnTo>
                  <a:cubicBezTo>
                    <a:pt x="179" y="214"/>
                    <a:pt x="204" y="193"/>
                    <a:pt x="218" y="165"/>
                  </a:cubicBezTo>
                  <a:lnTo>
                    <a:pt x="219" y="166"/>
                  </a:lnTo>
                  <a:close/>
                  <a:moveTo>
                    <a:pt x="11" y="164"/>
                  </a:moveTo>
                  <a:lnTo>
                    <a:pt x="11" y="164"/>
                  </a:lnTo>
                  <a:lnTo>
                    <a:pt x="13" y="163"/>
                  </a:lnTo>
                  <a:lnTo>
                    <a:pt x="13" y="163"/>
                  </a:lnTo>
                  <a:lnTo>
                    <a:pt x="11" y="164"/>
                  </a:lnTo>
                  <a:close/>
                  <a:moveTo>
                    <a:pt x="11" y="164"/>
                  </a:moveTo>
                  <a:lnTo>
                    <a:pt x="11" y="164"/>
                  </a:lnTo>
                  <a:lnTo>
                    <a:pt x="12" y="164"/>
                  </a:lnTo>
                  <a:lnTo>
                    <a:pt x="11" y="164"/>
                  </a:lnTo>
                  <a:close/>
                  <a:moveTo>
                    <a:pt x="11" y="164"/>
                  </a:moveTo>
                  <a:cubicBezTo>
                    <a:pt x="10" y="162"/>
                    <a:pt x="9" y="160"/>
                    <a:pt x="8" y="158"/>
                  </a:cubicBezTo>
                  <a:lnTo>
                    <a:pt x="10" y="157"/>
                  </a:lnTo>
                  <a:cubicBezTo>
                    <a:pt x="11" y="159"/>
                    <a:pt x="12" y="161"/>
                    <a:pt x="13" y="163"/>
                  </a:cubicBezTo>
                  <a:lnTo>
                    <a:pt x="11" y="164"/>
                  </a:lnTo>
                  <a:close/>
                  <a:moveTo>
                    <a:pt x="8" y="158"/>
                  </a:moveTo>
                  <a:cubicBezTo>
                    <a:pt x="7" y="156"/>
                    <a:pt x="7" y="154"/>
                    <a:pt x="6" y="151"/>
                  </a:cubicBezTo>
                  <a:lnTo>
                    <a:pt x="8" y="151"/>
                  </a:lnTo>
                  <a:cubicBezTo>
                    <a:pt x="8" y="153"/>
                    <a:pt x="9" y="155"/>
                    <a:pt x="10" y="157"/>
                  </a:cubicBezTo>
                  <a:lnTo>
                    <a:pt x="8" y="158"/>
                  </a:lnTo>
                  <a:close/>
                  <a:moveTo>
                    <a:pt x="6" y="151"/>
                  </a:moveTo>
                  <a:cubicBezTo>
                    <a:pt x="2" y="140"/>
                    <a:pt x="0" y="128"/>
                    <a:pt x="0" y="116"/>
                  </a:cubicBezTo>
                  <a:lnTo>
                    <a:pt x="2" y="116"/>
                  </a:lnTo>
                  <a:cubicBezTo>
                    <a:pt x="2" y="128"/>
                    <a:pt x="4" y="140"/>
                    <a:pt x="8" y="151"/>
                  </a:cubicBezTo>
                  <a:lnTo>
                    <a:pt x="6" y="151"/>
                  </a:lnTo>
                  <a:close/>
                  <a:moveTo>
                    <a:pt x="0" y="116"/>
                  </a:moveTo>
                  <a:lnTo>
                    <a:pt x="0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0" y="116"/>
                  </a:lnTo>
                  <a:close/>
                  <a:moveTo>
                    <a:pt x="0" y="116"/>
                  </a:moveTo>
                  <a:cubicBezTo>
                    <a:pt x="0" y="100"/>
                    <a:pt x="3" y="86"/>
                    <a:pt x="9" y="73"/>
                  </a:cubicBezTo>
                  <a:lnTo>
                    <a:pt x="10" y="73"/>
                  </a:lnTo>
                  <a:cubicBezTo>
                    <a:pt x="5" y="86"/>
                    <a:pt x="2" y="101"/>
                    <a:pt x="2" y="116"/>
                  </a:cubicBezTo>
                  <a:lnTo>
                    <a:pt x="0" y="116"/>
                  </a:lnTo>
                  <a:close/>
                  <a:moveTo>
                    <a:pt x="9" y="73"/>
                  </a:moveTo>
                  <a:cubicBezTo>
                    <a:pt x="10" y="68"/>
                    <a:pt x="12" y="64"/>
                    <a:pt x="15" y="60"/>
                  </a:cubicBezTo>
                  <a:lnTo>
                    <a:pt x="16" y="61"/>
                  </a:lnTo>
                  <a:cubicBezTo>
                    <a:pt x="14" y="65"/>
                    <a:pt x="12" y="69"/>
                    <a:pt x="10" y="73"/>
                  </a:cubicBezTo>
                  <a:lnTo>
                    <a:pt x="9" y="73"/>
                  </a:lnTo>
                  <a:close/>
                  <a:moveTo>
                    <a:pt x="15" y="60"/>
                  </a:moveTo>
                  <a:cubicBezTo>
                    <a:pt x="26" y="39"/>
                    <a:pt x="44" y="22"/>
                    <a:pt x="66" y="12"/>
                  </a:cubicBezTo>
                  <a:lnTo>
                    <a:pt x="66" y="14"/>
                  </a:lnTo>
                  <a:cubicBezTo>
                    <a:pt x="45" y="24"/>
                    <a:pt x="28" y="40"/>
                    <a:pt x="16" y="61"/>
                  </a:cubicBezTo>
                  <a:lnTo>
                    <a:pt x="15" y="60"/>
                  </a:lnTo>
                  <a:close/>
                  <a:moveTo>
                    <a:pt x="116" y="0"/>
                  </a:moveTo>
                  <a:lnTo>
                    <a:pt x="116" y="0"/>
                  </a:lnTo>
                  <a:lnTo>
                    <a:pt x="116" y="2"/>
                  </a:lnTo>
                  <a:lnTo>
                    <a:pt x="116" y="2"/>
                  </a:lnTo>
                  <a:lnTo>
                    <a:pt x="116" y="0"/>
                  </a:lnTo>
                  <a:close/>
                  <a:moveTo>
                    <a:pt x="116" y="0"/>
                  </a:moveTo>
                  <a:cubicBezTo>
                    <a:pt x="125" y="0"/>
                    <a:pt x="135" y="2"/>
                    <a:pt x="144" y="4"/>
                  </a:cubicBezTo>
                  <a:lnTo>
                    <a:pt x="144" y="6"/>
                  </a:lnTo>
                  <a:cubicBezTo>
                    <a:pt x="135" y="4"/>
                    <a:pt x="125" y="2"/>
                    <a:pt x="116" y="2"/>
                  </a:cubicBezTo>
                  <a:lnTo>
                    <a:pt x="116" y="0"/>
                  </a:lnTo>
                  <a:close/>
                  <a:moveTo>
                    <a:pt x="144" y="4"/>
                  </a:moveTo>
                  <a:cubicBezTo>
                    <a:pt x="146" y="4"/>
                    <a:pt x="147" y="5"/>
                    <a:pt x="149" y="5"/>
                  </a:cubicBezTo>
                  <a:lnTo>
                    <a:pt x="148" y="7"/>
                  </a:lnTo>
                  <a:cubicBezTo>
                    <a:pt x="147" y="7"/>
                    <a:pt x="145" y="6"/>
                    <a:pt x="144" y="6"/>
                  </a:cubicBezTo>
                  <a:lnTo>
                    <a:pt x="144" y="4"/>
                  </a:lnTo>
                  <a:close/>
                  <a:moveTo>
                    <a:pt x="149" y="5"/>
                  </a:moveTo>
                  <a:cubicBezTo>
                    <a:pt x="156" y="8"/>
                    <a:pt x="164" y="11"/>
                    <a:pt x="170" y="14"/>
                  </a:cubicBezTo>
                  <a:lnTo>
                    <a:pt x="170" y="16"/>
                  </a:lnTo>
                  <a:cubicBezTo>
                    <a:pt x="163" y="12"/>
                    <a:pt x="156" y="9"/>
                    <a:pt x="148" y="7"/>
                  </a:cubicBezTo>
                  <a:lnTo>
                    <a:pt x="149" y="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32" name="Freeform 17"/>
            <p:cNvSpPr>
              <a:spLocks noChangeAspect="1" noEditPoints="1"/>
            </p:cNvSpPr>
            <p:nvPr/>
          </p:nvSpPr>
          <p:spPr bwMode="auto">
            <a:xfrm>
              <a:off x="839" y="54"/>
              <a:ext cx="591" cy="585"/>
            </a:xfrm>
            <a:custGeom>
              <a:avLst/>
              <a:gdLst/>
              <a:ahLst/>
              <a:cxnLst>
                <a:cxn ang="0">
                  <a:pos x="149" y="176"/>
                </a:cxn>
                <a:cxn ang="0">
                  <a:pos x="149" y="176"/>
                </a:cxn>
                <a:cxn ang="0">
                  <a:pos x="149" y="176"/>
                </a:cxn>
                <a:cxn ang="0">
                  <a:pos x="143" y="180"/>
                </a:cxn>
                <a:cxn ang="0">
                  <a:pos x="145" y="184"/>
                </a:cxn>
                <a:cxn ang="0">
                  <a:pos x="143" y="180"/>
                </a:cxn>
                <a:cxn ang="0">
                  <a:pos x="99" y="195"/>
                </a:cxn>
                <a:cxn ang="0">
                  <a:pos x="138" y="187"/>
                </a:cxn>
                <a:cxn ang="0">
                  <a:pos x="99" y="191"/>
                </a:cxn>
                <a:cxn ang="0">
                  <a:pos x="99" y="195"/>
                </a:cxn>
                <a:cxn ang="0">
                  <a:pos x="99" y="191"/>
                </a:cxn>
                <a:cxn ang="0">
                  <a:pos x="68" y="190"/>
                </a:cxn>
                <a:cxn ang="0">
                  <a:pos x="72" y="192"/>
                </a:cxn>
                <a:cxn ang="0">
                  <a:pos x="50" y="177"/>
                </a:cxn>
                <a:cxn ang="0">
                  <a:pos x="36" y="173"/>
                </a:cxn>
                <a:cxn ang="0">
                  <a:pos x="39" y="170"/>
                </a:cxn>
                <a:cxn ang="0">
                  <a:pos x="39" y="170"/>
                </a:cxn>
                <a:cxn ang="0">
                  <a:pos x="36" y="173"/>
                </a:cxn>
                <a:cxn ang="0">
                  <a:pos x="39" y="170"/>
                </a:cxn>
                <a:cxn ang="0">
                  <a:pos x="32" y="170"/>
                </a:cxn>
                <a:cxn ang="0">
                  <a:pos x="34" y="171"/>
                </a:cxn>
                <a:cxn ang="0">
                  <a:pos x="26" y="157"/>
                </a:cxn>
                <a:cxn ang="0">
                  <a:pos x="15" y="149"/>
                </a:cxn>
                <a:cxn ang="0">
                  <a:pos x="19" y="147"/>
                </a:cxn>
                <a:cxn ang="0">
                  <a:pos x="19" y="147"/>
                </a:cxn>
                <a:cxn ang="0">
                  <a:pos x="15" y="149"/>
                </a:cxn>
                <a:cxn ang="0">
                  <a:pos x="19" y="147"/>
                </a:cxn>
                <a:cxn ang="0">
                  <a:pos x="8" y="136"/>
                </a:cxn>
                <a:cxn ang="0">
                  <a:pos x="12" y="143"/>
                </a:cxn>
                <a:cxn ang="0">
                  <a:pos x="5" y="98"/>
                </a:cxn>
                <a:cxn ang="0">
                  <a:pos x="0" y="98"/>
                </a:cxn>
                <a:cxn ang="0">
                  <a:pos x="5" y="98"/>
                </a:cxn>
                <a:cxn ang="0">
                  <a:pos x="3" y="75"/>
                </a:cxn>
                <a:cxn ang="0">
                  <a:pos x="0" y="97"/>
                </a:cxn>
                <a:cxn ang="0">
                  <a:pos x="14" y="57"/>
                </a:cxn>
                <a:cxn ang="0">
                  <a:pos x="10" y="55"/>
                </a:cxn>
                <a:cxn ang="0">
                  <a:pos x="14" y="57"/>
                </a:cxn>
                <a:cxn ang="0">
                  <a:pos x="99" y="0"/>
                </a:cxn>
                <a:cxn ang="0">
                  <a:pos x="99" y="0"/>
                </a:cxn>
                <a:cxn ang="0">
                  <a:pos x="107" y="4"/>
                </a:cxn>
                <a:cxn ang="0">
                  <a:pos x="107" y="0"/>
                </a:cxn>
                <a:cxn ang="0">
                  <a:pos x="107" y="4"/>
                </a:cxn>
                <a:cxn ang="0">
                  <a:pos x="151" y="15"/>
                </a:cxn>
                <a:cxn ang="0">
                  <a:pos x="115" y="1"/>
                </a:cxn>
                <a:cxn ang="0">
                  <a:pos x="170" y="37"/>
                </a:cxn>
                <a:cxn ang="0">
                  <a:pos x="170" y="37"/>
                </a:cxn>
                <a:cxn ang="0">
                  <a:pos x="170" y="37"/>
                </a:cxn>
                <a:cxn ang="0">
                  <a:pos x="175" y="44"/>
                </a:cxn>
                <a:cxn ang="0">
                  <a:pos x="179" y="41"/>
                </a:cxn>
                <a:cxn ang="0">
                  <a:pos x="175" y="44"/>
                </a:cxn>
                <a:cxn ang="0">
                  <a:pos x="197" y="98"/>
                </a:cxn>
                <a:cxn ang="0">
                  <a:pos x="184" y="49"/>
                </a:cxn>
                <a:cxn ang="0">
                  <a:pos x="192" y="98"/>
                </a:cxn>
                <a:cxn ang="0">
                  <a:pos x="197" y="98"/>
                </a:cxn>
                <a:cxn ang="0">
                  <a:pos x="192" y="98"/>
                </a:cxn>
                <a:cxn ang="0">
                  <a:pos x="184" y="145"/>
                </a:cxn>
                <a:cxn ang="0">
                  <a:pos x="187" y="139"/>
                </a:cxn>
                <a:cxn ang="0">
                  <a:pos x="160" y="168"/>
                </a:cxn>
              </a:cxnLst>
              <a:rect l="0" t="0" r="r" b="b"/>
              <a:pathLst>
                <a:path w="197" h="195">
                  <a:moveTo>
                    <a:pt x="151" y="180"/>
                  </a:moveTo>
                  <a:lnTo>
                    <a:pt x="151" y="180"/>
                  </a:lnTo>
                  <a:lnTo>
                    <a:pt x="149" y="176"/>
                  </a:lnTo>
                  <a:lnTo>
                    <a:pt x="149" y="176"/>
                  </a:lnTo>
                  <a:lnTo>
                    <a:pt x="151" y="180"/>
                  </a:lnTo>
                  <a:close/>
                  <a:moveTo>
                    <a:pt x="149" y="176"/>
                  </a:moveTo>
                  <a:lnTo>
                    <a:pt x="149" y="176"/>
                  </a:lnTo>
                  <a:lnTo>
                    <a:pt x="150" y="178"/>
                  </a:lnTo>
                  <a:lnTo>
                    <a:pt x="149" y="176"/>
                  </a:lnTo>
                  <a:close/>
                  <a:moveTo>
                    <a:pt x="151" y="180"/>
                  </a:moveTo>
                  <a:cubicBezTo>
                    <a:pt x="149" y="181"/>
                    <a:pt x="147" y="183"/>
                    <a:pt x="145" y="184"/>
                  </a:cubicBezTo>
                  <a:lnTo>
                    <a:pt x="143" y="180"/>
                  </a:lnTo>
                  <a:cubicBezTo>
                    <a:pt x="145" y="179"/>
                    <a:pt x="147" y="177"/>
                    <a:pt x="149" y="176"/>
                  </a:cubicBezTo>
                  <a:lnTo>
                    <a:pt x="151" y="180"/>
                  </a:lnTo>
                  <a:close/>
                  <a:moveTo>
                    <a:pt x="145" y="184"/>
                  </a:moveTo>
                  <a:cubicBezTo>
                    <a:pt x="142" y="185"/>
                    <a:pt x="140" y="186"/>
                    <a:pt x="138" y="187"/>
                  </a:cubicBezTo>
                  <a:lnTo>
                    <a:pt x="136" y="183"/>
                  </a:lnTo>
                  <a:cubicBezTo>
                    <a:pt x="138" y="182"/>
                    <a:pt x="141" y="181"/>
                    <a:pt x="143" y="180"/>
                  </a:cubicBezTo>
                  <a:lnTo>
                    <a:pt x="145" y="184"/>
                  </a:lnTo>
                  <a:close/>
                  <a:moveTo>
                    <a:pt x="138" y="187"/>
                  </a:moveTo>
                  <a:cubicBezTo>
                    <a:pt x="126" y="192"/>
                    <a:pt x="112" y="195"/>
                    <a:pt x="99" y="195"/>
                  </a:cubicBezTo>
                  <a:lnTo>
                    <a:pt x="99" y="191"/>
                  </a:lnTo>
                  <a:cubicBezTo>
                    <a:pt x="112" y="191"/>
                    <a:pt x="125" y="188"/>
                    <a:pt x="136" y="183"/>
                  </a:cubicBezTo>
                  <a:lnTo>
                    <a:pt x="138" y="187"/>
                  </a:lnTo>
                  <a:close/>
                  <a:moveTo>
                    <a:pt x="99" y="195"/>
                  </a:moveTo>
                  <a:lnTo>
                    <a:pt x="99" y="195"/>
                  </a:lnTo>
                  <a:lnTo>
                    <a:pt x="99" y="191"/>
                  </a:lnTo>
                  <a:lnTo>
                    <a:pt x="99" y="191"/>
                  </a:lnTo>
                  <a:lnTo>
                    <a:pt x="99" y="195"/>
                  </a:lnTo>
                  <a:close/>
                  <a:moveTo>
                    <a:pt x="99" y="195"/>
                  </a:moveTo>
                  <a:cubicBezTo>
                    <a:pt x="89" y="195"/>
                    <a:pt x="80" y="194"/>
                    <a:pt x="72" y="192"/>
                  </a:cubicBezTo>
                  <a:lnTo>
                    <a:pt x="73" y="187"/>
                  </a:lnTo>
                  <a:cubicBezTo>
                    <a:pt x="81" y="190"/>
                    <a:pt x="90" y="191"/>
                    <a:pt x="99" y="191"/>
                  </a:cubicBezTo>
                  <a:lnTo>
                    <a:pt x="99" y="195"/>
                  </a:lnTo>
                  <a:close/>
                  <a:moveTo>
                    <a:pt x="72" y="192"/>
                  </a:moveTo>
                  <a:cubicBezTo>
                    <a:pt x="70" y="191"/>
                    <a:pt x="69" y="191"/>
                    <a:pt x="68" y="190"/>
                  </a:cubicBezTo>
                  <a:lnTo>
                    <a:pt x="69" y="186"/>
                  </a:lnTo>
                  <a:cubicBezTo>
                    <a:pt x="70" y="187"/>
                    <a:pt x="72" y="187"/>
                    <a:pt x="73" y="187"/>
                  </a:cubicBezTo>
                  <a:lnTo>
                    <a:pt x="72" y="192"/>
                  </a:lnTo>
                  <a:close/>
                  <a:moveTo>
                    <a:pt x="68" y="190"/>
                  </a:moveTo>
                  <a:cubicBezTo>
                    <a:pt x="61" y="188"/>
                    <a:pt x="54" y="185"/>
                    <a:pt x="48" y="181"/>
                  </a:cubicBezTo>
                  <a:lnTo>
                    <a:pt x="50" y="177"/>
                  </a:lnTo>
                  <a:cubicBezTo>
                    <a:pt x="56" y="181"/>
                    <a:pt x="62" y="184"/>
                    <a:pt x="69" y="186"/>
                  </a:cubicBezTo>
                  <a:lnTo>
                    <a:pt x="68" y="190"/>
                  </a:lnTo>
                  <a:close/>
                  <a:moveTo>
                    <a:pt x="36" y="173"/>
                  </a:moveTo>
                  <a:lnTo>
                    <a:pt x="36" y="173"/>
                  </a:lnTo>
                  <a:lnTo>
                    <a:pt x="39" y="170"/>
                  </a:lnTo>
                  <a:lnTo>
                    <a:pt x="39" y="170"/>
                  </a:lnTo>
                  <a:lnTo>
                    <a:pt x="36" y="173"/>
                  </a:lnTo>
                  <a:close/>
                  <a:moveTo>
                    <a:pt x="39" y="170"/>
                  </a:moveTo>
                  <a:lnTo>
                    <a:pt x="39" y="170"/>
                  </a:lnTo>
                  <a:lnTo>
                    <a:pt x="38" y="171"/>
                  </a:lnTo>
                  <a:lnTo>
                    <a:pt x="39" y="170"/>
                  </a:lnTo>
                  <a:close/>
                  <a:moveTo>
                    <a:pt x="36" y="173"/>
                  </a:moveTo>
                  <a:cubicBezTo>
                    <a:pt x="36" y="173"/>
                    <a:pt x="35" y="172"/>
                    <a:pt x="34" y="171"/>
                  </a:cubicBezTo>
                  <a:lnTo>
                    <a:pt x="37" y="168"/>
                  </a:lnTo>
                  <a:cubicBezTo>
                    <a:pt x="38" y="169"/>
                    <a:pt x="39" y="169"/>
                    <a:pt x="39" y="170"/>
                  </a:cubicBezTo>
                  <a:lnTo>
                    <a:pt x="36" y="173"/>
                  </a:lnTo>
                  <a:close/>
                  <a:moveTo>
                    <a:pt x="34" y="171"/>
                  </a:moveTo>
                  <a:cubicBezTo>
                    <a:pt x="34" y="171"/>
                    <a:pt x="33" y="170"/>
                    <a:pt x="32" y="170"/>
                  </a:cubicBezTo>
                  <a:lnTo>
                    <a:pt x="35" y="166"/>
                  </a:lnTo>
                  <a:cubicBezTo>
                    <a:pt x="36" y="167"/>
                    <a:pt x="37" y="167"/>
                    <a:pt x="37" y="168"/>
                  </a:cubicBezTo>
                  <a:lnTo>
                    <a:pt x="34" y="171"/>
                  </a:lnTo>
                  <a:close/>
                  <a:moveTo>
                    <a:pt x="32" y="170"/>
                  </a:moveTo>
                  <a:cubicBezTo>
                    <a:pt x="29" y="166"/>
                    <a:pt x="26" y="163"/>
                    <a:pt x="23" y="160"/>
                  </a:cubicBezTo>
                  <a:lnTo>
                    <a:pt x="26" y="157"/>
                  </a:lnTo>
                  <a:cubicBezTo>
                    <a:pt x="29" y="160"/>
                    <a:pt x="32" y="163"/>
                    <a:pt x="35" y="166"/>
                  </a:cubicBezTo>
                  <a:lnTo>
                    <a:pt x="32" y="170"/>
                  </a:lnTo>
                  <a:close/>
                  <a:moveTo>
                    <a:pt x="15" y="149"/>
                  </a:moveTo>
                  <a:lnTo>
                    <a:pt x="15" y="149"/>
                  </a:lnTo>
                  <a:lnTo>
                    <a:pt x="19" y="147"/>
                  </a:lnTo>
                  <a:lnTo>
                    <a:pt x="19" y="147"/>
                  </a:lnTo>
                  <a:lnTo>
                    <a:pt x="15" y="149"/>
                  </a:lnTo>
                  <a:close/>
                  <a:moveTo>
                    <a:pt x="19" y="147"/>
                  </a:moveTo>
                  <a:lnTo>
                    <a:pt x="19" y="147"/>
                  </a:lnTo>
                  <a:lnTo>
                    <a:pt x="17" y="148"/>
                  </a:lnTo>
                  <a:lnTo>
                    <a:pt x="19" y="147"/>
                  </a:lnTo>
                  <a:close/>
                  <a:moveTo>
                    <a:pt x="15" y="149"/>
                  </a:moveTo>
                  <a:cubicBezTo>
                    <a:pt x="14" y="147"/>
                    <a:pt x="13" y="145"/>
                    <a:pt x="12" y="143"/>
                  </a:cubicBezTo>
                  <a:lnTo>
                    <a:pt x="15" y="141"/>
                  </a:lnTo>
                  <a:cubicBezTo>
                    <a:pt x="17" y="143"/>
                    <a:pt x="18" y="145"/>
                    <a:pt x="19" y="147"/>
                  </a:cubicBezTo>
                  <a:lnTo>
                    <a:pt x="15" y="149"/>
                  </a:lnTo>
                  <a:close/>
                  <a:moveTo>
                    <a:pt x="12" y="143"/>
                  </a:moveTo>
                  <a:cubicBezTo>
                    <a:pt x="10" y="140"/>
                    <a:pt x="9" y="138"/>
                    <a:pt x="8" y="136"/>
                  </a:cubicBezTo>
                  <a:lnTo>
                    <a:pt x="12" y="134"/>
                  </a:lnTo>
                  <a:cubicBezTo>
                    <a:pt x="13" y="136"/>
                    <a:pt x="14" y="139"/>
                    <a:pt x="15" y="141"/>
                  </a:cubicBezTo>
                  <a:lnTo>
                    <a:pt x="12" y="143"/>
                  </a:lnTo>
                  <a:close/>
                  <a:moveTo>
                    <a:pt x="8" y="136"/>
                  </a:moveTo>
                  <a:cubicBezTo>
                    <a:pt x="3" y="124"/>
                    <a:pt x="0" y="111"/>
                    <a:pt x="0" y="98"/>
                  </a:cubicBezTo>
                  <a:lnTo>
                    <a:pt x="5" y="98"/>
                  </a:lnTo>
                  <a:cubicBezTo>
                    <a:pt x="5" y="111"/>
                    <a:pt x="8" y="123"/>
                    <a:pt x="12" y="134"/>
                  </a:cubicBezTo>
                  <a:lnTo>
                    <a:pt x="8" y="136"/>
                  </a:lnTo>
                  <a:close/>
                  <a:moveTo>
                    <a:pt x="0" y="98"/>
                  </a:moveTo>
                  <a:cubicBezTo>
                    <a:pt x="0" y="97"/>
                    <a:pt x="0" y="97"/>
                    <a:pt x="0" y="97"/>
                  </a:cubicBezTo>
                  <a:lnTo>
                    <a:pt x="5" y="97"/>
                  </a:lnTo>
                  <a:cubicBezTo>
                    <a:pt x="5" y="97"/>
                    <a:pt x="5" y="97"/>
                    <a:pt x="5" y="98"/>
                  </a:cubicBezTo>
                  <a:lnTo>
                    <a:pt x="0" y="98"/>
                  </a:lnTo>
                  <a:close/>
                  <a:moveTo>
                    <a:pt x="0" y="97"/>
                  </a:moveTo>
                  <a:cubicBezTo>
                    <a:pt x="0" y="89"/>
                    <a:pt x="1" y="82"/>
                    <a:pt x="3" y="75"/>
                  </a:cubicBezTo>
                  <a:lnTo>
                    <a:pt x="7" y="76"/>
                  </a:lnTo>
                  <a:cubicBezTo>
                    <a:pt x="6" y="83"/>
                    <a:pt x="5" y="90"/>
                    <a:pt x="5" y="97"/>
                  </a:cubicBezTo>
                  <a:lnTo>
                    <a:pt x="0" y="97"/>
                  </a:lnTo>
                  <a:close/>
                  <a:moveTo>
                    <a:pt x="3" y="75"/>
                  </a:moveTo>
                  <a:cubicBezTo>
                    <a:pt x="5" y="68"/>
                    <a:pt x="7" y="61"/>
                    <a:pt x="10" y="55"/>
                  </a:cubicBezTo>
                  <a:lnTo>
                    <a:pt x="14" y="57"/>
                  </a:lnTo>
                  <a:cubicBezTo>
                    <a:pt x="11" y="63"/>
                    <a:pt x="9" y="69"/>
                    <a:pt x="7" y="76"/>
                  </a:cubicBezTo>
                  <a:lnTo>
                    <a:pt x="3" y="75"/>
                  </a:lnTo>
                  <a:close/>
                  <a:moveTo>
                    <a:pt x="10" y="55"/>
                  </a:moveTo>
                  <a:cubicBezTo>
                    <a:pt x="26" y="22"/>
                    <a:pt x="60" y="0"/>
                    <a:pt x="99" y="0"/>
                  </a:cubicBezTo>
                  <a:lnTo>
                    <a:pt x="99" y="4"/>
                  </a:lnTo>
                  <a:cubicBezTo>
                    <a:pt x="62" y="4"/>
                    <a:pt x="29" y="26"/>
                    <a:pt x="14" y="57"/>
                  </a:cubicBezTo>
                  <a:lnTo>
                    <a:pt x="10" y="55"/>
                  </a:lnTo>
                  <a:close/>
                  <a:moveTo>
                    <a:pt x="99" y="0"/>
                  </a:moveTo>
                  <a:cubicBezTo>
                    <a:pt x="99" y="0"/>
                    <a:pt x="99" y="0"/>
                    <a:pt x="99" y="0"/>
                  </a:cubicBezTo>
                  <a:lnTo>
                    <a:pt x="99" y="4"/>
                  </a:lnTo>
                  <a:cubicBezTo>
                    <a:pt x="99" y="4"/>
                    <a:pt x="99" y="4"/>
                    <a:pt x="99" y="4"/>
                  </a:cubicBezTo>
                  <a:lnTo>
                    <a:pt x="99" y="0"/>
                  </a:lnTo>
                  <a:close/>
                  <a:moveTo>
                    <a:pt x="99" y="0"/>
                  </a:moveTo>
                  <a:cubicBezTo>
                    <a:pt x="102" y="0"/>
                    <a:pt x="104" y="0"/>
                    <a:pt x="107" y="0"/>
                  </a:cubicBezTo>
                  <a:lnTo>
                    <a:pt x="107" y="4"/>
                  </a:lnTo>
                  <a:cubicBezTo>
                    <a:pt x="104" y="4"/>
                    <a:pt x="102" y="4"/>
                    <a:pt x="99" y="4"/>
                  </a:cubicBezTo>
                  <a:lnTo>
                    <a:pt x="99" y="0"/>
                  </a:lnTo>
                  <a:close/>
                  <a:moveTo>
                    <a:pt x="107" y="0"/>
                  </a:moveTo>
                  <a:cubicBezTo>
                    <a:pt x="110" y="0"/>
                    <a:pt x="112" y="1"/>
                    <a:pt x="115" y="1"/>
                  </a:cubicBezTo>
                  <a:lnTo>
                    <a:pt x="114" y="5"/>
                  </a:lnTo>
                  <a:cubicBezTo>
                    <a:pt x="112" y="5"/>
                    <a:pt x="109" y="5"/>
                    <a:pt x="107" y="4"/>
                  </a:cubicBezTo>
                  <a:lnTo>
                    <a:pt x="107" y="0"/>
                  </a:lnTo>
                  <a:close/>
                  <a:moveTo>
                    <a:pt x="115" y="1"/>
                  </a:moveTo>
                  <a:cubicBezTo>
                    <a:pt x="128" y="3"/>
                    <a:pt x="140" y="8"/>
                    <a:pt x="151" y="15"/>
                  </a:cubicBezTo>
                  <a:lnTo>
                    <a:pt x="149" y="19"/>
                  </a:lnTo>
                  <a:cubicBezTo>
                    <a:pt x="139" y="12"/>
                    <a:pt x="127" y="7"/>
                    <a:pt x="114" y="5"/>
                  </a:cubicBezTo>
                  <a:lnTo>
                    <a:pt x="115" y="1"/>
                  </a:lnTo>
                  <a:close/>
                  <a:moveTo>
                    <a:pt x="173" y="34"/>
                  </a:moveTo>
                  <a:lnTo>
                    <a:pt x="173" y="34"/>
                  </a:lnTo>
                  <a:lnTo>
                    <a:pt x="170" y="37"/>
                  </a:lnTo>
                  <a:lnTo>
                    <a:pt x="170" y="37"/>
                  </a:lnTo>
                  <a:lnTo>
                    <a:pt x="173" y="34"/>
                  </a:lnTo>
                  <a:close/>
                  <a:moveTo>
                    <a:pt x="170" y="37"/>
                  </a:moveTo>
                  <a:lnTo>
                    <a:pt x="170" y="37"/>
                  </a:lnTo>
                  <a:lnTo>
                    <a:pt x="171" y="35"/>
                  </a:lnTo>
                  <a:lnTo>
                    <a:pt x="170" y="37"/>
                  </a:lnTo>
                  <a:close/>
                  <a:moveTo>
                    <a:pt x="173" y="34"/>
                  </a:moveTo>
                  <a:cubicBezTo>
                    <a:pt x="175" y="36"/>
                    <a:pt x="177" y="39"/>
                    <a:pt x="179" y="41"/>
                  </a:cubicBezTo>
                  <a:lnTo>
                    <a:pt x="175" y="44"/>
                  </a:lnTo>
                  <a:cubicBezTo>
                    <a:pt x="173" y="41"/>
                    <a:pt x="172" y="39"/>
                    <a:pt x="170" y="37"/>
                  </a:cubicBezTo>
                  <a:lnTo>
                    <a:pt x="173" y="34"/>
                  </a:lnTo>
                  <a:close/>
                  <a:moveTo>
                    <a:pt x="179" y="41"/>
                  </a:moveTo>
                  <a:cubicBezTo>
                    <a:pt x="181" y="44"/>
                    <a:pt x="182" y="47"/>
                    <a:pt x="184" y="49"/>
                  </a:cubicBezTo>
                  <a:lnTo>
                    <a:pt x="180" y="51"/>
                  </a:lnTo>
                  <a:cubicBezTo>
                    <a:pt x="178" y="49"/>
                    <a:pt x="177" y="46"/>
                    <a:pt x="175" y="44"/>
                  </a:cubicBezTo>
                  <a:lnTo>
                    <a:pt x="179" y="41"/>
                  </a:lnTo>
                  <a:close/>
                  <a:moveTo>
                    <a:pt x="184" y="49"/>
                  </a:moveTo>
                  <a:cubicBezTo>
                    <a:pt x="192" y="64"/>
                    <a:pt x="197" y="80"/>
                    <a:pt x="197" y="98"/>
                  </a:cubicBezTo>
                  <a:lnTo>
                    <a:pt x="192" y="98"/>
                  </a:lnTo>
                  <a:cubicBezTo>
                    <a:pt x="192" y="81"/>
                    <a:pt x="188" y="65"/>
                    <a:pt x="180" y="51"/>
                  </a:cubicBezTo>
                  <a:lnTo>
                    <a:pt x="184" y="49"/>
                  </a:lnTo>
                  <a:close/>
                  <a:moveTo>
                    <a:pt x="197" y="98"/>
                  </a:moveTo>
                  <a:lnTo>
                    <a:pt x="197" y="98"/>
                  </a:lnTo>
                  <a:lnTo>
                    <a:pt x="192" y="98"/>
                  </a:lnTo>
                  <a:lnTo>
                    <a:pt x="192" y="98"/>
                  </a:lnTo>
                  <a:lnTo>
                    <a:pt x="197" y="98"/>
                  </a:lnTo>
                  <a:close/>
                  <a:moveTo>
                    <a:pt x="197" y="98"/>
                  </a:moveTo>
                  <a:cubicBezTo>
                    <a:pt x="197" y="112"/>
                    <a:pt x="193" y="126"/>
                    <a:pt x="187" y="139"/>
                  </a:cubicBezTo>
                  <a:lnTo>
                    <a:pt x="183" y="137"/>
                  </a:lnTo>
                  <a:cubicBezTo>
                    <a:pt x="189" y="125"/>
                    <a:pt x="192" y="112"/>
                    <a:pt x="192" y="98"/>
                  </a:cubicBezTo>
                  <a:lnTo>
                    <a:pt x="197" y="98"/>
                  </a:lnTo>
                  <a:close/>
                  <a:moveTo>
                    <a:pt x="187" y="139"/>
                  </a:moveTo>
                  <a:cubicBezTo>
                    <a:pt x="187" y="141"/>
                    <a:pt x="185" y="143"/>
                    <a:pt x="184" y="145"/>
                  </a:cubicBezTo>
                  <a:lnTo>
                    <a:pt x="181" y="143"/>
                  </a:lnTo>
                  <a:cubicBezTo>
                    <a:pt x="182" y="141"/>
                    <a:pt x="183" y="139"/>
                    <a:pt x="183" y="137"/>
                  </a:cubicBezTo>
                  <a:lnTo>
                    <a:pt x="187" y="139"/>
                  </a:lnTo>
                  <a:close/>
                  <a:moveTo>
                    <a:pt x="184" y="145"/>
                  </a:moveTo>
                  <a:cubicBezTo>
                    <a:pt x="179" y="155"/>
                    <a:pt x="171" y="164"/>
                    <a:pt x="163" y="171"/>
                  </a:cubicBezTo>
                  <a:lnTo>
                    <a:pt x="160" y="168"/>
                  </a:lnTo>
                  <a:cubicBezTo>
                    <a:pt x="168" y="161"/>
                    <a:pt x="175" y="152"/>
                    <a:pt x="181" y="143"/>
                  </a:cubicBezTo>
                  <a:lnTo>
                    <a:pt x="184" y="14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33" name="Freeform 18"/>
            <p:cNvSpPr>
              <a:spLocks noChangeAspect="1"/>
            </p:cNvSpPr>
            <p:nvPr/>
          </p:nvSpPr>
          <p:spPr bwMode="auto">
            <a:xfrm>
              <a:off x="1160" y="195"/>
              <a:ext cx="258" cy="40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9" y="0"/>
                </a:cxn>
                <a:cxn ang="0">
                  <a:pos x="50" y="58"/>
                </a:cxn>
                <a:cxn ang="0">
                  <a:pos x="23" y="58"/>
                </a:cxn>
                <a:cxn ang="0">
                  <a:pos x="66" y="134"/>
                </a:cxn>
                <a:cxn ang="0">
                  <a:pos x="55" y="134"/>
                </a:cxn>
                <a:cxn ang="0">
                  <a:pos x="9" y="54"/>
                </a:cxn>
                <a:cxn ang="0">
                  <a:pos x="46" y="54"/>
                </a:cxn>
                <a:cxn ang="0">
                  <a:pos x="68" y="29"/>
                </a:cxn>
                <a:cxn ang="0">
                  <a:pos x="46" y="3"/>
                </a:cxn>
                <a:cxn ang="0">
                  <a:pos x="0" y="3"/>
                </a:cxn>
                <a:cxn ang="0">
                  <a:pos x="2" y="0"/>
                </a:cxn>
              </a:cxnLst>
              <a:rect l="0" t="0" r="r" b="b"/>
              <a:pathLst>
                <a:path w="86" h="134">
                  <a:moveTo>
                    <a:pt x="2" y="0"/>
                  </a:moveTo>
                  <a:lnTo>
                    <a:pt x="49" y="0"/>
                  </a:lnTo>
                  <a:cubicBezTo>
                    <a:pt x="78" y="1"/>
                    <a:pt x="86" y="53"/>
                    <a:pt x="50" y="58"/>
                  </a:cubicBezTo>
                  <a:lnTo>
                    <a:pt x="23" y="58"/>
                  </a:lnTo>
                  <a:cubicBezTo>
                    <a:pt x="38" y="83"/>
                    <a:pt x="55" y="127"/>
                    <a:pt x="66" y="134"/>
                  </a:cubicBezTo>
                  <a:lnTo>
                    <a:pt x="55" y="134"/>
                  </a:lnTo>
                  <a:cubicBezTo>
                    <a:pt x="46" y="130"/>
                    <a:pt x="25" y="81"/>
                    <a:pt x="9" y="54"/>
                  </a:cubicBezTo>
                  <a:lnTo>
                    <a:pt x="46" y="54"/>
                  </a:lnTo>
                  <a:cubicBezTo>
                    <a:pt x="62" y="52"/>
                    <a:pt x="68" y="41"/>
                    <a:pt x="68" y="29"/>
                  </a:cubicBezTo>
                  <a:cubicBezTo>
                    <a:pt x="68" y="18"/>
                    <a:pt x="59" y="5"/>
                    <a:pt x="46" y="3"/>
                  </a:cubicBez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34" name="Freeform 19"/>
            <p:cNvSpPr>
              <a:spLocks noChangeAspect="1"/>
            </p:cNvSpPr>
            <p:nvPr/>
          </p:nvSpPr>
          <p:spPr bwMode="auto">
            <a:xfrm>
              <a:off x="1139" y="210"/>
              <a:ext cx="219" cy="387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52" y="0"/>
                </a:cxn>
                <a:cxn ang="0">
                  <a:pos x="73" y="24"/>
                </a:cxn>
                <a:cxn ang="0">
                  <a:pos x="42" y="48"/>
                </a:cxn>
                <a:cxn ang="0">
                  <a:pos x="16" y="48"/>
                </a:cxn>
                <a:cxn ang="0">
                  <a:pos x="14" y="49"/>
                </a:cxn>
                <a:cxn ang="0">
                  <a:pos x="59" y="129"/>
                </a:cxn>
                <a:cxn ang="0">
                  <a:pos x="49" y="129"/>
                </a:cxn>
                <a:cxn ang="0">
                  <a:pos x="0" y="44"/>
                </a:cxn>
                <a:cxn ang="0">
                  <a:pos x="40" y="44"/>
                </a:cxn>
                <a:cxn ang="0">
                  <a:pos x="67" y="25"/>
                </a:cxn>
                <a:cxn ang="0">
                  <a:pos x="52" y="5"/>
                </a:cxn>
                <a:cxn ang="0">
                  <a:pos x="4" y="5"/>
                </a:cxn>
                <a:cxn ang="0">
                  <a:pos x="6" y="0"/>
                </a:cxn>
              </a:cxnLst>
              <a:rect l="0" t="0" r="r" b="b"/>
              <a:pathLst>
                <a:path w="73" h="129">
                  <a:moveTo>
                    <a:pt x="6" y="0"/>
                  </a:moveTo>
                  <a:lnTo>
                    <a:pt x="52" y="0"/>
                  </a:lnTo>
                  <a:cubicBezTo>
                    <a:pt x="66" y="1"/>
                    <a:pt x="73" y="13"/>
                    <a:pt x="73" y="24"/>
                  </a:cubicBezTo>
                  <a:cubicBezTo>
                    <a:pt x="73" y="37"/>
                    <a:pt x="64" y="49"/>
                    <a:pt x="42" y="48"/>
                  </a:cubicBezTo>
                  <a:lnTo>
                    <a:pt x="16" y="48"/>
                  </a:lnTo>
                  <a:cubicBezTo>
                    <a:pt x="14" y="48"/>
                    <a:pt x="13" y="48"/>
                    <a:pt x="14" y="49"/>
                  </a:cubicBezTo>
                  <a:cubicBezTo>
                    <a:pt x="28" y="74"/>
                    <a:pt x="48" y="123"/>
                    <a:pt x="59" y="129"/>
                  </a:cubicBezTo>
                  <a:lnTo>
                    <a:pt x="49" y="129"/>
                  </a:lnTo>
                  <a:cubicBezTo>
                    <a:pt x="40" y="126"/>
                    <a:pt x="16" y="71"/>
                    <a:pt x="0" y="44"/>
                  </a:cubicBezTo>
                  <a:lnTo>
                    <a:pt x="40" y="44"/>
                  </a:lnTo>
                  <a:cubicBezTo>
                    <a:pt x="58" y="45"/>
                    <a:pt x="67" y="37"/>
                    <a:pt x="67" y="25"/>
                  </a:cubicBezTo>
                  <a:cubicBezTo>
                    <a:pt x="68" y="16"/>
                    <a:pt x="64" y="6"/>
                    <a:pt x="52" y="5"/>
                  </a:cubicBezTo>
                  <a:lnTo>
                    <a:pt x="4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35" name="Freeform 20"/>
            <p:cNvSpPr>
              <a:spLocks noChangeAspect="1"/>
            </p:cNvSpPr>
            <p:nvPr/>
          </p:nvSpPr>
          <p:spPr bwMode="auto">
            <a:xfrm>
              <a:off x="929" y="249"/>
              <a:ext cx="381" cy="348"/>
            </a:xfrm>
            <a:custGeom>
              <a:avLst/>
              <a:gdLst/>
              <a:ahLst/>
              <a:cxnLst>
                <a:cxn ang="0">
                  <a:pos x="125" y="0"/>
                </a:cxn>
                <a:cxn ang="0">
                  <a:pos x="62" y="3"/>
                </a:cxn>
                <a:cxn ang="0">
                  <a:pos x="53" y="7"/>
                </a:cxn>
                <a:cxn ang="0">
                  <a:pos x="0" y="116"/>
                </a:cxn>
                <a:cxn ang="0">
                  <a:pos x="8" y="116"/>
                </a:cxn>
                <a:cxn ang="0">
                  <a:pos x="55" y="19"/>
                </a:cxn>
                <a:cxn ang="0">
                  <a:pos x="68" y="12"/>
                </a:cxn>
                <a:cxn ang="0">
                  <a:pos x="115" y="12"/>
                </a:cxn>
                <a:cxn ang="0">
                  <a:pos x="125" y="0"/>
                </a:cxn>
              </a:cxnLst>
              <a:rect l="0" t="0" r="r" b="b"/>
              <a:pathLst>
                <a:path w="127" h="116">
                  <a:moveTo>
                    <a:pt x="125" y="0"/>
                  </a:moveTo>
                  <a:cubicBezTo>
                    <a:pt x="122" y="5"/>
                    <a:pt x="83" y="2"/>
                    <a:pt x="62" y="3"/>
                  </a:cubicBezTo>
                  <a:cubicBezTo>
                    <a:pt x="58" y="3"/>
                    <a:pt x="55" y="4"/>
                    <a:pt x="53" y="7"/>
                  </a:cubicBezTo>
                  <a:cubicBezTo>
                    <a:pt x="35" y="43"/>
                    <a:pt x="8" y="115"/>
                    <a:pt x="0" y="116"/>
                  </a:cubicBezTo>
                  <a:lnTo>
                    <a:pt x="8" y="116"/>
                  </a:lnTo>
                  <a:cubicBezTo>
                    <a:pt x="12" y="114"/>
                    <a:pt x="38" y="51"/>
                    <a:pt x="55" y="19"/>
                  </a:cubicBezTo>
                  <a:cubicBezTo>
                    <a:pt x="58" y="15"/>
                    <a:pt x="63" y="12"/>
                    <a:pt x="68" y="12"/>
                  </a:cubicBezTo>
                  <a:lnTo>
                    <a:pt x="115" y="12"/>
                  </a:lnTo>
                  <a:cubicBezTo>
                    <a:pt x="127" y="12"/>
                    <a:pt x="123" y="6"/>
                    <a:pt x="12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36" name="Freeform 21"/>
            <p:cNvSpPr>
              <a:spLocks noChangeAspect="1"/>
            </p:cNvSpPr>
            <p:nvPr/>
          </p:nvSpPr>
          <p:spPr bwMode="auto">
            <a:xfrm>
              <a:off x="965" y="291"/>
              <a:ext cx="333" cy="306"/>
            </a:xfrm>
            <a:custGeom>
              <a:avLst/>
              <a:gdLst/>
              <a:ahLst/>
              <a:cxnLst>
                <a:cxn ang="0">
                  <a:pos x="111" y="0"/>
                </a:cxn>
                <a:cxn ang="0">
                  <a:pos x="55" y="2"/>
                </a:cxn>
                <a:cxn ang="0">
                  <a:pos x="45" y="9"/>
                </a:cxn>
                <a:cxn ang="0">
                  <a:pos x="0" y="102"/>
                </a:cxn>
                <a:cxn ang="0">
                  <a:pos x="7" y="102"/>
                </a:cxn>
                <a:cxn ang="0">
                  <a:pos x="47" y="16"/>
                </a:cxn>
                <a:cxn ang="0">
                  <a:pos x="57" y="11"/>
                </a:cxn>
                <a:cxn ang="0">
                  <a:pos x="97" y="11"/>
                </a:cxn>
                <a:cxn ang="0">
                  <a:pos x="111" y="0"/>
                </a:cxn>
              </a:cxnLst>
              <a:rect l="0" t="0" r="r" b="b"/>
              <a:pathLst>
                <a:path w="111" h="102">
                  <a:moveTo>
                    <a:pt x="111" y="0"/>
                  </a:moveTo>
                  <a:cubicBezTo>
                    <a:pt x="108" y="4"/>
                    <a:pt x="76" y="2"/>
                    <a:pt x="55" y="2"/>
                  </a:cubicBezTo>
                  <a:cubicBezTo>
                    <a:pt x="51" y="2"/>
                    <a:pt x="47" y="6"/>
                    <a:pt x="45" y="9"/>
                  </a:cubicBezTo>
                  <a:cubicBezTo>
                    <a:pt x="28" y="41"/>
                    <a:pt x="5" y="100"/>
                    <a:pt x="0" y="102"/>
                  </a:cubicBezTo>
                  <a:lnTo>
                    <a:pt x="7" y="102"/>
                  </a:lnTo>
                  <a:cubicBezTo>
                    <a:pt x="12" y="101"/>
                    <a:pt x="32" y="47"/>
                    <a:pt x="47" y="16"/>
                  </a:cubicBezTo>
                  <a:cubicBezTo>
                    <a:pt x="50" y="13"/>
                    <a:pt x="52" y="11"/>
                    <a:pt x="57" y="11"/>
                  </a:cubicBezTo>
                  <a:lnTo>
                    <a:pt x="97" y="11"/>
                  </a:lnTo>
                  <a:cubicBezTo>
                    <a:pt x="109" y="11"/>
                    <a:pt x="109" y="5"/>
                    <a:pt x="11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37" name="Freeform 22"/>
            <p:cNvSpPr>
              <a:spLocks noChangeAspect="1"/>
            </p:cNvSpPr>
            <p:nvPr/>
          </p:nvSpPr>
          <p:spPr bwMode="auto">
            <a:xfrm>
              <a:off x="824" y="66"/>
              <a:ext cx="612" cy="531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97" y="3"/>
                </a:cxn>
                <a:cxn ang="0">
                  <a:pos x="79" y="14"/>
                </a:cxn>
                <a:cxn ang="0">
                  <a:pos x="0" y="177"/>
                </a:cxn>
                <a:cxn ang="0">
                  <a:pos x="10" y="177"/>
                </a:cxn>
                <a:cxn ang="0">
                  <a:pos x="82" y="29"/>
                </a:cxn>
                <a:cxn ang="0">
                  <a:pos x="103" y="15"/>
                </a:cxn>
                <a:cxn ang="0">
                  <a:pos x="185" y="15"/>
                </a:cxn>
                <a:cxn ang="0">
                  <a:pos x="201" y="0"/>
                </a:cxn>
              </a:cxnLst>
              <a:rect l="0" t="0" r="r" b="b"/>
              <a:pathLst>
                <a:path w="204" h="177">
                  <a:moveTo>
                    <a:pt x="201" y="0"/>
                  </a:moveTo>
                  <a:cubicBezTo>
                    <a:pt x="196" y="7"/>
                    <a:pt x="128" y="2"/>
                    <a:pt x="97" y="3"/>
                  </a:cubicBezTo>
                  <a:cubicBezTo>
                    <a:pt x="89" y="4"/>
                    <a:pt x="83" y="10"/>
                    <a:pt x="79" y="14"/>
                  </a:cubicBezTo>
                  <a:cubicBezTo>
                    <a:pt x="52" y="70"/>
                    <a:pt x="12" y="172"/>
                    <a:pt x="0" y="177"/>
                  </a:cubicBezTo>
                  <a:lnTo>
                    <a:pt x="10" y="177"/>
                  </a:lnTo>
                  <a:cubicBezTo>
                    <a:pt x="17" y="173"/>
                    <a:pt x="57" y="78"/>
                    <a:pt x="82" y="29"/>
                  </a:cubicBezTo>
                  <a:cubicBezTo>
                    <a:pt x="85" y="22"/>
                    <a:pt x="95" y="16"/>
                    <a:pt x="103" y="15"/>
                  </a:cubicBezTo>
                  <a:lnTo>
                    <a:pt x="185" y="15"/>
                  </a:lnTo>
                  <a:cubicBezTo>
                    <a:pt x="204" y="16"/>
                    <a:pt x="198" y="8"/>
                    <a:pt x="20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38" name="Freeform 23"/>
            <p:cNvSpPr>
              <a:spLocks noChangeAspect="1"/>
            </p:cNvSpPr>
            <p:nvPr/>
          </p:nvSpPr>
          <p:spPr bwMode="auto">
            <a:xfrm>
              <a:off x="869" y="117"/>
              <a:ext cx="546" cy="480"/>
            </a:xfrm>
            <a:custGeom>
              <a:avLst/>
              <a:gdLst/>
              <a:ahLst/>
              <a:cxnLst>
                <a:cxn ang="0">
                  <a:pos x="182" y="0"/>
                </a:cxn>
                <a:cxn ang="0">
                  <a:pos x="89" y="3"/>
                </a:cxn>
                <a:cxn ang="0">
                  <a:pos x="69" y="16"/>
                </a:cxn>
                <a:cxn ang="0">
                  <a:pos x="0" y="160"/>
                </a:cxn>
                <a:cxn ang="0">
                  <a:pos x="5" y="160"/>
                </a:cxn>
                <a:cxn ang="0">
                  <a:pos x="71" y="26"/>
                </a:cxn>
                <a:cxn ang="0">
                  <a:pos x="82" y="16"/>
                </a:cxn>
                <a:cxn ang="0">
                  <a:pos x="161" y="16"/>
                </a:cxn>
                <a:cxn ang="0">
                  <a:pos x="182" y="0"/>
                </a:cxn>
              </a:cxnLst>
              <a:rect l="0" t="0" r="r" b="b"/>
              <a:pathLst>
                <a:path w="182" h="160">
                  <a:moveTo>
                    <a:pt x="182" y="0"/>
                  </a:moveTo>
                  <a:cubicBezTo>
                    <a:pt x="180" y="6"/>
                    <a:pt x="121" y="2"/>
                    <a:pt x="89" y="3"/>
                  </a:cubicBezTo>
                  <a:cubicBezTo>
                    <a:pt x="81" y="3"/>
                    <a:pt x="71" y="10"/>
                    <a:pt x="69" y="16"/>
                  </a:cubicBezTo>
                  <a:cubicBezTo>
                    <a:pt x="42" y="71"/>
                    <a:pt x="6" y="155"/>
                    <a:pt x="0" y="160"/>
                  </a:cubicBezTo>
                  <a:lnTo>
                    <a:pt x="5" y="160"/>
                  </a:lnTo>
                  <a:cubicBezTo>
                    <a:pt x="15" y="160"/>
                    <a:pt x="29" y="116"/>
                    <a:pt x="71" y="26"/>
                  </a:cubicBezTo>
                  <a:cubicBezTo>
                    <a:pt x="75" y="20"/>
                    <a:pt x="74" y="16"/>
                    <a:pt x="82" y="16"/>
                  </a:cubicBezTo>
                  <a:lnTo>
                    <a:pt x="161" y="16"/>
                  </a:lnTo>
                  <a:cubicBezTo>
                    <a:pt x="179" y="16"/>
                    <a:pt x="177" y="13"/>
                    <a:pt x="18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</p:grpSp>
      <p:sp>
        <p:nvSpPr>
          <p:cNvPr id="53" name="Text Box 7"/>
          <p:cNvSpPr txBox="1">
            <a:spLocks noChangeArrowheads="1"/>
          </p:cNvSpPr>
          <p:nvPr/>
        </p:nvSpPr>
        <p:spPr bwMode="auto">
          <a:xfrm>
            <a:off x="1357290" y="6143644"/>
            <a:ext cx="5597110" cy="461665"/>
          </a:xfrm>
          <a:prstGeom prst="rect">
            <a:avLst/>
          </a:prstGeom>
          <a:solidFill>
            <a:schemeClr val="bg1"/>
          </a:solidFill>
          <a:ln w="9525" cap="sq" algn="ctr">
            <a:noFill/>
            <a:miter lim="800000"/>
            <a:headEnd/>
            <a:tailEnd/>
          </a:ln>
          <a:effectLst/>
        </p:spPr>
        <p:txBody>
          <a:bodyPr wrap="none">
            <a:spAutoFit/>
            <a:flatTx/>
          </a:bodyPr>
          <a:lstStyle/>
          <a:p>
            <a:r>
              <a:rPr lang="es-ES_tradnl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TODOS SOMOS RESPONSABLES</a:t>
            </a:r>
            <a:endParaRPr lang="es-ES" sz="24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39" name="Text Box 22"/>
          <p:cNvSpPr txBox="1">
            <a:spLocks noChangeArrowheads="1"/>
          </p:cNvSpPr>
          <p:nvPr/>
        </p:nvSpPr>
        <p:spPr bwMode="auto">
          <a:xfrm>
            <a:off x="5029200" y="285728"/>
            <a:ext cx="4114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sz="2400" b="1" dirty="0" smtClean="0">
                <a:solidFill>
                  <a:schemeClr val="bg1"/>
                </a:solidFill>
              </a:rPr>
              <a:t>MANEJO Y APLICACIÓN DE FITOSANITARIOS</a:t>
            </a:r>
            <a:endParaRPr lang="es-E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6" dur="1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5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autoUpdateAnimBg="0"/>
      <p:bldP spid="18" grpId="0" animBg="1"/>
      <p:bldP spid="29" grpId="0"/>
      <p:bldP spid="5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Line 122"/>
          <p:cNvSpPr>
            <a:spLocks noChangeShapeType="1"/>
          </p:cNvSpPr>
          <p:nvPr/>
        </p:nvSpPr>
        <p:spPr bwMode="auto">
          <a:xfrm flipV="1">
            <a:off x="1908175" y="4005261"/>
            <a:ext cx="287338" cy="0"/>
          </a:xfrm>
          <a:prstGeom prst="line">
            <a:avLst/>
          </a:prstGeom>
          <a:solidFill>
            <a:srgbClr val="00B0F0"/>
          </a:solidFill>
          <a:ln w="28575">
            <a:solidFill>
              <a:srgbClr val="336699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bg2">
                  <a:lumMod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8" name="Line 122"/>
          <p:cNvSpPr>
            <a:spLocks noChangeShapeType="1"/>
          </p:cNvSpPr>
          <p:nvPr/>
        </p:nvSpPr>
        <p:spPr bwMode="auto">
          <a:xfrm flipV="1">
            <a:off x="2843213" y="2420938"/>
            <a:ext cx="288925" cy="0"/>
          </a:xfrm>
          <a:prstGeom prst="line">
            <a:avLst/>
          </a:prstGeom>
          <a:solidFill>
            <a:srgbClr val="00B0F0"/>
          </a:solidFill>
          <a:ln w="28575">
            <a:solidFill>
              <a:srgbClr val="336699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bg2">
                  <a:lumMod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150" name="Line 78"/>
          <p:cNvSpPr>
            <a:spLocks noChangeShapeType="1"/>
          </p:cNvSpPr>
          <p:nvPr/>
        </p:nvSpPr>
        <p:spPr bwMode="auto">
          <a:xfrm>
            <a:off x="611188" y="3357561"/>
            <a:ext cx="3384748" cy="124"/>
          </a:xfrm>
          <a:prstGeom prst="line">
            <a:avLst/>
          </a:prstGeom>
          <a:solidFill>
            <a:srgbClr val="00B0F0"/>
          </a:solidFill>
          <a:ln w="28575">
            <a:solidFill>
              <a:srgbClr val="336699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bg2">
                  <a:lumMod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154" name="Line 82"/>
          <p:cNvSpPr>
            <a:spLocks noChangeShapeType="1"/>
          </p:cNvSpPr>
          <p:nvPr/>
        </p:nvSpPr>
        <p:spPr bwMode="auto">
          <a:xfrm flipH="1">
            <a:off x="1763713" y="2852738"/>
            <a:ext cx="5976937" cy="0"/>
          </a:xfrm>
          <a:prstGeom prst="line">
            <a:avLst/>
          </a:prstGeom>
          <a:solidFill>
            <a:srgbClr val="00B0F0"/>
          </a:solidFill>
          <a:ln w="28575">
            <a:solidFill>
              <a:srgbClr val="336699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bg2">
                  <a:lumMod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175" name="Rectangle 103"/>
          <p:cNvSpPr>
            <a:spLocks noChangeArrowheads="1"/>
          </p:cNvSpPr>
          <p:nvPr/>
        </p:nvSpPr>
        <p:spPr bwMode="auto">
          <a:xfrm>
            <a:off x="1042988" y="3789361"/>
            <a:ext cx="865187" cy="358775"/>
          </a:xfrm>
          <a:prstGeom prst="rect">
            <a:avLst/>
          </a:prstGeom>
          <a:solidFill>
            <a:srgbClr val="00B0F0"/>
          </a:solidFill>
          <a:ln w="38100">
            <a:solidFill>
              <a:srgbClr val="336699"/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Aéreo</a:t>
            </a:r>
          </a:p>
        </p:txBody>
      </p:sp>
      <p:sp>
        <p:nvSpPr>
          <p:cNvPr id="3186" name="Text Box 114"/>
          <p:cNvSpPr txBox="1">
            <a:spLocks noChangeArrowheads="1"/>
          </p:cNvSpPr>
          <p:nvPr/>
        </p:nvSpPr>
        <p:spPr bwMode="auto">
          <a:xfrm>
            <a:off x="357158" y="1357298"/>
            <a:ext cx="3779838" cy="457200"/>
          </a:xfrm>
          <a:prstGeom prst="rect">
            <a:avLst/>
          </a:prstGeom>
          <a:solidFill>
            <a:schemeClr val="bg2">
              <a:lumMod val="10000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bg1"/>
                </a:solidFill>
                <a:latin typeface="Times New Roman" pitchFamily="18" charset="0"/>
                <a:cs typeface="+mn-cs"/>
              </a:rPr>
              <a:t>Nuestro Circuito    </a:t>
            </a:r>
          </a:p>
        </p:txBody>
      </p:sp>
      <p:sp>
        <p:nvSpPr>
          <p:cNvPr id="3187" name="AutoShape 115"/>
          <p:cNvSpPr>
            <a:spLocks noChangeArrowheads="1"/>
          </p:cNvSpPr>
          <p:nvPr/>
        </p:nvSpPr>
        <p:spPr bwMode="auto">
          <a:xfrm>
            <a:off x="277813" y="2133600"/>
            <a:ext cx="10668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57150">
            <a:solidFill>
              <a:srgbClr val="3366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bg2">
                  <a:lumMod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190" name="Rectangle 118"/>
          <p:cNvSpPr>
            <a:spLocks noChangeArrowheads="1"/>
          </p:cNvSpPr>
          <p:nvPr/>
        </p:nvSpPr>
        <p:spPr bwMode="auto">
          <a:xfrm>
            <a:off x="6781800" y="1395413"/>
            <a:ext cx="1905000" cy="1169987"/>
          </a:xfrm>
          <a:prstGeom prst="rect">
            <a:avLst/>
          </a:prstGeom>
          <a:solidFill>
            <a:srgbClr val="00B0F0"/>
          </a:solidFill>
          <a:ln w="38100">
            <a:solidFill>
              <a:srgbClr val="336699"/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bg2">
                  <a:lumMod val="25000"/>
                </a:schemeClr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Recomienda Fitosanitarios y dosis</a:t>
            </a:r>
          </a:p>
        </p:txBody>
      </p:sp>
      <p:sp>
        <p:nvSpPr>
          <p:cNvPr id="3193" name="Line 121"/>
          <p:cNvSpPr>
            <a:spLocks noChangeShapeType="1"/>
          </p:cNvSpPr>
          <p:nvPr/>
        </p:nvSpPr>
        <p:spPr bwMode="auto">
          <a:xfrm flipV="1">
            <a:off x="4284663" y="1752600"/>
            <a:ext cx="0" cy="381000"/>
          </a:xfrm>
          <a:prstGeom prst="line">
            <a:avLst/>
          </a:prstGeom>
          <a:solidFill>
            <a:srgbClr val="00B0F0"/>
          </a:solidFill>
          <a:ln w="28575">
            <a:solidFill>
              <a:srgbClr val="336699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bg2">
                  <a:lumMod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194" name="Line 122"/>
          <p:cNvSpPr>
            <a:spLocks noChangeShapeType="1"/>
          </p:cNvSpPr>
          <p:nvPr/>
        </p:nvSpPr>
        <p:spPr bwMode="auto">
          <a:xfrm flipV="1">
            <a:off x="4284663" y="1700213"/>
            <a:ext cx="2497137" cy="20637"/>
          </a:xfrm>
          <a:prstGeom prst="line">
            <a:avLst/>
          </a:prstGeom>
          <a:solidFill>
            <a:srgbClr val="00B0F0"/>
          </a:solidFill>
          <a:ln w="28575">
            <a:solidFill>
              <a:srgbClr val="336699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bg2">
                  <a:lumMod val="25000"/>
                </a:schemeClr>
              </a:solidFill>
              <a:latin typeface="+mn-lt"/>
              <a:cs typeface="+mn-cs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5750" y="214313"/>
            <a:ext cx="1100138" cy="1071562"/>
            <a:chOff x="788" y="0"/>
            <a:chExt cx="693" cy="675"/>
          </a:xfrm>
        </p:grpSpPr>
        <p:sp>
          <p:nvSpPr>
            <p:cNvPr id="4143" name="Freeform 5"/>
            <p:cNvSpPr>
              <a:spLocks noChangeAspect="1" noEditPoints="1"/>
            </p:cNvSpPr>
            <p:nvPr/>
          </p:nvSpPr>
          <p:spPr bwMode="auto">
            <a:xfrm>
              <a:off x="788" y="0"/>
              <a:ext cx="693" cy="675"/>
            </a:xfrm>
            <a:custGeom>
              <a:avLst/>
              <a:gdLst>
                <a:gd name="T0" fmla="*/ 212 w 231"/>
                <a:gd name="T1" fmla="*/ 53 h 225"/>
                <a:gd name="T2" fmla="*/ 210 w 231"/>
                <a:gd name="T3" fmla="*/ 54 h 225"/>
                <a:gd name="T4" fmla="*/ 211 w 231"/>
                <a:gd name="T5" fmla="*/ 54 h 225"/>
                <a:gd name="T6" fmla="*/ 211 w 231"/>
                <a:gd name="T7" fmla="*/ 53 h 225"/>
                <a:gd name="T8" fmla="*/ 212 w 231"/>
                <a:gd name="T9" fmla="*/ 53 h 225"/>
                <a:gd name="T10" fmla="*/ 215 w 231"/>
                <a:gd name="T11" fmla="*/ 61 h 225"/>
                <a:gd name="T12" fmla="*/ 212 w 231"/>
                <a:gd name="T13" fmla="*/ 53 h 225"/>
                <a:gd name="T14" fmla="*/ 221 w 231"/>
                <a:gd name="T15" fmla="*/ 69 h 225"/>
                <a:gd name="T16" fmla="*/ 215 w 231"/>
                <a:gd name="T17" fmla="*/ 61 h 225"/>
                <a:gd name="T18" fmla="*/ 221 w 231"/>
                <a:gd name="T19" fmla="*/ 69 h 225"/>
                <a:gd name="T20" fmla="*/ 229 w 231"/>
                <a:gd name="T21" fmla="*/ 116 h 225"/>
                <a:gd name="T22" fmla="*/ 221 w 231"/>
                <a:gd name="T23" fmla="*/ 69 h 225"/>
                <a:gd name="T24" fmla="*/ 231 w 231"/>
                <a:gd name="T25" fmla="*/ 116 h 225"/>
                <a:gd name="T26" fmla="*/ 229 w 231"/>
                <a:gd name="T27" fmla="*/ 116 h 225"/>
                <a:gd name="T28" fmla="*/ 231 w 231"/>
                <a:gd name="T29" fmla="*/ 116 h 225"/>
                <a:gd name="T30" fmla="*/ 224 w 231"/>
                <a:gd name="T31" fmla="*/ 148 h 225"/>
                <a:gd name="T32" fmla="*/ 231 w 231"/>
                <a:gd name="T33" fmla="*/ 116 h 225"/>
                <a:gd name="T34" fmla="*/ 219 w 231"/>
                <a:gd name="T35" fmla="*/ 166 h 225"/>
                <a:gd name="T36" fmla="*/ 224 w 231"/>
                <a:gd name="T37" fmla="*/ 148 h 225"/>
                <a:gd name="T38" fmla="*/ 219 w 231"/>
                <a:gd name="T39" fmla="*/ 166 h 225"/>
                <a:gd name="T40" fmla="*/ 149 w 231"/>
                <a:gd name="T41" fmla="*/ 224 h 225"/>
                <a:gd name="T42" fmla="*/ 219 w 231"/>
                <a:gd name="T43" fmla="*/ 166 h 225"/>
                <a:gd name="T44" fmla="*/ 11 w 231"/>
                <a:gd name="T45" fmla="*/ 164 h 225"/>
                <a:gd name="T46" fmla="*/ 13 w 231"/>
                <a:gd name="T47" fmla="*/ 163 h 225"/>
                <a:gd name="T48" fmla="*/ 11 w 231"/>
                <a:gd name="T49" fmla="*/ 164 h 225"/>
                <a:gd name="T50" fmla="*/ 12 w 231"/>
                <a:gd name="T51" fmla="*/ 164 h 225"/>
                <a:gd name="T52" fmla="*/ 11 w 231"/>
                <a:gd name="T53" fmla="*/ 164 h 225"/>
                <a:gd name="T54" fmla="*/ 10 w 231"/>
                <a:gd name="T55" fmla="*/ 157 h 225"/>
                <a:gd name="T56" fmla="*/ 11 w 231"/>
                <a:gd name="T57" fmla="*/ 164 h 225"/>
                <a:gd name="T58" fmla="*/ 6 w 231"/>
                <a:gd name="T59" fmla="*/ 151 h 225"/>
                <a:gd name="T60" fmla="*/ 10 w 231"/>
                <a:gd name="T61" fmla="*/ 157 h 225"/>
                <a:gd name="T62" fmla="*/ 6 w 231"/>
                <a:gd name="T63" fmla="*/ 151 h 225"/>
                <a:gd name="T64" fmla="*/ 2 w 231"/>
                <a:gd name="T65" fmla="*/ 116 h 225"/>
                <a:gd name="T66" fmla="*/ 6 w 231"/>
                <a:gd name="T67" fmla="*/ 151 h 225"/>
                <a:gd name="T68" fmla="*/ 0 w 231"/>
                <a:gd name="T69" fmla="*/ 116 h 225"/>
                <a:gd name="T70" fmla="*/ 2 w 231"/>
                <a:gd name="T71" fmla="*/ 116 h 225"/>
                <a:gd name="T72" fmla="*/ 0 w 231"/>
                <a:gd name="T73" fmla="*/ 116 h 225"/>
                <a:gd name="T74" fmla="*/ 10 w 231"/>
                <a:gd name="T75" fmla="*/ 73 h 225"/>
                <a:gd name="T76" fmla="*/ 0 w 231"/>
                <a:gd name="T77" fmla="*/ 116 h 225"/>
                <a:gd name="T78" fmla="*/ 15 w 231"/>
                <a:gd name="T79" fmla="*/ 60 h 225"/>
                <a:gd name="T80" fmla="*/ 10 w 231"/>
                <a:gd name="T81" fmla="*/ 73 h 225"/>
                <a:gd name="T82" fmla="*/ 15 w 231"/>
                <a:gd name="T83" fmla="*/ 60 h 225"/>
                <a:gd name="T84" fmla="*/ 66 w 231"/>
                <a:gd name="T85" fmla="*/ 14 h 225"/>
                <a:gd name="T86" fmla="*/ 15 w 231"/>
                <a:gd name="T87" fmla="*/ 60 h 225"/>
                <a:gd name="T88" fmla="*/ 116 w 231"/>
                <a:gd name="T89" fmla="*/ 0 h 225"/>
                <a:gd name="T90" fmla="*/ 116 w 231"/>
                <a:gd name="T91" fmla="*/ 2 h 225"/>
                <a:gd name="T92" fmla="*/ 116 w 231"/>
                <a:gd name="T93" fmla="*/ 0 h 225"/>
                <a:gd name="T94" fmla="*/ 144 w 231"/>
                <a:gd name="T95" fmla="*/ 6 h 225"/>
                <a:gd name="T96" fmla="*/ 116 w 231"/>
                <a:gd name="T97" fmla="*/ 0 h 225"/>
                <a:gd name="T98" fmla="*/ 149 w 231"/>
                <a:gd name="T99" fmla="*/ 5 h 225"/>
                <a:gd name="T100" fmla="*/ 144 w 231"/>
                <a:gd name="T101" fmla="*/ 6 h 225"/>
                <a:gd name="T102" fmla="*/ 149 w 231"/>
                <a:gd name="T103" fmla="*/ 5 h 225"/>
                <a:gd name="T104" fmla="*/ 170 w 231"/>
                <a:gd name="T105" fmla="*/ 16 h 225"/>
                <a:gd name="T106" fmla="*/ 149 w 231"/>
                <a:gd name="T107" fmla="*/ 5 h 22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31"/>
                <a:gd name="T163" fmla="*/ 0 h 225"/>
                <a:gd name="T164" fmla="*/ 231 w 231"/>
                <a:gd name="T165" fmla="*/ 225 h 22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31" h="225">
                  <a:moveTo>
                    <a:pt x="212" y="53"/>
                  </a:moveTo>
                  <a:cubicBezTo>
                    <a:pt x="212" y="53"/>
                    <a:pt x="212" y="53"/>
                    <a:pt x="212" y="53"/>
                  </a:cubicBezTo>
                  <a:lnTo>
                    <a:pt x="210" y="54"/>
                  </a:lnTo>
                  <a:cubicBezTo>
                    <a:pt x="210" y="54"/>
                    <a:pt x="210" y="54"/>
                    <a:pt x="210" y="54"/>
                  </a:cubicBezTo>
                  <a:lnTo>
                    <a:pt x="212" y="53"/>
                  </a:lnTo>
                  <a:close/>
                  <a:moveTo>
                    <a:pt x="211" y="54"/>
                  </a:moveTo>
                  <a:lnTo>
                    <a:pt x="210" y="54"/>
                  </a:lnTo>
                  <a:lnTo>
                    <a:pt x="211" y="53"/>
                  </a:lnTo>
                  <a:lnTo>
                    <a:pt x="211" y="54"/>
                  </a:lnTo>
                  <a:close/>
                  <a:moveTo>
                    <a:pt x="212" y="53"/>
                  </a:moveTo>
                  <a:cubicBezTo>
                    <a:pt x="214" y="55"/>
                    <a:pt x="215" y="58"/>
                    <a:pt x="217" y="60"/>
                  </a:cubicBezTo>
                  <a:lnTo>
                    <a:pt x="215" y="61"/>
                  </a:lnTo>
                  <a:cubicBezTo>
                    <a:pt x="214" y="59"/>
                    <a:pt x="212" y="56"/>
                    <a:pt x="211" y="54"/>
                  </a:cubicBezTo>
                  <a:lnTo>
                    <a:pt x="212" y="53"/>
                  </a:lnTo>
                  <a:close/>
                  <a:moveTo>
                    <a:pt x="217" y="60"/>
                  </a:moveTo>
                  <a:cubicBezTo>
                    <a:pt x="218" y="63"/>
                    <a:pt x="220" y="66"/>
                    <a:pt x="221" y="69"/>
                  </a:cubicBezTo>
                  <a:lnTo>
                    <a:pt x="219" y="69"/>
                  </a:lnTo>
                  <a:cubicBezTo>
                    <a:pt x="218" y="67"/>
                    <a:pt x="217" y="64"/>
                    <a:pt x="215" y="61"/>
                  </a:cubicBezTo>
                  <a:lnTo>
                    <a:pt x="217" y="60"/>
                  </a:lnTo>
                  <a:close/>
                  <a:moveTo>
                    <a:pt x="221" y="69"/>
                  </a:moveTo>
                  <a:cubicBezTo>
                    <a:pt x="227" y="83"/>
                    <a:pt x="231" y="99"/>
                    <a:pt x="231" y="116"/>
                  </a:cubicBezTo>
                  <a:lnTo>
                    <a:pt x="229" y="116"/>
                  </a:lnTo>
                  <a:cubicBezTo>
                    <a:pt x="229" y="99"/>
                    <a:pt x="225" y="84"/>
                    <a:pt x="219" y="69"/>
                  </a:cubicBezTo>
                  <a:lnTo>
                    <a:pt x="221" y="69"/>
                  </a:lnTo>
                  <a:close/>
                  <a:moveTo>
                    <a:pt x="231" y="116"/>
                  </a:moveTo>
                  <a:lnTo>
                    <a:pt x="231" y="116"/>
                  </a:lnTo>
                  <a:lnTo>
                    <a:pt x="229" y="116"/>
                  </a:lnTo>
                  <a:lnTo>
                    <a:pt x="231" y="116"/>
                  </a:lnTo>
                  <a:close/>
                  <a:moveTo>
                    <a:pt x="231" y="116"/>
                  </a:moveTo>
                  <a:cubicBezTo>
                    <a:pt x="231" y="127"/>
                    <a:pt x="229" y="138"/>
                    <a:pt x="226" y="148"/>
                  </a:cubicBezTo>
                  <a:lnTo>
                    <a:pt x="224" y="148"/>
                  </a:lnTo>
                  <a:cubicBezTo>
                    <a:pt x="227" y="138"/>
                    <a:pt x="229" y="127"/>
                    <a:pt x="229" y="116"/>
                  </a:cubicBezTo>
                  <a:lnTo>
                    <a:pt x="231" y="116"/>
                  </a:lnTo>
                  <a:close/>
                  <a:moveTo>
                    <a:pt x="226" y="148"/>
                  </a:moveTo>
                  <a:cubicBezTo>
                    <a:pt x="224" y="154"/>
                    <a:pt x="222" y="160"/>
                    <a:pt x="219" y="166"/>
                  </a:cubicBezTo>
                  <a:lnTo>
                    <a:pt x="218" y="165"/>
                  </a:lnTo>
                  <a:cubicBezTo>
                    <a:pt x="220" y="159"/>
                    <a:pt x="222" y="154"/>
                    <a:pt x="224" y="148"/>
                  </a:cubicBezTo>
                  <a:lnTo>
                    <a:pt x="226" y="148"/>
                  </a:lnTo>
                  <a:close/>
                  <a:moveTo>
                    <a:pt x="219" y="166"/>
                  </a:moveTo>
                  <a:cubicBezTo>
                    <a:pt x="205" y="194"/>
                    <a:pt x="180" y="216"/>
                    <a:pt x="150" y="225"/>
                  </a:cubicBezTo>
                  <a:lnTo>
                    <a:pt x="149" y="224"/>
                  </a:lnTo>
                  <a:cubicBezTo>
                    <a:pt x="179" y="214"/>
                    <a:pt x="204" y="193"/>
                    <a:pt x="218" y="165"/>
                  </a:cubicBezTo>
                  <a:lnTo>
                    <a:pt x="219" y="166"/>
                  </a:lnTo>
                  <a:close/>
                  <a:moveTo>
                    <a:pt x="11" y="164"/>
                  </a:moveTo>
                  <a:lnTo>
                    <a:pt x="11" y="164"/>
                  </a:lnTo>
                  <a:lnTo>
                    <a:pt x="13" y="163"/>
                  </a:lnTo>
                  <a:lnTo>
                    <a:pt x="11" y="164"/>
                  </a:lnTo>
                  <a:close/>
                  <a:moveTo>
                    <a:pt x="11" y="164"/>
                  </a:moveTo>
                  <a:lnTo>
                    <a:pt x="11" y="164"/>
                  </a:lnTo>
                  <a:lnTo>
                    <a:pt x="12" y="164"/>
                  </a:lnTo>
                  <a:lnTo>
                    <a:pt x="11" y="164"/>
                  </a:lnTo>
                  <a:close/>
                  <a:moveTo>
                    <a:pt x="11" y="164"/>
                  </a:moveTo>
                  <a:cubicBezTo>
                    <a:pt x="10" y="162"/>
                    <a:pt x="9" y="160"/>
                    <a:pt x="8" y="158"/>
                  </a:cubicBezTo>
                  <a:lnTo>
                    <a:pt x="10" y="157"/>
                  </a:lnTo>
                  <a:cubicBezTo>
                    <a:pt x="11" y="159"/>
                    <a:pt x="12" y="161"/>
                    <a:pt x="13" y="163"/>
                  </a:cubicBezTo>
                  <a:lnTo>
                    <a:pt x="11" y="164"/>
                  </a:lnTo>
                  <a:close/>
                  <a:moveTo>
                    <a:pt x="8" y="158"/>
                  </a:moveTo>
                  <a:cubicBezTo>
                    <a:pt x="7" y="156"/>
                    <a:pt x="7" y="154"/>
                    <a:pt x="6" y="151"/>
                  </a:cubicBezTo>
                  <a:lnTo>
                    <a:pt x="8" y="151"/>
                  </a:lnTo>
                  <a:cubicBezTo>
                    <a:pt x="8" y="153"/>
                    <a:pt x="9" y="155"/>
                    <a:pt x="10" y="157"/>
                  </a:cubicBezTo>
                  <a:lnTo>
                    <a:pt x="8" y="158"/>
                  </a:lnTo>
                  <a:close/>
                  <a:moveTo>
                    <a:pt x="6" y="151"/>
                  </a:moveTo>
                  <a:cubicBezTo>
                    <a:pt x="2" y="140"/>
                    <a:pt x="0" y="128"/>
                    <a:pt x="0" y="116"/>
                  </a:cubicBezTo>
                  <a:lnTo>
                    <a:pt x="2" y="116"/>
                  </a:lnTo>
                  <a:cubicBezTo>
                    <a:pt x="2" y="128"/>
                    <a:pt x="4" y="140"/>
                    <a:pt x="8" y="151"/>
                  </a:cubicBezTo>
                  <a:lnTo>
                    <a:pt x="6" y="151"/>
                  </a:lnTo>
                  <a:close/>
                  <a:moveTo>
                    <a:pt x="0" y="116"/>
                  </a:moveTo>
                  <a:lnTo>
                    <a:pt x="0" y="116"/>
                  </a:lnTo>
                  <a:lnTo>
                    <a:pt x="2" y="116"/>
                  </a:lnTo>
                  <a:lnTo>
                    <a:pt x="0" y="116"/>
                  </a:lnTo>
                  <a:close/>
                  <a:moveTo>
                    <a:pt x="0" y="116"/>
                  </a:moveTo>
                  <a:cubicBezTo>
                    <a:pt x="0" y="100"/>
                    <a:pt x="3" y="86"/>
                    <a:pt x="9" y="73"/>
                  </a:cubicBezTo>
                  <a:lnTo>
                    <a:pt x="10" y="73"/>
                  </a:lnTo>
                  <a:cubicBezTo>
                    <a:pt x="5" y="86"/>
                    <a:pt x="2" y="101"/>
                    <a:pt x="2" y="116"/>
                  </a:cubicBezTo>
                  <a:lnTo>
                    <a:pt x="0" y="116"/>
                  </a:lnTo>
                  <a:close/>
                  <a:moveTo>
                    <a:pt x="9" y="73"/>
                  </a:moveTo>
                  <a:cubicBezTo>
                    <a:pt x="10" y="68"/>
                    <a:pt x="12" y="64"/>
                    <a:pt x="15" y="60"/>
                  </a:cubicBezTo>
                  <a:lnTo>
                    <a:pt x="16" y="61"/>
                  </a:lnTo>
                  <a:cubicBezTo>
                    <a:pt x="14" y="65"/>
                    <a:pt x="12" y="69"/>
                    <a:pt x="10" y="73"/>
                  </a:cubicBezTo>
                  <a:lnTo>
                    <a:pt x="9" y="73"/>
                  </a:lnTo>
                  <a:close/>
                  <a:moveTo>
                    <a:pt x="15" y="60"/>
                  </a:moveTo>
                  <a:cubicBezTo>
                    <a:pt x="26" y="39"/>
                    <a:pt x="44" y="22"/>
                    <a:pt x="66" y="12"/>
                  </a:cubicBezTo>
                  <a:lnTo>
                    <a:pt x="66" y="14"/>
                  </a:lnTo>
                  <a:cubicBezTo>
                    <a:pt x="45" y="24"/>
                    <a:pt x="28" y="40"/>
                    <a:pt x="16" y="61"/>
                  </a:cubicBezTo>
                  <a:lnTo>
                    <a:pt x="15" y="60"/>
                  </a:lnTo>
                  <a:close/>
                  <a:moveTo>
                    <a:pt x="116" y="0"/>
                  </a:moveTo>
                  <a:lnTo>
                    <a:pt x="116" y="0"/>
                  </a:lnTo>
                  <a:lnTo>
                    <a:pt x="116" y="2"/>
                  </a:lnTo>
                  <a:lnTo>
                    <a:pt x="116" y="0"/>
                  </a:lnTo>
                  <a:close/>
                  <a:moveTo>
                    <a:pt x="116" y="0"/>
                  </a:moveTo>
                  <a:cubicBezTo>
                    <a:pt x="125" y="0"/>
                    <a:pt x="135" y="2"/>
                    <a:pt x="144" y="4"/>
                  </a:cubicBezTo>
                  <a:lnTo>
                    <a:pt x="144" y="6"/>
                  </a:lnTo>
                  <a:cubicBezTo>
                    <a:pt x="135" y="4"/>
                    <a:pt x="125" y="2"/>
                    <a:pt x="116" y="2"/>
                  </a:cubicBezTo>
                  <a:lnTo>
                    <a:pt x="116" y="0"/>
                  </a:lnTo>
                  <a:close/>
                  <a:moveTo>
                    <a:pt x="144" y="4"/>
                  </a:moveTo>
                  <a:cubicBezTo>
                    <a:pt x="146" y="4"/>
                    <a:pt x="147" y="5"/>
                    <a:pt x="149" y="5"/>
                  </a:cubicBezTo>
                  <a:lnTo>
                    <a:pt x="148" y="7"/>
                  </a:lnTo>
                  <a:cubicBezTo>
                    <a:pt x="147" y="7"/>
                    <a:pt x="145" y="6"/>
                    <a:pt x="144" y="6"/>
                  </a:cubicBezTo>
                  <a:lnTo>
                    <a:pt x="144" y="4"/>
                  </a:lnTo>
                  <a:close/>
                  <a:moveTo>
                    <a:pt x="149" y="5"/>
                  </a:moveTo>
                  <a:cubicBezTo>
                    <a:pt x="156" y="8"/>
                    <a:pt x="164" y="11"/>
                    <a:pt x="170" y="14"/>
                  </a:cubicBezTo>
                  <a:lnTo>
                    <a:pt x="170" y="16"/>
                  </a:lnTo>
                  <a:cubicBezTo>
                    <a:pt x="163" y="12"/>
                    <a:pt x="156" y="9"/>
                    <a:pt x="148" y="7"/>
                  </a:cubicBezTo>
                  <a:lnTo>
                    <a:pt x="149" y="5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4144" name="Freeform 6"/>
            <p:cNvSpPr>
              <a:spLocks noChangeAspect="1" noEditPoints="1"/>
            </p:cNvSpPr>
            <p:nvPr/>
          </p:nvSpPr>
          <p:spPr bwMode="auto">
            <a:xfrm>
              <a:off x="839" y="54"/>
              <a:ext cx="591" cy="585"/>
            </a:xfrm>
            <a:custGeom>
              <a:avLst/>
              <a:gdLst>
                <a:gd name="T0" fmla="*/ 149 w 197"/>
                <a:gd name="T1" fmla="*/ 176 h 195"/>
                <a:gd name="T2" fmla="*/ 149 w 197"/>
                <a:gd name="T3" fmla="*/ 176 h 195"/>
                <a:gd name="T4" fmla="*/ 149 w 197"/>
                <a:gd name="T5" fmla="*/ 176 h 195"/>
                <a:gd name="T6" fmla="*/ 143 w 197"/>
                <a:gd name="T7" fmla="*/ 180 h 195"/>
                <a:gd name="T8" fmla="*/ 145 w 197"/>
                <a:gd name="T9" fmla="*/ 184 h 195"/>
                <a:gd name="T10" fmla="*/ 143 w 197"/>
                <a:gd name="T11" fmla="*/ 180 h 195"/>
                <a:gd name="T12" fmla="*/ 99 w 197"/>
                <a:gd name="T13" fmla="*/ 195 h 195"/>
                <a:gd name="T14" fmla="*/ 138 w 197"/>
                <a:gd name="T15" fmla="*/ 187 h 195"/>
                <a:gd name="T16" fmla="*/ 99 w 197"/>
                <a:gd name="T17" fmla="*/ 191 h 195"/>
                <a:gd name="T18" fmla="*/ 99 w 197"/>
                <a:gd name="T19" fmla="*/ 195 h 195"/>
                <a:gd name="T20" fmla="*/ 99 w 197"/>
                <a:gd name="T21" fmla="*/ 191 h 195"/>
                <a:gd name="T22" fmla="*/ 68 w 197"/>
                <a:gd name="T23" fmla="*/ 190 h 195"/>
                <a:gd name="T24" fmla="*/ 72 w 197"/>
                <a:gd name="T25" fmla="*/ 192 h 195"/>
                <a:gd name="T26" fmla="*/ 50 w 197"/>
                <a:gd name="T27" fmla="*/ 177 h 195"/>
                <a:gd name="T28" fmla="*/ 36 w 197"/>
                <a:gd name="T29" fmla="*/ 173 h 195"/>
                <a:gd name="T30" fmla="*/ 39 w 197"/>
                <a:gd name="T31" fmla="*/ 170 h 195"/>
                <a:gd name="T32" fmla="*/ 39 w 197"/>
                <a:gd name="T33" fmla="*/ 170 h 195"/>
                <a:gd name="T34" fmla="*/ 36 w 197"/>
                <a:gd name="T35" fmla="*/ 173 h 195"/>
                <a:gd name="T36" fmla="*/ 39 w 197"/>
                <a:gd name="T37" fmla="*/ 170 h 195"/>
                <a:gd name="T38" fmla="*/ 32 w 197"/>
                <a:gd name="T39" fmla="*/ 170 h 195"/>
                <a:gd name="T40" fmla="*/ 34 w 197"/>
                <a:gd name="T41" fmla="*/ 171 h 195"/>
                <a:gd name="T42" fmla="*/ 26 w 197"/>
                <a:gd name="T43" fmla="*/ 157 h 195"/>
                <a:gd name="T44" fmla="*/ 15 w 197"/>
                <a:gd name="T45" fmla="*/ 149 h 195"/>
                <a:gd name="T46" fmla="*/ 19 w 197"/>
                <a:gd name="T47" fmla="*/ 147 h 195"/>
                <a:gd name="T48" fmla="*/ 19 w 197"/>
                <a:gd name="T49" fmla="*/ 147 h 195"/>
                <a:gd name="T50" fmla="*/ 15 w 197"/>
                <a:gd name="T51" fmla="*/ 149 h 195"/>
                <a:gd name="T52" fmla="*/ 19 w 197"/>
                <a:gd name="T53" fmla="*/ 147 h 195"/>
                <a:gd name="T54" fmla="*/ 8 w 197"/>
                <a:gd name="T55" fmla="*/ 136 h 195"/>
                <a:gd name="T56" fmla="*/ 12 w 197"/>
                <a:gd name="T57" fmla="*/ 143 h 195"/>
                <a:gd name="T58" fmla="*/ 5 w 197"/>
                <a:gd name="T59" fmla="*/ 98 h 195"/>
                <a:gd name="T60" fmla="*/ 0 w 197"/>
                <a:gd name="T61" fmla="*/ 98 h 195"/>
                <a:gd name="T62" fmla="*/ 5 w 197"/>
                <a:gd name="T63" fmla="*/ 98 h 195"/>
                <a:gd name="T64" fmla="*/ 3 w 197"/>
                <a:gd name="T65" fmla="*/ 75 h 195"/>
                <a:gd name="T66" fmla="*/ 0 w 197"/>
                <a:gd name="T67" fmla="*/ 97 h 195"/>
                <a:gd name="T68" fmla="*/ 14 w 197"/>
                <a:gd name="T69" fmla="*/ 57 h 195"/>
                <a:gd name="T70" fmla="*/ 10 w 197"/>
                <a:gd name="T71" fmla="*/ 55 h 195"/>
                <a:gd name="T72" fmla="*/ 14 w 197"/>
                <a:gd name="T73" fmla="*/ 57 h 195"/>
                <a:gd name="T74" fmla="*/ 99 w 197"/>
                <a:gd name="T75" fmla="*/ 0 h 195"/>
                <a:gd name="T76" fmla="*/ 99 w 197"/>
                <a:gd name="T77" fmla="*/ 0 h 195"/>
                <a:gd name="T78" fmla="*/ 107 w 197"/>
                <a:gd name="T79" fmla="*/ 4 h 195"/>
                <a:gd name="T80" fmla="*/ 107 w 197"/>
                <a:gd name="T81" fmla="*/ 0 h 195"/>
                <a:gd name="T82" fmla="*/ 107 w 197"/>
                <a:gd name="T83" fmla="*/ 4 h 195"/>
                <a:gd name="T84" fmla="*/ 151 w 197"/>
                <a:gd name="T85" fmla="*/ 15 h 195"/>
                <a:gd name="T86" fmla="*/ 115 w 197"/>
                <a:gd name="T87" fmla="*/ 1 h 195"/>
                <a:gd name="T88" fmla="*/ 170 w 197"/>
                <a:gd name="T89" fmla="*/ 37 h 195"/>
                <a:gd name="T90" fmla="*/ 170 w 197"/>
                <a:gd name="T91" fmla="*/ 37 h 195"/>
                <a:gd name="T92" fmla="*/ 170 w 197"/>
                <a:gd name="T93" fmla="*/ 37 h 195"/>
                <a:gd name="T94" fmla="*/ 175 w 197"/>
                <a:gd name="T95" fmla="*/ 44 h 195"/>
                <a:gd name="T96" fmla="*/ 179 w 197"/>
                <a:gd name="T97" fmla="*/ 41 h 195"/>
                <a:gd name="T98" fmla="*/ 175 w 197"/>
                <a:gd name="T99" fmla="*/ 44 h 195"/>
                <a:gd name="T100" fmla="*/ 197 w 197"/>
                <a:gd name="T101" fmla="*/ 98 h 195"/>
                <a:gd name="T102" fmla="*/ 184 w 197"/>
                <a:gd name="T103" fmla="*/ 49 h 195"/>
                <a:gd name="T104" fmla="*/ 192 w 197"/>
                <a:gd name="T105" fmla="*/ 98 h 195"/>
                <a:gd name="T106" fmla="*/ 197 w 197"/>
                <a:gd name="T107" fmla="*/ 98 h 195"/>
                <a:gd name="T108" fmla="*/ 192 w 197"/>
                <a:gd name="T109" fmla="*/ 98 h 195"/>
                <a:gd name="T110" fmla="*/ 184 w 197"/>
                <a:gd name="T111" fmla="*/ 145 h 195"/>
                <a:gd name="T112" fmla="*/ 187 w 197"/>
                <a:gd name="T113" fmla="*/ 139 h 195"/>
                <a:gd name="T114" fmla="*/ 160 w 197"/>
                <a:gd name="T115" fmla="*/ 168 h 19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97"/>
                <a:gd name="T175" fmla="*/ 0 h 195"/>
                <a:gd name="T176" fmla="*/ 197 w 197"/>
                <a:gd name="T177" fmla="*/ 195 h 19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97" h="195">
                  <a:moveTo>
                    <a:pt x="151" y="180"/>
                  </a:moveTo>
                  <a:lnTo>
                    <a:pt x="151" y="180"/>
                  </a:lnTo>
                  <a:lnTo>
                    <a:pt x="149" y="176"/>
                  </a:lnTo>
                  <a:lnTo>
                    <a:pt x="151" y="180"/>
                  </a:lnTo>
                  <a:close/>
                  <a:moveTo>
                    <a:pt x="149" y="176"/>
                  </a:moveTo>
                  <a:lnTo>
                    <a:pt x="149" y="176"/>
                  </a:lnTo>
                  <a:lnTo>
                    <a:pt x="150" y="178"/>
                  </a:lnTo>
                  <a:lnTo>
                    <a:pt x="149" y="176"/>
                  </a:lnTo>
                  <a:close/>
                  <a:moveTo>
                    <a:pt x="151" y="180"/>
                  </a:moveTo>
                  <a:cubicBezTo>
                    <a:pt x="149" y="181"/>
                    <a:pt x="147" y="183"/>
                    <a:pt x="145" y="184"/>
                  </a:cubicBezTo>
                  <a:lnTo>
                    <a:pt x="143" y="180"/>
                  </a:lnTo>
                  <a:cubicBezTo>
                    <a:pt x="145" y="179"/>
                    <a:pt x="147" y="177"/>
                    <a:pt x="149" y="176"/>
                  </a:cubicBezTo>
                  <a:lnTo>
                    <a:pt x="151" y="180"/>
                  </a:lnTo>
                  <a:close/>
                  <a:moveTo>
                    <a:pt x="145" y="184"/>
                  </a:moveTo>
                  <a:cubicBezTo>
                    <a:pt x="142" y="185"/>
                    <a:pt x="140" y="186"/>
                    <a:pt x="138" y="187"/>
                  </a:cubicBezTo>
                  <a:lnTo>
                    <a:pt x="136" y="183"/>
                  </a:lnTo>
                  <a:cubicBezTo>
                    <a:pt x="138" y="182"/>
                    <a:pt x="141" y="181"/>
                    <a:pt x="143" y="180"/>
                  </a:cubicBezTo>
                  <a:lnTo>
                    <a:pt x="145" y="184"/>
                  </a:lnTo>
                  <a:close/>
                  <a:moveTo>
                    <a:pt x="138" y="187"/>
                  </a:moveTo>
                  <a:cubicBezTo>
                    <a:pt x="126" y="192"/>
                    <a:pt x="112" y="195"/>
                    <a:pt x="99" y="195"/>
                  </a:cubicBezTo>
                  <a:lnTo>
                    <a:pt x="99" y="191"/>
                  </a:lnTo>
                  <a:cubicBezTo>
                    <a:pt x="112" y="191"/>
                    <a:pt x="125" y="188"/>
                    <a:pt x="136" y="183"/>
                  </a:cubicBezTo>
                  <a:lnTo>
                    <a:pt x="138" y="187"/>
                  </a:lnTo>
                  <a:close/>
                  <a:moveTo>
                    <a:pt x="99" y="195"/>
                  </a:moveTo>
                  <a:lnTo>
                    <a:pt x="99" y="195"/>
                  </a:lnTo>
                  <a:lnTo>
                    <a:pt x="99" y="191"/>
                  </a:lnTo>
                  <a:lnTo>
                    <a:pt x="99" y="195"/>
                  </a:lnTo>
                  <a:close/>
                  <a:moveTo>
                    <a:pt x="99" y="195"/>
                  </a:moveTo>
                  <a:cubicBezTo>
                    <a:pt x="89" y="195"/>
                    <a:pt x="80" y="194"/>
                    <a:pt x="72" y="192"/>
                  </a:cubicBezTo>
                  <a:lnTo>
                    <a:pt x="73" y="187"/>
                  </a:lnTo>
                  <a:cubicBezTo>
                    <a:pt x="81" y="190"/>
                    <a:pt x="90" y="191"/>
                    <a:pt x="99" y="191"/>
                  </a:cubicBezTo>
                  <a:lnTo>
                    <a:pt x="99" y="195"/>
                  </a:lnTo>
                  <a:close/>
                  <a:moveTo>
                    <a:pt x="72" y="192"/>
                  </a:moveTo>
                  <a:cubicBezTo>
                    <a:pt x="70" y="191"/>
                    <a:pt x="69" y="191"/>
                    <a:pt x="68" y="190"/>
                  </a:cubicBezTo>
                  <a:lnTo>
                    <a:pt x="69" y="186"/>
                  </a:lnTo>
                  <a:cubicBezTo>
                    <a:pt x="70" y="187"/>
                    <a:pt x="72" y="187"/>
                    <a:pt x="73" y="187"/>
                  </a:cubicBezTo>
                  <a:lnTo>
                    <a:pt x="72" y="192"/>
                  </a:lnTo>
                  <a:close/>
                  <a:moveTo>
                    <a:pt x="68" y="190"/>
                  </a:moveTo>
                  <a:cubicBezTo>
                    <a:pt x="61" y="188"/>
                    <a:pt x="54" y="185"/>
                    <a:pt x="48" y="181"/>
                  </a:cubicBezTo>
                  <a:lnTo>
                    <a:pt x="50" y="177"/>
                  </a:lnTo>
                  <a:cubicBezTo>
                    <a:pt x="56" y="181"/>
                    <a:pt x="62" y="184"/>
                    <a:pt x="69" y="186"/>
                  </a:cubicBezTo>
                  <a:lnTo>
                    <a:pt x="68" y="190"/>
                  </a:lnTo>
                  <a:close/>
                  <a:moveTo>
                    <a:pt x="36" y="173"/>
                  </a:moveTo>
                  <a:lnTo>
                    <a:pt x="36" y="173"/>
                  </a:lnTo>
                  <a:lnTo>
                    <a:pt x="39" y="170"/>
                  </a:lnTo>
                  <a:lnTo>
                    <a:pt x="36" y="173"/>
                  </a:lnTo>
                  <a:close/>
                  <a:moveTo>
                    <a:pt x="39" y="170"/>
                  </a:moveTo>
                  <a:lnTo>
                    <a:pt x="39" y="170"/>
                  </a:lnTo>
                  <a:lnTo>
                    <a:pt x="38" y="171"/>
                  </a:lnTo>
                  <a:lnTo>
                    <a:pt x="39" y="170"/>
                  </a:lnTo>
                  <a:close/>
                  <a:moveTo>
                    <a:pt x="36" y="173"/>
                  </a:moveTo>
                  <a:cubicBezTo>
                    <a:pt x="36" y="173"/>
                    <a:pt x="35" y="172"/>
                    <a:pt x="34" y="171"/>
                  </a:cubicBezTo>
                  <a:lnTo>
                    <a:pt x="37" y="168"/>
                  </a:lnTo>
                  <a:cubicBezTo>
                    <a:pt x="38" y="169"/>
                    <a:pt x="39" y="169"/>
                    <a:pt x="39" y="170"/>
                  </a:cubicBezTo>
                  <a:lnTo>
                    <a:pt x="36" y="173"/>
                  </a:lnTo>
                  <a:close/>
                  <a:moveTo>
                    <a:pt x="34" y="171"/>
                  </a:moveTo>
                  <a:cubicBezTo>
                    <a:pt x="34" y="171"/>
                    <a:pt x="33" y="170"/>
                    <a:pt x="32" y="170"/>
                  </a:cubicBezTo>
                  <a:lnTo>
                    <a:pt x="35" y="166"/>
                  </a:lnTo>
                  <a:cubicBezTo>
                    <a:pt x="36" y="167"/>
                    <a:pt x="37" y="167"/>
                    <a:pt x="37" y="168"/>
                  </a:cubicBezTo>
                  <a:lnTo>
                    <a:pt x="34" y="171"/>
                  </a:lnTo>
                  <a:close/>
                  <a:moveTo>
                    <a:pt x="32" y="170"/>
                  </a:moveTo>
                  <a:cubicBezTo>
                    <a:pt x="29" y="166"/>
                    <a:pt x="26" y="163"/>
                    <a:pt x="23" y="160"/>
                  </a:cubicBezTo>
                  <a:lnTo>
                    <a:pt x="26" y="157"/>
                  </a:lnTo>
                  <a:cubicBezTo>
                    <a:pt x="29" y="160"/>
                    <a:pt x="32" y="163"/>
                    <a:pt x="35" y="166"/>
                  </a:cubicBezTo>
                  <a:lnTo>
                    <a:pt x="32" y="170"/>
                  </a:lnTo>
                  <a:close/>
                  <a:moveTo>
                    <a:pt x="15" y="149"/>
                  </a:moveTo>
                  <a:lnTo>
                    <a:pt x="15" y="149"/>
                  </a:lnTo>
                  <a:lnTo>
                    <a:pt x="19" y="147"/>
                  </a:lnTo>
                  <a:lnTo>
                    <a:pt x="15" y="149"/>
                  </a:lnTo>
                  <a:close/>
                  <a:moveTo>
                    <a:pt x="19" y="147"/>
                  </a:moveTo>
                  <a:lnTo>
                    <a:pt x="19" y="147"/>
                  </a:lnTo>
                  <a:lnTo>
                    <a:pt x="17" y="148"/>
                  </a:lnTo>
                  <a:lnTo>
                    <a:pt x="19" y="147"/>
                  </a:lnTo>
                  <a:close/>
                  <a:moveTo>
                    <a:pt x="15" y="149"/>
                  </a:moveTo>
                  <a:cubicBezTo>
                    <a:pt x="14" y="147"/>
                    <a:pt x="13" y="145"/>
                    <a:pt x="12" y="143"/>
                  </a:cubicBezTo>
                  <a:lnTo>
                    <a:pt x="15" y="141"/>
                  </a:lnTo>
                  <a:cubicBezTo>
                    <a:pt x="17" y="143"/>
                    <a:pt x="18" y="145"/>
                    <a:pt x="19" y="147"/>
                  </a:cubicBezTo>
                  <a:lnTo>
                    <a:pt x="15" y="149"/>
                  </a:lnTo>
                  <a:close/>
                  <a:moveTo>
                    <a:pt x="12" y="143"/>
                  </a:moveTo>
                  <a:cubicBezTo>
                    <a:pt x="10" y="140"/>
                    <a:pt x="9" y="138"/>
                    <a:pt x="8" y="136"/>
                  </a:cubicBezTo>
                  <a:lnTo>
                    <a:pt x="12" y="134"/>
                  </a:lnTo>
                  <a:cubicBezTo>
                    <a:pt x="13" y="136"/>
                    <a:pt x="14" y="139"/>
                    <a:pt x="15" y="141"/>
                  </a:cubicBezTo>
                  <a:lnTo>
                    <a:pt x="12" y="143"/>
                  </a:lnTo>
                  <a:close/>
                  <a:moveTo>
                    <a:pt x="8" y="136"/>
                  </a:moveTo>
                  <a:cubicBezTo>
                    <a:pt x="3" y="124"/>
                    <a:pt x="0" y="111"/>
                    <a:pt x="0" y="98"/>
                  </a:cubicBezTo>
                  <a:lnTo>
                    <a:pt x="5" y="98"/>
                  </a:lnTo>
                  <a:cubicBezTo>
                    <a:pt x="5" y="111"/>
                    <a:pt x="8" y="123"/>
                    <a:pt x="12" y="134"/>
                  </a:cubicBezTo>
                  <a:lnTo>
                    <a:pt x="8" y="136"/>
                  </a:lnTo>
                  <a:close/>
                  <a:moveTo>
                    <a:pt x="0" y="98"/>
                  </a:moveTo>
                  <a:cubicBezTo>
                    <a:pt x="0" y="97"/>
                    <a:pt x="0" y="97"/>
                    <a:pt x="0" y="97"/>
                  </a:cubicBezTo>
                  <a:lnTo>
                    <a:pt x="5" y="97"/>
                  </a:lnTo>
                  <a:cubicBezTo>
                    <a:pt x="5" y="97"/>
                    <a:pt x="5" y="97"/>
                    <a:pt x="5" y="98"/>
                  </a:cubicBezTo>
                  <a:lnTo>
                    <a:pt x="0" y="98"/>
                  </a:lnTo>
                  <a:close/>
                  <a:moveTo>
                    <a:pt x="0" y="97"/>
                  </a:moveTo>
                  <a:cubicBezTo>
                    <a:pt x="0" y="89"/>
                    <a:pt x="1" y="82"/>
                    <a:pt x="3" y="75"/>
                  </a:cubicBezTo>
                  <a:lnTo>
                    <a:pt x="7" y="76"/>
                  </a:lnTo>
                  <a:cubicBezTo>
                    <a:pt x="6" y="83"/>
                    <a:pt x="5" y="90"/>
                    <a:pt x="5" y="97"/>
                  </a:cubicBezTo>
                  <a:lnTo>
                    <a:pt x="0" y="97"/>
                  </a:lnTo>
                  <a:close/>
                  <a:moveTo>
                    <a:pt x="3" y="75"/>
                  </a:moveTo>
                  <a:cubicBezTo>
                    <a:pt x="5" y="68"/>
                    <a:pt x="7" y="61"/>
                    <a:pt x="10" y="55"/>
                  </a:cubicBezTo>
                  <a:lnTo>
                    <a:pt x="14" y="57"/>
                  </a:lnTo>
                  <a:cubicBezTo>
                    <a:pt x="11" y="63"/>
                    <a:pt x="9" y="69"/>
                    <a:pt x="7" y="76"/>
                  </a:cubicBezTo>
                  <a:lnTo>
                    <a:pt x="3" y="75"/>
                  </a:lnTo>
                  <a:close/>
                  <a:moveTo>
                    <a:pt x="10" y="55"/>
                  </a:moveTo>
                  <a:cubicBezTo>
                    <a:pt x="26" y="22"/>
                    <a:pt x="60" y="0"/>
                    <a:pt x="99" y="0"/>
                  </a:cubicBezTo>
                  <a:lnTo>
                    <a:pt x="99" y="4"/>
                  </a:lnTo>
                  <a:cubicBezTo>
                    <a:pt x="62" y="4"/>
                    <a:pt x="29" y="26"/>
                    <a:pt x="14" y="57"/>
                  </a:cubicBezTo>
                  <a:lnTo>
                    <a:pt x="10" y="55"/>
                  </a:lnTo>
                  <a:close/>
                  <a:moveTo>
                    <a:pt x="99" y="0"/>
                  </a:moveTo>
                  <a:cubicBezTo>
                    <a:pt x="99" y="0"/>
                    <a:pt x="99" y="0"/>
                    <a:pt x="99" y="0"/>
                  </a:cubicBezTo>
                  <a:lnTo>
                    <a:pt x="99" y="4"/>
                  </a:lnTo>
                  <a:cubicBezTo>
                    <a:pt x="99" y="4"/>
                    <a:pt x="99" y="4"/>
                    <a:pt x="99" y="4"/>
                  </a:cubicBezTo>
                  <a:lnTo>
                    <a:pt x="99" y="0"/>
                  </a:lnTo>
                  <a:close/>
                  <a:moveTo>
                    <a:pt x="99" y="0"/>
                  </a:moveTo>
                  <a:cubicBezTo>
                    <a:pt x="102" y="0"/>
                    <a:pt x="104" y="0"/>
                    <a:pt x="107" y="0"/>
                  </a:cubicBezTo>
                  <a:lnTo>
                    <a:pt x="107" y="4"/>
                  </a:lnTo>
                  <a:cubicBezTo>
                    <a:pt x="104" y="4"/>
                    <a:pt x="102" y="4"/>
                    <a:pt x="99" y="4"/>
                  </a:cubicBezTo>
                  <a:lnTo>
                    <a:pt x="99" y="0"/>
                  </a:lnTo>
                  <a:close/>
                  <a:moveTo>
                    <a:pt x="107" y="0"/>
                  </a:moveTo>
                  <a:cubicBezTo>
                    <a:pt x="110" y="0"/>
                    <a:pt x="112" y="1"/>
                    <a:pt x="115" y="1"/>
                  </a:cubicBezTo>
                  <a:lnTo>
                    <a:pt x="114" y="5"/>
                  </a:lnTo>
                  <a:cubicBezTo>
                    <a:pt x="112" y="5"/>
                    <a:pt x="109" y="5"/>
                    <a:pt x="107" y="4"/>
                  </a:cubicBezTo>
                  <a:lnTo>
                    <a:pt x="107" y="0"/>
                  </a:lnTo>
                  <a:close/>
                  <a:moveTo>
                    <a:pt x="115" y="1"/>
                  </a:moveTo>
                  <a:cubicBezTo>
                    <a:pt x="128" y="3"/>
                    <a:pt x="140" y="8"/>
                    <a:pt x="151" y="15"/>
                  </a:cubicBezTo>
                  <a:lnTo>
                    <a:pt x="149" y="19"/>
                  </a:lnTo>
                  <a:cubicBezTo>
                    <a:pt x="139" y="12"/>
                    <a:pt x="127" y="7"/>
                    <a:pt x="114" y="5"/>
                  </a:cubicBezTo>
                  <a:lnTo>
                    <a:pt x="115" y="1"/>
                  </a:lnTo>
                  <a:close/>
                  <a:moveTo>
                    <a:pt x="173" y="34"/>
                  </a:moveTo>
                  <a:lnTo>
                    <a:pt x="173" y="34"/>
                  </a:lnTo>
                  <a:lnTo>
                    <a:pt x="170" y="37"/>
                  </a:lnTo>
                  <a:lnTo>
                    <a:pt x="173" y="34"/>
                  </a:lnTo>
                  <a:close/>
                  <a:moveTo>
                    <a:pt x="170" y="37"/>
                  </a:moveTo>
                  <a:lnTo>
                    <a:pt x="170" y="37"/>
                  </a:lnTo>
                  <a:lnTo>
                    <a:pt x="171" y="35"/>
                  </a:lnTo>
                  <a:lnTo>
                    <a:pt x="170" y="37"/>
                  </a:lnTo>
                  <a:close/>
                  <a:moveTo>
                    <a:pt x="173" y="34"/>
                  </a:moveTo>
                  <a:cubicBezTo>
                    <a:pt x="175" y="36"/>
                    <a:pt x="177" y="39"/>
                    <a:pt x="179" y="41"/>
                  </a:cubicBezTo>
                  <a:lnTo>
                    <a:pt x="175" y="44"/>
                  </a:lnTo>
                  <a:cubicBezTo>
                    <a:pt x="173" y="41"/>
                    <a:pt x="172" y="39"/>
                    <a:pt x="170" y="37"/>
                  </a:cubicBezTo>
                  <a:lnTo>
                    <a:pt x="173" y="34"/>
                  </a:lnTo>
                  <a:close/>
                  <a:moveTo>
                    <a:pt x="179" y="41"/>
                  </a:moveTo>
                  <a:cubicBezTo>
                    <a:pt x="181" y="44"/>
                    <a:pt x="182" y="47"/>
                    <a:pt x="184" y="49"/>
                  </a:cubicBezTo>
                  <a:lnTo>
                    <a:pt x="180" y="51"/>
                  </a:lnTo>
                  <a:cubicBezTo>
                    <a:pt x="178" y="49"/>
                    <a:pt x="177" y="46"/>
                    <a:pt x="175" y="44"/>
                  </a:cubicBezTo>
                  <a:lnTo>
                    <a:pt x="179" y="41"/>
                  </a:lnTo>
                  <a:close/>
                  <a:moveTo>
                    <a:pt x="184" y="49"/>
                  </a:moveTo>
                  <a:cubicBezTo>
                    <a:pt x="192" y="64"/>
                    <a:pt x="197" y="80"/>
                    <a:pt x="197" y="98"/>
                  </a:cubicBezTo>
                  <a:lnTo>
                    <a:pt x="192" y="98"/>
                  </a:lnTo>
                  <a:cubicBezTo>
                    <a:pt x="192" y="81"/>
                    <a:pt x="188" y="65"/>
                    <a:pt x="180" y="51"/>
                  </a:cubicBezTo>
                  <a:lnTo>
                    <a:pt x="184" y="49"/>
                  </a:lnTo>
                  <a:close/>
                  <a:moveTo>
                    <a:pt x="197" y="98"/>
                  </a:moveTo>
                  <a:lnTo>
                    <a:pt x="197" y="98"/>
                  </a:lnTo>
                  <a:lnTo>
                    <a:pt x="192" y="98"/>
                  </a:lnTo>
                  <a:lnTo>
                    <a:pt x="197" y="98"/>
                  </a:lnTo>
                  <a:close/>
                  <a:moveTo>
                    <a:pt x="197" y="98"/>
                  </a:moveTo>
                  <a:cubicBezTo>
                    <a:pt x="197" y="112"/>
                    <a:pt x="193" y="126"/>
                    <a:pt x="187" y="139"/>
                  </a:cubicBezTo>
                  <a:lnTo>
                    <a:pt x="183" y="137"/>
                  </a:lnTo>
                  <a:cubicBezTo>
                    <a:pt x="189" y="125"/>
                    <a:pt x="192" y="112"/>
                    <a:pt x="192" y="98"/>
                  </a:cubicBezTo>
                  <a:lnTo>
                    <a:pt x="197" y="98"/>
                  </a:lnTo>
                  <a:close/>
                  <a:moveTo>
                    <a:pt x="187" y="139"/>
                  </a:moveTo>
                  <a:cubicBezTo>
                    <a:pt x="187" y="141"/>
                    <a:pt x="185" y="143"/>
                    <a:pt x="184" y="145"/>
                  </a:cubicBezTo>
                  <a:lnTo>
                    <a:pt x="181" y="143"/>
                  </a:lnTo>
                  <a:cubicBezTo>
                    <a:pt x="182" y="141"/>
                    <a:pt x="183" y="139"/>
                    <a:pt x="183" y="137"/>
                  </a:cubicBezTo>
                  <a:lnTo>
                    <a:pt x="187" y="139"/>
                  </a:lnTo>
                  <a:close/>
                  <a:moveTo>
                    <a:pt x="184" y="145"/>
                  </a:moveTo>
                  <a:cubicBezTo>
                    <a:pt x="179" y="155"/>
                    <a:pt x="171" y="164"/>
                    <a:pt x="163" y="171"/>
                  </a:cubicBezTo>
                  <a:lnTo>
                    <a:pt x="160" y="168"/>
                  </a:lnTo>
                  <a:cubicBezTo>
                    <a:pt x="168" y="161"/>
                    <a:pt x="175" y="152"/>
                    <a:pt x="181" y="143"/>
                  </a:cubicBezTo>
                  <a:lnTo>
                    <a:pt x="184" y="145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4145" name="Freeform 7"/>
            <p:cNvSpPr>
              <a:spLocks noChangeAspect="1"/>
            </p:cNvSpPr>
            <p:nvPr/>
          </p:nvSpPr>
          <p:spPr bwMode="auto">
            <a:xfrm>
              <a:off x="1160" y="195"/>
              <a:ext cx="258" cy="402"/>
            </a:xfrm>
            <a:custGeom>
              <a:avLst/>
              <a:gdLst>
                <a:gd name="T0" fmla="*/ 2 w 86"/>
                <a:gd name="T1" fmla="*/ 0 h 134"/>
                <a:gd name="T2" fmla="*/ 49 w 86"/>
                <a:gd name="T3" fmla="*/ 0 h 134"/>
                <a:gd name="T4" fmla="*/ 50 w 86"/>
                <a:gd name="T5" fmla="*/ 58 h 134"/>
                <a:gd name="T6" fmla="*/ 23 w 86"/>
                <a:gd name="T7" fmla="*/ 58 h 134"/>
                <a:gd name="T8" fmla="*/ 66 w 86"/>
                <a:gd name="T9" fmla="*/ 134 h 134"/>
                <a:gd name="T10" fmla="*/ 55 w 86"/>
                <a:gd name="T11" fmla="*/ 134 h 134"/>
                <a:gd name="T12" fmla="*/ 9 w 86"/>
                <a:gd name="T13" fmla="*/ 54 h 134"/>
                <a:gd name="T14" fmla="*/ 46 w 86"/>
                <a:gd name="T15" fmla="*/ 54 h 134"/>
                <a:gd name="T16" fmla="*/ 68 w 86"/>
                <a:gd name="T17" fmla="*/ 29 h 134"/>
                <a:gd name="T18" fmla="*/ 46 w 86"/>
                <a:gd name="T19" fmla="*/ 3 h 134"/>
                <a:gd name="T20" fmla="*/ 0 w 86"/>
                <a:gd name="T21" fmla="*/ 3 h 134"/>
                <a:gd name="T22" fmla="*/ 2 w 86"/>
                <a:gd name="T23" fmla="*/ 0 h 1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6"/>
                <a:gd name="T37" fmla="*/ 0 h 134"/>
                <a:gd name="T38" fmla="*/ 86 w 86"/>
                <a:gd name="T39" fmla="*/ 134 h 13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6" h="134">
                  <a:moveTo>
                    <a:pt x="2" y="0"/>
                  </a:moveTo>
                  <a:lnTo>
                    <a:pt x="49" y="0"/>
                  </a:lnTo>
                  <a:cubicBezTo>
                    <a:pt x="78" y="1"/>
                    <a:pt x="86" y="53"/>
                    <a:pt x="50" y="58"/>
                  </a:cubicBezTo>
                  <a:lnTo>
                    <a:pt x="23" y="58"/>
                  </a:lnTo>
                  <a:cubicBezTo>
                    <a:pt x="38" y="83"/>
                    <a:pt x="55" y="127"/>
                    <a:pt x="66" y="134"/>
                  </a:cubicBezTo>
                  <a:lnTo>
                    <a:pt x="55" y="134"/>
                  </a:lnTo>
                  <a:cubicBezTo>
                    <a:pt x="46" y="130"/>
                    <a:pt x="25" y="81"/>
                    <a:pt x="9" y="54"/>
                  </a:cubicBezTo>
                  <a:lnTo>
                    <a:pt x="46" y="54"/>
                  </a:lnTo>
                  <a:cubicBezTo>
                    <a:pt x="62" y="52"/>
                    <a:pt x="68" y="41"/>
                    <a:pt x="68" y="29"/>
                  </a:cubicBezTo>
                  <a:cubicBezTo>
                    <a:pt x="68" y="18"/>
                    <a:pt x="59" y="5"/>
                    <a:pt x="46" y="3"/>
                  </a:cubicBez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4146" name="Freeform 8"/>
            <p:cNvSpPr>
              <a:spLocks noChangeAspect="1"/>
            </p:cNvSpPr>
            <p:nvPr/>
          </p:nvSpPr>
          <p:spPr bwMode="auto">
            <a:xfrm>
              <a:off x="1139" y="210"/>
              <a:ext cx="219" cy="387"/>
            </a:xfrm>
            <a:custGeom>
              <a:avLst/>
              <a:gdLst>
                <a:gd name="T0" fmla="*/ 6 w 73"/>
                <a:gd name="T1" fmla="*/ 0 h 129"/>
                <a:gd name="T2" fmla="*/ 52 w 73"/>
                <a:gd name="T3" fmla="*/ 0 h 129"/>
                <a:gd name="T4" fmla="*/ 73 w 73"/>
                <a:gd name="T5" fmla="*/ 24 h 129"/>
                <a:gd name="T6" fmla="*/ 42 w 73"/>
                <a:gd name="T7" fmla="*/ 48 h 129"/>
                <a:gd name="T8" fmla="*/ 16 w 73"/>
                <a:gd name="T9" fmla="*/ 48 h 129"/>
                <a:gd name="T10" fmla="*/ 14 w 73"/>
                <a:gd name="T11" fmla="*/ 49 h 129"/>
                <a:gd name="T12" fmla="*/ 59 w 73"/>
                <a:gd name="T13" fmla="*/ 129 h 129"/>
                <a:gd name="T14" fmla="*/ 49 w 73"/>
                <a:gd name="T15" fmla="*/ 129 h 129"/>
                <a:gd name="T16" fmla="*/ 0 w 73"/>
                <a:gd name="T17" fmla="*/ 44 h 129"/>
                <a:gd name="T18" fmla="*/ 40 w 73"/>
                <a:gd name="T19" fmla="*/ 44 h 129"/>
                <a:gd name="T20" fmla="*/ 67 w 73"/>
                <a:gd name="T21" fmla="*/ 25 h 129"/>
                <a:gd name="T22" fmla="*/ 52 w 73"/>
                <a:gd name="T23" fmla="*/ 5 h 129"/>
                <a:gd name="T24" fmla="*/ 4 w 73"/>
                <a:gd name="T25" fmla="*/ 5 h 129"/>
                <a:gd name="T26" fmla="*/ 6 w 73"/>
                <a:gd name="T27" fmla="*/ 0 h 1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3"/>
                <a:gd name="T43" fmla="*/ 0 h 129"/>
                <a:gd name="T44" fmla="*/ 73 w 73"/>
                <a:gd name="T45" fmla="*/ 129 h 12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3" h="129">
                  <a:moveTo>
                    <a:pt x="6" y="0"/>
                  </a:moveTo>
                  <a:lnTo>
                    <a:pt x="52" y="0"/>
                  </a:lnTo>
                  <a:cubicBezTo>
                    <a:pt x="66" y="1"/>
                    <a:pt x="73" y="13"/>
                    <a:pt x="73" y="24"/>
                  </a:cubicBezTo>
                  <a:cubicBezTo>
                    <a:pt x="73" y="37"/>
                    <a:pt x="64" y="49"/>
                    <a:pt x="42" y="48"/>
                  </a:cubicBezTo>
                  <a:lnTo>
                    <a:pt x="16" y="48"/>
                  </a:lnTo>
                  <a:cubicBezTo>
                    <a:pt x="14" y="48"/>
                    <a:pt x="13" y="48"/>
                    <a:pt x="14" y="49"/>
                  </a:cubicBezTo>
                  <a:cubicBezTo>
                    <a:pt x="28" y="74"/>
                    <a:pt x="48" y="123"/>
                    <a:pt x="59" y="129"/>
                  </a:cubicBezTo>
                  <a:lnTo>
                    <a:pt x="49" y="129"/>
                  </a:lnTo>
                  <a:cubicBezTo>
                    <a:pt x="40" y="126"/>
                    <a:pt x="16" y="71"/>
                    <a:pt x="0" y="44"/>
                  </a:cubicBezTo>
                  <a:lnTo>
                    <a:pt x="40" y="44"/>
                  </a:lnTo>
                  <a:cubicBezTo>
                    <a:pt x="58" y="45"/>
                    <a:pt x="67" y="37"/>
                    <a:pt x="67" y="25"/>
                  </a:cubicBezTo>
                  <a:cubicBezTo>
                    <a:pt x="68" y="16"/>
                    <a:pt x="64" y="6"/>
                    <a:pt x="52" y="5"/>
                  </a:cubicBezTo>
                  <a:lnTo>
                    <a:pt x="4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4147" name="Freeform 9"/>
            <p:cNvSpPr>
              <a:spLocks noChangeAspect="1"/>
            </p:cNvSpPr>
            <p:nvPr/>
          </p:nvSpPr>
          <p:spPr bwMode="auto">
            <a:xfrm>
              <a:off x="929" y="249"/>
              <a:ext cx="381" cy="348"/>
            </a:xfrm>
            <a:custGeom>
              <a:avLst/>
              <a:gdLst>
                <a:gd name="T0" fmla="*/ 125 w 127"/>
                <a:gd name="T1" fmla="*/ 0 h 116"/>
                <a:gd name="T2" fmla="*/ 62 w 127"/>
                <a:gd name="T3" fmla="*/ 3 h 116"/>
                <a:gd name="T4" fmla="*/ 53 w 127"/>
                <a:gd name="T5" fmla="*/ 7 h 116"/>
                <a:gd name="T6" fmla="*/ 0 w 127"/>
                <a:gd name="T7" fmla="*/ 116 h 116"/>
                <a:gd name="T8" fmla="*/ 8 w 127"/>
                <a:gd name="T9" fmla="*/ 116 h 116"/>
                <a:gd name="T10" fmla="*/ 55 w 127"/>
                <a:gd name="T11" fmla="*/ 19 h 116"/>
                <a:gd name="T12" fmla="*/ 68 w 127"/>
                <a:gd name="T13" fmla="*/ 12 h 116"/>
                <a:gd name="T14" fmla="*/ 115 w 127"/>
                <a:gd name="T15" fmla="*/ 12 h 116"/>
                <a:gd name="T16" fmla="*/ 125 w 127"/>
                <a:gd name="T17" fmla="*/ 0 h 1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7"/>
                <a:gd name="T28" fmla="*/ 0 h 116"/>
                <a:gd name="T29" fmla="*/ 127 w 127"/>
                <a:gd name="T30" fmla="*/ 116 h 1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7" h="116">
                  <a:moveTo>
                    <a:pt x="125" y="0"/>
                  </a:moveTo>
                  <a:cubicBezTo>
                    <a:pt x="122" y="5"/>
                    <a:pt x="83" y="2"/>
                    <a:pt x="62" y="3"/>
                  </a:cubicBezTo>
                  <a:cubicBezTo>
                    <a:pt x="58" y="3"/>
                    <a:pt x="55" y="4"/>
                    <a:pt x="53" y="7"/>
                  </a:cubicBezTo>
                  <a:cubicBezTo>
                    <a:pt x="35" y="43"/>
                    <a:pt x="8" y="115"/>
                    <a:pt x="0" y="116"/>
                  </a:cubicBezTo>
                  <a:lnTo>
                    <a:pt x="8" y="116"/>
                  </a:lnTo>
                  <a:cubicBezTo>
                    <a:pt x="12" y="114"/>
                    <a:pt x="38" y="51"/>
                    <a:pt x="55" y="19"/>
                  </a:cubicBezTo>
                  <a:cubicBezTo>
                    <a:pt x="58" y="15"/>
                    <a:pt x="63" y="12"/>
                    <a:pt x="68" y="12"/>
                  </a:cubicBezTo>
                  <a:lnTo>
                    <a:pt x="115" y="12"/>
                  </a:lnTo>
                  <a:cubicBezTo>
                    <a:pt x="127" y="12"/>
                    <a:pt x="123" y="6"/>
                    <a:pt x="125" y="0"/>
                  </a:cubicBez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4148" name="Freeform 10"/>
            <p:cNvSpPr>
              <a:spLocks noChangeAspect="1"/>
            </p:cNvSpPr>
            <p:nvPr/>
          </p:nvSpPr>
          <p:spPr bwMode="auto">
            <a:xfrm>
              <a:off x="965" y="291"/>
              <a:ext cx="333" cy="306"/>
            </a:xfrm>
            <a:custGeom>
              <a:avLst/>
              <a:gdLst>
                <a:gd name="T0" fmla="*/ 111 w 111"/>
                <a:gd name="T1" fmla="*/ 0 h 102"/>
                <a:gd name="T2" fmla="*/ 55 w 111"/>
                <a:gd name="T3" fmla="*/ 2 h 102"/>
                <a:gd name="T4" fmla="*/ 45 w 111"/>
                <a:gd name="T5" fmla="*/ 9 h 102"/>
                <a:gd name="T6" fmla="*/ 0 w 111"/>
                <a:gd name="T7" fmla="*/ 102 h 102"/>
                <a:gd name="T8" fmla="*/ 7 w 111"/>
                <a:gd name="T9" fmla="*/ 102 h 102"/>
                <a:gd name="T10" fmla="*/ 47 w 111"/>
                <a:gd name="T11" fmla="*/ 16 h 102"/>
                <a:gd name="T12" fmla="*/ 57 w 111"/>
                <a:gd name="T13" fmla="*/ 11 h 102"/>
                <a:gd name="T14" fmla="*/ 97 w 111"/>
                <a:gd name="T15" fmla="*/ 11 h 102"/>
                <a:gd name="T16" fmla="*/ 111 w 111"/>
                <a:gd name="T17" fmla="*/ 0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1"/>
                <a:gd name="T28" fmla="*/ 0 h 102"/>
                <a:gd name="T29" fmla="*/ 111 w 111"/>
                <a:gd name="T30" fmla="*/ 102 h 1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1" h="102">
                  <a:moveTo>
                    <a:pt x="111" y="0"/>
                  </a:moveTo>
                  <a:cubicBezTo>
                    <a:pt x="108" y="4"/>
                    <a:pt x="76" y="2"/>
                    <a:pt x="55" y="2"/>
                  </a:cubicBezTo>
                  <a:cubicBezTo>
                    <a:pt x="51" y="2"/>
                    <a:pt x="47" y="6"/>
                    <a:pt x="45" y="9"/>
                  </a:cubicBezTo>
                  <a:cubicBezTo>
                    <a:pt x="28" y="41"/>
                    <a:pt x="5" y="100"/>
                    <a:pt x="0" y="102"/>
                  </a:cubicBezTo>
                  <a:lnTo>
                    <a:pt x="7" y="102"/>
                  </a:lnTo>
                  <a:cubicBezTo>
                    <a:pt x="12" y="101"/>
                    <a:pt x="32" y="47"/>
                    <a:pt x="47" y="16"/>
                  </a:cubicBezTo>
                  <a:cubicBezTo>
                    <a:pt x="50" y="13"/>
                    <a:pt x="52" y="11"/>
                    <a:pt x="57" y="11"/>
                  </a:cubicBezTo>
                  <a:lnTo>
                    <a:pt x="97" y="11"/>
                  </a:lnTo>
                  <a:cubicBezTo>
                    <a:pt x="109" y="11"/>
                    <a:pt x="109" y="5"/>
                    <a:pt x="111" y="0"/>
                  </a:cubicBez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4149" name="Freeform 11"/>
            <p:cNvSpPr>
              <a:spLocks noChangeAspect="1"/>
            </p:cNvSpPr>
            <p:nvPr/>
          </p:nvSpPr>
          <p:spPr bwMode="auto">
            <a:xfrm>
              <a:off x="824" y="66"/>
              <a:ext cx="612" cy="531"/>
            </a:xfrm>
            <a:custGeom>
              <a:avLst/>
              <a:gdLst>
                <a:gd name="T0" fmla="*/ 201 w 204"/>
                <a:gd name="T1" fmla="*/ 0 h 177"/>
                <a:gd name="T2" fmla="*/ 97 w 204"/>
                <a:gd name="T3" fmla="*/ 3 h 177"/>
                <a:gd name="T4" fmla="*/ 79 w 204"/>
                <a:gd name="T5" fmla="*/ 14 h 177"/>
                <a:gd name="T6" fmla="*/ 0 w 204"/>
                <a:gd name="T7" fmla="*/ 177 h 177"/>
                <a:gd name="T8" fmla="*/ 10 w 204"/>
                <a:gd name="T9" fmla="*/ 177 h 177"/>
                <a:gd name="T10" fmla="*/ 82 w 204"/>
                <a:gd name="T11" fmla="*/ 29 h 177"/>
                <a:gd name="T12" fmla="*/ 103 w 204"/>
                <a:gd name="T13" fmla="*/ 15 h 177"/>
                <a:gd name="T14" fmla="*/ 185 w 204"/>
                <a:gd name="T15" fmla="*/ 15 h 177"/>
                <a:gd name="T16" fmla="*/ 201 w 204"/>
                <a:gd name="T17" fmla="*/ 0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4"/>
                <a:gd name="T28" fmla="*/ 0 h 177"/>
                <a:gd name="T29" fmla="*/ 204 w 204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4" h="177">
                  <a:moveTo>
                    <a:pt x="201" y="0"/>
                  </a:moveTo>
                  <a:cubicBezTo>
                    <a:pt x="196" y="7"/>
                    <a:pt x="128" y="2"/>
                    <a:pt x="97" y="3"/>
                  </a:cubicBezTo>
                  <a:cubicBezTo>
                    <a:pt x="89" y="4"/>
                    <a:pt x="83" y="10"/>
                    <a:pt x="79" y="14"/>
                  </a:cubicBezTo>
                  <a:cubicBezTo>
                    <a:pt x="52" y="70"/>
                    <a:pt x="12" y="172"/>
                    <a:pt x="0" y="177"/>
                  </a:cubicBezTo>
                  <a:lnTo>
                    <a:pt x="10" y="177"/>
                  </a:lnTo>
                  <a:cubicBezTo>
                    <a:pt x="17" y="173"/>
                    <a:pt x="57" y="78"/>
                    <a:pt x="82" y="29"/>
                  </a:cubicBezTo>
                  <a:cubicBezTo>
                    <a:pt x="85" y="22"/>
                    <a:pt x="95" y="16"/>
                    <a:pt x="103" y="15"/>
                  </a:cubicBezTo>
                  <a:lnTo>
                    <a:pt x="185" y="15"/>
                  </a:lnTo>
                  <a:cubicBezTo>
                    <a:pt x="204" y="16"/>
                    <a:pt x="198" y="8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4150" name="Freeform 12"/>
            <p:cNvSpPr>
              <a:spLocks noChangeAspect="1"/>
            </p:cNvSpPr>
            <p:nvPr/>
          </p:nvSpPr>
          <p:spPr bwMode="auto">
            <a:xfrm>
              <a:off x="869" y="117"/>
              <a:ext cx="546" cy="480"/>
            </a:xfrm>
            <a:custGeom>
              <a:avLst/>
              <a:gdLst>
                <a:gd name="T0" fmla="*/ 182 w 182"/>
                <a:gd name="T1" fmla="*/ 0 h 160"/>
                <a:gd name="T2" fmla="*/ 89 w 182"/>
                <a:gd name="T3" fmla="*/ 3 h 160"/>
                <a:gd name="T4" fmla="*/ 69 w 182"/>
                <a:gd name="T5" fmla="*/ 16 h 160"/>
                <a:gd name="T6" fmla="*/ 0 w 182"/>
                <a:gd name="T7" fmla="*/ 160 h 160"/>
                <a:gd name="T8" fmla="*/ 5 w 182"/>
                <a:gd name="T9" fmla="*/ 160 h 160"/>
                <a:gd name="T10" fmla="*/ 71 w 182"/>
                <a:gd name="T11" fmla="*/ 26 h 160"/>
                <a:gd name="T12" fmla="*/ 82 w 182"/>
                <a:gd name="T13" fmla="*/ 16 h 160"/>
                <a:gd name="T14" fmla="*/ 161 w 182"/>
                <a:gd name="T15" fmla="*/ 16 h 160"/>
                <a:gd name="T16" fmla="*/ 182 w 182"/>
                <a:gd name="T17" fmla="*/ 0 h 1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2"/>
                <a:gd name="T28" fmla="*/ 0 h 160"/>
                <a:gd name="T29" fmla="*/ 182 w 182"/>
                <a:gd name="T30" fmla="*/ 160 h 16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2" h="160">
                  <a:moveTo>
                    <a:pt x="182" y="0"/>
                  </a:moveTo>
                  <a:cubicBezTo>
                    <a:pt x="180" y="6"/>
                    <a:pt x="121" y="2"/>
                    <a:pt x="89" y="3"/>
                  </a:cubicBezTo>
                  <a:cubicBezTo>
                    <a:pt x="81" y="3"/>
                    <a:pt x="71" y="10"/>
                    <a:pt x="69" y="16"/>
                  </a:cubicBezTo>
                  <a:cubicBezTo>
                    <a:pt x="42" y="71"/>
                    <a:pt x="6" y="155"/>
                    <a:pt x="0" y="160"/>
                  </a:cubicBezTo>
                  <a:lnTo>
                    <a:pt x="5" y="160"/>
                  </a:lnTo>
                  <a:cubicBezTo>
                    <a:pt x="15" y="160"/>
                    <a:pt x="29" y="116"/>
                    <a:pt x="71" y="26"/>
                  </a:cubicBezTo>
                  <a:cubicBezTo>
                    <a:pt x="75" y="20"/>
                    <a:pt x="74" y="16"/>
                    <a:pt x="82" y="16"/>
                  </a:cubicBezTo>
                  <a:lnTo>
                    <a:pt x="161" y="16"/>
                  </a:lnTo>
                  <a:cubicBezTo>
                    <a:pt x="179" y="16"/>
                    <a:pt x="177" y="13"/>
                    <a:pt x="182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</p:grpSp>
      <p:cxnSp>
        <p:nvCxnSpPr>
          <p:cNvPr id="37" name="36 Conector recto"/>
          <p:cNvCxnSpPr>
            <a:stCxn id="3190" idx="2"/>
          </p:cNvCxnSpPr>
          <p:nvPr/>
        </p:nvCxnSpPr>
        <p:spPr>
          <a:xfrm rot="16200000" flipH="1">
            <a:off x="7593806" y="2705894"/>
            <a:ext cx="287338" cy="6350"/>
          </a:xfrm>
          <a:prstGeom prst="line">
            <a:avLst/>
          </a:prstGeom>
          <a:ln w="127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2" name="Rectangle 100"/>
          <p:cNvSpPr>
            <a:spLocks noChangeArrowheads="1"/>
          </p:cNvSpPr>
          <p:nvPr/>
        </p:nvSpPr>
        <p:spPr bwMode="auto">
          <a:xfrm>
            <a:off x="3132138" y="1916113"/>
            <a:ext cx="2879725" cy="792162"/>
          </a:xfrm>
          <a:prstGeom prst="rect">
            <a:avLst/>
          </a:prstGeom>
          <a:solidFill>
            <a:srgbClr val="00B0F0"/>
          </a:solidFill>
          <a:ln w="26988">
            <a:solidFill>
              <a:srgbClr val="336699"/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Ingeniero Agrónomo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(Receta AGRONÓMICA)</a:t>
            </a:r>
          </a:p>
        </p:txBody>
      </p:sp>
      <p:sp>
        <p:nvSpPr>
          <p:cNvPr id="45" name="Rectangle 103"/>
          <p:cNvSpPr>
            <a:spLocks noChangeArrowheads="1"/>
          </p:cNvSpPr>
          <p:nvPr/>
        </p:nvSpPr>
        <p:spPr bwMode="auto">
          <a:xfrm>
            <a:off x="1403350" y="2205038"/>
            <a:ext cx="1500188" cy="358775"/>
          </a:xfrm>
          <a:prstGeom prst="rect">
            <a:avLst/>
          </a:prstGeom>
          <a:solidFill>
            <a:srgbClr val="00B0F0"/>
          </a:solidFill>
          <a:ln w="38100">
            <a:solidFill>
              <a:srgbClr val="336699"/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Productor</a:t>
            </a:r>
          </a:p>
        </p:txBody>
      </p:sp>
      <p:sp>
        <p:nvSpPr>
          <p:cNvPr id="44" name="Rectangle 106"/>
          <p:cNvSpPr>
            <a:spLocks noChangeArrowheads="1"/>
          </p:cNvSpPr>
          <p:nvPr/>
        </p:nvSpPr>
        <p:spPr bwMode="auto">
          <a:xfrm>
            <a:off x="2195513" y="3717924"/>
            <a:ext cx="1081087" cy="503237"/>
          </a:xfrm>
          <a:prstGeom prst="rect">
            <a:avLst/>
          </a:prstGeom>
          <a:solidFill>
            <a:srgbClr val="00B0F0"/>
          </a:solidFill>
          <a:ln w="38100">
            <a:solidFill>
              <a:srgbClr val="336699"/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Orden de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Carga</a:t>
            </a:r>
          </a:p>
        </p:txBody>
      </p:sp>
      <p:sp>
        <p:nvSpPr>
          <p:cNvPr id="47" name="Rectangle 129"/>
          <p:cNvSpPr>
            <a:spLocks noChangeArrowheads="1"/>
          </p:cNvSpPr>
          <p:nvPr/>
        </p:nvSpPr>
        <p:spPr bwMode="auto">
          <a:xfrm>
            <a:off x="179512" y="3286124"/>
            <a:ext cx="431800" cy="3024187"/>
          </a:xfrm>
          <a:prstGeom prst="rect">
            <a:avLst/>
          </a:prstGeom>
          <a:solidFill>
            <a:srgbClr val="00B0F0"/>
          </a:solidFill>
          <a:ln w="38100">
            <a:solidFill>
              <a:srgbClr val="336699"/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C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R</a:t>
            </a:r>
          </a:p>
        </p:txBody>
      </p:sp>
      <p:sp>
        <p:nvSpPr>
          <p:cNvPr id="52" name="Rectangle 103"/>
          <p:cNvSpPr>
            <a:spLocks noChangeArrowheads="1"/>
          </p:cNvSpPr>
          <p:nvPr/>
        </p:nvSpPr>
        <p:spPr bwMode="auto">
          <a:xfrm>
            <a:off x="6588125" y="3646486"/>
            <a:ext cx="1296988" cy="574675"/>
          </a:xfrm>
          <a:prstGeom prst="rect">
            <a:avLst/>
          </a:prstGeom>
          <a:solidFill>
            <a:srgbClr val="00B0F0"/>
          </a:solidFill>
          <a:ln w="38100">
            <a:solidFill>
              <a:srgbClr val="336699"/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Enjuague en vuelo</a:t>
            </a:r>
          </a:p>
        </p:txBody>
      </p:sp>
      <p:sp>
        <p:nvSpPr>
          <p:cNvPr id="59" name="Line 121"/>
          <p:cNvSpPr>
            <a:spLocks noChangeShapeType="1"/>
          </p:cNvSpPr>
          <p:nvPr/>
        </p:nvSpPr>
        <p:spPr bwMode="auto">
          <a:xfrm flipH="1" flipV="1">
            <a:off x="3419872" y="3212976"/>
            <a:ext cx="504056" cy="0"/>
          </a:xfrm>
          <a:prstGeom prst="line">
            <a:avLst/>
          </a:prstGeom>
          <a:solidFill>
            <a:srgbClr val="00B0F0"/>
          </a:solidFill>
          <a:ln w="28575">
            <a:solidFill>
              <a:srgbClr val="336699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bg2">
                  <a:lumMod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0" name="Line 78"/>
          <p:cNvSpPr>
            <a:spLocks noChangeShapeType="1"/>
          </p:cNvSpPr>
          <p:nvPr/>
        </p:nvSpPr>
        <p:spPr bwMode="auto">
          <a:xfrm flipV="1">
            <a:off x="611188" y="4870449"/>
            <a:ext cx="792162" cy="0"/>
          </a:xfrm>
          <a:prstGeom prst="line">
            <a:avLst/>
          </a:prstGeom>
          <a:solidFill>
            <a:srgbClr val="00B0F0"/>
          </a:solidFill>
          <a:ln w="28575">
            <a:solidFill>
              <a:srgbClr val="336699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bg2">
                  <a:lumMod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1" name="Line 121"/>
          <p:cNvSpPr>
            <a:spLocks noChangeShapeType="1"/>
          </p:cNvSpPr>
          <p:nvPr/>
        </p:nvSpPr>
        <p:spPr bwMode="auto">
          <a:xfrm flipV="1">
            <a:off x="1403350" y="4149724"/>
            <a:ext cx="0" cy="668337"/>
          </a:xfrm>
          <a:prstGeom prst="line">
            <a:avLst/>
          </a:prstGeom>
          <a:solidFill>
            <a:srgbClr val="00B0F0"/>
          </a:solidFill>
          <a:ln w="28575">
            <a:solidFill>
              <a:srgbClr val="336699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bg2">
                  <a:lumMod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2" name="Line 121"/>
          <p:cNvSpPr>
            <a:spLocks noChangeShapeType="1"/>
          </p:cNvSpPr>
          <p:nvPr/>
        </p:nvSpPr>
        <p:spPr bwMode="auto">
          <a:xfrm flipV="1">
            <a:off x="1403350" y="4797424"/>
            <a:ext cx="0" cy="792162"/>
          </a:xfrm>
          <a:prstGeom prst="line">
            <a:avLst/>
          </a:prstGeom>
          <a:solidFill>
            <a:srgbClr val="00B0F0"/>
          </a:solidFill>
          <a:ln w="28575">
            <a:solidFill>
              <a:srgbClr val="336699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bg2">
                  <a:lumMod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73" name="Line 122"/>
          <p:cNvSpPr>
            <a:spLocks noChangeShapeType="1"/>
          </p:cNvSpPr>
          <p:nvPr/>
        </p:nvSpPr>
        <p:spPr bwMode="auto">
          <a:xfrm flipV="1">
            <a:off x="3276600" y="4005261"/>
            <a:ext cx="287338" cy="0"/>
          </a:xfrm>
          <a:prstGeom prst="line">
            <a:avLst/>
          </a:prstGeom>
          <a:solidFill>
            <a:srgbClr val="00B0F0"/>
          </a:solidFill>
          <a:ln w="28575">
            <a:solidFill>
              <a:srgbClr val="336699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bg2">
                  <a:lumMod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74" name="Line 122"/>
          <p:cNvSpPr>
            <a:spLocks noChangeShapeType="1"/>
          </p:cNvSpPr>
          <p:nvPr/>
        </p:nvSpPr>
        <p:spPr bwMode="auto">
          <a:xfrm flipV="1">
            <a:off x="4787900" y="4005261"/>
            <a:ext cx="288925" cy="0"/>
          </a:xfrm>
          <a:prstGeom prst="line">
            <a:avLst/>
          </a:prstGeom>
          <a:solidFill>
            <a:srgbClr val="00B0F0"/>
          </a:solidFill>
          <a:ln w="28575">
            <a:solidFill>
              <a:srgbClr val="336699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bg2">
                  <a:lumMod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75" name="Line 122"/>
          <p:cNvSpPr>
            <a:spLocks noChangeShapeType="1"/>
          </p:cNvSpPr>
          <p:nvPr/>
        </p:nvSpPr>
        <p:spPr bwMode="auto">
          <a:xfrm flipV="1">
            <a:off x="6300788" y="4005261"/>
            <a:ext cx="287337" cy="0"/>
          </a:xfrm>
          <a:prstGeom prst="line">
            <a:avLst/>
          </a:prstGeom>
          <a:solidFill>
            <a:srgbClr val="00B0F0"/>
          </a:solidFill>
          <a:ln w="28575">
            <a:solidFill>
              <a:srgbClr val="336699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bg2">
                  <a:lumMod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51" name="Rectangle 103"/>
          <p:cNvSpPr>
            <a:spLocks noChangeArrowheads="1"/>
          </p:cNvSpPr>
          <p:nvPr/>
        </p:nvSpPr>
        <p:spPr bwMode="auto">
          <a:xfrm>
            <a:off x="5076825" y="3789361"/>
            <a:ext cx="1295400" cy="358775"/>
          </a:xfrm>
          <a:prstGeom prst="rect">
            <a:avLst/>
          </a:prstGeom>
          <a:solidFill>
            <a:srgbClr val="00B0F0"/>
          </a:solidFill>
          <a:ln w="38100">
            <a:solidFill>
              <a:srgbClr val="336699"/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Aplicación</a:t>
            </a:r>
          </a:p>
        </p:txBody>
      </p:sp>
      <p:sp>
        <p:nvSpPr>
          <p:cNvPr id="56" name="Rectangle 106"/>
          <p:cNvSpPr>
            <a:spLocks noChangeArrowheads="1"/>
          </p:cNvSpPr>
          <p:nvPr/>
        </p:nvSpPr>
        <p:spPr bwMode="auto">
          <a:xfrm>
            <a:off x="3563938" y="3789361"/>
            <a:ext cx="1295400" cy="360363"/>
          </a:xfrm>
          <a:prstGeom prst="rect">
            <a:avLst/>
          </a:prstGeom>
          <a:solidFill>
            <a:srgbClr val="00B0F0"/>
          </a:solidFill>
          <a:ln w="38100">
            <a:solidFill>
              <a:srgbClr val="336699"/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Asistente</a:t>
            </a:r>
          </a:p>
        </p:txBody>
      </p:sp>
      <p:sp>
        <p:nvSpPr>
          <p:cNvPr id="50" name="Line 122"/>
          <p:cNvSpPr>
            <a:spLocks noChangeShapeType="1"/>
          </p:cNvSpPr>
          <p:nvPr/>
        </p:nvSpPr>
        <p:spPr bwMode="auto">
          <a:xfrm flipV="1">
            <a:off x="1908175" y="5734049"/>
            <a:ext cx="287338" cy="0"/>
          </a:xfrm>
          <a:prstGeom prst="line">
            <a:avLst/>
          </a:prstGeom>
          <a:solidFill>
            <a:srgbClr val="00B0F0"/>
          </a:solidFill>
          <a:ln w="28575">
            <a:solidFill>
              <a:srgbClr val="336699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bg2">
                  <a:lumMod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55" name="Line 122"/>
          <p:cNvSpPr>
            <a:spLocks noChangeShapeType="1"/>
          </p:cNvSpPr>
          <p:nvPr/>
        </p:nvSpPr>
        <p:spPr bwMode="auto">
          <a:xfrm flipV="1">
            <a:off x="3348038" y="5734049"/>
            <a:ext cx="287337" cy="0"/>
          </a:xfrm>
          <a:prstGeom prst="line">
            <a:avLst/>
          </a:prstGeom>
          <a:solidFill>
            <a:srgbClr val="00B0F0"/>
          </a:solidFill>
          <a:ln w="28575">
            <a:solidFill>
              <a:srgbClr val="336699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bg2">
                  <a:lumMod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76" name="Line 122"/>
          <p:cNvSpPr>
            <a:spLocks noChangeShapeType="1"/>
          </p:cNvSpPr>
          <p:nvPr/>
        </p:nvSpPr>
        <p:spPr bwMode="auto">
          <a:xfrm flipV="1">
            <a:off x="4787900" y="5734049"/>
            <a:ext cx="288925" cy="0"/>
          </a:xfrm>
          <a:prstGeom prst="line">
            <a:avLst/>
          </a:prstGeom>
          <a:solidFill>
            <a:srgbClr val="00B0F0"/>
          </a:solidFill>
          <a:ln w="28575">
            <a:solidFill>
              <a:srgbClr val="336699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bg2">
                  <a:lumMod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77" name="Line 122"/>
          <p:cNvSpPr>
            <a:spLocks noChangeShapeType="1"/>
          </p:cNvSpPr>
          <p:nvPr/>
        </p:nvSpPr>
        <p:spPr bwMode="auto">
          <a:xfrm flipV="1">
            <a:off x="6372225" y="5734049"/>
            <a:ext cx="287338" cy="0"/>
          </a:xfrm>
          <a:prstGeom prst="line">
            <a:avLst/>
          </a:prstGeom>
          <a:solidFill>
            <a:srgbClr val="00B0F0"/>
          </a:solidFill>
          <a:ln w="28575">
            <a:solidFill>
              <a:srgbClr val="336699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bg2">
                  <a:lumMod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9" name="Rectangle 103"/>
          <p:cNvSpPr>
            <a:spLocks noChangeArrowheads="1"/>
          </p:cNvSpPr>
          <p:nvPr/>
        </p:nvSpPr>
        <p:spPr bwMode="auto">
          <a:xfrm>
            <a:off x="827088" y="5589586"/>
            <a:ext cx="1152525" cy="358775"/>
          </a:xfrm>
          <a:prstGeom prst="rect">
            <a:avLst/>
          </a:prstGeom>
          <a:solidFill>
            <a:srgbClr val="00B0F0"/>
          </a:solidFill>
          <a:ln w="38100">
            <a:solidFill>
              <a:srgbClr val="336699"/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Terrestre</a:t>
            </a:r>
          </a:p>
        </p:txBody>
      </p:sp>
      <p:sp>
        <p:nvSpPr>
          <p:cNvPr id="46" name="Rectangle 106"/>
          <p:cNvSpPr>
            <a:spLocks noChangeArrowheads="1"/>
          </p:cNvSpPr>
          <p:nvPr/>
        </p:nvSpPr>
        <p:spPr bwMode="auto">
          <a:xfrm>
            <a:off x="2195513" y="5589586"/>
            <a:ext cx="1296987" cy="360363"/>
          </a:xfrm>
          <a:prstGeom prst="rect">
            <a:avLst/>
          </a:prstGeom>
          <a:solidFill>
            <a:srgbClr val="00B0F0"/>
          </a:solidFill>
          <a:ln w="38100">
            <a:solidFill>
              <a:srgbClr val="336699"/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Maquinista</a:t>
            </a:r>
          </a:p>
        </p:txBody>
      </p:sp>
      <p:sp>
        <p:nvSpPr>
          <p:cNvPr id="53" name="Rectangle 106"/>
          <p:cNvSpPr>
            <a:spLocks noChangeArrowheads="1"/>
          </p:cNvSpPr>
          <p:nvPr/>
        </p:nvSpPr>
        <p:spPr bwMode="auto">
          <a:xfrm>
            <a:off x="3635375" y="5589586"/>
            <a:ext cx="1296988" cy="360363"/>
          </a:xfrm>
          <a:prstGeom prst="rect">
            <a:avLst/>
          </a:prstGeom>
          <a:solidFill>
            <a:srgbClr val="00B0F0"/>
          </a:solidFill>
          <a:ln w="38100">
            <a:solidFill>
              <a:srgbClr val="336699"/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Asistente</a:t>
            </a:r>
          </a:p>
        </p:txBody>
      </p:sp>
      <p:sp>
        <p:nvSpPr>
          <p:cNvPr id="54" name="Rectangle 106"/>
          <p:cNvSpPr>
            <a:spLocks noChangeArrowheads="1"/>
          </p:cNvSpPr>
          <p:nvPr/>
        </p:nvSpPr>
        <p:spPr bwMode="auto">
          <a:xfrm>
            <a:off x="5076825" y="5589586"/>
            <a:ext cx="1295400" cy="360363"/>
          </a:xfrm>
          <a:prstGeom prst="rect">
            <a:avLst/>
          </a:prstGeom>
          <a:solidFill>
            <a:srgbClr val="00B0F0"/>
          </a:solidFill>
          <a:ln w="38100">
            <a:solidFill>
              <a:srgbClr val="336699"/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Aplicación</a:t>
            </a:r>
          </a:p>
        </p:txBody>
      </p:sp>
      <p:sp>
        <p:nvSpPr>
          <p:cNvPr id="57" name="Rectangle 103"/>
          <p:cNvSpPr>
            <a:spLocks noChangeArrowheads="1"/>
          </p:cNvSpPr>
          <p:nvPr/>
        </p:nvSpPr>
        <p:spPr bwMode="auto">
          <a:xfrm>
            <a:off x="6659563" y="5445124"/>
            <a:ext cx="1296987" cy="576262"/>
          </a:xfrm>
          <a:prstGeom prst="rect">
            <a:avLst/>
          </a:prstGeom>
          <a:solidFill>
            <a:srgbClr val="00B0F0"/>
          </a:solidFill>
          <a:ln w="38100">
            <a:solidFill>
              <a:srgbClr val="336699"/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Enjuague de equipo</a:t>
            </a:r>
          </a:p>
        </p:txBody>
      </p:sp>
      <p:sp>
        <p:nvSpPr>
          <p:cNvPr id="78" name="Line 122"/>
          <p:cNvSpPr>
            <a:spLocks noChangeShapeType="1"/>
          </p:cNvSpPr>
          <p:nvPr/>
        </p:nvSpPr>
        <p:spPr bwMode="auto">
          <a:xfrm flipV="1">
            <a:off x="7885113" y="3933824"/>
            <a:ext cx="358775" cy="0"/>
          </a:xfrm>
          <a:prstGeom prst="line">
            <a:avLst/>
          </a:prstGeom>
          <a:solidFill>
            <a:srgbClr val="00B0F0"/>
          </a:solidFill>
          <a:ln w="28575">
            <a:solidFill>
              <a:srgbClr val="336699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bg2">
                  <a:lumMod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79" name="Line 122"/>
          <p:cNvSpPr>
            <a:spLocks noChangeShapeType="1"/>
          </p:cNvSpPr>
          <p:nvPr/>
        </p:nvSpPr>
        <p:spPr bwMode="auto">
          <a:xfrm flipV="1">
            <a:off x="7956550" y="5734049"/>
            <a:ext cx="287338" cy="0"/>
          </a:xfrm>
          <a:prstGeom prst="line">
            <a:avLst/>
          </a:prstGeom>
          <a:solidFill>
            <a:srgbClr val="00B0F0"/>
          </a:solidFill>
          <a:ln w="28575">
            <a:solidFill>
              <a:srgbClr val="336699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bg2">
                  <a:lumMod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0" name="Line 121"/>
          <p:cNvSpPr>
            <a:spLocks noChangeShapeType="1"/>
          </p:cNvSpPr>
          <p:nvPr/>
        </p:nvSpPr>
        <p:spPr bwMode="auto">
          <a:xfrm flipV="1">
            <a:off x="8243888" y="3933824"/>
            <a:ext cx="0" cy="884237"/>
          </a:xfrm>
          <a:prstGeom prst="line">
            <a:avLst/>
          </a:prstGeom>
          <a:solidFill>
            <a:srgbClr val="00B0F0"/>
          </a:solidFill>
          <a:ln w="28575">
            <a:solidFill>
              <a:srgbClr val="336699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bg2">
                  <a:lumMod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1" name="Line 121"/>
          <p:cNvSpPr>
            <a:spLocks noChangeShapeType="1"/>
          </p:cNvSpPr>
          <p:nvPr/>
        </p:nvSpPr>
        <p:spPr bwMode="auto">
          <a:xfrm flipV="1">
            <a:off x="8243888" y="4797424"/>
            <a:ext cx="0" cy="936625"/>
          </a:xfrm>
          <a:prstGeom prst="line">
            <a:avLst/>
          </a:prstGeom>
          <a:solidFill>
            <a:srgbClr val="00B0F0"/>
          </a:solidFill>
          <a:ln w="28575">
            <a:solidFill>
              <a:srgbClr val="336699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bg2">
                  <a:lumMod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58" name="Rectangle 106"/>
          <p:cNvSpPr>
            <a:spLocks noChangeArrowheads="1"/>
          </p:cNvSpPr>
          <p:nvPr/>
        </p:nvSpPr>
        <p:spPr bwMode="auto">
          <a:xfrm>
            <a:off x="7524750" y="4510086"/>
            <a:ext cx="1368425" cy="647700"/>
          </a:xfrm>
          <a:prstGeom prst="rect">
            <a:avLst/>
          </a:prstGeom>
          <a:solidFill>
            <a:srgbClr val="00B0F0"/>
          </a:solidFill>
          <a:ln w="38100">
            <a:solidFill>
              <a:srgbClr val="336699"/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Devolución de envases</a:t>
            </a:r>
          </a:p>
        </p:txBody>
      </p:sp>
      <p:cxnSp>
        <p:nvCxnSpPr>
          <p:cNvPr id="82" name="81 Conector recto"/>
          <p:cNvCxnSpPr/>
          <p:nvPr/>
        </p:nvCxnSpPr>
        <p:spPr>
          <a:xfrm rot="16200000" flipH="1">
            <a:off x="1622425" y="2994026"/>
            <a:ext cx="288925" cy="6350"/>
          </a:xfrm>
          <a:prstGeom prst="line">
            <a:avLst/>
          </a:prstGeom>
          <a:ln w="127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103"/>
          <p:cNvSpPr>
            <a:spLocks noChangeArrowheads="1"/>
          </p:cNvSpPr>
          <p:nvPr/>
        </p:nvSpPr>
        <p:spPr bwMode="auto">
          <a:xfrm>
            <a:off x="468313" y="2928934"/>
            <a:ext cx="2951162" cy="288925"/>
          </a:xfrm>
          <a:prstGeom prst="rect">
            <a:avLst/>
          </a:prstGeom>
          <a:solidFill>
            <a:srgbClr val="00B0F0"/>
          </a:solidFill>
          <a:ln w="38100">
            <a:solidFill>
              <a:srgbClr val="336699"/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Entrega de FITOSANITARIOS</a:t>
            </a:r>
          </a:p>
        </p:txBody>
      </p:sp>
      <p:sp>
        <p:nvSpPr>
          <p:cNvPr id="64" name="Rectangle 106"/>
          <p:cNvSpPr>
            <a:spLocks noChangeArrowheads="1"/>
          </p:cNvSpPr>
          <p:nvPr/>
        </p:nvSpPr>
        <p:spPr bwMode="auto">
          <a:xfrm>
            <a:off x="3923928" y="2857496"/>
            <a:ext cx="1295400" cy="720080"/>
          </a:xfrm>
          <a:prstGeom prst="rect">
            <a:avLst/>
          </a:prstGeom>
          <a:solidFill>
            <a:srgbClr val="00B0F0"/>
          </a:solidFill>
          <a:ln w="38100">
            <a:solidFill>
              <a:srgbClr val="336699"/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Encargado depósito</a:t>
            </a:r>
            <a:endParaRPr lang="es-ES" b="1" dirty="0">
              <a:solidFill>
                <a:schemeClr val="bg2">
                  <a:lumMod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5" name="Text Box 22"/>
          <p:cNvSpPr txBox="1">
            <a:spLocks noChangeArrowheads="1"/>
          </p:cNvSpPr>
          <p:nvPr/>
        </p:nvSpPr>
        <p:spPr bwMode="auto">
          <a:xfrm>
            <a:off x="5029200" y="285728"/>
            <a:ext cx="4114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sz="2400" b="1" dirty="0" smtClean="0">
                <a:solidFill>
                  <a:schemeClr val="bg1"/>
                </a:solidFill>
              </a:rPr>
              <a:t>MANEJO Y APLICACIÓN DE FITOSANITARIOS</a:t>
            </a:r>
            <a:endParaRPr lang="es-E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302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3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5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5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5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" grpId="0" animBg="1"/>
      <p:bldP spid="3186" grpId="0" animBg="1" autoUpdateAnimBg="0"/>
      <p:bldP spid="3187" grpId="0" animBg="1"/>
      <p:bldP spid="3190" grpId="0" animBg="1"/>
      <p:bldP spid="3172" grpId="0" animBg="1"/>
      <p:bldP spid="45" grpId="0" animBg="1"/>
      <p:bldP spid="44" grpId="0" animBg="1"/>
      <p:bldP spid="47" grpId="0" animBg="1"/>
      <p:bldP spid="52" grpId="0" animBg="1"/>
      <p:bldP spid="51" grpId="0" animBg="1"/>
      <p:bldP spid="56" grpId="0" animBg="1"/>
      <p:bldP spid="39" grpId="0" animBg="1"/>
      <p:bldP spid="46" grpId="0" animBg="1"/>
      <p:bldP spid="53" grpId="0" animBg="1"/>
      <p:bldP spid="54" grpId="0" animBg="1"/>
      <p:bldP spid="57" grpId="0" animBg="1"/>
      <p:bldP spid="58" grpId="0" animBg="1"/>
      <p:bldP spid="49" grpId="0" animBg="1"/>
      <p:bldP spid="6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857250" y="1428750"/>
            <a:ext cx="5429250" cy="4857750"/>
            <a:chOff x="528" y="776"/>
            <a:chExt cx="2448" cy="2928"/>
          </a:xfrm>
        </p:grpSpPr>
        <p:sp>
          <p:nvSpPr>
            <p:cNvPr id="5137" name="Line 10"/>
            <p:cNvSpPr>
              <a:spLocks noChangeShapeType="1"/>
            </p:cNvSpPr>
            <p:nvPr/>
          </p:nvSpPr>
          <p:spPr bwMode="auto">
            <a:xfrm flipH="1">
              <a:off x="528" y="776"/>
              <a:ext cx="2448" cy="0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5138" name="Line 11"/>
            <p:cNvSpPr>
              <a:spLocks noChangeShapeType="1"/>
            </p:cNvSpPr>
            <p:nvPr/>
          </p:nvSpPr>
          <p:spPr bwMode="auto">
            <a:xfrm>
              <a:off x="528" y="776"/>
              <a:ext cx="0" cy="2928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</p:grp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3195670" y="1185850"/>
            <a:ext cx="601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s-ES_tradnl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INFORMACION BASICA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16927" t="38194" r="20572" b="15797"/>
          <a:stretch>
            <a:fillRect/>
          </a:stretch>
        </p:blipFill>
        <p:spPr bwMode="auto">
          <a:xfrm>
            <a:off x="1143000" y="1643063"/>
            <a:ext cx="7375525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285750" y="214313"/>
            <a:ext cx="1100138" cy="1071562"/>
            <a:chOff x="788" y="0"/>
            <a:chExt cx="693" cy="675"/>
          </a:xfrm>
        </p:grpSpPr>
        <p:sp>
          <p:nvSpPr>
            <p:cNvPr id="5129" name="Freeform 5"/>
            <p:cNvSpPr>
              <a:spLocks noChangeAspect="1" noEditPoints="1"/>
            </p:cNvSpPr>
            <p:nvPr/>
          </p:nvSpPr>
          <p:spPr bwMode="auto">
            <a:xfrm>
              <a:off x="788" y="0"/>
              <a:ext cx="693" cy="675"/>
            </a:xfrm>
            <a:custGeom>
              <a:avLst/>
              <a:gdLst>
                <a:gd name="T0" fmla="*/ 212 w 231"/>
                <a:gd name="T1" fmla="*/ 53 h 225"/>
                <a:gd name="T2" fmla="*/ 210 w 231"/>
                <a:gd name="T3" fmla="*/ 54 h 225"/>
                <a:gd name="T4" fmla="*/ 211 w 231"/>
                <a:gd name="T5" fmla="*/ 54 h 225"/>
                <a:gd name="T6" fmla="*/ 211 w 231"/>
                <a:gd name="T7" fmla="*/ 53 h 225"/>
                <a:gd name="T8" fmla="*/ 212 w 231"/>
                <a:gd name="T9" fmla="*/ 53 h 225"/>
                <a:gd name="T10" fmla="*/ 215 w 231"/>
                <a:gd name="T11" fmla="*/ 61 h 225"/>
                <a:gd name="T12" fmla="*/ 212 w 231"/>
                <a:gd name="T13" fmla="*/ 53 h 225"/>
                <a:gd name="T14" fmla="*/ 221 w 231"/>
                <a:gd name="T15" fmla="*/ 69 h 225"/>
                <a:gd name="T16" fmla="*/ 215 w 231"/>
                <a:gd name="T17" fmla="*/ 61 h 225"/>
                <a:gd name="T18" fmla="*/ 221 w 231"/>
                <a:gd name="T19" fmla="*/ 69 h 225"/>
                <a:gd name="T20" fmla="*/ 229 w 231"/>
                <a:gd name="T21" fmla="*/ 116 h 225"/>
                <a:gd name="T22" fmla="*/ 221 w 231"/>
                <a:gd name="T23" fmla="*/ 69 h 225"/>
                <a:gd name="T24" fmla="*/ 231 w 231"/>
                <a:gd name="T25" fmla="*/ 116 h 225"/>
                <a:gd name="T26" fmla="*/ 229 w 231"/>
                <a:gd name="T27" fmla="*/ 116 h 225"/>
                <a:gd name="T28" fmla="*/ 231 w 231"/>
                <a:gd name="T29" fmla="*/ 116 h 225"/>
                <a:gd name="T30" fmla="*/ 224 w 231"/>
                <a:gd name="T31" fmla="*/ 148 h 225"/>
                <a:gd name="T32" fmla="*/ 231 w 231"/>
                <a:gd name="T33" fmla="*/ 116 h 225"/>
                <a:gd name="T34" fmla="*/ 219 w 231"/>
                <a:gd name="T35" fmla="*/ 166 h 225"/>
                <a:gd name="T36" fmla="*/ 224 w 231"/>
                <a:gd name="T37" fmla="*/ 148 h 225"/>
                <a:gd name="T38" fmla="*/ 219 w 231"/>
                <a:gd name="T39" fmla="*/ 166 h 225"/>
                <a:gd name="T40" fmla="*/ 149 w 231"/>
                <a:gd name="T41" fmla="*/ 224 h 225"/>
                <a:gd name="T42" fmla="*/ 219 w 231"/>
                <a:gd name="T43" fmla="*/ 166 h 225"/>
                <a:gd name="T44" fmla="*/ 11 w 231"/>
                <a:gd name="T45" fmla="*/ 164 h 225"/>
                <a:gd name="T46" fmla="*/ 13 w 231"/>
                <a:gd name="T47" fmla="*/ 163 h 225"/>
                <a:gd name="T48" fmla="*/ 11 w 231"/>
                <a:gd name="T49" fmla="*/ 164 h 225"/>
                <a:gd name="T50" fmla="*/ 12 w 231"/>
                <a:gd name="T51" fmla="*/ 164 h 225"/>
                <a:gd name="T52" fmla="*/ 11 w 231"/>
                <a:gd name="T53" fmla="*/ 164 h 225"/>
                <a:gd name="T54" fmla="*/ 10 w 231"/>
                <a:gd name="T55" fmla="*/ 157 h 225"/>
                <a:gd name="T56" fmla="*/ 11 w 231"/>
                <a:gd name="T57" fmla="*/ 164 h 225"/>
                <a:gd name="T58" fmla="*/ 6 w 231"/>
                <a:gd name="T59" fmla="*/ 151 h 225"/>
                <a:gd name="T60" fmla="*/ 10 w 231"/>
                <a:gd name="T61" fmla="*/ 157 h 225"/>
                <a:gd name="T62" fmla="*/ 6 w 231"/>
                <a:gd name="T63" fmla="*/ 151 h 225"/>
                <a:gd name="T64" fmla="*/ 2 w 231"/>
                <a:gd name="T65" fmla="*/ 116 h 225"/>
                <a:gd name="T66" fmla="*/ 6 w 231"/>
                <a:gd name="T67" fmla="*/ 151 h 225"/>
                <a:gd name="T68" fmla="*/ 0 w 231"/>
                <a:gd name="T69" fmla="*/ 116 h 225"/>
                <a:gd name="T70" fmla="*/ 2 w 231"/>
                <a:gd name="T71" fmla="*/ 116 h 225"/>
                <a:gd name="T72" fmla="*/ 0 w 231"/>
                <a:gd name="T73" fmla="*/ 116 h 225"/>
                <a:gd name="T74" fmla="*/ 10 w 231"/>
                <a:gd name="T75" fmla="*/ 73 h 225"/>
                <a:gd name="T76" fmla="*/ 0 w 231"/>
                <a:gd name="T77" fmla="*/ 116 h 225"/>
                <a:gd name="T78" fmla="*/ 15 w 231"/>
                <a:gd name="T79" fmla="*/ 60 h 225"/>
                <a:gd name="T80" fmla="*/ 10 w 231"/>
                <a:gd name="T81" fmla="*/ 73 h 225"/>
                <a:gd name="T82" fmla="*/ 15 w 231"/>
                <a:gd name="T83" fmla="*/ 60 h 225"/>
                <a:gd name="T84" fmla="*/ 66 w 231"/>
                <a:gd name="T85" fmla="*/ 14 h 225"/>
                <a:gd name="T86" fmla="*/ 15 w 231"/>
                <a:gd name="T87" fmla="*/ 60 h 225"/>
                <a:gd name="T88" fmla="*/ 116 w 231"/>
                <a:gd name="T89" fmla="*/ 0 h 225"/>
                <a:gd name="T90" fmla="*/ 116 w 231"/>
                <a:gd name="T91" fmla="*/ 2 h 225"/>
                <a:gd name="T92" fmla="*/ 116 w 231"/>
                <a:gd name="T93" fmla="*/ 0 h 225"/>
                <a:gd name="T94" fmla="*/ 144 w 231"/>
                <a:gd name="T95" fmla="*/ 6 h 225"/>
                <a:gd name="T96" fmla="*/ 116 w 231"/>
                <a:gd name="T97" fmla="*/ 0 h 225"/>
                <a:gd name="T98" fmla="*/ 149 w 231"/>
                <a:gd name="T99" fmla="*/ 5 h 225"/>
                <a:gd name="T100" fmla="*/ 144 w 231"/>
                <a:gd name="T101" fmla="*/ 6 h 225"/>
                <a:gd name="T102" fmla="*/ 149 w 231"/>
                <a:gd name="T103" fmla="*/ 5 h 225"/>
                <a:gd name="T104" fmla="*/ 170 w 231"/>
                <a:gd name="T105" fmla="*/ 16 h 225"/>
                <a:gd name="T106" fmla="*/ 149 w 231"/>
                <a:gd name="T107" fmla="*/ 5 h 22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31"/>
                <a:gd name="T163" fmla="*/ 0 h 225"/>
                <a:gd name="T164" fmla="*/ 231 w 231"/>
                <a:gd name="T165" fmla="*/ 225 h 22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31" h="225">
                  <a:moveTo>
                    <a:pt x="212" y="53"/>
                  </a:moveTo>
                  <a:cubicBezTo>
                    <a:pt x="212" y="53"/>
                    <a:pt x="212" y="53"/>
                    <a:pt x="212" y="53"/>
                  </a:cubicBezTo>
                  <a:lnTo>
                    <a:pt x="210" y="54"/>
                  </a:lnTo>
                  <a:cubicBezTo>
                    <a:pt x="210" y="54"/>
                    <a:pt x="210" y="54"/>
                    <a:pt x="210" y="54"/>
                  </a:cubicBezTo>
                  <a:lnTo>
                    <a:pt x="212" y="53"/>
                  </a:lnTo>
                  <a:close/>
                  <a:moveTo>
                    <a:pt x="211" y="54"/>
                  </a:moveTo>
                  <a:lnTo>
                    <a:pt x="210" y="54"/>
                  </a:lnTo>
                  <a:lnTo>
                    <a:pt x="211" y="53"/>
                  </a:lnTo>
                  <a:lnTo>
                    <a:pt x="211" y="54"/>
                  </a:lnTo>
                  <a:close/>
                  <a:moveTo>
                    <a:pt x="212" y="53"/>
                  </a:moveTo>
                  <a:cubicBezTo>
                    <a:pt x="214" y="55"/>
                    <a:pt x="215" y="58"/>
                    <a:pt x="217" y="60"/>
                  </a:cubicBezTo>
                  <a:lnTo>
                    <a:pt x="215" y="61"/>
                  </a:lnTo>
                  <a:cubicBezTo>
                    <a:pt x="214" y="59"/>
                    <a:pt x="212" y="56"/>
                    <a:pt x="211" y="54"/>
                  </a:cubicBezTo>
                  <a:lnTo>
                    <a:pt x="212" y="53"/>
                  </a:lnTo>
                  <a:close/>
                  <a:moveTo>
                    <a:pt x="217" y="60"/>
                  </a:moveTo>
                  <a:cubicBezTo>
                    <a:pt x="218" y="63"/>
                    <a:pt x="220" y="66"/>
                    <a:pt x="221" y="69"/>
                  </a:cubicBezTo>
                  <a:lnTo>
                    <a:pt x="219" y="69"/>
                  </a:lnTo>
                  <a:cubicBezTo>
                    <a:pt x="218" y="67"/>
                    <a:pt x="217" y="64"/>
                    <a:pt x="215" y="61"/>
                  </a:cubicBezTo>
                  <a:lnTo>
                    <a:pt x="217" y="60"/>
                  </a:lnTo>
                  <a:close/>
                  <a:moveTo>
                    <a:pt x="221" y="69"/>
                  </a:moveTo>
                  <a:cubicBezTo>
                    <a:pt x="227" y="83"/>
                    <a:pt x="231" y="99"/>
                    <a:pt x="231" y="116"/>
                  </a:cubicBezTo>
                  <a:lnTo>
                    <a:pt x="229" y="116"/>
                  </a:lnTo>
                  <a:cubicBezTo>
                    <a:pt x="229" y="99"/>
                    <a:pt x="225" y="84"/>
                    <a:pt x="219" y="69"/>
                  </a:cubicBezTo>
                  <a:lnTo>
                    <a:pt x="221" y="69"/>
                  </a:lnTo>
                  <a:close/>
                  <a:moveTo>
                    <a:pt x="231" y="116"/>
                  </a:moveTo>
                  <a:lnTo>
                    <a:pt x="231" y="116"/>
                  </a:lnTo>
                  <a:lnTo>
                    <a:pt x="229" y="116"/>
                  </a:lnTo>
                  <a:lnTo>
                    <a:pt x="231" y="116"/>
                  </a:lnTo>
                  <a:close/>
                  <a:moveTo>
                    <a:pt x="231" y="116"/>
                  </a:moveTo>
                  <a:cubicBezTo>
                    <a:pt x="231" y="127"/>
                    <a:pt x="229" y="138"/>
                    <a:pt x="226" y="148"/>
                  </a:cubicBezTo>
                  <a:lnTo>
                    <a:pt x="224" y="148"/>
                  </a:lnTo>
                  <a:cubicBezTo>
                    <a:pt x="227" y="138"/>
                    <a:pt x="229" y="127"/>
                    <a:pt x="229" y="116"/>
                  </a:cubicBezTo>
                  <a:lnTo>
                    <a:pt x="231" y="116"/>
                  </a:lnTo>
                  <a:close/>
                  <a:moveTo>
                    <a:pt x="226" y="148"/>
                  </a:moveTo>
                  <a:cubicBezTo>
                    <a:pt x="224" y="154"/>
                    <a:pt x="222" y="160"/>
                    <a:pt x="219" y="166"/>
                  </a:cubicBezTo>
                  <a:lnTo>
                    <a:pt x="218" y="165"/>
                  </a:lnTo>
                  <a:cubicBezTo>
                    <a:pt x="220" y="159"/>
                    <a:pt x="222" y="154"/>
                    <a:pt x="224" y="148"/>
                  </a:cubicBezTo>
                  <a:lnTo>
                    <a:pt x="226" y="148"/>
                  </a:lnTo>
                  <a:close/>
                  <a:moveTo>
                    <a:pt x="219" y="166"/>
                  </a:moveTo>
                  <a:cubicBezTo>
                    <a:pt x="205" y="194"/>
                    <a:pt x="180" y="216"/>
                    <a:pt x="150" y="225"/>
                  </a:cubicBezTo>
                  <a:lnTo>
                    <a:pt x="149" y="224"/>
                  </a:lnTo>
                  <a:cubicBezTo>
                    <a:pt x="179" y="214"/>
                    <a:pt x="204" y="193"/>
                    <a:pt x="218" y="165"/>
                  </a:cubicBezTo>
                  <a:lnTo>
                    <a:pt x="219" y="166"/>
                  </a:lnTo>
                  <a:close/>
                  <a:moveTo>
                    <a:pt x="11" y="164"/>
                  </a:moveTo>
                  <a:lnTo>
                    <a:pt x="11" y="164"/>
                  </a:lnTo>
                  <a:lnTo>
                    <a:pt x="13" y="163"/>
                  </a:lnTo>
                  <a:lnTo>
                    <a:pt x="11" y="164"/>
                  </a:lnTo>
                  <a:close/>
                  <a:moveTo>
                    <a:pt x="11" y="164"/>
                  </a:moveTo>
                  <a:lnTo>
                    <a:pt x="11" y="164"/>
                  </a:lnTo>
                  <a:lnTo>
                    <a:pt x="12" y="164"/>
                  </a:lnTo>
                  <a:lnTo>
                    <a:pt x="11" y="164"/>
                  </a:lnTo>
                  <a:close/>
                  <a:moveTo>
                    <a:pt x="11" y="164"/>
                  </a:moveTo>
                  <a:cubicBezTo>
                    <a:pt x="10" y="162"/>
                    <a:pt x="9" y="160"/>
                    <a:pt x="8" y="158"/>
                  </a:cubicBezTo>
                  <a:lnTo>
                    <a:pt x="10" y="157"/>
                  </a:lnTo>
                  <a:cubicBezTo>
                    <a:pt x="11" y="159"/>
                    <a:pt x="12" y="161"/>
                    <a:pt x="13" y="163"/>
                  </a:cubicBezTo>
                  <a:lnTo>
                    <a:pt x="11" y="164"/>
                  </a:lnTo>
                  <a:close/>
                  <a:moveTo>
                    <a:pt x="8" y="158"/>
                  </a:moveTo>
                  <a:cubicBezTo>
                    <a:pt x="7" y="156"/>
                    <a:pt x="7" y="154"/>
                    <a:pt x="6" y="151"/>
                  </a:cubicBezTo>
                  <a:lnTo>
                    <a:pt x="8" y="151"/>
                  </a:lnTo>
                  <a:cubicBezTo>
                    <a:pt x="8" y="153"/>
                    <a:pt x="9" y="155"/>
                    <a:pt x="10" y="157"/>
                  </a:cubicBezTo>
                  <a:lnTo>
                    <a:pt x="8" y="158"/>
                  </a:lnTo>
                  <a:close/>
                  <a:moveTo>
                    <a:pt x="6" y="151"/>
                  </a:moveTo>
                  <a:cubicBezTo>
                    <a:pt x="2" y="140"/>
                    <a:pt x="0" y="128"/>
                    <a:pt x="0" y="116"/>
                  </a:cubicBezTo>
                  <a:lnTo>
                    <a:pt x="2" y="116"/>
                  </a:lnTo>
                  <a:cubicBezTo>
                    <a:pt x="2" y="128"/>
                    <a:pt x="4" y="140"/>
                    <a:pt x="8" y="151"/>
                  </a:cubicBezTo>
                  <a:lnTo>
                    <a:pt x="6" y="151"/>
                  </a:lnTo>
                  <a:close/>
                  <a:moveTo>
                    <a:pt x="0" y="116"/>
                  </a:moveTo>
                  <a:lnTo>
                    <a:pt x="0" y="116"/>
                  </a:lnTo>
                  <a:lnTo>
                    <a:pt x="2" y="116"/>
                  </a:lnTo>
                  <a:lnTo>
                    <a:pt x="0" y="116"/>
                  </a:lnTo>
                  <a:close/>
                  <a:moveTo>
                    <a:pt x="0" y="116"/>
                  </a:moveTo>
                  <a:cubicBezTo>
                    <a:pt x="0" y="100"/>
                    <a:pt x="3" y="86"/>
                    <a:pt x="9" y="73"/>
                  </a:cubicBezTo>
                  <a:lnTo>
                    <a:pt x="10" y="73"/>
                  </a:lnTo>
                  <a:cubicBezTo>
                    <a:pt x="5" y="86"/>
                    <a:pt x="2" y="101"/>
                    <a:pt x="2" y="116"/>
                  </a:cubicBezTo>
                  <a:lnTo>
                    <a:pt x="0" y="116"/>
                  </a:lnTo>
                  <a:close/>
                  <a:moveTo>
                    <a:pt x="9" y="73"/>
                  </a:moveTo>
                  <a:cubicBezTo>
                    <a:pt x="10" y="68"/>
                    <a:pt x="12" y="64"/>
                    <a:pt x="15" y="60"/>
                  </a:cubicBezTo>
                  <a:lnTo>
                    <a:pt x="16" y="61"/>
                  </a:lnTo>
                  <a:cubicBezTo>
                    <a:pt x="14" y="65"/>
                    <a:pt x="12" y="69"/>
                    <a:pt x="10" y="73"/>
                  </a:cubicBezTo>
                  <a:lnTo>
                    <a:pt x="9" y="73"/>
                  </a:lnTo>
                  <a:close/>
                  <a:moveTo>
                    <a:pt x="15" y="60"/>
                  </a:moveTo>
                  <a:cubicBezTo>
                    <a:pt x="26" y="39"/>
                    <a:pt x="44" y="22"/>
                    <a:pt x="66" y="12"/>
                  </a:cubicBezTo>
                  <a:lnTo>
                    <a:pt x="66" y="14"/>
                  </a:lnTo>
                  <a:cubicBezTo>
                    <a:pt x="45" y="24"/>
                    <a:pt x="28" y="40"/>
                    <a:pt x="16" y="61"/>
                  </a:cubicBezTo>
                  <a:lnTo>
                    <a:pt x="15" y="60"/>
                  </a:lnTo>
                  <a:close/>
                  <a:moveTo>
                    <a:pt x="116" y="0"/>
                  </a:moveTo>
                  <a:lnTo>
                    <a:pt x="116" y="0"/>
                  </a:lnTo>
                  <a:lnTo>
                    <a:pt x="116" y="2"/>
                  </a:lnTo>
                  <a:lnTo>
                    <a:pt x="116" y="0"/>
                  </a:lnTo>
                  <a:close/>
                  <a:moveTo>
                    <a:pt x="116" y="0"/>
                  </a:moveTo>
                  <a:cubicBezTo>
                    <a:pt x="125" y="0"/>
                    <a:pt x="135" y="2"/>
                    <a:pt x="144" y="4"/>
                  </a:cubicBezTo>
                  <a:lnTo>
                    <a:pt x="144" y="6"/>
                  </a:lnTo>
                  <a:cubicBezTo>
                    <a:pt x="135" y="4"/>
                    <a:pt x="125" y="2"/>
                    <a:pt x="116" y="2"/>
                  </a:cubicBezTo>
                  <a:lnTo>
                    <a:pt x="116" y="0"/>
                  </a:lnTo>
                  <a:close/>
                  <a:moveTo>
                    <a:pt x="144" y="4"/>
                  </a:moveTo>
                  <a:cubicBezTo>
                    <a:pt x="146" y="4"/>
                    <a:pt x="147" y="5"/>
                    <a:pt x="149" y="5"/>
                  </a:cubicBezTo>
                  <a:lnTo>
                    <a:pt x="148" y="7"/>
                  </a:lnTo>
                  <a:cubicBezTo>
                    <a:pt x="147" y="7"/>
                    <a:pt x="145" y="6"/>
                    <a:pt x="144" y="6"/>
                  </a:cubicBezTo>
                  <a:lnTo>
                    <a:pt x="144" y="4"/>
                  </a:lnTo>
                  <a:close/>
                  <a:moveTo>
                    <a:pt x="149" y="5"/>
                  </a:moveTo>
                  <a:cubicBezTo>
                    <a:pt x="156" y="8"/>
                    <a:pt x="164" y="11"/>
                    <a:pt x="170" y="14"/>
                  </a:cubicBezTo>
                  <a:lnTo>
                    <a:pt x="170" y="16"/>
                  </a:lnTo>
                  <a:cubicBezTo>
                    <a:pt x="163" y="12"/>
                    <a:pt x="156" y="9"/>
                    <a:pt x="148" y="7"/>
                  </a:cubicBezTo>
                  <a:lnTo>
                    <a:pt x="149" y="5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5130" name="Freeform 6"/>
            <p:cNvSpPr>
              <a:spLocks noChangeAspect="1" noEditPoints="1"/>
            </p:cNvSpPr>
            <p:nvPr/>
          </p:nvSpPr>
          <p:spPr bwMode="auto">
            <a:xfrm>
              <a:off x="839" y="54"/>
              <a:ext cx="591" cy="585"/>
            </a:xfrm>
            <a:custGeom>
              <a:avLst/>
              <a:gdLst>
                <a:gd name="T0" fmla="*/ 149 w 197"/>
                <a:gd name="T1" fmla="*/ 176 h 195"/>
                <a:gd name="T2" fmla="*/ 149 w 197"/>
                <a:gd name="T3" fmla="*/ 176 h 195"/>
                <a:gd name="T4" fmla="*/ 149 w 197"/>
                <a:gd name="T5" fmla="*/ 176 h 195"/>
                <a:gd name="T6" fmla="*/ 143 w 197"/>
                <a:gd name="T7" fmla="*/ 180 h 195"/>
                <a:gd name="T8" fmla="*/ 145 w 197"/>
                <a:gd name="T9" fmla="*/ 184 h 195"/>
                <a:gd name="T10" fmla="*/ 143 w 197"/>
                <a:gd name="T11" fmla="*/ 180 h 195"/>
                <a:gd name="T12" fmla="*/ 99 w 197"/>
                <a:gd name="T13" fmla="*/ 195 h 195"/>
                <a:gd name="T14" fmla="*/ 138 w 197"/>
                <a:gd name="T15" fmla="*/ 187 h 195"/>
                <a:gd name="T16" fmla="*/ 99 w 197"/>
                <a:gd name="T17" fmla="*/ 191 h 195"/>
                <a:gd name="T18" fmla="*/ 99 w 197"/>
                <a:gd name="T19" fmla="*/ 195 h 195"/>
                <a:gd name="T20" fmla="*/ 99 w 197"/>
                <a:gd name="T21" fmla="*/ 191 h 195"/>
                <a:gd name="T22" fmla="*/ 68 w 197"/>
                <a:gd name="T23" fmla="*/ 190 h 195"/>
                <a:gd name="T24" fmla="*/ 72 w 197"/>
                <a:gd name="T25" fmla="*/ 192 h 195"/>
                <a:gd name="T26" fmla="*/ 50 w 197"/>
                <a:gd name="T27" fmla="*/ 177 h 195"/>
                <a:gd name="T28" fmla="*/ 36 w 197"/>
                <a:gd name="T29" fmla="*/ 173 h 195"/>
                <a:gd name="T30" fmla="*/ 39 w 197"/>
                <a:gd name="T31" fmla="*/ 170 h 195"/>
                <a:gd name="T32" fmla="*/ 39 w 197"/>
                <a:gd name="T33" fmla="*/ 170 h 195"/>
                <a:gd name="T34" fmla="*/ 36 w 197"/>
                <a:gd name="T35" fmla="*/ 173 h 195"/>
                <a:gd name="T36" fmla="*/ 39 w 197"/>
                <a:gd name="T37" fmla="*/ 170 h 195"/>
                <a:gd name="T38" fmla="*/ 32 w 197"/>
                <a:gd name="T39" fmla="*/ 170 h 195"/>
                <a:gd name="T40" fmla="*/ 34 w 197"/>
                <a:gd name="T41" fmla="*/ 171 h 195"/>
                <a:gd name="T42" fmla="*/ 26 w 197"/>
                <a:gd name="T43" fmla="*/ 157 h 195"/>
                <a:gd name="T44" fmla="*/ 15 w 197"/>
                <a:gd name="T45" fmla="*/ 149 h 195"/>
                <a:gd name="T46" fmla="*/ 19 w 197"/>
                <a:gd name="T47" fmla="*/ 147 h 195"/>
                <a:gd name="T48" fmla="*/ 19 w 197"/>
                <a:gd name="T49" fmla="*/ 147 h 195"/>
                <a:gd name="T50" fmla="*/ 15 w 197"/>
                <a:gd name="T51" fmla="*/ 149 h 195"/>
                <a:gd name="T52" fmla="*/ 19 w 197"/>
                <a:gd name="T53" fmla="*/ 147 h 195"/>
                <a:gd name="T54" fmla="*/ 8 w 197"/>
                <a:gd name="T55" fmla="*/ 136 h 195"/>
                <a:gd name="T56" fmla="*/ 12 w 197"/>
                <a:gd name="T57" fmla="*/ 143 h 195"/>
                <a:gd name="T58" fmla="*/ 5 w 197"/>
                <a:gd name="T59" fmla="*/ 98 h 195"/>
                <a:gd name="T60" fmla="*/ 0 w 197"/>
                <a:gd name="T61" fmla="*/ 98 h 195"/>
                <a:gd name="T62" fmla="*/ 5 w 197"/>
                <a:gd name="T63" fmla="*/ 98 h 195"/>
                <a:gd name="T64" fmla="*/ 3 w 197"/>
                <a:gd name="T65" fmla="*/ 75 h 195"/>
                <a:gd name="T66" fmla="*/ 0 w 197"/>
                <a:gd name="T67" fmla="*/ 97 h 195"/>
                <a:gd name="T68" fmla="*/ 14 w 197"/>
                <a:gd name="T69" fmla="*/ 57 h 195"/>
                <a:gd name="T70" fmla="*/ 10 w 197"/>
                <a:gd name="T71" fmla="*/ 55 h 195"/>
                <a:gd name="T72" fmla="*/ 14 w 197"/>
                <a:gd name="T73" fmla="*/ 57 h 195"/>
                <a:gd name="T74" fmla="*/ 99 w 197"/>
                <a:gd name="T75" fmla="*/ 0 h 195"/>
                <a:gd name="T76" fmla="*/ 99 w 197"/>
                <a:gd name="T77" fmla="*/ 0 h 195"/>
                <a:gd name="T78" fmla="*/ 107 w 197"/>
                <a:gd name="T79" fmla="*/ 4 h 195"/>
                <a:gd name="T80" fmla="*/ 107 w 197"/>
                <a:gd name="T81" fmla="*/ 0 h 195"/>
                <a:gd name="T82" fmla="*/ 107 w 197"/>
                <a:gd name="T83" fmla="*/ 4 h 195"/>
                <a:gd name="T84" fmla="*/ 151 w 197"/>
                <a:gd name="T85" fmla="*/ 15 h 195"/>
                <a:gd name="T86" fmla="*/ 115 w 197"/>
                <a:gd name="T87" fmla="*/ 1 h 195"/>
                <a:gd name="T88" fmla="*/ 170 w 197"/>
                <a:gd name="T89" fmla="*/ 37 h 195"/>
                <a:gd name="T90" fmla="*/ 170 w 197"/>
                <a:gd name="T91" fmla="*/ 37 h 195"/>
                <a:gd name="T92" fmla="*/ 170 w 197"/>
                <a:gd name="T93" fmla="*/ 37 h 195"/>
                <a:gd name="T94" fmla="*/ 175 w 197"/>
                <a:gd name="T95" fmla="*/ 44 h 195"/>
                <a:gd name="T96" fmla="*/ 179 w 197"/>
                <a:gd name="T97" fmla="*/ 41 h 195"/>
                <a:gd name="T98" fmla="*/ 175 w 197"/>
                <a:gd name="T99" fmla="*/ 44 h 195"/>
                <a:gd name="T100" fmla="*/ 197 w 197"/>
                <a:gd name="T101" fmla="*/ 98 h 195"/>
                <a:gd name="T102" fmla="*/ 184 w 197"/>
                <a:gd name="T103" fmla="*/ 49 h 195"/>
                <a:gd name="T104" fmla="*/ 192 w 197"/>
                <a:gd name="T105" fmla="*/ 98 h 195"/>
                <a:gd name="T106" fmla="*/ 197 w 197"/>
                <a:gd name="T107" fmla="*/ 98 h 195"/>
                <a:gd name="T108" fmla="*/ 192 w 197"/>
                <a:gd name="T109" fmla="*/ 98 h 195"/>
                <a:gd name="T110" fmla="*/ 184 w 197"/>
                <a:gd name="T111" fmla="*/ 145 h 195"/>
                <a:gd name="T112" fmla="*/ 187 w 197"/>
                <a:gd name="T113" fmla="*/ 139 h 195"/>
                <a:gd name="T114" fmla="*/ 160 w 197"/>
                <a:gd name="T115" fmla="*/ 168 h 19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97"/>
                <a:gd name="T175" fmla="*/ 0 h 195"/>
                <a:gd name="T176" fmla="*/ 197 w 197"/>
                <a:gd name="T177" fmla="*/ 195 h 19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97" h="195">
                  <a:moveTo>
                    <a:pt x="151" y="180"/>
                  </a:moveTo>
                  <a:lnTo>
                    <a:pt x="151" y="180"/>
                  </a:lnTo>
                  <a:lnTo>
                    <a:pt x="149" y="176"/>
                  </a:lnTo>
                  <a:lnTo>
                    <a:pt x="151" y="180"/>
                  </a:lnTo>
                  <a:close/>
                  <a:moveTo>
                    <a:pt x="149" y="176"/>
                  </a:moveTo>
                  <a:lnTo>
                    <a:pt x="149" y="176"/>
                  </a:lnTo>
                  <a:lnTo>
                    <a:pt x="150" y="178"/>
                  </a:lnTo>
                  <a:lnTo>
                    <a:pt x="149" y="176"/>
                  </a:lnTo>
                  <a:close/>
                  <a:moveTo>
                    <a:pt x="151" y="180"/>
                  </a:moveTo>
                  <a:cubicBezTo>
                    <a:pt x="149" y="181"/>
                    <a:pt x="147" y="183"/>
                    <a:pt x="145" y="184"/>
                  </a:cubicBezTo>
                  <a:lnTo>
                    <a:pt x="143" y="180"/>
                  </a:lnTo>
                  <a:cubicBezTo>
                    <a:pt x="145" y="179"/>
                    <a:pt x="147" y="177"/>
                    <a:pt x="149" y="176"/>
                  </a:cubicBezTo>
                  <a:lnTo>
                    <a:pt x="151" y="180"/>
                  </a:lnTo>
                  <a:close/>
                  <a:moveTo>
                    <a:pt x="145" y="184"/>
                  </a:moveTo>
                  <a:cubicBezTo>
                    <a:pt x="142" y="185"/>
                    <a:pt x="140" y="186"/>
                    <a:pt x="138" y="187"/>
                  </a:cubicBezTo>
                  <a:lnTo>
                    <a:pt x="136" y="183"/>
                  </a:lnTo>
                  <a:cubicBezTo>
                    <a:pt x="138" y="182"/>
                    <a:pt x="141" y="181"/>
                    <a:pt x="143" y="180"/>
                  </a:cubicBezTo>
                  <a:lnTo>
                    <a:pt x="145" y="184"/>
                  </a:lnTo>
                  <a:close/>
                  <a:moveTo>
                    <a:pt x="138" y="187"/>
                  </a:moveTo>
                  <a:cubicBezTo>
                    <a:pt x="126" y="192"/>
                    <a:pt x="112" y="195"/>
                    <a:pt x="99" y="195"/>
                  </a:cubicBezTo>
                  <a:lnTo>
                    <a:pt x="99" y="191"/>
                  </a:lnTo>
                  <a:cubicBezTo>
                    <a:pt x="112" y="191"/>
                    <a:pt x="125" y="188"/>
                    <a:pt x="136" y="183"/>
                  </a:cubicBezTo>
                  <a:lnTo>
                    <a:pt x="138" y="187"/>
                  </a:lnTo>
                  <a:close/>
                  <a:moveTo>
                    <a:pt x="99" y="195"/>
                  </a:moveTo>
                  <a:lnTo>
                    <a:pt x="99" y="195"/>
                  </a:lnTo>
                  <a:lnTo>
                    <a:pt x="99" y="191"/>
                  </a:lnTo>
                  <a:lnTo>
                    <a:pt x="99" y="195"/>
                  </a:lnTo>
                  <a:close/>
                  <a:moveTo>
                    <a:pt x="99" y="195"/>
                  </a:moveTo>
                  <a:cubicBezTo>
                    <a:pt x="89" y="195"/>
                    <a:pt x="80" y="194"/>
                    <a:pt x="72" y="192"/>
                  </a:cubicBezTo>
                  <a:lnTo>
                    <a:pt x="73" y="187"/>
                  </a:lnTo>
                  <a:cubicBezTo>
                    <a:pt x="81" y="190"/>
                    <a:pt x="90" y="191"/>
                    <a:pt x="99" y="191"/>
                  </a:cubicBezTo>
                  <a:lnTo>
                    <a:pt x="99" y="195"/>
                  </a:lnTo>
                  <a:close/>
                  <a:moveTo>
                    <a:pt x="72" y="192"/>
                  </a:moveTo>
                  <a:cubicBezTo>
                    <a:pt x="70" y="191"/>
                    <a:pt x="69" y="191"/>
                    <a:pt x="68" y="190"/>
                  </a:cubicBezTo>
                  <a:lnTo>
                    <a:pt x="69" y="186"/>
                  </a:lnTo>
                  <a:cubicBezTo>
                    <a:pt x="70" y="187"/>
                    <a:pt x="72" y="187"/>
                    <a:pt x="73" y="187"/>
                  </a:cubicBezTo>
                  <a:lnTo>
                    <a:pt x="72" y="192"/>
                  </a:lnTo>
                  <a:close/>
                  <a:moveTo>
                    <a:pt x="68" y="190"/>
                  </a:moveTo>
                  <a:cubicBezTo>
                    <a:pt x="61" y="188"/>
                    <a:pt x="54" y="185"/>
                    <a:pt x="48" y="181"/>
                  </a:cubicBezTo>
                  <a:lnTo>
                    <a:pt x="50" y="177"/>
                  </a:lnTo>
                  <a:cubicBezTo>
                    <a:pt x="56" y="181"/>
                    <a:pt x="62" y="184"/>
                    <a:pt x="69" y="186"/>
                  </a:cubicBezTo>
                  <a:lnTo>
                    <a:pt x="68" y="190"/>
                  </a:lnTo>
                  <a:close/>
                  <a:moveTo>
                    <a:pt x="36" y="173"/>
                  </a:moveTo>
                  <a:lnTo>
                    <a:pt x="36" y="173"/>
                  </a:lnTo>
                  <a:lnTo>
                    <a:pt x="39" y="170"/>
                  </a:lnTo>
                  <a:lnTo>
                    <a:pt x="36" y="173"/>
                  </a:lnTo>
                  <a:close/>
                  <a:moveTo>
                    <a:pt x="39" y="170"/>
                  </a:moveTo>
                  <a:lnTo>
                    <a:pt x="39" y="170"/>
                  </a:lnTo>
                  <a:lnTo>
                    <a:pt x="38" y="171"/>
                  </a:lnTo>
                  <a:lnTo>
                    <a:pt x="39" y="170"/>
                  </a:lnTo>
                  <a:close/>
                  <a:moveTo>
                    <a:pt x="36" y="173"/>
                  </a:moveTo>
                  <a:cubicBezTo>
                    <a:pt x="36" y="173"/>
                    <a:pt x="35" y="172"/>
                    <a:pt x="34" y="171"/>
                  </a:cubicBezTo>
                  <a:lnTo>
                    <a:pt x="37" y="168"/>
                  </a:lnTo>
                  <a:cubicBezTo>
                    <a:pt x="38" y="169"/>
                    <a:pt x="39" y="169"/>
                    <a:pt x="39" y="170"/>
                  </a:cubicBezTo>
                  <a:lnTo>
                    <a:pt x="36" y="173"/>
                  </a:lnTo>
                  <a:close/>
                  <a:moveTo>
                    <a:pt x="34" y="171"/>
                  </a:moveTo>
                  <a:cubicBezTo>
                    <a:pt x="34" y="171"/>
                    <a:pt x="33" y="170"/>
                    <a:pt x="32" y="170"/>
                  </a:cubicBezTo>
                  <a:lnTo>
                    <a:pt x="35" y="166"/>
                  </a:lnTo>
                  <a:cubicBezTo>
                    <a:pt x="36" y="167"/>
                    <a:pt x="37" y="167"/>
                    <a:pt x="37" y="168"/>
                  </a:cubicBezTo>
                  <a:lnTo>
                    <a:pt x="34" y="171"/>
                  </a:lnTo>
                  <a:close/>
                  <a:moveTo>
                    <a:pt x="32" y="170"/>
                  </a:moveTo>
                  <a:cubicBezTo>
                    <a:pt x="29" y="166"/>
                    <a:pt x="26" y="163"/>
                    <a:pt x="23" y="160"/>
                  </a:cubicBezTo>
                  <a:lnTo>
                    <a:pt x="26" y="157"/>
                  </a:lnTo>
                  <a:cubicBezTo>
                    <a:pt x="29" y="160"/>
                    <a:pt x="32" y="163"/>
                    <a:pt x="35" y="166"/>
                  </a:cubicBezTo>
                  <a:lnTo>
                    <a:pt x="32" y="170"/>
                  </a:lnTo>
                  <a:close/>
                  <a:moveTo>
                    <a:pt x="15" y="149"/>
                  </a:moveTo>
                  <a:lnTo>
                    <a:pt x="15" y="149"/>
                  </a:lnTo>
                  <a:lnTo>
                    <a:pt x="19" y="147"/>
                  </a:lnTo>
                  <a:lnTo>
                    <a:pt x="15" y="149"/>
                  </a:lnTo>
                  <a:close/>
                  <a:moveTo>
                    <a:pt x="19" y="147"/>
                  </a:moveTo>
                  <a:lnTo>
                    <a:pt x="19" y="147"/>
                  </a:lnTo>
                  <a:lnTo>
                    <a:pt x="17" y="148"/>
                  </a:lnTo>
                  <a:lnTo>
                    <a:pt x="19" y="147"/>
                  </a:lnTo>
                  <a:close/>
                  <a:moveTo>
                    <a:pt x="15" y="149"/>
                  </a:moveTo>
                  <a:cubicBezTo>
                    <a:pt x="14" y="147"/>
                    <a:pt x="13" y="145"/>
                    <a:pt x="12" y="143"/>
                  </a:cubicBezTo>
                  <a:lnTo>
                    <a:pt x="15" y="141"/>
                  </a:lnTo>
                  <a:cubicBezTo>
                    <a:pt x="17" y="143"/>
                    <a:pt x="18" y="145"/>
                    <a:pt x="19" y="147"/>
                  </a:cubicBezTo>
                  <a:lnTo>
                    <a:pt x="15" y="149"/>
                  </a:lnTo>
                  <a:close/>
                  <a:moveTo>
                    <a:pt x="12" y="143"/>
                  </a:moveTo>
                  <a:cubicBezTo>
                    <a:pt x="10" y="140"/>
                    <a:pt x="9" y="138"/>
                    <a:pt x="8" y="136"/>
                  </a:cubicBezTo>
                  <a:lnTo>
                    <a:pt x="12" y="134"/>
                  </a:lnTo>
                  <a:cubicBezTo>
                    <a:pt x="13" y="136"/>
                    <a:pt x="14" y="139"/>
                    <a:pt x="15" y="141"/>
                  </a:cubicBezTo>
                  <a:lnTo>
                    <a:pt x="12" y="143"/>
                  </a:lnTo>
                  <a:close/>
                  <a:moveTo>
                    <a:pt x="8" y="136"/>
                  </a:moveTo>
                  <a:cubicBezTo>
                    <a:pt x="3" y="124"/>
                    <a:pt x="0" y="111"/>
                    <a:pt x="0" y="98"/>
                  </a:cubicBezTo>
                  <a:lnTo>
                    <a:pt x="5" y="98"/>
                  </a:lnTo>
                  <a:cubicBezTo>
                    <a:pt x="5" y="111"/>
                    <a:pt x="8" y="123"/>
                    <a:pt x="12" y="134"/>
                  </a:cubicBezTo>
                  <a:lnTo>
                    <a:pt x="8" y="136"/>
                  </a:lnTo>
                  <a:close/>
                  <a:moveTo>
                    <a:pt x="0" y="98"/>
                  </a:moveTo>
                  <a:cubicBezTo>
                    <a:pt x="0" y="97"/>
                    <a:pt x="0" y="97"/>
                    <a:pt x="0" y="97"/>
                  </a:cubicBezTo>
                  <a:lnTo>
                    <a:pt x="5" y="97"/>
                  </a:lnTo>
                  <a:cubicBezTo>
                    <a:pt x="5" y="97"/>
                    <a:pt x="5" y="97"/>
                    <a:pt x="5" y="98"/>
                  </a:cubicBezTo>
                  <a:lnTo>
                    <a:pt x="0" y="98"/>
                  </a:lnTo>
                  <a:close/>
                  <a:moveTo>
                    <a:pt x="0" y="97"/>
                  </a:moveTo>
                  <a:cubicBezTo>
                    <a:pt x="0" y="89"/>
                    <a:pt x="1" y="82"/>
                    <a:pt x="3" y="75"/>
                  </a:cubicBezTo>
                  <a:lnTo>
                    <a:pt x="7" y="76"/>
                  </a:lnTo>
                  <a:cubicBezTo>
                    <a:pt x="6" y="83"/>
                    <a:pt x="5" y="90"/>
                    <a:pt x="5" y="97"/>
                  </a:cubicBezTo>
                  <a:lnTo>
                    <a:pt x="0" y="97"/>
                  </a:lnTo>
                  <a:close/>
                  <a:moveTo>
                    <a:pt x="3" y="75"/>
                  </a:moveTo>
                  <a:cubicBezTo>
                    <a:pt x="5" y="68"/>
                    <a:pt x="7" y="61"/>
                    <a:pt x="10" y="55"/>
                  </a:cubicBezTo>
                  <a:lnTo>
                    <a:pt x="14" y="57"/>
                  </a:lnTo>
                  <a:cubicBezTo>
                    <a:pt x="11" y="63"/>
                    <a:pt x="9" y="69"/>
                    <a:pt x="7" y="76"/>
                  </a:cubicBezTo>
                  <a:lnTo>
                    <a:pt x="3" y="75"/>
                  </a:lnTo>
                  <a:close/>
                  <a:moveTo>
                    <a:pt x="10" y="55"/>
                  </a:moveTo>
                  <a:cubicBezTo>
                    <a:pt x="26" y="22"/>
                    <a:pt x="60" y="0"/>
                    <a:pt x="99" y="0"/>
                  </a:cubicBezTo>
                  <a:lnTo>
                    <a:pt x="99" y="4"/>
                  </a:lnTo>
                  <a:cubicBezTo>
                    <a:pt x="62" y="4"/>
                    <a:pt x="29" y="26"/>
                    <a:pt x="14" y="57"/>
                  </a:cubicBezTo>
                  <a:lnTo>
                    <a:pt x="10" y="55"/>
                  </a:lnTo>
                  <a:close/>
                  <a:moveTo>
                    <a:pt x="99" y="0"/>
                  </a:moveTo>
                  <a:cubicBezTo>
                    <a:pt x="99" y="0"/>
                    <a:pt x="99" y="0"/>
                    <a:pt x="99" y="0"/>
                  </a:cubicBezTo>
                  <a:lnTo>
                    <a:pt x="99" y="4"/>
                  </a:lnTo>
                  <a:cubicBezTo>
                    <a:pt x="99" y="4"/>
                    <a:pt x="99" y="4"/>
                    <a:pt x="99" y="4"/>
                  </a:cubicBezTo>
                  <a:lnTo>
                    <a:pt x="99" y="0"/>
                  </a:lnTo>
                  <a:close/>
                  <a:moveTo>
                    <a:pt x="99" y="0"/>
                  </a:moveTo>
                  <a:cubicBezTo>
                    <a:pt x="102" y="0"/>
                    <a:pt x="104" y="0"/>
                    <a:pt x="107" y="0"/>
                  </a:cubicBezTo>
                  <a:lnTo>
                    <a:pt x="107" y="4"/>
                  </a:lnTo>
                  <a:cubicBezTo>
                    <a:pt x="104" y="4"/>
                    <a:pt x="102" y="4"/>
                    <a:pt x="99" y="4"/>
                  </a:cubicBezTo>
                  <a:lnTo>
                    <a:pt x="99" y="0"/>
                  </a:lnTo>
                  <a:close/>
                  <a:moveTo>
                    <a:pt x="107" y="0"/>
                  </a:moveTo>
                  <a:cubicBezTo>
                    <a:pt x="110" y="0"/>
                    <a:pt x="112" y="1"/>
                    <a:pt x="115" y="1"/>
                  </a:cubicBezTo>
                  <a:lnTo>
                    <a:pt x="114" y="5"/>
                  </a:lnTo>
                  <a:cubicBezTo>
                    <a:pt x="112" y="5"/>
                    <a:pt x="109" y="5"/>
                    <a:pt x="107" y="4"/>
                  </a:cubicBezTo>
                  <a:lnTo>
                    <a:pt x="107" y="0"/>
                  </a:lnTo>
                  <a:close/>
                  <a:moveTo>
                    <a:pt x="115" y="1"/>
                  </a:moveTo>
                  <a:cubicBezTo>
                    <a:pt x="128" y="3"/>
                    <a:pt x="140" y="8"/>
                    <a:pt x="151" y="15"/>
                  </a:cubicBezTo>
                  <a:lnTo>
                    <a:pt x="149" y="19"/>
                  </a:lnTo>
                  <a:cubicBezTo>
                    <a:pt x="139" y="12"/>
                    <a:pt x="127" y="7"/>
                    <a:pt x="114" y="5"/>
                  </a:cubicBezTo>
                  <a:lnTo>
                    <a:pt x="115" y="1"/>
                  </a:lnTo>
                  <a:close/>
                  <a:moveTo>
                    <a:pt x="173" y="34"/>
                  </a:moveTo>
                  <a:lnTo>
                    <a:pt x="173" y="34"/>
                  </a:lnTo>
                  <a:lnTo>
                    <a:pt x="170" y="37"/>
                  </a:lnTo>
                  <a:lnTo>
                    <a:pt x="173" y="34"/>
                  </a:lnTo>
                  <a:close/>
                  <a:moveTo>
                    <a:pt x="170" y="37"/>
                  </a:moveTo>
                  <a:lnTo>
                    <a:pt x="170" y="37"/>
                  </a:lnTo>
                  <a:lnTo>
                    <a:pt x="171" y="35"/>
                  </a:lnTo>
                  <a:lnTo>
                    <a:pt x="170" y="37"/>
                  </a:lnTo>
                  <a:close/>
                  <a:moveTo>
                    <a:pt x="173" y="34"/>
                  </a:moveTo>
                  <a:cubicBezTo>
                    <a:pt x="175" y="36"/>
                    <a:pt x="177" y="39"/>
                    <a:pt x="179" y="41"/>
                  </a:cubicBezTo>
                  <a:lnTo>
                    <a:pt x="175" y="44"/>
                  </a:lnTo>
                  <a:cubicBezTo>
                    <a:pt x="173" y="41"/>
                    <a:pt x="172" y="39"/>
                    <a:pt x="170" y="37"/>
                  </a:cubicBezTo>
                  <a:lnTo>
                    <a:pt x="173" y="34"/>
                  </a:lnTo>
                  <a:close/>
                  <a:moveTo>
                    <a:pt x="179" y="41"/>
                  </a:moveTo>
                  <a:cubicBezTo>
                    <a:pt x="181" y="44"/>
                    <a:pt x="182" y="47"/>
                    <a:pt x="184" y="49"/>
                  </a:cubicBezTo>
                  <a:lnTo>
                    <a:pt x="180" y="51"/>
                  </a:lnTo>
                  <a:cubicBezTo>
                    <a:pt x="178" y="49"/>
                    <a:pt x="177" y="46"/>
                    <a:pt x="175" y="44"/>
                  </a:cubicBezTo>
                  <a:lnTo>
                    <a:pt x="179" y="41"/>
                  </a:lnTo>
                  <a:close/>
                  <a:moveTo>
                    <a:pt x="184" y="49"/>
                  </a:moveTo>
                  <a:cubicBezTo>
                    <a:pt x="192" y="64"/>
                    <a:pt x="197" y="80"/>
                    <a:pt x="197" y="98"/>
                  </a:cubicBezTo>
                  <a:lnTo>
                    <a:pt x="192" y="98"/>
                  </a:lnTo>
                  <a:cubicBezTo>
                    <a:pt x="192" y="81"/>
                    <a:pt x="188" y="65"/>
                    <a:pt x="180" y="51"/>
                  </a:cubicBezTo>
                  <a:lnTo>
                    <a:pt x="184" y="49"/>
                  </a:lnTo>
                  <a:close/>
                  <a:moveTo>
                    <a:pt x="197" y="98"/>
                  </a:moveTo>
                  <a:lnTo>
                    <a:pt x="197" y="98"/>
                  </a:lnTo>
                  <a:lnTo>
                    <a:pt x="192" y="98"/>
                  </a:lnTo>
                  <a:lnTo>
                    <a:pt x="197" y="98"/>
                  </a:lnTo>
                  <a:close/>
                  <a:moveTo>
                    <a:pt x="197" y="98"/>
                  </a:moveTo>
                  <a:cubicBezTo>
                    <a:pt x="197" y="112"/>
                    <a:pt x="193" y="126"/>
                    <a:pt x="187" y="139"/>
                  </a:cubicBezTo>
                  <a:lnTo>
                    <a:pt x="183" y="137"/>
                  </a:lnTo>
                  <a:cubicBezTo>
                    <a:pt x="189" y="125"/>
                    <a:pt x="192" y="112"/>
                    <a:pt x="192" y="98"/>
                  </a:cubicBezTo>
                  <a:lnTo>
                    <a:pt x="197" y="98"/>
                  </a:lnTo>
                  <a:close/>
                  <a:moveTo>
                    <a:pt x="187" y="139"/>
                  </a:moveTo>
                  <a:cubicBezTo>
                    <a:pt x="187" y="141"/>
                    <a:pt x="185" y="143"/>
                    <a:pt x="184" y="145"/>
                  </a:cubicBezTo>
                  <a:lnTo>
                    <a:pt x="181" y="143"/>
                  </a:lnTo>
                  <a:cubicBezTo>
                    <a:pt x="182" y="141"/>
                    <a:pt x="183" y="139"/>
                    <a:pt x="183" y="137"/>
                  </a:cubicBezTo>
                  <a:lnTo>
                    <a:pt x="187" y="139"/>
                  </a:lnTo>
                  <a:close/>
                  <a:moveTo>
                    <a:pt x="184" y="145"/>
                  </a:moveTo>
                  <a:cubicBezTo>
                    <a:pt x="179" y="155"/>
                    <a:pt x="171" y="164"/>
                    <a:pt x="163" y="171"/>
                  </a:cubicBezTo>
                  <a:lnTo>
                    <a:pt x="160" y="168"/>
                  </a:lnTo>
                  <a:cubicBezTo>
                    <a:pt x="168" y="161"/>
                    <a:pt x="175" y="152"/>
                    <a:pt x="181" y="143"/>
                  </a:cubicBezTo>
                  <a:lnTo>
                    <a:pt x="184" y="145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5131" name="Freeform 7"/>
            <p:cNvSpPr>
              <a:spLocks noChangeAspect="1"/>
            </p:cNvSpPr>
            <p:nvPr/>
          </p:nvSpPr>
          <p:spPr bwMode="auto">
            <a:xfrm>
              <a:off x="1160" y="195"/>
              <a:ext cx="258" cy="402"/>
            </a:xfrm>
            <a:custGeom>
              <a:avLst/>
              <a:gdLst>
                <a:gd name="T0" fmla="*/ 2 w 86"/>
                <a:gd name="T1" fmla="*/ 0 h 134"/>
                <a:gd name="T2" fmla="*/ 49 w 86"/>
                <a:gd name="T3" fmla="*/ 0 h 134"/>
                <a:gd name="T4" fmla="*/ 50 w 86"/>
                <a:gd name="T5" fmla="*/ 58 h 134"/>
                <a:gd name="T6" fmla="*/ 23 w 86"/>
                <a:gd name="T7" fmla="*/ 58 h 134"/>
                <a:gd name="T8" fmla="*/ 66 w 86"/>
                <a:gd name="T9" fmla="*/ 134 h 134"/>
                <a:gd name="T10" fmla="*/ 55 w 86"/>
                <a:gd name="T11" fmla="*/ 134 h 134"/>
                <a:gd name="T12" fmla="*/ 9 w 86"/>
                <a:gd name="T13" fmla="*/ 54 h 134"/>
                <a:gd name="T14" fmla="*/ 46 w 86"/>
                <a:gd name="T15" fmla="*/ 54 h 134"/>
                <a:gd name="T16" fmla="*/ 68 w 86"/>
                <a:gd name="T17" fmla="*/ 29 h 134"/>
                <a:gd name="T18" fmla="*/ 46 w 86"/>
                <a:gd name="T19" fmla="*/ 3 h 134"/>
                <a:gd name="T20" fmla="*/ 0 w 86"/>
                <a:gd name="T21" fmla="*/ 3 h 134"/>
                <a:gd name="T22" fmla="*/ 2 w 86"/>
                <a:gd name="T23" fmla="*/ 0 h 1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6"/>
                <a:gd name="T37" fmla="*/ 0 h 134"/>
                <a:gd name="T38" fmla="*/ 86 w 86"/>
                <a:gd name="T39" fmla="*/ 134 h 13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6" h="134">
                  <a:moveTo>
                    <a:pt x="2" y="0"/>
                  </a:moveTo>
                  <a:lnTo>
                    <a:pt x="49" y="0"/>
                  </a:lnTo>
                  <a:cubicBezTo>
                    <a:pt x="78" y="1"/>
                    <a:pt x="86" y="53"/>
                    <a:pt x="50" y="58"/>
                  </a:cubicBezTo>
                  <a:lnTo>
                    <a:pt x="23" y="58"/>
                  </a:lnTo>
                  <a:cubicBezTo>
                    <a:pt x="38" y="83"/>
                    <a:pt x="55" y="127"/>
                    <a:pt x="66" y="134"/>
                  </a:cubicBezTo>
                  <a:lnTo>
                    <a:pt x="55" y="134"/>
                  </a:lnTo>
                  <a:cubicBezTo>
                    <a:pt x="46" y="130"/>
                    <a:pt x="25" y="81"/>
                    <a:pt x="9" y="54"/>
                  </a:cubicBezTo>
                  <a:lnTo>
                    <a:pt x="46" y="54"/>
                  </a:lnTo>
                  <a:cubicBezTo>
                    <a:pt x="62" y="52"/>
                    <a:pt x="68" y="41"/>
                    <a:pt x="68" y="29"/>
                  </a:cubicBezTo>
                  <a:cubicBezTo>
                    <a:pt x="68" y="18"/>
                    <a:pt x="59" y="5"/>
                    <a:pt x="46" y="3"/>
                  </a:cubicBez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5132" name="Freeform 8"/>
            <p:cNvSpPr>
              <a:spLocks noChangeAspect="1"/>
            </p:cNvSpPr>
            <p:nvPr/>
          </p:nvSpPr>
          <p:spPr bwMode="auto">
            <a:xfrm>
              <a:off x="1139" y="210"/>
              <a:ext cx="219" cy="387"/>
            </a:xfrm>
            <a:custGeom>
              <a:avLst/>
              <a:gdLst>
                <a:gd name="T0" fmla="*/ 6 w 73"/>
                <a:gd name="T1" fmla="*/ 0 h 129"/>
                <a:gd name="T2" fmla="*/ 52 w 73"/>
                <a:gd name="T3" fmla="*/ 0 h 129"/>
                <a:gd name="T4" fmla="*/ 73 w 73"/>
                <a:gd name="T5" fmla="*/ 24 h 129"/>
                <a:gd name="T6" fmla="*/ 42 w 73"/>
                <a:gd name="T7" fmla="*/ 48 h 129"/>
                <a:gd name="T8" fmla="*/ 16 w 73"/>
                <a:gd name="T9" fmla="*/ 48 h 129"/>
                <a:gd name="T10" fmla="*/ 14 w 73"/>
                <a:gd name="T11" fmla="*/ 49 h 129"/>
                <a:gd name="T12" fmla="*/ 59 w 73"/>
                <a:gd name="T13" fmla="*/ 129 h 129"/>
                <a:gd name="T14" fmla="*/ 49 w 73"/>
                <a:gd name="T15" fmla="*/ 129 h 129"/>
                <a:gd name="T16" fmla="*/ 0 w 73"/>
                <a:gd name="T17" fmla="*/ 44 h 129"/>
                <a:gd name="T18" fmla="*/ 40 w 73"/>
                <a:gd name="T19" fmla="*/ 44 h 129"/>
                <a:gd name="T20" fmla="*/ 67 w 73"/>
                <a:gd name="T21" fmla="*/ 25 h 129"/>
                <a:gd name="T22" fmla="*/ 52 w 73"/>
                <a:gd name="T23" fmla="*/ 5 h 129"/>
                <a:gd name="T24" fmla="*/ 4 w 73"/>
                <a:gd name="T25" fmla="*/ 5 h 129"/>
                <a:gd name="T26" fmla="*/ 6 w 73"/>
                <a:gd name="T27" fmla="*/ 0 h 1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3"/>
                <a:gd name="T43" fmla="*/ 0 h 129"/>
                <a:gd name="T44" fmla="*/ 73 w 73"/>
                <a:gd name="T45" fmla="*/ 129 h 12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3" h="129">
                  <a:moveTo>
                    <a:pt x="6" y="0"/>
                  </a:moveTo>
                  <a:lnTo>
                    <a:pt x="52" y="0"/>
                  </a:lnTo>
                  <a:cubicBezTo>
                    <a:pt x="66" y="1"/>
                    <a:pt x="73" y="13"/>
                    <a:pt x="73" y="24"/>
                  </a:cubicBezTo>
                  <a:cubicBezTo>
                    <a:pt x="73" y="37"/>
                    <a:pt x="64" y="49"/>
                    <a:pt x="42" y="48"/>
                  </a:cubicBezTo>
                  <a:lnTo>
                    <a:pt x="16" y="48"/>
                  </a:lnTo>
                  <a:cubicBezTo>
                    <a:pt x="14" y="48"/>
                    <a:pt x="13" y="48"/>
                    <a:pt x="14" y="49"/>
                  </a:cubicBezTo>
                  <a:cubicBezTo>
                    <a:pt x="28" y="74"/>
                    <a:pt x="48" y="123"/>
                    <a:pt x="59" y="129"/>
                  </a:cubicBezTo>
                  <a:lnTo>
                    <a:pt x="49" y="129"/>
                  </a:lnTo>
                  <a:cubicBezTo>
                    <a:pt x="40" y="126"/>
                    <a:pt x="16" y="71"/>
                    <a:pt x="0" y="44"/>
                  </a:cubicBezTo>
                  <a:lnTo>
                    <a:pt x="40" y="44"/>
                  </a:lnTo>
                  <a:cubicBezTo>
                    <a:pt x="58" y="45"/>
                    <a:pt x="67" y="37"/>
                    <a:pt x="67" y="25"/>
                  </a:cubicBezTo>
                  <a:cubicBezTo>
                    <a:pt x="68" y="16"/>
                    <a:pt x="64" y="6"/>
                    <a:pt x="52" y="5"/>
                  </a:cubicBezTo>
                  <a:lnTo>
                    <a:pt x="4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5133" name="Freeform 9"/>
            <p:cNvSpPr>
              <a:spLocks noChangeAspect="1"/>
            </p:cNvSpPr>
            <p:nvPr/>
          </p:nvSpPr>
          <p:spPr bwMode="auto">
            <a:xfrm>
              <a:off x="929" y="249"/>
              <a:ext cx="381" cy="348"/>
            </a:xfrm>
            <a:custGeom>
              <a:avLst/>
              <a:gdLst>
                <a:gd name="T0" fmla="*/ 125 w 127"/>
                <a:gd name="T1" fmla="*/ 0 h 116"/>
                <a:gd name="T2" fmla="*/ 62 w 127"/>
                <a:gd name="T3" fmla="*/ 3 h 116"/>
                <a:gd name="T4" fmla="*/ 53 w 127"/>
                <a:gd name="T5" fmla="*/ 7 h 116"/>
                <a:gd name="T6" fmla="*/ 0 w 127"/>
                <a:gd name="T7" fmla="*/ 116 h 116"/>
                <a:gd name="T8" fmla="*/ 8 w 127"/>
                <a:gd name="T9" fmla="*/ 116 h 116"/>
                <a:gd name="T10" fmla="*/ 55 w 127"/>
                <a:gd name="T11" fmla="*/ 19 h 116"/>
                <a:gd name="T12" fmla="*/ 68 w 127"/>
                <a:gd name="T13" fmla="*/ 12 h 116"/>
                <a:gd name="T14" fmla="*/ 115 w 127"/>
                <a:gd name="T15" fmla="*/ 12 h 116"/>
                <a:gd name="T16" fmla="*/ 125 w 127"/>
                <a:gd name="T17" fmla="*/ 0 h 1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7"/>
                <a:gd name="T28" fmla="*/ 0 h 116"/>
                <a:gd name="T29" fmla="*/ 127 w 127"/>
                <a:gd name="T30" fmla="*/ 116 h 1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7" h="116">
                  <a:moveTo>
                    <a:pt x="125" y="0"/>
                  </a:moveTo>
                  <a:cubicBezTo>
                    <a:pt x="122" y="5"/>
                    <a:pt x="83" y="2"/>
                    <a:pt x="62" y="3"/>
                  </a:cubicBezTo>
                  <a:cubicBezTo>
                    <a:pt x="58" y="3"/>
                    <a:pt x="55" y="4"/>
                    <a:pt x="53" y="7"/>
                  </a:cubicBezTo>
                  <a:cubicBezTo>
                    <a:pt x="35" y="43"/>
                    <a:pt x="8" y="115"/>
                    <a:pt x="0" y="116"/>
                  </a:cubicBezTo>
                  <a:lnTo>
                    <a:pt x="8" y="116"/>
                  </a:lnTo>
                  <a:cubicBezTo>
                    <a:pt x="12" y="114"/>
                    <a:pt x="38" y="51"/>
                    <a:pt x="55" y="19"/>
                  </a:cubicBezTo>
                  <a:cubicBezTo>
                    <a:pt x="58" y="15"/>
                    <a:pt x="63" y="12"/>
                    <a:pt x="68" y="12"/>
                  </a:cubicBezTo>
                  <a:lnTo>
                    <a:pt x="115" y="12"/>
                  </a:lnTo>
                  <a:cubicBezTo>
                    <a:pt x="127" y="12"/>
                    <a:pt x="123" y="6"/>
                    <a:pt x="125" y="0"/>
                  </a:cubicBez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5134" name="Freeform 10"/>
            <p:cNvSpPr>
              <a:spLocks noChangeAspect="1"/>
            </p:cNvSpPr>
            <p:nvPr/>
          </p:nvSpPr>
          <p:spPr bwMode="auto">
            <a:xfrm>
              <a:off x="965" y="291"/>
              <a:ext cx="333" cy="306"/>
            </a:xfrm>
            <a:custGeom>
              <a:avLst/>
              <a:gdLst>
                <a:gd name="T0" fmla="*/ 111 w 111"/>
                <a:gd name="T1" fmla="*/ 0 h 102"/>
                <a:gd name="T2" fmla="*/ 55 w 111"/>
                <a:gd name="T3" fmla="*/ 2 h 102"/>
                <a:gd name="T4" fmla="*/ 45 w 111"/>
                <a:gd name="T5" fmla="*/ 9 h 102"/>
                <a:gd name="T6" fmla="*/ 0 w 111"/>
                <a:gd name="T7" fmla="*/ 102 h 102"/>
                <a:gd name="T8" fmla="*/ 7 w 111"/>
                <a:gd name="T9" fmla="*/ 102 h 102"/>
                <a:gd name="T10" fmla="*/ 47 w 111"/>
                <a:gd name="T11" fmla="*/ 16 h 102"/>
                <a:gd name="T12" fmla="*/ 57 w 111"/>
                <a:gd name="T13" fmla="*/ 11 h 102"/>
                <a:gd name="T14" fmla="*/ 97 w 111"/>
                <a:gd name="T15" fmla="*/ 11 h 102"/>
                <a:gd name="T16" fmla="*/ 111 w 111"/>
                <a:gd name="T17" fmla="*/ 0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1"/>
                <a:gd name="T28" fmla="*/ 0 h 102"/>
                <a:gd name="T29" fmla="*/ 111 w 111"/>
                <a:gd name="T30" fmla="*/ 102 h 1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1" h="102">
                  <a:moveTo>
                    <a:pt x="111" y="0"/>
                  </a:moveTo>
                  <a:cubicBezTo>
                    <a:pt x="108" y="4"/>
                    <a:pt x="76" y="2"/>
                    <a:pt x="55" y="2"/>
                  </a:cubicBezTo>
                  <a:cubicBezTo>
                    <a:pt x="51" y="2"/>
                    <a:pt x="47" y="6"/>
                    <a:pt x="45" y="9"/>
                  </a:cubicBezTo>
                  <a:cubicBezTo>
                    <a:pt x="28" y="41"/>
                    <a:pt x="5" y="100"/>
                    <a:pt x="0" y="102"/>
                  </a:cubicBezTo>
                  <a:lnTo>
                    <a:pt x="7" y="102"/>
                  </a:lnTo>
                  <a:cubicBezTo>
                    <a:pt x="12" y="101"/>
                    <a:pt x="32" y="47"/>
                    <a:pt x="47" y="16"/>
                  </a:cubicBezTo>
                  <a:cubicBezTo>
                    <a:pt x="50" y="13"/>
                    <a:pt x="52" y="11"/>
                    <a:pt x="57" y="11"/>
                  </a:cubicBezTo>
                  <a:lnTo>
                    <a:pt x="97" y="11"/>
                  </a:lnTo>
                  <a:cubicBezTo>
                    <a:pt x="109" y="11"/>
                    <a:pt x="109" y="5"/>
                    <a:pt x="111" y="0"/>
                  </a:cubicBez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5135" name="Freeform 11"/>
            <p:cNvSpPr>
              <a:spLocks noChangeAspect="1"/>
            </p:cNvSpPr>
            <p:nvPr/>
          </p:nvSpPr>
          <p:spPr bwMode="auto">
            <a:xfrm>
              <a:off x="824" y="66"/>
              <a:ext cx="612" cy="531"/>
            </a:xfrm>
            <a:custGeom>
              <a:avLst/>
              <a:gdLst>
                <a:gd name="T0" fmla="*/ 201 w 204"/>
                <a:gd name="T1" fmla="*/ 0 h 177"/>
                <a:gd name="T2" fmla="*/ 97 w 204"/>
                <a:gd name="T3" fmla="*/ 3 h 177"/>
                <a:gd name="T4" fmla="*/ 79 w 204"/>
                <a:gd name="T5" fmla="*/ 14 h 177"/>
                <a:gd name="T6" fmla="*/ 0 w 204"/>
                <a:gd name="T7" fmla="*/ 177 h 177"/>
                <a:gd name="T8" fmla="*/ 10 w 204"/>
                <a:gd name="T9" fmla="*/ 177 h 177"/>
                <a:gd name="T10" fmla="*/ 82 w 204"/>
                <a:gd name="T11" fmla="*/ 29 h 177"/>
                <a:gd name="T12" fmla="*/ 103 w 204"/>
                <a:gd name="T13" fmla="*/ 15 h 177"/>
                <a:gd name="T14" fmla="*/ 185 w 204"/>
                <a:gd name="T15" fmla="*/ 15 h 177"/>
                <a:gd name="T16" fmla="*/ 201 w 204"/>
                <a:gd name="T17" fmla="*/ 0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4"/>
                <a:gd name="T28" fmla="*/ 0 h 177"/>
                <a:gd name="T29" fmla="*/ 204 w 204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4" h="177">
                  <a:moveTo>
                    <a:pt x="201" y="0"/>
                  </a:moveTo>
                  <a:cubicBezTo>
                    <a:pt x="196" y="7"/>
                    <a:pt x="128" y="2"/>
                    <a:pt x="97" y="3"/>
                  </a:cubicBezTo>
                  <a:cubicBezTo>
                    <a:pt x="89" y="4"/>
                    <a:pt x="83" y="10"/>
                    <a:pt x="79" y="14"/>
                  </a:cubicBezTo>
                  <a:cubicBezTo>
                    <a:pt x="52" y="70"/>
                    <a:pt x="12" y="172"/>
                    <a:pt x="0" y="177"/>
                  </a:cubicBezTo>
                  <a:lnTo>
                    <a:pt x="10" y="177"/>
                  </a:lnTo>
                  <a:cubicBezTo>
                    <a:pt x="17" y="173"/>
                    <a:pt x="57" y="78"/>
                    <a:pt x="82" y="29"/>
                  </a:cubicBezTo>
                  <a:cubicBezTo>
                    <a:pt x="85" y="22"/>
                    <a:pt x="95" y="16"/>
                    <a:pt x="103" y="15"/>
                  </a:cubicBezTo>
                  <a:lnTo>
                    <a:pt x="185" y="15"/>
                  </a:lnTo>
                  <a:cubicBezTo>
                    <a:pt x="204" y="16"/>
                    <a:pt x="198" y="8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5136" name="Freeform 12"/>
            <p:cNvSpPr>
              <a:spLocks noChangeAspect="1"/>
            </p:cNvSpPr>
            <p:nvPr/>
          </p:nvSpPr>
          <p:spPr bwMode="auto">
            <a:xfrm>
              <a:off x="869" y="117"/>
              <a:ext cx="546" cy="480"/>
            </a:xfrm>
            <a:custGeom>
              <a:avLst/>
              <a:gdLst>
                <a:gd name="T0" fmla="*/ 182 w 182"/>
                <a:gd name="T1" fmla="*/ 0 h 160"/>
                <a:gd name="T2" fmla="*/ 89 w 182"/>
                <a:gd name="T3" fmla="*/ 3 h 160"/>
                <a:gd name="T4" fmla="*/ 69 w 182"/>
                <a:gd name="T5" fmla="*/ 16 h 160"/>
                <a:gd name="T6" fmla="*/ 0 w 182"/>
                <a:gd name="T7" fmla="*/ 160 h 160"/>
                <a:gd name="T8" fmla="*/ 5 w 182"/>
                <a:gd name="T9" fmla="*/ 160 h 160"/>
                <a:gd name="T10" fmla="*/ 71 w 182"/>
                <a:gd name="T11" fmla="*/ 26 h 160"/>
                <a:gd name="T12" fmla="*/ 82 w 182"/>
                <a:gd name="T13" fmla="*/ 16 h 160"/>
                <a:gd name="T14" fmla="*/ 161 w 182"/>
                <a:gd name="T15" fmla="*/ 16 h 160"/>
                <a:gd name="T16" fmla="*/ 182 w 182"/>
                <a:gd name="T17" fmla="*/ 0 h 1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2"/>
                <a:gd name="T28" fmla="*/ 0 h 160"/>
                <a:gd name="T29" fmla="*/ 182 w 182"/>
                <a:gd name="T30" fmla="*/ 160 h 16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2" h="160">
                  <a:moveTo>
                    <a:pt x="182" y="0"/>
                  </a:moveTo>
                  <a:cubicBezTo>
                    <a:pt x="180" y="6"/>
                    <a:pt x="121" y="2"/>
                    <a:pt x="89" y="3"/>
                  </a:cubicBezTo>
                  <a:cubicBezTo>
                    <a:pt x="81" y="3"/>
                    <a:pt x="71" y="10"/>
                    <a:pt x="69" y="16"/>
                  </a:cubicBezTo>
                  <a:cubicBezTo>
                    <a:pt x="42" y="71"/>
                    <a:pt x="6" y="155"/>
                    <a:pt x="0" y="160"/>
                  </a:cubicBezTo>
                  <a:lnTo>
                    <a:pt x="5" y="160"/>
                  </a:lnTo>
                  <a:cubicBezTo>
                    <a:pt x="15" y="160"/>
                    <a:pt x="29" y="116"/>
                    <a:pt x="71" y="26"/>
                  </a:cubicBezTo>
                  <a:cubicBezTo>
                    <a:pt x="75" y="20"/>
                    <a:pt x="74" y="16"/>
                    <a:pt x="82" y="16"/>
                  </a:cubicBezTo>
                  <a:lnTo>
                    <a:pt x="161" y="16"/>
                  </a:lnTo>
                  <a:cubicBezTo>
                    <a:pt x="179" y="16"/>
                    <a:pt x="177" y="13"/>
                    <a:pt x="182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</p:grpSp>
      <p:grpSp>
        <p:nvGrpSpPr>
          <p:cNvPr id="7" name="21 Grupo"/>
          <p:cNvGrpSpPr/>
          <p:nvPr/>
        </p:nvGrpSpPr>
        <p:grpSpPr>
          <a:xfrm>
            <a:off x="1714480" y="1484784"/>
            <a:ext cx="6312888" cy="4730298"/>
            <a:chOff x="1187624" y="1556792"/>
            <a:chExt cx="6623720" cy="4967790"/>
          </a:xfrm>
        </p:grpSpPr>
        <p:pic>
          <p:nvPicPr>
            <p:cNvPr id="5141" name="Picture 21" descr="F:\DSCN013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87624" y="1556792"/>
              <a:ext cx="6623720" cy="4967790"/>
            </a:xfrm>
            <a:prstGeom prst="rect">
              <a:avLst/>
            </a:prstGeom>
            <a:noFill/>
          </p:spPr>
        </p:pic>
        <p:sp>
          <p:nvSpPr>
            <p:cNvPr id="21" name="20 CuadroTexto"/>
            <p:cNvSpPr txBox="1"/>
            <p:nvPr/>
          </p:nvSpPr>
          <p:spPr>
            <a:xfrm>
              <a:off x="2339752" y="5589240"/>
              <a:ext cx="43717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Sobrante identificado</a:t>
              </a:r>
              <a:endParaRPr lang="es-A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" name="24 Grupo"/>
          <p:cNvGrpSpPr/>
          <p:nvPr/>
        </p:nvGrpSpPr>
        <p:grpSpPr>
          <a:xfrm>
            <a:off x="1857356" y="1606000"/>
            <a:ext cx="5931001" cy="4494113"/>
            <a:chOff x="2001372" y="1700808"/>
            <a:chExt cx="5931001" cy="4494113"/>
          </a:xfrm>
        </p:grpSpPr>
        <p:pic>
          <p:nvPicPr>
            <p:cNvPr id="5140" name="Picture 20" descr="F:\DSCN0140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01372" y="1700808"/>
              <a:ext cx="5931001" cy="4448251"/>
            </a:xfrm>
            <a:prstGeom prst="rect">
              <a:avLst/>
            </a:prstGeom>
            <a:noFill/>
          </p:spPr>
        </p:pic>
        <p:sp>
          <p:nvSpPr>
            <p:cNvPr id="24" name="23 CuadroTexto"/>
            <p:cNvSpPr txBox="1"/>
            <p:nvPr/>
          </p:nvSpPr>
          <p:spPr>
            <a:xfrm>
              <a:off x="2555776" y="5733256"/>
              <a:ext cx="48163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FARDOS DE BIDONES LIMPIOS</a:t>
              </a:r>
              <a:endParaRPr lang="es-A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5029200" y="285728"/>
            <a:ext cx="4114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sz="2400" b="1" dirty="0" smtClean="0">
                <a:solidFill>
                  <a:schemeClr val="bg1"/>
                </a:solidFill>
              </a:rPr>
              <a:t>MANEJO Y APLICACIÓN DE FITOSANITARIOS</a:t>
            </a:r>
            <a:endParaRPr lang="es-E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4 Imagen" descr="DSC01494.JPG"/>
          <p:cNvPicPr>
            <a:picLocks noChangeAspect="1"/>
          </p:cNvPicPr>
          <p:nvPr/>
        </p:nvPicPr>
        <p:blipFill>
          <a:blip r:embed="rId3" cstate="print"/>
          <a:srcRect r="14760"/>
          <a:stretch>
            <a:fillRect/>
          </a:stretch>
        </p:blipFill>
        <p:spPr>
          <a:xfrm>
            <a:off x="1285852" y="1518034"/>
            <a:ext cx="5143536" cy="4525644"/>
          </a:xfrm>
          <a:prstGeom prst="rect">
            <a:avLst/>
          </a:prstGeom>
        </p:spPr>
      </p:pic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3195670" y="1185850"/>
            <a:ext cx="601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s-ES_tradnl" sz="2400" b="1" dirty="0" smtClean="0">
                <a:solidFill>
                  <a:schemeClr val="accent1">
                    <a:lumMod val="50000"/>
                  </a:schemeClr>
                </a:solidFill>
              </a:rPr>
              <a:t>Preparación del caldo</a:t>
            </a:r>
            <a:endParaRPr lang="es-ES_tradnl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571472" y="1326804"/>
            <a:ext cx="5429288" cy="4857784"/>
            <a:chOff x="528" y="776"/>
            <a:chExt cx="2448" cy="2928"/>
          </a:xfrm>
        </p:grpSpPr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H="1">
              <a:off x="528" y="776"/>
              <a:ext cx="2448" cy="0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528" y="776"/>
              <a:ext cx="0" cy="2928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 dirty="0"/>
            </a:p>
          </p:txBody>
        </p:sp>
      </p:grp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285720" y="214290"/>
            <a:ext cx="1100137" cy="1071563"/>
            <a:chOff x="788" y="0"/>
            <a:chExt cx="693" cy="675"/>
          </a:xfrm>
        </p:grpSpPr>
        <p:sp>
          <p:nvSpPr>
            <p:cNvPr id="17" name="Freeform 5"/>
            <p:cNvSpPr>
              <a:spLocks noChangeAspect="1" noEditPoints="1"/>
            </p:cNvSpPr>
            <p:nvPr/>
          </p:nvSpPr>
          <p:spPr bwMode="auto">
            <a:xfrm>
              <a:off x="788" y="0"/>
              <a:ext cx="693" cy="675"/>
            </a:xfrm>
            <a:custGeom>
              <a:avLst/>
              <a:gdLst/>
              <a:ahLst/>
              <a:cxnLst>
                <a:cxn ang="0">
                  <a:pos x="212" y="53"/>
                </a:cxn>
                <a:cxn ang="0">
                  <a:pos x="210" y="54"/>
                </a:cxn>
                <a:cxn ang="0">
                  <a:pos x="211" y="54"/>
                </a:cxn>
                <a:cxn ang="0">
                  <a:pos x="211" y="53"/>
                </a:cxn>
                <a:cxn ang="0">
                  <a:pos x="212" y="53"/>
                </a:cxn>
                <a:cxn ang="0">
                  <a:pos x="215" y="61"/>
                </a:cxn>
                <a:cxn ang="0">
                  <a:pos x="212" y="53"/>
                </a:cxn>
                <a:cxn ang="0">
                  <a:pos x="221" y="69"/>
                </a:cxn>
                <a:cxn ang="0">
                  <a:pos x="215" y="61"/>
                </a:cxn>
                <a:cxn ang="0">
                  <a:pos x="221" y="69"/>
                </a:cxn>
                <a:cxn ang="0">
                  <a:pos x="229" y="116"/>
                </a:cxn>
                <a:cxn ang="0">
                  <a:pos x="221" y="69"/>
                </a:cxn>
                <a:cxn ang="0">
                  <a:pos x="231" y="116"/>
                </a:cxn>
                <a:cxn ang="0">
                  <a:pos x="229" y="116"/>
                </a:cxn>
                <a:cxn ang="0">
                  <a:pos x="231" y="116"/>
                </a:cxn>
                <a:cxn ang="0">
                  <a:pos x="224" y="148"/>
                </a:cxn>
                <a:cxn ang="0">
                  <a:pos x="231" y="116"/>
                </a:cxn>
                <a:cxn ang="0">
                  <a:pos x="219" y="166"/>
                </a:cxn>
                <a:cxn ang="0">
                  <a:pos x="224" y="148"/>
                </a:cxn>
                <a:cxn ang="0">
                  <a:pos x="219" y="166"/>
                </a:cxn>
                <a:cxn ang="0">
                  <a:pos x="149" y="224"/>
                </a:cxn>
                <a:cxn ang="0">
                  <a:pos x="219" y="166"/>
                </a:cxn>
                <a:cxn ang="0">
                  <a:pos x="11" y="164"/>
                </a:cxn>
                <a:cxn ang="0">
                  <a:pos x="13" y="163"/>
                </a:cxn>
                <a:cxn ang="0">
                  <a:pos x="11" y="164"/>
                </a:cxn>
                <a:cxn ang="0">
                  <a:pos x="12" y="164"/>
                </a:cxn>
                <a:cxn ang="0">
                  <a:pos x="11" y="164"/>
                </a:cxn>
                <a:cxn ang="0">
                  <a:pos x="10" y="157"/>
                </a:cxn>
                <a:cxn ang="0">
                  <a:pos x="11" y="164"/>
                </a:cxn>
                <a:cxn ang="0">
                  <a:pos x="6" y="151"/>
                </a:cxn>
                <a:cxn ang="0">
                  <a:pos x="10" y="157"/>
                </a:cxn>
                <a:cxn ang="0">
                  <a:pos x="6" y="151"/>
                </a:cxn>
                <a:cxn ang="0">
                  <a:pos x="2" y="116"/>
                </a:cxn>
                <a:cxn ang="0">
                  <a:pos x="6" y="151"/>
                </a:cxn>
                <a:cxn ang="0">
                  <a:pos x="0" y="116"/>
                </a:cxn>
                <a:cxn ang="0">
                  <a:pos x="2" y="116"/>
                </a:cxn>
                <a:cxn ang="0">
                  <a:pos x="0" y="116"/>
                </a:cxn>
                <a:cxn ang="0">
                  <a:pos x="10" y="73"/>
                </a:cxn>
                <a:cxn ang="0">
                  <a:pos x="0" y="116"/>
                </a:cxn>
                <a:cxn ang="0">
                  <a:pos x="15" y="60"/>
                </a:cxn>
                <a:cxn ang="0">
                  <a:pos x="10" y="73"/>
                </a:cxn>
                <a:cxn ang="0">
                  <a:pos x="15" y="60"/>
                </a:cxn>
                <a:cxn ang="0">
                  <a:pos x="66" y="14"/>
                </a:cxn>
                <a:cxn ang="0">
                  <a:pos x="15" y="60"/>
                </a:cxn>
                <a:cxn ang="0">
                  <a:pos x="116" y="0"/>
                </a:cxn>
                <a:cxn ang="0">
                  <a:pos x="116" y="2"/>
                </a:cxn>
                <a:cxn ang="0">
                  <a:pos x="116" y="0"/>
                </a:cxn>
                <a:cxn ang="0">
                  <a:pos x="144" y="6"/>
                </a:cxn>
                <a:cxn ang="0">
                  <a:pos x="116" y="0"/>
                </a:cxn>
                <a:cxn ang="0">
                  <a:pos x="149" y="5"/>
                </a:cxn>
                <a:cxn ang="0">
                  <a:pos x="144" y="6"/>
                </a:cxn>
                <a:cxn ang="0">
                  <a:pos x="149" y="5"/>
                </a:cxn>
                <a:cxn ang="0">
                  <a:pos x="170" y="16"/>
                </a:cxn>
                <a:cxn ang="0">
                  <a:pos x="149" y="5"/>
                </a:cxn>
              </a:cxnLst>
              <a:rect l="0" t="0" r="r" b="b"/>
              <a:pathLst>
                <a:path w="231" h="225">
                  <a:moveTo>
                    <a:pt x="212" y="53"/>
                  </a:moveTo>
                  <a:cubicBezTo>
                    <a:pt x="212" y="53"/>
                    <a:pt x="212" y="53"/>
                    <a:pt x="212" y="53"/>
                  </a:cubicBezTo>
                  <a:lnTo>
                    <a:pt x="210" y="54"/>
                  </a:lnTo>
                  <a:cubicBezTo>
                    <a:pt x="210" y="54"/>
                    <a:pt x="210" y="54"/>
                    <a:pt x="210" y="54"/>
                  </a:cubicBezTo>
                  <a:lnTo>
                    <a:pt x="212" y="53"/>
                  </a:lnTo>
                  <a:close/>
                  <a:moveTo>
                    <a:pt x="211" y="54"/>
                  </a:moveTo>
                  <a:lnTo>
                    <a:pt x="210" y="54"/>
                  </a:lnTo>
                  <a:lnTo>
                    <a:pt x="211" y="53"/>
                  </a:lnTo>
                  <a:lnTo>
                    <a:pt x="211" y="54"/>
                  </a:lnTo>
                  <a:close/>
                  <a:moveTo>
                    <a:pt x="212" y="53"/>
                  </a:moveTo>
                  <a:cubicBezTo>
                    <a:pt x="214" y="55"/>
                    <a:pt x="215" y="58"/>
                    <a:pt x="217" y="60"/>
                  </a:cubicBezTo>
                  <a:lnTo>
                    <a:pt x="215" y="61"/>
                  </a:lnTo>
                  <a:cubicBezTo>
                    <a:pt x="214" y="59"/>
                    <a:pt x="212" y="56"/>
                    <a:pt x="211" y="54"/>
                  </a:cubicBezTo>
                  <a:lnTo>
                    <a:pt x="212" y="53"/>
                  </a:lnTo>
                  <a:close/>
                  <a:moveTo>
                    <a:pt x="217" y="60"/>
                  </a:moveTo>
                  <a:cubicBezTo>
                    <a:pt x="218" y="63"/>
                    <a:pt x="220" y="66"/>
                    <a:pt x="221" y="69"/>
                  </a:cubicBezTo>
                  <a:lnTo>
                    <a:pt x="219" y="69"/>
                  </a:lnTo>
                  <a:cubicBezTo>
                    <a:pt x="218" y="67"/>
                    <a:pt x="217" y="64"/>
                    <a:pt x="215" y="61"/>
                  </a:cubicBezTo>
                  <a:lnTo>
                    <a:pt x="217" y="60"/>
                  </a:lnTo>
                  <a:close/>
                  <a:moveTo>
                    <a:pt x="221" y="69"/>
                  </a:moveTo>
                  <a:cubicBezTo>
                    <a:pt x="227" y="83"/>
                    <a:pt x="231" y="99"/>
                    <a:pt x="231" y="116"/>
                  </a:cubicBezTo>
                  <a:lnTo>
                    <a:pt x="229" y="116"/>
                  </a:lnTo>
                  <a:cubicBezTo>
                    <a:pt x="229" y="99"/>
                    <a:pt x="225" y="84"/>
                    <a:pt x="219" y="69"/>
                  </a:cubicBezTo>
                  <a:lnTo>
                    <a:pt x="221" y="69"/>
                  </a:lnTo>
                  <a:close/>
                  <a:moveTo>
                    <a:pt x="231" y="116"/>
                  </a:moveTo>
                  <a:lnTo>
                    <a:pt x="231" y="116"/>
                  </a:lnTo>
                  <a:lnTo>
                    <a:pt x="229" y="116"/>
                  </a:lnTo>
                  <a:lnTo>
                    <a:pt x="229" y="116"/>
                  </a:lnTo>
                  <a:lnTo>
                    <a:pt x="231" y="116"/>
                  </a:lnTo>
                  <a:close/>
                  <a:moveTo>
                    <a:pt x="231" y="116"/>
                  </a:moveTo>
                  <a:cubicBezTo>
                    <a:pt x="231" y="127"/>
                    <a:pt x="229" y="138"/>
                    <a:pt x="226" y="148"/>
                  </a:cubicBezTo>
                  <a:lnTo>
                    <a:pt x="224" y="148"/>
                  </a:lnTo>
                  <a:cubicBezTo>
                    <a:pt x="227" y="138"/>
                    <a:pt x="229" y="127"/>
                    <a:pt x="229" y="116"/>
                  </a:cubicBezTo>
                  <a:lnTo>
                    <a:pt x="231" y="116"/>
                  </a:lnTo>
                  <a:close/>
                  <a:moveTo>
                    <a:pt x="226" y="148"/>
                  </a:moveTo>
                  <a:cubicBezTo>
                    <a:pt x="224" y="154"/>
                    <a:pt x="222" y="160"/>
                    <a:pt x="219" y="166"/>
                  </a:cubicBezTo>
                  <a:lnTo>
                    <a:pt x="218" y="165"/>
                  </a:lnTo>
                  <a:cubicBezTo>
                    <a:pt x="220" y="159"/>
                    <a:pt x="222" y="154"/>
                    <a:pt x="224" y="148"/>
                  </a:cubicBezTo>
                  <a:lnTo>
                    <a:pt x="226" y="148"/>
                  </a:lnTo>
                  <a:close/>
                  <a:moveTo>
                    <a:pt x="219" y="166"/>
                  </a:moveTo>
                  <a:cubicBezTo>
                    <a:pt x="205" y="194"/>
                    <a:pt x="180" y="216"/>
                    <a:pt x="150" y="225"/>
                  </a:cubicBezTo>
                  <a:lnTo>
                    <a:pt x="149" y="224"/>
                  </a:lnTo>
                  <a:cubicBezTo>
                    <a:pt x="179" y="214"/>
                    <a:pt x="204" y="193"/>
                    <a:pt x="218" y="165"/>
                  </a:cubicBezTo>
                  <a:lnTo>
                    <a:pt x="219" y="166"/>
                  </a:lnTo>
                  <a:close/>
                  <a:moveTo>
                    <a:pt x="11" y="164"/>
                  </a:moveTo>
                  <a:lnTo>
                    <a:pt x="11" y="164"/>
                  </a:lnTo>
                  <a:lnTo>
                    <a:pt x="13" y="163"/>
                  </a:lnTo>
                  <a:lnTo>
                    <a:pt x="13" y="163"/>
                  </a:lnTo>
                  <a:lnTo>
                    <a:pt x="11" y="164"/>
                  </a:lnTo>
                  <a:close/>
                  <a:moveTo>
                    <a:pt x="11" y="164"/>
                  </a:moveTo>
                  <a:lnTo>
                    <a:pt x="11" y="164"/>
                  </a:lnTo>
                  <a:lnTo>
                    <a:pt x="12" y="164"/>
                  </a:lnTo>
                  <a:lnTo>
                    <a:pt x="11" y="164"/>
                  </a:lnTo>
                  <a:close/>
                  <a:moveTo>
                    <a:pt x="11" y="164"/>
                  </a:moveTo>
                  <a:cubicBezTo>
                    <a:pt x="10" y="162"/>
                    <a:pt x="9" y="160"/>
                    <a:pt x="8" y="158"/>
                  </a:cubicBezTo>
                  <a:lnTo>
                    <a:pt x="10" y="157"/>
                  </a:lnTo>
                  <a:cubicBezTo>
                    <a:pt x="11" y="159"/>
                    <a:pt x="12" y="161"/>
                    <a:pt x="13" y="163"/>
                  </a:cubicBezTo>
                  <a:lnTo>
                    <a:pt x="11" y="164"/>
                  </a:lnTo>
                  <a:close/>
                  <a:moveTo>
                    <a:pt x="8" y="158"/>
                  </a:moveTo>
                  <a:cubicBezTo>
                    <a:pt x="7" y="156"/>
                    <a:pt x="7" y="154"/>
                    <a:pt x="6" y="151"/>
                  </a:cubicBezTo>
                  <a:lnTo>
                    <a:pt x="8" y="151"/>
                  </a:lnTo>
                  <a:cubicBezTo>
                    <a:pt x="8" y="153"/>
                    <a:pt x="9" y="155"/>
                    <a:pt x="10" y="157"/>
                  </a:cubicBezTo>
                  <a:lnTo>
                    <a:pt x="8" y="158"/>
                  </a:lnTo>
                  <a:close/>
                  <a:moveTo>
                    <a:pt x="6" y="151"/>
                  </a:moveTo>
                  <a:cubicBezTo>
                    <a:pt x="2" y="140"/>
                    <a:pt x="0" y="128"/>
                    <a:pt x="0" y="116"/>
                  </a:cubicBezTo>
                  <a:lnTo>
                    <a:pt x="2" y="116"/>
                  </a:lnTo>
                  <a:cubicBezTo>
                    <a:pt x="2" y="128"/>
                    <a:pt x="4" y="140"/>
                    <a:pt x="8" y="151"/>
                  </a:cubicBezTo>
                  <a:lnTo>
                    <a:pt x="6" y="151"/>
                  </a:lnTo>
                  <a:close/>
                  <a:moveTo>
                    <a:pt x="0" y="116"/>
                  </a:moveTo>
                  <a:lnTo>
                    <a:pt x="0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0" y="116"/>
                  </a:lnTo>
                  <a:close/>
                  <a:moveTo>
                    <a:pt x="0" y="116"/>
                  </a:moveTo>
                  <a:cubicBezTo>
                    <a:pt x="0" y="100"/>
                    <a:pt x="3" y="86"/>
                    <a:pt x="9" y="73"/>
                  </a:cubicBezTo>
                  <a:lnTo>
                    <a:pt x="10" y="73"/>
                  </a:lnTo>
                  <a:cubicBezTo>
                    <a:pt x="5" y="86"/>
                    <a:pt x="2" y="101"/>
                    <a:pt x="2" y="116"/>
                  </a:cubicBezTo>
                  <a:lnTo>
                    <a:pt x="0" y="116"/>
                  </a:lnTo>
                  <a:close/>
                  <a:moveTo>
                    <a:pt x="9" y="73"/>
                  </a:moveTo>
                  <a:cubicBezTo>
                    <a:pt x="10" y="68"/>
                    <a:pt x="12" y="64"/>
                    <a:pt x="15" y="60"/>
                  </a:cubicBezTo>
                  <a:lnTo>
                    <a:pt x="16" y="61"/>
                  </a:lnTo>
                  <a:cubicBezTo>
                    <a:pt x="14" y="65"/>
                    <a:pt x="12" y="69"/>
                    <a:pt x="10" y="73"/>
                  </a:cubicBezTo>
                  <a:lnTo>
                    <a:pt x="9" y="73"/>
                  </a:lnTo>
                  <a:close/>
                  <a:moveTo>
                    <a:pt x="15" y="60"/>
                  </a:moveTo>
                  <a:cubicBezTo>
                    <a:pt x="26" y="39"/>
                    <a:pt x="44" y="22"/>
                    <a:pt x="66" y="12"/>
                  </a:cubicBezTo>
                  <a:lnTo>
                    <a:pt x="66" y="14"/>
                  </a:lnTo>
                  <a:cubicBezTo>
                    <a:pt x="45" y="24"/>
                    <a:pt x="28" y="40"/>
                    <a:pt x="16" y="61"/>
                  </a:cubicBezTo>
                  <a:lnTo>
                    <a:pt x="15" y="60"/>
                  </a:lnTo>
                  <a:close/>
                  <a:moveTo>
                    <a:pt x="116" y="0"/>
                  </a:moveTo>
                  <a:lnTo>
                    <a:pt x="116" y="0"/>
                  </a:lnTo>
                  <a:lnTo>
                    <a:pt x="116" y="2"/>
                  </a:lnTo>
                  <a:lnTo>
                    <a:pt x="116" y="2"/>
                  </a:lnTo>
                  <a:lnTo>
                    <a:pt x="116" y="0"/>
                  </a:lnTo>
                  <a:close/>
                  <a:moveTo>
                    <a:pt x="116" y="0"/>
                  </a:moveTo>
                  <a:cubicBezTo>
                    <a:pt x="125" y="0"/>
                    <a:pt x="135" y="2"/>
                    <a:pt x="144" y="4"/>
                  </a:cubicBezTo>
                  <a:lnTo>
                    <a:pt x="144" y="6"/>
                  </a:lnTo>
                  <a:cubicBezTo>
                    <a:pt x="135" y="4"/>
                    <a:pt x="125" y="2"/>
                    <a:pt x="116" y="2"/>
                  </a:cubicBezTo>
                  <a:lnTo>
                    <a:pt x="116" y="0"/>
                  </a:lnTo>
                  <a:close/>
                  <a:moveTo>
                    <a:pt x="144" y="4"/>
                  </a:moveTo>
                  <a:cubicBezTo>
                    <a:pt x="146" y="4"/>
                    <a:pt x="147" y="5"/>
                    <a:pt x="149" y="5"/>
                  </a:cubicBezTo>
                  <a:lnTo>
                    <a:pt x="148" y="7"/>
                  </a:lnTo>
                  <a:cubicBezTo>
                    <a:pt x="147" y="7"/>
                    <a:pt x="145" y="6"/>
                    <a:pt x="144" y="6"/>
                  </a:cubicBezTo>
                  <a:lnTo>
                    <a:pt x="144" y="4"/>
                  </a:lnTo>
                  <a:close/>
                  <a:moveTo>
                    <a:pt x="149" y="5"/>
                  </a:moveTo>
                  <a:cubicBezTo>
                    <a:pt x="156" y="8"/>
                    <a:pt x="164" y="11"/>
                    <a:pt x="170" y="14"/>
                  </a:cubicBezTo>
                  <a:lnTo>
                    <a:pt x="170" y="16"/>
                  </a:lnTo>
                  <a:cubicBezTo>
                    <a:pt x="163" y="12"/>
                    <a:pt x="156" y="9"/>
                    <a:pt x="148" y="7"/>
                  </a:cubicBezTo>
                  <a:lnTo>
                    <a:pt x="149" y="5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18" name="Freeform 6"/>
            <p:cNvSpPr>
              <a:spLocks noChangeAspect="1" noEditPoints="1"/>
            </p:cNvSpPr>
            <p:nvPr/>
          </p:nvSpPr>
          <p:spPr bwMode="auto">
            <a:xfrm>
              <a:off x="839" y="54"/>
              <a:ext cx="591" cy="585"/>
            </a:xfrm>
            <a:custGeom>
              <a:avLst/>
              <a:gdLst/>
              <a:ahLst/>
              <a:cxnLst>
                <a:cxn ang="0">
                  <a:pos x="149" y="176"/>
                </a:cxn>
                <a:cxn ang="0">
                  <a:pos x="149" y="176"/>
                </a:cxn>
                <a:cxn ang="0">
                  <a:pos x="149" y="176"/>
                </a:cxn>
                <a:cxn ang="0">
                  <a:pos x="143" y="180"/>
                </a:cxn>
                <a:cxn ang="0">
                  <a:pos x="145" y="184"/>
                </a:cxn>
                <a:cxn ang="0">
                  <a:pos x="143" y="180"/>
                </a:cxn>
                <a:cxn ang="0">
                  <a:pos x="99" y="195"/>
                </a:cxn>
                <a:cxn ang="0">
                  <a:pos x="138" y="187"/>
                </a:cxn>
                <a:cxn ang="0">
                  <a:pos x="99" y="191"/>
                </a:cxn>
                <a:cxn ang="0">
                  <a:pos x="99" y="195"/>
                </a:cxn>
                <a:cxn ang="0">
                  <a:pos x="99" y="191"/>
                </a:cxn>
                <a:cxn ang="0">
                  <a:pos x="68" y="190"/>
                </a:cxn>
                <a:cxn ang="0">
                  <a:pos x="72" y="192"/>
                </a:cxn>
                <a:cxn ang="0">
                  <a:pos x="50" y="177"/>
                </a:cxn>
                <a:cxn ang="0">
                  <a:pos x="36" y="173"/>
                </a:cxn>
                <a:cxn ang="0">
                  <a:pos x="39" y="170"/>
                </a:cxn>
                <a:cxn ang="0">
                  <a:pos x="39" y="170"/>
                </a:cxn>
                <a:cxn ang="0">
                  <a:pos x="36" y="173"/>
                </a:cxn>
                <a:cxn ang="0">
                  <a:pos x="39" y="170"/>
                </a:cxn>
                <a:cxn ang="0">
                  <a:pos x="32" y="170"/>
                </a:cxn>
                <a:cxn ang="0">
                  <a:pos x="34" y="171"/>
                </a:cxn>
                <a:cxn ang="0">
                  <a:pos x="26" y="157"/>
                </a:cxn>
                <a:cxn ang="0">
                  <a:pos x="15" y="149"/>
                </a:cxn>
                <a:cxn ang="0">
                  <a:pos x="19" y="147"/>
                </a:cxn>
                <a:cxn ang="0">
                  <a:pos x="19" y="147"/>
                </a:cxn>
                <a:cxn ang="0">
                  <a:pos x="15" y="149"/>
                </a:cxn>
                <a:cxn ang="0">
                  <a:pos x="19" y="147"/>
                </a:cxn>
                <a:cxn ang="0">
                  <a:pos x="8" y="136"/>
                </a:cxn>
                <a:cxn ang="0">
                  <a:pos x="12" y="143"/>
                </a:cxn>
                <a:cxn ang="0">
                  <a:pos x="5" y="98"/>
                </a:cxn>
                <a:cxn ang="0">
                  <a:pos x="0" y="98"/>
                </a:cxn>
                <a:cxn ang="0">
                  <a:pos x="5" y="98"/>
                </a:cxn>
                <a:cxn ang="0">
                  <a:pos x="3" y="75"/>
                </a:cxn>
                <a:cxn ang="0">
                  <a:pos x="0" y="97"/>
                </a:cxn>
                <a:cxn ang="0">
                  <a:pos x="14" y="57"/>
                </a:cxn>
                <a:cxn ang="0">
                  <a:pos x="10" y="55"/>
                </a:cxn>
                <a:cxn ang="0">
                  <a:pos x="14" y="57"/>
                </a:cxn>
                <a:cxn ang="0">
                  <a:pos x="99" y="0"/>
                </a:cxn>
                <a:cxn ang="0">
                  <a:pos x="99" y="0"/>
                </a:cxn>
                <a:cxn ang="0">
                  <a:pos x="107" y="4"/>
                </a:cxn>
                <a:cxn ang="0">
                  <a:pos x="107" y="0"/>
                </a:cxn>
                <a:cxn ang="0">
                  <a:pos x="107" y="4"/>
                </a:cxn>
                <a:cxn ang="0">
                  <a:pos x="151" y="15"/>
                </a:cxn>
                <a:cxn ang="0">
                  <a:pos x="115" y="1"/>
                </a:cxn>
                <a:cxn ang="0">
                  <a:pos x="170" y="37"/>
                </a:cxn>
                <a:cxn ang="0">
                  <a:pos x="170" y="37"/>
                </a:cxn>
                <a:cxn ang="0">
                  <a:pos x="170" y="37"/>
                </a:cxn>
                <a:cxn ang="0">
                  <a:pos x="175" y="44"/>
                </a:cxn>
                <a:cxn ang="0">
                  <a:pos x="179" y="41"/>
                </a:cxn>
                <a:cxn ang="0">
                  <a:pos x="175" y="44"/>
                </a:cxn>
                <a:cxn ang="0">
                  <a:pos x="197" y="98"/>
                </a:cxn>
                <a:cxn ang="0">
                  <a:pos x="184" y="49"/>
                </a:cxn>
                <a:cxn ang="0">
                  <a:pos x="192" y="98"/>
                </a:cxn>
                <a:cxn ang="0">
                  <a:pos x="197" y="98"/>
                </a:cxn>
                <a:cxn ang="0">
                  <a:pos x="192" y="98"/>
                </a:cxn>
                <a:cxn ang="0">
                  <a:pos x="184" y="145"/>
                </a:cxn>
                <a:cxn ang="0">
                  <a:pos x="187" y="139"/>
                </a:cxn>
                <a:cxn ang="0">
                  <a:pos x="160" y="168"/>
                </a:cxn>
              </a:cxnLst>
              <a:rect l="0" t="0" r="r" b="b"/>
              <a:pathLst>
                <a:path w="197" h="195">
                  <a:moveTo>
                    <a:pt x="151" y="180"/>
                  </a:moveTo>
                  <a:lnTo>
                    <a:pt x="151" y="180"/>
                  </a:lnTo>
                  <a:lnTo>
                    <a:pt x="149" y="176"/>
                  </a:lnTo>
                  <a:lnTo>
                    <a:pt x="149" y="176"/>
                  </a:lnTo>
                  <a:lnTo>
                    <a:pt x="151" y="180"/>
                  </a:lnTo>
                  <a:close/>
                  <a:moveTo>
                    <a:pt x="149" y="176"/>
                  </a:moveTo>
                  <a:lnTo>
                    <a:pt x="149" y="176"/>
                  </a:lnTo>
                  <a:lnTo>
                    <a:pt x="150" y="178"/>
                  </a:lnTo>
                  <a:lnTo>
                    <a:pt x="149" y="176"/>
                  </a:lnTo>
                  <a:close/>
                  <a:moveTo>
                    <a:pt x="151" y="180"/>
                  </a:moveTo>
                  <a:cubicBezTo>
                    <a:pt x="149" y="181"/>
                    <a:pt x="147" y="183"/>
                    <a:pt x="145" y="184"/>
                  </a:cubicBezTo>
                  <a:lnTo>
                    <a:pt x="143" y="180"/>
                  </a:lnTo>
                  <a:cubicBezTo>
                    <a:pt x="145" y="179"/>
                    <a:pt x="147" y="177"/>
                    <a:pt x="149" y="176"/>
                  </a:cubicBezTo>
                  <a:lnTo>
                    <a:pt x="151" y="180"/>
                  </a:lnTo>
                  <a:close/>
                  <a:moveTo>
                    <a:pt x="145" y="184"/>
                  </a:moveTo>
                  <a:cubicBezTo>
                    <a:pt x="142" y="185"/>
                    <a:pt x="140" y="186"/>
                    <a:pt x="138" y="187"/>
                  </a:cubicBezTo>
                  <a:lnTo>
                    <a:pt x="136" y="183"/>
                  </a:lnTo>
                  <a:cubicBezTo>
                    <a:pt x="138" y="182"/>
                    <a:pt x="141" y="181"/>
                    <a:pt x="143" y="180"/>
                  </a:cubicBezTo>
                  <a:lnTo>
                    <a:pt x="145" y="184"/>
                  </a:lnTo>
                  <a:close/>
                  <a:moveTo>
                    <a:pt x="138" y="187"/>
                  </a:moveTo>
                  <a:cubicBezTo>
                    <a:pt x="126" y="192"/>
                    <a:pt x="112" y="195"/>
                    <a:pt x="99" y="195"/>
                  </a:cubicBezTo>
                  <a:lnTo>
                    <a:pt x="99" y="191"/>
                  </a:lnTo>
                  <a:cubicBezTo>
                    <a:pt x="112" y="191"/>
                    <a:pt x="125" y="188"/>
                    <a:pt x="136" y="183"/>
                  </a:cubicBezTo>
                  <a:lnTo>
                    <a:pt x="138" y="187"/>
                  </a:lnTo>
                  <a:close/>
                  <a:moveTo>
                    <a:pt x="99" y="195"/>
                  </a:moveTo>
                  <a:lnTo>
                    <a:pt x="99" y="195"/>
                  </a:lnTo>
                  <a:lnTo>
                    <a:pt x="99" y="191"/>
                  </a:lnTo>
                  <a:lnTo>
                    <a:pt x="99" y="191"/>
                  </a:lnTo>
                  <a:lnTo>
                    <a:pt x="99" y="195"/>
                  </a:lnTo>
                  <a:close/>
                  <a:moveTo>
                    <a:pt x="99" y="195"/>
                  </a:moveTo>
                  <a:cubicBezTo>
                    <a:pt x="89" y="195"/>
                    <a:pt x="80" y="194"/>
                    <a:pt x="72" y="192"/>
                  </a:cubicBezTo>
                  <a:lnTo>
                    <a:pt x="73" y="187"/>
                  </a:lnTo>
                  <a:cubicBezTo>
                    <a:pt x="81" y="190"/>
                    <a:pt x="90" y="191"/>
                    <a:pt x="99" y="191"/>
                  </a:cubicBezTo>
                  <a:lnTo>
                    <a:pt x="99" y="195"/>
                  </a:lnTo>
                  <a:close/>
                  <a:moveTo>
                    <a:pt x="72" y="192"/>
                  </a:moveTo>
                  <a:cubicBezTo>
                    <a:pt x="70" y="191"/>
                    <a:pt x="69" y="191"/>
                    <a:pt x="68" y="190"/>
                  </a:cubicBezTo>
                  <a:lnTo>
                    <a:pt x="69" y="186"/>
                  </a:lnTo>
                  <a:cubicBezTo>
                    <a:pt x="70" y="187"/>
                    <a:pt x="72" y="187"/>
                    <a:pt x="73" y="187"/>
                  </a:cubicBezTo>
                  <a:lnTo>
                    <a:pt x="72" y="192"/>
                  </a:lnTo>
                  <a:close/>
                  <a:moveTo>
                    <a:pt x="68" y="190"/>
                  </a:moveTo>
                  <a:cubicBezTo>
                    <a:pt x="61" y="188"/>
                    <a:pt x="54" y="185"/>
                    <a:pt x="48" y="181"/>
                  </a:cubicBezTo>
                  <a:lnTo>
                    <a:pt x="50" y="177"/>
                  </a:lnTo>
                  <a:cubicBezTo>
                    <a:pt x="56" y="181"/>
                    <a:pt x="62" y="184"/>
                    <a:pt x="69" y="186"/>
                  </a:cubicBezTo>
                  <a:lnTo>
                    <a:pt x="68" y="190"/>
                  </a:lnTo>
                  <a:close/>
                  <a:moveTo>
                    <a:pt x="36" y="173"/>
                  </a:moveTo>
                  <a:lnTo>
                    <a:pt x="36" y="173"/>
                  </a:lnTo>
                  <a:lnTo>
                    <a:pt x="39" y="170"/>
                  </a:lnTo>
                  <a:lnTo>
                    <a:pt x="39" y="170"/>
                  </a:lnTo>
                  <a:lnTo>
                    <a:pt x="36" y="173"/>
                  </a:lnTo>
                  <a:close/>
                  <a:moveTo>
                    <a:pt x="39" y="170"/>
                  </a:moveTo>
                  <a:lnTo>
                    <a:pt x="39" y="170"/>
                  </a:lnTo>
                  <a:lnTo>
                    <a:pt x="38" y="171"/>
                  </a:lnTo>
                  <a:lnTo>
                    <a:pt x="39" y="170"/>
                  </a:lnTo>
                  <a:close/>
                  <a:moveTo>
                    <a:pt x="36" y="173"/>
                  </a:moveTo>
                  <a:cubicBezTo>
                    <a:pt x="36" y="173"/>
                    <a:pt x="35" y="172"/>
                    <a:pt x="34" y="171"/>
                  </a:cubicBezTo>
                  <a:lnTo>
                    <a:pt x="37" y="168"/>
                  </a:lnTo>
                  <a:cubicBezTo>
                    <a:pt x="38" y="169"/>
                    <a:pt x="39" y="169"/>
                    <a:pt x="39" y="170"/>
                  </a:cubicBezTo>
                  <a:lnTo>
                    <a:pt x="36" y="173"/>
                  </a:lnTo>
                  <a:close/>
                  <a:moveTo>
                    <a:pt x="34" y="171"/>
                  </a:moveTo>
                  <a:cubicBezTo>
                    <a:pt x="34" y="171"/>
                    <a:pt x="33" y="170"/>
                    <a:pt x="32" y="170"/>
                  </a:cubicBezTo>
                  <a:lnTo>
                    <a:pt x="35" y="166"/>
                  </a:lnTo>
                  <a:cubicBezTo>
                    <a:pt x="36" y="167"/>
                    <a:pt x="37" y="167"/>
                    <a:pt x="37" y="168"/>
                  </a:cubicBezTo>
                  <a:lnTo>
                    <a:pt x="34" y="171"/>
                  </a:lnTo>
                  <a:close/>
                  <a:moveTo>
                    <a:pt x="32" y="170"/>
                  </a:moveTo>
                  <a:cubicBezTo>
                    <a:pt x="29" y="166"/>
                    <a:pt x="26" y="163"/>
                    <a:pt x="23" y="160"/>
                  </a:cubicBezTo>
                  <a:lnTo>
                    <a:pt x="26" y="157"/>
                  </a:lnTo>
                  <a:cubicBezTo>
                    <a:pt x="29" y="160"/>
                    <a:pt x="32" y="163"/>
                    <a:pt x="35" y="166"/>
                  </a:cubicBezTo>
                  <a:lnTo>
                    <a:pt x="32" y="170"/>
                  </a:lnTo>
                  <a:close/>
                  <a:moveTo>
                    <a:pt x="15" y="149"/>
                  </a:moveTo>
                  <a:lnTo>
                    <a:pt x="15" y="149"/>
                  </a:lnTo>
                  <a:lnTo>
                    <a:pt x="19" y="147"/>
                  </a:lnTo>
                  <a:lnTo>
                    <a:pt x="19" y="147"/>
                  </a:lnTo>
                  <a:lnTo>
                    <a:pt x="15" y="149"/>
                  </a:lnTo>
                  <a:close/>
                  <a:moveTo>
                    <a:pt x="19" y="147"/>
                  </a:moveTo>
                  <a:lnTo>
                    <a:pt x="19" y="147"/>
                  </a:lnTo>
                  <a:lnTo>
                    <a:pt x="17" y="148"/>
                  </a:lnTo>
                  <a:lnTo>
                    <a:pt x="19" y="147"/>
                  </a:lnTo>
                  <a:close/>
                  <a:moveTo>
                    <a:pt x="15" y="149"/>
                  </a:moveTo>
                  <a:cubicBezTo>
                    <a:pt x="14" y="147"/>
                    <a:pt x="13" y="145"/>
                    <a:pt x="12" y="143"/>
                  </a:cubicBezTo>
                  <a:lnTo>
                    <a:pt x="15" y="141"/>
                  </a:lnTo>
                  <a:cubicBezTo>
                    <a:pt x="17" y="143"/>
                    <a:pt x="18" y="145"/>
                    <a:pt x="19" y="147"/>
                  </a:cubicBezTo>
                  <a:lnTo>
                    <a:pt x="15" y="149"/>
                  </a:lnTo>
                  <a:close/>
                  <a:moveTo>
                    <a:pt x="12" y="143"/>
                  </a:moveTo>
                  <a:cubicBezTo>
                    <a:pt x="10" y="140"/>
                    <a:pt x="9" y="138"/>
                    <a:pt x="8" y="136"/>
                  </a:cubicBezTo>
                  <a:lnTo>
                    <a:pt x="12" y="134"/>
                  </a:lnTo>
                  <a:cubicBezTo>
                    <a:pt x="13" y="136"/>
                    <a:pt x="14" y="139"/>
                    <a:pt x="15" y="141"/>
                  </a:cubicBezTo>
                  <a:lnTo>
                    <a:pt x="12" y="143"/>
                  </a:lnTo>
                  <a:close/>
                  <a:moveTo>
                    <a:pt x="8" y="136"/>
                  </a:moveTo>
                  <a:cubicBezTo>
                    <a:pt x="3" y="124"/>
                    <a:pt x="0" y="111"/>
                    <a:pt x="0" y="98"/>
                  </a:cubicBezTo>
                  <a:lnTo>
                    <a:pt x="5" y="98"/>
                  </a:lnTo>
                  <a:cubicBezTo>
                    <a:pt x="5" y="111"/>
                    <a:pt x="8" y="123"/>
                    <a:pt x="12" y="134"/>
                  </a:cubicBezTo>
                  <a:lnTo>
                    <a:pt x="8" y="136"/>
                  </a:lnTo>
                  <a:close/>
                  <a:moveTo>
                    <a:pt x="0" y="98"/>
                  </a:moveTo>
                  <a:cubicBezTo>
                    <a:pt x="0" y="97"/>
                    <a:pt x="0" y="97"/>
                    <a:pt x="0" y="97"/>
                  </a:cubicBezTo>
                  <a:lnTo>
                    <a:pt x="5" y="97"/>
                  </a:lnTo>
                  <a:cubicBezTo>
                    <a:pt x="5" y="97"/>
                    <a:pt x="5" y="97"/>
                    <a:pt x="5" y="98"/>
                  </a:cubicBezTo>
                  <a:lnTo>
                    <a:pt x="0" y="98"/>
                  </a:lnTo>
                  <a:close/>
                  <a:moveTo>
                    <a:pt x="0" y="97"/>
                  </a:moveTo>
                  <a:cubicBezTo>
                    <a:pt x="0" y="89"/>
                    <a:pt x="1" y="82"/>
                    <a:pt x="3" y="75"/>
                  </a:cubicBezTo>
                  <a:lnTo>
                    <a:pt x="7" y="76"/>
                  </a:lnTo>
                  <a:cubicBezTo>
                    <a:pt x="6" y="83"/>
                    <a:pt x="5" y="90"/>
                    <a:pt x="5" y="97"/>
                  </a:cubicBezTo>
                  <a:lnTo>
                    <a:pt x="0" y="97"/>
                  </a:lnTo>
                  <a:close/>
                  <a:moveTo>
                    <a:pt x="3" y="75"/>
                  </a:moveTo>
                  <a:cubicBezTo>
                    <a:pt x="5" y="68"/>
                    <a:pt x="7" y="61"/>
                    <a:pt x="10" y="55"/>
                  </a:cubicBezTo>
                  <a:lnTo>
                    <a:pt x="14" y="57"/>
                  </a:lnTo>
                  <a:cubicBezTo>
                    <a:pt x="11" y="63"/>
                    <a:pt x="9" y="69"/>
                    <a:pt x="7" y="76"/>
                  </a:cubicBezTo>
                  <a:lnTo>
                    <a:pt x="3" y="75"/>
                  </a:lnTo>
                  <a:close/>
                  <a:moveTo>
                    <a:pt x="10" y="55"/>
                  </a:moveTo>
                  <a:cubicBezTo>
                    <a:pt x="26" y="22"/>
                    <a:pt x="60" y="0"/>
                    <a:pt x="99" y="0"/>
                  </a:cubicBezTo>
                  <a:lnTo>
                    <a:pt x="99" y="4"/>
                  </a:lnTo>
                  <a:cubicBezTo>
                    <a:pt x="62" y="4"/>
                    <a:pt x="29" y="26"/>
                    <a:pt x="14" y="57"/>
                  </a:cubicBezTo>
                  <a:lnTo>
                    <a:pt x="10" y="55"/>
                  </a:lnTo>
                  <a:close/>
                  <a:moveTo>
                    <a:pt x="99" y="0"/>
                  </a:moveTo>
                  <a:cubicBezTo>
                    <a:pt x="99" y="0"/>
                    <a:pt x="99" y="0"/>
                    <a:pt x="99" y="0"/>
                  </a:cubicBezTo>
                  <a:lnTo>
                    <a:pt x="99" y="4"/>
                  </a:lnTo>
                  <a:cubicBezTo>
                    <a:pt x="99" y="4"/>
                    <a:pt x="99" y="4"/>
                    <a:pt x="99" y="4"/>
                  </a:cubicBezTo>
                  <a:lnTo>
                    <a:pt x="99" y="0"/>
                  </a:lnTo>
                  <a:close/>
                  <a:moveTo>
                    <a:pt x="99" y="0"/>
                  </a:moveTo>
                  <a:cubicBezTo>
                    <a:pt x="102" y="0"/>
                    <a:pt x="104" y="0"/>
                    <a:pt x="107" y="0"/>
                  </a:cubicBezTo>
                  <a:lnTo>
                    <a:pt x="107" y="4"/>
                  </a:lnTo>
                  <a:cubicBezTo>
                    <a:pt x="104" y="4"/>
                    <a:pt x="102" y="4"/>
                    <a:pt x="99" y="4"/>
                  </a:cubicBezTo>
                  <a:lnTo>
                    <a:pt x="99" y="0"/>
                  </a:lnTo>
                  <a:close/>
                  <a:moveTo>
                    <a:pt x="107" y="0"/>
                  </a:moveTo>
                  <a:cubicBezTo>
                    <a:pt x="110" y="0"/>
                    <a:pt x="112" y="1"/>
                    <a:pt x="115" y="1"/>
                  </a:cubicBezTo>
                  <a:lnTo>
                    <a:pt x="114" y="5"/>
                  </a:lnTo>
                  <a:cubicBezTo>
                    <a:pt x="112" y="5"/>
                    <a:pt x="109" y="5"/>
                    <a:pt x="107" y="4"/>
                  </a:cubicBezTo>
                  <a:lnTo>
                    <a:pt x="107" y="0"/>
                  </a:lnTo>
                  <a:close/>
                  <a:moveTo>
                    <a:pt x="115" y="1"/>
                  </a:moveTo>
                  <a:cubicBezTo>
                    <a:pt x="128" y="3"/>
                    <a:pt x="140" y="8"/>
                    <a:pt x="151" y="15"/>
                  </a:cubicBezTo>
                  <a:lnTo>
                    <a:pt x="149" y="19"/>
                  </a:lnTo>
                  <a:cubicBezTo>
                    <a:pt x="139" y="12"/>
                    <a:pt x="127" y="7"/>
                    <a:pt x="114" y="5"/>
                  </a:cubicBezTo>
                  <a:lnTo>
                    <a:pt x="115" y="1"/>
                  </a:lnTo>
                  <a:close/>
                  <a:moveTo>
                    <a:pt x="173" y="34"/>
                  </a:moveTo>
                  <a:lnTo>
                    <a:pt x="173" y="34"/>
                  </a:lnTo>
                  <a:lnTo>
                    <a:pt x="170" y="37"/>
                  </a:lnTo>
                  <a:lnTo>
                    <a:pt x="170" y="37"/>
                  </a:lnTo>
                  <a:lnTo>
                    <a:pt x="173" y="34"/>
                  </a:lnTo>
                  <a:close/>
                  <a:moveTo>
                    <a:pt x="170" y="37"/>
                  </a:moveTo>
                  <a:lnTo>
                    <a:pt x="170" y="37"/>
                  </a:lnTo>
                  <a:lnTo>
                    <a:pt x="171" y="35"/>
                  </a:lnTo>
                  <a:lnTo>
                    <a:pt x="170" y="37"/>
                  </a:lnTo>
                  <a:close/>
                  <a:moveTo>
                    <a:pt x="173" y="34"/>
                  </a:moveTo>
                  <a:cubicBezTo>
                    <a:pt x="175" y="36"/>
                    <a:pt x="177" y="39"/>
                    <a:pt x="179" y="41"/>
                  </a:cubicBezTo>
                  <a:lnTo>
                    <a:pt x="175" y="44"/>
                  </a:lnTo>
                  <a:cubicBezTo>
                    <a:pt x="173" y="41"/>
                    <a:pt x="172" y="39"/>
                    <a:pt x="170" y="37"/>
                  </a:cubicBezTo>
                  <a:lnTo>
                    <a:pt x="173" y="34"/>
                  </a:lnTo>
                  <a:close/>
                  <a:moveTo>
                    <a:pt x="179" y="41"/>
                  </a:moveTo>
                  <a:cubicBezTo>
                    <a:pt x="181" y="44"/>
                    <a:pt x="182" y="47"/>
                    <a:pt x="184" y="49"/>
                  </a:cubicBezTo>
                  <a:lnTo>
                    <a:pt x="180" y="51"/>
                  </a:lnTo>
                  <a:cubicBezTo>
                    <a:pt x="178" y="49"/>
                    <a:pt x="177" y="46"/>
                    <a:pt x="175" y="44"/>
                  </a:cubicBezTo>
                  <a:lnTo>
                    <a:pt x="179" y="41"/>
                  </a:lnTo>
                  <a:close/>
                  <a:moveTo>
                    <a:pt x="184" y="49"/>
                  </a:moveTo>
                  <a:cubicBezTo>
                    <a:pt x="192" y="64"/>
                    <a:pt x="197" y="80"/>
                    <a:pt x="197" y="98"/>
                  </a:cubicBezTo>
                  <a:lnTo>
                    <a:pt x="192" y="98"/>
                  </a:lnTo>
                  <a:cubicBezTo>
                    <a:pt x="192" y="81"/>
                    <a:pt x="188" y="65"/>
                    <a:pt x="180" y="51"/>
                  </a:cubicBezTo>
                  <a:lnTo>
                    <a:pt x="184" y="49"/>
                  </a:lnTo>
                  <a:close/>
                  <a:moveTo>
                    <a:pt x="197" y="98"/>
                  </a:moveTo>
                  <a:lnTo>
                    <a:pt x="197" y="98"/>
                  </a:lnTo>
                  <a:lnTo>
                    <a:pt x="192" y="98"/>
                  </a:lnTo>
                  <a:lnTo>
                    <a:pt x="192" y="98"/>
                  </a:lnTo>
                  <a:lnTo>
                    <a:pt x="197" y="98"/>
                  </a:lnTo>
                  <a:close/>
                  <a:moveTo>
                    <a:pt x="197" y="98"/>
                  </a:moveTo>
                  <a:cubicBezTo>
                    <a:pt x="197" y="112"/>
                    <a:pt x="193" y="126"/>
                    <a:pt x="187" y="139"/>
                  </a:cubicBezTo>
                  <a:lnTo>
                    <a:pt x="183" y="137"/>
                  </a:lnTo>
                  <a:cubicBezTo>
                    <a:pt x="189" y="125"/>
                    <a:pt x="192" y="112"/>
                    <a:pt x="192" y="98"/>
                  </a:cubicBezTo>
                  <a:lnTo>
                    <a:pt x="197" y="98"/>
                  </a:lnTo>
                  <a:close/>
                  <a:moveTo>
                    <a:pt x="187" y="139"/>
                  </a:moveTo>
                  <a:cubicBezTo>
                    <a:pt x="187" y="141"/>
                    <a:pt x="185" y="143"/>
                    <a:pt x="184" y="145"/>
                  </a:cubicBezTo>
                  <a:lnTo>
                    <a:pt x="181" y="143"/>
                  </a:lnTo>
                  <a:cubicBezTo>
                    <a:pt x="182" y="141"/>
                    <a:pt x="183" y="139"/>
                    <a:pt x="183" y="137"/>
                  </a:cubicBezTo>
                  <a:lnTo>
                    <a:pt x="187" y="139"/>
                  </a:lnTo>
                  <a:close/>
                  <a:moveTo>
                    <a:pt x="184" y="145"/>
                  </a:moveTo>
                  <a:cubicBezTo>
                    <a:pt x="179" y="155"/>
                    <a:pt x="171" y="164"/>
                    <a:pt x="163" y="171"/>
                  </a:cubicBezTo>
                  <a:lnTo>
                    <a:pt x="160" y="168"/>
                  </a:lnTo>
                  <a:cubicBezTo>
                    <a:pt x="168" y="161"/>
                    <a:pt x="175" y="152"/>
                    <a:pt x="181" y="143"/>
                  </a:cubicBezTo>
                  <a:lnTo>
                    <a:pt x="184" y="145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19" name="Freeform 7"/>
            <p:cNvSpPr>
              <a:spLocks noChangeAspect="1"/>
            </p:cNvSpPr>
            <p:nvPr/>
          </p:nvSpPr>
          <p:spPr bwMode="auto">
            <a:xfrm>
              <a:off x="1160" y="195"/>
              <a:ext cx="258" cy="40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9" y="0"/>
                </a:cxn>
                <a:cxn ang="0">
                  <a:pos x="50" y="58"/>
                </a:cxn>
                <a:cxn ang="0">
                  <a:pos x="23" y="58"/>
                </a:cxn>
                <a:cxn ang="0">
                  <a:pos x="66" y="134"/>
                </a:cxn>
                <a:cxn ang="0">
                  <a:pos x="55" y="134"/>
                </a:cxn>
                <a:cxn ang="0">
                  <a:pos x="9" y="54"/>
                </a:cxn>
                <a:cxn ang="0">
                  <a:pos x="46" y="54"/>
                </a:cxn>
                <a:cxn ang="0">
                  <a:pos x="68" y="29"/>
                </a:cxn>
                <a:cxn ang="0">
                  <a:pos x="46" y="3"/>
                </a:cxn>
                <a:cxn ang="0">
                  <a:pos x="0" y="3"/>
                </a:cxn>
                <a:cxn ang="0">
                  <a:pos x="2" y="0"/>
                </a:cxn>
              </a:cxnLst>
              <a:rect l="0" t="0" r="r" b="b"/>
              <a:pathLst>
                <a:path w="86" h="134">
                  <a:moveTo>
                    <a:pt x="2" y="0"/>
                  </a:moveTo>
                  <a:lnTo>
                    <a:pt x="49" y="0"/>
                  </a:lnTo>
                  <a:cubicBezTo>
                    <a:pt x="78" y="1"/>
                    <a:pt x="86" y="53"/>
                    <a:pt x="50" y="58"/>
                  </a:cubicBezTo>
                  <a:lnTo>
                    <a:pt x="23" y="58"/>
                  </a:lnTo>
                  <a:cubicBezTo>
                    <a:pt x="38" y="83"/>
                    <a:pt x="55" y="127"/>
                    <a:pt x="66" y="134"/>
                  </a:cubicBezTo>
                  <a:lnTo>
                    <a:pt x="55" y="134"/>
                  </a:lnTo>
                  <a:cubicBezTo>
                    <a:pt x="46" y="130"/>
                    <a:pt x="25" y="81"/>
                    <a:pt x="9" y="54"/>
                  </a:cubicBezTo>
                  <a:lnTo>
                    <a:pt x="46" y="54"/>
                  </a:lnTo>
                  <a:cubicBezTo>
                    <a:pt x="62" y="52"/>
                    <a:pt x="68" y="41"/>
                    <a:pt x="68" y="29"/>
                  </a:cubicBezTo>
                  <a:cubicBezTo>
                    <a:pt x="68" y="18"/>
                    <a:pt x="59" y="5"/>
                    <a:pt x="46" y="3"/>
                  </a:cubicBez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20" name="Freeform 8"/>
            <p:cNvSpPr>
              <a:spLocks noChangeAspect="1"/>
            </p:cNvSpPr>
            <p:nvPr/>
          </p:nvSpPr>
          <p:spPr bwMode="auto">
            <a:xfrm>
              <a:off x="1139" y="210"/>
              <a:ext cx="219" cy="387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52" y="0"/>
                </a:cxn>
                <a:cxn ang="0">
                  <a:pos x="73" y="24"/>
                </a:cxn>
                <a:cxn ang="0">
                  <a:pos x="42" y="48"/>
                </a:cxn>
                <a:cxn ang="0">
                  <a:pos x="16" y="48"/>
                </a:cxn>
                <a:cxn ang="0">
                  <a:pos x="14" y="49"/>
                </a:cxn>
                <a:cxn ang="0">
                  <a:pos x="59" y="129"/>
                </a:cxn>
                <a:cxn ang="0">
                  <a:pos x="49" y="129"/>
                </a:cxn>
                <a:cxn ang="0">
                  <a:pos x="0" y="44"/>
                </a:cxn>
                <a:cxn ang="0">
                  <a:pos x="40" y="44"/>
                </a:cxn>
                <a:cxn ang="0">
                  <a:pos x="67" y="25"/>
                </a:cxn>
                <a:cxn ang="0">
                  <a:pos x="52" y="5"/>
                </a:cxn>
                <a:cxn ang="0">
                  <a:pos x="4" y="5"/>
                </a:cxn>
                <a:cxn ang="0">
                  <a:pos x="6" y="0"/>
                </a:cxn>
              </a:cxnLst>
              <a:rect l="0" t="0" r="r" b="b"/>
              <a:pathLst>
                <a:path w="73" h="129">
                  <a:moveTo>
                    <a:pt x="6" y="0"/>
                  </a:moveTo>
                  <a:lnTo>
                    <a:pt x="52" y="0"/>
                  </a:lnTo>
                  <a:cubicBezTo>
                    <a:pt x="66" y="1"/>
                    <a:pt x="73" y="13"/>
                    <a:pt x="73" y="24"/>
                  </a:cubicBezTo>
                  <a:cubicBezTo>
                    <a:pt x="73" y="37"/>
                    <a:pt x="64" y="49"/>
                    <a:pt x="42" y="48"/>
                  </a:cubicBezTo>
                  <a:lnTo>
                    <a:pt x="16" y="48"/>
                  </a:lnTo>
                  <a:cubicBezTo>
                    <a:pt x="14" y="48"/>
                    <a:pt x="13" y="48"/>
                    <a:pt x="14" y="49"/>
                  </a:cubicBezTo>
                  <a:cubicBezTo>
                    <a:pt x="28" y="74"/>
                    <a:pt x="48" y="123"/>
                    <a:pt x="59" y="129"/>
                  </a:cubicBezTo>
                  <a:lnTo>
                    <a:pt x="49" y="129"/>
                  </a:lnTo>
                  <a:cubicBezTo>
                    <a:pt x="40" y="126"/>
                    <a:pt x="16" y="71"/>
                    <a:pt x="0" y="44"/>
                  </a:cubicBezTo>
                  <a:lnTo>
                    <a:pt x="40" y="44"/>
                  </a:lnTo>
                  <a:cubicBezTo>
                    <a:pt x="58" y="45"/>
                    <a:pt x="67" y="37"/>
                    <a:pt x="67" y="25"/>
                  </a:cubicBezTo>
                  <a:cubicBezTo>
                    <a:pt x="68" y="16"/>
                    <a:pt x="64" y="6"/>
                    <a:pt x="52" y="5"/>
                  </a:cubicBezTo>
                  <a:lnTo>
                    <a:pt x="4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21" name="Freeform 9"/>
            <p:cNvSpPr>
              <a:spLocks noChangeAspect="1"/>
            </p:cNvSpPr>
            <p:nvPr/>
          </p:nvSpPr>
          <p:spPr bwMode="auto">
            <a:xfrm>
              <a:off x="929" y="249"/>
              <a:ext cx="381" cy="348"/>
            </a:xfrm>
            <a:custGeom>
              <a:avLst/>
              <a:gdLst/>
              <a:ahLst/>
              <a:cxnLst>
                <a:cxn ang="0">
                  <a:pos x="125" y="0"/>
                </a:cxn>
                <a:cxn ang="0">
                  <a:pos x="62" y="3"/>
                </a:cxn>
                <a:cxn ang="0">
                  <a:pos x="53" y="7"/>
                </a:cxn>
                <a:cxn ang="0">
                  <a:pos x="0" y="116"/>
                </a:cxn>
                <a:cxn ang="0">
                  <a:pos x="8" y="116"/>
                </a:cxn>
                <a:cxn ang="0">
                  <a:pos x="55" y="19"/>
                </a:cxn>
                <a:cxn ang="0">
                  <a:pos x="68" y="12"/>
                </a:cxn>
                <a:cxn ang="0">
                  <a:pos x="115" y="12"/>
                </a:cxn>
                <a:cxn ang="0">
                  <a:pos x="125" y="0"/>
                </a:cxn>
              </a:cxnLst>
              <a:rect l="0" t="0" r="r" b="b"/>
              <a:pathLst>
                <a:path w="127" h="116">
                  <a:moveTo>
                    <a:pt x="125" y="0"/>
                  </a:moveTo>
                  <a:cubicBezTo>
                    <a:pt x="122" y="5"/>
                    <a:pt x="83" y="2"/>
                    <a:pt x="62" y="3"/>
                  </a:cubicBezTo>
                  <a:cubicBezTo>
                    <a:pt x="58" y="3"/>
                    <a:pt x="55" y="4"/>
                    <a:pt x="53" y="7"/>
                  </a:cubicBezTo>
                  <a:cubicBezTo>
                    <a:pt x="35" y="43"/>
                    <a:pt x="8" y="115"/>
                    <a:pt x="0" y="116"/>
                  </a:cubicBezTo>
                  <a:lnTo>
                    <a:pt x="8" y="116"/>
                  </a:lnTo>
                  <a:cubicBezTo>
                    <a:pt x="12" y="114"/>
                    <a:pt x="38" y="51"/>
                    <a:pt x="55" y="19"/>
                  </a:cubicBezTo>
                  <a:cubicBezTo>
                    <a:pt x="58" y="15"/>
                    <a:pt x="63" y="12"/>
                    <a:pt x="68" y="12"/>
                  </a:cubicBezTo>
                  <a:lnTo>
                    <a:pt x="115" y="12"/>
                  </a:lnTo>
                  <a:cubicBezTo>
                    <a:pt x="127" y="12"/>
                    <a:pt x="123" y="6"/>
                    <a:pt x="125" y="0"/>
                  </a:cubicBez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22" name="Freeform 10"/>
            <p:cNvSpPr>
              <a:spLocks noChangeAspect="1"/>
            </p:cNvSpPr>
            <p:nvPr/>
          </p:nvSpPr>
          <p:spPr bwMode="auto">
            <a:xfrm>
              <a:off x="965" y="291"/>
              <a:ext cx="333" cy="306"/>
            </a:xfrm>
            <a:custGeom>
              <a:avLst/>
              <a:gdLst/>
              <a:ahLst/>
              <a:cxnLst>
                <a:cxn ang="0">
                  <a:pos x="111" y="0"/>
                </a:cxn>
                <a:cxn ang="0">
                  <a:pos x="55" y="2"/>
                </a:cxn>
                <a:cxn ang="0">
                  <a:pos x="45" y="9"/>
                </a:cxn>
                <a:cxn ang="0">
                  <a:pos x="0" y="102"/>
                </a:cxn>
                <a:cxn ang="0">
                  <a:pos x="7" y="102"/>
                </a:cxn>
                <a:cxn ang="0">
                  <a:pos x="47" y="16"/>
                </a:cxn>
                <a:cxn ang="0">
                  <a:pos x="57" y="11"/>
                </a:cxn>
                <a:cxn ang="0">
                  <a:pos x="97" y="11"/>
                </a:cxn>
                <a:cxn ang="0">
                  <a:pos x="111" y="0"/>
                </a:cxn>
              </a:cxnLst>
              <a:rect l="0" t="0" r="r" b="b"/>
              <a:pathLst>
                <a:path w="111" h="102">
                  <a:moveTo>
                    <a:pt x="111" y="0"/>
                  </a:moveTo>
                  <a:cubicBezTo>
                    <a:pt x="108" y="4"/>
                    <a:pt x="76" y="2"/>
                    <a:pt x="55" y="2"/>
                  </a:cubicBezTo>
                  <a:cubicBezTo>
                    <a:pt x="51" y="2"/>
                    <a:pt x="47" y="6"/>
                    <a:pt x="45" y="9"/>
                  </a:cubicBezTo>
                  <a:cubicBezTo>
                    <a:pt x="28" y="41"/>
                    <a:pt x="5" y="100"/>
                    <a:pt x="0" y="102"/>
                  </a:cubicBezTo>
                  <a:lnTo>
                    <a:pt x="7" y="102"/>
                  </a:lnTo>
                  <a:cubicBezTo>
                    <a:pt x="12" y="101"/>
                    <a:pt x="32" y="47"/>
                    <a:pt x="47" y="16"/>
                  </a:cubicBezTo>
                  <a:cubicBezTo>
                    <a:pt x="50" y="13"/>
                    <a:pt x="52" y="11"/>
                    <a:pt x="57" y="11"/>
                  </a:cubicBezTo>
                  <a:lnTo>
                    <a:pt x="97" y="11"/>
                  </a:lnTo>
                  <a:cubicBezTo>
                    <a:pt x="109" y="11"/>
                    <a:pt x="109" y="5"/>
                    <a:pt x="111" y="0"/>
                  </a:cubicBez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23" name="Freeform 11"/>
            <p:cNvSpPr>
              <a:spLocks noChangeAspect="1"/>
            </p:cNvSpPr>
            <p:nvPr/>
          </p:nvSpPr>
          <p:spPr bwMode="auto">
            <a:xfrm>
              <a:off x="824" y="66"/>
              <a:ext cx="612" cy="531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97" y="3"/>
                </a:cxn>
                <a:cxn ang="0">
                  <a:pos x="79" y="14"/>
                </a:cxn>
                <a:cxn ang="0">
                  <a:pos x="0" y="177"/>
                </a:cxn>
                <a:cxn ang="0">
                  <a:pos x="10" y="177"/>
                </a:cxn>
                <a:cxn ang="0">
                  <a:pos x="82" y="29"/>
                </a:cxn>
                <a:cxn ang="0">
                  <a:pos x="103" y="15"/>
                </a:cxn>
                <a:cxn ang="0">
                  <a:pos x="185" y="15"/>
                </a:cxn>
                <a:cxn ang="0">
                  <a:pos x="201" y="0"/>
                </a:cxn>
              </a:cxnLst>
              <a:rect l="0" t="0" r="r" b="b"/>
              <a:pathLst>
                <a:path w="204" h="177">
                  <a:moveTo>
                    <a:pt x="201" y="0"/>
                  </a:moveTo>
                  <a:cubicBezTo>
                    <a:pt x="196" y="7"/>
                    <a:pt x="128" y="2"/>
                    <a:pt x="97" y="3"/>
                  </a:cubicBezTo>
                  <a:cubicBezTo>
                    <a:pt x="89" y="4"/>
                    <a:pt x="83" y="10"/>
                    <a:pt x="79" y="14"/>
                  </a:cubicBezTo>
                  <a:cubicBezTo>
                    <a:pt x="52" y="70"/>
                    <a:pt x="12" y="172"/>
                    <a:pt x="0" y="177"/>
                  </a:cubicBezTo>
                  <a:lnTo>
                    <a:pt x="10" y="177"/>
                  </a:lnTo>
                  <a:cubicBezTo>
                    <a:pt x="17" y="173"/>
                    <a:pt x="57" y="78"/>
                    <a:pt x="82" y="29"/>
                  </a:cubicBezTo>
                  <a:cubicBezTo>
                    <a:pt x="85" y="22"/>
                    <a:pt x="95" y="16"/>
                    <a:pt x="103" y="15"/>
                  </a:cubicBezTo>
                  <a:lnTo>
                    <a:pt x="185" y="15"/>
                  </a:lnTo>
                  <a:cubicBezTo>
                    <a:pt x="204" y="16"/>
                    <a:pt x="198" y="8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24" name="Freeform 12"/>
            <p:cNvSpPr>
              <a:spLocks noChangeAspect="1"/>
            </p:cNvSpPr>
            <p:nvPr/>
          </p:nvSpPr>
          <p:spPr bwMode="auto">
            <a:xfrm>
              <a:off x="869" y="117"/>
              <a:ext cx="546" cy="480"/>
            </a:xfrm>
            <a:custGeom>
              <a:avLst/>
              <a:gdLst/>
              <a:ahLst/>
              <a:cxnLst>
                <a:cxn ang="0">
                  <a:pos x="182" y="0"/>
                </a:cxn>
                <a:cxn ang="0">
                  <a:pos x="89" y="3"/>
                </a:cxn>
                <a:cxn ang="0">
                  <a:pos x="69" y="16"/>
                </a:cxn>
                <a:cxn ang="0">
                  <a:pos x="0" y="160"/>
                </a:cxn>
                <a:cxn ang="0">
                  <a:pos x="5" y="160"/>
                </a:cxn>
                <a:cxn ang="0">
                  <a:pos x="71" y="26"/>
                </a:cxn>
                <a:cxn ang="0">
                  <a:pos x="82" y="16"/>
                </a:cxn>
                <a:cxn ang="0">
                  <a:pos x="161" y="16"/>
                </a:cxn>
                <a:cxn ang="0">
                  <a:pos x="182" y="0"/>
                </a:cxn>
              </a:cxnLst>
              <a:rect l="0" t="0" r="r" b="b"/>
              <a:pathLst>
                <a:path w="182" h="160">
                  <a:moveTo>
                    <a:pt x="182" y="0"/>
                  </a:moveTo>
                  <a:cubicBezTo>
                    <a:pt x="180" y="6"/>
                    <a:pt x="121" y="2"/>
                    <a:pt x="89" y="3"/>
                  </a:cubicBezTo>
                  <a:cubicBezTo>
                    <a:pt x="81" y="3"/>
                    <a:pt x="71" y="10"/>
                    <a:pt x="69" y="16"/>
                  </a:cubicBezTo>
                  <a:cubicBezTo>
                    <a:pt x="42" y="71"/>
                    <a:pt x="6" y="155"/>
                    <a:pt x="0" y="160"/>
                  </a:cubicBezTo>
                  <a:lnTo>
                    <a:pt x="5" y="160"/>
                  </a:lnTo>
                  <a:cubicBezTo>
                    <a:pt x="15" y="160"/>
                    <a:pt x="29" y="116"/>
                    <a:pt x="71" y="26"/>
                  </a:cubicBezTo>
                  <a:cubicBezTo>
                    <a:pt x="75" y="20"/>
                    <a:pt x="74" y="16"/>
                    <a:pt x="82" y="16"/>
                  </a:cubicBezTo>
                  <a:lnTo>
                    <a:pt x="161" y="16"/>
                  </a:lnTo>
                  <a:cubicBezTo>
                    <a:pt x="179" y="16"/>
                    <a:pt x="177" y="13"/>
                    <a:pt x="182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</p:grpSp>
      <p:sp>
        <p:nvSpPr>
          <p:cNvPr id="25" name="24 Rectángulo"/>
          <p:cNvSpPr/>
          <p:nvPr/>
        </p:nvSpPr>
        <p:spPr>
          <a:xfrm>
            <a:off x="6876256" y="2348880"/>
            <a:ext cx="19550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2400" b="1" dirty="0" smtClean="0">
                <a:solidFill>
                  <a:schemeClr val="bg2">
                    <a:lumMod val="25000"/>
                  </a:schemeClr>
                </a:solidFill>
              </a:rPr>
              <a:t>Sr. Asistente</a:t>
            </a:r>
          </a:p>
          <a:p>
            <a:pPr>
              <a:lnSpc>
                <a:spcPct val="80000"/>
              </a:lnSpc>
            </a:pPr>
            <a:r>
              <a:rPr lang="es-ES_tradnl" sz="2400" b="1" dirty="0" smtClean="0">
                <a:solidFill>
                  <a:schemeClr val="bg2">
                    <a:lumMod val="25000"/>
                  </a:schemeClr>
                </a:solidFill>
              </a:rPr>
              <a:t>Utilice los elementos de protección personal</a:t>
            </a:r>
            <a:endParaRPr lang="es-ES_tradnl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5029200" y="285728"/>
            <a:ext cx="4114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sz="2400" b="1" dirty="0" smtClean="0">
                <a:solidFill>
                  <a:schemeClr val="bg1"/>
                </a:solidFill>
              </a:rPr>
              <a:t>MANEJO Y APLICACIÓN DE FITOSANITARIOS</a:t>
            </a:r>
            <a:endParaRPr lang="es-E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/>
          <a:srcRect l="13672" t="42535" r="69402" b="25346"/>
          <a:stretch>
            <a:fillRect/>
          </a:stretch>
        </p:blipFill>
        <p:spPr bwMode="auto">
          <a:xfrm>
            <a:off x="7020272" y="3071810"/>
            <a:ext cx="1857375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23850" y="1285875"/>
            <a:ext cx="5429250" cy="4857750"/>
            <a:chOff x="528" y="776"/>
            <a:chExt cx="2448" cy="2928"/>
          </a:xfrm>
        </p:grpSpPr>
        <p:sp>
          <p:nvSpPr>
            <p:cNvPr id="6169" name="Line 10"/>
            <p:cNvSpPr>
              <a:spLocks noChangeShapeType="1"/>
            </p:cNvSpPr>
            <p:nvPr/>
          </p:nvSpPr>
          <p:spPr bwMode="auto">
            <a:xfrm flipH="1">
              <a:off x="528" y="776"/>
              <a:ext cx="2448" cy="0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6170" name="Line 11"/>
            <p:cNvSpPr>
              <a:spLocks noChangeShapeType="1"/>
            </p:cNvSpPr>
            <p:nvPr/>
          </p:nvSpPr>
          <p:spPr bwMode="auto">
            <a:xfrm>
              <a:off x="528" y="776"/>
              <a:ext cx="0" cy="2928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</p:grp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3898900" y="1603365"/>
            <a:ext cx="500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s-ES_tradnl" sz="2000" b="1" dirty="0">
                <a:solidFill>
                  <a:srgbClr val="227A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Proceso de preparación de la carga</a:t>
            </a:r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179388" y="1428750"/>
            <a:ext cx="285750" cy="285750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>
              <a:latin typeface="+mn-lt"/>
              <a:cs typeface="+mn-cs"/>
            </a:endParaRPr>
          </a:p>
        </p:txBody>
      </p:sp>
      <p:sp>
        <p:nvSpPr>
          <p:cNvPr id="45069" name="Text Box 13"/>
          <p:cNvSpPr txBox="1">
            <a:spLocks noChangeArrowheads="1"/>
          </p:cNvSpPr>
          <p:nvPr/>
        </p:nvSpPr>
        <p:spPr bwMode="auto">
          <a:xfrm>
            <a:off x="2895600" y="1257288"/>
            <a:ext cx="601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s-ES_tradnl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Manejo de Fitosanitarios</a:t>
            </a:r>
          </a:p>
        </p:txBody>
      </p:sp>
      <p:sp>
        <p:nvSpPr>
          <p:cNvPr id="45071" name="Text Box 15"/>
          <p:cNvSpPr txBox="1">
            <a:spLocks noChangeArrowheads="1"/>
          </p:cNvSpPr>
          <p:nvPr/>
        </p:nvSpPr>
        <p:spPr bwMode="auto">
          <a:xfrm>
            <a:off x="611560" y="1357298"/>
            <a:ext cx="4248844" cy="369332"/>
          </a:xfrm>
          <a:prstGeom prst="rect">
            <a:avLst/>
          </a:prstGeom>
          <a:solidFill>
            <a:schemeClr val="bg2">
              <a:lumMod val="25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 dirty="0">
                <a:solidFill>
                  <a:schemeClr val="bg1"/>
                </a:solidFill>
                <a:latin typeface="Calibri" pitchFamily="34" charset="0"/>
              </a:rPr>
              <a:t>Respetar el orden </a:t>
            </a:r>
            <a:r>
              <a:rPr lang="es-ES_tradnl" b="1" dirty="0" smtClean="0">
                <a:solidFill>
                  <a:schemeClr val="bg1"/>
                </a:solidFill>
                <a:latin typeface="Calibri" pitchFamily="34" charset="0"/>
              </a:rPr>
              <a:t>de siguientes </a:t>
            </a:r>
            <a:r>
              <a:rPr lang="es-ES_tradnl" b="1" dirty="0">
                <a:solidFill>
                  <a:schemeClr val="bg1"/>
                </a:solidFill>
                <a:latin typeface="Calibri" pitchFamily="34" charset="0"/>
              </a:rPr>
              <a:t>ítems:</a:t>
            </a:r>
            <a:endParaRPr lang="es-ES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152" name="16 Rectángulo"/>
          <p:cNvSpPr>
            <a:spLocks noChangeArrowheads="1"/>
          </p:cNvSpPr>
          <p:nvPr/>
        </p:nvSpPr>
        <p:spPr bwMode="auto">
          <a:xfrm>
            <a:off x="1214438" y="414337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AR" dirty="0">
              <a:latin typeface="Calibri" pitchFamily="34" charset="0"/>
            </a:endParaRPr>
          </a:p>
        </p:txBody>
      </p:sp>
      <p:sp>
        <p:nvSpPr>
          <p:cNvPr id="6153" name="17 Rectángulo"/>
          <p:cNvSpPr>
            <a:spLocks noChangeArrowheads="1"/>
          </p:cNvSpPr>
          <p:nvPr/>
        </p:nvSpPr>
        <p:spPr bwMode="auto">
          <a:xfrm>
            <a:off x="1214438" y="50006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AR" dirty="0">
              <a:latin typeface="Calibri" pitchFamily="34" charset="0"/>
            </a:endParaRPr>
          </a:p>
        </p:txBody>
      </p:sp>
      <p:sp>
        <p:nvSpPr>
          <p:cNvPr id="6154" name="18 Rectángulo"/>
          <p:cNvSpPr>
            <a:spLocks noChangeArrowheads="1"/>
          </p:cNvSpPr>
          <p:nvPr/>
        </p:nvSpPr>
        <p:spPr bwMode="auto">
          <a:xfrm>
            <a:off x="1214438" y="564356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AR" dirty="0">
              <a:latin typeface="Calibri" pitchFamily="34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285750" y="214313"/>
            <a:ext cx="1100138" cy="1071562"/>
            <a:chOff x="788" y="0"/>
            <a:chExt cx="693" cy="675"/>
          </a:xfrm>
        </p:grpSpPr>
        <p:sp>
          <p:nvSpPr>
            <p:cNvPr id="6161" name="Freeform 5"/>
            <p:cNvSpPr>
              <a:spLocks noChangeAspect="1" noEditPoints="1"/>
            </p:cNvSpPr>
            <p:nvPr/>
          </p:nvSpPr>
          <p:spPr bwMode="auto">
            <a:xfrm>
              <a:off x="788" y="0"/>
              <a:ext cx="693" cy="675"/>
            </a:xfrm>
            <a:custGeom>
              <a:avLst/>
              <a:gdLst>
                <a:gd name="T0" fmla="*/ 212 w 231"/>
                <a:gd name="T1" fmla="*/ 53 h 225"/>
                <a:gd name="T2" fmla="*/ 210 w 231"/>
                <a:gd name="T3" fmla="*/ 54 h 225"/>
                <a:gd name="T4" fmla="*/ 211 w 231"/>
                <a:gd name="T5" fmla="*/ 54 h 225"/>
                <a:gd name="T6" fmla="*/ 211 w 231"/>
                <a:gd name="T7" fmla="*/ 53 h 225"/>
                <a:gd name="T8" fmla="*/ 212 w 231"/>
                <a:gd name="T9" fmla="*/ 53 h 225"/>
                <a:gd name="T10" fmla="*/ 215 w 231"/>
                <a:gd name="T11" fmla="*/ 61 h 225"/>
                <a:gd name="T12" fmla="*/ 212 w 231"/>
                <a:gd name="T13" fmla="*/ 53 h 225"/>
                <a:gd name="T14" fmla="*/ 221 w 231"/>
                <a:gd name="T15" fmla="*/ 69 h 225"/>
                <a:gd name="T16" fmla="*/ 215 w 231"/>
                <a:gd name="T17" fmla="*/ 61 h 225"/>
                <a:gd name="T18" fmla="*/ 221 w 231"/>
                <a:gd name="T19" fmla="*/ 69 h 225"/>
                <a:gd name="T20" fmla="*/ 229 w 231"/>
                <a:gd name="T21" fmla="*/ 116 h 225"/>
                <a:gd name="T22" fmla="*/ 221 w 231"/>
                <a:gd name="T23" fmla="*/ 69 h 225"/>
                <a:gd name="T24" fmla="*/ 231 w 231"/>
                <a:gd name="T25" fmla="*/ 116 h 225"/>
                <a:gd name="T26" fmla="*/ 229 w 231"/>
                <a:gd name="T27" fmla="*/ 116 h 225"/>
                <a:gd name="T28" fmla="*/ 231 w 231"/>
                <a:gd name="T29" fmla="*/ 116 h 225"/>
                <a:gd name="T30" fmla="*/ 224 w 231"/>
                <a:gd name="T31" fmla="*/ 148 h 225"/>
                <a:gd name="T32" fmla="*/ 231 w 231"/>
                <a:gd name="T33" fmla="*/ 116 h 225"/>
                <a:gd name="T34" fmla="*/ 219 w 231"/>
                <a:gd name="T35" fmla="*/ 166 h 225"/>
                <a:gd name="T36" fmla="*/ 224 w 231"/>
                <a:gd name="T37" fmla="*/ 148 h 225"/>
                <a:gd name="T38" fmla="*/ 219 w 231"/>
                <a:gd name="T39" fmla="*/ 166 h 225"/>
                <a:gd name="T40" fmla="*/ 149 w 231"/>
                <a:gd name="T41" fmla="*/ 224 h 225"/>
                <a:gd name="T42" fmla="*/ 219 w 231"/>
                <a:gd name="T43" fmla="*/ 166 h 225"/>
                <a:gd name="T44" fmla="*/ 11 w 231"/>
                <a:gd name="T45" fmla="*/ 164 h 225"/>
                <a:gd name="T46" fmla="*/ 13 w 231"/>
                <a:gd name="T47" fmla="*/ 163 h 225"/>
                <a:gd name="T48" fmla="*/ 11 w 231"/>
                <a:gd name="T49" fmla="*/ 164 h 225"/>
                <a:gd name="T50" fmla="*/ 12 w 231"/>
                <a:gd name="T51" fmla="*/ 164 h 225"/>
                <a:gd name="T52" fmla="*/ 11 w 231"/>
                <a:gd name="T53" fmla="*/ 164 h 225"/>
                <a:gd name="T54" fmla="*/ 10 w 231"/>
                <a:gd name="T55" fmla="*/ 157 h 225"/>
                <a:gd name="T56" fmla="*/ 11 w 231"/>
                <a:gd name="T57" fmla="*/ 164 h 225"/>
                <a:gd name="T58" fmla="*/ 6 w 231"/>
                <a:gd name="T59" fmla="*/ 151 h 225"/>
                <a:gd name="T60" fmla="*/ 10 w 231"/>
                <a:gd name="T61" fmla="*/ 157 h 225"/>
                <a:gd name="T62" fmla="*/ 6 w 231"/>
                <a:gd name="T63" fmla="*/ 151 h 225"/>
                <a:gd name="T64" fmla="*/ 2 w 231"/>
                <a:gd name="T65" fmla="*/ 116 h 225"/>
                <a:gd name="T66" fmla="*/ 6 w 231"/>
                <a:gd name="T67" fmla="*/ 151 h 225"/>
                <a:gd name="T68" fmla="*/ 0 w 231"/>
                <a:gd name="T69" fmla="*/ 116 h 225"/>
                <a:gd name="T70" fmla="*/ 2 w 231"/>
                <a:gd name="T71" fmla="*/ 116 h 225"/>
                <a:gd name="T72" fmla="*/ 0 w 231"/>
                <a:gd name="T73" fmla="*/ 116 h 225"/>
                <a:gd name="T74" fmla="*/ 10 w 231"/>
                <a:gd name="T75" fmla="*/ 73 h 225"/>
                <a:gd name="T76" fmla="*/ 0 w 231"/>
                <a:gd name="T77" fmla="*/ 116 h 225"/>
                <a:gd name="T78" fmla="*/ 15 w 231"/>
                <a:gd name="T79" fmla="*/ 60 h 225"/>
                <a:gd name="T80" fmla="*/ 10 w 231"/>
                <a:gd name="T81" fmla="*/ 73 h 225"/>
                <a:gd name="T82" fmla="*/ 15 w 231"/>
                <a:gd name="T83" fmla="*/ 60 h 225"/>
                <a:gd name="T84" fmla="*/ 66 w 231"/>
                <a:gd name="T85" fmla="*/ 14 h 225"/>
                <a:gd name="T86" fmla="*/ 15 w 231"/>
                <a:gd name="T87" fmla="*/ 60 h 225"/>
                <a:gd name="T88" fmla="*/ 116 w 231"/>
                <a:gd name="T89" fmla="*/ 0 h 225"/>
                <a:gd name="T90" fmla="*/ 116 w 231"/>
                <a:gd name="T91" fmla="*/ 2 h 225"/>
                <a:gd name="T92" fmla="*/ 116 w 231"/>
                <a:gd name="T93" fmla="*/ 0 h 225"/>
                <a:gd name="T94" fmla="*/ 144 w 231"/>
                <a:gd name="T95" fmla="*/ 6 h 225"/>
                <a:gd name="T96" fmla="*/ 116 w 231"/>
                <a:gd name="T97" fmla="*/ 0 h 225"/>
                <a:gd name="T98" fmla="*/ 149 w 231"/>
                <a:gd name="T99" fmla="*/ 5 h 225"/>
                <a:gd name="T100" fmla="*/ 144 w 231"/>
                <a:gd name="T101" fmla="*/ 6 h 225"/>
                <a:gd name="T102" fmla="*/ 149 w 231"/>
                <a:gd name="T103" fmla="*/ 5 h 225"/>
                <a:gd name="T104" fmla="*/ 170 w 231"/>
                <a:gd name="T105" fmla="*/ 16 h 225"/>
                <a:gd name="T106" fmla="*/ 149 w 231"/>
                <a:gd name="T107" fmla="*/ 5 h 22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31"/>
                <a:gd name="T163" fmla="*/ 0 h 225"/>
                <a:gd name="T164" fmla="*/ 231 w 231"/>
                <a:gd name="T165" fmla="*/ 225 h 22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31" h="225">
                  <a:moveTo>
                    <a:pt x="212" y="53"/>
                  </a:moveTo>
                  <a:cubicBezTo>
                    <a:pt x="212" y="53"/>
                    <a:pt x="212" y="53"/>
                    <a:pt x="212" y="53"/>
                  </a:cubicBezTo>
                  <a:lnTo>
                    <a:pt x="210" y="54"/>
                  </a:lnTo>
                  <a:cubicBezTo>
                    <a:pt x="210" y="54"/>
                    <a:pt x="210" y="54"/>
                    <a:pt x="210" y="54"/>
                  </a:cubicBezTo>
                  <a:lnTo>
                    <a:pt x="212" y="53"/>
                  </a:lnTo>
                  <a:close/>
                  <a:moveTo>
                    <a:pt x="211" y="54"/>
                  </a:moveTo>
                  <a:lnTo>
                    <a:pt x="210" y="54"/>
                  </a:lnTo>
                  <a:lnTo>
                    <a:pt x="211" y="53"/>
                  </a:lnTo>
                  <a:lnTo>
                    <a:pt x="211" y="54"/>
                  </a:lnTo>
                  <a:close/>
                  <a:moveTo>
                    <a:pt x="212" y="53"/>
                  </a:moveTo>
                  <a:cubicBezTo>
                    <a:pt x="214" y="55"/>
                    <a:pt x="215" y="58"/>
                    <a:pt x="217" y="60"/>
                  </a:cubicBezTo>
                  <a:lnTo>
                    <a:pt x="215" y="61"/>
                  </a:lnTo>
                  <a:cubicBezTo>
                    <a:pt x="214" y="59"/>
                    <a:pt x="212" y="56"/>
                    <a:pt x="211" y="54"/>
                  </a:cubicBezTo>
                  <a:lnTo>
                    <a:pt x="212" y="53"/>
                  </a:lnTo>
                  <a:close/>
                  <a:moveTo>
                    <a:pt x="217" y="60"/>
                  </a:moveTo>
                  <a:cubicBezTo>
                    <a:pt x="218" y="63"/>
                    <a:pt x="220" y="66"/>
                    <a:pt x="221" y="69"/>
                  </a:cubicBezTo>
                  <a:lnTo>
                    <a:pt x="219" y="69"/>
                  </a:lnTo>
                  <a:cubicBezTo>
                    <a:pt x="218" y="67"/>
                    <a:pt x="217" y="64"/>
                    <a:pt x="215" y="61"/>
                  </a:cubicBezTo>
                  <a:lnTo>
                    <a:pt x="217" y="60"/>
                  </a:lnTo>
                  <a:close/>
                  <a:moveTo>
                    <a:pt x="221" y="69"/>
                  </a:moveTo>
                  <a:cubicBezTo>
                    <a:pt x="227" y="83"/>
                    <a:pt x="231" y="99"/>
                    <a:pt x="231" y="116"/>
                  </a:cubicBezTo>
                  <a:lnTo>
                    <a:pt x="229" y="116"/>
                  </a:lnTo>
                  <a:cubicBezTo>
                    <a:pt x="229" y="99"/>
                    <a:pt x="225" y="84"/>
                    <a:pt x="219" y="69"/>
                  </a:cubicBezTo>
                  <a:lnTo>
                    <a:pt x="221" y="69"/>
                  </a:lnTo>
                  <a:close/>
                  <a:moveTo>
                    <a:pt x="231" y="116"/>
                  </a:moveTo>
                  <a:lnTo>
                    <a:pt x="231" y="116"/>
                  </a:lnTo>
                  <a:lnTo>
                    <a:pt x="229" y="116"/>
                  </a:lnTo>
                  <a:lnTo>
                    <a:pt x="231" y="116"/>
                  </a:lnTo>
                  <a:close/>
                  <a:moveTo>
                    <a:pt x="231" y="116"/>
                  </a:moveTo>
                  <a:cubicBezTo>
                    <a:pt x="231" y="127"/>
                    <a:pt x="229" y="138"/>
                    <a:pt x="226" y="148"/>
                  </a:cubicBezTo>
                  <a:lnTo>
                    <a:pt x="224" y="148"/>
                  </a:lnTo>
                  <a:cubicBezTo>
                    <a:pt x="227" y="138"/>
                    <a:pt x="229" y="127"/>
                    <a:pt x="229" y="116"/>
                  </a:cubicBezTo>
                  <a:lnTo>
                    <a:pt x="231" y="116"/>
                  </a:lnTo>
                  <a:close/>
                  <a:moveTo>
                    <a:pt x="226" y="148"/>
                  </a:moveTo>
                  <a:cubicBezTo>
                    <a:pt x="224" y="154"/>
                    <a:pt x="222" y="160"/>
                    <a:pt x="219" y="166"/>
                  </a:cubicBezTo>
                  <a:lnTo>
                    <a:pt x="218" y="165"/>
                  </a:lnTo>
                  <a:cubicBezTo>
                    <a:pt x="220" y="159"/>
                    <a:pt x="222" y="154"/>
                    <a:pt x="224" y="148"/>
                  </a:cubicBezTo>
                  <a:lnTo>
                    <a:pt x="226" y="148"/>
                  </a:lnTo>
                  <a:close/>
                  <a:moveTo>
                    <a:pt x="219" y="166"/>
                  </a:moveTo>
                  <a:cubicBezTo>
                    <a:pt x="205" y="194"/>
                    <a:pt x="180" y="216"/>
                    <a:pt x="150" y="225"/>
                  </a:cubicBezTo>
                  <a:lnTo>
                    <a:pt x="149" y="224"/>
                  </a:lnTo>
                  <a:cubicBezTo>
                    <a:pt x="179" y="214"/>
                    <a:pt x="204" y="193"/>
                    <a:pt x="218" y="165"/>
                  </a:cubicBezTo>
                  <a:lnTo>
                    <a:pt x="219" y="166"/>
                  </a:lnTo>
                  <a:close/>
                  <a:moveTo>
                    <a:pt x="11" y="164"/>
                  </a:moveTo>
                  <a:lnTo>
                    <a:pt x="11" y="164"/>
                  </a:lnTo>
                  <a:lnTo>
                    <a:pt x="13" y="163"/>
                  </a:lnTo>
                  <a:lnTo>
                    <a:pt x="11" y="164"/>
                  </a:lnTo>
                  <a:close/>
                  <a:moveTo>
                    <a:pt x="11" y="164"/>
                  </a:moveTo>
                  <a:lnTo>
                    <a:pt x="11" y="164"/>
                  </a:lnTo>
                  <a:lnTo>
                    <a:pt x="12" y="164"/>
                  </a:lnTo>
                  <a:lnTo>
                    <a:pt x="11" y="164"/>
                  </a:lnTo>
                  <a:close/>
                  <a:moveTo>
                    <a:pt x="11" y="164"/>
                  </a:moveTo>
                  <a:cubicBezTo>
                    <a:pt x="10" y="162"/>
                    <a:pt x="9" y="160"/>
                    <a:pt x="8" y="158"/>
                  </a:cubicBezTo>
                  <a:lnTo>
                    <a:pt x="10" y="157"/>
                  </a:lnTo>
                  <a:cubicBezTo>
                    <a:pt x="11" y="159"/>
                    <a:pt x="12" y="161"/>
                    <a:pt x="13" y="163"/>
                  </a:cubicBezTo>
                  <a:lnTo>
                    <a:pt x="11" y="164"/>
                  </a:lnTo>
                  <a:close/>
                  <a:moveTo>
                    <a:pt x="8" y="158"/>
                  </a:moveTo>
                  <a:cubicBezTo>
                    <a:pt x="7" y="156"/>
                    <a:pt x="7" y="154"/>
                    <a:pt x="6" y="151"/>
                  </a:cubicBezTo>
                  <a:lnTo>
                    <a:pt x="8" y="151"/>
                  </a:lnTo>
                  <a:cubicBezTo>
                    <a:pt x="8" y="153"/>
                    <a:pt x="9" y="155"/>
                    <a:pt x="10" y="157"/>
                  </a:cubicBezTo>
                  <a:lnTo>
                    <a:pt x="8" y="158"/>
                  </a:lnTo>
                  <a:close/>
                  <a:moveTo>
                    <a:pt x="6" y="151"/>
                  </a:moveTo>
                  <a:cubicBezTo>
                    <a:pt x="2" y="140"/>
                    <a:pt x="0" y="128"/>
                    <a:pt x="0" y="116"/>
                  </a:cubicBezTo>
                  <a:lnTo>
                    <a:pt x="2" y="116"/>
                  </a:lnTo>
                  <a:cubicBezTo>
                    <a:pt x="2" y="128"/>
                    <a:pt x="4" y="140"/>
                    <a:pt x="8" y="151"/>
                  </a:cubicBezTo>
                  <a:lnTo>
                    <a:pt x="6" y="151"/>
                  </a:lnTo>
                  <a:close/>
                  <a:moveTo>
                    <a:pt x="0" y="116"/>
                  </a:moveTo>
                  <a:lnTo>
                    <a:pt x="0" y="116"/>
                  </a:lnTo>
                  <a:lnTo>
                    <a:pt x="2" y="116"/>
                  </a:lnTo>
                  <a:lnTo>
                    <a:pt x="0" y="116"/>
                  </a:lnTo>
                  <a:close/>
                  <a:moveTo>
                    <a:pt x="0" y="116"/>
                  </a:moveTo>
                  <a:cubicBezTo>
                    <a:pt x="0" y="100"/>
                    <a:pt x="3" y="86"/>
                    <a:pt x="9" y="73"/>
                  </a:cubicBezTo>
                  <a:lnTo>
                    <a:pt x="10" y="73"/>
                  </a:lnTo>
                  <a:cubicBezTo>
                    <a:pt x="5" y="86"/>
                    <a:pt x="2" y="101"/>
                    <a:pt x="2" y="116"/>
                  </a:cubicBezTo>
                  <a:lnTo>
                    <a:pt x="0" y="116"/>
                  </a:lnTo>
                  <a:close/>
                  <a:moveTo>
                    <a:pt x="9" y="73"/>
                  </a:moveTo>
                  <a:cubicBezTo>
                    <a:pt x="10" y="68"/>
                    <a:pt x="12" y="64"/>
                    <a:pt x="15" y="60"/>
                  </a:cubicBezTo>
                  <a:lnTo>
                    <a:pt x="16" y="61"/>
                  </a:lnTo>
                  <a:cubicBezTo>
                    <a:pt x="14" y="65"/>
                    <a:pt x="12" y="69"/>
                    <a:pt x="10" y="73"/>
                  </a:cubicBezTo>
                  <a:lnTo>
                    <a:pt x="9" y="73"/>
                  </a:lnTo>
                  <a:close/>
                  <a:moveTo>
                    <a:pt x="15" y="60"/>
                  </a:moveTo>
                  <a:cubicBezTo>
                    <a:pt x="26" y="39"/>
                    <a:pt x="44" y="22"/>
                    <a:pt x="66" y="12"/>
                  </a:cubicBezTo>
                  <a:lnTo>
                    <a:pt x="66" y="14"/>
                  </a:lnTo>
                  <a:cubicBezTo>
                    <a:pt x="45" y="24"/>
                    <a:pt x="28" y="40"/>
                    <a:pt x="16" y="61"/>
                  </a:cubicBezTo>
                  <a:lnTo>
                    <a:pt x="15" y="60"/>
                  </a:lnTo>
                  <a:close/>
                  <a:moveTo>
                    <a:pt x="116" y="0"/>
                  </a:moveTo>
                  <a:lnTo>
                    <a:pt x="116" y="0"/>
                  </a:lnTo>
                  <a:lnTo>
                    <a:pt x="116" y="2"/>
                  </a:lnTo>
                  <a:lnTo>
                    <a:pt x="116" y="0"/>
                  </a:lnTo>
                  <a:close/>
                  <a:moveTo>
                    <a:pt x="116" y="0"/>
                  </a:moveTo>
                  <a:cubicBezTo>
                    <a:pt x="125" y="0"/>
                    <a:pt x="135" y="2"/>
                    <a:pt x="144" y="4"/>
                  </a:cubicBezTo>
                  <a:lnTo>
                    <a:pt x="144" y="6"/>
                  </a:lnTo>
                  <a:cubicBezTo>
                    <a:pt x="135" y="4"/>
                    <a:pt x="125" y="2"/>
                    <a:pt x="116" y="2"/>
                  </a:cubicBezTo>
                  <a:lnTo>
                    <a:pt x="116" y="0"/>
                  </a:lnTo>
                  <a:close/>
                  <a:moveTo>
                    <a:pt x="144" y="4"/>
                  </a:moveTo>
                  <a:cubicBezTo>
                    <a:pt x="146" y="4"/>
                    <a:pt x="147" y="5"/>
                    <a:pt x="149" y="5"/>
                  </a:cubicBezTo>
                  <a:lnTo>
                    <a:pt x="148" y="7"/>
                  </a:lnTo>
                  <a:cubicBezTo>
                    <a:pt x="147" y="7"/>
                    <a:pt x="145" y="6"/>
                    <a:pt x="144" y="6"/>
                  </a:cubicBezTo>
                  <a:lnTo>
                    <a:pt x="144" y="4"/>
                  </a:lnTo>
                  <a:close/>
                  <a:moveTo>
                    <a:pt x="149" y="5"/>
                  </a:moveTo>
                  <a:cubicBezTo>
                    <a:pt x="156" y="8"/>
                    <a:pt x="164" y="11"/>
                    <a:pt x="170" y="14"/>
                  </a:cubicBezTo>
                  <a:lnTo>
                    <a:pt x="170" y="16"/>
                  </a:lnTo>
                  <a:cubicBezTo>
                    <a:pt x="163" y="12"/>
                    <a:pt x="156" y="9"/>
                    <a:pt x="148" y="7"/>
                  </a:cubicBezTo>
                  <a:lnTo>
                    <a:pt x="149" y="5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6162" name="Freeform 6"/>
            <p:cNvSpPr>
              <a:spLocks noChangeAspect="1" noEditPoints="1"/>
            </p:cNvSpPr>
            <p:nvPr/>
          </p:nvSpPr>
          <p:spPr bwMode="auto">
            <a:xfrm>
              <a:off x="839" y="54"/>
              <a:ext cx="591" cy="585"/>
            </a:xfrm>
            <a:custGeom>
              <a:avLst/>
              <a:gdLst>
                <a:gd name="T0" fmla="*/ 149 w 197"/>
                <a:gd name="T1" fmla="*/ 176 h 195"/>
                <a:gd name="T2" fmla="*/ 149 w 197"/>
                <a:gd name="T3" fmla="*/ 176 h 195"/>
                <a:gd name="T4" fmla="*/ 149 w 197"/>
                <a:gd name="T5" fmla="*/ 176 h 195"/>
                <a:gd name="T6" fmla="*/ 143 w 197"/>
                <a:gd name="T7" fmla="*/ 180 h 195"/>
                <a:gd name="T8" fmla="*/ 145 w 197"/>
                <a:gd name="T9" fmla="*/ 184 h 195"/>
                <a:gd name="T10" fmla="*/ 143 w 197"/>
                <a:gd name="T11" fmla="*/ 180 h 195"/>
                <a:gd name="T12" fmla="*/ 99 w 197"/>
                <a:gd name="T13" fmla="*/ 195 h 195"/>
                <a:gd name="T14" fmla="*/ 138 w 197"/>
                <a:gd name="T15" fmla="*/ 187 h 195"/>
                <a:gd name="T16" fmla="*/ 99 w 197"/>
                <a:gd name="T17" fmla="*/ 191 h 195"/>
                <a:gd name="T18" fmla="*/ 99 w 197"/>
                <a:gd name="T19" fmla="*/ 195 h 195"/>
                <a:gd name="T20" fmla="*/ 99 w 197"/>
                <a:gd name="T21" fmla="*/ 191 h 195"/>
                <a:gd name="T22" fmla="*/ 68 w 197"/>
                <a:gd name="T23" fmla="*/ 190 h 195"/>
                <a:gd name="T24" fmla="*/ 72 w 197"/>
                <a:gd name="T25" fmla="*/ 192 h 195"/>
                <a:gd name="T26" fmla="*/ 50 w 197"/>
                <a:gd name="T27" fmla="*/ 177 h 195"/>
                <a:gd name="T28" fmla="*/ 36 w 197"/>
                <a:gd name="T29" fmla="*/ 173 h 195"/>
                <a:gd name="T30" fmla="*/ 39 w 197"/>
                <a:gd name="T31" fmla="*/ 170 h 195"/>
                <a:gd name="T32" fmla="*/ 39 w 197"/>
                <a:gd name="T33" fmla="*/ 170 h 195"/>
                <a:gd name="T34" fmla="*/ 36 w 197"/>
                <a:gd name="T35" fmla="*/ 173 h 195"/>
                <a:gd name="T36" fmla="*/ 39 w 197"/>
                <a:gd name="T37" fmla="*/ 170 h 195"/>
                <a:gd name="T38" fmla="*/ 32 w 197"/>
                <a:gd name="T39" fmla="*/ 170 h 195"/>
                <a:gd name="T40" fmla="*/ 34 w 197"/>
                <a:gd name="T41" fmla="*/ 171 h 195"/>
                <a:gd name="T42" fmla="*/ 26 w 197"/>
                <a:gd name="T43" fmla="*/ 157 h 195"/>
                <a:gd name="T44" fmla="*/ 15 w 197"/>
                <a:gd name="T45" fmla="*/ 149 h 195"/>
                <a:gd name="T46" fmla="*/ 19 w 197"/>
                <a:gd name="T47" fmla="*/ 147 h 195"/>
                <a:gd name="T48" fmla="*/ 19 w 197"/>
                <a:gd name="T49" fmla="*/ 147 h 195"/>
                <a:gd name="T50" fmla="*/ 15 w 197"/>
                <a:gd name="T51" fmla="*/ 149 h 195"/>
                <a:gd name="T52" fmla="*/ 19 w 197"/>
                <a:gd name="T53" fmla="*/ 147 h 195"/>
                <a:gd name="T54" fmla="*/ 8 w 197"/>
                <a:gd name="T55" fmla="*/ 136 h 195"/>
                <a:gd name="T56" fmla="*/ 12 w 197"/>
                <a:gd name="T57" fmla="*/ 143 h 195"/>
                <a:gd name="T58" fmla="*/ 5 w 197"/>
                <a:gd name="T59" fmla="*/ 98 h 195"/>
                <a:gd name="T60" fmla="*/ 0 w 197"/>
                <a:gd name="T61" fmla="*/ 98 h 195"/>
                <a:gd name="T62" fmla="*/ 5 w 197"/>
                <a:gd name="T63" fmla="*/ 98 h 195"/>
                <a:gd name="T64" fmla="*/ 3 w 197"/>
                <a:gd name="T65" fmla="*/ 75 h 195"/>
                <a:gd name="T66" fmla="*/ 0 w 197"/>
                <a:gd name="T67" fmla="*/ 97 h 195"/>
                <a:gd name="T68" fmla="*/ 14 w 197"/>
                <a:gd name="T69" fmla="*/ 57 h 195"/>
                <a:gd name="T70" fmla="*/ 10 w 197"/>
                <a:gd name="T71" fmla="*/ 55 h 195"/>
                <a:gd name="T72" fmla="*/ 14 w 197"/>
                <a:gd name="T73" fmla="*/ 57 h 195"/>
                <a:gd name="T74" fmla="*/ 99 w 197"/>
                <a:gd name="T75" fmla="*/ 0 h 195"/>
                <a:gd name="T76" fmla="*/ 99 w 197"/>
                <a:gd name="T77" fmla="*/ 0 h 195"/>
                <a:gd name="T78" fmla="*/ 107 w 197"/>
                <a:gd name="T79" fmla="*/ 4 h 195"/>
                <a:gd name="T80" fmla="*/ 107 w 197"/>
                <a:gd name="T81" fmla="*/ 0 h 195"/>
                <a:gd name="T82" fmla="*/ 107 w 197"/>
                <a:gd name="T83" fmla="*/ 4 h 195"/>
                <a:gd name="T84" fmla="*/ 151 w 197"/>
                <a:gd name="T85" fmla="*/ 15 h 195"/>
                <a:gd name="T86" fmla="*/ 115 w 197"/>
                <a:gd name="T87" fmla="*/ 1 h 195"/>
                <a:gd name="T88" fmla="*/ 170 w 197"/>
                <a:gd name="T89" fmla="*/ 37 h 195"/>
                <a:gd name="T90" fmla="*/ 170 w 197"/>
                <a:gd name="T91" fmla="*/ 37 h 195"/>
                <a:gd name="T92" fmla="*/ 170 w 197"/>
                <a:gd name="T93" fmla="*/ 37 h 195"/>
                <a:gd name="T94" fmla="*/ 175 w 197"/>
                <a:gd name="T95" fmla="*/ 44 h 195"/>
                <a:gd name="T96" fmla="*/ 179 w 197"/>
                <a:gd name="T97" fmla="*/ 41 h 195"/>
                <a:gd name="T98" fmla="*/ 175 w 197"/>
                <a:gd name="T99" fmla="*/ 44 h 195"/>
                <a:gd name="T100" fmla="*/ 197 w 197"/>
                <a:gd name="T101" fmla="*/ 98 h 195"/>
                <a:gd name="T102" fmla="*/ 184 w 197"/>
                <a:gd name="T103" fmla="*/ 49 h 195"/>
                <a:gd name="T104" fmla="*/ 192 w 197"/>
                <a:gd name="T105" fmla="*/ 98 h 195"/>
                <a:gd name="T106" fmla="*/ 197 w 197"/>
                <a:gd name="T107" fmla="*/ 98 h 195"/>
                <a:gd name="T108" fmla="*/ 192 w 197"/>
                <a:gd name="T109" fmla="*/ 98 h 195"/>
                <a:gd name="T110" fmla="*/ 184 w 197"/>
                <a:gd name="T111" fmla="*/ 145 h 195"/>
                <a:gd name="T112" fmla="*/ 187 w 197"/>
                <a:gd name="T113" fmla="*/ 139 h 195"/>
                <a:gd name="T114" fmla="*/ 160 w 197"/>
                <a:gd name="T115" fmla="*/ 168 h 19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97"/>
                <a:gd name="T175" fmla="*/ 0 h 195"/>
                <a:gd name="T176" fmla="*/ 197 w 197"/>
                <a:gd name="T177" fmla="*/ 195 h 19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97" h="195">
                  <a:moveTo>
                    <a:pt x="151" y="180"/>
                  </a:moveTo>
                  <a:lnTo>
                    <a:pt x="151" y="180"/>
                  </a:lnTo>
                  <a:lnTo>
                    <a:pt x="149" y="176"/>
                  </a:lnTo>
                  <a:lnTo>
                    <a:pt x="151" y="180"/>
                  </a:lnTo>
                  <a:close/>
                  <a:moveTo>
                    <a:pt x="149" y="176"/>
                  </a:moveTo>
                  <a:lnTo>
                    <a:pt x="149" y="176"/>
                  </a:lnTo>
                  <a:lnTo>
                    <a:pt x="150" y="178"/>
                  </a:lnTo>
                  <a:lnTo>
                    <a:pt x="149" y="176"/>
                  </a:lnTo>
                  <a:close/>
                  <a:moveTo>
                    <a:pt x="151" y="180"/>
                  </a:moveTo>
                  <a:cubicBezTo>
                    <a:pt x="149" y="181"/>
                    <a:pt x="147" y="183"/>
                    <a:pt x="145" y="184"/>
                  </a:cubicBezTo>
                  <a:lnTo>
                    <a:pt x="143" y="180"/>
                  </a:lnTo>
                  <a:cubicBezTo>
                    <a:pt x="145" y="179"/>
                    <a:pt x="147" y="177"/>
                    <a:pt x="149" y="176"/>
                  </a:cubicBezTo>
                  <a:lnTo>
                    <a:pt x="151" y="180"/>
                  </a:lnTo>
                  <a:close/>
                  <a:moveTo>
                    <a:pt x="145" y="184"/>
                  </a:moveTo>
                  <a:cubicBezTo>
                    <a:pt x="142" y="185"/>
                    <a:pt x="140" y="186"/>
                    <a:pt x="138" y="187"/>
                  </a:cubicBezTo>
                  <a:lnTo>
                    <a:pt x="136" y="183"/>
                  </a:lnTo>
                  <a:cubicBezTo>
                    <a:pt x="138" y="182"/>
                    <a:pt x="141" y="181"/>
                    <a:pt x="143" y="180"/>
                  </a:cubicBezTo>
                  <a:lnTo>
                    <a:pt x="145" y="184"/>
                  </a:lnTo>
                  <a:close/>
                  <a:moveTo>
                    <a:pt x="138" y="187"/>
                  </a:moveTo>
                  <a:cubicBezTo>
                    <a:pt x="126" y="192"/>
                    <a:pt x="112" y="195"/>
                    <a:pt x="99" y="195"/>
                  </a:cubicBezTo>
                  <a:lnTo>
                    <a:pt x="99" y="191"/>
                  </a:lnTo>
                  <a:cubicBezTo>
                    <a:pt x="112" y="191"/>
                    <a:pt x="125" y="188"/>
                    <a:pt x="136" y="183"/>
                  </a:cubicBezTo>
                  <a:lnTo>
                    <a:pt x="138" y="187"/>
                  </a:lnTo>
                  <a:close/>
                  <a:moveTo>
                    <a:pt x="99" y="195"/>
                  </a:moveTo>
                  <a:lnTo>
                    <a:pt x="99" y="195"/>
                  </a:lnTo>
                  <a:lnTo>
                    <a:pt x="99" y="191"/>
                  </a:lnTo>
                  <a:lnTo>
                    <a:pt x="99" y="195"/>
                  </a:lnTo>
                  <a:close/>
                  <a:moveTo>
                    <a:pt x="99" y="195"/>
                  </a:moveTo>
                  <a:cubicBezTo>
                    <a:pt x="89" y="195"/>
                    <a:pt x="80" y="194"/>
                    <a:pt x="72" y="192"/>
                  </a:cubicBezTo>
                  <a:lnTo>
                    <a:pt x="73" y="187"/>
                  </a:lnTo>
                  <a:cubicBezTo>
                    <a:pt x="81" y="190"/>
                    <a:pt x="90" y="191"/>
                    <a:pt x="99" y="191"/>
                  </a:cubicBezTo>
                  <a:lnTo>
                    <a:pt x="99" y="195"/>
                  </a:lnTo>
                  <a:close/>
                  <a:moveTo>
                    <a:pt x="72" y="192"/>
                  </a:moveTo>
                  <a:cubicBezTo>
                    <a:pt x="70" y="191"/>
                    <a:pt x="69" y="191"/>
                    <a:pt x="68" y="190"/>
                  </a:cubicBezTo>
                  <a:lnTo>
                    <a:pt x="69" y="186"/>
                  </a:lnTo>
                  <a:cubicBezTo>
                    <a:pt x="70" y="187"/>
                    <a:pt x="72" y="187"/>
                    <a:pt x="73" y="187"/>
                  </a:cubicBezTo>
                  <a:lnTo>
                    <a:pt x="72" y="192"/>
                  </a:lnTo>
                  <a:close/>
                  <a:moveTo>
                    <a:pt x="68" y="190"/>
                  </a:moveTo>
                  <a:cubicBezTo>
                    <a:pt x="61" y="188"/>
                    <a:pt x="54" y="185"/>
                    <a:pt x="48" y="181"/>
                  </a:cubicBezTo>
                  <a:lnTo>
                    <a:pt x="50" y="177"/>
                  </a:lnTo>
                  <a:cubicBezTo>
                    <a:pt x="56" y="181"/>
                    <a:pt x="62" y="184"/>
                    <a:pt x="69" y="186"/>
                  </a:cubicBezTo>
                  <a:lnTo>
                    <a:pt x="68" y="190"/>
                  </a:lnTo>
                  <a:close/>
                  <a:moveTo>
                    <a:pt x="36" y="173"/>
                  </a:moveTo>
                  <a:lnTo>
                    <a:pt x="36" y="173"/>
                  </a:lnTo>
                  <a:lnTo>
                    <a:pt x="39" y="170"/>
                  </a:lnTo>
                  <a:lnTo>
                    <a:pt x="36" y="173"/>
                  </a:lnTo>
                  <a:close/>
                  <a:moveTo>
                    <a:pt x="39" y="170"/>
                  </a:moveTo>
                  <a:lnTo>
                    <a:pt x="39" y="170"/>
                  </a:lnTo>
                  <a:lnTo>
                    <a:pt x="38" y="171"/>
                  </a:lnTo>
                  <a:lnTo>
                    <a:pt x="39" y="170"/>
                  </a:lnTo>
                  <a:close/>
                  <a:moveTo>
                    <a:pt x="36" y="173"/>
                  </a:moveTo>
                  <a:cubicBezTo>
                    <a:pt x="36" y="173"/>
                    <a:pt x="35" y="172"/>
                    <a:pt x="34" y="171"/>
                  </a:cubicBezTo>
                  <a:lnTo>
                    <a:pt x="37" y="168"/>
                  </a:lnTo>
                  <a:cubicBezTo>
                    <a:pt x="38" y="169"/>
                    <a:pt x="39" y="169"/>
                    <a:pt x="39" y="170"/>
                  </a:cubicBezTo>
                  <a:lnTo>
                    <a:pt x="36" y="173"/>
                  </a:lnTo>
                  <a:close/>
                  <a:moveTo>
                    <a:pt x="34" y="171"/>
                  </a:moveTo>
                  <a:cubicBezTo>
                    <a:pt x="34" y="171"/>
                    <a:pt x="33" y="170"/>
                    <a:pt x="32" y="170"/>
                  </a:cubicBezTo>
                  <a:lnTo>
                    <a:pt x="35" y="166"/>
                  </a:lnTo>
                  <a:cubicBezTo>
                    <a:pt x="36" y="167"/>
                    <a:pt x="37" y="167"/>
                    <a:pt x="37" y="168"/>
                  </a:cubicBezTo>
                  <a:lnTo>
                    <a:pt x="34" y="171"/>
                  </a:lnTo>
                  <a:close/>
                  <a:moveTo>
                    <a:pt x="32" y="170"/>
                  </a:moveTo>
                  <a:cubicBezTo>
                    <a:pt x="29" y="166"/>
                    <a:pt x="26" y="163"/>
                    <a:pt x="23" y="160"/>
                  </a:cubicBezTo>
                  <a:lnTo>
                    <a:pt x="26" y="157"/>
                  </a:lnTo>
                  <a:cubicBezTo>
                    <a:pt x="29" y="160"/>
                    <a:pt x="32" y="163"/>
                    <a:pt x="35" y="166"/>
                  </a:cubicBezTo>
                  <a:lnTo>
                    <a:pt x="32" y="170"/>
                  </a:lnTo>
                  <a:close/>
                  <a:moveTo>
                    <a:pt x="15" y="149"/>
                  </a:moveTo>
                  <a:lnTo>
                    <a:pt x="15" y="149"/>
                  </a:lnTo>
                  <a:lnTo>
                    <a:pt x="19" y="147"/>
                  </a:lnTo>
                  <a:lnTo>
                    <a:pt x="15" y="149"/>
                  </a:lnTo>
                  <a:close/>
                  <a:moveTo>
                    <a:pt x="19" y="147"/>
                  </a:moveTo>
                  <a:lnTo>
                    <a:pt x="19" y="147"/>
                  </a:lnTo>
                  <a:lnTo>
                    <a:pt x="17" y="148"/>
                  </a:lnTo>
                  <a:lnTo>
                    <a:pt x="19" y="147"/>
                  </a:lnTo>
                  <a:close/>
                  <a:moveTo>
                    <a:pt x="15" y="149"/>
                  </a:moveTo>
                  <a:cubicBezTo>
                    <a:pt x="14" y="147"/>
                    <a:pt x="13" y="145"/>
                    <a:pt x="12" y="143"/>
                  </a:cubicBezTo>
                  <a:lnTo>
                    <a:pt x="15" y="141"/>
                  </a:lnTo>
                  <a:cubicBezTo>
                    <a:pt x="17" y="143"/>
                    <a:pt x="18" y="145"/>
                    <a:pt x="19" y="147"/>
                  </a:cubicBezTo>
                  <a:lnTo>
                    <a:pt x="15" y="149"/>
                  </a:lnTo>
                  <a:close/>
                  <a:moveTo>
                    <a:pt x="12" y="143"/>
                  </a:moveTo>
                  <a:cubicBezTo>
                    <a:pt x="10" y="140"/>
                    <a:pt x="9" y="138"/>
                    <a:pt x="8" y="136"/>
                  </a:cubicBezTo>
                  <a:lnTo>
                    <a:pt x="12" y="134"/>
                  </a:lnTo>
                  <a:cubicBezTo>
                    <a:pt x="13" y="136"/>
                    <a:pt x="14" y="139"/>
                    <a:pt x="15" y="141"/>
                  </a:cubicBezTo>
                  <a:lnTo>
                    <a:pt x="12" y="143"/>
                  </a:lnTo>
                  <a:close/>
                  <a:moveTo>
                    <a:pt x="8" y="136"/>
                  </a:moveTo>
                  <a:cubicBezTo>
                    <a:pt x="3" y="124"/>
                    <a:pt x="0" y="111"/>
                    <a:pt x="0" y="98"/>
                  </a:cubicBezTo>
                  <a:lnTo>
                    <a:pt x="5" y="98"/>
                  </a:lnTo>
                  <a:cubicBezTo>
                    <a:pt x="5" y="111"/>
                    <a:pt x="8" y="123"/>
                    <a:pt x="12" y="134"/>
                  </a:cubicBezTo>
                  <a:lnTo>
                    <a:pt x="8" y="136"/>
                  </a:lnTo>
                  <a:close/>
                  <a:moveTo>
                    <a:pt x="0" y="98"/>
                  </a:moveTo>
                  <a:cubicBezTo>
                    <a:pt x="0" y="97"/>
                    <a:pt x="0" y="97"/>
                    <a:pt x="0" y="97"/>
                  </a:cubicBezTo>
                  <a:lnTo>
                    <a:pt x="5" y="97"/>
                  </a:lnTo>
                  <a:cubicBezTo>
                    <a:pt x="5" y="97"/>
                    <a:pt x="5" y="97"/>
                    <a:pt x="5" y="98"/>
                  </a:cubicBezTo>
                  <a:lnTo>
                    <a:pt x="0" y="98"/>
                  </a:lnTo>
                  <a:close/>
                  <a:moveTo>
                    <a:pt x="0" y="97"/>
                  </a:moveTo>
                  <a:cubicBezTo>
                    <a:pt x="0" y="89"/>
                    <a:pt x="1" y="82"/>
                    <a:pt x="3" y="75"/>
                  </a:cubicBezTo>
                  <a:lnTo>
                    <a:pt x="7" y="76"/>
                  </a:lnTo>
                  <a:cubicBezTo>
                    <a:pt x="6" y="83"/>
                    <a:pt x="5" y="90"/>
                    <a:pt x="5" y="97"/>
                  </a:cubicBezTo>
                  <a:lnTo>
                    <a:pt x="0" y="97"/>
                  </a:lnTo>
                  <a:close/>
                  <a:moveTo>
                    <a:pt x="3" y="75"/>
                  </a:moveTo>
                  <a:cubicBezTo>
                    <a:pt x="5" y="68"/>
                    <a:pt x="7" y="61"/>
                    <a:pt x="10" y="55"/>
                  </a:cubicBezTo>
                  <a:lnTo>
                    <a:pt x="14" y="57"/>
                  </a:lnTo>
                  <a:cubicBezTo>
                    <a:pt x="11" y="63"/>
                    <a:pt x="9" y="69"/>
                    <a:pt x="7" y="76"/>
                  </a:cubicBezTo>
                  <a:lnTo>
                    <a:pt x="3" y="75"/>
                  </a:lnTo>
                  <a:close/>
                  <a:moveTo>
                    <a:pt x="10" y="55"/>
                  </a:moveTo>
                  <a:cubicBezTo>
                    <a:pt x="26" y="22"/>
                    <a:pt x="60" y="0"/>
                    <a:pt x="99" y="0"/>
                  </a:cubicBezTo>
                  <a:lnTo>
                    <a:pt x="99" y="4"/>
                  </a:lnTo>
                  <a:cubicBezTo>
                    <a:pt x="62" y="4"/>
                    <a:pt x="29" y="26"/>
                    <a:pt x="14" y="57"/>
                  </a:cubicBezTo>
                  <a:lnTo>
                    <a:pt x="10" y="55"/>
                  </a:lnTo>
                  <a:close/>
                  <a:moveTo>
                    <a:pt x="99" y="0"/>
                  </a:moveTo>
                  <a:cubicBezTo>
                    <a:pt x="99" y="0"/>
                    <a:pt x="99" y="0"/>
                    <a:pt x="99" y="0"/>
                  </a:cubicBezTo>
                  <a:lnTo>
                    <a:pt x="99" y="4"/>
                  </a:lnTo>
                  <a:cubicBezTo>
                    <a:pt x="99" y="4"/>
                    <a:pt x="99" y="4"/>
                    <a:pt x="99" y="4"/>
                  </a:cubicBezTo>
                  <a:lnTo>
                    <a:pt x="99" y="0"/>
                  </a:lnTo>
                  <a:close/>
                  <a:moveTo>
                    <a:pt x="99" y="0"/>
                  </a:moveTo>
                  <a:cubicBezTo>
                    <a:pt x="102" y="0"/>
                    <a:pt x="104" y="0"/>
                    <a:pt x="107" y="0"/>
                  </a:cubicBezTo>
                  <a:lnTo>
                    <a:pt x="107" y="4"/>
                  </a:lnTo>
                  <a:cubicBezTo>
                    <a:pt x="104" y="4"/>
                    <a:pt x="102" y="4"/>
                    <a:pt x="99" y="4"/>
                  </a:cubicBezTo>
                  <a:lnTo>
                    <a:pt x="99" y="0"/>
                  </a:lnTo>
                  <a:close/>
                  <a:moveTo>
                    <a:pt x="107" y="0"/>
                  </a:moveTo>
                  <a:cubicBezTo>
                    <a:pt x="110" y="0"/>
                    <a:pt x="112" y="1"/>
                    <a:pt x="115" y="1"/>
                  </a:cubicBezTo>
                  <a:lnTo>
                    <a:pt x="114" y="5"/>
                  </a:lnTo>
                  <a:cubicBezTo>
                    <a:pt x="112" y="5"/>
                    <a:pt x="109" y="5"/>
                    <a:pt x="107" y="4"/>
                  </a:cubicBezTo>
                  <a:lnTo>
                    <a:pt x="107" y="0"/>
                  </a:lnTo>
                  <a:close/>
                  <a:moveTo>
                    <a:pt x="115" y="1"/>
                  </a:moveTo>
                  <a:cubicBezTo>
                    <a:pt x="128" y="3"/>
                    <a:pt x="140" y="8"/>
                    <a:pt x="151" y="15"/>
                  </a:cubicBezTo>
                  <a:lnTo>
                    <a:pt x="149" y="19"/>
                  </a:lnTo>
                  <a:cubicBezTo>
                    <a:pt x="139" y="12"/>
                    <a:pt x="127" y="7"/>
                    <a:pt x="114" y="5"/>
                  </a:cubicBezTo>
                  <a:lnTo>
                    <a:pt x="115" y="1"/>
                  </a:lnTo>
                  <a:close/>
                  <a:moveTo>
                    <a:pt x="173" y="34"/>
                  </a:moveTo>
                  <a:lnTo>
                    <a:pt x="173" y="34"/>
                  </a:lnTo>
                  <a:lnTo>
                    <a:pt x="170" y="37"/>
                  </a:lnTo>
                  <a:lnTo>
                    <a:pt x="173" y="34"/>
                  </a:lnTo>
                  <a:close/>
                  <a:moveTo>
                    <a:pt x="170" y="37"/>
                  </a:moveTo>
                  <a:lnTo>
                    <a:pt x="170" y="37"/>
                  </a:lnTo>
                  <a:lnTo>
                    <a:pt x="171" y="35"/>
                  </a:lnTo>
                  <a:lnTo>
                    <a:pt x="170" y="37"/>
                  </a:lnTo>
                  <a:close/>
                  <a:moveTo>
                    <a:pt x="173" y="34"/>
                  </a:moveTo>
                  <a:cubicBezTo>
                    <a:pt x="175" y="36"/>
                    <a:pt x="177" y="39"/>
                    <a:pt x="179" y="41"/>
                  </a:cubicBezTo>
                  <a:lnTo>
                    <a:pt x="175" y="44"/>
                  </a:lnTo>
                  <a:cubicBezTo>
                    <a:pt x="173" y="41"/>
                    <a:pt x="172" y="39"/>
                    <a:pt x="170" y="37"/>
                  </a:cubicBezTo>
                  <a:lnTo>
                    <a:pt x="173" y="34"/>
                  </a:lnTo>
                  <a:close/>
                  <a:moveTo>
                    <a:pt x="179" y="41"/>
                  </a:moveTo>
                  <a:cubicBezTo>
                    <a:pt x="181" y="44"/>
                    <a:pt x="182" y="47"/>
                    <a:pt x="184" y="49"/>
                  </a:cubicBezTo>
                  <a:lnTo>
                    <a:pt x="180" y="51"/>
                  </a:lnTo>
                  <a:cubicBezTo>
                    <a:pt x="178" y="49"/>
                    <a:pt x="177" y="46"/>
                    <a:pt x="175" y="44"/>
                  </a:cubicBezTo>
                  <a:lnTo>
                    <a:pt x="179" y="41"/>
                  </a:lnTo>
                  <a:close/>
                  <a:moveTo>
                    <a:pt x="184" y="49"/>
                  </a:moveTo>
                  <a:cubicBezTo>
                    <a:pt x="192" y="64"/>
                    <a:pt x="197" y="80"/>
                    <a:pt x="197" y="98"/>
                  </a:cubicBezTo>
                  <a:lnTo>
                    <a:pt x="192" y="98"/>
                  </a:lnTo>
                  <a:cubicBezTo>
                    <a:pt x="192" y="81"/>
                    <a:pt x="188" y="65"/>
                    <a:pt x="180" y="51"/>
                  </a:cubicBezTo>
                  <a:lnTo>
                    <a:pt x="184" y="49"/>
                  </a:lnTo>
                  <a:close/>
                  <a:moveTo>
                    <a:pt x="197" y="98"/>
                  </a:moveTo>
                  <a:lnTo>
                    <a:pt x="197" y="98"/>
                  </a:lnTo>
                  <a:lnTo>
                    <a:pt x="192" y="98"/>
                  </a:lnTo>
                  <a:lnTo>
                    <a:pt x="197" y="98"/>
                  </a:lnTo>
                  <a:close/>
                  <a:moveTo>
                    <a:pt x="197" y="98"/>
                  </a:moveTo>
                  <a:cubicBezTo>
                    <a:pt x="197" y="112"/>
                    <a:pt x="193" y="126"/>
                    <a:pt x="187" y="139"/>
                  </a:cubicBezTo>
                  <a:lnTo>
                    <a:pt x="183" y="137"/>
                  </a:lnTo>
                  <a:cubicBezTo>
                    <a:pt x="189" y="125"/>
                    <a:pt x="192" y="112"/>
                    <a:pt x="192" y="98"/>
                  </a:cubicBezTo>
                  <a:lnTo>
                    <a:pt x="197" y="98"/>
                  </a:lnTo>
                  <a:close/>
                  <a:moveTo>
                    <a:pt x="187" y="139"/>
                  </a:moveTo>
                  <a:cubicBezTo>
                    <a:pt x="187" y="141"/>
                    <a:pt x="185" y="143"/>
                    <a:pt x="184" y="145"/>
                  </a:cubicBezTo>
                  <a:lnTo>
                    <a:pt x="181" y="143"/>
                  </a:lnTo>
                  <a:cubicBezTo>
                    <a:pt x="182" y="141"/>
                    <a:pt x="183" y="139"/>
                    <a:pt x="183" y="137"/>
                  </a:cubicBezTo>
                  <a:lnTo>
                    <a:pt x="187" y="139"/>
                  </a:lnTo>
                  <a:close/>
                  <a:moveTo>
                    <a:pt x="184" y="145"/>
                  </a:moveTo>
                  <a:cubicBezTo>
                    <a:pt x="179" y="155"/>
                    <a:pt x="171" y="164"/>
                    <a:pt x="163" y="171"/>
                  </a:cubicBezTo>
                  <a:lnTo>
                    <a:pt x="160" y="168"/>
                  </a:lnTo>
                  <a:cubicBezTo>
                    <a:pt x="168" y="161"/>
                    <a:pt x="175" y="152"/>
                    <a:pt x="181" y="143"/>
                  </a:cubicBezTo>
                  <a:lnTo>
                    <a:pt x="184" y="145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6163" name="Freeform 7"/>
            <p:cNvSpPr>
              <a:spLocks noChangeAspect="1"/>
            </p:cNvSpPr>
            <p:nvPr/>
          </p:nvSpPr>
          <p:spPr bwMode="auto">
            <a:xfrm>
              <a:off x="1160" y="195"/>
              <a:ext cx="258" cy="402"/>
            </a:xfrm>
            <a:custGeom>
              <a:avLst/>
              <a:gdLst>
                <a:gd name="T0" fmla="*/ 2 w 86"/>
                <a:gd name="T1" fmla="*/ 0 h 134"/>
                <a:gd name="T2" fmla="*/ 49 w 86"/>
                <a:gd name="T3" fmla="*/ 0 h 134"/>
                <a:gd name="T4" fmla="*/ 50 w 86"/>
                <a:gd name="T5" fmla="*/ 58 h 134"/>
                <a:gd name="T6" fmla="*/ 23 w 86"/>
                <a:gd name="T7" fmla="*/ 58 h 134"/>
                <a:gd name="T8" fmla="*/ 66 w 86"/>
                <a:gd name="T9" fmla="*/ 134 h 134"/>
                <a:gd name="T10" fmla="*/ 55 w 86"/>
                <a:gd name="T11" fmla="*/ 134 h 134"/>
                <a:gd name="T12" fmla="*/ 9 w 86"/>
                <a:gd name="T13" fmla="*/ 54 h 134"/>
                <a:gd name="T14" fmla="*/ 46 w 86"/>
                <a:gd name="T15" fmla="*/ 54 h 134"/>
                <a:gd name="T16" fmla="*/ 68 w 86"/>
                <a:gd name="T17" fmla="*/ 29 h 134"/>
                <a:gd name="T18" fmla="*/ 46 w 86"/>
                <a:gd name="T19" fmla="*/ 3 h 134"/>
                <a:gd name="T20" fmla="*/ 0 w 86"/>
                <a:gd name="T21" fmla="*/ 3 h 134"/>
                <a:gd name="T22" fmla="*/ 2 w 86"/>
                <a:gd name="T23" fmla="*/ 0 h 1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6"/>
                <a:gd name="T37" fmla="*/ 0 h 134"/>
                <a:gd name="T38" fmla="*/ 86 w 86"/>
                <a:gd name="T39" fmla="*/ 134 h 13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6" h="134">
                  <a:moveTo>
                    <a:pt x="2" y="0"/>
                  </a:moveTo>
                  <a:lnTo>
                    <a:pt x="49" y="0"/>
                  </a:lnTo>
                  <a:cubicBezTo>
                    <a:pt x="78" y="1"/>
                    <a:pt x="86" y="53"/>
                    <a:pt x="50" y="58"/>
                  </a:cubicBezTo>
                  <a:lnTo>
                    <a:pt x="23" y="58"/>
                  </a:lnTo>
                  <a:cubicBezTo>
                    <a:pt x="38" y="83"/>
                    <a:pt x="55" y="127"/>
                    <a:pt x="66" y="134"/>
                  </a:cubicBezTo>
                  <a:lnTo>
                    <a:pt x="55" y="134"/>
                  </a:lnTo>
                  <a:cubicBezTo>
                    <a:pt x="46" y="130"/>
                    <a:pt x="25" y="81"/>
                    <a:pt x="9" y="54"/>
                  </a:cubicBezTo>
                  <a:lnTo>
                    <a:pt x="46" y="54"/>
                  </a:lnTo>
                  <a:cubicBezTo>
                    <a:pt x="62" y="52"/>
                    <a:pt x="68" y="41"/>
                    <a:pt x="68" y="29"/>
                  </a:cubicBezTo>
                  <a:cubicBezTo>
                    <a:pt x="68" y="18"/>
                    <a:pt x="59" y="5"/>
                    <a:pt x="46" y="3"/>
                  </a:cubicBez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6164" name="Freeform 8"/>
            <p:cNvSpPr>
              <a:spLocks noChangeAspect="1"/>
            </p:cNvSpPr>
            <p:nvPr/>
          </p:nvSpPr>
          <p:spPr bwMode="auto">
            <a:xfrm>
              <a:off x="1139" y="210"/>
              <a:ext cx="219" cy="387"/>
            </a:xfrm>
            <a:custGeom>
              <a:avLst/>
              <a:gdLst>
                <a:gd name="T0" fmla="*/ 6 w 73"/>
                <a:gd name="T1" fmla="*/ 0 h 129"/>
                <a:gd name="T2" fmla="*/ 52 w 73"/>
                <a:gd name="T3" fmla="*/ 0 h 129"/>
                <a:gd name="T4" fmla="*/ 73 w 73"/>
                <a:gd name="T5" fmla="*/ 24 h 129"/>
                <a:gd name="T6" fmla="*/ 42 w 73"/>
                <a:gd name="T7" fmla="*/ 48 h 129"/>
                <a:gd name="T8" fmla="*/ 16 w 73"/>
                <a:gd name="T9" fmla="*/ 48 h 129"/>
                <a:gd name="T10" fmla="*/ 14 w 73"/>
                <a:gd name="T11" fmla="*/ 49 h 129"/>
                <a:gd name="T12" fmla="*/ 59 w 73"/>
                <a:gd name="T13" fmla="*/ 129 h 129"/>
                <a:gd name="T14" fmla="*/ 49 w 73"/>
                <a:gd name="T15" fmla="*/ 129 h 129"/>
                <a:gd name="T16" fmla="*/ 0 w 73"/>
                <a:gd name="T17" fmla="*/ 44 h 129"/>
                <a:gd name="T18" fmla="*/ 40 w 73"/>
                <a:gd name="T19" fmla="*/ 44 h 129"/>
                <a:gd name="T20" fmla="*/ 67 w 73"/>
                <a:gd name="T21" fmla="*/ 25 h 129"/>
                <a:gd name="T22" fmla="*/ 52 w 73"/>
                <a:gd name="T23" fmla="*/ 5 h 129"/>
                <a:gd name="T24" fmla="*/ 4 w 73"/>
                <a:gd name="T25" fmla="*/ 5 h 129"/>
                <a:gd name="T26" fmla="*/ 6 w 73"/>
                <a:gd name="T27" fmla="*/ 0 h 1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3"/>
                <a:gd name="T43" fmla="*/ 0 h 129"/>
                <a:gd name="T44" fmla="*/ 73 w 73"/>
                <a:gd name="T45" fmla="*/ 129 h 12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3" h="129">
                  <a:moveTo>
                    <a:pt x="6" y="0"/>
                  </a:moveTo>
                  <a:lnTo>
                    <a:pt x="52" y="0"/>
                  </a:lnTo>
                  <a:cubicBezTo>
                    <a:pt x="66" y="1"/>
                    <a:pt x="73" y="13"/>
                    <a:pt x="73" y="24"/>
                  </a:cubicBezTo>
                  <a:cubicBezTo>
                    <a:pt x="73" y="37"/>
                    <a:pt x="64" y="49"/>
                    <a:pt x="42" y="48"/>
                  </a:cubicBezTo>
                  <a:lnTo>
                    <a:pt x="16" y="48"/>
                  </a:lnTo>
                  <a:cubicBezTo>
                    <a:pt x="14" y="48"/>
                    <a:pt x="13" y="48"/>
                    <a:pt x="14" y="49"/>
                  </a:cubicBezTo>
                  <a:cubicBezTo>
                    <a:pt x="28" y="74"/>
                    <a:pt x="48" y="123"/>
                    <a:pt x="59" y="129"/>
                  </a:cubicBezTo>
                  <a:lnTo>
                    <a:pt x="49" y="129"/>
                  </a:lnTo>
                  <a:cubicBezTo>
                    <a:pt x="40" y="126"/>
                    <a:pt x="16" y="71"/>
                    <a:pt x="0" y="44"/>
                  </a:cubicBezTo>
                  <a:lnTo>
                    <a:pt x="40" y="44"/>
                  </a:lnTo>
                  <a:cubicBezTo>
                    <a:pt x="58" y="45"/>
                    <a:pt x="67" y="37"/>
                    <a:pt x="67" y="25"/>
                  </a:cubicBezTo>
                  <a:cubicBezTo>
                    <a:pt x="68" y="16"/>
                    <a:pt x="64" y="6"/>
                    <a:pt x="52" y="5"/>
                  </a:cubicBezTo>
                  <a:lnTo>
                    <a:pt x="4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6165" name="Freeform 9"/>
            <p:cNvSpPr>
              <a:spLocks noChangeAspect="1"/>
            </p:cNvSpPr>
            <p:nvPr/>
          </p:nvSpPr>
          <p:spPr bwMode="auto">
            <a:xfrm>
              <a:off x="929" y="249"/>
              <a:ext cx="381" cy="348"/>
            </a:xfrm>
            <a:custGeom>
              <a:avLst/>
              <a:gdLst>
                <a:gd name="T0" fmla="*/ 125 w 127"/>
                <a:gd name="T1" fmla="*/ 0 h 116"/>
                <a:gd name="T2" fmla="*/ 62 w 127"/>
                <a:gd name="T3" fmla="*/ 3 h 116"/>
                <a:gd name="T4" fmla="*/ 53 w 127"/>
                <a:gd name="T5" fmla="*/ 7 h 116"/>
                <a:gd name="T6" fmla="*/ 0 w 127"/>
                <a:gd name="T7" fmla="*/ 116 h 116"/>
                <a:gd name="T8" fmla="*/ 8 w 127"/>
                <a:gd name="T9" fmla="*/ 116 h 116"/>
                <a:gd name="T10" fmla="*/ 55 w 127"/>
                <a:gd name="T11" fmla="*/ 19 h 116"/>
                <a:gd name="T12" fmla="*/ 68 w 127"/>
                <a:gd name="T13" fmla="*/ 12 h 116"/>
                <a:gd name="T14" fmla="*/ 115 w 127"/>
                <a:gd name="T15" fmla="*/ 12 h 116"/>
                <a:gd name="T16" fmla="*/ 125 w 127"/>
                <a:gd name="T17" fmla="*/ 0 h 1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7"/>
                <a:gd name="T28" fmla="*/ 0 h 116"/>
                <a:gd name="T29" fmla="*/ 127 w 127"/>
                <a:gd name="T30" fmla="*/ 116 h 1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7" h="116">
                  <a:moveTo>
                    <a:pt x="125" y="0"/>
                  </a:moveTo>
                  <a:cubicBezTo>
                    <a:pt x="122" y="5"/>
                    <a:pt x="83" y="2"/>
                    <a:pt x="62" y="3"/>
                  </a:cubicBezTo>
                  <a:cubicBezTo>
                    <a:pt x="58" y="3"/>
                    <a:pt x="55" y="4"/>
                    <a:pt x="53" y="7"/>
                  </a:cubicBezTo>
                  <a:cubicBezTo>
                    <a:pt x="35" y="43"/>
                    <a:pt x="8" y="115"/>
                    <a:pt x="0" y="116"/>
                  </a:cubicBezTo>
                  <a:lnTo>
                    <a:pt x="8" y="116"/>
                  </a:lnTo>
                  <a:cubicBezTo>
                    <a:pt x="12" y="114"/>
                    <a:pt x="38" y="51"/>
                    <a:pt x="55" y="19"/>
                  </a:cubicBezTo>
                  <a:cubicBezTo>
                    <a:pt x="58" y="15"/>
                    <a:pt x="63" y="12"/>
                    <a:pt x="68" y="12"/>
                  </a:cubicBezTo>
                  <a:lnTo>
                    <a:pt x="115" y="12"/>
                  </a:lnTo>
                  <a:cubicBezTo>
                    <a:pt x="127" y="12"/>
                    <a:pt x="123" y="6"/>
                    <a:pt x="125" y="0"/>
                  </a:cubicBez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6166" name="Freeform 10"/>
            <p:cNvSpPr>
              <a:spLocks noChangeAspect="1"/>
            </p:cNvSpPr>
            <p:nvPr/>
          </p:nvSpPr>
          <p:spPr bwMode="auto">
            <a:xfrm>
              <a:off x="965" y="291"/>
              <a:ext cx="333" cy="306"/>
            </a:xfrm>
            <a:custGeom>
              <a:avLst/>
              <a:gdLst>
                <a:gd name="T0" fmla="*/ 111 w 111"/>
                <a:gd name="T1" fmla="*/ 0 h 102"/>
                <a:gd name="T2" fmla="*/ 55 w 111"/>
                <a:gd name="T3" fmla="*/ 2 h 102"/>
                <a:gd name="T4" fmla="*/ 45 w 111"/>
                <a:gd name="T5" fmla="*/ 9 h 102"/>
                <a:gd name="T6" fmla="*/ 0 w 111"/>
                <a:gd name="T7" fmla="*/ 102 h 102"/>
                <a:gd name="T8" fmla="*/ 7 w 111"/>
                <a:gd name="T9" fmla="*/ 102 h 102"/>
                <a:gd name="T10" fmla="*/ 47 w 111"/>
                <a:gd name="T11" fmla="*/ 16 h 102"/>
                <a:gd name="T12" fmla="*/ 57 w 111"/>
                <a:gd name="T13" fmla="*/ 11 h 102"/>
                <a:gd name="T14" fmla="*/ 97 w 111"/>
                <a:gd name="T15" fmla="*/ 11 h 102"/>
                <a:gd name="T16" fmla="*/ 111 w 111"/>
                <a:gd name="T17" fmla="*/ 0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1"/>
                <a:gd name="T28" fmla="*/ 0 h 102"/>
                <a:gd name="T29" fmla="*/ 111 w 111"/>
                <a:gd name="T30" fmla="*/ 102 h 1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1" h="102">
                  <a:moveTo>
                    <a:pt x="111" y="0"/>
                  </a:moveTo>
                  <a:cubicBezTo>
                    <a:pt x="108" y="4"/>
                    <a:pt x="76" y="2"/>
                    <a:pt x="55" y="2"/>
                  </a:cubicBezTo>
                  <a:cubicBezTo>
                    <a:pt x="51" y="2"/>
                    <a:pt x="47" y="6"/>
                    <a:pt x="45" y="9"/>
                  </a:cubicBezTo>
                  <a:cubicBezTo>
                    <a:pt x="28" y="41"/>
                    <a:pt x="5" y="100"/>
                    <a:pt x="0" y="102"/>
                  </a:cubicBezTo>
                  <a:lnTo>
                    <a:pt x="7" y="102"/>
                  </a:lnTo>
                  <a:cubicBezTo>
                    <a:pt x="12" y="101"/>
                    <a:pt x="32" y="47"/>
                    <a:pt x="47" y="16"/>
                  </a:cubicBezTo>
                  <a:cubicBezTo>
                    <a:pt x="50" y="13"/>
                    <a:pt x="52" y="11"/>
                    <a:pt x="57" y="11"/>
                  </a:cubicBezTo>
                  <a:lnTo>
                    <a:pt x="97" y="11"/>
                  </a:lnTo>
                  <a:cubicBezTo>
                    <a:pt x="109" y="11"/>
                    <a:pt x="109" y="5"/>
                    <a:pt x="111" y="0"/>
                  </a:cubicBez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6167" name="Freeform 11"/>
            <p:cNvSpPr>
              <a:spLocks noChangeAspect="1"/>
            </p:cNvSpPr>
            <p:nvPr/>
          </p:nvSpPr>
          <p:spPr bwMode="auto">
            <a:xfrm>
              <a:off x="824" y="66"/>
              <a:ext cx="612" cy="531"/>
            </a:xfrm>
            <a:custGeom>
              <a:avLst/>
              <a:gdLst>
                <a:gd name="T0" fmla="*/ 201 w 204"/>
                <a:gd name="T1" fmla="*/ 0 h 177"/>
                <a:gd name="T2" fmla="*/ 97 w 204"/>
                <a:gd name="T3" fmla="*/ 3 h 177"/>
                <a:gd name="T4" fmla="*/ 79 w 204"/>
                <a:gd name="T5" fmla="*/ 14 h 177"/>
                <a:gd name="T6" fmla="*/ 0 w 204"/>
                <a:gd name="T7" fmla="*/ 177 h 177"/>
                <a:gd name="T8" fmla="*/ 10 w 204"/>
                <a:gd name="T9" fmla="*/ 177 h 177"/>
                <a:gd name="T10" fmla="*/ 82 w 204"/>
                <a:gd name="T11" fmla="*/ 29 h 177"/>
                <a:gd name="T12" fmla="*/ 103 w 204"/>
                <a:gd name="T13" fmla="*/ 15 h 177"/>
                <a:gd name="T14" fmla="*/ 185 w 204"/>
                <a:gd name="T15" fmla="*/ 15 h 177"/>
                <a:gd name="T16" fmla="*/ 201 w 204"/>
                <a:gd name="T17" fmla="*/ 0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4"/>
                <a:gd name="T28" fmla="*/ 0 h 177"/>
                <a:gd name="T29" fmla="*/ 204 w 204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4" h="177">
                  <a:moveTo>
                    <a:pt x="201" y="0"/>
                  </a:moveTo>
                  <a:cubicBezTo>
                    <a:pt x="196" y="7"/>
                    <a:pt x="128" y="2"/>
                    <a:pt x="97" y="3"/>
                  </a:cubicBezTo>
                  <a:cubicBezTo>
                    <a:pt x="89" y="4"/>
                    <a:pt x="83" y="10"/>
                    <a:pt x="79" y="14"/>
                  </a:cubicBezTo>
                  <a:cubicBezTo>
                    <a:pt x="52" y="70"/>
                    <a:pt x="12" y="172"/>
                    <a:pt x="0" y="177"/>
                  </a:cubicBezTo>
                  <a:lnTo>
                    <a:pt x="10" y="177"/>
                  </a:lnTo>
                  <a:cubicBezTo>
                    <a:pt x="17" y="173"/>
                    <a:pt x="57" y="78"/>
                    <a:pt x="82" y="29"/>
                  </a:cubicBezTo>
                  <a:cubicBezTo>
                    <a:pt x="85" y="22"/>
                    <a:pt x="95" y="16"/>
                    <a:pt x="103" y="15"/>
                  </a:cubicBezTo>
                  <a:lnTo>
                    <a:pt x="185" y="15"/>
                  </a:lnTo>
                  <a:cubicBezTo>
                    <a:pt x="204" y="16"/>
                    <a:pt x="198" y="8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6168" name="Freeform 12"/>
            <p:cNvSpPr>
              <a:spLocks noChangeAspect="1"/>
            </p:cNvSpPr>
            <p:nvPr/>
          </p:nvSpPr>
          <p:spPr bwMode="auto">
            <a:xfrm>
              <a:off x="869" y="117"/>
              <a:ext cx="546" cy="480"/>
            </a:xfrm>
            <a:custGeom>
              <a:avLst/>
              <a:gdLst>
                <a:gd name="T0" fmla="*/ 182 w 182"/>
                <a:gd name="T1" fmla="*/ 0 h 160"/>
                <a:gd name="T2" fmla="*/ 89 w 182"/>
                <a:gd name="T3" fmla="*/ 3 h 160"/>
                <a:gd name="T4" fmla="*/ 69 w 182"/>
                <a:gd name="T5" fmla="*/ 16 h 160"/>
                <a:gd name="T6" fmla="*/ 0 w 182"/>
                <a:gd name="T7" fmla="*/ 160 h 160"/>
                <a:gd name="T8" fmla="*/ 5 w 182"/>
                <a:gd name="T9" fmla="*/ 160 h 160"/>
                <a:gd name="T10" fmla="*/ 71 w 182"/>
                <a:gd name="T11" fmla="*/ 26 h 160"/>
                <a:gd name="T12" fmla="*/ 82 w 182"/>
                <a:gd name="T13" fmla="*/ 16 h 160"/>
                <a:gd name="T14" fmla="*/ 161 w 182"/>
                <a:gd name="T15" fmla="*/ 16 h 160"/>
                <a:gd name="T16" fmla="*/ 182 w 182"/>
                <a:gd name="T17" fmla="*/ 0 h 1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2"/>
                <a:gd name="T28" fmla="*/ 0 h 160"/>
                <a:gd name="T29" fmla="*/ 182 w 182"/>
                <a:gd name="T30" fmla="*/ 160 h 16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2" h="160">
                  <a:moveTo>
                    <a:pt x="182" y="0"/>
                  </a:moveTo>
                  <a:cubicBezTo>
                    <a:pt x="180" y="6"/>
                    <a:pt x="121" y="2"/>
                    <a:pt x="89" y="3"/>
                  </a:cubicBezTo>
                  <a:cubicBezTo>
                    <a:pt x="81" y="3"/>
                    <a:pt x="71" y="10"/>
                    <a:pt x="69" y="16"/>
                  </a:cubicBezTo>
                  <a:cubicBezTo>
                    <a:pt x="42" y="71"/>
                    <a:pt x="6" y="155"/>
                    <a:pt x="0" y="160"/>
                  </a:cubicBezTo>
                  <a:lnTo>
                    <a:pt x="5" y="160"/>
                  </a:lnTo>
                  <a:cubicBezTo>
                    <a:pt x="15" y="160"/>
                    <a:pt x="29" y="116"/>
                    <a:pt x="71" y="26"/>
                  </a:cubicBezTo>
                  <a:cubicBezTo>
                    <a:pt x="75" y="20"/>
                    <a:pt x="74" y="16"/>
                    <a:pt x="82" y="16"/>
                  </a:cubicBezTo>
                  <a:lnTo>
                    <a:pt x="161" y="16"/>
                  </a:lnTo>
                  <a:cubicBezTo>
                    <a:pt x="179" y="16"/>
                    <a:pt x="177" y="13"/>
                    <a:pt x="182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</p:grpSp>
      <p:sp>
        <p:nvSpPr>
          <p:cNvPr id="26" name="25 CuadroTexto"/>
          <p:cNvSpPr txBox="1"/>
          <p:nvPr/>
        </p:nvSpPr>
        <p:spPr>
          <a:xfrm>
            <a:off x="7020272" y="3359842"/>
            <a:ext cx="1871663" cy="83099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CUANDO TRABAJES CON</a:t>
            </a:r>
            <a:endParaRPr lang="es-AR" sz="1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FITOSANITARIOS</a:t>
            </a:r>
          </a:p>
        </p:txBody>
      </p:sp>
      <p:sp>
        <p:nvSpPr>
          <p:cNvPr id="45070" name="Text Box 14"/>
          <p:cNvSpPr txBox="1">
            <a:spLocks noChangeArrowheads="1"/>
          </p:cNvSpPr>
          <p:nvPr/>
        </p:nvSpPr>
        <p:spPr bwMode="auto">
          <a:xfrm>
            <a:off x="395288" y="1413282"/>
            <a:ext cx="7489825" cy="573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290513" eaLnBrk="0" hangingPunct="0">
              <a:lnSpc>
                <a:spcPct val="90000"/>
              </a:lnSpc>
              <a:spcBef>
                <a:spcPct val="50000"/>
              </a:spcBef>
              <a:buClr>
                <a:srgbClr val="F04D11"/>
              </a:buClr>
              <a:buSzPct val="130000"/>
              <a:buFont typeface="Wingdings" pitchFamily="2" charset="2"/>
              <a:buNone/>
            </a:pPr>
            <a:r>
              <a:rPr lang="es-ES_tradnl" dirty="0">
                <a:latin typeface="Calibri" pitchFamily="34" charset="0"/>
                <a:cs typeface="Times New Roman" pitchFamily="18" charset="0"/>
              </a:rPr>
              <a:t>	</a:t>
            </a:r>
            <a:endParaRPr lang="es-ES_tradnl" sz="1700" b="1" dirty="0">
              <a:latin typeface="Calibri" pitchFamily="34" charset="0"/>
              <a:cs typeface="Courier New" pitchFamily="49" charset="0"/>
            </a:endParaRPr>
          </a:p>
          <a:p>
            <a:pPr algn="just" defTabSz="290513" eaLnBrk="0" hangingPunct="0">
              <a:spcBef>
                <a:spcPct val="50000"/>
              </a:spcBef>
              <a:buClr>
                <a:srgbClr val="F04D11"/>
              </a:buClr>
              <a:buSzPct val="130000"/>
              <a:buFont typeface="Wingdings" pitchFamily="2" charset="2"/>
              <a:buNone/>
            </a:pPr>
            <a:r>
              <a:rPr lang="es-ES_tradnl" sz="2000" b="1" dirty="0">
                <a:latin typeface="Calibri" pitchFamily="34" charset="0"/>
                <a:cs typeface="Times New Roman" pitchFamily="18" charset="0"/>
              </a:rPr>
              <a:t>1.</a:t>
            </a:r>
            <a:r>
              <a:rPr lang="es-ES_tradnl" sz="2000" b="1" u="sng" dirty="0">
                <a:latin typeface="Calibri" pitchFamily="34" charset="0"/>
                <a:cs typeface="Times New Roman" pitchFamily="18" charset="0"/>
              </a:rPr>
              <a:t>Maquinista</a:t>
            </a:r>
            <a:r>
              <a:rPr lang="es-ES_tradnl" sz="2000" b="1" dirty="0">
                <a:latin typeface="Calibri" pitchFamily="34" charset="0"/>
                <a:cs typeface="Times New Roman" pitchFamily="18" charset="0"/>
              </a:rPr>
              <a:t>, medir la superficie del lote  y verificar </a:t>
            </a:r>
            <a:r>
              <a:rPr lang="es-ES_tradnl" sz="2000" b="1" dirty="0" smtClean="0">
                <a:latin typeface="Calibri" pitchFamily="34" charset="0"/>
                <a:cs typeface="Times New Roman" pitchFamily="18" charset="0"/>
              </a:rPr>
              <a:t>los                  cultivos </a:t>
            </a:r>
            <a:r>
              <a:rPr lang="es-ES_tradnl" sz="2000" b="1" dirty="0">
                <a:latin typeface="Calibri" pitchFamily="34" charset="0"/>
                <a:cs typeface="Times New Roman" pitchFamily="18" charset="0"/>
              </a:rPr>
              <a:t>linderos.</a:t>
            </a:r>
          </a:p>
          <a:p>
            <a:pPr algn="just" defTabSz="290513" eaLnBrk="0" hangingPunct="0">
              <a:spcBef>
                <a:spcPct val="50000"/>
              </a:spcBef>
              <a:buClr>
                <a:srgbClr val="F04D11"/>
              </a:buClr>
              <a:buSzPct val="130000"/>
              <a:buFont typeface="Wingdings" pitchFamily="2" charset="2"/>
              <a:buNone/>
            </a:pPr>
            <a:r>
              <a:rPr lang="es-ES_tradnl" sz="2000" b="1" dirty="0">
                <a:latin typeface="Calibri" pitchFamily="34" charset="0"/>
                <a:cs typeface="Times New Roman" pitchFamily="18" charset="0"/>
              </a:rPr>
              <a:t>2. </a:t>
            </a:r>
            <a:r>
              <a:rPr lang="es-ES" sz="2000" b="1" dirty="0">
                <a:latin typeface="Calibri" pitchFamily="34" charset="0"/>
                <a:cs typeface="Times New Roman" pitchFamily="18" charset="0"/>
              </a:rPr>
              <a:t>Leer  atentamente la etiqueta antes de usar el fitosanitario.</a:t>
            </a:r>
            <a:endParaRPr lang="es-ES_tradnl" sz="2000" b="1" dirty="0">
              <a:latin typeface="Calibri" pitchFamily="34" charset="0"/>
              <a:cs typeface="Times New Roman" pitchFamily="18" charset="0"/>
            </a:endParaRPr>
          </a:p>
          <a:p>
            <a:pPr algn="just" defTabSz="290513" eaLnBrk="0" hangingPunct="0">
              <a:spcBef>
                <a:spcPct val="50000"/>
              </a:spcBef>
              <a:buClr>
                <a:srgbClr val="F04D11"/>
              </a:buClr>
              <a:buSzPct val="130000"/>
              <a:buFont typeface="Wingdings" pitchFamily="2" charset="2"/>
              <a:buNone/>
            </a:pPr>
            <a:r>
              <a:rPr lang="es-ES_tradnl" sz="2000" b="1" dirty="0">
                <a:latin typeface="Calibri" pitchFamily="34" charset="0"/>
                <a:cs typeface="Times New Roman" pitchFamily="18" charset="0"/>
              </a:rPr>
              <a:t>3. Utilizar todos los elementos de protección personal.</a:t>
            </a:r>
          </a:p>
          <a:p>
            <a:pPr algn="just" defTabSz="290513" eaLnBrk="0" hangingPunct="0">
              <a:spcBef>
                <a:spcPct val="50000"/>
              </a:spcBef>
              <a:buClr>
                <a:srgbClr val="F04D11"/>
              </a:buClr>
              <a:buSzPct val="130000"/>
              <a:buFont typeface="Wingdings" pitchFamily="2" charset="2"/>
              <a:buNone/>
            </a:pPr>
            <a:r>
              <a:rPr lang="es-ES_tradnl" sz="2000" b="1" dirty="0">
                <a:latin typeface="Calibri" pitchFamily="34" charset="0"/>
                <a:cs typeface="Times New Roman" pitchFamily="18" charset="0"/>
              </a:rPr>
              <a:t>4. Ubicar el mezclador </a:t>
            </a:r>
            <a:r>
              <a:rPr lang="es-ES" sz="2000" b="1" dirty="0">
                <a:latin typeface="Calibri" pitchFamily="34" charset="0"/>
                <a:cs typeface="Times New Roman" pitchFamily="18" charset="0"/>
              </a:rPr>
              <a:t>en un lugar ventilado, a favor del viento</a:t>
            </a:r>
          </a:p>
          <a:p>
            <a:pPr algn="just" defTabSz="290513" eaLnBrk="0" hangingPunct="0">
              <a:spcBef>
                <a:spcPct val="50000"/>
              </a:spcBef>
              <a:buClr>
                <a:srgbClr val="F04D11"/>
              </a:buClr>
              <a:buSzPct val="130000"/>
              <a:buFont typeface="Wingdings" pitchFamily="2" charset="2"/>
              <a:buNone/>
            </a:pPr>
            <a:r>
              <a:rPr lang="es-ES_tradnl" sz="2000" b="1" dirty="0">
                <a:latin typeface="Calibri" pitchFamily="34" charset="0"/>
                <a:cs typeface="Times New Roman" pitchFamily="18" charset="0"/>
              </a:rPr>
              <a:t>5.Leer atentamente la orden de carga.</a:t>
            </a:r>
          </a:p>
          <a:p>
            <a:pPr algn="just" defTabSz="290513" eaLnBrk="0" hangingPunct="0">
              <a:spcBef>
                <a:spcPct val="50000"/>
              </a:spcBef>
              <a:buClr>
                <a:srgbClr val="F04D11"/>
              </a:buClr>
              <a:buSzPct val="130000"/>
              <a:buFont typeface="Wingdings" pitchFamily="2" charset="2"/>
              <a:buNone/>
            </a:pPr>
            <a:r>
              <a:rPr lang="es-ES_tradnl" sz="2000" b="1" dirty="0">
                <a:latin typeface="Calibri" pitchFamily="34" charset="0"/>
                <a:cs typeface="Times New Roman" pitchFamily="18" charset="0"/>
              </a:rPr>
              <a:t>6. Determinar el orden de emulsión de los fitosanitarios.</a:t>
            </a:r>
          </a:p>
          <a:p>
            <a:pPr algn="just" defTabSz="290513" eaLnBrk="0" hangingPunct="0">
              <a:spcBef>
                <a:spcPct val="50000"/>
              </a:spcBef>
              <a:buClr>
                <a:srgbClr val="F04D11"/>
              </a:buClr>
              <a:buSzPct val="130000"/>
              <a:buFont typeface="Wingdings" pitchFamily="2" charset="2"/>
              <a:buNone/>
            </a:pPr>
            <a:r>
              <a:rPr lang="es-ES_tradnl" sz="2000" b="1" dirty="0">
                <a:latin typeface="Calibri" pitchFamily="34" charset="0"/>
                <a:cs typeface="Times New Roman" pitchFamily="18" charset="0"/>
              </a:rPr>
              <a:t>7. Utilizar recipientes tabulados para tal fin.</a:t>
            </a:r>
            <a:r>
              <a:rPr lang="es-ES" sz="2000" b="1" dirty="0">
                <a:latin typeface="Calibri" pitchFamily="34" charset="0"/>
                <a:cs typeface="Times New Roman" pitchFamily="18" charset="0"/>
              </a:rPr>
              <a:t> </a:t>
            </a:r>
          </a:p>
          <a:p>
            <a:pPr algn="just" defTabSz="290513" eaLnBrk="0" hangingPunct="0">
              <a:spcBef>
                <a:spcPct val="50000"/>
              </a:spcBef>
              <a:buClr>
                <a:srgbClr val="F04D11"/>
              </a:buClr>
              <a:buSzPct val="130000"/>
            </a:pPr>
            <a:r>
              <a:rPr lang="es-ES_tradnl" sz="2000" b="1" dirty="0">
                <a:latin typeface="Calibri" pitchFamily="34" charset="0"/>
                <a:cs typeface="Times New Roman" pitchFamily="18" charset="0"/>
              </a:rPr>
              <a:t>8. Realizar el triple enjuague a presión. </a:t>
            </a:r>
          </a:p>
          <a:p>
            <a:pPr defTabSz="290513" eaLnBrk="0" hangingPunct="0">
              <a:spcBef>
                <a:spcPct val="50000"/>
              </a:spcBef>
              <a:buClr>
                <a:srgbClr val="F04D11"/>
              </a:buClr>
              <a:buSzPct val="130000"/>
            </a:pPr>
            <a:r>
              <a:rPr lang="es-ES" sz="2000" b="1" dirty="0">
                <a:latin typeface="Calibri" pitchFamily="34" charset="0"/>
                <a:cs typeface="Times New Roman" pitchFamily="18" charset="0"/>
              </a:rPr>
              <a:t>9.Registrar en la orden de carga las condiciones meteorológicas</a:t>
            </a:r>
            <a:r>
              <a:rPr lang="es-ES" dirty="0">
                <a:latin typeface="Calibri" pitchFamily="34" charset="0"/>
              </a:rPr>
              <a:t>.</a:t>
            </a:r>
          </a:p>
          <a:p>
            <a:pPr algn="just" defTabSz="290513" eaLnBrk="0" hangingPunct="0">
              <a:lnSpc>
                <a:spcPct val="90000"/>
              </a:lnSpc>
              <a:spcBef>
                <a:spcPct val="50000"/>
              </a:spcBef>
              <a:buClr>
                <a:srgbClr val="F04D11"/>
              </a:buClr>
              <a:buSzPct val="130000"/>
            </a:pPr>
            <a:r>
              <a:rPr lang="es-ES" dirty="0">
                <a:latin typeface="Calibri" pitchFamily="34" charset="0"/>
              </a:rPr>
              <a:t> </a:t>
            </a:r>
            <a:r>
              <a:rPr lang="es-ES" b="1" dirty="0">
                <a:latin typeface="Calibri" pitchFamily="34" charset="0"/>
                <a:cs typeface="Times New Roman" pitchFamily="18" charset="0"/>
              </a:rPr>
              <a:t>   </a:t>
            </a:r>
            <a:r>
              <a:rPr lang="es-ES_tradnl" b="1" dirty="0">
                <a:latin typeface="Calibri" pitchFamily="34" charset="0"/>
                <a:cs typeface="Times New Roman" pitchFamily="18" charset="0"/>
              </a:rPr>
              <a:t> </a:t>
            </a:r>
            <a:endParaRPr lang="es-ES" dirty="0">
              <a:latin typeface="Calibri" pitchFamily="34" charset="0"/>
            </a:endParaRPr>
          </a:p>
          <a:p>
            <a:pPr algn="just" defTabSz="290513" eaLnBrk="0" hangingPunct="0">
              <a:lnSpc>
                <a:spcPct val="90000"/>
              </a:lnSpc>
              <a:spcBef>
                <a:spcPct val="50000"/>
              </a:spcBef>
              <a:buClr>
                <a:srgbClr val="F04D11"/>
              </a:buClr>
              <a:buSzPct val="130000"/>
              <a:buFont typeface="Wingdings" pitchFamily="2" charset="2"/>
              <a:buNone/>
            </a:pPr>
            <a:endParaRPr lang="es-ES_tradnl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5029200" y="285728"/>
            <a:ext cx="4114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sz="2400" b="1" dirty="0" smtClean="0">
                <a:solidFill>
                  <a:schemeClr val="bg1"/>
                </a:solidFill>
              </a:rPr>
              <a:t>MANEJO Y APLICACIÓN DE FITOSANITARIOS</a:t>
            </a:r>
            <a:endParaRPr lang="es-E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29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45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50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50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50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50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50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50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50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50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50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50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50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4" grpId="0"/>
      <p:bldP spid="45068" grpId="0" animBg="1" autoUpdateAnimBg="0"/>
      <p:bldP spid="45069" grpId="0"/>
      <p:bldP spid="45071" grpId="0" animBg="1" autoUpdateAnimBg="0"/>
      <p:bldP spid="26" grpId="0" animBg="1"/>
      <p:bldP spid="45070" grpId="0" build="p" autoUpdateAnimBg="0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3714744" y="2729572"/>
            <a:ext cx="1980000" cy="9000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/>
              <a:t>DESPACHO DE FITOSANITARIOS</a:t>
            </a:r>
            <a:endParaRPr lang="es-AR" b="1" dirty="0"/>
          </a:p>
        </p:txBody>
      </p:sp>
      <p:sp>
        <p:nvSpPr>
          <p:cNvPr id="5" name="4 Rectángulo redondeado"/>
          <p:cNvSpPr/>
          <p:nvPr/>
        </p:nvSpPr>
        <p:spPr>
          <a:xfrm>
            <a:off x="142844" y="2717430"/>
            <a:ext cx="1980000" cy="9000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/>
              <a:t>DEPÓSITO DE FITOSANITARIOS</a:t>
            </a:r>
            <a:endParaRPr lang="es-AR" b="1" dirty="0"/>
          </a:p>
        </p:txBody>
      </p:sp>
      <p:sp>
        <p:nvSpPr>
          <p:cNvPr id="7" name="6 Rectángulo redondeado"/>
          <p:cNvSpPr/>
          <p:nvPr/>
        </p:nvSpPr>
        <p:spPr>
          <a:xfrm>
            <a:off x="1943542" y="1743182"/>
            <a:ext cx="1980000" cy="9000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/>
              <a:t>DECISIÓN DE APLICACIÓN</a:t>
            </a:r>
            <a:endParaRPr lang="es-AR" b="1" dirty="0"/>
          </a:p>
        </p:txBody>
      </p:sp>
      <p:sp>
        <p:nvSpPr>
          <p:cNvPr id="9" name="8 Rectángulo redondeado"/>
          <p:cNvSpPr/>
          <p:nvPr/>
        </p:nvSpPr>
        <p:spPr>
          <a:xfrm>
            <a:off x="6949718" y="2729572"/>
            <a:ext cx="1980000" cy="9000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/>
              <a:t>APLICACIÓN</a:t>
            </a:r>
            <a:endParaRPr lang="es-AR" b="1" dirty="0"/>
          </a:p>
        </p:txBody>
      </p:sp>
      <p:sp>
        <p:nvSpPr>
          <p:cNvPr id="10" name="9 Rectángulo redondeado"/>
          <p:cNvSpPr/>
          <p:nvPr/>
        </p:nvSpPr>
        <p:spPr>
          <a:xfrm>
            <a:off x="3306380" y="4286256"/>
            <a:ext cx="1980000" cy="9000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/>
              <a:t>GESTIÓN DE PRODUCTO SOBRANTE</a:t>
            </a:r>
            <a:endParaRPr lang="es-AR" b="1" dirty="0"/>
          </a:p>
        </p:txBody>
      </p:sp>
      <p:sp>
        <p:nvSpPr>
          <p:cNvPr id="11" name="10 Rectángulo redondeado"/>
          <p:cNvSpPr/>
          <p:nvPr/>
        </p:nvSpPr>
        <p:spPr>
          <a:xfrm>
            <a:off x="6949718" y="4286256"/>
            <a:ext cx="1980000" cy="9000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/>
              <a:t>GESTIÓN ENVASES VACIOS</a:t>
            </a:r>
            <a:endParaRPr lang="es-AR" b="1" dirty="0"/>
          </a:p>
        </p:txBody>
      </p:sp>
      <p:cxnSp>
        <p:nvCxnSpPr>
          <p:cNvPr id="18" name="17 Conector recto de flecha"/>
          <p:cNvCxnSpPr>
            <a:stCxn id="5" idx="3"/>
            <a:endCxn id="3" idx="1"/>
          </p:cNvCxnSpPr>
          <p:nvPr/>
        </p:nvCxnSpPr>
        <p:spPr>
          <a:xfrm>
            <a:off x="2122844" y="3167430"/>
            <a:ext cx="1591900" cy="1214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>
            <a:stCxn id="3" idx="3"/>
            <a:endCxn id="9" idx="1"/>
          </p:cNvCxnSpPr>
          <p:nvPr/>
        </p:nvCxnSpPr>
        <p:spPr>
          <a:xfrm>
            <a:off x="5694744" y="3179572"/>
            <a:ext cx="1254974" cy="15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>
            <a:stCxn id="9" idx="2"/>
            <a:endCxn id="11" idx="0"/>
          </p:cNvCxnSpPr>
          <p:nvPr/>
        </p:nvCxnSpPr>
        <p:spPr>
          <a:xfrm rot="5400000">
            <a:off x="7611376" y="3957914"/>
            <a:ext cx="656684" cy="15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>
            <a:stCxn id="9" idx="2"/>
            <a:endCxn id="10" idx="3"/>
          </p:cNvCxnSpPr>
          <p:nvPr/>
        </p:nvCxnSpPr>
        <p:spPr>
          <a:xfrm rot="5400000">
            <a:off x="6059707" y="2856245"/>
            <a:ext cx="1106684" cy="265333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>
            <a:stCxn id="10" idx="1"/>
            <a:endCxn id="5" idx="2"/>
          </p:cNvCxnSpPr>
          <p:nvPr/>
        </p:nvCxnSpPr>
        <p:spPr>
          <a:xfrm rot="10800000">
            <a:off x="1132844" y="3617430"/>
            <a:ext cx="2173536" cy="111882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>
            <a:stCxn id="7" idx="2"/>
          </p:cNvCxnSpPr>
          <p:nvPr/>
        </p:nvCxnSpPr>
        <p:spPr>
          <a:xfrm rot="5400000">
            <a:off x="2645482" y="2926626"/>
            <a:ext cx="571504" cy="461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Rectángulo"/>
          <p:cNvSpPr/>
          <p:nvPr/>
        </p:nvSpPr>
        <p:spPr>
          <a:xfrm>
            <a:off x="71406" y="1357298"/>
            <a:ext cx="9001156" cy="4786346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b="1" dirty="0"/>
          </a:p>
        </p:txBody>
      </p:sp>
      <p:cxnSp>
        <p:nvCxnSpPr>
          <p:cNvPr id="41" name="40 Conector recto de flecha"/>
          <p:cNvCxnSpPr>
            <a:endCxn id="5" idx="0"/>
          </p:cNvCxnSpPr>
          <p:nvPr/>
        </p:nvCxnSpPr>
        <p:spPr>
          <a:xfrm rot="5400000">
            <a:off x="779315" y="2353769"/>
            <a:ext cx="717190" cy="1013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Forma"/>
          <p:cNvCxnSpPr>
            <a:stCxn id="11" idx="2"/>
          </p:cNvCxnSpPr>
          <p:nvPr/>
        </p:nvCxnSpPr>
        <p:spPr>
          <a:xfrm rot="5400000">
            <a:off x="7098768" y="4874066"/>
            <a:ext cx="528760" cy="1153140"/>
          </a:xfrm>
          <a:prstGeom prst="bentConnector2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46 CuadroTexto"/>
          <p:cNvSpPr txBox="1"/>
          <p:nvPr/>
        </p:nvSpPr>
        <p:spPr>
          <a:xfrm>
            <a:off x="714348" y="1643050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 INICIO</a:t>
            </a:r>
            <a:endParaRPr lang="es-AR" b="1" dirty="0"/>
          </a:p>
        </p:txBody>
      </p:sp>
      <p:sp>
        <p:nvSpPr>
          <p:cNvPr id="48" name="47 CuadroTexto"/>
          <p:cNvSpPr txBox="1"/>
          <p:nvPr/>
        </p:nvSpPr>
        <p:spPr>
          <a:xfrm>
            <a:off x="6286512" y="5530198"/>
            <a:ext cx="58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FIN</a:t>
            </a:r>
            <a:endParaRPr lang="es-AR" b="1" dirty="0"/>
          </a:p>
        </p:txBody>
      </p:sp>
      <p:cxnSp>
        <p:nvCxnSpPr>
          <p:cNvPr id="59" name="58 Conector recto"/>
          <p:cNvCxnSpPr/>
          <p:nvPr/>
        </p:nvCxnSpPr>
        <p:spPr>
          <a:xfrm rot="5400000">
            <a:off x="6071404" y="5715016"/>
            <a:ext cx="571504" cy="1588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59 CuadroTexto"/>
          <p:cNvSpPr txBox="1"/>
          <p:nvPr/>
        </p:nvSpPr>
        <p:spPr>
          <a:xfrm>
            <a:off x="5500694" y="5530198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 INICIO</a:t>
            </a:r>
            <a:endParaRPr lang="es-AR" b="1" dirty="0"/>
          </a:p>
        </p:txBody>
      </p:sp>
      <p:cxnSp>
        <p:nvCxnSpPr>
          <p:cNvPr id="61" name="60 Conector recto"/>
          <p:cNvCxnSpPr/>
          <p:nvPr/>
        </p:nvCxnSpPr>
        <p:spPr>
          <a:xfrm rot="10800000">
            <a:off x="500034" y="1643050"/>
            <a:ext cx="1285884" cy="1588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74 CuadroTexto"/>
          <p:cNvSpPr txBox="1"/>
          <p:nvPr/>
        </p:nvSpPr>
        <p:spPr>
          <a:xfrm>
            <a:off x="714348" y="1285860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F IN</a:t>
            </a:r>
            <a:endParaRPr lang="es-AR" b="1" dirty="0"/>
          </a:p>
        </p:txBody>
      </p:sp>
      <p:sp>
        <p:nvSpPr>
          <p:cNvPr id="77" name="1 Título"/>
          <p:cNvSpPr txBox="1">
            <a:spLocks/>
          </p:cNvSpPr>
          <p:nvPr/>
        </p:nvSpPr>
        <p:spPr bwMode="auto">
          <a:xfrm>
            <a:off x="1714480" y="0"/>
            <a:ext cx="7429520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ETAPAS DE GESTIÓN DE LOS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PRODUCTOS FITOSANITARIOS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8" name="77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66677" r="21868" b="93680"/>
          <a:stretch>
            <a:fillRect/>
          </a:stretch>
        </p:blipFill>
        <p:spPr>
          <a:xfrm>
            <a:off x="0" y="0"/>
            <a:ext cx="785818" cy="613478"/>
          </a:xfrm>
          <a:prstGeom prst="rect">
            <a:avLst/>
          </a:prstGeom>
        </p:spPr>
      </p:pic>
      <p:pic>
        <p:nvPicPr>
          <p:cNvPr id="79" name="78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78132" t="736" r="11454" b="93680"/>
          <a:stretch>
            <a:fillRect/>
          </a:stretch>
        </p:blipFill>
        <p:spPr>
          <a:xfrm>
            <a:off x="458092" y="571480"/>
            <a:ext cx="714380" cy="542040"/>
          </a:xfrm>
          <a:prstGeom prst="rect">
            <a:avLst/>
          </a:prstGeom>
        </p:spPr>
      </p:pic>
      <p:pic>
        <p:nvPicPr>
          <p:cNvPr id="80" name="79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88546" t="736" r="1041" b="93680"/>
          <a:stretch>
            <a:fillRect/>
          </a:stretch>
        </p:blipFill>
        <p:spPr>
          <a:xfrm>
            <a:off x="857224" y="86130"/>
            <a:ext cx="714380" cy="542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1357298"/>
            <a:ext cx="5526946" cy="4213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518976" y="1358005"/>
            <a:ext cx="5429288" cy="4857784"/>
            <a:chOff x="528" y="960"/>
            <a:chExt cx="2448" cy="2928"/>
          </a:xfrm>
        </p:grpSpPr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H="1">
              <a:off x="528" y="960"/>
              <a:ext cx="2448" cy="0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528" y="960"/>
              <a:ext cx="0" cy="2928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 dirty="0"/>
            </a:p>
          </p:txBody>
        </p:sp>
      </p:grpSp>
      <p:grpSp>
        <p:nvGrpSpPr>
          <p:cNvPr id="3" name="21 Grupo"/>
          <p:cNvGrpSpPr/>
          <p:nvPr/>
        </p:nvGrpSpPr>
        <p:grpSpPr>
          <a:xfrm>
            <a:off x="1611249" y="5572140"/>
            <a:ext cx="3889445" cy="597969"/>
            <a:chOff x="1547664" y="5856507"/>
            <a:chExt cx="4460949" cy="740845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</a:blip>
            <a:srcRect l="19565" t="81535" r="48913" b="10700"/>
            <a:stretch>
              <a:fillRect/>
            </a:stretch>
          </p:blipFill>
          <p:spPr bwMode="auto">
            <a:xfrm>
              <a:off x="2411760" y="5877272"/>
              <a:ext cx="3596853" cy="4983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</a:blip>
            <a:srcRect l="2174" t="77838" r="81667" b="5523"/>
            <a:stretch>
              <a:fillRect/>
            </a:stretch>
          </p:blipFill>
          <p:spPr bwMode="auto">
            <a:xfrm>
              <a:off x="1547664" y="5856507"/>
              <a:ext cx="856686" cy="74084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285720" y="214290"/>
            <a:ext cx="1100137" cy="1071563"/>
            <a:chOff x="788" y="0"/>
            <a:chExt cx="693" cy="675"/>
          </a:xfrm>
        </p:grpSpPr>
        <p:sp>
          <p:nvSpPr>
            <p:cNvPr id="14" name="Freeform 5"/>
            <p:cNvSpPr>
              <a:spLocks noChangeAspect="1" noEditPoints="1"/>
            </p:cNvSpPr>
            <p:nvPr/>
          </p:nvSpPr>
          <p:spPr bwMode="auto">
            <a:xfrm>
              <a:off x="788" y="0"/>
              <a:ext cx="693" cy="675"/>
            </a:xfrm>
            <a:custGeom>
              <a:avLst/>
              <a:gdLst/>
              <a:ahLst/>
              <a:cxnLst>
                <a:cxn ang="0">
                  <a:pos x="212" y="53"/>
                </a:cxn>
                <a:cxn ang="0">
                  <a:pos x="210" y="54"/>
                </a:cxn>
                <a:cxn ang="0">
                  <a:pos x="211" y="54"/>
                </a:cxn>
                <a:cxn ang="0">
                  <a:pos x="211" y="53"/>
                </a:cxn>
                <a:cxn ang="0">
                  <a:pos x="212" y="53"/>
                </a:cxn>
                <a:cxn ang="0">
                  <a:pos x="215" y="61"/>
                </a:cxn>
                <a:cxn ang="0">
                  <a:pos x="212" y="53"/>
                </a:cxn>
                <a:cxn ang="0">
                  <a:pos x="221" y="69"/>
                </a:cxn>
                <a:cxn ang="0">
                  <a:pos x="215" y="61"/>
                </a:cxn>
                <a:cxn ang="0">
                  <a:pos x="221" y="69"/>
                </a:cxn>
                <a:cxn ang="0">
                  <a:pos x="229" y="116"/>
                </a:cxn>
                <a:cxn ang="0">
                  <a:pos x="221" y="69"/>
                </a:cxn>
                <a:cxn ang="0">
                  <a:pos x="231" y="116"/>
                </a:cxn>
                <a:cxn ang="0">
                  <a:pos x="229" y="116"/>
                </a:cxn>
                <a:cxn ang="0">
                  <a:pos x="231" y="116"/>
                </a:cxn>
                <a:cxn ang="0">
                  <a:pos x="224" y="148"/>
                </a:cxn>
                <a:cxn ang="0">
                  <a:pos x="231" y="116"/>
                </a:cxn>
                <a:cxn ang="0">
                  <a:pos x="219" y="166"/>
                </a:cxn>
                <a:cxn ang="0">
                  <a:pos x="224" y="148"/>
                </a:cxn>
                <a:cxn ang="0">
                  <a:pos x="219" y="166"/>
                </a:cxn>
                <a:cxn ang="0">
                  <a:pos x="149" y="224"/>
                </a:cxn>
                <a:cxn ang="0">
                  <a:pos x="219" y="166"/>
                </a:cxn>
                <a:cxn ang="0">
                  <a:pos x="11" y="164"/>
                </a:cxn>
                <a:cxn ang="0">
                  <a:pos x="13" y="163"/>
                </a:cxn>
                <a:cxn ang="0">
                  <a:pos x="11" y="164"/>
                </a:cxn>
                <a:cxn ang="0">
                  <a:pos x="12" y="164"/>
                </a:cxn>
                <a:cxn ang="0">
                  <a:pos x="11" y="164"/>
                </a:cxn>
                <a:cxn ang="0">
                  <a:pos x="10" y="157"/>
                </a:cxn>
                <a:cxn ang="0">
                  <a:pos x="11" y="164"/>
                </a:cxn>
                <a:cxn ang="0">
                  <a:pos x="6" y="151"/>
                </a:cxn>
                <a:cxn ang="0">
                  <a:pos x="10" y="157"/>
                </a:cxn>
                <a:cxn ang="0">
                  <a:pos x="6" y="151"/>
                </a:cxn>
                <a:cxn ang="0">
                  <a:pos x="2" y="116"/>
                </a:cxn>
                <a:cxn ang="0">
                  <a:pos x="6" y="151"/>
                </a:cxn>
                <a:cxn ang="0">
                  <a:pos x="0" y="116"/>
                </a:cxn>
                <a:cxn ang="0">
                  <a:pos x="2" y="116"/>
                </a:cxn>
                <a:cxn ang="0">
                  <a:pos x="0" y="116"/>
                </a:cxn>
                <a:cxn ang="0">
                  <a:pos x="10" y="73"/>
                </a:cxn>
                <a:cxn ang="0">
                  <a:pos x="0" y="116"/>
                </a:cxn>
                <a:cxn ang="0">
                  <a:pos x="15" y="60"/>
                </a:cxn>
                <a:cxn ang="0">
                  <a:pos x="10" y="73"/>
                </a:cxn>
                <a:cxn ang="0">
                  <a:pos x="15" y="60"/>
                </a:cxn>
                <a:cxn ang="0">
                  <a:pos x="66" y="14"/>
                </a:cxn>
                <a:cxn ang="0">
                  <a:pos x="15" y="60"/>
                </a:cxn>
                <a:cxn ang="0">
                  <a:pos x="116" y="0"/>
                </a:cxn>
                <a:cxn ang="0">
                  <a:pos x="116" y="2"/>
                </a:cxn>
                <a:cxn ang="0">
                  <a:pos x="116" y="0"/>
                </a:cxn>
                <a:cxn ang="0">
                  <a:pos x="144" y="6"/>
                </a:cxn>
                <a:cxn ang="0">
                  <a:pos x="116" y="0"/>
                </a:cxn>
                <a:cxn ang="0">
                  <a:pos x="149" y="5"/>
                </a:cxn>
                <a:cxn ang="0">
                  <a:pos x="144" y="6"/>
                </a:cxn>
                <a:cxn ang="0">
                  <a:pos x="149" y="5"/>
                </a:cxn>
                <a:cxn ang="0">
                  <a:pos x="170" y="16"/>
                </a:cxn>
                <a:cxn ang="0">
                  <a:pos x="149" y="5"/>
                </a:cxn>
              </a:cxnLst>
              <a:rect l="0" t="0" r="r" b="b"/>
              <a:pathLst>
                <a:path w="231" h="225">
                  <a:moveTo>
                    <a:pt x="212" y="53"/>
                  </a:moveTo>
                  <a:cubicBezTo>
                    <a:pt x="212" y="53"/>
                    <a:pt x="212" y="53"/>
                    <a:pt x="212" y="53"/>
                  </a:cubicBezTo>
                  <a:lnTo>
                    <a:pt x="210" y="54"/>
                  </a:lnTo>
                  <a:cubicBezTo>
                    <a:pt x="210" y="54"/>
                    <a:pt x="210" y="54"/>
                    <a:pt x="210" y="54"/>
                  </a:cubicBezTo>
                  <a:lnTo>
                    <a:pt x="212" y="53"/>
                  </a:lnTo>
                  <a:close/>
                  <a:moveTo>
                    <a:pt x="211" y="54"/>
                  </a:moveTo>
                  <a:lnTo>
                    <a:pt x="210" y="54"/>
                  </a:lnTo>
                  <a:lnTo>
                    <a:pt x="211" y="53"/>
                  </a:lnTo>
                  <a:lnTo>
                    <a:pt x="211" y="54"/>
                  </a:lnTo>
                  <a:close/>
                  <a:moveTo>
                    <a:pt x="212" y="53"/>
                  </a:moveTo>
                  <a:cubicBezTo>
                    <a:pt x="214" y="55"/>
                    <a:pt x="215" y="58"/>
                    <a:pt x="217" y="60"/>
                  </a:cubicBezTo>
                  <a:lnTo>
                    <a:pt x="215" y="61"/>
                  </a:lnTo>
                  <a:cubicBezTo>
                    <a:pt x="214" y="59"/>
                    <a:pt x="212" y="56"/>
                    <a:pt x="211" y="54"/>
                  </a:cubicBezTo>
                  <a:lnTo>
                    <a:pt x="212" y="53"/>
                  </a:lnTo>
                  <a:close/>
                  <a:moveTo>
                    <a:pt x="217" y="60"/>
                  </a:moveTo>
                  <a:cubicBezTo>
                    <a:pt x="218" y="63"/>
                    <a:pt x="220" y="66"/>
                    <a:pt x="221" y="69"/>
                  </a:cubicBezTo>
                  <a:lnTo>
                    <a:pt x="219" y="69"/>
                  </a:lnTo>
                  <a:cubicBezTo>
                    <a:pt x="218" y="67"/>
                    <a:pt x="217" y="64"/>
                    <a:pt x="215" y="61"/>
                  </a:cubicBezTo>
                  <a:lnTo>
                    <a:pt x="217" y="60"/>
                  </a:lnTo>
                  <a:close/>
                  <a:moveTo>
                    <a:pt x="221" y="69"/>
                  </a:moveTo>
                  <a:cubicBezTo>
                    <a:pt x="227" y="83"/>
                    <a:pt x="231" y="99"/>
                    <a:pt x="231" y="116"/>
                  </a:cubicBezTo>
                  <a:lnTo>
                    <a:pt x="229" y="116"/>
                  </a:lnTo>
                  <a:cubicBezTo>
                    <a:pt x="229" y="99"/>
                    <a:pt x="225" y="84"/>
                    <a:pt x="219" y="69"/>
                  </a:cubicBezTo>
                  <a:lnTo>
                    <a:pt x="221" y="69"/>
                  </a:lnTo>
                  <a:close/>
                  <a:moveTo>
                    <a:pt x="231" y="116"/>
                  </a:moveTo>
                  <a:lnTo>
                    <a:pt x="231" y="116"/>
                  </a:lnTo>
                  <a:lnTo>
                    <a:pt x="229" y="116"/>
                  </a:lnTo>
                  <a:lnTo>
                    <a:pt x="229" y="116"/>
                  </a:lnTo>
                  <a:lnTo>
                    <a:pt x="231" y="116"/>
                  </a:lnTo>
                  <a:close/>
                  <a:moveTo>
                    <a:pt x="231" y="116"/>
                  </a:moveTo>
                  <a:cubicBezTo>
                    <a:pt x="231" y="127"/>
                    <a:pt x="229" y="138"/>
                    <a:pt x="226" y="148"/>
                  </a:cubicBezTo>
                  <a:lnTo>
                    <a:pt x="224" y="148"/>
                  </a:lnTo>
                  <a:cubicBezTo>
                    <a:pt x="227" y="138"/>
                    <a:pt x="229" y="127"/>
                    <a:pt x="229" y="116"/>
                  </a:cubicBezTo>
                  <a:lnTo>
                    <a:pt x="231" y="116"/>
                  </a:lnTo>
                  <a:close/>
                  <a:moveTo>
                    <a:pt x="226" y="148"/>
                  </a:moveTo>
                  <a:cubicBezTo>
                    <a:pt x="224" y="154"/>
                    <a:pt x="222" y="160"/>
                    <a:pt x="219" y="166"/>
                  </a:cubicBezTo>
                  <a:lnTo>
                    <a:pt x="218" y="165"/>
                  </a:lnTo>
                  <a:cubicBezTo>
                    <a:pt x="220" y="159"/>
                    <a:pt x="222" y="154"/>
                    <a:pt x="224" y="148"/>
                  </a:cubicBezTo>
                  <a:lnTo>
                    <a:pt x="226" y="148"/>
                  </a:lnTo>
                  <a:close/>
                  <a:moveTo>
                    <a:pt x="219" y="166"/>
                  </a:moveTo>
                  <a:cubicBezTo>
                    <a:pt x="205" y="194"/>
                    <a:pt x="180" y="216"/>
                    <a:pt x="150" y="225"/>
                  </a:cubicBezTo>
                  <a:lnTo>
                    <a:pt x="149" y="224"/>
                  </a:lnTo>
                  <a:cubicBezTo>
                    <a:pt x="179" y="214"/>
                    <a:pt x="204" y="193"/>
                    <a:pt x="218" y="165"/>
                  </a:cubicBezTo>
                  <a:lnTo>
                    <a:pt x="219" y="166"/>
                  </a:lnTo>
                  <a:close/>
                  <a:moveTo>
                    <a:pt x="11" y="164"/>
                  </a:moveTo>
                  <a:lnTo>
                    <a:pt x="11" y="164"/>
                  </a:lnTo>
                  <a:lnTo>
                    <a:pt x="13" y="163"/>
                  </a:lnTo>
                  <a:lnTo>
                    <a:pt x="13" y="163"/>
                  </a:lnTo>
                  <a:lnTo>
                    <a:pt x="11" y="164"/>
                  </a:lnTo>
                  <a:close/>
                  <a:moveTo>
                    <a:pt x="11" y="164"/>
                  </a:moveTo>
                  <a:lnTo>
                    <a:pt x="11" y="164"/>
                  </a:lnTo>
                  <a:lnTo>
                    <a:pt x="12" y="164"/>
                  </a:lnTo>
                  <a:lnTo>
                    <a:pt x="11" y="164"/>
                  </a:lnTo>
                  <a:close/>
                  <a:moveTo>
                    <a:pt x="11" y="164"/>
                  </a:moveTo>
                  <a:cubicBezTo>
                    <a:pt x="10" y="162"/>
                    <a:pt x="9" y="160"/>
                    <a:pt x="8" y="158"/>
                  </a:cubicBezTo>
                  <a:lnTo>
                    <a:pt x="10" y="157"/>
                  </a:lnTo>
                  <a:cubicBezTo>
                    <a:pt x="11" y="159"/>
                    <a:pt x="12" y="161"/>
                    <a:pt x="13" y="163"/>
                  </a:cubicBezTo>
                  <a:lnTo>
                    <a:pt x="11" y="164"/>
                  </a:lnTo>
                  <a:close/>
                  <a:moveTo>
                    <a:pt x="8" y="158"/>
                  </a:moveTo>
                  <a:cubicBezTo>
                    <a:pt x="7" y="156"/>
                    <a:pt x="7" y="154"/>
                    <a:pt x="6" y="151"/>
                  </a:cubicBezTo>
                  <a:lnTo>
                    <a:pt x="8" y="151"/>
                  </a:lnTo>
                  <a:cubicBezTo>
                    <a:pt x="8" y="153"/>
                    <a:pt x="9" y="155"/>
                    <a:pt x="10" y="157"/>
                  </a:cubicBezTo>
                  <a:lnTo>
                    <a:pt x="8" y="158"/>
                  </a:lnTo>
                  <a:close/>
                  <a:moveTo>
                    <a:pt x="6" y="151"/>
                  </a:moveTo>
                  <a:cubicBezTo>
                    <a:pt x="2" y="140"/>
                    <a:pt x="0" y="128"/>
                    <a:pt x="0" y="116"/>
                  </a:cubicBezTo>
                  <a:lnTo>
                    <a:pt x="2" y="116"/>
                  </a:lnTo>
                  <a:cubicBezTo>
                    <a:pt x="2" y="128"/>
                    <a:pt x="4" y="140"/>
                    <a:pt x="8" y="151"/>
                  </a:cubicBezTo>
                  <a:lnTo>
                    <a:pt x="6" y="151"/>
                  </a:lnTo>
                  <a:close/>
                  <a:moveTo>
                    <a:pt x="0" y="116"/>
                  </a:moveTo>
                  <a:lnTo>
                    <a:pt x="0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0" y="116"/>
                  </a:lnTo>
                  <a:close/>
                  <a:moveTo>
                    <a:pt x="0" y="116"/>
                  </a:moveTo>
                  <a:cubicBezTo>
                    <a:pt x="0" y="100"/>
                    <a:pt x="3" y="86"/>
                    <a:pt x="9" y="73"/>
                  </a:cubicBezTo>
                  <a:lnTo>
                    <a:pt x="10" y="73"/>
                  </a:lnTo>
                  <a:cubicBezTo>
                    <a:pt x="5" y="86"/>
                    <a:pt x="2" y="101"/>
                    <a:pt x="2" y="116"/>
                  </a:cubicBezTo>
                  <a:lnTo>
                    <a:pt x="0" y="116"/>
                  </a:lnTo>
                  <a:close/>
                  <a:moveTo>
                    <a:pt x="9" y="73"/>
                  </a:moveTo>
                  <a:cubicBezTo>
                    <a:pt x="10" y="68"/>
                    <a:pt x="12" y="64"/>
                    <a:pt x="15" y="60"/>
                  </a:cubicBezTo>
                  <a:lnTo>
                    <a:pt x="16" y="61"/>
                  </a:lnTo>
                  <a:cubicBezTo>
                    <a:pt x="14" y="65"/>
                    <a:pt x="12" y="69"/>
                    <a:pt x="10" y="73"/>
                  </a:cubicBezTo>
                  <a:lnTo>
                    <a:pt x="9" y="73"/>
                  </a:lnTo>
                  <a:close/>
                  <a:moveTo>
                    <a:pt x="15" y="60"/>
                  </a:moveTo>
                  <a:cubicBezTo>
                    <a:pt x="26" y="39"/>
                    <a:pt x="44" y="22"/>
                    <a:pt x="66" y="12"/>
                  </a:cubicBezTo>
                  <a:lnTo>
                    <a:pt x="66" y="14"/>
                  </a:lnTo>
                  <a:cubicBezTo>
                    <a:pt x="45" y="24"/>
                    <a:pt x="28" y="40"/>
                    <a:pt x="16" y="61"/>
                  </a:cubicBezTo>
                  <a:lnTo>
                    <a:pt x="15" y="60"/>
                  </a:lnTo>
                  <a:close/>
                  <a:moveTo>
                    <a:pt x="116" y="0"/>
                  </a:moveTo>
                  <a:lnTo>
                    <a:pt x="116" y="0"/>
                  </a:lnTo>
                  <a:lnTo>
                    <a:pt x="116" y="2"/>
                  </a:lnTo>
                  <a:lnTo>
                    <a:pt x="116" y="2"/>
                  </a:lnTo>
                  <a:lnTo>
                    <a:pt x="116" y="0"/>
                  </a:lnTo>
                  <a:close/>
                  <a:moveTo>
                    <a:pt x="116" y="0"/>
                  </a:moveTo>
                  <a:cubicBezTo>
                    <a:pt x="125" y="0"/>
                    <a:pt x="135" y="2"/>
                    <a:pt x="144" y="4"/>
                  </a:cubicBezTo>
                  <a:lnTo>
                    <a:pt x="144" y="6"/>
                  </a:lnTo>
                  <a:cubicBezTo>
                    <a:pt x="135" y="4"/>
                    <a:pt x="125" y="2"/>
                    <a:pt x="116" y="2"/>
                  </a:cubicBezTo>
                  <a:lnTo>
                    <a:pt x="116" y="0"/>
                  </a:lnTo>
                  <a:close/>
                  <a:moveTo>
                    <a:pt x="144" y="4"/>
                  </a:moveTo>
                  <a:cubicBezTo>
                    <a:pt x="146" y="4"/>
                    <a:pt x="147" y="5"/>
                    <a:pt x="149" y="5"/>
                  </a:cubicBezTo>
                  <a:lnTo>
                    <a:pt x="148" y="7"/>
                  </a:lnTo>
                  <a:cubicBezTo>
                    <a:pt x="147" y="7"/>
                    <a:pt x="145" y="6"/>
                    <a:pt x="144" y="6"/>
                  </a:cubicBezTo>
                  <a:lnTo>
                    <a:pt x="144" y="4"/>
                  </a:lnTo>
                  <a:close/>
                  <a:moveTo>
                    <a:pt x="149" y="5"/>
                  </a:moveTo>
                  <a:cubicBezTo>
                    <a:pt x="156" y="8"/>
                    <a:pt x="164" y="11"/>
                    <a:pt x="170" y="14"/>
                  </a:cubicBezTo>
                  <a:lnTo>
                    <a:pt x="170" y="16"/>
                  </a:lnTo>
                  <a:cubicBezTo>
                    <a:pt x="163" y="12"/>
                    <a:pt x="156" y="9"/>
                    <a:pt x="148" y="7"/>
                  </a:cubicBezTo>
                  <a:lnTo>
                    <a:pt x="149" y="5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15" name="Freeform 6"/>
            <p:cNvSpPr>
              <a:spLocks noChangeAspect="1" noEditPoints="1"/>
            </p:cNvSpPr>
            <p:nvPr/>
          </p:nvSpPr>
          <p:spPr bwMode="auto">
            <a:xfrm>
              <a:off x="839" y="54"/>
              <a:ext cx="591" cy="585"/>
            </a:xfrm>
            <a:custGeom>
              <a:avLst/>
              <a:gdLst/>
              <a:ahLst/>
              <a:cxnLst>
                <a:cxn ang="0">
                  <a:pos x="149" y="176"/>
                </a:cxn>
                <a:cxn ang="0">
                  <a:pos x="149" y="176"/>
                </a:cxn>
                <a:cxn ang="0">
                  <a:pos x="149" y="176"/>
                </a:cxn>
                <a:cxn ang="0">
                  <a:pos x="143" y="180"/>
                </a:cxn>
                <a:cxn ang="0">
                  <a:pos x="145" y="184"/>
                </a:cxn>
                <a:cxn ang="0">
                  <a:pos x="143" y="180"/>
                </a:cxn>
                <a:cxn ang="0">
                  <a:pos x="99" y="195"/>
                </a:cxn>
                <a:cxn ang="0">
                  <a:pos x="138" y="187"/>
                </a:cxn>
                <a:cxn ang="0">
                  <a:pos x="99" y="191"/>
                </a:cxn>
                <a:cxn ang="0">
                  <a:pos x="99" y="195"/>
                </a:cxn>
                <a:cxn ang="0">
                  <a:pos x="99" y="191"/>
                </a:cxn>
                <a:cxn ang="0">
                  <a:pos x="68" y="190"/>
                </a:cxn>
                <a:cxn ang="0">
                  <a:pos x="72" y="192"/>
                </a:cxn>
                <a:cxn ang="0">
                  <a:pos x="50" y="177"/>
                </a:cxn>
                <a:cxn ang="0">
                  <a:pos x="36" y="173"/>
                </a:cxn>
                <a:cxn ang="0">
                  <a:pos x="39" y="170"/>
                </a:cxn>
                <a:cxn ang="0">
                  <a:pos x="39" y="170"/>
                </a:cxn>
                <a:cxn ang="0">
                  <a:pos x="36" y="173"/>
                </a:cxn>
                <a:cxn ang="0">
                  <a:pos x="39" y="170"/>
                </a:cxn>
                <a:cxn ang="0">
                  <a:pos x="32" y="170"/>
                </a:cxn>
                <a:cxn ang="0">
                  <a:pos x="34" y="171"/>
                </a:cxn>
                <a:cxn ang="0">
                  <a:pos x="26" y="157"/>
                </a:cxn>
                <a:cxn ang="0">
                  <a:pos x="15" y="149"/>
                </a:cxn>
                <a:cxn ang="0">
                  <a:pos x="19" y="147"/>
                </a:cxn>
                <a:cxn ang="0">
                  <a:pos x="19" y="147"/>
                </a:cxn>
                <a:cxn ang="0">
                  <a:pos x="15" y="149"/>
                </a:cxn>
                <a:cxn ang="0">
                  <a:pos x="19" y="147"/>
                </a:cxn>
                <a:cxn ang="0">
                  <a:pos x="8" y="136"/>
                </a:cxn>
                <a:cxn ang="0">
                  <a:pos x="12" y="143"/>
                </a:cxn>
                <a:cxn ang="0">
                  <a:pos x="5" y="98"/>
                </a:cxn>
                <a:cxn ang="0">
                  <a:pos x="0" y="98"/>
                </a:cxn>
                <a:cxn ang="0">
                  <a:pos x="5" y="98"/>
                </a:cxn>
                <a:cxn ang="0">
                  <a:pos x="3" y="75"/>
                </a:cxn>
                <a:cxn ang="0">
                  <a:pos x="0" y="97"/>
                </a:cxn>
                <a:cxn ang="0">
                  <a:pos x="14" y="57"/>
                </a:cxn>
                <a:cxn ang="0">
                  <a:pos x="10" y="55"/>
                </a:cxn>
                <a:cxn ang="0">
                  <a:pos x="14" y="57"/>
                </a:cxn>
                <a:cxn ang="0">
                  <a:pos x="99" y="0"/>
                </a:cxn>
                <a:cxn ang="0">
                  <a:pos x="99" y="0"/>
                </a:cxn>
                <a:cxn ang="0">
                  <a:pos x="107" y="4"/>
                </a:cxn>
                <a:cxn ang="0">
                  <a:pos x="107" y="0"/>
                </a:cxn>
                <a:cxn ang="0">
                  <a:pos x="107" y="4"/>
                </a:cxn>
                <a:cxn ang="0">
                  <a:pos x="151" y="15"/>
                </a:cxn>
                <a:cxn ang="0">
                  <a:pos x="115" y="1"/>
                </a:cxn>
                <a:cxn ang="0">
                  <a:pos x="170" y="37"/>
                </a:cxn>
                <a:cxn ang="0">
                  <a:pos x="170" y="37"/>
                </a:cxn>
                <a:cxn ang="0">
                  <a:pos x="170" y="37"/>
                </a:cxn>
                <a:cxn ang="0">
                  <a:pos x="175" y="44"/>
                </a:cxn>
                <a:cxn ang="0">
                  <a:pos x="179" y="41"/>
                </a:cxn>
                <a:cxn ang="0">
                  <a:pos x="175" y="44"/>
                </a:cxn>
                <a:cxn ang="0">
                  <a:pos x="197" y="98"/>
                </a:cxn>
                <a:cxn ang="0">
                  <a:pos x="184" y="49"/>
                </a:cxn>
                <a:cxn ang="0">
                  <a:pos x="192" y="98"/>
                </a:cxn>
                <a:cxn ang="0">
                  <a:pos x="197" y="98"/>
                </a:cxn>
                <a:cxn ang="0">
                  <a:pos x="192" y="98"/>
                </a:cxn>
                <a:cxn ang="0">
                  <a:pos x="184" y="145"/>
                </a:cxn>
                <a:cxn ang="0">
                  <a:pos x="187" y="139"/>
                </a:cxn>
                <a:cxn ang="0">
                  <a:pos x="160" y="168"/>
                </a:cxn>
              </a:cxnLst>
              <a:rect l="0" t="0" r="r" b="b"/>
              <a:pathLst>
                <a:path w="197" h="195">
                  <a:moveTo>
                    <a:pt x="151" y="180"/>
                  </a:moveTo>
                  <a:lnTo>
                    <a:pt x="151" y="180"/>
                  </a:lnTo>
                  <a:lnTo>
                    <a:pt x="149" y="176"/>
                  </a:lnTo>
                  <a:lnTo>
                    <a:pt x="149" y="176"/>
                  </a:lnTo>
                  <a:lnTo>
                    <a:pt x="151" y="180"/>
                  </a:lnTo>
                  <a:close/>
                  <a:moveTo>
                    <a:pt x="149" y="176"/>
                  </a:moveTo>
                  <a:lnTo>
                    <a:pt x="149" y="176"/>
                  </a:lnTo>
                  <a:lnTo>
                    <a:pt x="150" y="178"/>
                  </a:lnTo>
                  <a:lnTo>
                    <a:pt x="149" y="176"/>
                  </a:lnTo>
                  <a:close/>
                  <a:moveTo>
                    <a:pt x="151" y="180"/>
                  </a:moveTo>
                  <a:cubicBezTo>
                    <a:pt x="149" y="181"/>
                    <a:pt x="147" y="183"/>
                    <a:pt x="145" y="184"/>
                  </a:cubicBezTo>
                  <a:lnTo>
                    <a:pt x="143" y="180"/>
                  </a:lnTo>
                  <a:cubicBezTo>
                    <a:pt x="145" y="179"/>
                    <a:pt x="147" y="177"/>
                    <a:pt x="149" y="176"/>
                  </a:cubicBezTo>
                  <a:lnTo>
                    <a:pt x="151" y="180"/>
                  </a:lnTo>
                  <a:close/>
                  <a:moveTo>
                    <a:pt x="145" y="184"/>
                  </a:moveTo>
                  <a:cubicBezTo>
                    <a:pt x="142" y="185"/>
                    <a:pt x="140" y="186"/>
                    <a:pt x="138" y="187"/>
                  </a:cubicBezTo>
                  <a:lnTo>
                    <a:pt x="136" y="183"/>
                  </a:lnTo>
                  <a:cubicBezTo>
                    <a:pt x="138" y="182"/>
                    <a:pt x="141" y="181"/>
                    <a:pt x="143" y="180"/>
                  </a:cubicBezTo>
                  <a:lnTo>
                    <a:pt x="145" y="184"/>
                  </a:lnTo>
                  <a:close/>
                  <a:moveTo>
                    <a:pt x="138" y="187"/>
                  </a:moveTo>
                  <a:cubicBezTo>
                    <a:pt x="126" y="192"/>
                    <a:pt x="112" y="195"/>
                    <a:pt x="99" y="195"/>
                  </a:cubicBezTo>
                  <a:lnTo>
                    <a:pt x="99" y="191"/>
                  </a:lnTo>
                  <a:cubicBezTo>
                    <a:pt x="112" y="191"/>
                    <a:pt x="125" y="188"/>
                    <a:pt x="136" y="183"/>
                  </a:cubicBezTo>
                  <a:lnTo>
                    <a:pt x="138" y="187"/>
                  </a:lnTo>
                  <a:close/>
                  <a:moveTo>
                    <a:pt x="99" y="195"/>
                  </a:moveTo>
                  <a:lnTo>
                    <a:pt x="99" y="195"/>
                  </a:lnTo>
                  <a:lnTo>
                    <a:pt x="99" y="191"/>
                  </a:lnTo>
                  <a:lnTo>
                    <a:pt x="99" y="191"/>
                  </a:lnTo>
                  <a:lnTo>
                    <a:pt x="99" y="195"/>
                  </a:lnTo>
                  <a:close/>
                  <a:moveTo>
                    <a:pt x="99" y="195"/>
                  </a:moveTo>
                  <a:cubicBezTo>
                    <a:pt x="89" y="195"/>
                    <a:pt x="80" y="194"/>
                    <a:pt x="72" y="192"/>
                  </a:cubicBezTo>
                  <a:lnTo>
                    <a:pt x="73" y="187"/>
                  </a:lnTo>
                  <a:cubicBezTo>
                    <a:pt x="81" y="190"/>
                    <a:pt x="90" y="191"/>
                    <a:pt x="99" y="191"/>
                  </a:cubicBezTo>
                  <a:lnTo>
                    <a:pt x="99" y="195"/>
                  </a:lnTo>
                  <a:close/>
                  <a:moveTo>
                    <a:pt x="72" y="192"/>
                  </a:moveTo>
                  <a:cubicBezTo>
                    <a:pt x="70" y="191"/>
                    <a:pt x="69" y="191"/>
                    <a:pt x="68" y="190"/>
                  </a:cubicBezTo>
                  <a:lnTo>
                    <a:pt x="69" y="186"/>
                  </a:lnTo>
                  <a:cubicBezTo>
                    <a:pt x="70" y="187"/>
                    <a:pt x="72" y="187"/>
                    <a:pt x="73" y="187"/>
                  </a:cubicBezTo>
                  <a:lnTo>
                    <a:pt x="72" y="192"/>
                  </a:lnTo>
                  <a:close/>
                  <a:moveTo>
                    <a:pt x="68" y="190"/>
                  </a:moveTo>
                  <a:cubicBezTo>
                    <a:pt x="61" y="188"/>
                    <a:pt x="54" y="185"/>
                    <a:pt x="48" y="181"/>
                  </a:cubicBezTo>
                  <a:lnTo>
                    <a:pt x="50" y="177"/>
                  </a:lnTo>
                  <a:cubicBezTo>
                    <a:pt x="56" y="181"/>
                    <a:pt x="62" y="184"/>
                    <a:pt x="69" y="186"/>
                  </a:cubicBezTo>
                  <a:lnTo>
                    <a:pt x="68" y="190"/>
                  </a:lnTo>
                  <a:close/>
                  <a:moveTo>
                    <a:pt x="36" y="173"/>
                  </a:moveTo>
                  <a:lnTo>
                    <a:pt x="36" y="173"/>
                  </a:lnTo>
                  <a:lnTo>
                    <a:pt x="39" y="170"/>
                  </a:lnTo>
                  <a:lnTo>
                    <a:pt x="39" y="170"/>
                  </a:lnTo>
                  <a:lnTo>
                    <a:pt x="36" y="173"/>
                  </a:lnTo>
                  <a:close/>
                  <a:moveTo>
                    <a:pt x="39" y="170"/>
                  </a:moveTo>
                  <a:lnTo>
                    <a:pt x="39" y="170"/>
                  </a:lnTo>
                  <a:lnTo>
                    <a:pt x="38" y="171"/>
                  </a:lnTo>
                  <a:lnTo>
                    <a:pt x="39" y="170"/>
                  </a:lnTo>
                  <a:close/>
                  <a:moveTo>
                    <a:pt x="36" y="173"/>
                  </a:moveTo>
                  <a:cubicBezTo>
                    <a:pt x="36" y="173"/>
                    <a:pt x="35" y="172"/>
                    <a:pt x="34" y="171"/>
                  </a:cubicBezTo>
                  <a:lnTo>
                    <a:pt x="37" y="168"/>
                  </a:lnTo>
                  <a:cubicBezTo>
                    <a:pt x="38" y="169"/>
                    <a:pt x="39" y="169"/>
                    <a:pt x="39" y="170"/>
                  </a:cubicBezTo>
                  <a:lnTo>
                    <a:pt x="36" y="173"/>
                  </a:lnTo>
                  <a:close/>
                  <a:moveTo>
                    <a:pt x="34" y="171"/>
                  </a:moveTo>
                  <a:cubicBezTo>
                    <a:pt x="34" y="171"/>
                    <a:pt x="33" y="170"/>
                    <a:pt x="32" y="170"/>
                  </a:cubicBezTo>
                  <a:lnTo>
                    <a:pt x="35" y="166"/>
                  </a:lnTo>
                  <a:cubicBezTo>
                    <a:pt x="36" y="167"/>
                    <a:pt x="37" y="167"/>
                    <a:pt x="37" y="168"/>
                  </a:cubicBezTo>
                  <a:lnTo>
                    <a:pt x="34" y="171"/>
                  </a:lnTo>
                  <a:close/>
                  <a:moveTo>
                    <a:pt x="32" y="170"/>
                  </a:moveTo>
                  <a:cubicBezTo>
                    <a:pt x="29" y="166"/>
                    <a:pt x="26" y="163"/>
                    <a:pt x="23" y="160"/>
                  </a:cubicBezTo>
                  <a:lnTo>
                    <a:pt x="26" y="157"/>
                  </a:lnTo>
                  <a:cubicBezTo>
                    <a:pt x="29" y="160"/>
                    <a:pt x="32" y="163"/>
                    <a:pt x="35" y="166"/>
                  </a:cubicBezTo>
                  <a:lnTo>
                    <a:pt x="32" y="170"/>
                  </a:lnTo>
                  <a:close/>
                  <a:moveTo>
                    <a:pt x="15" y="149"/>
                  </a:moveTo>
                  <a:lnTo>
                    <a:pt x="15" y="149"/>
                  </a:lnTo>
                  <a:lnTo>
                    <a:pt x="19" y="147"/>
                  </a:lnTo>
                  <a:lnTo>
                    <a:pt x="19" y="147"/>
                  </a:lnTo>
                  <a:lnTo>
                    <a:pt x="15" y="149"/>
                  </a:lnTo>
                  <a:close/>
                  <a:moveTo>
                    <a:pt x="19" y="147"/>
                  </a:moveTo>
                  <a:lnTo>
                    <a:pt x="19" y="147"/>
                  </a:lnTo>
                  <a:lnTo>
                    <a:pt x="17" y="148"/>
                  </a:lnTo>
                  <a:lnTo>
                    <a:pt x="19" y="147"/>
                  </a:lnTo>
                  <a:close/>
                  <a:moveTo>
                    <a:pt x="15" y="149"/>
                  </a:moveTo>
                  <a:cubicBezTo>
                    <a:pt x="14" y="147"/>
                    <a:pt x="13" y="145"/>
                    <a:pt x="12" y="143"/>
                  </a:cubicBezTo>
                  <a:lnTo>
                    <a:pt x="15" y="141"/>
                  </a:lnTo>
                  <a:cubicBezTo>
                    <a:pt x="17" y="143"/>
                    <a:pt x="18" y="145"/>
                    <a:pt x="19" y="147"/>
                  </a:cubicBezTo>
                  <a:lnTo>
                    <a:pt x="15" y="149"/>
                  </a:lnTo>
                  <a:close/>
                  <a:moveTo>
                    <a:pt x="12" y="143"/>
                  </a:moveTo>
                  <a:cubicBezTo>
                    <a:pt x="10" y="140"/>
                    <a:pt x="9" y="138"/>
                    <a:pt x="8" y="136"/>
                  </a:cubicBezTo>
                  <a:lnTo>
                    <a:pt x="12" y="134"/>
                  </a:lnTo>
                  <a:cubicBezTo>
                    <a:pt x="13" y="136"/>
                    <a:pt x="14" y="139"/>
                    <a:pt x="15" y="141"/>
                  </a:cubicBezTo>
                  <a:lnTo>
                    <a:pt x="12" y="143"/>
                  </a:lnTo>
                  <a:close/>
                  <a:moveTo>
                    <a:pt x="8" y="136"/>
                  </a:moveTo>
                  <a:cubicBezTo>
                    <a:pt x="3" y="124"/>
                    <a:pt x="0" y="111"/>
                    <a:pt x="0" y="98"/>
                  </a:cubicBezTo>
                  <a:lnTo>
                    <a:pt x="5" y="98"/>
                  </a:lnTo>
                  <a:cubicBezTo>
                    <a:pt x="5" y="111"/>
                    <a:pt x="8" y="123"/>
                    <a:pt x="12" y="134"/>
                  </a:cubicBezTo>
                  <a:lnTo>
                    <a:pt x="8" y="136"/>
                  </a:lnTo>
                  <a:close/>
                  <a:moveTo>
                    <a:pt x="0" y="98"/>
                  </a:moveTo>
                  <a:cubicBezTo>
                    <a:pt x="0" y="97"/>
                    <a:pt x="0" y="97"/>
                    <a:pt x="0" y="97"/>
                  </a:cubicBezTo>
                  <a:lnTo>
                    <a:pt x="5" y="97"/>
                  </a:lnTo>
                  <a:cubicBezTo>
                    <a:pt x="5" y="97"/>
                    <a:pt x="5" y="97"/>
                    <a:pt x="5" y="98"/>
                  </a:cubicBezTo>
                  <a:lnTo>
                    <a:pt x="0" y="98"/>
                  </a:lnTo>
                  <a:close/>
                  <a:moveTo>
                    <a:pt x="0" y="97"/>
                  </a:moveTo>
                  <a:cubicBezTo>
                    <a:pt x="0" y="89"/>
                    <a:pt x="1" y="82"/>
                    <a:pt x="3" y="75"/>
                  </a:cubicBezTo>
                  <a:lnTo>
                    <a:pt x="7" y="76"/>
                  </a:lnTo>
                  <a:cubicBezTo>
                    <a:pt x="6" y="83"/>
                    <a:pt x="5" y="90"/>
                    <a:pt x="5" y="97"/>
                  </a:cubicBezTo>
                  <a:lnTo>
                    <a:pt x="0" y="97"/>
                  </a:lnTo>
                  <a:close/>
                  <a:moveTo>
                    <a:pt x="3" y="75"/>
                  </a:moveTo>
                  <a:cubicBezTo>
                    <a:pt x="5" y="68"/>
                    <a:pt x="7" y="61"/>
                    <a:pt x="10" y="55"/>
                  </a:cubicBezTo>
                  <a:lnTo>
                    <a:pt x="14" y="57"/>
                  </a:lnTo>
                  <a:cubicBezTo>
                    <a:pt x="11" y="63"/>
                    <a:pt x="9" y="69"/>
                    <a:pt x="7" y="76"/>
                  </a:cubicBezTo>
                  <a:lnTo>
                    <a:pt x="3" y="75"/>
                  </a:lnTo>
                  <a:close/>
                  <a:moveTo>
                    <a:pt x="10" y="55"/>
                  </a:moveTo>
                  <a:cubicBezTo>
                    <a:pt x="26" y="22"/>
                    <a:pt x="60" y="0"/>
                    <a:pt x="99" y="0"/>
                  </a:cubicBezTo>
                  <a:lnTo>
                    <a:pt x="99" y="4"/>
                  </a:lnTo>
                  <a:cubicBezTo>
                    <a:pt x="62" y="4"/>
                    <a:pt x="29" y="26"/>
                    <a:pt x="14" y="57"/>
                  </a:cubicBezTo>
                  <a:lnTo>
                    <a:pt x="10" y="55"/>
                  </a:lnTo>
                  <a:close/>
                  <a:moveTo>
                    <a:pt x="99" y="0"/>
                  </a:moveTo>
                  <a:cubicBezTo>
                    <a:pt x="99" y="0"/>
                    <a:pt x="99" y="0"/>
                    <a:pt x="99" y="0"/>
                  </a:cubicBezTo>
                  <a:lnTo>
                    <a:pt x="99" y="4"/>
                  </a:lnTo>
                  <a:cubicBezTo>
                    <a:pt x="99" y="4"/>
                    <a:pt x="99" y="4"/>
                    <a:pt x="99" y="4"/>
                  </a:cubicBezTo>
                  <a:lnTo>
                    <a:pt x="99" y="0"/>
                  </a:lnTo>
                  <a:close/>
                  <a:moveTo>
                    <a:pt x="99" y="0"/>
                  </a:moveTo>
                  <a:cubicBezTo>
                    <a:pt x="102" y="0"/>
                    <a:pt x="104" y="0"/>
                    <a:pt x="107" y="0"/>
                  </a:cubicBezTo>
                  <a:lnTo>
                    <a:pt x="107" y="4"/>
                  </a:lnTo>
                  <a:cubicBezTo>
                    <a:pt x="104" y="4"/>
                    <a:pt x="102" y="4"/>
                    <a:pt x="99" y="4"/>
                  </a:cubicBezTo>
                  <a:lnTo>
                    <a:pt x="99" y="0"/>
                  </a:lnTo>
                  <a:close/>
                  <a:moveTo>
                    <a:pt x="107" y="0"/>
                  </a:moveTo>
                  <a:cubicBezTo>
                    <a:pt x="110" y="0"/>
                    <a:pt x="112" y="1"/>
                    <a:pt x="115" y="1"/>
                  </a:cubicBezTo>
                  <a:lnTo>
                    <a:pt x="114" y="5"/>
                  </a:lnTo>
                  <a:cubicBezTo>
                    <a:pt x="112" y="5"/>
                    <a:pt x="109" y="5"/>
                    <a:pt x="107" y="4"/>
                  </a:cubicBezTo>
                  <a:lnTo>
                    <a:pt x="107" y="0"/>
                  </a:lnTo>
                  <a:close/>
                  <a:moveTo>
                    <a:pt x="115" y="1"/>
                  </a:moveTo>
                  <a:cubicBezTo>
                    <a:pt x="128" y="3"/>
                    <a:pt x="140" y="8"/>
                    <a:pt x="151" y="15"/>
                  </a:cubicBezTo>
                  <a:lnTo>
                    <a:pt x="149" y="19"/>
                  </a:lnTo>
                  <a:cubicBezTo>
                    <a:pt x="139" y="12"/>
                    <a:pt x="127" y="7"/>
                    <a:pt x="114" y="5"/>
                  </a:cubicBezTo>
                  <a:lnTo>
                    <a:pt x="115" y="1"/>
                  </a:lnTo>
                  <a:close/>
                  <a:moveTo>
                    <a:pt x="173" y="34"/>
                  </a:moveTo>
                  <a:lnTo>
                    <a:pt x="173" y="34"/>
                  </a:lnTo>
                  <a:lnTo>
                    <a:pt x="170" y="37"/>
                  </a:lnTo>
                  <a:lnTo>
                    <a:pt x="170" y="37"/>
                  </a:lnTo>
                  <a:lnTo>
                    <a:pt x="173" y="34"/>
                  </a:lnTo>
                  <a:close/>
                  <a:moveTo>
                    <a:pt x="170" y="37"/>
                  </a:moveTo>
                  <a:lnTo>
                    <a:pt x="170" y="37"/>
                  </a:lnTo>
                  <a:lnTo>
                    <a:pt x="171" y="35"/>
                  </a:lnTo>
                  <a:lnTo>
                    <a:pt x="170" y="37"/>
                  </a:lnTo>
                  <a:close/>
                  <a:moveTo>
                    <a:pt x="173" y="34"/>
                  </a:moveTo>
                  <a:cubicBezTo>
                    <a:pt x="175" y="36"/>
                    <a:pt x="177" y="39"/>
                    <a:pt x="179" y="41"/>
                  </a:cubicBezTo>
                  <a:lnTo>
                    <a:pt x="175" y="44"/>
                  </a:lnTo>
                  <a:cubicBezTo>
                    <a:pt x="173" y="41"/>
                    <a:pt x="172" y="39"/>
                    <a:pt x="170" y="37"/>
                  </a:cubicBezTo>
                  <a:lnTo>
                    <a:pt x="173" y="34"/>
                  </a:lnTo>
                  <a:close/>
                  <a:moveTo>
                    <a:pt x="179" y="41"/>
                  </a:moveTo>
                  <a:cubicBezTo>
                    <a:pt x="181" y="44"/>
                    <a:pt x="182" y="47"/>
                    <a:pt x="184" y="49"/>
                  </a:cubicBezTo>
                  <a:lnTo>
                    <a:pt x="180" y="51"/>
                  </a:lnTo>
                  <a:cubicBezTo>
                    <a:pt x="178" y="49"/>
                    <a:pt x="177" y="46"/>
                    <a:pt x="175" y="44"/>
                  </a:cubicBezTo>
                  <a:lnTo>
                    <a:pt x="179" y="41"/>
                  </a:lnTo>
                  <a:close/>
                  <a:moveTo>
                    <a:pt x="184" y="49"/>
                  </a:moveTo>
                  <a:cubicBezTo>
                    <a:pt x="192" y="64"/>
                    <a:pt x="197" y="80"/>
                    <a:pt x="197" y="98"/>
                  </a:cubicBezTo>
                  <a:lnTo>
                    <a:pt x="192" y="98"/>
                  </a:lnTo>
                  <a:cubicBezTo>
                    <a:pt x="192" y="81"/>
                    <a:pt x="188" y="65"/>
                    <a:pt x="180" y="51"/>
                  </a:cubicBezTo>
                  <a:lnTo>
                    <a:pt x="184" y="49"/>
                  </a:lnTo>
                  <a:close/>
                  <a:moveTo>
                    <a:pt x="197" y="98"/>
                  </a:moveTo>
                  <a:lnTo>
                    <a:pt x="197" y="98"/>
                  </a:lnTo>
                  <a:lnTo>
                    <a:pt x="192" y="98"/>
                  </a:lnTo>
                  <a:lnTo>
                    <a:pt x="192" y="98"/>
                  </a:lnTo>
                  <a:lnTo>
                    <a:pt x="197" y="98"/>
                  </a:lnTo>
                  <a:close/>
                  <a:moveTo>
                    <a:pt x="197" y="98"/>
                  </a:moveTo>
                  <a:cubicBezTo>
                    <a:pt x="197" y="112"/>
                    <a:pt x="193" y="126"/>
                    <a:pt x="187" y="139"/>
                  </a:cubicBezTo>
                  <a:lnTo>
                    <a:pt x="183" y="137"/>
                  </a:lnTo>
                  <a:cubicBezTo>
                    <a:pt x="189" y="125"/>
                    <a:pt x="192" y="112"/>
                    <a:pt x="192" y="98"/>
                  </a:cubicBezTo>
                  <a:lnTo>
                    <a:pt x="197" y="98"/>
                  </a:lnTo>
                  <a:close/>
                  <a:moveTo>
                    <a:pt x="187" y="139"/>
                  </a:moveTo>
                  <a:cubicBezTo>
                    <a:pt x="187" y="141"/>
                    <a:pt x="185" y="143"/>
                    <a:pt x="184" y="145"/>
                  </a:cubicBezTo>
                  <a:lnTo>
                    <a:pt x="181" y="143"/>
                  </a:lnTo>
                  <a:cubicBezTo>
                    <a:pt x="182" y="141"/>
                    <a:pt x="183" y="139"/>
                    <a:pt x="183" y="137"/>
                  </a:cubicBezTo>
                  <a:lnTo>
                    <a:pt x="187" y="139"/>
                  </a:lnTo>
                  <a:close/>
                  <a:moveTo>
                    <a:pt x="184" y="145"/>
                  </a:moveTo>
                  <a:cubicBezTo>
                    <a:pt x="179" y="155"/>
                    <a:pt x="171" y="164"/>
                    <a:pt x="163" y="171"/>
                  </a:cubicBezTo>
                  <a:lnTo>
                    <a:pt x="160" y="168"/>
                  </a:lnTo>
                  <a:cubicBezTo>
                    <a:pt x="168" y="161"/>
                    <a:pt x="175" y="152"/>
                    <a:pt x="181" y="143"/>
                  </a:cubicBezTo>
                  <a:lnTo>
                    <a:pt x="184" y="145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16" name="Freeform 7"/>
            <p:cNvSpPr>
              <a:spLocks noChangeAspect="1"/>
            </p:cNvSpPr>
            <p:nvPr/>
          </p:nvSpPr>
          <p:spPr bwMode="auto">
            <a:xfrm>
              <a:off x="1160" y="195"/>
              <a:ext cx="258" cy="40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9" y="0"/>
                </a:cxn>
                <a:cxn ang="0">
                  <a:pos x="50" y="58"/>
                </a:cxn>
                <a:cxn ang="0">
                  <a:pos x="23" y="58"/>
                </a:cxn>
                <a:cxn ang="0">
                  <a:pos x="66" y="134"/>
                </a:cxn>
                <a:cxn ang="0">
                  <a:pos x="55" y="134"/>
                </a:cxn>
                <a:cxn ang="0">
                  <a:pos x="9" y="54"/>
                </a:cxn>
                <a:cxn ang="0">
                  <a:pos x="46" y="54"/>
                </a:cxn>
                <a:cxn ang="0">
                  <a:pos x="68" y="29"/>
                </a:cxn>
                <a:cxn ang="0">
                  <a:pos x="46" y="3"/>
                </a:cxn>
                <a:cxn ang="0">
                  <a:pos x="0" y="3"/>
                </a:cxn>
                <a:cxn ang="0">
                  <a:pos x="2" y="0"/>
                </a:cxn>
              </a:cxnLst>
              <a:rect l="0" t="0" r="r" b="b"/>
              <a:pathLst>
                <a:path w="86" h="134">
                  <a:moveTo>
                    <a:pt x="2" y="0"/>
                  </a:moveTo>
                  <a:lnTo>
                    <a:pt x="49" y="0"/>
                  </a:lnTo>
                  <a:cubicBezTo>
                    <a:pt x="78" y="1"/>
                    <a:pt x="86" y="53"/>
                    <a:pt x="50" y="58"/>
                  </a:cubicBezTo>
                  <a:lnTo>
                    <a:pt x="23" y="58"/>
                  </a:lnTo>
                  <a:cubicBezTo>
                    <a:pt x="38" y="83"/>
                    <a:pt x="55" y="127"/>
                    <a:pt x="66" y="134"/>
                  </a:cubicBezTo>
                  <a:lnTo>
                    <a:pt x="55" y="134"/>
                  </a:lnTo>
                  <a:cubicBezTo>
                    <a:pt x="46" y="130"/>
                    <a:pt x="25" y="81"/>
                    <a:pt x="9" y="54"/>
                  </a:cubicBezTo>
                  <a:lnTo>
                    <a:pt x="46" y="54"/>
                  </a:lnTo>
                  <a:cubicBezTo>
                    <a:pt x="62" y="52"/>
                    <a:pt x="68" y="41"/>
                    <a:pt x="68" y="29"/>
                  </a:cubicBezTo>
                  <a:cubicBezTo>
                    <a:pt x="68" y="18"/>
                    <a:pt x="59" y="5"/>
                    <a:pt x="46" y="3"/>
                  </a:cubicBez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17" name="Freeform 8"/>
            <p:cNvSpPr>
              <a:spLocks noChangeAspect="1"/>
            </p:cNvSpPr>
            <p:nvPr/>
          </p:nvSpPr>
          <p:spPr bwMode="auto">
            <a:xfrm>
              <a:off x="1139" y="210"/>
              <a:ext cx="219" cy="387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52" y="0"/>
                </a:cxn>
                <a:cxn ang="0">
                  <a:pos x="73" y="24"/>
                </a:cxn>
                <a:cxn ang="0">
                  <a:pos x="42" y="48"/>
                </a:cxn>
                <a:cxn ang="0">
                  <a:pos x="16" y="48"/>
                </a:cxn>
                <a:cxn ang="0">
                  <a:pos x="14" y="49"/>
                </a:cxn>
                <a:cxn ang="0">
                  <a:pos x="59" y="129"/>
                </a:cxn>
                <a:cxn ang="0">
                  <a:pos x="49" y="129"/>
                </a:cxn>
                <a:cxn ang="0">
                  <a:pos x="0" y="44"/>
                </a:cxn>
                <a:cxn ang="0">
                  <a:pos x="40" y="44"/>
                </a:cxn>
                <a:cxn ang="0">
                  <a:pos x="67" y="25"/>
                </a:cxn>
                <a:cxn ang="0">
                  <a:pos x="52" y="5"/>
                </a:cxn>
                <a:cxn ang="0">
                  <a:pos x="4" y="5"/>
                </a:cxn>
                <a:cxn ang="0">
                  <a:pos x="6" y="0"/>
                </a:cxn>
              </a:cxnLst>
              <a:rect l="0" t="0" r="r" b="b"/>
              <a:pathLst>
                <a:path w="73" h="129">
                  <a:moveTo>
                    <a:pt x="6" y="0"/>
                  </a:moveTo>
                  <a:lnTo>
                    <a:pt x="52" y="0"/>
                  </a:lnTo>
                  <a:cubicBezTo>
                    <a:pt x="66" y="1"/>
                    <a:pt x="73" y="13"/>
                    <a:pt x="73" y="24"/>
                  </a:cubicBezTo>
                  <a:cubicBezTo>
                    <a:pt x="73" y="37"/>
                    <a:pt x="64" y="49"/>
                    <a:pt x="42" y="48"/>
                  </a:cubicBezTo>
                  <a:lnTo>
                    <a:pt x="16" y="48"/>
                  </a:lnTo>
                  <a:cubicBezTo>
                    <a:pt x="14" y="48"/>
                    <a:pt x="13" y="48"/>
                    <a:pt x="14" y="49"/>
                  </a:cubicBezTo>
                  <a:cubicBezTo>
                    <a:pt x="28" y="74"/>
                    <a:pt x="48" y="123"/>
                    <a:pt x="59" y="129"/>
                  </a:cubicBezTo>
                  <a:lnTo>
                    <a:pt x="49" y="129"/>
                  </a:lnTo>
                  <a:cubicBezTo>
                    <a:pt x="40" y="126"/>
                    <a:pt x="16" y="71"/>
                    <a:pt x="0" y="44"/>
                  </a:cubicBezTo>
                  <a:lnTo>
                    <a:pt x="40" y="44"/>
                  </a:lnTo>
                  <a:cubicBezTo>
                    <a:pt x="58" y="45"/>
                    <a:pt x="67" y="37"/>
                    <a:pt x="67" y="25"/>
                  </a:cubicBezTo>
                  <a:cubicBezTo>
                    <a:pt x="68" y="16"/>
                    <a:pt x="64" y="6"/>
                    <a:pt x="52" y="5"/>
                  </a:cubicBezTo>
                  <a:lnTo>
                    <a:pt x="4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18" name="Freeform 9"/>
            <p:cNvSpPr>
              <a:spLocks noChangeAspect="1"/>
            </p:cNvSpPr>
            <p:nvPr/>
          </p:nvSpPr>
          <p:spPr bwMode="auto">
            <a:xfrm>
              <a:off x="929" y="249"/>
              <a:ext cx="381" cy="348"/>
            </a:xfrm>
            <a:custGeom>
              <a:avLst/>
              <a:gdLst/>
              <a:ahLst/>
              <a:cxnLst>
                <a:cxn ang="0">
                  <a:pos x="125" y="0"/>
                </a:cxn>
                <a:cxn ang="0">
                  <a:pos x="62" y="3"/>
                </a:cxn>
                <a:cxn ang="0">
                  <a:pos x="53" y="7"/>
                </a:cxn>
                <a:cxn ang="0">
                  <a:pos x="0" y="116"/>
                </a:cxn>
                <a:cxn ang="0">
                  <a:pos x="8" y="116"/>
                </a:cxn>
                <a:cxn ang="0">
                  <a:pos x="55" y="19"/>
                </a:cxn>
                <a:cxn ang="0">
                  <a:pos x="68" y="12"/>
                </a:cxn>
                <a:cxn ang="0">
                  <a:pos x="115" y="12"/>
                </a:cxn>
                <a:cxn ang="0">
                  <a:pos x="125" y="0"/>
                </a:cxn>
              </a:cxnLst>
              <a:rect l="0" t="0" r="r" b="b"/>
              <a:pathLst>
                <a:path w="127" h="116">
                  <a:moveTo>
                    <a:pt x="125" y="0"/>
                  </a:moveTo>
                  <a:cubicBezTo>
                    <a:pt x="122" y="5"/>
                    <a:pt x="83" y="2"/>
                    <a:pt x="62" y="3"/>
                  </a:cubicBezTo>
                  <a:cubicBezTo>
                    <a:pt x="58" y="3"/>
                    <a:pt x="55" y="4"/>
                    <a:pt x="53" y="7"/>
                  </a:cubicBezTo>
                  <a:cubicBezTo>
                    <a:pt x="35" y="43"/>
                    <a:pt x="8" y="115"/>
                    <a:pt x="0" y="116"/>
                  </a:cubicBezTo>
                  <a:lnTo>
                    <a:pt x="8" y="116"/>
                  </a:lnTo>
                  <a:cubicBezTo>
                    <a:pt x="12" y="114"/>
                    <a:pt x="38" y="51"/>
                    <a:pt x="55" y="19"/>
                  </a:cubicBezTo>
                  <a:cubicBezTo>
                    <a:pt x="58" y="15"/>
                    <a:pt x="63" y="12"/>
                    <a:pt x="68" y="12"/>
                  </a:cubicBezTo>
                  <a:lnTo>
                    <a:pt x="115" y="12"/>
                  </a:lnTo>
                  <a:cubicBezTo>
                    <a:pt x="127" y="12"/>
                    <a:pt x="123" y="6"/>
                    <a:pt x="125" y="0"/>
                  </a:cubicBez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19" name="Freeform 10"/>
            <p:cNvSpPr>
              <a:spLocks noChangeAspect="1"/>
            </p:cNvSpPr>
            <p:nvPr/>
          </p:nvSpPr>
          <p:spPr bwMode="auto">
            <a:xfrm>
              <a:off x="965" y="291"/>
              <a:ext cx="333" cy="306"/>
            </a:xfrm>
            <a:custGeom>
              <a:avLst/>
              <a:gdLst/>
              <a:ahLst/>
              <a:cxnLst>
                <a:cxn ang="0">
                  <a:pos x="111" y="0"/>
                </a:cxn>
                <a:cxn ang="0">
                  <a:pos x="55" y="2"/>
                </a:cxn>
                <a:cxn ang="0">
                  <a:pos x="45" y="9"/>
                </a:cxn>
                <a:cxn ang="0">
                  <a:pos x="0" y="102"/>
                </a:cxn>
                <a:cxn ang="0">
                  <a:pos x="7" y="102"/>
                </a:cxn>
                <a:cxn ang="0">
                  <a:pos x="47" y="16"/>
                </a:cxn>
                <a:cxn ang="0">
                  <a:pos x="57" y="11"/>
                </a:cxn>
                <a:cxn ang="0">
                  <a:pos x="97" y="11"/>
                </a:cxn>
                <a:cxn ang="0">
                  <a:pos x="111" y="0"/>
                </a:cxn>
              </a:cxnLst>
              <a:rect l="0" t="0" r="r" b="b"/>
              <a:pathLst>
                <a:path w="111" h="102">
                  <a:moveTo>
                    <a:pt x="111" y="0"/>
                  </a:moveTo>
                  <a:cubicBezTo>
                    <a:pt x="108" y="4"/>
                    <a:pt x="76" y="2"/>
                    <a:pt x="55" y="2"/>
                  </a:cubicBezTo>
                  <a:cubicBezTo>
                    <a:pt x="51" y="2"/>
                    <a:pt x="47" y="6"/>
                    <a:pt x="45" y="9"/>
                  </a:cubicBezTo>
                  <a:cubicBezTo>
                    <a:pt x="28" y="41"/>
                    <a:pt x="5" y="100"/>
                    <a:pt x="0" y="102"/>
                  </a:cubicBezTo>
                  <a:lnTo>
                    <a:pt x="7" y="102"/>
                  </a:lnTo>
                  <a:cubicBezTo>
                    <a:pt x="12" y="101"/>
                    <a:pt x="32" y="47"/>
                    <a:pt x="47" y="16"/>
                  </a:cubicBezTo>
                  <a:cubicBezTo>
                    <a:pt x="50" y="13"/>
                    <a:pt x="52" y="11"/>
                    <a:pt x="57" y="11"/>
                  </a:cubicBezTo>
                  <a:lnTo>
                    <a:pt x="97" y="11"/>
                  </a:lnTo>
                  <a:cubicBezTo>
                    <a:pt x="109" y="11"/>
                    <a:pt x="109" y="5"/>
                    <a:pt x="111" y="0"/>
                  </a:cubicBez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20" name="Freeform 11"/>
            <p:cNvSpPr>
              <a:spLocks noChangeAspect="1"/>
            </p:cNvSpPr>
            <p:nvPr/>
          </p:nvSpPr>
          <p:spPr bwMode="auto">
            <a:xfrm>
              <a:off x="824" y="66"/>
              <a:ext cx="612" cy="531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97" y="3"/>
                </a:cxn>
                <a:cxn ang="0">
                  <a:pos x="79" y="14"/>
                </a:cxn>
                <a:cxn ang="0">
                  <a:pos x="0" y="177"/>
                </a:cxn>
                <a:cxn ang="0">
                  <a:pos x="10" y="177"/>
                </a:cxn>
                <a:cxn ang="0">
                  <a:pos x="82" y="29"/>
                </a:cxn>
                <a:cxn ang="0">
                  <a:pos x="103" y="15"/>
                </a:cxn>
                <a:cxn ang="0">
                  <a:pos x="185" y="15"/>
                </a:cxn>
                <a:cxn ang="0">
                  <a:pos x="201" y="0"/>
                </a:cxn>
              </a:cxnLst>
              <a:rect l="0" t="0" r="r" b="b"/>
              <a:pathLst>
                <a:path w="204" h="177">
                  <a:moveTo>
                    <a:pt x="201" y="0"/>
                  </a:moveTo>
                  <a:cubicBezTo>
                    <a:pt x="196" y="7"/>
                    <a:pt x="128" y="2"/>
                    <a:pt x="97" y="3"/>
                  </a:cubicBezTo>
                  <a:cubicBezTo>
                    <a:pt x="89" y="4"/>
                    <a:pt x="83" y="10"/>
                    <a:pt x="79" y="14"/>
                  </a:cubicBezTo>
                  <a:cubicBezTo>
                    <a:pt x="52" y="70"/>
                    <a:pt x="12" y="172"/>
                    <a:pt x="0" y="177"/>
                  </a:cubicBezTo>
                  <a:lnTo>
                    <a:pt x="10" y="177"/>
                  </a:lnTo>
                  <a:cubicBezTo>
                    <a:pt x="17" y="173"/>
                    <a:pt x="57" y="78"/>
                    <a:pt x="82" y="29"/>
                  </a:cubicBezTo>
                  <a:cubicBezTo>
                    <a:pt x="85" y="22"/>
                    <a:pt x="95" y="16"/>
                    <a:pt x="103" y="15"/>
                  </a:cubicBezTo>
                  <a:lnTo>
                    <a:pt x="185" y="15"/>
                  </a:lnTo>
                  <a:cubicBezTo>
                    <a:pt x="204" y="16"/>
                    <a:pt x="198" y="8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21" name="Freeform 12"/>
            <p:cNvSpPr>
              <a:spLocks noChangeAspect="1"/>
            </p:cNvSpPr>
            <p:nvPr/>
          </p:nvSpPr>
          <p:spPr bwMode="auto">
            <a:xfrm>
              <a:off x="869" y="117"/>
              <a:ext cx="546" cy="480"/>
            </a:xfrm>
            <a:custGeom>
              <a:avLst/>
              <a:gdLst/>
              <a:ahLst/>
              <a:cxnLst>
                <a:cxn ang="0">
                  <a:pos x="182" y="0"/>
                </a:cxn>
                <a:cxn ang="0">
                  <a:pos x="89" y="3"/>
                </a:cxn>
                <a:cxn ang="0">
                  <a:pos x="69" y="16"/>
                </a:cxn>
                <a:cxn ang="0">
                  <a:pos x="0" y="160"/>
                </a:cxn>
                <a:cxn ang="0">
                  <a:pos x="5" y="160"/>
                </a:cxn>
                <a:cxn ang="0">
                  <a:pos x="71" y="26"/>
                </a:cxn>
                <a:cxn ang="0">
                  <a:pos x="82" y="16"/>
                </a:cxn>
                <a:cxn ang="0">
                  <a:pos x="161" y="16"/>
                </a:cxn>
                <a:cxn ang="0">
                  <a:pos x="182" y="0"/>
                </a:cxn>
              </a:cxnLst>
              <a:rect l="0" t="0" r="r" b="b"/>
              <a:pathLst>
                <a:path w="182" h="160">
                  <a:moveTo>
                    <a:pt x="182" y="0"/>
                  </a:moveTo>
                  <a:cubicBezTo>
                    <a:pt x="180" y="6"/>
                    <a:pt x="121" y="2"/>
                    <a:pt x="89" y="3"/>
                  </a:cubicBezTo>
                  <a:cubicBezTo>
                    <a:pt x="81" y="3"/>
                    <a:pt x="71" y="10"/>
                    <a:pt x="69" y="16"/>
                  </a:cubicBezTo>
                  <a:cubicBezTo>
                    <a:pt x="42" y="71"/>
                    <a:pt x="6" y="155"/>
                    <a:pt x="0" y="160"/>
                  </a:cubicBezTo>
                  <a:lnTo>
                    <a:pt x="5" y="160"/>
                  </a:lnTo>
                  <a:cubicBezTo>
                    <a:pt x="15" y="160"/>
                    <a:pt x="29" y="116"/>
                    <a:pt x="71" y="26"/>
                  </a:cubicBezTo>
                  <a:cubicBezTo>
                    <a:pt x="75" y="20"/>
                    <a:pt x="74" y="16"/>
                    <a:pt x="82" y="16"/>
                  </a:cubicBezTo>
                  <a:lnTo>
                    <a:pt x="161" y="16"/>
                  </a:lnTo>
                  <a:cubicBezTo>
                    <a:pt x="179" y="16"/>
                    <a:pt x="177" y="13"/>
                    <a:pt x="182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</p:grp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5029200" y="285728"/>
            <a:ext cx="4114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sz="2400" b="1" dirty="0" smtClean="0">
                <a:solidFill>
                  <a:schemeClr val="bg1"/>
                </a:solidFill>
              </a:rPr>
              <a:t>MANEJO Y APLICACIÓN DE FITOSANITARIOS</a:t>
            </a:r>
            <a:endParaRPr lang="es-E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9531" t="21701" r="57031" b="16667"/>
          <a:stretch>
            <a:fillRect/>
          </a:stretch>
        </p:blipFill>
        <p:spPr bwMode="auto">
          <a:xfrm>
            <a:off x="2428860" y="1428736"/>
            <a:ext cx="2354447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Rectángulo"/>
          <p:cNvSpPr/>
          <p:nvPr/>
        </p:nvSpPr>
        <p:spPr>
          <a:xfrm>
            <a:off x="714348" y="2000240"/>
            <a:ext cx="1083245" cy="34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Máscara</a:t>
            </a:r>
            <a:endParaRPr lang="es-ES_tradnl" sz="20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929322" y="1285860"/>
            <a:ext cx="3071802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2400" b="1" dirty="0" smtClean="0">
                <a:solidFill>
                  <a:schemeClr val="bg2">
                    <a:lumMod val="25000"/>
                  </a:schemeClr>
                </a:solidFill>
              </a:rPr>
              <a:t>El uso seguro de los fitosanitarios comienza cuando el operario utiliza todos los elementos de seguridad y protección personal.</a:t>
            </a:r>
            <a:endParaRPr lang="es-ES_tradnl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28596" y="1357298"/>
            <a:ext cx="5429288" cy="4857784"/>
            <a:chOff x="528" y="776"/>
            <a:chExt cx="2448" cy="2928"/>
          </a:xfrm>
        </p:grpSpPr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H="1">
              <a:off x="528" y="776"/>
              <a:ext cx="2448" cy="0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>
              <a:off x="528" y="776"/>
              <a:ext cx="0" cy="2928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 dirty="0"/>
            </a:p>
          </p:txBody>
        </p:sp>
      </p:grpSp>
      <p:sp>
        <p:nvSpPr>
          <p:cNvPr id="16" name="15 Rectángulo"/>
          <p:cNvSpPr/>
          <p:nvPr/>
        </p:nvSpPr>
        <p:spPr>
          <a:xfrm>
            <a:off x="785786" y="3786190"/>
            <a:ext cx="1065613" cy="34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Guantes</a:t>
            </a:r>
            <a:endParaRPr lang="es-ES_tradnl" sz="20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00034" y="5357826"/>
            <a:ext cx="1757019" cy="34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Botas de goma</a:t>
            </a:r>
            <a:endParaRPr lang="es-ES_tradnl" sz="20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714348" y="4714884"/>
            <a:ext cx="1436034" cy="34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Faja lumbar</a:t>
            </a:r>
            <a:endParaRPr lang="es-ES_tradnl" sz="20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714348" y="2643182"/>
            <a:ext cx="1297150" cy="34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Antiparras</a:t>
            </a:r>
            <a:endParaRPr lang="es-ES_tradnl" sz="20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AutoShape 18"/>
          <p:cNvSpPr>
            <a:spLocks noChangeArrowheads="1"/>
          </p:cNvSpPr>
          <p:nvPr/>
        </p:nvSpPr>
        <p:spPr bwMode="auto">
          <a:xfrm rot="11464584" flipH="1">
            <a:off x="2254309" y="5491314"/>
            <a:ext cx="671620" cy="264617"/>
          </a:xfrm>
          <a:prstGeom prst="rightArrow">
            <a:avLst>
              <a:gd name="adj1" fmla="val 50000"/>
              <a:gd name="adj2" fmla="val 68750"/>
            </a:avLst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dirty="0"/>
          </a:p>
        </p:txBody>
      </p:sp>
      <p:sp>
        <p:nvSpPr>
          <p:cNvPr id="32" name="AutoShape 18"/>
          <p:cNvSpPr>
            <a:spLocks noChangeArrowheads="1"/>
          </p:cNvSpPr>
          <p:nvPr/>
        </p:nvSpPr>
        <p:spPr bwMode="auto">
          <a:xfrm rot="8531373" flipH="1">
            <a:off x="2148544" y="4296875"/>
            <a:ext cx="838200" cy="304800"/>
          </a:xfrm>
          <a:prstGeom prst="rightArrow">
            <a:avLst>
              <a:gd name="adj1" fmla="val 50000"/>
              <a:gd name="adj2" fmla="val 68750"/>
            </a:avLst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dirty="0"/>
          </a:p>
        </p:txBody>
      </p:sp>
      <p:sp>
        <p:nvSpPr>
          <p:cNvPr id="33" name="AutoShape 18"/>
          <p:cNvSpPr>
            <a:spLocks noChangeArrowheads="1"/>
          </p:cNvSpPr>
          <p:nvPr/>
        </p:nvSpPr>
        <p:spPr bwMode="auto">
          <a:xfrm rot="10553929" flipH="1">
            <a:off x="1867182" y="3315707"/>
            <a:ext cx="838200" cy="304800"/>
          </a:xfrm>
          <a:prstGeom prst="rightArrow">
            <a:avLst>
              <a:gd name="adj1" fmla="val 50000"/>
              <a:gd name="adj2" fmla="val 68750"/>
            </a:avLst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dirty="0"/>
          </a:p>
        </p:txBody>
      </p:sp>
      <p:sp>
        <p:nvSpPr>
          <p:cNvPr id="34" name="AutoShape 18"/>
          <p:cNvSpPr>
            <a:spLocks noChangeArrowheads="1"/>
          </p:cNvSpPr>
          <p:nvPr/>
        </p:nvSpPr>
        <p:spPr bwMode="auto">
          <a:xfrm rot="8599371" flipH="1">
            <a:off x="1936848" y="2434713"/>
            <a:ext cx="838200" cy="304800"/>
          </a:xfrm>
          <a:prstGeom prst="rightArrow">
            <a:avLst>
              <a:gd name="adj1" fmla="val 50000"/>
              <a:gd name="adj2" fmla="val 68750"/>
            </a:avLst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dirty="0"/>
          </a:p>
        </p:txBody>
      </p:sp>
      <p:sp>
        <p:nvSpPr>
          <p:cNvPr id="35" name="AutoShape 18"/>
          <p:cNvSpPr>
            <a:spLocks noChangeArrowheads="1"/>
          </p:cNvSpPr>
          <p:nvPr/>
        </p:nvSpPr>
        <p:spPr bwMode="auto">
          <a:xfrm rot="10553929" flipH="1">
            <a:off x="1795745" y="1886947"/>
            <a:ext cx="838200" cy="304800"/>
          </a:xfrm>
          <a:prstGeom prst="rightArrow">
            <a:avLst>
              <a:gd name="adj1" fmla="val 50000"/>
              <a:gd name="adj2" fmla="val 68750"/>
            </a:avLst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dirty="0"/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285720" y="214290"/>
            <a:ext cx="1100137" cy="1071563"/>
            <a:chOff x="788" y="0"/>
            <a:chExt cx="693" cy="675"/>
          </a:xfrm>
        </p:grpSpPr>
        <p:sp>
          <p:nvSpPr>
            <p:cNvPr id="37" name="Freeform 5"/>
            <p:cNvSpPr>
              <a:spLocks noChangeAspect="1" noEditPoints="1"/>
            </p:cNvSpPr>
            <p:nvPr/>
          </p:nvSpPr>
          <p:spPr bwMode="auto">
            <a:xfrm>
              <a:off x="788" y="0"/>
              <a:ext cx="693" cy="675"/>
            </a:xfrm>
            <a:custGeom>
              <a:avLst/>
              <a:gdLst/>
              <a:ahLst/>
              <a:cxnLst>
                <a:cxn ang="0">
                  <a:pos x="212" y="53"/>
                </a:cxn>
                <a:cxn ang="0">
                  <a:pos x="210" y="54"/>
                </a:cxn>
                <a:cxn ang="0">
                  <a:pos x="211" y="54"/>
                </a:cxn>
                <a:cxn ang="0">
                  <a:pos x="211" y="53"/>
                </a:cxn>
                <a:cxn ang="0">
                  <a:pos x="212" y="53"/>
                </a:cxn>
                <a:cxn ang="0">
                  <a:pos x="215" y="61"/>
                </a:cxn>
                <a:cxn ang="0">
                  <a:pos x="212" y="53"/>
                </a:cxn>
                <a:cxn ang="0">
                  <a:pos x="221" y="69"/>
                </a:cxn>
                <a:cxn ang="0">
                  <a:pos x="215" y="61"/>
                </a:cxn>
                <a:cxn ang="0">
                  <a:pos x="221" y="69"/>
                </a:cxn>
                <a:cxn ang="0">
                  <a:pos x="229" y="116"/>
                </a:cxn>
                <a:cxn ang="0">
                  <a:pos x="221" y="69"/>
                </a:cxn>
                <a:cxn ang="0">
                  <a:pos x="231" y="116"/>
                </a:cxn>
                <a:cxn ang="0">
                  <a:pos x="229" y="116"/>
                </a:cxn>
                <a:cxn ang="0">
                  <a:pos x="231" y="116"/>
                </a:cxn>
                <a:cxn ang="0">
                  <a:pos x="224" y="148"/>
                </a:cxn>
                <a:cxn ang="0">
                  <a:pos x="231" y="116"/>
                </a:cxn>
                <a:cxn ang="0">
                  <a:pos x="219" y="166"/>
                </a:cxn>
                <a:cxn ang="0">
                  <a:pos x="224" y="148"/>
                </a:cxn>
                <a:cxn ang="0">
                  <a:pos x="219" y="166"/>
                </a:cxn>
                <a:cxn ang="0">
                  <a:pos x="149" y="224"/>
                </a:cxn>
                <a:cxn ang="0">
                  <a:pos x="219" y="166"/>
                </a:cxn>
                <a:cxn ang="0">
                  <a:pos x="11" y="164"/>
                </a:cxn>
                <a:cxn ang="0">
                  <a:pos x="13" y="163"/>
                </a:cxn>
                <a:cxn ang="0">
                  <a:pos x="11" y="164"/>
                </a:cxn>
                <a:cxn ang="0">
                  <a:pos x="12" y="164"/>
                </a:cxn>
                <a:cxn ang="0">
                  <a:pos x="11" y="164"/>
                </a:cxn>
                <a:cxn ang="0">
                  <a:pos x="10" y="157"/>
                </a:cxn>
                <a:cxn ang="0">
                  <a:pos x="11" y="164"/>
                </a:cxn>
                <a:cxn ang="0">
                  <a:pos x="6" y="151"/>
                </a:cxn>
                <a:cxn ang="0">
                  <a:pos x="10" y="157"/>
                </a:cxn>
                <a:cxn ang="0">
                  <a:pos x="6" y="151"/>
                </a:cxn>
                <a:cxn ang="0">
                  <a:pos x="2" y="116"/>
                </a:cxn>
                <a:cxn ang="0">
                  <a:pos x="6" y="151"/>
                </a:cxn>
                <a:cxn ang="0">
                  <a:pos x="0" y="116"/>
                </a:cxn>
                <a:cxn ang="0">
                  <a:pos x="2" y="116"/>
                </a:cxn>
                <a:cxn ang="0">
                  <a:pos x="0" y="116"/>
                </a:cxn>
                <a:cxn ang="0">
                  <a:pos x="10" y="73"/>
                </a:cxn>
                <a:cxn ang="0">
                  <a:pos x="0" y="116"/>
                </a:cxn>
                <a:cxn ang="0">
                  <a:pos x="15" y="60"/>
                </a:cxn>
                <a:cxn ang="0">
                  <a:pos x="10" y="73"/>
                </a:cxn>
                <a:cxn ang="0">
                  <a:pos x="15" y="60"/>
                </a:cxn>
                <a:cxn ang="0">
                  <a:pos x="66" y="14"/>
                </a:cxn>
                <a:cxn ang="0">
                  <a:pos x="15" y="60"/>
                </a:cxn>
                <a:cxn ang="0">
                  <a:pos x="116" y="0"/>
                </a:cxn>
                <a:cxn ang="0">
                  <a:pos x="116" y="2"/>
                </a:cxn>
                <a:cxn ang="0">
                  <a:pos x="116" y="0"/>
                </a:cxn>
                <a:cxn ang="0">
                  <a:pos x="144" y="6"/>
                </a:cxn>
                <a:cxn ang="0">
                  <a:pos x="116" y="0"/>
                </a:cxn>
                <a:cxn ang="0">
                  <a:pos x="149" y="5"/>
                </a:cxn>
                <a:cxn ang="0">
                  <a:pos x="144" y="6"/>
                </a:cxn>
                <a:cxn ang="0">
                  <a:pos x="149" y="5"/>
                </a:cxn>
                <a:cxn ang="0">
                  <a:pos x="170" y="16"/>
                </a:cxn>
                <a:cxn ang="0">
                  <a:pos x="149" y="5"/>
                </a:cxn>
              </a:cxnLst>
              <a:rect l="0" t="0" r="r" b="b"/>
              <a:pathLst>
                <a:path w="231" h="225">
                  <a:moveTo>
                    <a:pt x="212" y="53"/>
                  </a:moveTo>
                  <a:cubicBezTo>
                    <a:pt x="212" y="53"/>
                    <a:pt x="212" y="53"/>
                    <a:pt x="212" y="53"/>
                  </a:cubicBezTo>
                  <a:lnTo>
                    <a:pt x="210" y="54"/>
                  </a:lnTo>
                  <a:cubicBezTo>
                    <a:pt x="210" y="54"/>
                    <a:pt x="210" y="54"/>
                    <a:pt x="210" y="54"/>
                  </a:cubicBezTo>
                  <a:lnTo>
                    <a:pt x="212" y="53"/>
                  </a:lnTo>
                  <a:close/>
                  <a:moveTo>
                    <a:pt x="211" y="54"/>
                  </a:moveTo>
                  <a:lnTo>
                    <a:pt x="210" y="54"/>
                  </a:lnTo>
                  <a:lnTo>
                    <a:pt x="211" y="53"/>
                  </a:lnTo>
                  <a:lnTo>
                    <a:pt x="211" y="54"/>
                  </a:lnTo>
                  <a:close/>
                  <a:moveTo>
                    <a:pt x="212" y="53"/>
                  </a:moveTo>
                  <a:cubicBezTo>
                    <a:pt x="214" y="55"/>
                    <a:pt x="215" y="58"/>
                    <a:pt x="217" y="60"/>
                  </a:cubicBezTo>
                  <a:lnTo>
                    <a:pt x="215" y="61"/>
                  </a:lnTo>
                  <a:cubicBezTo>
                    <a:pt x="214" y="59"/>
                    <a:pt x="212" y="56"/>
                    <a:pt x="211" y="54"/>
                  </a:cubicBezTo>
                  <a:lnTo>
                    <a:pt x="212" y="53"/>
                  </a:lnTo>
                  <a:close/>
                  <a:moveTo>
                    <a:pt x="217" y="60"/>
                  </a:moveTo>
                  <a:cubicBezTo>
                    <a:pt x="218" y="63"/>
                    <a:pt x="220" y="66"/>
                    <a:pt x="221" y="69"/>
                  </a:cubicBezTo>
                  <a:lnTo>
                    <a:pt x="219" y="69"/>
                  </a:lnTo>
                  <a:cubicBezTo>
                    <a:pt x="218" y="67"/>
                    <a:pt x="217" y="64"/>
                    <a:pt x="215" y="61"/>
                  </a:cubicBezTo>
                  <a:lnTo>
                    <a:pt x="217" y="60"/>
                  </a:lnTo>
                  <a:close/>
                  <a:moveTo>
                    <a:pt x="221" y="69"/>
                  </a:moveTo>
                  <a:cubicBezTo>
                    <a:pt x="227" y="83"/>
                    <a:pt x="231" y="99"/>
                    <a:pt x="231" y="116"/>
                  </a:cubicBezTo>
                  <a:lnTo>
                    <a:pt x="229" y="116"/>
                  </a:lnTo>
                  <a:cubicBezTo>
                    <a:pt x="229" y="99"/>
                    <a:pt x="225" y="84"/>
                    <a:pt x="219" y="69"/>
                  </a:cubicBezTo>
                  <a:lnTo>
                    <a:pt x="221" y="69"/>
                  </a:lnTo>
                  <a:close/>
                  <a:moveTo>
                    <a:pt x="231" y="116"/>
                  </a:moveTo>
                  <a:lnTo>
                    <a:pt x="231" y="116"/>
                  </a:lnTo>
                  <a:lnTo>
                    <a:pt x="229" y="116"/>
                  </a:lnTo>
                  <a:lnTo>
                    <a:pt x="229" y="116"/>
                  </a:lnTo>
                  <a:lnTo>
                    <a:pt x="231" y="116"/>
                  </a:lnTo>
                  <a:close/>
                  <a:moveTo>
                    <a:pt x="231" y="116"/>
                  </a:moveTo>
                  <a:cubicBezTo>
                    <a:pt x="231" y="127"/>
                    <a:pt x="229" y="138"/>
                    <a:pt x="226" y="148"/>
                  </a:cubicBezTo>
                  <a:lnTo>
                    <a:pt x="224" y="148"/>
                  </a:lnTo>
                  <a:cubicBezTo>
                    <a:pt x="227" y="138"/>
                    <a:pt x="229" y="127"/>
                    <a:pt x="229" y="116"/>
                  </a:cubicBezTo>
                  <a:lnTo>
                    <a:pt x="231" y="116"/>
                  </a:lnTo>
                  <a:close/>
                  <a:moveTo>
                    <a:pt x="226" y="148"/>
                  </a:moveTo>
                  <a:cubicBezTo>
                    <a:pt x="224" y="154"/>
                    <a:pt x="222" y="160"/>
                    <a:pt x="219" y="166"/>
                  </a:cubicBezTo>
                  <a:lnTo>
                    <a:pt x="218" y="165"/>
                  </a:lnTo>
                  <a:cubicBezTo>
                    <a:pt x="220" y="159"/>
                    <a:pt x="222" y="154"/>
                    <a:pt x="224" y="148"/>
                  </a:cubicBezTo>
                  <a:lnTo>
                    <a:pt x="226" y="148"/>
                  </a:lnTo>
                  <a:close/>
                  <a:moveTo>
                    <a:pt x="219" y="166"/>
                  </a:moveTo>
                  <a:cubicBezTo>
                    <a:pt x="205" y="194"/>
                    <a:pt x="180" y="216"/>
                    <a:pt x="150" y="225"/>
                  </a:cubicBezTo>
                  <a:lnTo>
                    <a:pt x="149" y="224"/>
                  </a:lnTo>
                  <a:cubicBezTo>
                    <a:pt x="179" y="214"/>
                    <a:pt x="204" y="193"/>
                    <a:pt x="218" y="165"/>
                  </a:cubicBezTo>
                  <a:lnTo>
                    <a:pt x="219" y="166"/>
                  </a:lnTo>
                  <a:close/>
                  <a:moveTo>
                    <a:pt x="11" y="164"/>
                  </a:moveTo>
                  <a:lnTo>
                    <a:pt x="11" y="164"/>
                  </a:lnTo>
                  <a:lnTo>
                    <a:pt x="13" y="163"/>
                  </a:lnTo>
                  <a:lnTo>
                    <a:pt x="13" y="163"/>
                  </a:lnTo>
                  <a:lnTo>
                    <a:pt x="11" y="164"/>
                  </a:lnTo>
                  <a:close/>
                  <a:moveTo>
                    <a:pt x="11" y="164"/>
                  </a:moveTo>
                  <a:lnTo>
                    <a:pt x="11" y="164"/>
                  </a:lnTo>
                  <a:lnTo>
                    <a:pt x="12" y="164"/>
                  </a:lnTo>
                  <a:lnTo>
                    <a:pt x="11" y="164"/>
                  </a:lnTo>
                  <a:close/>
                  <a:moveTo>
                    <a:pt x="11" y="164"/>
                  </a:moveTo>
                  <a:cubicBezTo>
                    <a:pt x="10" y="162"/>
                    <a:pt x="9" y="160"/>
                    <a:pt x="8" y="158"/>
                  </a:cubicBezTo>
                  <a:lnTo>
                    <a:pt x="10" y="157"/>
                  </a:lnTo>
                  <a:cubicBezTo>
                    <a:pt x="11" y="159"/>
                    <a:pt x="12" y="161"/>
                    <a:pt x="13" y="163"/>
                  </a:cubicBezTo>
                  <a:lnTo>
                    <a:pt x="11" y="164"/>
                  </a:lnTo>
                  <a:close/>
                  <a:moveTo>
                    <a:pt x="8" y="158"/>
                  </a:moveTo>
                  <a:cubicBezTo>
                    <a:pt x="7" y="156"/>
                    <a:pt x="7" y="154"/>
                    <a:pt x="6" y="151"/>
                  </a:cubicBezTo>
                  <a:lnTo>
                    <a:pt x="8" y="151"/>
                  </a:lnTo>
                  <a:cubicBezTo>
                    <a:pt x="8" y="153"/>
                    <a:pt x="9" y="155"/>
                    <a:pt x="10" y="157"/>
                  </a:cubicBezTo>
                  <a:lnTo>
                    <a:pt x="8" y="158"/>
                  </a:lnTo>
                  <a:close/>
                  <a:moveTo>
                    <a:pt x="6" y="151"/>
                  </a:moveTo>
                  <a:cubicBezTo>
                    <a:pt x="2" y="140"/>
                    <a:pt x="0" y="128"/>
                    <a:pt x="0" y="116"/>
                  </a:cubicBezTo>
                  <a:lnTo>
                    <a:pt x="2" y="116"/>
                  </a:lnTo>
                  <a:cubicBezTo>
                    <a:pt x="2" y="128"/>
                    <a:pt x="4" y="140"/>
                    <a:pt x="8" y="151"/>
                  </a:cubicBezTo>
                  <a:lnTo>
                    <a:pt x="6" y="151"/>
                  </a:lnTo>
                  <a:close/>
                  <a:moveTo>
                    <a:pt x="0" y="116"/>
                  </a:moveTo>
                  <a:lnTo>
                    <a:pt x="0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0" y="116"/>
                  </a:lnTo>
                  <a:close/>
                  <a:moveTo>
                    <a:pt x="0" y="116"/>
                  </a:moveTo>
                  <a:cubicBezTo>
                    <a:pt x="0" y="100"/>
                    <a:pt x="3" y="86"/>
                    <a:pt x="9" y="73"/>
                  </a:cubicBezTo>
                  <a:lnTo>
                    <a:pt x="10" y="73"/>
                  </a:lnTo>
                  <a:cubicBezTo>
                    <a:pt x="5" y="86"/>
                    <a:pt x="2" y="101"/>
                    <a:pt x="2" y="116"/>
                  </a:cubicBezTo>
                  <a:lnTo>
                    <a:pt x="0" y="116"/>
                  </a:lnTo>
                  <a:close/>
                  <a:moveTo>
                    <a:pt x="9" y="73"/>
                  </a:moveTo>
                  <a:cubicBezTo>
                    <a:pt x="10" y="68"/>
                    <a:pt x="12" y="64"/>
                    <a:pt x="15" y="60"/>
                  </a:cubicBezTo>
                  <a:lnTo>
                    <a:pt x="16" y="61"/>
                  </a:lnTo>
                  <a:cubicBezTo>
                    <a:pt x="14" y="65"/>
                    <a:pt x="12" y="69"/>
                    <a:pt x="10" y="73"/>
                  </a:cubicBezTo>
                  <a:lnTo>
                    <a:pt x="9" y="73"/>
                  </a:lnTo>
                  <a:close/>
                  <a:moveTo>
                    <a:pt x="15" y="60"/>
                  </a:moveTo>
                  <a:cubicBezTo>
                    <a:pt x="26" y="39"/>
                    <a:pt x="44" y="22"/>
                    <a:pt x="66" y="12"/>
                  </a:cubicBezTo>
                  <a:lnTo>
                    <a:pt x="66" y="14"/>
                  </a:lnTo>
                  <a:cubicBezTo>
                    <a:pt x="45" y="24"/>
                    <a:pt x="28" y="40"/>
                    <a:pt x="16" y="61"/>
                  </a:cubicBezTo>
                  <a:lnTo>
                    <a:pt x="15" y="60"/>
                  </a:lnTo>
                  <a:close/>
                  <a:moveTo>
                    <a:pt x="116" y="0"/>
                  </a:moveTo>
                  <a:lnTo>
                    <a:pt x="116" y="0"/>
                  </a:lnTo>
                  <a:lnTo>
                    <a:pt x="116" y="2"/>
                  </a:lnTo>
                  <a:lnTo>
                    <a:pt x="116" y="2"/>
                  </a:lnTo>
                  <a:lnTo>
                    <a:pt x="116" y="0"/>
                  </a:lnTo>
                  <a:close/>
                  <a:moveTo>
                    <a:pt x="116" y="0"/>
                  </a:moveTo>
                  <a:cubicBezTo>
                    <a:pt x="125" y="0"/>
                    <a:pt x="135" y="2"/>
                    <a:pt x="144" y="4"/>
                  </a:cubicBezTo>
                  <a:lnTo>
                    <a:pt x="144" y="6"/>
                  </a:lnTo>
                  <a:cubicBezTo>
                    <a:pt x="135" y="4"/>
                    <a:pt x="125" y="2"/>
                    <a:pt x="116" y="2"/>
                  </a:cubicBezTo>
                  <a:lnTo>
                    <a:pt x="116" y="0"/>
                  </a:lnTo>
                  <a:close/>
                  <a:moveTo>
                    <a:pt x="144" y="4"/>
                  </a:moveTo>
                  <a:cubicBezTo>
                    <a:pt x="146" y="4"/>
                    <a:pt x="147" y="5"/>
                    <a:pt x="149" y="5"/>
                  </a:cubicBezTo>
                  <a:lnTo>
                    <a:pt x="148" y="7"/>
                  </a:lnTo>
                  <a:cubicBezTo>
                    <a:pt x="147" y="7"/>
                    <a:pt x="145" y="6"/>
                    <a:pt x="144" y="6"/>
                  </a:cubicBezTo>
                  <a:lnTo>
                    <a:pt x="144" y="4"/>
                  </a:lnTo>
                  <a:close/>
                  <a:moveTo>
                    <a:pt x="149" y="5"/>
                  </a:moveTo>
                  <a:cubicBezTo>
                    <a:pt x="156" y="8"/>
                    <a:pt x="164" y="11"/>
                    <a:pt x="170" y="14"/>
                  </a:cubicBezTo>
                  <a:lnTo>
                    <a:pt x="170" y="16"/>
                  </a:lnTo>
                  <a:cubicBezTo>
                    <a:pt x="163" y="12"/>
                    <a:pt x="156" y="9"/>
                    <a:pt x="148" y="7"/>
                  </a:cubicBezTo>
                  <a:lnTo>
                    <a:pt x="149" y="5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38" name="Freeform 6"/>
            <p:cNvSpPr>
              <a:spLocks noChangeAspect="1" noEditPoints="1"/>
            </p:cNvSpPr>
            <p:nvPr/>
          </p:nvSpPr>
          <p:spPr bwMode="auto">
            <a:xfrm>
              <a:off x="839" y="54"/>
              <a:ext cx="591" cy="585"/>
            </a:xfrm>
            <a:custGeom>
              <a:avLst/>
              <a:gdLst/>
              <a:ahLst/>
              <a:cxnLst>
                <a:cxn ang="0">
                  <a:pos x="149" y="176"/>
                </a:cxn>
                <a:cxn ang="0">
                  <a:pos x="149" y="176"/>
                </a:cxn>
                <a:cxn ang="0">
                  <a:pos x="149" y="176"/>
                </a:cxn>
                <a:cxn ang="0">
                  <a:pos x="143" y="180"/>
                </a:cxn>
                <a:cxn ang="0">
                  <a:pos x="145" y="184"/>
                </a:cxn>
                <a:cxn ang="0">
                  <a:pos x="143" y="180"/>
                </a:cxn>
                <a:cxn ang="0">
                  <a:pos x="99" y="195"/>
                </a:cxn>
                <a:cxn ang="0">
                  <a:pos x="138" y="187"/>
                </a:cxn>
                <a:cxn ang="0">
                  <a:pos x="99" y="191"/>
                </a:cxn>
                <a:cxn ang="0">
                  <a:pos x="99" y="195"/>
                </a:cxn>
                <a:cxn ang="0">
                  <a:pos x="99" y="191"/>
                </a:cxn>
                <a:cxn ang="0">
                  <a:pos x="68" y="190"/>
                </a:cxn>
                <a:cxn ang="0">
                  <a:pos x="72" y="192"/>
                </a:cxn>
                <a:cxn ang="0">
                  <a:pos x="50" y="177"/>
                </a:cxn>
                <a:cxn ang="0">
                  <a:pos x="36" y="173"/>
                </a:cxn>
                <a:cxn ang="0">
                  <a:pos x="39" y="170"/>
                </a:cxn>
                <a:cxn ang="0">
                  <a:pos x="39" y="170"/>
                </a:cxn>
                <a:cxn ang="0">
                  <a:pos x="36" y="173"/>
                </a:cxn>
                <a:cxn ang="0">
                  <a:pos x="39" y="170"/>
                </a:cxn>
                <a:cxn ang="0">
                  <a:pos x="32" y="170"/>
                </a:cxn>
                <a:cxn ang="0">
                  <a:pos x="34" y="171"/>
                </a:cxn>
                <a:cxn ang="0">
                  <a:pos x="26" y="157"/>
                </a:cxn>
                <a:cxn ang="0">
                  <a:pos x="15" y="149"/>
                </a:cxn>
                <a:cxn ang="0">
                  <a:pos x="19" y="147"/>
                </a:cxn>
                <a:cxn ang="0">
                  <a:pos x="19" y="147"/>
                </a:cxn>
                <a:cxn ang="0">
                  <a:pos x="15" y="149"/>
                </a:cxn>
                <a:cxn ang="0">
                  <a:pos x="19" y="147"/>
                </a:cxn>
                <a:cxn ang="0">
                  <a:pos x="8" y="136"/>
                </a:cxn>
                <a:cxn ang="0">
                  <a:pos x="12" y="143"/>
                </a:cxn>
                <a:cxn ang="0">
                  <a:pos x="5" y="98"/>
                </a:cxn>
                <a:cxn ang="0">
                  <a:pos x="0" y="98"/>
                </a:cxn>
                <a:cxn ang="0">
                  <a:pos x="5" y="98"/>
                </a:cxn>
                <a:cxn ang="0">
                  <a:pos x="3" y="75"/>
                </a:cxn>
                <a:cxn ang="0">
                  <a:pos x="0" y="97"/>
                </a:cxn>
                <a:cxn ang="0">
                  <a:pos x="14" y="57"/>
                </a:cxn>
                <a:cxn ang="0">
                  <a:pos x="10" y="55"/>
                </a:cxn>
                <a:cxn ang="0">
                  <a:pos x="14" y="57"/>
                </a:cxn>
                <a:cxn ang="0">
                  <a:pos x="99" y="0"/>
                </a:cxn>
                <a:cxn ang="0">
                  <a:pos x="99" y="0"/>
                </a:cxn>
                <a:cxn ang="0">
                  <a:pos x="107" y="4"/>
                </a:cxn>
                <a:cxn ang="0">
                  <a:pos x="107" y="0"/>
                </a:cxn>
                <a:cxn ang="0">
                  <a:pos x="107" y="4"/>
                </a:cxn>
                <a:cxn ang="0">
                  <a:pos x="151" y="15"/>
                </a:cxn>
                <a:cxn ang="0">
                  <a:pos x="115" y="1"/>
                </a:cxn>
                <a:cxn ang="0">
                  <a:pos x="170" y="37"/>
                </a:cxn>
                <a:cxn ang="0">
                  <a:pos x="170" y="37"/>
                </a:cxn>
                <a:cxn ang="0">
                  <a:pos x="170" y="37"/>
                </a:cxn>
                <a:cxn ang="0">
                  <a:pos x="175" y="44"/>
                </a:cxn>
                <a:cxn ang="0">
                  <a:pos x="179" y="41"/>
                </a:cxn>
                <a:cxn ang="0">
                  <a:pos x="175" y="44"/>
                </a:cxn>
                <a:cxn ang="0">
                  <a:pos x="197" y="98"/>
                </a:cxn>
                <a:cxn ang="0">
                  <a:pos x="184" y="49"/>
                </a:cxn>
                <a:cxn ang="0">
                  <a:pos x="192" y="98"/>
                </a:cxn>
                <a:cxn ang="0">
                  <a:pos x="197" y="98"/>
                </a:cxn>
                <a:cxn ang="0">
                  <a:pos x="192" y="98"/>
                </a:cxn>
                <a:cxn ang="0">
                  <a:pos x="184" y="145"/>
                </a:cxn>
                <a:cxn ang="0">
                  <a:pos x="187" y="139"/>
                </a:cxn>
                <a:cxn ang="0">
                  <a:pos x="160" y="168"/>
                </a:cxn>
              </a:cxnLst>
              <a:rect l="0" t="0" r="r" b="b"/>
              <a:pathLst>
                <a:path w="197" h="195">
                  <a:moveTo>
                    <a:pt x="151" y="180"/>
                  </a:moveTo>
                  <a:lnTo>
                    <a:pt x="151" y="180"/>
                  </a:lnTo>
                  <a:lnTo>
                    <a:pt x="149" y="176"/>
                  </a:lnTo>
                  <a:lnTo>
                    <a:pt x="149" y="176"/>
                  </a:lnTo>
                  <a:lnTo>
                    <a:pt x="151" y="180"/>
                  </a:lnTo>
                  <a:close/>
                  <a:moveTo>
                    <a:pt x="149" y="176"/>
                  </a:moveTo>
                  <a:lnTo>
                    <a:pt x="149" y="176"/>
                  </a:lnTo>
                  <a:lnTo>
                    <a:pt x="150" y="178"/>
                  </a:lnTo>
                  <a:lnTo>
                    <a:pt x="149" y="176"/>
                  </a:lnTo>
                  <a:close/>
                  <a:moveTo>
                    <a:pt x="151" y="180"/>
                  </a:moveTo>
                  <a:cubicBezTo>
                    <a:pt x="149" y="181"/>
                    <a:pt x="147" y="183"/>
                    <a:pt x="145" y="184"/>
                  </a:cubicBezTo>
                  <a:lnTo>
                    <a:pt x="143" y="180"/>
                  </a:lnTo>
                  <a:cubicBezTo>
                    <a:pt x="145" y="179"/>
                    <a:pt x="147" y="177"/>
                    <a:pt x="149" y="176"/>
                  </a:cubicBezTo>
                  <a:lnTo>
                    <a:pt x="151" y="180"/>
                  </a:lnTo>
                  <a:close/>
                  <a:moveTo>
                    <a:pt x="145" y="184"/>
                  </a:moveTo>
                  <a:cubicBezTo>
                    <a:pt x="142" y="185"/>
                    <a:pt x="140" y="186"/>
                    <a:pt x="138" y="187"/>
                  </a:cubicBezTo>
                  <a:lnTo>
                    <a:pt x="136" y="183"/>
                  </a:lnTo>
                  <a:cubicBezTo>
                    <a:pt x="138" y="182"/>
                    <a:pt x="141" y="181"/>
                    <a:pt x="143" y="180"/>
                  </a:cubicBezTo>
                  <a:lnTo>
                    <a:pt x="145" y="184"/>
                  </a:lnTo>
                  <a:close/>
                  <a:moveTo>
                    <a:pt x="138" y="187"/>
                  </a:moveTo>
                  <a:cubicBezTo>
                    <a:pt x="126" y="192"/>
                    <a:pt x="112" y="195"/>
                    <a:pt x="99" y="195"/>
                  </a:cubicBezTo>
                  <a:lnTo>
                    <a:pt x="99" y="191"/>
                  </a:lnTo>
                  <a:cubicBezTo>
                    <a:pt x="112" y="191"/>
                    <a:pt x="125" y="188"/>
                    <a:pt x="136" y="183"/>
                  </a:cubicBezTo>
                  <a:lnTo>
                    <a:pt x="138" y="187"/>
                  </a:lnTo>
                  <a:close/>
                  <a:moveTo>
                    <a:pt x="99" y="195"/>
                  </a:moveTo>
                  <a:lnTo>
                    <a:pt x="99" y="195"/>
                  </a:lnTo>
                  <a:lnTo>
                    <a:pt x="99" y="191"/>
                  </a:lnTo>
                  <a:lnTo>
                    <a:pt x="99" y="191"/>
                  </a:lnTo>
                  <a:lnTo>
                    <a:pt x="99" y="195"/>
                  </a:lnTo>
                  <a:close/>
                  <a:moveTo>
                    <a:pt x="99" y="195"/>
                  </a:moveTo>
                  <a:cubicBezTo>
                    <a:pt x="89" y="195"/>
                    <a:pt x="80" y="194"/>
                    <a:pt x="72" y="192"/>
                  </a:cubicBezTo>
                  <a:lnTo>
                    <a:pt x="73" y="187"/>
                  </a:lnTo>
                  <a:cubicBezTo>
                    <a:pt x="81" y="190"/>
                    <a:pt x="90" y="191"/>
                    <a:pt x="99" y="191"/>
                  </a:cubicBezTo>
                  <a:lnTo>
                    <a:pt x="99" y="195"/>
                  </a:lnTo>
                  <a:close/>
                  <a:moveTo>
                    <a:pt x="72" y="192"/>
                  </a:moveTo>
                  <a:cubicBezTo>
                    <a:pt x="70" y="191"/>
                    <a:pt x="69" y="191"/>
                    <a:pt x="68" y="190"/>
                  </a:cubicBezTo>
                  <a:lnTo>
                    <a:pt x="69" y="186"/>
                  </a:lnTo>
                  <a:cubicBezTo>
                    <a:pt x="70" y="187"/>
                    <a:pt x="72" y="187"/>
                    <a:pt x="73" y="187"/>
                  </a:cubicBezTo>
                  <a:lnTo>
                    <a:pt x="72" y="192"/>
                  </a:lnTo>
                  <a:close/>
                  <a:moveTo>
                    <a:pt x="68" y="190"/>
                  </a:moveTo>
                  <a:cubicBezTo>
                    <a:pt x="61" y="188"/>
                    <a:pt x="54" y="185"/>
                    <a:pt x="48" y="181"/>
                  </a:cubicBezTo>
                  <a:lnTo>
                    <a:pt x="50" y="177"/>
                  </a:lnTo>
                  <a:cubicBezTo>
                    <a:pt x="56" y="181"/>
                    <a:pt x="62" y="184"/>
                    <a:pt x="69" y="186"/>
                  </a:cubicBezTo>
                  <a:lnTo>
                    <a:pt x="68" y="190"/>
                  </a:lnTo>
                  <a:close/>
                  <a:moveTo>
                    <a:pt x="36" y="173"/>
                  </a:moveTo>
                  <a:lnTo>
                    <a:pt x="36" y="173"/>
                  </a:lnTo>
                  <a:lnTo>
                    <a:pt x="39" y="170"/>
                  </a:lnTo>
                  <a:lnTo>
                    <a:pt x="39" y="170"/>
                  </a:lnTo>
                  <a:lnTo>
                    <a:pt x="36" y="173"/>
                  </a:lnTo>
                  <a:close/>
                  <a:moveTo>
                    <a:pt x="39" y="170"/>
                  </a:moveTo>
                  <a:lnTo>
                    <a:pt x="39" y="170"/>
                  </a:lnTo>
                  <a:lnTo>
                    <a:pt x="38" y="171"/>
                  </a:lnTo>
                  <a:lnTo>
                    <a:pt x="39" y="170"/>
                  </a:lnTo>
                  <a:close/>
                  <a:moveTo>
                    <a:pt x="36" y="173"/>
                  </a:moveTo>
                  <a:cubicBezTo>
                    <a:pt x="36" y="173"/>
                    <a:pt x="35" y="172"/>
                    <a:pt x="34" y="171"/>
                  </a:cubicBezTo>
                  <a:lnTo>
                    <a:pt x="37" y="168"/>
                  </a:lnTo>
                  <a:cubicBezTo>
                    <a:pt x="38" y="169"/>
                    <a:pt x="39" y="169"/>
                    <a:pt x="39" y="170"/>
                  </a:cubicBezTo>
                  <a:lnTo>
                    <a:pt x="36" y="173"/>
                  </a:lnTo>
                  <a:close/>
                  <a:moveTo>
                    <a:pt x="34" y="171"/>
                  </a:moveTo>
                  <a:cubicBezTo>
                    <a:pt x="34" y="171"/>
                    <a:pt x="33" y="170"/>
                    <a:pt x="32" y="170"/>
                  </a:cubicBezTo>
                  <a:lnTo>
                    <a:pt x="35" y="166"/>
                  </a:lnTo>
                  <a:cubicBezTo>
                    <a:pt x="36" y="167"/>
                    <a:pt x="37" y="167"/>
                    <a:pt x="37" y="168"/>
                  </a:cubicBezTo>
                  <a:lnTo>
                    <a:pt x="34" y="171"/>
                  </a:lnTo>
                  <a:close/>
                  <a:moveTo>
                    <a:pt x="32" y="170"/>
                  </a:moveTo>
                  <a:cubicBezTo>
                    <a:pt x="29" y="166"/>
                    <a:pt x="26" y="163"/>
                    <a:pt x="23" y="160"/>
                  </a:cubicBezTo>
                  <a:lnTo>
                    <a:pt x="26" y="157"/>
                  </a:lnTo>
                  <a:cubicBezTo>
                    <a:pt x="29" y="160"/>
                    <a:pt x="32" y="163"/>
                    <a:pt x="35" y="166"/>
                  </a:cubicBezTo>
                  <a:lnTo>
                    <a:pt x="32" y="170"/>
                  </a:lnTo>
                  <a:close/>
                  <a:moveTo>
                    <a:pt x="15" y="149"/>
                  </a:moveTo>
                  <a:lnTo>
                    <a:pt x="15" y="149"/>
                  </a:lnTo>
                  <a:lnTo>
                    <a:pt x="19" y="147"/>
                  </a:lnTo>
                  <a:lnTo>
                    <a:pt x="19" y="147"/>
                  </a:lnTo>
                  <a:lnTo>
                    <a:pt x="15" y="149"/>
                  </a:lnTo>
                  <a:close/>
                  <a:moveTo>
                    <a:pt x="19" y="147"/>
                  </a:moveTo>
                  <a:lnTo>
                    <a:pt x="19" y="147"/>
                  </a:lnTo>
                  <a:lnTo>
                    <a:pt x="17" y="148"/>
                  </a:lnTo>
                  <a:lnTo>
                    <a:pt x="19" y="147"/>
                  </a:lnTo>
                  <a:close/>
                  <a:moveTo>
                    <a:pt x="15" y="149"/>
                  </a:moveTo>
                  <a:cubicBezTo>
                    <a:pt x="14" y="147"/>
                    <a:pt x="13" y="145"/>
                    <a:pt x="12" y="143"/>
                  </a:cubicBezTo>
                  <a:lnTo>
                    <a:pt x="15" y="141"/>
                  </a:lnTo>
                  <a:cubicBezTo>
                    <a:pt x="17" y="143"/>
                    <a:pt x="18" y="145"/>
                    <a:pt x="19" y="147"/>
                  </a:cubicBezTo>
                  <a:lnTo>
                    <a:pt x="15" y="149"/>
                  </a:lnTo>
                  <a:close/>
                  <a:moveTo>
                    <a:pt x="12" y="143"/>
                  </a:moveTo>
                  <a:cubicBezTo>
                    <a:pt x="10" y="140"/>
                    <a:pt x="9" y="138"/>
                    <a:pt x="8" y="136"/>
                  </a:cubicBezTo>
                  <a:lnTo>
                    <a:pt x="12" y="134"/>
                  </a:lnTo>
                  <a:cubicBezTo>
                    <a:pt x="13" y="136"/>
                    <a:pt x="14" y="139"/>
                    <a:pt x="15" y="141"/>
                  </a:cubicBezTo>
                  <a:lnTo>
                    <a:pt x="12" y="143"/>
                  </a:lnTo>
                  <a:close/>
                  <a:moveTo>
                    <a:pt x="8" y="136"/>
                  </a:moveTo>
                  <a:cubicBezTo>
                    <a:pt x="3" y="124"/>
                    <a:pt x="0" y="111"/>
                    <a:pt x="0" y="98"/>
                  </a:cubicBezTo>
                  <a:lnTo>
                    <a:pt x="5" y="98"/>
                  </a:lnTo>
                  <a:cubicBezTo>
                    <a:pt x="5" y="111"/>
                    <a:pt x="8" y="123"/>
                    <a:pt x="12" y="134"/>
                  </a:cubicBezTo>
                  <a:lnTo>
                    <a:pt x="8" y="136"/>
                  </a:lnTo>
                  <a:close/>
                  <a:moveTo>
                    <a:pt x="0" y="98"/>
                  </a:moveTo>
                  <a:cubicBezTo>
                    <a:pt x="0" y="97"/>
                    <a:pt x="0" y="97"/>
                    <a:pt x="0" y="97"/>
                  </a:cubicBezTo>
                  <a:lnTo>
                    <a:pt x="5" y="97"/>
                  </a:lnTo>
                  <a:cubicBezTo>
                    <a:pt x="5" y="97"/>
                    <a:pt x="5" y="97"/>
                    <a:pt x="5" y="98"/>
                  </a:cubicBezTo>
                  <a:lnTo>
                    <a:pt x="0" y="98"/>
                  </a:lnTo>
                  <a:close/>
                  <a:moveTo>
                    <a:pt x="0" y="97"/>
                  </a:moveTo>
                  <a:cubicBezTo>
                    <a:pt x="0" y="89"/>
                    <a:pt x="1" y="82"/>
                    <a:pt x="3" y="75"/>
                  </a:cubicBezTo>
                  <a:lnTo>
                    <a:pt x="7" y="76"/>
                  </a:lnTo>
                  <a:cubicBezTo>
                    <a:pt x="6" y="83"/>
                    <a:pt x="5" y="90"/>
                    <a:pt x="5" y="97"/>
                  </a:cubicBezTo>
                  <a:lnTo>
                    <a:pt x="0" y="97"/>
                  </a:lnTo>
                  <a:close/>
                  <a:moveTo>
                    <a:pt x="3" y="75"/>
                  </a:moveTo>
                  <a:cubicBezTo>
                    <a:pt x="5" y="68"/>
                    <a:pt x="7" y="61"/>
                    <a:pt x="10" y="55"/>
                  </a:cubicBezTo>
                  <a:lnTo>
                    <a:pt x="14" y="57"/>
                  </a:lnTo>
                  <a:cubicBezTo>
                    <a:pt x="11" y="63"/>
                    <a:pt x="9" y="69"/>
                    <a:pt x="7" y="76"/>
                  </a:cubicBezTo>
                  <a:lnTo>
                    <a:pt x="3" y="75"/>
                  </a:lnTo>
                  <a:close/>
                  <a:moveTo>
                    <a:pt x="10" y="55"/>
                  </a:moveTo>
                  <a:cubicBezTo>
                    <a:pt x="26" y="22"/>
                    <a:pt x="60" y="0"/>
                    <a:pt x="99" y="0"/>
                  </a:cubicBezTo>
                  <a:lnTo>
                    <a:pt x="99" y="4"/>
                  </a:lnTo>
                  <a:cubicBezTo>
                    <a:pt x="62" y="4"/>
                    <a:pt x="29" y="26"/>
                    <a:pt x="14" y="57"/>
                  </a:cubicBezTo>
                  <a:lnTo>
                    <a:pt x="10" y="55"/>
                  </a:lnTo>
                  <a:close/>
                  <a:moveTo>
                    <a:pt x="99" y="0"/>
                  </a:moveTo>
                  <a:cubicBezTo>
                    <a:pt x="99" y="0"/>
                    <a:pt x="99" y="0"/>
                    <a:pt x="99" y="0"/>
                  </a:cubicBezTo>
                  <a:lnTo>
                    <a:pt x="99" y="4"/>
                  </a:lnTo>
                  <a:cubicBezTo>
                    <a:pt x="99" y="4"/>
                    <a:pt x="99" y="4"/>
                    <a:pt x="99" y="4"/>
                  </a:cubicBezTo>
                  <a:lnTo>
                    <a:pt x="99" y="0"/>
                  </a:lnTo>
                  <a:close/>
                  <a:moveTo>
                    <a:pt x="99" y="0"/>
                  </a:moveTo>
                  <a:cubicBezTo>
                    <a:pt x="102" y="0"/>
                    <a:pt x="104" y="0"/>
                    <a:pt x="107" y="0"/>
                  </a:cubicBezTo>
                  <a:lnTo>
                    <a:pt x="107" y="4"/>
                  </a:lnTo>
                  <a:cubicBezTo>
                    <a:pt x="104" y="4"/>
                    <a:pt x="102" y="4"/>
                    <a:pt x="99" y="4"/>
                  </a:cubicBezTo>
                  <a:lnTo>
                    <a:pt x="99" y="0"/>
                  </a:lnTo>
                  <a:close/>
                  <a:moveTo>
                    <a:pt x="107" y="0"/>
                  </a:moveTo>
                  <a:cubicBezTo>
                    <a:pt x="110" y="0"/>
                    <a:pt x="112" y="1"/>
                    <a:pt x="115" y="1"/>
                  </a:cubicBezTo>
                  <a:lnTo>
                    <a:pt x="114" y="5"/>
                  </a:lnTo>
                  <a:cubicBezTo>
                    <a:pt x="112" y="5"/>
                    <a:pt x="109" y="5"/>
                    <a:pt x="107" y="4"/>
                  </a:cubicBezTo>
                  <a:lnTo>
                    <a:pt x="107" y="0"/>
                  </a:lnTo>
                  <a:close/>
                  <a:moveTo>
                    <a:pt x="115" y="1"/>
                  </a:moveTo>
                  <a:cubicBezTo>
                    <a:pt x="128" y="3"/>
                    <a:pt x="140" y="8"/>
                    <a:pt x="151" y="15"/>
                  </a:cubicBezTo>
                  <a:lnTo>
                    <a:pt x="149" y="19"/>
                  </a:lnTo>
                  <a:cubicBezTo>
                    <a:pt x="139" y="12"/>
                    <a:pt x="127" y="7"/>
                    <a:pt x="114" y="5"/>
                  </a:cubicBezTo>
                  <a:lnTo>
                    <a:pt x="115" y="1"/>
                  </a:lnTo>
                  <a:close/>
                  <a:moveTo>
                    <a:pt x="173" y="34"/>
                  </a:moveTo>
                  <a:lnTo>
                    <a:pt x="173" y="34"/>
                  </a:lnTo>
                  <a:lnTo>
                    <a:pt x="170" y="37"/>
                  </a:lnTo>
                  <a:lnTo>
                    <a:pt x="170" y="37"/>
                  </a:lnTo>
                  <a:lnTo>
                    <a:pt x="173" y="34"/>
                  </a:lnTo>
                  <a:close/>
                  <a:moveTo>
                    <a:pt x="170" y="37"/>
                  </a:moveTo>
                  <a:lnTo>
                    <a:pt x="170" y="37"/>
                  </a:lnTo>
                  <a:lnTo>
                    <a:pt x="171" y="35"/>
                  </a:lnTo>
                  <a:lnTo>
                    <a:pt x="170" y="37"/>
                  </a:lnTo>
                  <a:close/>
                  <a:moveTo>
                    <a:pt x="173" y="34"/>
                  </a:moveTo>
                  <a:cubicBezTo>
                    <a:pt x="175" y="36"/>
                    <a:pt x="177" y="39"/>
                    <a:pt x="179" y="41"/>
                  </a:cubicBezTo>
                  <a:lnTo>
                    <a:pt x="175" y="44"/>
                  </a:lnTo>
                  <a:cubicBezTo>
                    <a:pt x="173" y="41"/>
                    <a:pt x="172" y="39"/>
                    <a:pt x="170" y="37"/>
                  </a:cubicBezTo>
                  <a:lnTo>
                    <a:pt x="173" y="34"/>
                  </a:lnTo>
                  <a:close/>
                  <a:moveTo>
                    <a:pt x="179" y="41"/>
                  </a:moveTo>
                  <a:cubicBezTo>
                    <a:pt x="181" y="44"/>
                    <a:pt x="182" y="47"/>
                    <a:pt x="184" y="49"/>
                  </a:cubicBezTo>
                  <a:lnTo>
                    <a:pt x="180" y="51"/>
                  </a:lnTo>
                  <a:cubicBezTo>
                    <a:pt x="178" y="49"/>
                    <a:pt x="177" y="46"/>
                    <a:pt x="175" y="44"/>
                  </a:cubicBezTo>
                  <a:lnTo>
                    <a:pt x="179" y="41"/>
                  </a:lnTo>
                  <a:close/>
                  <a:moveTo>
                    <a:pt x="184" y="49"/>
                  </a:moveTo>
                  <a:cubicBezTo>
                    <a:pt x="192" y="64"/>
                    <a:pt x="197" y="80"/>
                    <a:pt x="197" y="98"/>
                  </a:cubicBezTo>
                  <a:lnTo>
                    <a:pt x="192" y="98"/>
                  </a:lnTo>
                  <a:cubicBezTo>
                    <a:pt x="192" y="81"/>
                    <a:pt x="188" y="65"/>
                    <a:pt x="180" y="51"/>
                  </a:cubicBezTo>
                  <a:lnTo>
                    <a:pt x="184" y="49"/>
                  </a:lnTo>
                  <a:close/>
                  <a:moveTo>
                    <a:pt x="197" y="98"/>
                  </a:moveTo>
                  <a:lnTo>
                    <a:pt x="197" y="98"/>
                  </a:lnTo>
                  <a:lnTo>
                    <a:pt x="192" y="98"/>
                  </a:lnTo>
                  <a:lnTo>
                    <a:pt x="192" y="98"/>
                  </a:lnTo>
                  <a:lnTo>
                    <a:pt x="197" y="98"/>
                  </a:lnTo>
                  <a:close/>
                  <a:moveTo>
                    <a:pt x="197" y="98"/>
                  </a:moveTo>
                  <a:cubicBezTo>
                    <a:pt x="197" y="112"/>
                    <a:pt x="193" y="126"/>
                    <a:pt x="187" y="139"/>
                  </a:cubicBezTo>
                  <a:lnTo>
                    <a:pt x="183" y="137"/>
                  </a:lnTo>
                  <a:cubicBezTo>
                    <a:pt x="189" y="125"/>
                    <a:pt x="192" y="112"/>
                    <a:pt x="192" y="98"/>
                  </a:cubicBezTo>
                  <a:lnTo>
                    <a:pt x="197" y="98"/>
                  </a:lnTo>
                  <a:close/>
                  <a:moveTo>
                    <a:pt x="187" y="139"/>
                  </a:moveTo>
                  <a:cubicBezTo>
                    <a:pt x="187" y="141"/>
                    <a:pt x="185" y="143"/>
                    <a:pt x="184" y="145"/>
                  </a:cubicBezTo>
                  <a:lnTo>
                    <a:pt x="181" y="143"/>
                  </a:lnTo>
                  <a:cubicBezTo>
                    <a:pt x="182" y="141"/>
                    <a:pt x="183" y="139"/>
                    <a:pt x="183" y="137"/>
                  </a:cubicBezTo>
                  <a:lnTo>
                    <a:pt x="187" y="139"/>
                  </a:lnTo>
                  <a:close/>
                  <a:moveTo>
                    <a:pt x="184" y="145"/>
                  </a:moveTo>
                  <a:cubicBezTo>
                    <a:pt x="179" y="155"/>
                    <a:pt x="171" y="164"/>
                    <a:pt x="163" y="171"/>
                  </a:cubicBezTo>
                  <a:lnTo>
                    <a:pt x="160" y="168"/>
                  </a:lnTo>
                  <a:cubicBezTo>
                    <a:pt x="168" y="161"/>
                    <a:pt x="175" y="152"/>
                    <a:pt x="181" y="143"/>
                  </a:cubicBezTo>
                  <a:lnTo>
                    <a:pt x="184" y="145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39" name="Freeform 7"/>
            <p:cNvSpPr>
              <a:spLocks noChangeAspect="1"/>
            </p:cNvSpPr>
            <p:nvPr/>
          </p:nvSpPr>
          <p:spPr bwMode="auto">
            <a:xfrm>
              <a:off x="1160" y="195"/>
              <a:ext cx="258" cy="40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9" y="0"/>
                </a:cxn>
                <a:cxn ang="0">
                  <a:pos x="50" y="58"/>
                </a:cxn>
                <a:cxn ang="0">
                  <a:pos x="23" y="58"/>
                </a:cxn>
                <a:cxn ang="0">
                  <a:pos x="66" y="134"/>
                </a:cxn>
                <a:cxn ang="0">
                  <a:pos x="55" y="134"/>
                </a:cxn>
                <a:cxn ang="0">
                  <a:pos x="9" y="54"/>
                </a:cxn>
                <a:cxn ang="0">
                  <a:pos x="46" y="54"/>
                </a:cxn>
                <a:cxn ang="0">
                  <a:pos x="68" y="29"/>
                </a:cxn>
                <a:cxn ang="0">
                  <a:pos x="46" y="3"/>
                </a:cxn>
                <a:cxn ang="0">
                  <a:pos x="0" y="3"/>
                </a:cxn>
                <a:cxn ang="0">
                  <a:pos x="2" y="0"/>
                </a:cxn>
              </a:cxnLst>
              <a:rect l="0" t="0" r="r" b="b"/>
              <a:pathLst>
                <a:path w="86" h="134">
                  <a:moveTo>
                    <a:pt x="2" y="0"/>
                  </a:moveTo>
                  <a:lnTo>
                    <a:pt x="49" y="0"/>
                  </a:lnTo>
                  <a:cubicBezTo>
                    <a:pt x="78" y="1"/>
                    <a:pt x="86" y="53"/>
                    <a:pt x="50" y="58"/>
                  </a:cubicBezTo>
                  <a:lnTo>
                    <a:pt x="23" y="58"/>
                  </a:lnTo>
                  <a:cubicBezTo>
                    <a:pt x="38" y="83"/>
                    <a:pt x="55" y="127"/>
                    <a:pt x="66" y="134"/>
                  </a:cubicBezTo>
                  <a:lnTo>
                    <a:pt x="55" y="134"/>
                  </a:lnTo>
                  <a:cubicBezTo>
                    <a:pt x="46" y="130"/>
                    <a:pt x="25" y="81"/>
                    <a:pt x="9" y="54"/>
                  </a:cubicBezTo>
                  <a:lnTo>
                    <a:pt x="46" y="54"/>
                  </a:lnTo>
                  <a:cubicBezTo>
                    <a:pt x="62" y="52"/>
                    <a:pt x="68" y="41"/>
                    <a:pt x="68" y="29"/>
                  </a:cubicBezTo>
                  <a:cubicBezTo>
                    <a:pt x="68" y="18"/>
                    <a:pt x="59" y="5"/>
                    <a:pt x="46" y="3"/>
                  </a:cubicBez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40" name="Freeform 8"/>
            <p:cNvSpPr>
              <a:spLocks noChangeAspect="1"/>
            </p:cNvSpPr>
            <p:nvPr/>
          </p:nvSpPr>
          <p:spPr bwMode="auto">
            <a:xfrm>
              <a:off x="1139" y="210"/>
              <a:ext cx="219" cy="387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52" y="0"/>
                </a:cxn>
                <a:cxn ang="0">
                  <a:pos x="73" y="24"/>
                </a:cxn>
                <a:cxn ang="0">
                  <a:pos x="42" y="48"/>
                </a:cxn>
                <a:cxn ang="0">
                  <a:pos x="16" y="48"/>
                </a:cxn>
                <a:cxn ang="0">
                  <a:pos x="14" y="49"/>
                </a:cxn>
                <a:cxn ang="0">
                  <a:pos x="59" y="129"/>
                </a:cxn>
                <a:cxn ang="0">
                  <a:pos x="49" y="129"/>
                </a:cxn>
                <a:cxn ang="0">
                  <a:pos x="0" y="44"/>
                </a:cxn>
                <a:cxn ang="0">
                  <a:pos x="40" y="44"/>
                </a:cxn>
                <a:cxn ang="0">
                  <a:pos x="67" y="25"/>
                </a:cxn>
                <a:cxn ang="0">
                  <a:pos x="52" y="5"/>
                </a:cxn>
                <a:cxn ang="0">
                  <a:pos x="4" y="5"/>
                </a:cxn>
                <a:cxn ang="0">
                  <a:pos x="6" y="0"/>
                </a:cxn>
              </a:cxnLst>
              <a:rect l="0" t="0" r="r" b="b"/>
              <a:pathLst>
                <a:path w="73" h="129">
                  <a:moveTo>
                    <a:pt x="6" y="0"/>
                  </a:moveTo>
                  <a:lnTo>
                    <a:pt x="52" y="0"/>
                  </a:lnTo>
                  <a:cubicBezTo>
                    <a:pt x="66" y="1"/>
                    <a:pt x="73" y="13"/>
                    <a:pt x="73" y="24"/>
                  </a:cubicBezTo>
                  <a:cubicBezTo>
                    <a:pt x="73" y="37"/>
                    <a:pt x="64" y="49"/>
                    <a:pt x="42" y="48"/>
                  </a:cubicBezTo>
                  <a:lnTo>
                    <a:pt x="16" y="48"/>
                  </a:lnTo>
                  <a:cubicBezTo>
                    <a:pt x="14" y="48"/>
                    <a:pt x="13" y="48"/>
                    <a:pt x="14" y="49"/>
                  </a:cubicBezTo>
                  <a:cubicBezTo>
                    <a:pt x="28" y="74"/>
                    <a:pt x="48" y="123"/>
                    <a:pt x="59" y="129"/>
                  </a:cubicBezTo>
                  <a:lnTo>
                    <a:pt x="49" y="129"/>
                  </a:lnTo>
                  <a:cubicBezTo>
                    <a:pt x="40" y="126"/>
                    <a:pt x="16" y="71"/>
                    <a:pt x="0" y="44"/>
                  </a:cubicBezTo>
                  <a:lnTo>
                    <a:pt x="40" y="44"/>
                  </a:lnTo>
                  <a:cubicBezTo>
                    <a:pt x="58" y="45"/>
                    <a:pt x="67" y="37"/>
                    <a:pt x="67" y="25"/>
                  </a:cubicBezTo>
                  <a:cubicBezTo>
                    <a:pt x="68" y="16"/>
                    <a:pt x="64" y="6"/>
                    <a:pt x="52" y="5"/>
                  </a:cubicBezTo>
                  <a:lnTo>
                    <a:pt x="4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41" name="Freeform 9"/>
            <p:cNvSpPr>
              <a:spLocks noChangeAspect="1"/>
            </p:cNvSpPr>
            <p:nvPr/>
          </p:nvSpPr>
          <p:spPr bwMode="auto">
            <a:xfrm>
              <a:off x="929" y="249"/>
              <a:ext cx="381" cy="348"/>
            </a:xfrm>
            <a:custGeom>
              <a:avLst/>
              <a:gdLst/>
              <a:ahLst/>
              <a:cxnLst>
                <a:cxn ang="0">
                  <a:pos x="125" y="0"/>
                </a:cxn>
                <a:cxn ang="0">
                  <a:pos x="62" y="3"/>
                </a:cxn>
                <a:cxn ang="0">
                  <a:pos x="53" y="7"/>
                </a:cxn>
                <a:cxn ang="0">
                  <a:pos x="0" y="116"/>
                </a:cxn>
                <a:cxn ang="0">
                  <a:pos x="8" y="116"/>
                </a:cxn>
                <a:cxn ang="0">
                  <a:pos x="55" y="19"/>
                </a:cxn>
                <a:cxn ang="0">
                  <a:pos x="68" y="12"/>
                </a:cxn>
                <a:cxn ang="0">
                  <a:pos x="115" y="12"/>
                </a:cxn>
                <a:cxn ang="0">
                  <a:pos x="125" y="0"/>
                </a:cxn>
              </a:cxnLst>
              <a:rect l="0" t="0" r="r" b="b"/>
              <a:pathLst>
                <a:path w="127" h="116">
                  <a:moveTo>
                    <a:pt x="125" y="0"/>
                  </a:moveTo>
                  <a:cubicBezTo>
                    <a:pt x="122" y="5"/>
                    <a:pt x="83" y="2"/>
                    <a:pt x="62" y="3"/>
                  </a:cubicBezTo>
                  <a:cubicBezTo>
                    <a:pt x="58" y="3"/>
                    <a:pt x="55" y="4"/>
                    <a:pt x="53" y="7"/>
                  </a:cubicBezTo>
                  <a:cubicBezTo>
                    <a:pt x="35" y="43"/>
                    <a:pt x="8" y="115"/>
                    <a:pt x="0" y="116"/>
                  </a:cubicBezTo>
                  <a:lnTo>
                    <a:pt x="8" y="116"/>
                  </a:lnTo>
                  <a:cubicBezTo>
                    <a:pt x="12" y="114"/>
                    <a:pt x="38" y="51"/>
                    <a:pt x="55" y="19"/>
                  </a:cubicBezTo>
                  <a:cubicBezTo>
                    <a:pt x="58" y="15"/>
                    <a:pt x="63" y="12"/>
                    <a:pt x="68" y="12"/>
                  </a:cubicBezTo>
                  <a:lnTo>
                    <a:pt x="115" y="12"/>
                  </a:lnTo>
                  <a:cubicBezTo>
                    <a:pt x="127" y="12"/>
                    <a:pt x="123" y="6"/>
                    <a:pt x="125" y="0"/>
                  </a:cubicBez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42" name="Freeform 10"/>
            <p:cNvSpPr>
              <a:spLocks noChangeAspect="1"/>
            </p:cNvSpPr>
            <p:nvPr/>
          </p:nvSpPr>
          <p:spPr bwMode="auto">
            <a:xfrm>
              <a:off x="965" y="291"/>
              <a:ext cx="333" cy="306"/>
            </a:xfrm>
            <a:custGeom>
              <a:avLst/>
              <a:gdLst/>
              <a:ahLst/>
              <a:cxnLst>
                <a:cxn ang="0">
                  <a:pos x="111" y="0"/>
                </a:cxn>
                <a:cxn ang="0">
                  <a:pos x="55" y="2"/>
                </a:cxn>
                <a:cxn ang="0">
                  <a:pos x="45" y="9"/>
                </a:cxn>
                <a:cxn ang="0">
                  <a:pos x="0" y="102"/>
                </a:cxn>
                <a:cxn ang="0">
                  <a:pos x="7" y="102"/>
                </a:cxn>
                <a:cxn ang="0">
                  <a:pos x="47" y="16"/>
                </a:cxn>
                <a:cxn ang="0">
                  <a:pos x="57" y="11"/>
                </a:cxn>
                <a:cxn ang="0">
                  <a:pos x="97" y="11"/>
                </a:cxn>
                <a:cxn ang="0">
                  <a:pos x="111" y="0"/>
                </a:cxn>
              </a:cxnLst>
              <a:rect l="0" t="0" r="r" b="b"/>
              <a:pathLst>
                <a:path w="111" h="102">
                  <a:moveTo>
                    <a:pt x="111" y="0"/>
                  </a:moveTo>
                  <a:cubicBezTo>
                    <a:pt x="108" y="4"/>
                    <a:pt x="76" y="2"/>
                    <a:pt x="55" y="2"/>
                  </a:cubicBezTo>
                  <a:cubicBezTo>
                    <a:pt x="51" y="2"/>
                    <a:pt x="47" y="6"/>
                    <a:pt x="45" y="9"/>
                  </a:cubicBezTo>
                  <a:cubicBezTo>
                    <a:pt x="28" y="41"/>
                    <a:pt x="5" y="100"/>
                    <a:pt x="0" y="102"/>
                  </a:cubicBezTo>
                  <a:lnTo>
                    <a:pt x="7" y="102"/>
                  </a:lnTo>
                  <a:cubicBezTo>
                    <a:pt x="12" y="101"/>
                    <a:pt x="32" y="47"/>
                    <a:pt x="47" y="16"/>
                  </a:cubicBezTo>
                  <a:cubicBezTo>
                    <a:pt x="50" y="13"/>
                    <a:pt x="52" y="11"/>
                    <a:pt x="57" y="11"/>
                  </a:cubicBezTo>
                  <a:lnTo>
                    <a:pt x="97" y="11"/>
                  </a:lnTo>
                  <a:cubicBezTo>
                    <a:pt x="109" y="11"/>
                    <a:pt x="109" y="5"/>
                    <a:pt x="111" y="0"/>
                  </a:cubicBez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43" name="Freeform 11"/>
            <p:cNvSpPr>
              <a:spLocks noChangeAspect="1"/>
            </p:cNvSpPr>
            <p:nvPr/>
          </p:nvSpPr>
          <p:spPr bwMode="auto">
            <a:xfrm>
              <a:off x="824" y="66"/>
              <a:ext cx="612" cy="531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97" y="3"/>
                </a:cxn>
                <a:cxn ang="0">
                  <a:pos x="79" y="14"/>
                </a:cxn>
                <a:cxn ang="0">
                  <a:pos x="0" y="177"/>
                </a:cxn>
                <a:cxn ang="0">
                  <a:pos x="10" y="177"/>
                </a:cxn>
                <a:cxn ang="0">
                  <a:pos x="82" y="29"/>
                </a:cxn>
                <a:cxn ang="0">
                  <a:pos x="103" y="15"/>
                </a:cxn>
                <a:cxn ang="0">
                  <a:pos x="185" y="15"/>
                </a:cxn>
                <a:cxn ang="0">
                  <a:pos x="201" y="0"/>
                </a:cxn>
              </a:cxnLst>
              <a:rect l="0" t="0" r="r" b="b"/>
              <a:pathLst>
                <a:path w="204" h="177">
                  <a:moveTo>
                    <a:pt x="201" y="0"/>
                  </a:moveTo>
                  <a:cubicBezTo>
                    <a:pt x="196" y="7"/>
                    <a:pt x="128" y="2"/>
                    <a:pt x="97" y="3"/>
                  </a:cubicBezTo>
                  <a:cubicBezTo>
                    <a:pt x="89" y="4"/>
                    <a:pt x="83" y="10"/>
                    <a:pt x="79" y="14"/>
                  </a:cubicBezTo>
                  <a:cubicBezTo>
                    <a:pt x="52" y="70"/>
                    <a:pt x="12" y="172"/>
                    <a:pt x="0" y="177"/>
                  </a:cubicBezTo>
                  <a:lnTo>
                    <a:pt x="10" y="177"/>
                  </a:lnTo>
                  <a:cubicBezTo>
                    <a:pt x="17" y="173"/>
                    <a:pt x="57" y="78"/>
                    <a:pt x="82" y="29"/>
                  </a:cubicBezTo>
                  <a:cubicBezTo>
                    <a:pt x="85" y="22"/>
                    <a:pt x="95" y="16"/>
                    <a:pt x="103" y="15"/>
                  </a:cubicBezTo>
                  <a:lnTo>
                    <a:pt x="185" y="15"/>
                  </a:lnTo>
                  <a:cubicBezTo>
                    <a:pt x="204" y="16"/>
                    <a:pt x="198" y="8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44" name="Freeform 12"/>
            <p:cNvSpPr>
              <a:spLocks noChangeAspect="1"/>
            </p:cNvSpPr>
            <p:nvPr/>
          </p:nvSpPr>
          <p:spPr bwMode="auto">
            <a:xfrm>
              <a:off x="869" y="117"/>
              <a:ext cx="546" cy="480"/>
            </a:xfrm>
            <a:custGeom>
              <a:avLst/>
              <a:gdLst/>
              <a:ahLst/>
              <a:cxnLst>
                <a:cxn ang="0">
                  <a:pos x="182" y="0"/>
                </a:cxn>
                <a:cxn ang="0">
                  <a:pos x="89" y="3"/>
                </a:cxn>
                <a:cxn ang="0">
                  <a:pos x="69" y="16"/>
                </a:cxn>
                <a:cxn ang="0">
                  <a:pos x="0" y="160"/>
                </a:cxn>
                <a:cxn ang="0">
                  <a:pos x="5" y="160"/>
                </a:cxn>
                <a:cxn ang="0">
                  <a:pos x="71" y="26"/>
                </a:cxn>
                <a:cxn ang="0">
                  <a:pos x="82" y="16"/>
                </a:cxn>
                <a:cxn ang="0">
                  <a:pos x="161" y="16"/>
                </a:cxn>
                <a:cxn ang="0">
                  <a:pos x="182" y="0"/>
                </a:cxn>
              </a:cxnLst>
              <a:rect l="0" t="0" r="r" b="b"/>
              <a:pathLst>
                <a:path w="182" h="160">
                  <a:moveTo>
                    <a:pt x="182" y="0"/>
                  </a:moveTo>
                  <a:cubicBezTo>
                    <a:pt x="180" y="6"/>
                    <a:pt x="121" y="2"/>
                    <a:pt x="89" y="3"/>
                  </a:cubicBezTo>
                  <a:cubicBezTo>
                    <a:pt x="81" y="3"/>
                    <a:pt x="71" y="10"/>
                    <a:pt x="69" y="16"/>
                  </a:cubicBezTo>
                  <a:cubicBezTo>
                    <a:pt x="42" y="71"/>
                    <a:pt x="6" y="155"/>
                    <a:pt x="0" y="160"/>
                  </a:cubicBezTo>
                  <a:lnTo>
                    <a:pt x="5" y="160"/>
                  </a:lnTo>
                  <a:cubicBezTo>
                    <a:pt x="15" y="160"/>
                    <a:pt x="29" y="116"/>
                    <a:pt x="71" y="26"/>
                  </a:cubicBezTo>
                  <a:cubicBezTo>
                    <a:pt x="75" y="20"/>
                    <a:pt x="74" y="16"/>
                    <a:pt x="82" y="16"/>
                  </a:cubicBezTo>
                  <a:lnTo>
                    <a:pt x="161" y="16"/>
                  </a:lnTo>
                  <a:cubicBezTo>
                    <a:pt x="179" y="16"/>
                    <a:pt x="177" y="13"/>
                    <a:pt x="182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</p:grpSp>
      <p:sp>
        <p:nvSpPr>
          <p:cNvPr id="45" name="44 Rectángulo"/>
          <p:cNvSpPr/>
          <p:nvPr/>
        </p:nvSpPr>
        <p:spPr>
          <a:xfrm>
            <a:off x="642910" y="3286124"/>
            <a:ext cx="1075872" cy="34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Delantal</a:t>
            </a:r>
            <a:endParaRPr lang="es-ES_tradnl" sz="20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AutoShape 18"/>
          <p:cNvSpPr>
            <a:spLocks noChangeArrowheads="1"/>
          </p:cNvSpPr>
          <p:nvPr/>
        </p:nvSpPr>
        <p:spPr bwMode="auto">
          <a:xfrm rot="10553929" flipH="1">
            <a:off x="1795744" y="3744335"/>
            <a:ext cx="838200" cy="304800"/>
          </a:xfrm>
          <a:prstGeom prst="rightArrow">
            <a:avLst>
              <a:gd name="adj1" fmla="val 50000"/>
              <a:gd name="adj2" fmla="val 68750"/>
            </a:avLst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dirty="0"/>
          </a:p>
        </p:txBody>
      </p:sp>
      <p:sp>
        <p:nvSpPr>
          <p:cNvPr id="36" name="Text Box 22"/>
          <p:cNvSpPr txBox="1">
            <a:spLocks noChangeArrowheads="1"/>
          </p:cNvSpPr>
          <p:nvPr/>
        </p:nvSpPr>
        <p:spPr bwMode="auto">
          <a:xfrm>
            <a:off x="5029200" y="285728"/>
            <a:ext cx="4114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sz="2400" b="1" dirty="0" smtClean="0">
                <a:solidFill>
                  <a:schemeClr val="bg1"/>
                </a:solidFill>
              </a:rPr>
              <a:t>MANEJO Y APLICACIÓN DE FITOSANITARIOS</a:t>
            </a:r>
            <a:endParaRPr lang="es-E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  <p:bldP spid="18" grpId="0"/>
      <p:bldP spid="19" grpId="0"/>
      <p:bldP spid="31" grpId="0" animBg="1"/>
      <p:bldP spid="32" grpId="0" animBg="1"/>
      <p:bldP spid="33" grpId="0" animBg="1"/>
      <p:bldP spid="34" grpId="0" animBg="1"/>
      <p:bldP spid="35" grpId="0" animBg="1"/>
      <p:bldP spid="45" grpId="0"/>
      <p:bldP spid="4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2714625" y="1185850"/>
            <a:ext cx="601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s-ES_tradnl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Antes de Aplicar</a:t>
            </a:r>
          </a:p>
        </p:txBody>
      </p: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928688" y="1268413"/>
            <a:ext cx="6286500" cy="4643437"/>
            <a:chOff x="528" y="776"/>
            <a:chExt cx="2448" cy="2928"/>
          </a:xfrm>
        </p:grpSpPr>
        <p:sp>
          <p:nvSpPr>
            <p:cNvPr id="9235" name="Line 10"/>
            <p:cNvSpPr>
              <a:spLocks noChangeShapeType="1"/>
            </p:cNvSpPr>
            <p:nvPr/>
          </p:nvSpPr>
          <p:spPr bwMode="auto">
            <a:xfrm flipH="1">
              <a:off x="528" y="776"/>
              <a:ext cx="2448" cy="0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9236" name="Line 11"/>
            <p:cNvSpPr>
              <a:spLocks noChangeShapeType="1"/>
            </p:cNvSpPr>
            <p:nvPr/>
          </p:nvSpPr>
          <p:spPr bwMode="auto">
            <a:xfrm>
              <a:off x="528" y="776"/>
              <a:ext cx="0" cy="2928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</p:grp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900113" y="1087438"/>
            <a:ext cx="80645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290513" eaLnBrk="0" hangingPunct="0">
              <a:lnSpc>
                <a:spcPct val="90000"/>
              </a:lnSpc>
              <a:spcBef>
                <a:spcPct val="50000"/>
              </a:spcBef>
              <a:buClr>
                <a:srgbClr val="F04D11"/>
              </a:buClr>
              <a:buSzPct val="130000"/>
              <a:buFont typeface="Wingdings" pitchFamily="2" charset="2"/>
              <a:buNone/>
            </a:pPr>
            <a:r>
              <a:rPr lang="es-ES_tradnl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Times New Roman" pitchFamily="18" charset="0"/>
              </a:rPr>
              <a:t>	</a:t>
            </a:r>
            <a:endParaRPr lang="es-ES_tradnl" sz="2200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ourier New" pitchFamily="49" charset="0"/>
            </a:endParaRPr>
          </a:p>
          <a:p>
            <a:pPr algn="just" defTabSz="290513" eaLnBrk="0" hangingPunct="0">
              <a:lnSpc>
                <a:spcPct val="90000"/>
              </a:lnSpc>
              <a:spcBef>
                <a:spcPct val="50000"/>
              </a:spcBef>
              <a:buClr>
                <a:srgbClr val="F04D11"/>
              </a:buClr>
              <a:buSzPct val="130000"/>
              <a:buFont typeface="Wingdings" pitchFamily="2" charset="2"/>
              <a:buNone/>
            </a:pPr>
            <a:r>
              <a:rPr lang="es-ES_tradnl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Times New Roman" pitchFamily="18" charset="0"/>
              </a:rPr>
              <a:t>	</a:t>
            </a:r>
          </a:p>
          <a:p>
            <a:pPr algn="just" defTabSz="290513" eaLnBrk="0" hangingPunct="0">
              <a:lnSpc>
                <a:spcPct val="90000"/>
              </a:lnSpc>
              <a:spcBef>
                <a:spcPct val="50000"/>
              </a:spcBef>
              <a:buClr>
                <a:srgbClr val="F04D11"/>
              </a:buClr>
              <a:buSzPct val="130000"/>
              <a:buFont typeface="Wingdings" pitchFamily="2" charset="2"/>
              <a:buNone/>
            </a:pPr>
            <a:r>
              <a:rPr lang="es-ES_tradnl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Times New Roman" pitchFamily="18" charset="0"/>
              </a:rPr>
              <a:t>1.</a:t>
            </a:r>
            <a:r>
              <a:rPr lang="es-E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Times New Roman" pitchFamily="18" charset="0"/>
              </a:rPr>
              <a:t>Conocer características del producto y su uso correcto.</a:t>
            </a:r>
            <a:endParaRPr lang="es-ES_tradnl" sz="2200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Times New Roman" pitchFamily="18" charset="0"/>
            </a:endParaRPr>
          </a:p>
          <a:p>
            <a:pPr algn="just" defTabSz="290513" eaLnBrk="0" hangingPunct="0">
              <a:lnSpc>
                <a:spcPct val="90000"/>
              </a:lnSpc>
              <a:spcBef>
                <a:spcPct val="50000"/>
              </a:spcBef>
              <a:buClr>
                <a:srgbClr val="F04D11"/>
              </a:buClr>
              <a:buSzPct val="130000"/>
              <a:buFont typeface="Wingdings" pitchFamily="2" charset="2"/>
              <a:buNone/>
            </a:pPr>
            <a:r>
              <a:rPr lang="es-ES_tradnl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Times New Roman" pitchFamily="18" charset="0"/>
              </a:rPr>
              <a:t>2.Tener la maquina y/o el avión debidamente calibrado, respetando el protocolo de aplicación.</a:t>
            </a:r>
          </a:p>
          <a:p>
            <a:pPr algn="just" defTabSz="290513" eaLnBrk="0" hangingPunct="0">
              <a:lnSpc>
                <a:spcPct val="90000"/>
              </a:lnSpc>
              <a:spcBef>
                <a:spcPct val="50000"/>
              </a:spcBef>
              <a:buClr>
                <a:srgbClr val="F04D11"/>
              </a:buClr>
              <a:buSzPct val="130000"/>
              <a:buFont typeface="Wingdings" pitchFamily="2" charset="2"/>
              <a:buNone/>
            </a:pPr>
            <a:r>
              <a:rPr lang="es-ES_tradnl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Times New Roman" pitchFamily="18" charset="0"/>
              </a:rPr>
              <a:t>3.</a:t>
            </a:r>
            <a:r>
              <a:rPr lang="es-ES_tradnl" sz="22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Times New Roman" pitchFamily="18" charset="0"/>
              </a:rPr>
              <a:t>Maquinista</a:t>
            </a:r>
            <a:r>
              <a:rPr lang="es-ES_tradnl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Times New Roman" pitchFamily="18" charset="0"/>
              </a:rPr>
              <a:t>, debe cargar el botalón con la maquina en movimiento, una vez logrado retomar el inicio de la pasada.</a:t>
            </a:r>
          </a:p>
          <a:p>
            <a:pPr algn="just" defTabSz="290513" eaLnBrk="0" hangingPunct="0">
              <a:lnSpc>
                <a:spcPct val="90000"/>
              </a:lnSpc>
              <a:spcBef>
                <a:spcPct val="50000"/>
              </a:spcBef>
              <a:buClr>
                <a:srgbClr val="F04D11"/>
              </a:buClr>
              <a:buSzPct val="130000"/>
              <a:buFont typeface="Wingdings" pitchFamily="2" charset="2"/>
              <a:buNone/>
            </a:pPr>
            <a:r>
              <a:rPr lang="es-ES_tradnl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Times New Roman" pitchFamily="18" charset="0"/>
              </a:rPr>
              <a:t>4.Realizar la aplicación viento en contra con condiciones meteorológicas adecuadas.</a:t>
            </a:r>
          </a:p>
          <a:p>
            <a:pPr algn="just" defTabSz="290513" eaLnBrk="0" hangingPunct="0">
              <a:lnSpc>
                <a:spcPct val="90000"/>
              </a:lnSpc>
              <a:spcBef>
                <a:spcPct val="50000"/>
              </a:spcBef>
              <a:buClr>
                <a:srgbClr val="F04D11"/>
              </a:buClr>
              <a:buSzPct val="130000"/>
              <a:buFont typeface="Wingdings" pitchFamily="2" charset="2"/>
              <a:buNone/>
            </a:pPr>
            <a:r>
              <a:rPr lang="es-ES_tradnl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Times New Roman" pitchFamily="18" charset="0"/>
              </a:rPr>
              <a:t>4.</a:t>
            </a:r>
            <a:r>
              <a:rPr lang="es-ES_tradnl" sz="22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Times New Roman" pitchFamily="18" charset="0"/>
              </a:rPr>
              <a:t>Piloto</a:t>
            </a:r>
            <a:r>
              <a:rPr lang="es-ES_tradnl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Times New Roman" pitchFamily="18" charset="0"/>
              </a:rPr>
              <a:t>, configurar el banderillero de acuerdo al protocolo de aplicación.</a:t>
            </a:r>
          </a:p>
          <a:p>
            <a:pPr algn="just" defTabSz="290513" eaLnBrk="0" hangingPunct="0">
              <a:lnSpc>
                <a:spcPct val="90000"/>
              </a:lnSpc>
              <a:spcBef>
                <a:spcPct val="50000"/>
              </a:spcBef>
              <a:buClr>
                <a:srgbClr val="F04D11"/>
              </a:buClr>
              <a:buSzPct val="130000"/>
              <a:buFont typeface="Wingdings" pitchFamily="2" charset="2"/>
              <a:buNone/>
            </a:pPr>
            <a:r>
              <a:rPr lang="es-ES_tradnl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Times New Roman" pitchFamily="18" charset="0"/>
              </a:rPr>
              <a:t>5. Realizar un sobre vuelo al lote y verificar obstáculos, cultivos linderos y apiarios.</a:t>
            </a:r>
            <a:endParaRPr lang="es-ES" sz="2200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Times New Roman" pitchFamily="18" charset="0"/>
            </a:endParaRPr>
          </a:p>
          <a:p>
            <a:pPr algn="just" defTabSz="290513" eaLnBrk="0" hangingPunct="0">
              <a:lnSpc>
                <a:spcPct val="90000"/>
              </a:lnSpc>
              <a:spcBef>
                <a:spcPct val="50000"/>
              </a:spcBef>
              <a:buClr>
                <a:srgbClr val="F04D11"/>
              </a:buClr>
              <a:buSzPct val="130000"/>
            </a:pPr>
            <a:r>
              <a:rPr lang="es-E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Times New Roman" pitchFamily="18" charset="0"/>
              </a:rPr>
              <a:t>	</a:t>
            </a:r>
          </a:p>
          <a:p>
            <a:pPr algn="just" defTabSz="290513" eaLnBrk="0" hangingPunct="0">
              <a:lnSpc>
                <a:spcPct val="90000"/>
              </a:lnSpc>
              <a:spcBef>
                <a:spcPct val="50000"/>
              </a:spcBef>
              <a:buClr>
                <a:srgbClr val="F04D11"/>
              </a:buClr>
              <a:buSzPct val="130000"/>
              <a:buFont typeface="Wingdings" pitchFamily="2" charset="2"/>
              <a:buNone/>
            </a:pPr>
            <a:endParaRPr lang="es-ES_tradnl" sz="2200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Times New Roman" pitchFamily="18" charset="0"/>
            </a:endParaRP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250825" y="115888"/>
            <a:ext cx="1100138" cy="1071562"/>
            <a:chOff x="788" y="0"/>
            <a:chExt cx="693" cy="675"/>
          </a:xfrm>
        </p:grpSpPr>
        <p:sp>
          <p:nvSpPr>
            <p:cNvPr id="9227" name="Freeform 5"/>
            <p:cNvSpPr>
              <a:spLocks noChangeAspect="1" noEditPoints="1"/>
            </p:cNvSpPr>
            <p:nvPr/>
          </p:nvSpPr>
          <p:spPr bwMode="auto">
            <a:xfrm>
              <a:off x="788" y="0"/>
              <a:ext cx="693" cy="675"/>
            </a:xfrm>
            <a:custGeom>
              <a:avLst/>
              <a:gdLst>
                <a:gd name="T0" fmla="*/ 212 w 231"/>
                <a:gd name="T1" fmla="*/ 53 h 225"/>
                <a:gd name="T2" fmla="*/ 210 w 231"/>
                <a:gd name="T3" fmla="*/ 54 h 225"/>
                <a:gd name="T4" fmla="*/ 211 w 231"/>
                <a:gd name="T5" fmla="*/ 54 h 225"/>
                <a:gd name="T6" fmla="*/ 211 w 231"/>
                <a:gd name="T7" fmla="*/ 53 h 225"/>
                <a:gd name="T8" fmla="*/ 212 w 231"/>
                <a:gd name="T9" fmla="*/ 53 h 225"/>
                <a:gd name="T10" fmla="*/ 215 w 231"/>
                <a:gd name="T11" fmla="*/ 61 h 225"/>
                <a:gd name="T12" fmla="*/ 212 w 231"/>
                <a:gd name="T13" fmla="*/ 53 h 225"/>
                <a:gd name="T14" fmla="*/ 221 w 231"/>
                <a:gd name="T15" fmla="*/ 69 h 225"/>
                <a:gd name="T16" fmla="*/ 215 w 231"/>
                <a:gd name="T17" fmla="*/ 61 h 225"/>
                <a:gd name="T18" fmla="*/ 221 w 231"/>
                <a:gd name="T19" fmla="*/ 69 h 225"/>
                <a:gd name="T20" fmla="*/ 229 w 231"/>
                <a:gd name="T21" fmla="*/ 116 h 225"/>
                <a:gd name="T22" fmla="*/ 221 w 231"/>
                <a:gd name="T23" fmla="*/ 69 h 225"/>
                <a:gd name="T24" fmla="*/ 231 w 231"/>
                <a:gd name="T25" fmla="*/ 116 h 225"/>
                <a:gd name="T26" fmla="*/ 229 w 231"/>
                <a:gd name="T27" fmla="*/ 116 h 225"/>
                <a:gd name="T28" fmla="*/ 231 w 231"/>
                <a:gd name="T29" fmla="*/ 116 h 225"/>
                <a:gd name="T30" fmla="*/ 224 w 231"/>
                <a:gd name="T31" fmla="*/ 148 h 225"/>
                <a:gd name="T32" fmla="*/ 231 w 231"/>
                <a:gd name="T33" fmla="*/ 116 h 225"/>
                <a:gd name="T34" fmla="*/ 219 w 231"/>
                <a:gd name="T35" fmla="*/ 166 h 225"/>
                <a:gd name="T36" fmla="*/ 224 w 231"/>
                <a:gd name="T37" fmla="*/ 148 h 225"/>
                <a:gd name="T38" fmla="*/ 219 w 231"/>
                <a:gd name="T39" fmla="*/ 166 h 225"/>
                <a:gd name="T40" fmla="*/ 149 w 231"/>
                <a:gd name="T41" fmla="*/ 224 h 225"/>
                <a:gd name="T42" fmla="*/ 219 w 231"/>
                <a:gd name="T43" fmla="*/ 166 h 225"/>
                <a:gd name="T44" fmla="*/ 11 w 231"/>
                <a:gd name="T45" fmla="*/ 164 h 225"/>
                <a:gd name="T46" fmla="*/ 13 w 231"/>
                <a:gd name="T47" fmla="*/ 163 h 225"/>
                <a:gd name="T48" fmla="*/ 11 w 231"/>
                <a:gd name="T49" fmla="*/ 164 h 225"/>
                <a:gd name="T50" fmla="*/ 12 w 231"/>
                <a:gd name="T51" fmla="*/ 164 h 225"/>
                <a:gd name="T52" fmla="*/ 11 w 231"/>
                <a:gd name="T53" fmla="*/ 164 h 225"/>
                <a:gd name="T54" fmla="*/ 10 w 231"/>
                <a:gd name="T55" fmla="*/ 157 h 225"/>
                <a:gd name="T56" fmla="*/ 11 w 231"/>
                <a:gd name="T57" fmla="*/ 164 h 225"/>
                <a:gd name="T58" fmla="*/ 6 w 231"/>
                <a:gd name="T59" fmla="*/ 151 h 225"/>
                <a:gd name="T60" fmla="*/ 10 w 231"/>
                <a:gd name="T61" fmla="*/ 157 h 225"/>
                <a:gd name="T62" fmla="*/ 6 w 231"/>
                <a:gd name="T63" fmla="*/ 151 h 225"/>
                <a:gd name="T64" fmla="*/ 2 w 231"/>
                <a:gd name="T65" fmla="*/ 116 h 225"/>
                <a:gd name="T66" fmla="*/ 6 w 231"/>
                <a:gd name="T67" fmla="*/ 151 h 225"/>
                <a:gd name="T68" fmla="*/ 0 w 231"/>
                <a:gd name="T69" fmla="*/ 116 h 225"/>
                <a:gd name="T70" fmla="*/ 2 w 231"/>
                <a:gd name="T71" fmla="*/ 116 h 225"/>
                <a:gd name="T72" fmla="*/ 0 w 231"/>
                <a:gd name="T73" fmla="*/ 116 h 225"/>
                <a:gd name="T74" fmla="*/ 10 w 231"/>
                <a:gd name="T75" fmla="*/ 73 h 225"/>
                <a:gd name="T76" fmla="*/ 0 w 231"/>
                <a:gd name="T77" fmla="*/ 116 h 225"/>
                <a:gd name="T78" fmla="*/ 15 w 231"/>
                <a:gd name="T79" fmla="*/ 60 h 225"/>
                <a:gd name="T80" fmla="*/ 10 w 231"/>
                <a:gd name="T81" fmla="*/ 73 h 225"/>
                <a:gd name="T82" fmla="*/ 15 w 231"/>
                <a:gd name="T83" fmla="*/ 60 h 225"/>
                <a:gd name="T84" fmla="*/ 66 w 231"/>
                <a:gd name="T85" fmla="*/ 14 h 225"/>
                <a:gd name="T86" fmla="*/ 15 w 231"/>
                <a:gd name="T87" fmla="*/ 60 h 225"/>
                <a:gd name="T88" fmla="*/ 116 w 231"/>
                <a:gd name="T89" fmla="*/ 0 h 225"/>
                <a:gd name="T90" fmla="*/ 116 w 231"/>
                <a:gd name="T91" fmla="*/ 2 h 225"/>
                <a:gd name="T92" fmla="*/ 116 w 231"/>
                <a:gd name="T93" fmla="*/ 0 h 225"/>
                <a:gd name="T94" fmla="*/ 144 w 231"/>
                <a:gd name="T95" fmla="*/ 6 h 225"/>
                <a:gd name="T96" fmla="*/ 116 w 231"/>
                <a:gd name="T97" fmla="*/ 0 h 225"/>
                <a:gd name="T98" fmla="*/ 149 w 231"/>
                <a:gd name="T99" fmla="*/ 5 h 225"/>
                <a:gd name="T100" fmla="*/ 144 w 231"/>
                <a:gd name="T101" fmla="*/ 6 h 225"/>
                <a:gd name="T102" fmla="*/ 149 w 231"/>
                <a:gd name="T103" fmla="*/ 5 h 225"/>
                <a:gd name="T104" fmla="*/ 170 w 231"/>
                <a:gd name="T105" fmla="*/ 16 h 225"/>
                <a:gd name="T106" fmla="*/ 149 w 231"/>
                <a:gd name="T107" fmla="*/ 5 h 22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31"/>
                <a:gd name="T163" fmla="*/ 0 h 225"/>
                <a:gd name="T164" fmla="*/ 231 w 231"/>
                <a:gd name="T165" fmla="*/ 225 h 22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31" h="225">
                  <a:moveTo>
                    <a:pt x="212" y="53"/>
                  </a:moveTo>
                  <a:cubicBezTo>
                    <a:pt x="212" y="53"/>
                    <a:pt x="212" y="53"/>
                    <a:pt x="212" y="53"/>
                  </a:cubicBezTo>
                  <a:lnTo>
                    <a:pt x="210" y="54"/>
                  </a:lnTo>
                  <a:cubicBezTo>
                    <a:pt x="210" y="54"/>
                    <a:pt x="210" y="54"/>
                    <a:pt x="210" y="54"/>
                  </a:cubicBezTo>
                  <a:lnTo>
                    <a:pt x="212" y="53"/>
                  </a:lnTo>
                  <a:close/>
                  <a:moveTo>
                    <a:pt x="211" y="54"/>
                  </a:moveTo>
                  <a:lnTo>
                    <a:pt x="210" y="54"/>
                  </a:lnTo>
                  <a:lnTo>
                    <a:pt x="211" y="53"/>
                  </a:lnTo>
                  <a:lnTo>
                    <a:pt x="211" y="54"/>
                  </a:lnTo>
                  <a:close/>
                  <a:moveTo>
                    <a:pt x="212" y="53"/>
                  </a:moveTo>
                  <a:cubicBezTo>
                    <a:pt x="214" y="55"/>
                    <a:pt x="215" y="58"/>
                    <a:pt x="217" y="60"/>
                  </a:cubicBezTo>
                  <a:lnTo>
                    <a:pt x="215" y="61"/>
                  </a:lnTo>
                  <a:cubicBezTo>
                    <a:pt x="214" y="59"/>
                    <a:pt x="212" y="56"/>
                    <a:pt x="211" y="54"/>
                  </a:cubicBezTo>
                  <a:lnTo>
                    <a:pt x="212" y="53"/>
                  </a:lnTo>
                  <a:close/>
                  <a:moveTo>
                    <a:pt x="217" y="60"/>
                  </a:moveTo>
                  <a:cubicBezTo>
                    <a:pt x="218" y="63"/>
                    <a:pt x="220" y="66"/>
                    <a:pt x="221" y="69"/>
                  </a:cubicBezTo>
                  <a:lnTo>
                    <a:pt x="219" y="69"/>
                  </a:lnTo>
                  <a:cubicBezTo>
                    <a:pt x="218" y="67"/>
                    <a:pt x="217" y="64"/>
                    <a:pt x="215" y="61"/>
                  </a:cubicBezTo>
                  <a:lnTo>
                    <a:pt x="217" y="60"/>
                  </a:lnTo>
                  <a:close/>
                  <a:moveTo>
                    <a:pt x="221" y="69"/>
                  </a:moveTo>
                  <a:cubicBezTo>
                    <a:pt x="227" y="83"/>
                    <a:pt x="231" y="99"/>
                    <a:pt x="231" y="116"/>
                  </a:cubicBezTo>
                  <a:lnTo>
                    <a:pt x="229" y="116"/>
                  </a:lnTo>
                  <a:cubicBezTo>
                    <a:pt x="229" y="99"/>
                    <a:pt x="225" y="84"/>
                    <a:pt x="219" y="69"/>
                  </a:cubicBezTo>
                  <a:lnTo>
                    <a:pt x="221" y="69"/>
                  </a:lnTo>
                  <a:close/>
                  <a:moveTo>
                    <a:pt x="231" y="116"/>
                  </a:moveTo>
                  <a:lnTo>
                    <a:pt x="231" y="116"/>
                  </a:lnTo>
                  <a:lnTo>
                    <a:pt x="229" y="116"/>
                  </a:lnTo>
                  <a:lnTo>
                    <a:pt x="231" y="116"/>
                  </a:lnTo>
                  <a:close/>
                  <a:moveTo>
                    <a:pt x="231" y="116"/>
                  </a:moveTo>
                  <a:cubicBezTo>
                    <a:pt x="231" y="127"/>
                    <a:pt x="229" y="138"/>
                    <a:pt x="226" y="148"/>
                  </a:cubicBezTo>
                  <a:lnTo>
                    <a:pt x="224" y="148"/>
                  </a:lnTo>
                  <a:cubicBezTo>
                    <a:pt x="227" y="138"/>
                    <a:pt x="229" y="127"/>
                    <a:pt x="229" y="116"/>
                  </a:cubicBezTo>
                  <a:lnTo>
                    <a:pt x="231" y="116"/>
                  </a:lnTo>
                  <a:close/>
                  <a:moveTo>
                    <a:pt x="226" y="148"/>
                  </a:moveTo>
                  <a:cubicBezTo>
                    <a:pt x="224" y="154"/>
                    <a:pt x="222" y="160"/>
                    <a:pt x="219" y="166"/>
                  </a:cubicBezTo>
                  <a:lnTo>
                    <a:pt x="218" y="165"/>
                  </a:lnTo>
                  <a:cubicBezTo>
                    <a:pt x="220" y="159"/>
                    <a:pt x="222" y="154"/>
                    <a:pt x="224" y="148"/>
                  </a:cubicBezTo>
                  <a:lnTo>
                    <a:pt x="226" y="148"/>
                  </a:lnTo>
                  <a:close/>
                  <a:moveTo>
                    <a:pt x="219" y="166"/>
                  </a:moveTo>
                  <a:cubicBezTo>
                    <a:pt x="205" y="194"/>
                    <a:pt x="180" y="216"/>
                    <a:pt x="150" y="225"/>
                  </a:cubicBezTo>
                  <a:lnTo>
                    <a:pt x="149" y="224"/>
                  </a:lnTo>
                  <a:cubicBezTo>
                    <a:pt x="179" y="214"/>
                    <a:pt x="204" y="193"/>
                    <a:pt x="218" y="165"/>
                  </a:cubicBezTo>
                  <a:lnTo>
                    <a:pt x="219" y="166"/>
                  </a:lnTo>
                  <a:close/>
                  <a:moveTo>
                    <a:pt x="11" y="164"/>
                  </a:moveTo>
                  <a:lnTo>
                    <a:pt x="11" y="164"/>
                  </a:lnTo>
                  <a:lnTo>
                    <a:pt x="13" y="163"/>
                  </a:lnTo>
                  <a:lnTo>
                    <a:pt x="11" y="164"/>
                  </a:lnTo>
                  <a:close/>
                  <a:moveTo>
                    <a:pt x="11" y="164"/>
                  </a:moveTo>
                  <a:lnTo>
                    <a:pt x="11" y="164"/>
                  </a:lnTo>
                  <a:lnTo>
                    <a:pt x="12" y="164"/>
                  </a:lnTo>
                  <a:lnTo>
                    <a:pt x="11" y="164"/>
                  </a:lnTo>
                  <a:close/>
                  <a:moveTo>
                    <a:pt x="11" y="164"/>
                  </a:moveTo>
                  <a:cubicBezTo>
                    <a:pt x="10" y="162"/>
                    <a:pt x="9" y="160"/>
                    <a:pt x="8" y="158"/>
                  </a:cubicBezTo>
                  <a:lnTo>
                    <a:pt x="10" y="157"/>
                  </a:lnTo>
                  <a:cubicBezTo>
                    <a:pt x="11" y="159"/>
                    <a:pt x="12" y="161"/>
                    <a:pt x="13" y="163"/>
                  </a:cubicBezTo>
                  <a:lnTo>
                    <a:pt x="11" y="164"/>
                  </a:lnTo>
                  <a:close/>
                  <a:moveTo>
                    <a:pt x="8" y="158"/>
                  </a:moveTo>
                  <a:cubicBezTo>
                    <a:pt x="7" y="156"/>
                    <a:pt x="7" y="154"/>
                    <a:pt x="6" y="151"/>
                  </a:cubicBezTo>
                  <a:lnTo>
                    <a:pt x="8" y="151"/>
                  </a:lnTo>
                  <a:cubicBezTo>
                    <a:pt x="8" y="153"/>
                    <a:pt x="9" y="155"/>
                    <a:pt x="10" y="157"/>
                  </a:cubicBezTo>
                  <a:lnTo>
                    <a:pt x="8" y="158"/>
                  </a:lnTo>
                  <a:close/>
                  <a:moveTo>
                    <a:pt x="6" y="151"/>
                  </a:moveTo>
                  <a:cubicBezTo>
                    <a:pt x="2" y="140"/>
                    <a:pt x="0" y="128"/>
                    <a:pt x="0" y="116"/>
                  </a:cubicBezTo>
                  <a:lnTo>
                    <a:pt x="2" y="116"/>
                  </a:lnTo>
                  <a:cubicBezTo>
                    <a:pt x="2" y="128"/>
                    <a:pt x="4" y="140"/>
                    <a:pt x="8" y="151"/>
                  </a:cubicBezTo>
                  <a:lnTo>
                    <a:pt x="6" y="151"/>
                  </a:lnTo>
                  <a:close/>
                  <a:moveTo>
                    <a:pt x="0" y="116"/>
                  </a:moveTo>
                  <a:lnTo>
                    <a:pt x="0" y="116"/>
                  </a:lnTo>
                  <a:lnTo>
                    <a:pt x="2" y="116"/>
                  </a:lnTo>
                  <a:lnTo>
                    <a:pt x="0" y="116"/>
                  </a:lnTo>
                  <a:close/>
                  <a:moveTo>
                    <a:pt x="0" y="116"/>
                  </a:moveTo>
                  <a:cubicBezTo>
                    <a:pt x="0" y="100"/>
                    <a:pt x="3" y="86"/>
                    <a:pt x="9" y="73"/>
                  </a:cubicBezTo>
                  <a:lnTo>
                    <a:pt x="10" y="73"/>
                  </a:lnTo>
                  <a:cubicBezTo>
                    <a:pt x="5" y="86"/>
                    <a:pt x="2" y="101"/>
                    <a:pt x="2" y="116"/>
                  </a:cubicBezTo>
                  <a:lnTo>
                    <a:pt x="0" y="116"/>
                  </a:lnTo>
                  <a:close/>
                  <a:moveTo>
                    <a:pt x="9" y="73"/>
                  </a:moveTo>
                  <a:cubicBezTo>
                    <a:pt x="10" y="68"/>
                    <a:pt x="12" y="64"/>
                    <a:pt x="15" y="60"/>
                  </a:cubicBezTo>
                  <a:lnTo>
                    <a:pt x="16" y="61"/>
                  </a:lnTo>
                  <a:cubicBezTo>
                    <a:pt x="14" y="65"/>
                    <a:pt x="12" y="69"/>
                    <a:pt x="10" y="73"/>
                  </a:cubicBezTo>
                  <a:lnTo>
                    <a:pt x="9" y="73"/>
                  </a:lnTo>
                  <a:close/>
                  <a:moveTo>
                    <a:pt x="15" y="60"/>
                  </a:moveTo>
                  <a:cubicBezTo>
                    <a:pt x="26" y="39"/>
                    <a:pt x="44" y="22"/>
                    <a:pt x="66" y="12"/>
                  </a:cubicBezTo>
                  <a:lnTo>
                    <a:pt x="66" y="14"/>
                  </a:lnTo>
                  <a:cubicBezTo>
                    <a:pt x="45" y="24"/>
                    <a:pt x="28" y="40"/>
                    <a:pt x="16" y="61"/>
                  </a:cubicBezTo>
                  <a:lnTo>
                    <a:pt x="15" y="60"/>
                  </a:lnTo>
                  <a:close/>
                  <a:moveTo>
                    <a:pt x="116" y="0"/>
                  </a:moveTo>
                  <a:lnTo>
                    <a:pt x="116" y="0"/>
                  </a:lnTo>
                  <a:lnTo>
                    <a:pt x="116" y="2"/>
                  </a:lnTo>
                  <a:lnTo>
                    <a:pt x="116" y="0"/>
                  </a:lnTo>
                  <a:close/>
                  <a:moveTo>
                    <a:pt x="116" y="0"/>
                  </a:moveTo>
                  <a:cubicBezTo>
                    <a:pt x="125" y="0"/>
                    <a:pt x="135" y="2"/>
                    <a:pt x="144" y="4"/>
                  </a:cubicBezTo>
                  <a:lnTo>
                    <a:pt x="144" y="6"/>
                  </a:lnTo>
                  <a:cubicBezTo>
                    <a:pt x="135" y="4"/>
                    <a:pt x="125" y="2"/>
                    <a:pt x="116" y="2"/>
                  </a:cubicBezTo>
                  <a:lnTo>
                    <a:pt x="116" y="0"/>
                  </a:lnTo>
                  <a:close/>
                  <a:moveTo>
                    <a:pt x="144" y="4"/>
                  </a:moveTo>
                  <a:cubicBezTo>
                    <a:pt x="146" y="4"/>
                    <a:pt x="147" y="5"/>
                    <a:pt x="149" y="5"/>
                  </a:cubicBezTo>
                  <a:lnTo>
                    <a:pt x="148" y="7"/>
                  </a:lnTo>
                  <a:cubicBezTo>
                    <a:pt x="147" y="7"/>
                    <a:pt x="145" y="6"/>
                    <a:pt x="144" y="6"/>
                  </a:cubicBezTo>
                  <a:lnTo>
                    <a:pt x="144" y="4"/>
                  </a:lnTo>
                  <a:close/>
                  <a:moveTo>
                    <a:pt x="149" y="5"/>
                  </a:moveTo>
                  <a:cubicBezTo>
                    <a:pt x="156" y="8"/>
                    <a:pt x="164" y="11"/>
                    <a:pt x="170" y="14"/>
                  </a:cubicBezTo>
                  <a:lnTo>
                    <a:pt x="170" y="16"/>
                  </a:lnTo>
                  <a:cubicBezTo>
                    <a:pt x="163" y="12"/>
                    <a:pt x="156" y="9"/>
                    <a:pt x="148" y="7"/>
                  </a:cubicBezTo>
                  <a:lnTo>
                    <a:pt x="149" y="5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9228" name="Freeform 6"/>
            <p:cNvSpPr>
              <a:spLocks noChangeAspect="1" noEditPoints="1"/>
            </p:cNvSpPr>
            <p:nvPr/>
          </p:nvSpPr>
          <p:spPr bwMode="auto">
            <a:xfrm>
              <a:off x="839" y="54"/>
              <a:ext cx="591" cy="585"/>
            </a:xfrm>
            <a:custGeom>
              <a:avLst/>
              <a:gdLst>
                <a:gd name="T0" fmla="*/ 149 w 197"/>
                <a:gd name="T1" fmla="*/ 176 h 195"/>
                <a:gd name="T2" fmla="*/ 149 w 197"/>
                <a:gd name="T3" fmla="*/ 176 h 195"/>
                <a:gd name="T4" fmla="*/ 149 w 197"/>
                <a:gd name="T5" fmla="*/ 176 h 195"/>
                <a:gd name="T6" fmla="*/ 143 w 197"/>
                <a:gd name="T7" fmla="*/ 180 h 195"/>
                <a:gd name="T8" fmla="*/ 145 w 197"/>
                <a:gd name="T9" fmla="*/ 184 h 195"/>
                <a:gd name="T10" fmla="*/ 143 w 197"/>
                <a:gd name="T11" fmla="*/ 180 h 195"/>
                <a:gd name="T12" fmla="*/ 99 w 197"/>
                <a:gd name="T13" fmla="*/ 195 h 195"/>
                <a:gd name="T14" fmla="*/ 138 w 197"/>
                <a:gd name="T15" fmla="*/ 187 h 195"/>
                <a:gd name="T16" fmla="*/ 99 w 197"/>
                <a:gd name="T17" fmla="*/ 191 h 195"/>
                <a:gd name="T18" fmla="*/ 99 w 197"/>
                <a:gd name="T19" fmla="*/ 195 h 195"/>
                <a:gd name="T20" fmla="*/ 99 w 197"/>
                <a:gd name="T21" fmla="*/ 191 h 195"/>
                <a:gd name="T22" fmla="*/ 68 w 197"/>
                <a:gd name="T23" fmla="*/ 190 h 195"/>
                <a:gd name="T24" fmla="*/ 72 w 197"/>
                <a:gd name="T25" fmla="*/ 192 h 195"/>
                <a:gd name="T26" fmla="*/ 50 w 197"/>
                <a:gd name="T27" fmla="*/ 177 h 195"/>
                <a:gd name="T28" fmla="*/ 36 w 197"/>
                <a:gd name="T29" fmla="*/ 173 h 195"/>
                <a:gd name="T30" fmla="*/ 39 w 197"/>
                <a:gd name="T31" fmla="*/ 170 h 195"/>
                <a:gd name="T32" fmla="*/ 39 w 197"/>
                <a:gd name="T33" fmla="*/ 170 h 195"/>
                <a:gd name="T34" fmla="*/ 36 w 197"/>
                <a:gd name="T35" fmla="*/ 173 h 195"/>
                <a:gd name="T36" fmla="*/ 39 w 197"/>
                <a:gd name="T37" fmla="*/ 170 h 195"/>
                <a:gd name="T38" fmla="*/ 32 w 197"/>
                <a:gd name="T39" fmla="*/ 170 h 195"/>
                <a:gd name="T40" fmla="*/ 34 w 197"/>
                <a:gd name="T41" fmla="*/ 171 h 195"/>
                <a:gd name="T42" fmla="*/ 26 w 197"/>
                <a:gd name="T43" fmla="*/ 157 h 195"/>
                <a:gd name="T44" fmla="*/ 15 w 197"/>
                <a:gd name="T45" fmla="*/ 149 h 195"/>
                <a:gd name="T46" fmla="*/ 19 w 197"/>
                <a:gd name="T47" fmla="*/ 147 h 195"/>
                <a:gd name="T48" fmla="*/ 19 w 197"/>
                <a:gd name="T49" fmla="*/ 147 h 195"/>
                <a:gd name="T50" fmla="*/ 15 w 197"/>
                <a:gd name="T51" fmla="*/ 149 h 195"/>
                <a:gd name="T52" fmla="*/ 19 w 197"/>
                <a:gd name="T53" fmla="*/ 147 h 195"/>
                <a:gd name="T54" fmla="*/ 8 w 197"/>
                <a:gd name="T55" fmla="*/ 136 h 195"/>
                <a:gd name="T56" fmla="*/ 12 w 197"/>
                <a:gd name="T57" fmla="*/ 143 h 195"/>
                <a:gd name="T58" fmla="*/ 5 w 197"/>
                <a:gd name="T59" fmla="*/ 98 h 195"/>
                <a:gd name="T60" fmla="*/ 0 w 197"/>
                <a:gd name="T61" fmla="*/ 98 h 195"/>
                <a:gd name="T62" fmla="*/ 5 w 197"/>
                <a:gd name="T63" fmla="*/ 98 h 195"/>
                <a:gd name="T64" fmla="*/ 3 w 197"/>
                <a:gd name="T65" fmla="*/ 75 h 195"/>
                <a:gd name="T66" fmla="*/ 0 w 197"/>
                <a:gd name="T67" fmla="*/ 97 h 195"/>
                <a:gd name="T68" fmla="*/ 14 w 197"/>
                <a:gd name="T69" fmla="*/ 57 h 195"/>
                <a:gd name="T70" fmla="*/ 10 w 197"/>
                <a:gd name="T71" fmla="*/ 55 h 195"/>
                <a:gd name="T72" fmla="*/ 14 w 197"/>
                <a:gd name="T73" fmla="*/ 57 h 195"/>
                <a:gd name="T74" fmla="*/ 99 w 197"/>
                <a:gd name="T75" fmla="*/ 0 h 195"/>
                <a:gd name="T76" fmla="*/ 99 w 197"/>
                <a:gd name="T77" fmla="*/ 0 h 195"/>
                <a:gd name="T78" fmla="*/ 107 w 197"/>
                <a:gd name="T79" fmla="*/ 4 h 195"/>
                <a:gd name="T80" fmla="*/ 107 w 197"/>
                <a:gd name="T81" fmla="*/ 0 h 195"/>
                <a:gd name="T82" fmla="*/ 107 w 197"/>
                <a:gd name="T83" fmla="*/ 4 h 195"/>
                <a:gd name="T84" fmla="*/ 151 w 197"/>
                <a:gd name="T85" fmla="*/ 15 h 195"/>
                <a:gd name="T86" fmla="*/ 115 w 197"/>
                <a:gd name="T87" fmla="*/ 1 h 195"/>
                <a:gd name="T88" fmla="*/ 170 w 197"/>
                <a:gd name="T89" fmla="*/ 37 h 195"/>
                <a:gd name="T90" fmla="*/ 170 w 197"/>
                <a:gd name="T91" fmla="*/ 37 h 195"/>
                <a:gd name="T92" fmla="*/ 170 w 197"/>
                <a:gd name="T93" fmla="*/ 37 h 195"/>
                <a:gd name="T94" fmla="*/ 175 w 197"/>
                <a:gd name="T95" fmla="*/ 44 h 195"/>
                <a:gd name="T96" fmla="*/ 179 w 197"/>
                <a:gd name="T97" fmla="*/ 41 h 195"/>
                <a:gd name="T98" fmla="*/ 175 w 197"/>
                <a:gd name="T99" fmla="*/ 44 h 195"/>
                <a:gd name="T100" fmla="*/ 197 w 197"/>
                <a:gd name="T101" fmla="*/ 98 h 195"/>
                <a:gd name="T102" fmla="*/ 184 w 197"/>
                <a:gd name="T103" fmla="*/ 49 h 195"/>
                <a:gd name="T104" fmla="*/ 192 w 197"/>
                <a:gd name="T105" fmla="*/ 98 h 195"/>
                <a:gd name="T106" fmla="*/ 197 w 197"/>
                <a:gd name="T107" fmla="*/ 98 h 195"/>
                <a:gd name="T108" fmla="*/ 192 w 197"/>
                <a:gd name="T109" fmla="*/ 98 h 195"/>
                <a:gd name="T110" fmla="*/ 184 w 197"/>
                <a:gd name="T111" fmla="*/ 145 h 195"/>
                <a:gd name="T112" fmla="*/ 187 w 197"/>
                <a:gd name="T113" fmla="*/ 139 h 195"/>
                <a:gd name="T114" fmla="*/ 160 w 197"/>
                <a:gd name="T115" fmla="*/ 168 h 19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97"/>
                <a:gd name="T175" fmla="*/ 0 h 195"/>
                <a:gd name="T176" fmla="*/ 197 w 197"/>
                <a:gd name="T177" fmla="*/ 195 h 19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97" h="195">
                  <a:moveTo>
                    <a:pt x="151" y="180"/>
                  </a:moveTo>
                  <a:lnTo>
                    <a:pt x="151" y="180"/>
                  </a:lnTo>
                  <a:lnTo>
                    <a:pt x="149" y="176"/>
                  </a:lnTo>
                  <a:lnTo>
                    <a:pt x="151" y="180"/>
                  </a:lnTo>
                  <a:close/>
                  <a:moveTo>
                    <a:pt x="149" y="176"/>
                  </a:moveTo>
                  <a:lnTo>
                    <a:pt x="149" y="176"/>
                  </a:lnTo>
                  <a:lnTo>
                    <a:pt x="150" y="178"/>
                  </a:lnTo>
                  <a:lnTo>
                    <a:pt x="149" y="176"/>
                  </a:lnTo>
                  <a:close/>
                  <a:moveTo>
                    <a:pt x="151" y="180"/>
                  </a:moveTo>
                  <a:cubicBezTo>
                    <a:pt x="149" y="181"/>
                    <a:pt x="147" y="183"/>
                    <a:pt x="145" y="184"/>
                  </a:cubicBezTo>
                  <a:lnTo>
                    <a:pt x="143" y="180"/>
                  </a:lnTo>
                  <a:cubicBezTo>
                    <a:pt x="145" y="179"/>
                    <a:pt x="147" y="177"/>
                    <a:pt x="149" y="176"/>
                  </a:cubicBezTo>
                  <a:lnTo>
                    <a:pt x="151" y="180"/>
                  </a:lnTo>
                  <a:close/>
                  <a:moveTo>
                    <a:pt x="145" y="184"/>
                  </a:moveTo>
                  <a:cubicBezTo>
                    <a:pt x="142" y="185"/>
                    <a:pt x="140" y="186"/>
                    <a:pt x="138" y="187"/>
                  </a:cubicBezTo>
                  <a:lnTo>
                    <a:pt x="136" y="183"/>
                  </a:lnTo>
                  <a:cubicBezTo>
                    <a:pt x="138" y="182"/>
                    <a:pt x="141" y="181"/>
                    <a:pt x="143" y="180"/>
                  </a:cubicBezTo>
                  <a:lnTo>
                    <a:pt x="145" y="184"/>
                  </a:lnTo>
                  <a:close/>
                  <a:moveTo>
                    <a:pt x="138" y="187"/>
                  </a:moveTo>
                  <a:cubicBezTo>
                    <a:pt x="126" y="192"/>
                    <a:pt x="112" y="195"/>
                    <a:pt x="99" y="195"/>
                  </a:cubicBezTo>
                  <a:lnTo>
                    <a:pt x="99" y="191"/>
                  </a:lnTo>
                  <a:cubicBezTo>
                    <a:pt x="112" y="191"/>
                    <a:pt x="125" y="188"/>
                    <a:pt x="136" y="183"/>
                  </a:cubicBezTo>
                  <a:lnTo>
                    <a:pt x="138" y="187"/>
                  </a:lnTo>
                  <a:close/>
                  <a:moveTo>
                    <a:pt x="99" y="195"/>
                  </a:moveTo>
                  <a:lnTo>
                    <a:pt x="99" y="195"/>
                  </a:lnTo>
                  <a:lnTo>
                    <a:pt x="99" y="191"/>
                  </a:lnTo>
                  <a:lnTo>
                    <a:pt x="99" y="195"/>
                  </a:lnTo>
                  <a:close/>
                  <a:moveTo>
                    <a:pt x="99" y="195"/>
                  </a:moveTo>
                  <a:cubicBezTo>
                    <a:pt x="89" y="195"/>
                    <a:pt x="80" y="194"/>
                    <a:pt x="72" y="192"/>
                  </a:cubicBezTo>
                  <a:lnTo>
                    <a:pt x="73" y="187"/>
                  </a:lnTo>
                  <a:cubicBezTo>
                    <a:pt x="81" y="190"/>
                    <a:pt x="90" y="191"/>
                    <a:pt x="99" y="191"/>
                  </a:cubicBezTo>
                  <a:lnTo>
                    <a:pt x="99" y="195"/>
                  </a:lnTo>
                  <a:close/>
                  <a:moveTo>
                    <a:pt x="72" y="192"/>
                  </a:moveTo>
                  <a:cubicBezTo>
                    <a:pt x="70" y="191"/>
                    <a:pt x="69" y="191"/>
                    <a:pt x="68" y="190"/>
                  </a:cubicBezTo>
                  <a:lnTo>
                    <a:pt x="69" y="186"/>
                  </a:lnTo>
                  <a:cubicBezTo>
                    <a:pt x="70" y="187"/>
                    <a:pt x="72" y="187"/>
                    <a:pt x="73" y="187"/>
                  </a:cubicBezTo>
                  <a:lnTo>
                    <a:pt x="72" y="192"/>
                  </a:lnTo>
                  <a:close/>
                  <a:moveTo>
                    <a:pt x="68" y="190"/>
                  </a:moveTo>
                  <a:cubicBezTo>
                    <a:pt x="61" y="188"/>
                    <a:pt x="54" y="185"/>
                    <a:pt x="48" y="181"/>
                  </a:cubicBezTo>
                  <a:lnTo>
                    <a:pt x="50" y="177"/>
                  </a:lnTo>
                  <a:cubicBezTo>
                    <a:pt x="56" y="181"/>
                    <a:pt x="62" y="184"/>
                    <a:pt x="69" y="186"/>
                  </a:cubicBezTo>
                  <a:lnTo>
                    <a:pt x="68" y="190"/>
                  </a:lnTo>
                  <a:close/>
                  <a:moveTo>
                    <a:pt x="36" y="173"/>
                  </a:moveTo>
                  <a:lnTo>
                    <a:pt x="36" y="173"/>
                  </a:lnTo>
                  <a:lnTo>
                    <a:pt x="39" y="170"/>
                  </a:lnTo>
                  <a:lnTo>
                    <a:pt x="36" y="173"/>
                  </a:lnTo>
                  <a:close/>
                  <a:moveTo>
                    <a:pt x="39" y="170"/>
                  </a:moveTo>
                  <a:lnTo>
                    <a:pt x="39" y="170"/>
                  </a:lnTo>
                  <a:lnTo>
                    <a:pt x="38" y="171"/>
                  </a:lnTo>
                  <a:lnTo>
                    <a:pt x="39" y="170"/>
                  </a:lnTo>
                  <a:close/>
                  <a:moveTo>
                    <a:pt x="36" y="173"/>
                  </a:moveTo>
                  <a:cubicBezTo>
                    <a:pt x="36" y="173"/>
                    <a:pt x="35" y="172"/>
                    <a:pt x="34" y="171"/>
                  </a:cubicBezTo>
                  <a:lnTo>
                    <a:pt x="37" y="168"/>
                  </a:lnTo>
                  <a:cubicBezTo>
                    <a:pt x="38" y="169"/>
                    <a:pt x="39" y="169"/>
                    <a:pt x="39" y="170"/>
                  </a:cubicBezTo>
                  <a:lnTo>
                    <a:pt x="36" y="173"/>
                  </a:lnTo>
                  <a:close/>
                  <a:moveTo>
                    <a:pt x="34" y="171"/>
                  </a:moveTo>
                  <a:cubicBezTo>
                    <a:pt x="34" y="171"/>
                    <a:pt x="33" y="170"/>
                    <a:pt x="32" y="170"/>
                  </a:cubicBezTo>
                  <a:lnTo>
                    <a:pt x="35" y="166"/>
                  </a:lnTo>
                  <a:cubicBezTo>
                    <a:pt x="36" y="167"/>
                    <a:pt x="37" y="167"/>
                    <a:pt x="37" y="168"/>
                  </a:cubicBezTo>
                  <a:lnTo>
                    <a:pt x="34" y="171"/>
                  </a:lnTo>
                  <a:close/>
                  <a:moveTo>
                    <a:pt x="32" y="170"/>
                  </a:moveTo>
                  <a:cubicBezTo>
                    <a:pt x="29" y="166"/>
                    <a:pt x="26" y="163"/>
                    <a:pt x="23" y="160"/>
                  </a:cubicBezTo>
                  <a:lnTo>
                    <a:pt x="26" y="157"/>
                  </a:lnTo>
                  <a:cubicBezTo>
                    <a:pt x="29" y="160"/>
                    <a:pt x="32" y="163"/>
                    <a:pt x="35" y="166"/>
                  </a:cubicBezTo>
                  <a:lnTo>
                    <a:pt x="32" y="170"/>
                  </a:lnTo>
                  <a:close/>
                  <a:moveTo>
                    <a:pt x="15" y="149"/>
                  </a:moveTo>
                  <a:lnTo>
                    <a:pt x="15" y="149"/>
                  </a:lnTo>
                  <a:lnTo>
                    <a:pt x="19" y="147"/>
                  </a:lnTo>
                  <a:lnTo>
                    <a:pt x="15" y="149"/>
                  </a:lnTo>
                  <a:close/>
                  <a:moveTo>
                    <a:pt x="19" y="147"/>
                  </a:moveTo>
                  <a:lnTo>
                    <a:pt x="19" y="147"/>
                  </a:lnTo>
                  <a:lnTo>
                    <a:pt x="17" y="148"/>
                  </a:lnTo>
                  <a:lnTo>
                    <a:pt x="19" y="147"/>
                  </a:lnTo>
                  <a:close/>
                  <a:moveTo>
                    <a:pt x="15" y="149"/>
                  </a:moveTo>
                  <a:cubicBezTo>
                    <a:pt x="14" y="147"/>
                    <a:pt x="13" y="145"/>
                    <a:pt x="12" y="143"/>
                  </a:cubicBezTo>
                  <a:lnTo>
                    <a:pt x="15" y="141"/>
                  </a:lnTo>
                  <a:cubicBezTo>
                    <a:pt x="17" y="143"/>
                    <a:pt x="18" y="145"/>
                    <a:pt x="19" y="147"/>
                  </a:cubicBezTo>
                  <a:lnTo>
                    <a:pt x="15" y="149"/>
                  </a:lnTo>
                  <a:close/>
                  <a:moveTo>
                    <a:pt x="12" y="143"/>
                  </a:moveTo>
                  <a:cubicBezTo>
                    <a:pt x="10" y="140"/>
                    <a:pt x="9" y="138"/>
                    <a:pt x="8" y="136"/>
                  </a:cubicBezTo>
                  <a:lnTo>
                    <a:pt x="12" y="134"/>
                  </a:lnTo>
                  <a:cubicBezTo>
                    <a:pt x="13" y="136"/>
                    <a:pt x="14" y="139"/>
                    <a:pt x="15" y="141"/>
                  </a:cubicBezTo>
                  <a:lnTo>
                    <a:pt x="12" y="143"/>
                  </a:lnTo>
                  <a:close/>
                  <a:moveTo>
                    <a:pt x="8" y="136"/>
                  </a:moveTo>
                  <a:cubicBezTo>
                    <a:pt x="3" y="124"/>
                    <a:pt x="0" y="111"/>
                    <a:pt x="0" y="98"/>
                  </a:cubicBezTo>
                  <a:lnTo>
                    <a:pt x="5" y="98"/>
                  </a:lnTo>
                  <a:cubicBezTo>
                    <a:pt x="5" y="111"/>
                    <a:pt x="8" y="123"/>
                    <a:pt x="12" y="134"/>
                  </a:cubicBezTo>
                  <a:lnTo>
                    <a:pt x="8" y="136"/>
                  </a:lnTo>
                  <a:close/>
                  <a:moveTo>
                    <a:pt x="0" y="98"/>
                  </a:moveTo>
                  <a:cubicBezTo>
                    <a:pt x="0" y="97"/>
                    <a:pt x="0" y="97"/>
                    <a:pt x="0" y="97"/>
                  </a:cubicBezTo>
                  <a:lnTo>
                    <a:pt x="5" y="97"/>
                  </a:lnTo>
                  <a:cubicBezTo>
                    <a:pt x="5" y="97"/>
                    <a:pt x="5" y="97"/>
                    <a:pt x="5" y="98"/>
                  </a:cubicBezTo>
                  <a:lnTo>
                    <a:pt x="0" y="98"/>
                  </a:lnTo>
                  <a:close/>
                  <a:moveTo>
                    <a:pt x="0" y="97"/>
                  </a:moveTo>
                  <a:cubicBezTo>
                    <a:pt x="0" y="89"/>
                    <a:pt x="1" y="82"/>
                    <a:pt x="3" y="75"/>
                  </a:cubicBezTo>
                  <a:lnTo>
                    <a:pt x="7" y="76"/>
                  </a:lnTo>
                  <a:cubicBezTo>
                    <a:pt x="6" y="83"/>
                    <a:pt x="5" y="90"/>
                    <a:pt x="5" y="97"/>
                  </a:cubicBezTo>
                  <a:lnTo>
                    <a:pt x="0" y="97"/>
                  </a:lnTo>
                  <a:close/>
                  <a:moveTo>
                    <a:pt x="3" y="75"/>
                  </a:moveTo>
                  <a:cubicBezTo>
                    <a:pt x="5" y="68"/>
                    <a:pt x="7" y="61"/>
                    <a:pt x="10" y="55"/>
                  </a:cubicBezTo>
                  <a:lnTo>
                    <a:pt x="14" y="57"/>
                  </a:lnTo>
                  <a:cubicBezTo>
                    <a:pt x="11" y="63"/>
                    <a:pt x="9" y="69"/>
                    <a:pt x="7" y="76"/>
                  </a:cubicBezTo>
                  <a:lnTo>
                    <a:pt x="3" y="75"/>
                  </a:lnTo>
                  <a:close/>
                  <a:moveTo>
                    <a:pt x="10" y="55"/>
                  </a:moveTo>
                  <a:cubicBezTo>
                    <a:pt x="26" y="22"/>
                    <a:pt x="60" y="0"/>
                    <a:pt x="99" y="0"/>
                  </a:cubicBezTo>
                  <a:lnTo>
                    <a:pt x="99" y="4"/>
                  </a:lnTo>
                  <a:cubicBezTo>
                    <a:pt x="62" y="4"/>
                    <a:pt x="29" y="26"/>
                    <a:pt x="14" y="57"/>
                  </a:cubicBezTo>
                  <a:lnTo>
                    <a:pt x="10" y="55"/>
                  </a:lnTo>
                  <a:close/>
                  <a:moveTo>
                    <a:pt x="99" y="0"/>
                  </a:moveTo>
                  <a:cubicBezTo>
                    <a:pt x="99" y="0"/>
                    <a:pt x="99" y="0"/>
                    <a:pt x="99" y="0"/>
                  </a:cubicBezTo>
                  <a:lnTo>
                    <a:pt x="99" y="4"/>
                  </a:lnTo>
                  <a:cubicBezTo>
                    <a:pt x="99" y="4"/>
                    <a:pt x="99" y="4"/>
                    <a:pt x="99" y="4"/>
                  </a:cubicBezTo>
                  <a:lnTo>
                    <a:pt x="99" y="0"/>
                  </a:lnTo>
                  <a:close/>
                  <a:moveTo>
                    <a:pt x="99" y="0"/>
                  </a:moveTo>
                  <a:cubicBezTo>
                    <a:pt x="102" y="0"/>
                    <a:pt x="104" y="0"/>
                    <a:pt x="107" y="0"/>
                  </a:cubicBezTo>
                  <a:lnTo>
                    <a:pt x="107" y="4"/>
                  </a:lnTo>
                  <a:cubicBezTo>
                    <a:pt x="104" y="4"/>
                    <a:pt x="102" y="4"/>
                    <a:pt x="99" y="4"/>
                  </a:cubicBezTo>
                  <a:lnTo>
                    <a:pt x="99" y="0"/>
                  </a:lnTo>
                  <a:close/>
                  <a:moveTo>
                    <a:pt x="107" y="0"/>
                  </a:moveTo>
                  <a:cubicBezTo>
                    <a:pt x="110" y="0"/>
                    <a:pt x="112" y="1"/>
                    <a:pt x="115" y="1"/>
                  </a:cubicBezTo>
                  <a:lnTo>
                    <a:pt x="114" y="5"/>
                  </a:lnTo>
                  <a:cubicBezTo>
                    <a:pt x="112" y="5"/>
                    <a:pt x="109" y="5"/>
                    <a:pt x="107" y="4"/>
                  </a:cubicBezTo>
                  <a:lnTo>
                    <a:pt x="107" y="0"/>
                  </a:lnTo>
                  <a:close/>
                  <a:moveTo>
                    <a:pt x="115" y="1"/>
                  </a:moveTo>
                  <a:cubicBezTo>
                    <a:pt x="128" y="3"/>
                    <a:pt x="140" y="8"/>
                    <a:pt x="151" y="15"/>
                  </a:cubicBezTo>
                  <a:lnTo>
                    <a:pt x="149" y="19"/>
                  </a:lnTo>
                  <a:cubicBezTo>
                    <a:pt x="139" y="12"/>
                    <a:pt x="127" y="7"/>
                    <a:pt x="114" y="5"/>
                  </a:cubicBezTo>
                  <a:lnTo>
                    <a:pt x="115" y="1"/>
                  </a:lnTo>
                  <a:close/>
                  <a:moveTo>
                    <a:pt x="173" y="34"/>
                  </a:moveTo>
                  <a:lnTo>
                    <a:pt x="173" y="34"/>
                  </a:lnTo>
                  <a:lnTo>
                    <a:pt x="170" y="37"/>
                  </a:lnTo>
                  <a:lnTo>
                    <a:pt x="173" y="34"/>
                  </a:lnTo>
                  <a:close/>
                  <a:moveTo>
                    <a:pt x="170" y="37"/>
                  </a:moveTo>
                  <a:lnTo>
                    <a:pt x="170" y="37"/>
                  </a:lnTo>
                  <a:lnTo>
                    <a:pt x="171" y="35"/>
                  </a:lnTo>
                  <a:lnTo>
                    <a:pt x="170" y="37"/>
                  </a:lnTo>
                  <a:close/>
                  <a:moveTo>
                    <a:pt x="173" y="34"/>
                  </a:moveTo>
                  <a:cubicBezTo>
                    <a:pt x="175" y="36"/>
                    <a:pt x="177" y="39"/>
                    <a:pt x="179" y="41"/>
                  </a:cubicBezTo>
                  <a:lnTo>
                    <a:pt x="175" y="44"/>
                  </a:lnTo>
                  <a:cubicBezTo>
                    <a:pt x="173" y="41"/>
                    <a:pt x="172" y="39"/>
                    <a:pt x="170" y="37"/>
                  </a:cubicBezTo>
                  <a:lnTo>
                    <a:pt x="173" y="34"/>
                  </a:lnTo>
                  <a:close/>
                  <a:moveTo>
                    <a:pt x="179" y="41"/>
                  </a:moveTo>
                  <a:cubicBezTo>
                    <a:pt x="181" y="44"/>
                    <a:pt x="182" y="47"/>
                    <a:pt x="184" y="49"/>
                  </a:cubicBezTo>
                  <a:lnTo>
                    <a:pt x="180" y="51"/>
                  </a:lnTo>
                  <a:cubicBezTo>
                    <a:pt x="178" y="49"/>
                    <a:pt x="177" y="46"/>
                    <a:pt x="175" y="44"/>
                  </a:cubicBezTo>
                  <a:lnTo>
                    <a:pt x="179" y="41"/>
                  </a:lnTo>
                  <a:close/>
                  <a:moveTo>
                    <a:pt x="184" y="49"/>
                  </a:moveTo>
                  <a:cubicBezTo>
                    <a:pt x="192" y="64"/>
                    <a:pt x="197" y="80"/>
                    <a:pt x="197" y="98"/>
                  </a:cubicBezTo>
                  <a:lnTo>
                    <a:pt x="192" y="98"/>
                  </a:lnTo>
                  <a:cubicBezTo>
                    <a:pt x="192" y="81"/>
                    <a:pt x="188" y="65"/>
                    <a:pt x="180" y="51"/>
                  </a:cubicBezTo>
                  <a:lnTo>
                    <a:pt x="184" y="49"/>
                  </a:lnTo>
                  <a:close/>
                  <a:moveTo>
                    <a:pt x="197" y="98"/>
                  </a:moveTo>
                  <a:lnTo>
                    <a:pt x="197" y="98"/>
                  </a:lnTo>
                  <a:lnTo>
                    <a:pt x="192" y="98"/>
                  </a:lnTo>
                  <a:lnTo>
                    <a:pt x="197" y="98"/>
                  </a:lnTo>
                  <a:close/>
                  <a:moveTo>
                    <a:pt x="197" y="98"/>
                  </a:moveTo>
                  <a:cubicBezTo>
                    <a:pt x="197" y="112"/>
                    <a:pt x="193" y="126"/>
                    <a:pt x="187" y="139"/>
                  </a:cubicBezTo>
                  <a:lnTo>
                    <a:pt x="183" y="137"/>
                  </a:lnTo>
                  <a:cubicBezTo>
                    <a:pt x="189" y="125"/>
                    <a:pt x="192" y="112"/>
                    <a:pt x="192" y="98"/>
                  </a:cubicBezTo>
                  <a:lnTo>
                    <a:pt x="197" y="98"/>
                  </a:lnTo>
                  <a:close/>
                  <a:moveTo>
                    <a:pt x="187" y="139"/>
                  </a:moveTo>
                  <a:cubicBezTo>
                    <a:pt x="187" y="141"/>
                    <a:pt x="185" y="143"/>
                    <a:pt x="184" y="145"/>
                  </a:cubicBezTo>
                  <a:lnTo>
                    <a:pt x="181" y="143"/>
                  </a:lnTo>
                  <a:cubicBezTo>
                    <a:pt x="182" y="141"/>
                    <a:pt x="183" y="139"/>
                    <a:pt x="183" y="137"/>
                  </a:cubicBezTo>
                  <a:lnTo>
                    <a:pt x="187" y="139"/>
                  </a:lnTo>
                  <a:close/>
                  <a:moveTo>
                    <a:pt x="184" y="145"/>
                  </a:moveTo>
                  <a:cubicBezTo>
                    <a:pt x="179" y="155"/>
                    <a:pt x="171" y="164"/>
                    <a:pt x="163" y="171"/>
                  </a:cubicBezTo>
                  <a:lnTo>
                    <a:pt x="160" y="168"/>
                  </a:lnTo>
                  <a:cubicBezTo>
                    <a:pt x="168" y="161"/>
                    <a:pt x="175" y="152"/>
                    <a:pt x="181" y="143"/>
                  </a:cubicBezTo>
                  <a:lnTo>
                    <a:pt x="184" y="145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9229" name="Freeform 7"/>
            <p:cNvSpPr>
              <a:spLocks noChangeAspect="1"/>
            </p:cNvSpPr>
            <p:nvPr/>
          </p:nvSpPr>
          <p:spPr bwMode="auto">
            <a:xfrm>
              <a:off x="1160" y="195"/>
              <a:ext cx="258" cy="402"/>
            </a:xfrm>
            <a:custGeom>
              <a:avLst/>
              <a:gdLst>
                <a:gd name="T0" fmla="*/ 2 w 86"/>
                <a:gd name="T1" fmla="*/ 0 h 134"/>
                <a:gd name="T2" fmla="*/ 49 w 86"/>
                <a:gd name="T3" fmla="*/ 0 h 134"/>
                <a:gd name="T4" fmla="*/ 50 w 86"/>
                <a:gd name="T5" fmla="*/ 58 h 134"/>
                <a:gd name="T6" fmla="*/ 23 w 86"/>
                <a:gd name="T7" fmla="*/ 58 h 134"/>
                <a:gd name="T8" fmla="*/ 66 w 86"/>
                <a:gd name="T9" fmla="*/ 134 h 134"/>
                <a:gd name="T10" fmla="*/ 55 w 86"/>
                <a:gd name="T11" fmla="*/ 134 h 134"/>
                <a:gd name="T12" fmla="*/ 9 w 86"/>
                <a:gd name="T13" fmla="*/ 54 h 134"/>
                <a:gd name="T14" fmla="*/ 46 w 86"/>
                <a:gd name="T15" fmla="*/ 54 h 134"/>
                <a:gd name="T16" fmla="*/ 68 w 86"/>
                <a:gd name="T17" fmla="*/ 29 h 134"/>
                <a:gd name="T18" fmla="*/ 46 w 86"/>
                <a:gd name="T19" fmla="*/ 3 h 134"/>
                <a:gd name="T20" fmla="*/ 0 w 86"/>
                <a:gd name="T21" fmla="*/ 3 h 134"/>
                <a:gd name="T22" fmla="*/ 2 w 86"/>
                <a:gd name="T23" fmla="*/ 0 h 1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6"/>
                <a:gd name="T37" fmla="*/ 0 h 134"/>
                <a:gd name="T38" fmla="*/ 86 w 86"/>
                <a:gd name="T39" fmla="*/ 134 h 13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6" h="134">
                  <a:moveTo>
                    <a:pt x="2" y="0"/>
                  </a:moveTo>
                  <a:lnTo>
                    <a:pt x="49" y="0"/>
                  </a:lnTo>
                  <a:cubicBezTo>
                    <a:pt x="78" y="1"/>
                    <a:pt x="86" y="53"/>
                    <a:pt x="50" y="58"/>
                  </a:cubicBezTo>
                  <a:lnTo>
                    <a:pt x="23" y="58"/>
                  </a:lnTo>
                  <a:cubicBezTo>
                    <a:pt x="38" y="83"/>
                    <a:pt x="55" y="127"/>
                    <a:pt x="66" y="134"/>
                  </a:cubicBezTo>
                  <a:lnTo>
                    <a:pt x="55" y="134"/>
                  </a:lnTo>
                  <a:cubicBezTo>
                    <a:pt x="46" y="130"/>
                    <a:pt x="25" y="81"/>
                    <a:pt x="9" y="54"/>
                  </a:cubicBezTo>
                  <a:lnTo>
                    <a:pt x="46" y="54"/>
                  </a:lnTo>
                  <a:cubicBezTo>
                    <a:pt x="62" y="52"/>
                    <a:pt x="68" y="41"/>
                    <a:pt x="68" y="29"/>
                  </a:cubicBezTo>
                  <a:cubicBezTo>
                    <a:pt x="68" y="18"/>
                    <a:pt x="59" y="5"/>
                    <a:pt x="46" y="3"/>
                  </a:cubicBez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9230" name="Freeform 8"/>
            <p:cNvSpPr>
              <a:spLocks noChangeAspect="1"/>
            </p:cNvSpPr>
            <p:nvPr/>
          </p:nvSpPr>
          <p:spPr bwMode="auto">
            <a:xfrm>
              <a:off x="1139" y="210"/>
              <a:ext cx="219" cy="387"/>
            </a:xfrm>
            <a:custGeom>
              <a:avLst/>
              <a:gdLst>
                <a:gd name="T0" fmla="*/ 6 w 73"/>
                <a:gd name="T1" fmla="*/ 0 h 129"/>
                <a:gd name="T2" fmla="*/ 52 w 73"/>
                <a:gd name="T3" fmla="*/ 0 h 129"/>
                <a:gd name="T4" fmla="*/ 73 w 73"/>
                <a:gd name="T5" fmla="*/ 24 h 129"/>
                <a:gd name="T6" fmla="*/ 42 w 73"/>
                <a:gd name="T7" fmla="*/ 48 h 129"/>
                <a:gd name="T8" fmla="*/ 16 w 73"/>
                <a:gd name="T9" fmla="*/ 48 h 129"/>
                <a:gd name="T10" fmla="*/ 14 w 73"/>
                <a:gd name="T11" fmla="*/ 49 h 129"/>
                <a:gd name="T12" fmla="*/ 59 w 73"/>
                <a:gd name="T13" fmla="*/ 129 h 129"/>
                <a:gd name="T14" fmla="*/ 49 w 73"/>
                <a:gd name="T15" fmla="*/ 129 h 129"/>
                <a:gd name="T16" fmla="*/ 0 w 73"/>
                <a:gd name="T17" fmla="*/ 44 h 129"/>
                <a:gd name="T18" fmla="*/ 40 w 73"/>
                <a:gd name="T19" fmla="*/ 44 h 129"/>
                <a:gd name="T20" fmla="*/ 67 w 73"/>
                <a:gd name="T21" fmla="*/ 25 h 129"/>
                <a:gd name="T22" fmla="*/ 52 w 73"/>
                <a:gd name="T23" fmla="*/ 5 h 129"/>
                <a:gd name="T24" fmla="*/ 4 w 73"/>
                <a:gd name="T25" fmla="*/ 5 h 129"/>
                <a:gd name="T26" fmla="*/ 6 w 73"/>
                <a:gd name="T27" fmla="*/ 0 h 1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3"/>
                <a:gd name="T43" fmla="*/ 0 h 129"/>
                <a:gd name="T44" fmla="*/ 73 w 73"/>
                <a:gd name="T45" fmla="*/ 129 h 12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3" h="129">
                  <a:moveTo>
                    <a:pt x="6" y="0"/>
                  </a:moveTo>
                  <a:lnTo>
                    <a:pt x="52" y="0"/>
                  </a:lnTo>
                  <a:cubicBezTo>
                    <a:pt x="66" y="1"/>
                    <a:pt x="73" y="13"/>
                    <a:pt x="73" y="24"/>
                  </a:cubicBezTo>
                  <a:cubicBezTo>
                    <a:pt x="73" y="37"/>
                    <a:pt x="64" y="49"/>
                    <a:pt x="42" y="48"/>
                  </a:cubicBezTo>
                  <a:lnTo>
                    <a:pt x="16" y="48"/>
                  </a:lnTo>
                  <a:cubicBezTo>
                    <a:pt x="14" y="48"/>
                    <a:pt x="13" y="48"/>
                    <a:pt x="14" y="49"/>
                  </a:cubicBezTo>
                  <a:cubicBezTo>
                    <a:pt x="28" y="74"/>
                    <a:pt x="48" y="123"/>
                    <a:pt x="59" y="129"/>
                  </a:cubicBezTo>
                  <a:lnTo>
                    <a:pt x="49" y="129"/>
                  </a:lnTo>
                  <a:cubicBezTo>
                    <a:pt x="40" y="126"/>
                    <a:pt x="16" y="71"/>
                    <a:pt x="0" y="44"/>
                  </a:cubicBezTo>
                  <a:lnTo>
                    <a:pt x="40" y="44"/>
                  </a:lnTo>
                  <a:cubicBezTo>
                    <a:pt x="58" y="45"/>
                    <a:pt x="67" y="37"/>
                    <a:pt x="67" y="25"/>
                  </a:cubicBezTo>
                  <a:cubicBezTo>
                    <a:pt x="68" y="16"/>
                    <a:pt x="64" y="6"/>
                    <a:pt x="52" y="5"/>
                  </a:cubicBezTo>
                  <a:lnTo>
                    <a:pt x="4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9231" name="Freeform 9"/>
            <p:cNvSpPr>
              <a:spLocks noChangeAspect="1"/>
            </p:cNvSpPr>
            <p:nvPr/>
          </p:nvSpPr>
          <p:spPr bwMode="auto">
            <a:xfrm>
              <a:off x="929" y="249"/>
              <a:ext cx="381" cy="348"/>
            </a:xfrm>
            <a:custGeom>
              <a:avLst/>
              <a:gdLst>
                <a:gd name="T0" fmla="*/ 125 w 127"/>
                <a:gd name="T1" fmla="*/ 0 h 116"/>
                <a:gd name="T2" fmla="*/ 62 w 127"/>
                <a:gd name="T3" fmla="*/ 3 h 116"/>
                <a:gd name="T4" fmla="*/ 53 w 127"/>
                <a:gd name="T5" fmla="*/ 7 h 116"/>
                <a:gd name="T6" fmla="*/ 0 w 127"/>
                <a:gd name="T7" fmla="*/ 116 h 116"/>
                <a:gd name="T8" fmla="*/ 8 w 127"/>
                <a:gd name="T9" fmla="*/ 116 h 116"/>
                <a:gd name="T10" fmla="*/ 55 w 127"/>
                <a:gd name="T11" fmla="*/ 19 h 116"/>
                <a:gd name="T12" fmla="*/ 68 w 127"/>
                <a:gd name="T13" fmla="*/ 12 h 116"/>
                <a:gd name="T14" fmla="*/ 115 w 127"/>
                <a:gd name="T15" fmla="*/ 12 h 116"/>
                <a:gd name="T16" fmla="*/ 125 w 127"/>
                <a:gd name="T17" fmla="*/ 0 h 1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7"/>
                <a:gd name="T28" fmla="*/ 0 h 116"/>
                <a:gd name="T29" fmla="*/ 127 w 127"/>
                <a:gd name="T30" fmla="*/ 116 h 1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7" h="116">
                  <a:moveTo>
                    <a:pt x="125" y="0"/>
                  </a:moveTo>
                  <a:cubicBezTo>
                    <a:pt x="122" y="5"/>
                    <a:pt x="83" y="2"/>
                    <a:pt x="62" y="3"/>
                  </a:cubicBezTo>
                  <a:cubicBezTo>
                    <a:pt x="58" y="3"/>
                    <a:pt x="55" y="4"/>
                    <a:pt x="53" y="7"/>
                  </a:cubicBezTo>
                  <a:cubicBezTo>
                    <a:pt x="35" y="43"/>
                    <a:pt x="8" y="115"/>
                    <a:pt x="0" y="116"/>
                  </a:cubicBezTo>
                  <a:lnTo>
                    <a:pt x="8" y="116"/>
                  </a:lnTo>
                  <a:cubicBezTo>
                    <a:pt x="12" y="114"/>
                    <a:pt x="38" y="51"/>
                    <a:pt x="55" y="19"/>
                  </a:cubicBezTo>
                  <a:cubicBezTo>
                    <a:pt x="58" y="15"/>
                    <a:pt x="63" y="12"/>
                    <a:pt x="68" y="12"/>
                  </a:cubicBezTo>
                  <a:lnTo>
                    <a:pt x="115" y="12"/>
                  </a:lnTo>
                  <a:cubicBezTo>
                    <a:pt x="127" y="12"/>
                    <a:pt x="123" y="6"/>
                    <a:pt x="125" y="0"/>
                  </a:cubicBez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9232" name="Freeform 10"/>
            <p:cNvSpPr>
              <a:spLocks noChangeAspect="1"/>
            </p:cNvSpPr>
            <p:nvPr/>
          </p:nvSpPr>
          <p:spPr bwMode="auto">
            <a:xfrm>
              <a:off x="965" y="291"/>
              <a:ext cx="333" cy="306"/>
            </a:xfrm>
            <a:custGeom>
              <a:avLst/>
              <a:gdLst>
                <a:gd name="T0" fmla="*/ 111 w 111"/>
                <a:gd name="T1" fmla="*/ 0 h 102"/>
                <a:gd name="T2" fmla="*/ 55 w 111"/>
                <a:gd name="T3" fmla="*/ 2 h 102"/>
                <a:gd name="T4" fmla="*/ 45 w 111"/>
                <a:gd name="T5" fmla="*/ 9 h 102"/>
                <a:gd name="T6" fmla="*/ 0 w 111"/>
                <a:gd name="T7" fmla="*/ 102 h 102"/>
                <a:gd name="T8" fmla="*/ 7 w 111"/>
                <a:gd name="T9" fmla="*/ 102 h 102"/>
                <a:gd name="T10" fmla="*/ 47 w 111"/>
                <a:gd name="T11" fmla="*/ 16 h 102"/>
                <a:gd name="T12" fmla="*/ 57 w 111"/>
                <a:gd name="T13" fmla="*/ 11 h 102"/>
                <a:gd name="T14" fmla="*/ 97 w 111"/>
                <a:gd name="T15" fmla="*/ 11 h 102"/>
                <a:gd name="T16" fmla="*/ 111 w 111"/>
                <a:gd name="T17" fmla="*/ 0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1"/>
                <a:gd name="T28" fmla="*/ 0 h 102"/>
                <a:gd name="T29" fmla="*/ 111 w 111"/>
                <a:gd name="T30" fmla="*/ 102 h 1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1" h="102">
                  <a:moveTo>
                    <a:pt x="111" y="0"/>
                  </a:moveTo>
                  <a:cubicBezTo>
                    <a:pt x="108" y="4"/>
                    <a:pt x="76" y="2"/>
                    <a:pt x="55" y="2"/>
                  </a:cubicBezTo>
                  <a:cubicBezTo>
                    <a:pt x="51" y="2"/>
                    <a:pt x="47" y="6"/>
                    <a:pt x="45" y="9"/>
                  </a:cubicBezTo>
                  <a:cubicBezTo>
                    <a:pt x="28" y="41"/>
                    <a:pt x="5" y="100"/>
                    <a:pt x="0" y="102"/>
                  </a:cubicBezTo>
                  <a:lnTo>
                    <a:pt x="7" y="102"/>
                  </a:lnTo>
                  <a:cubicBezTo>
                    <a:pt x="12" y="101"/>
                    <a:pt x="32" y="47"/>
                    <a:pt x="47" y="16"/>
                  </a:cubicBezTo>
                  <a:cubicBezTo>
                    <a:pt x="50" y="13"/>
                    <a:pt x="52" y="11"/>
                    <a:pt x="57" y="11"/>
                  </a:cubicBezTo>
                  <a:lnTo>
                    <a:pt x="97" y="11"/>
                  </a:lnTo>
                  <a:cubicBezTo>
                    <a:pt x="109" y="11"/>
                    <a:pt x="109" y="5"/>
                    <a:pt x="111" y="0"/>
                  </a:cubicBez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9233" name="Freeform 11"/>
            <p:cNvSpPr>
              <a:spLocks noChangeAspect="1"/>
            </p:cNvSpPr>
            <p:nvPr/>
          </p:nvSpPr>
          <p:spPr bwMode="auto">
            <a:xfrm>
              <a:off x="824" y="66"/>
              <a:ext cx="612" cy="531"/>
            </a:xfrm>
            <a:custGeom>
              <a:avLst/>
              <a:gdLst>
                <a:gd name="T0" fmla="*/ 201 w 204"/>
                <a:gd name="T1" fmla="*/ 0 h 177"/>
                <a:gd name="T2" fmla="*/ 97 w 204"/>
                <a:gd name="T3" fmla="*/ 3 h 177"/>
                <a:gd name="T4" fmla="*/ 79 w 204"/>
                <a:gd name="T5" fmla="*/ 14 h 177"/>
                <a:gd name="T6" fmla="*/ 0 w 204"/>
                <a:gd name="T7" fmla="*/ 177 h 177"/>
                <a:gd name="T8" fmla="*/ 10 w 204"/>
                <a:gd name="T9" fmla="*/ 177 h 177"/>
                <a:gd name="T10" fmla="*/ 82 w 204"/>
                <a:gd name="T11" fmla="*/ 29 h 177"/>
                <a:gd name="T12" fmla="*/ 103 w 204"/>
                <a:gd name="T13" fmla="*/ 15 h 177"/>
                <a:gd name="T14" fmla="*/ 185 w 204"/>
                <a:gd name="T15" fmla="*/ 15 h 177"/>
                <a:gd name="T16" fmla="*/ 201 w 204"/>
                <a:gd name="T17" fmla="*/ 0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4"/>
                <a:gd name="T28" fmla="*/ 0 h 177"/>
                <a:gd name="T29" fmla="*/ 204 w 204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4" h="177">
                  <a:moveTo>
                    <a:pt x="201" y="0"/>
                  </a:moveTo>
                  <a:cubicBezTo>
                    <a:pt x="196" y="7"/>
                    <a:pt x="128" y="2"/>
                    <a:pt x="97" y="3"/>
                  </a:cubicBezTo>
                  <a:cubicBezTo>
                    <a:pt x="89" y="4"/>
                    <a:pt x="83" y="10"/>
                    <a:pt x="79" y="14"/>
                  </a:cubicBezTo>
                  <a:cubicBezTo>
                    <a:pt x="52" y="70"/>
                    <a:pt x="12" y="172"/>
                    <a:pt x="0" y="177"/>
                  </a:cubicBezTo>
                  <a:lnTo>
                    <a:pt x="10" y="177"/>
                  </a:lnTo>
                  <a:cubicBezTo>
                    <a:pt x="17" y="173"/>
                    <a:pt x="57" y="78"/>
                    <a:pt x="82" y="29"/>
                  </a:cubicBezTo>
                  <a:cubicBezTo>
                    <a:pt x="85" y="22"/>
                    <a:pt x="95" y="16"/>
                    <a:pt x="103" y="15"/>
                  </a:cubicBezTo>
                  <a:lnTo>
                    <a:pt x="185" y="15"/>
                  </a:lnTo>
                  <a:cubicBezTo>
                    <a:pt x="204" y="16"/>
                    <a:pt x="198" y="8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9234" name="Freeform 12"/>
            <p:cNvSpPr>
              <a:spLocks noChangeAspect="1"/>
            </p:cNvSpPr>
            <p:nvPr/>
          </p:nvSpPr>
          <p:spPr bwMode="auto">
            <a:xfrm>
              <a:off x="869" y="117"/>
              <a:ext cx="546" cy="480"/>
            </a:xfrm>
            <a:custGeom>
              <a:avLst/>
              <a:gdLst>
                <a:gd name="T0" fmla="*/ 182 w 182"/>
                <a:gd name="T1" fmla="*/ 0 h 160"/>
                <a:gd name="T2" fmla="*/ 89 w 182"/>
                <a:gd name="T3" fmla="*/ 3 h 160"/>
                <a:gd name="T4" fmla="*/ 69 w 182"/>
                <a:gd name="T5" fmla="*/ 16 h 160"/>
                <a:gd name="T6" fmla="*/ 0 w 182"/>
                <a:gd name="T7" fmla="*/ 160 h 160"/>
                <a:gd name="T8" fmla="*/ 5 w 182"/>
                <a:gd name="T9" fmla="*/ 160 h 160"/>
                <a:gd name="T10" fmla="*/ 71 w 182"/>
                <a:gd name="T11" fmla="*/ 26 h 160"/>
                <a:gd name="T12" fmla="*/ 82 w 182"/>
                <a:gd name="T13" fmla="*/ 16 h 160"/>
                <a:gd name="T14" fmla="*/ 161 w 182"/>
                <a:gd name="T15" fmla="*/ 16 h 160"/>
                <a:gd name="T16" fmla="*/ 182 w 182"/>
                <a:gd name="T17" fmla="*/ 0 h 1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2"/>
                <a:gd name="T28" fmla="*/ 0 h 160"/>
                <a:gd name="T29" fmla="*/ 182 w 182"/>
                <a:gd name="T30" fmla="*/ 160 h 16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2" h="160">
                  <a:moveTo>
                    <a:pt x="182" y="0"/>
                  </a:moveTo>
                  <a:cubicBezTo>
                    <a:pt x="180" y="6"/>
                    <a:pt x="121" y="2"/>
                    <a:pt x="89" y="3"/>
                  </a:cubicBezTo>
                  <a:cubicBezTo>
                    <a:pt x="81" y="3"/>
                    <a:pt x="71" y="10"/>
                    <a:pt x="69" y="16"/>
                  </a:cubicBezTo>
                  <a:cubicBezTo>
                    <a:pt x="42" y="71"/>
                    <a:pt x="6" y="155"/>
                    <a:pt x="0" y="160"/>
                  </a:cubicBezTo>
                  <a:lnTo>
                    <a:pt x="5" y="160"/>
                  </a:lnTo>
                  <a:cubicBezTo>
                    <a:pt x="15" y="160"/>
                    <a:pt x="29" y="116"/>
                    <a:pt x="71" y="26"/>
                  </a:cubicBezTo>
                  <a:cubicBezTo>
                    <a:pt x="75" y="20"/>
                    <a:pt x="74" y="16"/>
                    <a:pt x="82" y="16"/>
                  </a:cubicBezTo>
                  <a:lnTo>
                    <a:pt x="161" y="16"/>
                  </a:lnTo>
                  <a:cubicBezTo>
                    <a:pt x="179" y="16"/>
                    <a:pt x="177" y="13"/>
                    <a:pt x="182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</p:grp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3898900" y="1671628"/>
            <a:ext cx="5003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s-ES_tradnl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itchFamily="18" charset="0"/>
              </a:rPr>
              <a:t>Conocimientos Básicos</a:t>
            </a:r>
          </a:p>
        </p:txBody>
      </p:sp>
      <p:sp>
        <p:nvSpPr>
          <p:cNvPr id="25" name="24 CuadroTexto"/>
          <p:cNvSpPr txBox="1"/>
          <p:nvPr/>
        </p:nvSpPr>
        <p:spPr>
          <a:xfrm>
            <a:off x="1042988" y="1412875"/>
            <a:ext cx="3027362" cy="461963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PILOTO - MAQUINISTA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5029200" y="285728"/>
            <a:ext cx="4114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sz="2400" b="1" dirty="0" smtClean="0">
                <a:solidFill>
                  <a:schemeClr val="bg1"/>
                </a:solidFill>
              </a:rPr>
              <a:t>MANEJO Y APLICACIÓN DE FITOSANITARIOS</a:t>
            </a:r>
            <a:endParaRPr lang="es-E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build="p" autoUpdateAnimBg="0" advAuto="0"/>
      <p:bldP spid="24" grpId="0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500063" y="1428750"/>
            <a:ext cx="5715000" cy="4643438"/>
            <a:chOff x="528" y="776"/>
            <a:chExt cx="2448" cy="2928"/>
          </a:xfrm>
        </p:grpSpPr>
        <p:sp>
          <p:nvSpPr>
            <p:cNvPr id="10260" name="Line 10"/>
            <p:cNvSpPr>
              <a:spLocks noChangeShapeType="1"/>
            </p:cNvSpPr>
            <p:nvPr/>
          </p:nvSpPr>
          <p:spPr bwMode="auto">
            <a:xfrm flipH="1">
              <a:off x="528" y="776"/>
              <a:ext cx="2448" cy="0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10261" name="Line 11"/>
            <p:cNvSpPr>
              <a:spLocks noChangeShapeType="1"/>
            </p:cNvSpPr>
            <p:nvPr/>
          </p:nvSpPr>
          <p:spPr bwMode="auto">
            <a:xfrm>
              <a:off x="528" y="776"/>
              <a:ext cx="0" cy="2928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</p:grp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2915816" y="1328726"/>
            <a:ext cx="601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s-ES_tradnl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Después de aplicar</a:t>
            </a:r>
          </a:p>
        </p:txBody>
      </p:sp>
      <p:pic>
        <p:nvPicPr>
          <p:cNvPr id="11" name="10 Imagen" descr="Imagen 189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rcRect t="7155"/>
          <a:stretch>
            <a:fillRect/>
          </a:stretch>
        </p:blipFill>
        <p:spPr bwMode="auto">
          <a:xfrm>
            <a:off x="611560" y="1714488"/>
            <a:ext cx="7175150" cy="4412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71500" y="1485922"/>
            <a:ext cx="8072438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endParaRPr lang="es-AR" sz="1500" u="sng" dirty="0">
              <a:solidFill>
                <a:srgbClr val="FF3300"/>
              </a:solidFill>
              <a:latin typeface="Arial Black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95536" y="1700808"/>
            <a:ext cx="228600" cy="228600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>
              <a:latin typeface="+mn-lt"/>
              <a:cs typeface="+mn-cs"/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539552" y="1435998"/>
            <a:ext cx="8245103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defTabSz="290513" eaLnBrk="0" hangingPunct="0">
              <a:lnSpc>
                <a:spcPct val="90000"/>
              </a:lnSpc>
              <a:spcBef>
                <a:spcPct val="50000"/>
              </a:spcBef>
              <a:buClr>
                <a:srgbClr val="F04D11"/>
              </a:buClr>
              <a:buSzPct val="130000"/>
              <a:buFont typeface="Wingdings" pitchFamily="2" charset="2"/>
              <a:buNone/>
            </a:pPr>
            <a:r>
              <a:rPr lang="es-ES_tradnl" sz="2000" b="1" dirty="0">
                <a:latin typeface="Calibri" pitchFamily="34" charset="0"/>
                <a:cs typeface="Times New Roman" pitchFamily="18" charset="0"/>
              </a:rPr>
              <a:t>	</a:t>
            </a:r>
            <a:r>
              <a:rPr lang="es-ES_tradnl" sz="2000" b="1" u="sng" dirty="0">
                <a:latin typeface="Calibri" pitchFamily="34" charset="0"/>
                <a:cs typeface="Times New Roman" pitchFamily="18" charset="0"/>
              </a:rPr>
              <a:t>Enjuague de equipos</a:t>
            </a:r>
            <a:r>
              <a:rPr lang="es-ES_tradnl" sz="2000" b="1" dirty="0">
                <a:latin typeface="Calibri" pitchFamily="34" charset="0"/>
                <a:cs typeface="Times New Roman" pitchFamily="18" charset="0"/>
              </a:rPr>
              <a:t>:</a:t>
            </a:r>
          </a:p>
          <a:p>
            <a:pPr marL="342900" indent="-342900" defTabSz="290513" eaLnBrk="0" hangingPunct="0">
              <a:lnSpc>
                <a:spcPct val="90000"/>
              </a:lnSpc>
              <a:spcBef>
                <a:spcPct val="50000"/>
              </a:spcBef>
              <a:buClr>
                <a:srgbClr val="F04D11"/>
              </a:buClr>
              <a:buSzPct val="130000"/>
              <a:buFont typeface="Wingdings" pitchFamily="2" charset="2"/>
              <a:buNone/>
            </a:pPr>
            <a:r>
              <a:rPr lang="es-ES_tradnl" sz="2000" b="1" dirty="0">
                <a:latin typeface="Calibri" pitchFamily="34" charset="0"/>
                <a:cs typeface="Times New Roman" pitchFamily="18" charset="0"/>
              </a:rPr>
              <a:t>Terrestres:</a:t>
            </a:r>
          </a:p>
          <a:p>
            <a:pPr marL="342900" indent="-342900" defTabSz="290513" eaLnBrk="0" hangingPunct="0">
              <a:lnSpc>
                <a:spcPct val="90000"/>
              </a:lnSpc>
              <a:spcBef>
                <a:spcPct val="50000"/>
              </a:spcBef>
              <a:buClr>
                <a:srgbClr val="F04D11"/>
              </a:buClr>
              <a:buSzPct val="130000"/>
              <a:buFont typeface="Wingdings" pitchFamily="2" charset="2"/>
              <a:buNone/>
            </a:pPr>
            <a:r>
              <a:rPr lang="es-ES_tradnl" sz="2000" b="1" dirty="0">
                <a:latin typeface="Calibri" pitchFamily="34" charset="0"/>
                <a:cs typeface="Times New Roman" pitchFamily="18" charset="0"/>
              </a:rPr>
              <a:t>1. Verificar las hectáreas de la ultima carga y ajustar la misma para evitar sobrantes.</a:t>
            </a:r>
            <a:endParaRPr lang="es-ES" sz="2000" b="1" dirty="0">
              <a:latin typeface="Calibri" pitchFamily="34" charset="0"/>
            </a:endParaRPr>
          </a:p>
          <a:p>
            <a:pPr marL="342900" indent="-342900" defTabSz="290513" eaLnBrk="0" hangingPunct="0">
              <a:lnSpc>
                <a:spcPct val="90000"/>
              </a:lnSpc>
              <a:spcBef>
                <a:spcPct val="50000"/>
              </a:spcBef>
              <a:buClr>
                <a:srgbClr val="F04D11"/>
              </a:buClr>
              <a:buSzPct val="130000"/>
              <a:buFont typeface="Wingdings" pitchFamily="2" charset="2"/>
              <a:buNone/>
            </a:pPr>
            <a:r>
              <a:rPr lang="es-ES_tradnl" sz="2000" b="1" dirty="0">
                <a:latin typeface="Calibri" pitchFamily="34" charset="0"/>
                <a:cs typeface="Times New Roman" pitchFamily="18" charset="0"/>
              </a:rPr>
              <a:t>2. Cargar 200 litros de agua limpia lavando el interior del tanque y salir a dispersarla dentro del lote aplicado.  </a:t>
            </a:r>
          </a:p>
          <a:p>
            <a:pPr marL="342900" indent="-342900" defTabSz="290513" eaLnBrk="0" hangingPunct="0">
              <a:lnSpc>
                <a:spcPct val="90000"/>
              </a:lnSpc>
              <a:spcBef>
                <a:spcPct val="50000"/>
              </a:spcBef>
              <a:buClr>
                <a:srgbClr val="F04D11"/>
              </a:buClr>
              <a:buSzPct val="130000"/>
              <a:buFont typeface="Wingdings" pitchFamily="2" charset="2"/>
              <a:buNone/>
            </a:pPr>
            <a:r>
              <a:rPr lang="es-ES_tradnl" sz="2000" b="1" dirty="0">
                <a:latin typeface="Calibri" pitchFamily="34" charset="0"/>
                <a:cs typeface="Times New Roman" pitchFamily="18" charset="0"/>
              </a:rPr>
              <a:t>LOS TRASLADOS REALIZARLOS CON EL EQUIPO ENJUAGADO</a:t>
            </a:r>
            <a:endParaRPr lang="es-ES_tradnl" sz="2000" b="1" dirty="0">
              <a:latin typeface="Calibri" pitchFamily="34" charset="0"/>
              <a:cs typeface="Courier New" pitchFamily="49" charset="0"/>
            </a:endParaRPr>
          </a:p>
          <a:p>
            <a:pPr marL="342900" indent="-342900" defTabSz="290513"/>
            <a:r>
              <a:rPr lang="es-ES_tradnl" sz="2000" b="1" dirty="0">
                <a:latin typeface="Calibri" pitchFamily="34" charset="0"/>
                <a:cs typeface="Times New Roman" pitchFamily="18" charset="0"/>
              </a:rPr>
              <a:t>Aéreos:</a:t>
            </a:r>
          </a:p>
          <a:p>
            <a:pPr marL="342900" indent="-342900" defTabSz="290513">
              <a:buFontTx/>
              <a:buAutoNum type="arabicPeriod"/>
            </a:pPr>
            <a:r>
              <a:rPr lang="es-ES_tradnl" sz="2000" b="1" dirty="0">
                <a:latin typeface="Calibri" pitchFamily="34" charset="0"/>
                <a:cs typeface="Times New Roman" pitchFamily="18" charset="0"/>
              </a:rPr>
              <a:t>Luego de terminar la aplicación encender el equipo de enjuague y dispersar lo enjuague en el lote aplicado.</a:t>
            </a:r>
          </a:p>
          <a:p>
            <a:pPr marL="342900" indent="-342900" defTabSz="290513">
              <a:buFontTx/>
              <a:buAutoNum type="arabicPeriod"/>
            </a:pPr>
            <a:endParaRPr lang="es-ES_tradnl" sz="2000" b="1" dirty="0">
              <a:latin typeface="Calibri" pitchFamily="34" charset="0"/>
              <a:cs typeface="Times New Roman" pitchFamily="18" charset="0"/>
            </a:endParaRPr>
          </a:p>
          <a:p>
            <a:pPr marL="342900" indent="-342900" defTabSz="290513">
              <a:buFontTx/>
              <a:buAutoNum type="arabicPeriod"/>
            </a:pPr>
            <a:r>
              <a:rPr lang="es-ES_tradnl" sz="2000" b="1" dirty="0" smtClean="0">
                <a:latin typeface="Calibri" pitchFamily="34" charset="0"/>
                <a:cs typeface="Times New Roman" pitchFamily="18" charset="0"/>
              </a:rPr>
              <a:t>Una vez aterrizado se realiza el enjuague final del avión en la plataforma de carga prevista de tres piletas de decantación de químicos.</a:t>
            </a:r>
            <a:endParaRPr lang="es-ES" sz="2000" b="1" dirty="0">
              <a:latin typeface="Calibri" pitchFamily="34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285750" y="188640"/>
            <a:ext cx="1100138" cy="1071562"/>
            <a:chOff x="788" y="0"/>
            <a:chExt cx="693" cy="675"/>
          </a:xfrm>
        </p:grpSpPr>
        <p:sp>
          <p:nvSpPr>
            <p:cNvPr id="10252" name="Freeform 5"/>
            <p:cNvSpPr>
              <a:spLocks noChangeAspect="1" noEditPoints="1"/>
            </p:cNvSpPr>
            <p:nvPr/>
          </p:nvSpPr>
          <p:spPr bwMode="auto">
            <a:xfrm>
              <a:off x="788" y="0"/>
              <a:ext cx="693" cy="675"/>
            </a:xfrm>
            <a:custGeom>
              <a:avLst/>
              <a:gdLst>
                <a:gd name="T0" fmla="*/ 212 w 231"/>
                <a:gd name="T1" fmla="*/ 53 h 225"/>
                <a:gd name="T2" fmla="*/ 210 w 231"/>
                <a:gd name="T3" fmla="*/ 54 h 225"/>
                <a:gd name="T4" fmla="*/ 211 w 231"/>
                <a:gd name="T5" fmla="*/ 54 h 225"/>
                <a:gd name="T6" fmla="*/ 211 w 231"/>
                <a:gd name="T7" fmla="*/ 53 h 225"/>
                <a:gd name="T8" fmla="*/ 212 w 231"/>
                <a:gd name="T9" fmla="*/ 53 h 225"/>
                <a:gd name="T10" fmla="*/ 215 w 231"/>
                <a:gd name="T11" fmla="*/ 61 h 225"/>
                <a:gd name="T12" fmla="*/ 212 w 231"/>
                <a:gd name="T13" fmla="*/ 53 h 225"/>
                <a:gd name="T14" fmla="*/ 221 w 231"/>
                <a:gd name="T15" fmla="*/ 69 h 225"/>
                <a:gd name="T16" fmla="*/ 215 w 231"/>
                <a:gd name="T17" fmla="*/ 61 h 225"/>
                <a:gd name="T18" fmla="*/ 221 w 231"/>
                <a:gd name="T19" fmla="*/ 69 h 225"/>
                <a:gd name="T20" fmla="*/ 229 w 231"/>
                <a:gd name="T21" fmla="*/ 116 h 225"/>
                <a:gd name="T22" fmla="*/ 221 w 231"/>
                <a:gd name="T23" fmla="*/ 69 h 225"/>
                <a:gd name="T24" fmla="*/ 231 w 231"/>
                <a:gd name="T25" fmla="*/ 116 h 225"/>
                <a:gd name="T26" fmla="*/ 229 w 231"/>
                <a:gd name="T27" fmla="*/ 116 h 225"/>
                <a:gd name="T28" fmla="*/ 231 w 231"/>
                <a:gd name="T29" fmla="*/ 116 h 225"/>
                <a:gd name="T30" fmla="*/ 224 w 231"/>
                <a:gd name="T31" fmla="*/ 148 h 225"/>
                <a:gd name="T32" fmla="*/ 231 w 231"/>
                <a:gd name="T33" fmla="*/ 116 h 225"/>
                <a:gd name="T34" fmla="*/ 219 w 231"/>
                <a:gd name="T35" fmla="*/ 166 h 225"/>
                <a:gd name="T36" fmla="*/ 224 w 231"/>
                <a:gd name="T37" fmla="*/ 148 h 225"/>
                <a:gd name="T38" fmla="*/ 219 w 231"/>
                <a:gd name="T39" fmla="*/ 166 h 225"/>
                <a:gd name="T40" fmla="*/ 149 w 231"/>
                <a:gd name="T41" fmla="*/ 224 h 225"/>
                <a:gd name="T42" fmla="*/ 219 w 231"/>
                <a:gd name="T43" fmla="*/ 166 h 225"/>
                <a:gd name="T44" fmla="*/ 11 w 231"/>
                <a:gd name="T45" fmla="*/ 164 h 225"/>
                <a:gd name="T46" fmla="*/ 13 w 231"/>
                <a:gd name="T47" fmla="*/ 163 h 225"/>
                <a:gd name="T48" fmla="*/ 11 w 231"/>
                <a:gd name="T49" fmla="*/ 164 h 225"/>
                <a:gd name="T50" fmla="*/ 12 w 231"/>
                <a:gd name="T51" fmla="*/ 164 h 225"/>
                <a:gd name="T52" fmla="*/ 11 w 231"/>
                <a:gd name="T53" fmla="*/ 164 h 225"/>
                <a:gd name="T54" fmla="*/ 10 w 231"/>
                <a:gd name="T55" fmla="*/ 157 h 225"/>
                <a:gd name="T56" fmla="*/ 11 w 231"/>
                <a:gd name="T57" fmla="*/ 164 h 225"/>
                <a:gd name="T58" fmla="*/ 6 w 231"/>
                <a:gd name="T59" fmla="*/ 151 h 225"/>
                <a:gd name="T60" fmla="*/ 10 w 231"/>
                <a:gd name="T61" fmla="*/ 157 h 225"/>
                <a:gd name="T62" fmla="*/ 6 w 231"/>
                <a:gd name="T63" fmla="*/ 151 h 225"/>
                <a:gd name="T64" fmla="*/ 2 w 231"/>
                <a:gd name="T65" fmla="*/ 116 h 225"/>
                <a:gd name="T66" fmla="*/ 6 w 231"/>
                <a:gd name="T67" fmla="*/ 151 h 225"/>
                <a:gd name="T68" fmla="*/ 0 w 231"/>
                <a:gd name="T69" fmla="*/ 116 h 225"/>
                <a:gd name="T70" fmla="*/ 2 w 231"/>
                <a:gd name="T71" fmla="*/ 116 h 225"/>
                <a:gd name="T72" fmla="*/ 0 w 231"/>
                <a:gd name="T73" fmla="*/ 116 h 225"/>
                <a:gd name="T74" fmla="*/ 10 w 231"/>
                <a:gd name="T75" fmla="*/ 73 h 225"/>
                <a:gd name="T76" fmla="*/ 0 w 231"/>
                <a:gd name="T77" fmla="*/ 116 h 225"/>
                <a:gd name="T78" fmla="*/ 15 w 231"/>
                <a:gd name="T79" fmla="*/ 60 h 225"/>
                <a:gd name="T80" fmla="*/ 10 w 231"/>
                <a:gd name="T81" fmla="*/ 73 h 225"/>
                <a:gd name="T82" fmla="*/ 15 w 231"/>
                <a:gd name="T83" fmla="*/ 60 h 225"/>
                <a:gd name="T84" fmla="*/ 66 w 231"/>
                <a:gd name="T85" fmla="*/ 14 h 225"/>
                <a:gd name="T86" fmla="*/ 15 w 231"/>
                <a:gd name="T87" fmla="*/ 60 h 225"/>
                <a:gd name="T88" fmla="*/ 116 w 231"/>
                <a:gd name="T89" fmla="*/ 0 h 225"/>
                <a:gd name="T90" fmla="*/ 116 w 231"/>
                <a:gd name="T91" fmla="*/ 2 h 225"/>
                <a:gd name="T92" fmla="*/ 116 w 231"/>
                <a:gd name="T93" fmla="*/ 0 h 225"/>
                <a:gd name="T94" fmla="*/ 144 w 231"/>
                <a:gd name="T95" fmla="*/ 6 h 225"/>
                <a:gd name="T96" fmla="*/ 116 w 231"/>
                <a:gd name="T97" fmla="*/ 0 h 225"/>
                <a:gd name="T98" fmla="*/ 149 w 231"/>
                <a:gd name="T99" fmla="*/ 5 h 225"/>
                <a:gd name="T100" fmla="*/ 144 w 231"/>
                <a:gd name="T101" fmla="*/ 6 h 225"/>
                <a:gd name="T102" fmla="*/ 149 w 231"/>
                <a:gd name="T103" fmla="*/ 5 h 225"/>
                <a:gd name="T104" fmla="*/ 170 w 231"/>
                <a:gd name="T105" fmla="*/ 16 h 225"/>
                <a:gd name="T106" fmla="*/ 149 w 231"/>
                <a:gd name="T107" fmla="*/ 5 h 22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31"/>
                <a:gd name="T163" fmla="*/ 0 h 225"/>
                <a:gd name="T164" fmla="*/ 231 w 231"/>
                <a:gd name="T165" fmla="*/ 225 h 22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31" h="225">
                  <a:moveTo>
                    <a:pt x="212" y="53"/>
                  </a:moveTo>
                  <a:cubicBezTo>
                    <a:pt x="212" y="53"/>
                    <a:pt x="212" y="53"/>
                    <a:pt x="212" y="53"/>
                  </a:cubicBezTo>
                  <a:lnTo>
                    <a:pt x="210" y="54"/>
                  </a:lnTo>
                  <a:cubicBezTo>
                    <a:pt x="210" y="54"/>
                    <a:pt x="210" y="54"/>
                    <a:pt x="210" y="54"/>
                  </a:cubicBezTo>
                  <a:lnTo>
                    <a:pt x="212" y="53"/>
                  </a:lnTo>
                  <a:close/>
                  <a:moveTo>
                    <a:pt x="211" y="54"/>
                  </a:moveTo>
                  <a:lnTo>
                    <a:pt x="210" y="54"/>
                  </a:lnTo>
                  <a:lnTo>
                    <a:pt x="211" y="53"/>
                  </a:lnTo>
                  <a:lnTo>
                    <a:pt x="211" y="54"/>
                  </a:lnTo>
                  <a:close/>
                  <a:moveTo>
                    <a:pt x="212" y="53"/>
                  </a:moveTo>
                  <a:cubicBezTo>
                    <a:pt x="214" y="55"/>
                    <a:pt x="215" y="58"/>
                    <a:pt x="217" y="60"/>
                  </a:cubicBezTo>
                  <a:lnTo>
                    <a:pt x="215" y="61"/>
                  </a:lnTo>
                  <a:cubicBezTo>
                    <a:pt x="214" y="59"/>
                    <a:pt x="212" y="56"/>
                    <a:pt x="211" y="54"/>
                  </a:cubicBezTo>
                  <a:lnTo>
                    <a:pt x="212" y="53"/>
                  </a:lnTo>
                  <a:close/>
                  <a:moveTo>
                    <a:pt x="217" y="60"/>
                  </a:moveTo>
                  <a:cubicBezTo>
                    <a:pt x="218" y="63"/>
                    <a:pt x="220" y="66"/>
                    <a:pt x="221" y="69"/>
                  </a:cubicBezTo>
                  <a:lnTo>
                    <a:pt x="219" y="69"/>
                  </a:lnTo>
                  <a:cubicBezTo>
                    <a:pt x="218" y="67"/>
                    <a:pt x="217" y="64"/>
                    <a:pt x="215" y="61"/>
                  </a:cubicBezTo>
                  <a:lnTo>
                    <a:pt x="217" y="60"/>
                  </a:lnTo>
                  <a:close/>
                  <a:moveTo>
                    <a:pt x="221" y="69"/>
                  </a:moveTo>
                  <a:cubicBezTo>
                    <a:pt x="227" y="83"/>
                    <a:pt x="231" y="99"/>
                    <a:pt x="231" y="116"/>
                  </a:cubicBezTo>
                  <a:lnTo>
                    <a:pt x="229" y="116"/>
                  </a:lnTo>
                  <a:cubicBezTo>
                    <a:pt x="229" y="99"/>
                    <a:pt x="225" y="84"/>
                    <a:pt x="219" y="69"/>
                  </a:cubicBezTo>
                  <a:lnTo>
                    <a:pt x="221" y="69"/>
                  </a:lnTo>
                  <a:close/>
                  <a:moveTo>
                    <a:pt x="231" y="116"/>
                  </a:moveTo>
                  <a:lnTo>
                    <a:pt x="231" y="116"/>
                  </a:lnTo>
                  <a:lnTo>
                    <a:pt x="229" y="116"/>
                  </a:lnTo>
                  <a:lnTo>
                    <a:pt x="231" y="116"/>
                  </a:lnTo>
                  <a:close/>
                  <a:moveTo>
                    <a:pt x="231" y="116"/>
                  </a:moveTo>
                  <a:cubicBezTo>
                    <a:pt x="231" y="127"/>
                    <a:pt x="229" y="138"/>
                    <a:pt x="226" y="148"/>
                  </a:cubicBezTo>
                  <a:lnTo>
                    <a:pt x="224" y="148"/>
                  </a:lnTo>
                  <a:cubicBezTo>
                    <a:pt x="227" y="138"/>
                    <a:pt x="229" y="127"/>
                    <a:pt x="229" y="116"/>
                  </a:cubicBezTo>
                  <a:lnTo>
                    <a:pt x="231" y="116"/>
                  </a:lnTo>
                  <a:close/>
                  <a:moveTo>
                    <a:pt x="226" y="148"/>
                  </a:moveTo>
                  <a:cubicBezTo>
                    <a:pt x="224" y="154"/>
                    <a:pt x="222" y="160"/>
                    <a:pt x="219" y="166"/>
                  </a:cubicBezTo>
                  <a:lnTo>
                    <a:pt x="218" y="165"/>
                  </a:lnTo>
                  <a:cubicBezTo>
                    <a:pt x="220" y="159"/>
                    <a:pt x="222" y="154"/>
                    <a:pt x="224" y="148"/>
                  </a:cubicBezTo>
                  <a:lnTo>
                    <a:pt x="226" y="148"/>
                  </a:lnTo>
                  <a:close/>
                  <a:moveTo>
                    <a:pt x="219" y="166"/>
                  </a:moveTo>
                  <a:cubicBezTo>
                    <a:pt x="205" y="194"/>
                    <a:pt x="180" y="216"/>
                    <a:pt x="150" y="225"/>
                  </a:cubicBezTo>
                  <a:lnTo>
                    <a:pt x="149" y="224"/>
                  </a:lnTo>
                  <a:cubicBezTo>
                    <a:pt x="179" y="214"/>
                    <a:pt x="204" y="193"/>
                    <a:pt x="218" y="165"/>
                  </a:cubicBezTo>
                  <a:lnTo>
                    <a:pt x="219" y="166"/>
                  </a:lnTo>
                  <a:close/>
                  <a:moveTo>
                    <a:pt x="11" y="164"/>
                  </a:moveTo>
                  <a:lnTo>
                    <a:pt x="11" y="164"/>
                  </a:lnTo>
                  <a:lnTo>
                    <a:pt x="13" y="163"/>
                  </a:lnTo>
                  <a:lnTo>
                    <a:pt x="11" y="164"/>
                  </a:lnTo>
                  <a:close/>
                  <a:moveTo>
                    <a:pt x="11" y="164"/>
                  </a:moveTo>
                  <a:lnTo>
                    <a:pt x="11" y="164"/>
                  </a:lnTo>
                  <a:lnTo>
                    <a:pt x="12" y="164"/>
                  </a:lnTo>
                  <a:lnTo>
                    <a:pt x="11" y="164"/>
                  </a:lnTo>
                  <a:close/>
                  <a:moveTo>
                    <a:pt x="11" y="164"/>
                  </a:moveTo>
                  <a:cubicBezTo>
                    <a:pt x="10" y="162"/>
                    <a:pt x="9" y="160"/>
                    <a:pt x="8" y="158"/>
                  </a:cubicBezTo>
                  <a:lnTo>
                    <a:pt x="10" y="157"/>
                  </a:lnTo>
                  <a:cubicBezTo>
                    <a:pt x="11" y="159"/>
                    <a:pt x="12" y="161"/>
                    <a:pt x="13" y="163"/>
                  </a:cubicBezTo>
                  <a:lnTo>
                    <a:pt x="11" y="164"/>
                  </a:lnTo>
                  <a:close/>
                  <a:moveTo>
                    <a:pt x="8" y="158"/>
                  </a:moveTo>
                  <a:cubicBezTo>
                    <a:pt x="7" y="156"/>
                    <a:pt x="7" y="154"/>
                    <a:pt x="6" y="151"/>
                  </a:cubicBezTo>
                  <a:lnTo>
                    <a:pt x="8" y="151"/>
                  </a:lnTo>
                  <a:cubicBezTo>
                    <a:pt x="8" y="153"/>
                    <a:pt x="9" y="155"/>
                    <a:pt x="10" y="157"/>
                  </a:cubicBezTo>
                  <a:lnTo>
                    <a:pt x="8" y="158"/>
                  </a:lnTo>
                  <a:close/>
                  <a:moveTo>
                    <a:pt x="6" y="151"/>
                  </a:moveTo>
                  <a:cubicBezTo>
                    <a:pt x="2" y="140"/>
                    <a:pt x="0" y="128"/>
                    <a:pt x="0" y="116"/>
                  </a:cubicBezTo>
                  <a:lnTo>
                    <a:pt x="2" y="116"/>
                  </a:lnTo>
                  <a:cubicBezTo>
                    <a:pt x="2" y="128"/>
                    <a:pt x="4" y="140"/>
                    <a:pt x="8" y="151"/>
                  </a:cubicBezTo>
                  <a:lnTo>
                    <a:pt x="6" y="151"/>
                  </a:lnTo>
                  <a:close/>
                  <a:moveTo>
                    <a:pt x="0" y="116"/>
                  </a:moveTo>
                  <a:lnTo>
                    <a:pt x="0" y="116"/>
                  </a:lnTo>
                  <a:lnTo>
                    <a:pt x="2" y="116"/>
                  </a:lnTo>
                  <a:lnTo>
                    <a:pt x="0" y="116"/>
                  </a:lnTo>
                  <a:close/>
                  <a:moveTo>
                    <a:pt x="0" y="116"/>
                  </a:moveTo>
                  <a:cubicBezTo>
                    <a:pt x="0" y="100"/>
                    <a:pt x="3" y="86"/>
                    <a:pt x="9" y="73"/>
                  </a:cubicBezTo>
                  <a:lnTo>
                    <a:pt x="10" y="73"/>
                  </a:lnTo>
                  <a:cubicBezTo>
                    <a:pt x="5" y="86"/>
                    <a:pt x="2" y="101"/>
                    <a:pt x="2" y="116"/>
                  </a:cubicBezTo>
                  <a:lnTo>
                    <a:pt x="0" y="116"/>
                  </a:lnTo>
                  <a:close/>
                  <a:moveTo>
                    <a:pt x="9" y="73"/>
                  </a:moveTo>
                  <a:cubicBezTo>
                    <a:pt x="10" y="68"/>
                    <a:pt x="12" y="64"/>
                    <a:pt x="15" y="60"/>
                  </a:cubicBezTo>
                  <a:lnTo>
                    <a:pt x="16" y="61"/>
                  </a:lnTo>
                  <a:cubicBezTo>
                    <a:pt x="14" y="65"/>
                    <a:pt x="12" y="69"/>
                    <a:pt x="10" y="73"/>
                  </a:cubicBezTo>
                  <a:lnTo>
                    <a:pt x="9" y="73"/>
                  </a:lnTo>
                  <a:close/>
                  <a:moveTo>
                    <a:pt x="15" y="60"/>
                  </a:moveTo>
                  <a:cubicBezTo>
                    <a:pt x="26" y="39"/>
                    <a:pt x="44" y="22"/>
                    <a:pt x="66" y="12"/>
                  </a:cubicBezTo>
                  <a:lnTo>
                    <a:pt x="66" y="14"/>
                  </a:lnTo>
                  <a:cubicBezTo>
                    <a:pt x="45" y="24"/>
                    <a:pt x="28" y="40"/>
                    <a:pt x="16" y="61"/>
                  </a:cubicBezTo>
                  <a:lnTo>
                    <a:pt x="15" y="60"/>
                  </a:lnTo>
                  <a:close/>
                  <a:moveTo>
                    <a:pt x="116" y="0"/>
                  </a:moveTo>
                  <a:lnTo>
                    <a:pt x="116" y="0"/>
                  </a:lnTo>
                  <a:lnTo>
                    <a:pt x="116" y="2"/>
                  </a:lnTo>
                  <a:lnTo>
                    <a:pt x="116" y="0"/>
                  </a:lnTo>
                  <a:close/>
                  <a:moveTo>
                    <a:pt x="116" y="0"/>
                  </a:moveTo>
                  <a:cubicBezTo>
                    <a:pt x="125" y="0"/>
                    <a:pt x="135" y="2"/>
                    <a:pt x="144" y="4"/>
                  </a:cubicBezTo>
                  <a:lnTo>
                    <a:pt x="144" y="6"/>
                  </a:lnTo>
                  <a:cubicBezTo>
                    <a:pt x="135" y="4"/>
                    <a:pt x="125" y="2"/>
                    <a:pt x="116" y="2"/>
                  </a:cubicBezTo>
                  <a:lnTo>
                    <a:pt x="116" y="0"/>
                  </a:lnTo>
                  <a:close/>
                  <a:moveTo>
                    <a:pt x="144" y="4"/>
                  </a:moveTo>
                  <a:cubicBezTo>
                    <a:pt x="146" y="4"/>
                    <a:pt x="147" y="5"/>
                    <a:pt x="149" y="5"/>
                  </a:cubicBezTo>
                  <a:lnTo>
                    <a:pt x="148" y="7"/>
                  </a:lnTo>
                  <a:cubicBezTo>
                    <a:pt x="147" y="7"/>
                    <a:pt x="145" y="6"/>
                    <a:pt x="144" y="6"/>
                  </a:cubicBezTo>
                  <a:lnTo>
                    <a:pt x="144" y="4"/>
                  </a:lnTo>
                  <a:close/>
                  <a:moveTo>
                    <a:pt x="149" y="5"/>
                  </a:moveTo>
                  <a:cubicBezTo>
                    <a:pt x="156" y="8"/>
                    <a:pt x="164" y="11"/>
                    <a:pt x="170" y="14"/>
                  </a:cubicBezTo>
                  <a:lnTo>
                    <a:pt x="170" y="16"/>
                  </a:lnTo>
                  <a:cubicBezTo>
                    <a:pt x="163" y="12"/>
                    <a:pt x="156" y="9"/>
                    <a:pt x="148" y="7"/>
                  </a:cubicBezTo>
                  <a:lnTo>
                    <a:pt x="149" y="5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10253" name="Freeform 6"/>
            <p:cNvSpPr>
              <a:spLocks noChangeAspect="1" noEditPoints="1"/>
            </p:cNvSpPr>
            <p:nvPr/>
          </p:nvSpPr>
          <p:spPr bwMode="auto">
            <a:xfrm>
              <a:off x="839" y="54"/>
              <a:ext cx="591" cy="585"/>
            </a:xfrm>
            <a:custGeom>
              <a:avLst/>
              <a:gdLst>
                <a:gd name="T0" fmla="*/ 149 w 197"/>
                <a:gd name="T1" fmla="*/ 176 h 195"/>
                <a:gd name="T2" fmla="*/ 149 w 197"/>
                <a:gd name="T3" fmla="*/ 176 h 195"/>
                <a:gd name="T4" fmla="*/ 149 w 197"/>
                <a:gd name="T5" fmla="*/ 176 h 195"/>
                <a:gd name="T6" fmla="*/ 143 w 197"/>
                <a:gd name="T7" fmla="*/ 180 h 195"/>
                <a:gd name="T8" fmla="*/ 145 w 197"/>
                <a:gd name="T9" fmla="*/ 184 h 195"/>
                <a:gd name="T10" fmla="*/ 143 w 197"/>
                <a:gd name="T11" fmla="*/ 180 h 195"/>
                <a:gd name="T12" fmla="*/ 99 w 197"/>
                <a:gd name="T13" fmla="*/ 195 h 195"/>
                <a:gd name="T14" fmla="*/ 138 w 197"/>
                <a:gd name="T15" fmla="*/ 187 h 195"/>
                <a:gd name="T16" fmla="*/ 99 w 197"/>
                <a:gd name="T17" fmla="*/ 191 h 195"/>
                <a:gd name="T18" fmla="*/ 99 w 197"/>
                <a:gd name="T19" fmla="*/ 195 h 195"/>
                <a:gd name="T20" fmla="*/ 99 w 197"/>
                <a:gd name="T21" fmla="*/ 191 h 195"/>
                <a:gd name="T22" fmla="*/ 68 w 197"/>
                <a:gd name="T23" fmla="*/ 190 h 195"/>
                <a:gd name="T24" fmla="*/ 72 w 197"/>
                <a:gd name="T25" fmla="*/ 192 h 195"/>
                <a:gd name="T26" fmla="*/ 50 w 197"/>
                <a:gd name="T27" fmla="*/ 177 h 195"/>
                <a:gd name="T28" fmla="*/ 36 w 197"/>
                <a:gd name="T29" fmla="*/ 173 h 195"/>
                <a:gd name="T30" fmla="*/ 39 w 197"/>
                <a:gd name="T31" fmla="*/ 170 h 195"/>
                <a:gd name="T32" fmla="*/ 39 w 197"/>
                <a:gd name="T33" fmla="*/ 170 h 195"/>
                <a:gd name="T34" fmla="*/ 36 w 197"/>
                <a:gd name="T35" fmla="*/ 173 h 195"/>
                <a:gd name="T36" fmla="*/ 39 w 197"/>
                <a:gd name="T37" fmla="*/ 170 h 195"/>
                <a:gd name="T38" fmla="*/ 32 w 197"/>
                <a:gd name="T39" fmla="*/ 170 h 195"/>
                <a:gd name="T40" fmla="*/ 34 w 197"/>
                <a:gd name="T41" fmla="*/ 171 h 195"/>
                <a:gd name="T42" fmla="*/ 26 w 197"/>
                <a:gd name="T43" fmla="*/ 157 h 195"/>
                <a:gd name="T44" fmla="*/ 15 w 197"/>
                <a:gd name="T45" fmla="*/ 149 h 195"/>
                <a:gd name="T46" fmla="*/ 19 w 197"/>
                <a:gd name="T47" fmla="*/ 147 h 195"/>
                <a:gd name="T48" fmla="*/ 19 w 197"/>
                <a:gd name="T49" fmla="*/ 147 h 195"/>
                <a:gd name="T50" fmla="*/ 15 w 197"/>
                <a:gd name="T51" fmla="*/ 149 h 195"/>
                <a:gd name="T52" fmla="*/ 19 w 197"/>
                <a:gd name="T53" fmla="*/ 147 h 195"/>
                <a:gd name="T54" fmla="*/ 8 w 197"/>
                <a:gd name="T55" fmla="*/ 136 h 195"/>
                <a:gd name="T56" fmla="*/ 12 w 197"/>
                <a:gd name="T57" fmla="*/ 143 h 195"/>
                <a:gd name="T58" fmla="*/ 5 w 197"/>
                <a:gd name="T59" fmla="*/ 98 h 195"/>
                <a:gd name="T60" fmla="*/ 0 w 197"/>
                <a:gd name="T61" fmla="*/ 98 h 195"/>
                <a:gd name="T62" fmla="*/ 5 w 197"/>
                <a:gd name="T63" fmla="*/ 98 h 195"/>
                <a:gd name="T64" fmla="*/ 3 w 197"/>
                <a:gd name="T65" fmla="*/ 75 h 195"/>
                <a:gd name="T66" fmla="*/ 0 w 197"/>
                <a:gd name="T67" fmla="*/ 97 h 195"/>
                <a:gd name="T68" fmla="*/ 14 w 197"/>
                <a:gd name="T69" fmla="*/ 57 h 195"/>
                <a:gd name="T70" fmla="*/ 10 w 197"/>
                <a:gd name="T71" fmla="*/ 55 h 195"/>
                <a:gd name="T72" fmla="*/ 14 w 197"/>
                <a:gd name="T73" fmla="*/ 57 h 195"/>
                <a:gd name="T74" fmla="*/ 99 w 197"/>
                <a:gd name="T75" fmla="*/ 0 h 195"/>
                <a:gd name="T76" fmla="*/ 99 w 197"/>
                <a:gd name="T77" fmla="*/ 0 h 195"/>
                <a:gd name="T78" fmla="*/ 107 w 197"/>
                <a:gd name="T79" fmla="*/ 4 h 195"/>
                <a:gd name="T80" fmla="*/ 107 w 197"/>
                <a:gd name="T81" fmla="*/ 0 h 195"/>
                <a:gd name="T82" fmla="*/ 107 w 197"/>
                <a:gd name="T83" fmla="*/ 4 h 195"/>
                <a:gd name="T84" fmla="*/ 151 w 197"/>
                <a:gd name="T85" fmla="*/ 15 h 195"/>
                <a:gd name="T86" fmla="*/ 115 w 197"/>
                <a:gd name="T87" fmla="*/ 1 h 195"/>
                <a:gd name="T88" fmla="*/ 170 w 197"/>
                <a:gd name="T89" fmla="*/ 37 h 195"/>
                <a:gd name="T90" fmla="*/ 170 w 197"/>
                <a:gd name="T91" fmla="*/ 37 h 195"/>
                <a:gd name="T92" fmla="*/ 170 w 197"/>
                <a:gd name="T93" fmla="*/ 37 h 195"/>
                <a:gd name="T94" fmla="*/ 175 w 197"/>
                <a:gd name="T95" fmla="*/ 44 h 195"/>
                <a:gd name="T96" fmla="*/ 179 w 197"/>
                <a:gd name="T97" fmla="*/ 41 h 195"/>
                <a:gd name="T98" fmla="*/ 175 w 197"/>
                <a:gd name="T99" fmla="*/ 44 h 195"/>
                <a:gd name="T100" fmla="*/ 197 w 197"/>
                <a:gd name="T101" fmla="*/ 98 h 195"/>
                <a:gd name="T102" fmla="*/ 184 w 197"/>
                <a:gd name="T103" fmla="*/ 49 h 195"/>
                <a:gd name="T104" fmla="*/ 192 w 197"/>
                <a:gd name="T105" fmla="*/ 98 h 195"/>
                <a:gd name="T106" fmla="*/ 197 w 197"/>
                <a:gd name="T107" fmla="*/ 98 h 195"/>
                <a:gd name="T108" fmla="*/ 192 w 197"/>
                <a:gd name="T109" fmla="*/ 98 h 195"/>
                <a:gd name="T110" fmla="*/ 184 w 197"/>
                <a:gd name="T111" fmla="*/ 145 h 195"/>
                <a:gd name="T112" fmla="*/ 187 w 197"/>
                <a:gd name="T113" fmla="*/ 139 h 195"/>
                <a:gd name="T114" fmla="*/ 160 w 197"/>
                <a:gd name="T115" fmla="*/ 168 h 19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97"/>
                <a:gd name="T175" fmla="*/ 0 h 195"/>
                <a:gd name="T176" fmla="*/ 197 w 197"/>
                <a:gd name="T177" fmla="*/ 195 h 19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97" h="195">
                  <a:moveTo>
                    <a:pt x="151" y="180"/>
                  </a:moveTo>
                  <a:lnTo>
                    <a:pt x="151" y="180"/>
                  </a:lnTo>
                  <a:lnTo>
                    <a:pt x="149" y="176"/>
                  </a:lnTo>
                  <a:lnTo>
                    <a:pt x="151" y="180"/>
                  </a:lnTo>
                  <a:close/>
                  <a:moveTo>
                    <a:pt x="149" y="176"/>
                  </a:moveTo>
                  <a:lnTo>
                    <a:pt x="149" y="176"/>
                  </a:lnTo>
                  <a:lnTo>
                    <a:pt x="150" y="178"/>
                  </a:lnTo>
                  <a:lnTo>
                    <a:pt x="149" y="176"/>
                  </a:lnTo>
                  <a:close/>
                  <a:moveTo>
                    <a:pt x="151" y="180"/>
                  </a:moveTo>
                  <a:cubicBezTo>
                    <a:pt x="149" y="181"/>
                    <a:pt x="147" y="183"/>
                    <a:pt x="145" y="184"/>
                  </a:cubicBezTo>
                  <a:lnTo>
                    <a:pt x="143" y="180"/>
                  </a:lnTo>
                  <a:cubicBezTo>
                    <a:pt x="145" y="179"/>
                    <a:pt x="147" y="177"/>
                    <a:pt x="149" y="176"/>
                  </a:cubicBezTo>
                  <a:lnTo>
                    <a:pt x="151" y="180"/>
                  </a:lnTo>
                  <a:close/>
                  <a:moveTo>
                    <a:pt x="145" y="184"/>
                  </a:moveTo>
                  <a:cubicBezTo>
                    <a:pt x="142" y="185"/>
                    <a:pt x="140" y="186"/>
                    <a:pt x="138" y="187"/>
                  </a:cubicBezTo>
                  <a:lnTo>
                    <a:pt x="136" y="183"/>
                  </a:lnTo>
                  <a:cubicBezTo>
                    <a:pt x="138" y="182"/>
                    <a:pt x="141" y="181"/>
                    <a:pt x="143" y="180"/>
                  </a:cubicBezTo>
                  <a:lnTo>
                    <a:pt x="145" y="184"/>
                  </a:lnTo>
                  <a:close/>
                  <a:moveTo>
                    <a:pt x="138" y="187"/>
                  </a:moveTo>
                  <a:cubicBezTo>
                    <a:pt x="126" y="192"/>
                    <a:pt x="112" y="195"/>
                    <a:pt x="99" y="195"/>
                  </a:cubicBezTo>
                  <a:lnTo>
                    <a:pt x="99" y="191"/>
                  </a:lnTo>
                  <a:cubicBezTo>
                    <a:pt x="112" y="191"/>
                    <a:pt x="125" y="188"/>
                    <a:pt x="136" y="183"/>
                  </a:cubicBezTo>
                  <a:lnTo>
                    <a:pt x="138" y="187"/>
                  </a:lnTo>
                  <a:close/>
                  <a:moveTo>
                    <a:pt x="99" y="195"/>
                  </a:moveTo>
                  <a:lnTo>
                    <a:pt x="99" y="195"/>
                  </a:lnTo>
                  <a:lnTo>
                    <a:pt x="99" y="191"/>
                  </a:lnTo>
                  <a:lnTo>
                    <a:pt x="99" y="195"/>
                  </a:lnTo>
                  <a:close/>
                  <a:moveTo>
                    <a:pt x="99" y="195"/>
                  </a:moveTo>
                  <a:cubicBezTo>
                    <a:pt x="89" y="195"/>
                    <a:pt x="80" y="194"/>
                    <a:pt x="72" y="192"/>
                  </a:cubicBezTo>
                  <a:lnTo>
                    <a:pt x="73" y="187"/>
                  </a:lnTo>
                  <a:cubicBezTo>
                    <a:pt x="81" y="190"/>
                    <a:pt x="90" y="191"/>
                    <a:pt x="99" y="191"/>
                  </a:cubicBezTo>
                  <a:lnTo>
                    <a:pt x="99" y="195"/>
                  </a:lnTo>
                  <a:close/>
                  <a:moveTo>
                    <a:pt x="72" y="192"/>
                  </a:moveTo>
                  <a:cubicBezTo>
                    <a:pt x="70" y="191"/>
                    <a:pt x="69" y="191"/>
                    <a:pt x="68" y="190"/>
                  </a:cubicBezTo>
                  <a:lnTo>
                    <a:pt x="69" y="186"/>
                  </a:lnTo>
                  <a:cubicBezTo>
                    <a:pt x="70" y="187"/>
                    <a:pt x="72" y="187"/>
                    <a:pt x="73" y="187"/>
                  </a:cubicBezTo>
                  <a:lnTo>
                    <a:pt x="72" y="192"/>
                  </a:lnTo>
                  <a:close/>
                  <a:moveTo>
                    <a:pt x="68" y="190"/>
                  </a:moveTo>
                  <a:cubicBezTo>
                    <a:pt x="61" y="188"/>
                    <a:pt x="54" y="185"/>
                    <a:pt x="48" y="181"/>
                  </a:cubicBezTo>
                  <a:lnTo>
                    <a:pt x="50" y="177"/>
                  </a:lnTo>
                  <a:cubicBezTo>
                    <a:pt x="56" y="181"/>
                    <a:pt x="62" y="184"/>
                    <a:pt x="69" y="186"/>
                  </a:cubicBezTo>
                  <a:lnTo>
                    <a:pt x="68" y="190"/>
                  </a:lnTo>
                  <a:close/>
                  <a:moveTo>
                    <a:pt x="36" y="173"/>
                  </a:moveTo>
                  <a:lnTo>
                    <a:pt x="36" y="173"/>
                  </a:lnTo>
                  <a:lnTo>
                    <a:pt x="39" y="170"/>
                  </a:lnTo>
                  <a:lnTo>
                    <a:pt x="36" y="173"/>
                  </a:lnTo>
                  <a:close/>
                  <a:moveTo>
                    <a:pt x="39" y="170"/>
                  </a:moveTo>
                  <a:lnTo>
                    <a:pt x="39" y="170"/>
                  </a:lnTo>
                  <a:lnTo>
                    <a:pt x="38" y="171"/>
                  </a:lnTo>
                  <a:lnTo>
                    <a:pt x="39" y="170"/>
                  </a:lnTo>
                  <a:close/>
                  <a:moveTo>
                    <a:pt x="36" y="173"/>
                  </a:moveTo>
                  <a:cubicBezTo>
                    <a:pt x="36" y="173"/>
                    <a:pt x="35" y="172"/>
                    <a:pt x="34" y="171"/>
                  </a:cubicBezTo>
                  <a:lnTo>
                    <a:pt x="37" y="168"/>
                  </a:lnTo>
                  <a:cubicBezTo>
                    <a:pt x="38" y="169"/>
                    <a:pt x="39" y="169"/>
                    <a:pt x="39" y="170"/>
                  </a:cubicBezTo>
                  <a:lnTo>
                    <a:pt x="36" y="173"/>
                  </a:lnTo>
                  <a:close/>
                  <a:moveTo>
                    <a:pt x="34" y="171"/>
                  </a:moveTo>
                  <a:cubicBezTo>
                    <a:pt x="34" y="171"/>
                    <a:pt x="33" y="170"/>
                    <a:pt x="32" y="170"/>
                  </a:cubicBezTo>
                  <a:lnTo>
                    <a:pt x="35" y="166"/>
                  </a:lnTo>
                  <a:cubicBezTo>
                    <a:pt x="36" y="167"/>
                    <a:pt x="37" y="167"/>
                    <a:pt x="37" y="168"/>
                  </a:cubicBezTo>
                  <a:lnTo>
                    <a:pt x="34" y="171"/>
                  </a:lnTo>
                  <a:close/>
                  <a:moveTo>
                    <a:pt x="32" y="170"/>
                  </a:moveTo>
                  <a:cubicBezTo>
                    <a:pt x="29" y="166"/>
                    <a:pt x="26" y="163"/>
                    <a:pt x="23" y="160"/>
                  </a:cubicBezTo>
                  <a:lnTo>
                    <a:pt x="26" y="157"/>
                  </a:lnTo>
                  <a:cubicBezTo>
                    <a:pt x="29" y="160"/>
                    <a:pt x="32" y="163"/>
                    <a:pt x="35" y="166"/>
                  </a:cubicBezTo>
                  <a:lnTo>
                    <a:pt x="32" y="170"/>
                  </a:lnTo>
                  <a:close/>
                  <a:moveTo>
                    <a:pt x="15" y="149"/>
                  </a:moveTo>
                  <a:lnTo>
                    <a:pt x="15" y="149"/>
                  </a:lnTo>
                  <a:lnTo>
                    <a:pt x="19" y="147"/>
                  </a:lnTo>
                  <a:lnTo>
                    <a:pt x="15" y="149"/>
                  </a:lnTo>
                  <a:close/>
                  <a:moveTo>
                    <a:pt x="19" y="147"/>
                  </a:moveTo>
                  <a:lnTo>
                    <a:pt x="19" y="147"/>
                  </a:lnTo>
                  <a:lnTo>
                    <a:pt x="17" y="148"/>
                  </a:lnTo>
                  <a:lnTo>
                    <a:pt x="19" y="147"/>
                  </a:lnTo>
                  <a:close/>
                  <a:moveTo>
                    <a:pt x="15" y="149"/>
                  </a:moveTo>
                  <a:cubicBezTo>
                    <a:pt x="14" y="147"/>
                    <a:pt x="13" y="145"/>
                    <a:pt x="12" y="143"/>
                  </a:cubicBezTo>
                  <a:lnTo>
                    <a:pt x="15" y="141"/>
                  </a:lnTo>
                  <a:cubicBezTo>
                    <a:pt x="17" y="143"/>
                    <a:pt x="18" y="145"/>
                    <a:pt x="19" y="147"/>
                  </a:cubicBezTo>
                  <a:lnTo>
                    <a:pt x="15" y="149"/>
                  </a:lnTo>
                  <a:close/>
                  <a:moveTo>
                    <a:pt x="12" y="143"/>
                  </a:moveTo>
                  <a:cubicBezTo>
                    <a:pt x="10" y="140"/>
                    <a:pt x="9" y="138"/>
                    <a:pt x="8" y="136"/>
                  </a:cubicBezTo>
                  <a:lnTo>
                    <a:pt x="12" y="134"/>
                  </a:lnTo>
                  <a:cubicBezTo>
                    <a:pt x="13" y="136"/>
                    <a:pt x="14" y="139"/>
                    <a:pt x="15" y="141"/>
                  </a:cubicBezTo>
                  <a:lnTo>
                    <a:pt x="12" y="143"/>
                  </a:lnTo>
                  <a:close/>
                  <a:moveTo>
                    <a:pt x="8" y="136"/>
                  </a:moveTo>
                  <a:cubicBezTo>
                    <a:pt x="3" y="124"/>
                    <a:pt x="0" y="111"/>
                    <a:pt x="0" y="98"/>
                  </a:cubicBezTo>
                  <a:lnTo>
                    <a:pt x="5" y="98"/>
                  </a:lnTo>
                  <a:cubicBezTo>
                    <a:pt x="5" y="111"/>
                    <a:pt x="8" y="123"/>
                    <a:pt x="12" y="134"/>
                  </a:cubicBezTo>
                  <a:lnTo>
                    <a:pt x="8" y="136"/>
                  </a:lnTo>
                  <a:close/>
                  <a:moveTo>
                    <a:pt x="0" y="98"/>
                  </a:moveTo>
                  <a:cubicBezTo>
                    <a:pt x="0" y="97"/>
                    <a:pt x="0" y="97"/>
                    <a:pt x="0" y="97"/>
                  </a:cubicBezTo>
                  <a:lnTo>
                    <a:pt x="5" y="97"/>
                  </a:lnTo>
                  <a:cubicBezTo>
                    <a:pt x="5" y="97"/>
                    <a:pt x="5" y="97"/>
                    <a:pt x="5" y="98"/>
                  </a:cubicBezTo>
                  <a:lnTo>
                    <a:pt x="0" y="98"/>
                  </a:lnTo>
                  <a:close/>
                  <a:moveTo>
                    <a:pt x="0" y="97"/>
                  </a:moveTo>
                  <a:cubicBezTo>
                    <a:pt x="0" y="89"/>
                    <a:pt x="1" y="82"/>
                    <a:pt x="3" y="75"/>
                  </a:cubicBezTo>
                  <a:lnTo>
                    <a:pt x="7" y="76"/>
                  </a:lnTo>
                  <a:cubicBezTo>
                    <a:pt x="6" y="83"/>
                    <a:pt x="5" y="90"/>
                    <a:pt x="5" y="97"/>
                  </a:cubicBezTo>
                  <a:lnTo>
                    <a:pt x="0" y="97"/>
                  </a:lnTo>
                  <a:close/>
                  <a:moveTo>
                    <a:pt x="3" y="75"/>
                  </a:moveTo>
                  <a:cubicBezTo>
                    <a:pt x="5" y="68"/>
                    <a:pt x="7" y="61"/>
                    <a:pt x="10" y="55"/>
                  </a:cubicBezTo>
                  <a:lnTo>
                    <a:pt x="14" y="57"/>
                  </a:lnTo>
                  <a:cubicBezTo>
                    <a:pt x="11" y="63"/>
                    <a:pt x="9" y="69"/>
                    <a:pt x="7" y="76"/>
                  </a:cubicBezTo>
                  <a:lnTo>
                    <a:pt x="3" y="75"/>
                  </a:lnTo>
                  <a:close/>
                  <a:moveTo>
                    <a:pt x="10" y="55"/>
                  </a:moveTo>
                  <a:cubicBezTo>
                    <a:pt x="26" y="22"/>
                    <a:pt x="60" y="0"/>
                    <a:pt x="99" y="0"/>
                  </a:cubicBezTo>
                  <a:lnTo>
                    <a:pt x="99" y="4"/>
                  </a:lnTo>
                  <a:cubicBezTo>
                    <a:pt x="62" y="4"/>
                    <a:pt x="29" y="26"/>
                    <a:pt x="14" y="57"/>
                  </a:cubicBezTo>
                  <a:lnTo>
                    <a:pt x="10" y="55"/>
                  </a:lnTo>
                  <a:close/>
                  <a:moveTo>
                    <a:pt x="99" y="0"/>
                  </a:moveTo>
                  <a:cubicBezTo>
                    <a:pt x="99" y="0"/>
                    <a:pt x="99" y="0"/>
                    <a:pt x="99" y="0"/>
                  </a:cubicBezTo>
                  <a:lnTo>
                    <a:pt x="99" y="4"/>
                  </a:lnTo>
                  <a:cubicBezTo>
                    <a:pt x="99" y="4"/>
                    <a:pt x="99" y="4"/>
                    <a:pt x="99" y="4"/>
                  </a:cubicBezTo>
                  <a:lnTo>
                    <a:pt x="99" y="0"/>
                  </a:lnTo>
                  <a:close/>
                  <a:moveTo>
                    <a:pt x="99" y="0"/>
                  </a:moveTo>
                  <a:cubicBezTo>
                    <a:pt x="102" y="0"/>
                    <a:pt x="104" y="0"/>
                    <a:pt x="107" y="0"/>
                  </a:cubicBezTo>
                  <a:lnTo>
                    <a:pt x="107" y="4"/>
                  </a:lnTo>
                  <a:cubicBezTo>
                    <a:pt x="104" y="4"/>
                    <a:pt x="102" y="4"/>
                    <a:pt x="99" y="4"/>
                  </a:cubicBezTo>
                  <a:lnTo>
                    <a:pt x="99" y="0"/>
                  </a:lnTo>
                  <a:close/>
                  <a:moveTo>
                    <a:pt x="107" y="0"/>
                  </a:moveTo>
                  <a:cubicBezTo>
                    <a:pt x="110" y="0"/>
                    <a:pt x="112" y="1"/>
                    <a:pt x="115" y="1"/>
                  </a:cubicBezTo>
                  <a:lnTo>
                    <a:pt x="114" y="5"/>
                  </a:lnTo>
                  <a:cubicBezTo>
                    <a:pt x="112" y="5"/>
                    <a:pt x="109" y="5"/>
                    <a:pt x="107" y="4"/>
                  </a:cubicBezTo>
                  <a:lnTo>
                    <a:pt x="107" y="0"/>
                  </a:lnTo>
                  <a:close/>
                  <a:moveTo>
                    <a:pt x="115" y="1"/>
                  </a:moveTo>
                  <a:cubicBezTo>
                    <a:pt x="128" y="3"/>
                    <a:pt x="140" y="8"/>
                    <a:pt x="151" y="15"/>
                  </a:cubicBezTo>
                  <a:lnTo>
                    <a:pt x="149" y="19"/>
                  </a:lnTo>
                  <a:cubicBezTo>
                    <a:pt x="139" y="12"/>
                    <a:pt x="127" y="7"/>
                    <a:pt x="114" y="5"/>
                  </a:cubicBezTo>
                  <a:lnTo>
                    <a:pt x="115" y="1"/>
                  </a:lnTo>
                  <a:close/>
                  <a:moveTo>
                    <a:pt x="173" y="34"/>
                  </a:moveTo>
                  <a:lnTo>
                    <a:pt x="173" y="34"/>
                  </a:lnTo>
                  <a:lnTo>
                    <a:pt x="170" y="37"/>
                  </a:lnTo>
                  <a:lnTo>
                    <a:pt x="173" y="34"/>
                  </a:lnTo>
                  <a:close/>
                  <a:moveTo>
                    <a:pt x="170" y="37"/>
                  </a:moveTo>
                  <a:lnTo>
                    <a:pt x="170" y="37"/>
                  </a:lnTo>
                  <a:lnTo>
                    <a:pt x="171" y="35"/>
                  </a:lnTo>
                  <a:lnTo>
                    <a:pt x="170" y="37"/>
                  </a:lnTo>
                  <a:close/>
                  <a:moveTo>
                    <a:pt x="173" y="34"/>
                  </a:moveTo>
                  <a:cubicBezTo>
                    <a:pt x="175" y="36"/>
                    <a:pt x="177" y="39"/>
                    <a:pt x="179" y="41"/>
                  </a:cubicBezTo>
                  <a:lnTo>
                    <a:pt x="175" y="44"/>
                  </a:lnTo>
                  <a:cubicBezTo>
                    <a:pt x="173" y="41"/>
                    <a:pt x="172" y="39"/>
                    <a:pt x="170" y="37"/>
                  </a:cubicBezTo>
                  <a:lnTo>
                    <a:pt x="173" y="34"/>
                  </a:lnTo>
                  <a:close/>
                  <a:moveTo>
                    <a:pt x="179" y="41"/>
                  </a:moveTo>
                  <a:cubicBezTo>
                    <a:pt x="181" y="44"/>
                    <a:pt x="182" y="47"/>
                    <a:pt x="184" y="49"/>
                  </a:cubicBezTo>
                  <a:lnTo>
                    <a:pt x="180" y="51"/>
                  </a:lnTo>
                  <a:cubicBezTo>
                    <a:pt x="178" y="49"/>
                    <a:pt x="177" y="46"/>
                    <a:pt x="175" y="44"/>
                  </a:cubicBezTo>
                  <a:lnTo>
                    <a:pt x="179" y="41"/>
                  </a:lnTo>
                  <a:close/>
                  <a:moveTo>
                    <a:pt x="184" y="49"/>
                  </a:moveTo>
                  <a:cubicBezTo>
                    <a:pt x="192" y="64"/>
                    <a:pt x="197" y="80"/>
                    <a:pt x="197" y="98"/>
                  </a:cubicBezTo>
                  <a:lnTo>
                    <a:pt x="192" y="98"/>
                  </a:lnTo>
                  <a:cubicBezTo>
                    <a:pt x="192" y="81"/>
                    <a:pt x="188" y="65"/>
                    <a:pt x="180" y="51"/>
                  </a:cubicBezTo>
                  <a:lnTo>
                    <a:pt x="184" y="49"/>
                  </a:lnTo>
                  <a:close/>
                  <a:moveTo>
                    <a:pt x="197" y="98"/>
                  </a:moveTo>
                  <a:lnTo>
                    <a:pt x="197" y="98"/>
                  </a:lnTo>
                  <a:lnTo>
                    <a:pt x="192" y="98"/>
                  </a:lnTo>
                  <a:lnTo>
                    <a:pt x="197" y="98"/>
                  </a:lnTo>
                  <a:close/>
                  <a:moveTo>
                    <a:pt x="197" y="98"/>
                  </a:moveTo>
                  <a:cubicBezTo>
                    <a:pt x="197" y="112"/>
                    <a:pt x="193" y="126"/>
                    <a:pt x="187" y="139"/>
                  </a:cubicBezTo>
                  <a:lnTo>
                    <a:pt x="183" y="137"/>
                  </a:lnTo>
                  <a:cubicBezTo>
                    <a:pt x="189" y="125"/>
                    <a:pt x="192" y="112"/>
                    <a:pt x="192" y="98"/>
                  </a:cubicBezTo>
                  <a:lnTo>
                    <a:pt x="197" y="98"/>
                  </a:lnTo>
                  <a:close/>
                  <a:moveTo>
                    <a:pt x="187" y="139"/>
                  </a:moveTo>
                  <a:cubicBezTo>
                    <a:pt x="187" y="141"/>
                    <a:pt x="185" y="143"/>
                    <a:pt x="184" y="145"/>
                  </a:cubicBezTo>
                  <a:lnTo>
                    <a:pt x="181" y="143"/>
                  </a:lnTo>
                  <a:cubicBezTo>
                    <a:pt x="182" y="141"/>
                    <a:pt x="183" y="139"/>
                    <a:pt x="183" y="137"/>
                  </a:cubicBezTo>
                  <a:lnTo>
                    <a:pt x="187" y="139"/>
                  </a:lnTo>
                  <a:close/>
                  <a:moveTo>
                    <a:pt x="184" y="145"/>
                  </a:moveTo>
                  <a:cubicBezTo>
                    <a:pt x="179" y="155"/>
                    <a:pt x="171" y="164"/>
                    <a:pt x="163" y="171"/>
                  </a:cubicBezTo>
                  <a:lnTo>
                    <a:pt x="160" y="168"/>
                  </a:lnTo>
                  <a:cubicBezTo>
                    <a:pt x="168" y="161"/>
                    <a:pt x="175" y="152"/>
                    <a:pt x="181" y="143"/>
                  </a:cubicBezTo>
                  <a:lnTo>
                    <a:pt x="184" y="145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10254" name="Freeform 7"/>
            <p:cNvSpPr>
              <a:spLocks noChangeAspect="1"/>
            </p:cNvSpPr>
            <p:nvPr/>
          </p:nvSpPr>
          <p:spPr bwMode="auto">
            <a:xfrm>
              <a:off x="1160" y="195"/>
              <a:ext cx="258" cy="402"/>
            </a:xfrm>
            <a:custGeom>
              <a:avLst/>
              <a:gdLst>
                <a:gd name="T0" fmla="*/ 2 w 86"/>
                <a:gd name="T1" fmla="*/ 0 h 134"/>
                <a:gd name="T2" fmla="*/ 49 w 86"/>
                <a:gd name="T3" fmla="*/ 0 h 134"/>
                <a:gd name="T4" fmla="*/ 50 w 86"/>
                <a:gd name="T5" fmla="*/ 58 h 134"/>
                <a:gd name="T6" fmla="*/ 23 w 86"/>
                <a:gd name="T7" fmla="*/ 58 h 134"/>
                <a:gd name="T8" fmla="*/ 66 w 86"/>
                <a:gd name="T9" fmla="*/ 134 h 134"/>
                <a:gd name="T10" fmla="*/ 55 w 86"/>
                <a:gd name="T11" fmla="*/ 134 h 134"/>
                <a:gd name="T12" fmla="*/ 9 w 86"/>
                <a:gd name="T13" fmla="*/ 54 h 134"/>
                <a:gd name="T14" fmla="*/ 46 w 86"/>
                <a:gd name="T15" fmla="*/ 54 h 134"/>
                <a:gd name="T16" fmla="*/ 68 w 86"/>
                <a:gd name="T17" fmla="*/ 29 h 134"/>
                <a:gd name="T18" fmla="*/ 46 w 86"/>
                <a:gd name="T19" fmla="*/ 3 h 134"/>
                <a:gd name="T20" fmla="*/ 0 w 86"/>
                <a:gd name="T21" fmla="*/ 3 h 134"/>
                <a:gd name="T22" fmla="*/ 2 w 86"/>
                <a:gd name="T23" fmla="*/ 0 h 1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6"/>
                <a:gd name="T37" fmla="*/ 0 h 134"/>
                <a:gd name="T38" fmla="*/ 86 w 86"/>
                <a:gd name="T39" fmla="*/ 134 h 13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6" h="134">
                  <a:moveTo>
                    <a:pt x="2" y="0"/>
                  </a:moveTo>
                  <a:lnTo>
                    <a:pt x="49" y="0"/>
                  </a:lnTo>
                  <a:cubicBezTo>
                    <a:pt x="78" y="1"/>
                    <a:pt x="86" y="53"/>
                    <a:pt x="50" y="58"/>
                  </a:cubicBezTo>
                  <a:lnTo>
                    <a:pt x="23" y="58"/>
                  </a:lnTo>
                  <a:cubicBezTo>
                    <a:pt x="38" y="83"/>
                    <a:pt x="55" y="127"/>
                    <a:pt x="66" y="134"/>
                  </a:cubicBezTo>
                  <a:lnTo>
                    <a:pt x="55" y="134"/>
                  </a:lnTo>
                  <a:cubicBezTo>
                    <a:pt x="46" y="130"/>
                    <a:pt x="25" y="81"/>
                    <a:pt x="9" y="54"/>
                  </a:cubicBezTo>
                  <a:lnTo>
                    <a:pt x="46" y="54"/>
                  </a:lnTo>
                  <a:cubicBezTo>
                    <a:pt x="62" y="52"/>
                    <a:pt x="68" y="41"/>
                    <a:pt x="68" y="29"/>
                  </a:cubicBezTo>
                  <a:cubicBezTo>
                    <a:pt x="68" y="18"/>
                    <a:pt x="59" y="5"/>
                    <a:pt x="46" y="3"/>
                  </a:cubicBez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10255" name="Freeform 8"/>
            <p:cNvSpPr>
              <a:spLocks noChangeAspect="1"/>
            </p:cNvSpPr>
            <p:nvPr/>
          </p:nvSpPr>
          <p:spPr bwMode="auto">
            <a:xfrm>
              <a:off x="1139" y="210"/>
              <a:ext cx="219" cy="387"/>
            </a:xfrm>
            <a:custGeom>
              <a:avLst/>
              <a:gdLst>
                <a:gd name="T0" fmla="*/ 6 w 73"/>
                <a:gd name="T1" fmla="*/ 0 h 129"/>
                <a:gd name="T2" fmla="*/ 52 w 73"/>
                <a:gd name="T3" fmla="*/ 0 h 129"/>
                <a:gd name="T4" fmla="*/ 73 w 73"/>
                <a:gd name="T5" fmla="*/ 24 h 129"/>
                <a:gd name="T6" fmla="*/ 42 w 73"/>
                <a:gd name="T7" fmla="*/ 48 h 129"/>
                <a:gd name="T8" fmla="*/ 16 w 73"/>
                <a:gd name="T9" fmla="*/ 48 h 129"/>
                <a:gd name="T10" fmla="*/ 14 w 73"/>
                <a:gd name="T11" fmla="*/ 49 h 129"/>
                <a:gd name="T12" fmla="*/ 59 w 73"/>
                <a:gd name="T13" fmla="*/ 129 h 129"/>
                <a:gd name="T14" fmla="*/ 49 w 73"/>
                <a:gd name="T15" fmla="*/ 129 h 129"/>
                <a:gd name="T16" fmla="*/ 0 w 73"/>
                <a:gd name="T17" fmla="*/ 44 h 129"/>
                <a:gd name="T18" fmla="*/ 40 w 73"/>
                <a:gd name="T19" fmla="*/ 44 h 129"/>
                <a:gd name="T20" fmla="*/ 67 w 73"/>
                <a:gd name="T21" fmla="*/ 25 h 129"/>
                <a:gd name="T22" fmla="*/ 52 w 73"/>
                <a:gd name="T23" fmla="*/ 5 h 129"/>
                <a:gd name="T24" fmla="*/ 4 w 73"/>
                <a:gd name="T25" fmla="*/ 5 h 129"/>
                <a:gd name="T26" fmla="*/ 6 w 73"/>
                <a:gd name="T27" fmla="*/ 0 h 1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3"/>
                <a:gd name="T43" fmla="*/ 0 h 129"/>
                <a:gd name="T44" fmla="*/ 73 w 73"/>
                <a:gd name="T45" fmla="*/ 129 h 12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3" h="129">
                  <a:moveTo>
                    <a:pt x="6" y="0"/>
                  </a:moveTo>
                  <a:lnTo>
                    <a:pt x="52" y="0"/>
                  </a:lnTo>
                  <a:cubicBezTo>
                    <a:pt x="66" y="1"/>
                    <a:pt x="73" y="13"/>
                    <a:pt x="73" y="24"/>
                  </a:cubicBezTo>
                  <a:cubicBezTo>
                    <a:pt x="73" y="37"/>
                    <a:pt x="64" y="49"/>
                    <a:pt x="42" y="48"/>
                  </a:cubicBezTo>
                  <a:lnTo>
                    <a:pt x="16" y="48"/>
                  </a:lnTo>
                  <a:cubicBezTo>
                    <a:pt x="14" y="48"/>
                    <a:pt x="13" y="48"/>
                    <a:pt x="14" y="49"/>
                  </a:cubicBezTo>
                  <a:cubicBezTo>
                    <a:pt x="28" y="74"/>
                    <a:pt x="48" y="123"/>
                    <a:pt x="59" y="129"/>
                  </a:cubicBezTo>
                  <a:lnTo>
                    <a:pt x="49" y="129"/>
                  </a:lnTo>
                  <a:cubicBezTo>
                    <a:pt x="40" y="126"/>
                    <a:pt x="16" y="71"/>
                    <a:pt x="0" y="44"/>
                  </a:cubicBezTo>
                  <a:lnTo>
                    <a:pt x="40" y="44"/>
                  </a:lnTo>
                  <a:cubicBezTo>
                    <a:pt x="58" y="45"/>
                    <a:pt x="67" y="37"/>
                    <a:pt x="67" y="25"/>
                  </a:cubicBezTo>
                  <a:cubicBezTo>
                    <a:pt x="68" y="16"/>
                    <a:pt x="64" y="6"/>
                    <a:pt x="52" y="5"/>
                  </a:cubicBezTo>
                  <a:lnTo>
                    <a:pt x="4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10256" name="Freeform 9"/>
            <p:cNvSpPr>
              <a:spLocks noChangeAspect="1"/>
            </p:cNvSpPr>
            <p:nvPr/>
          </p:nvSpPr>
          <p:spPr bwMode="auto">
            <a:xfrm>
              <a:off x="929" y="249"/>
              <a:ext cx="381" cy="348"/>
            </a:xfrm>
            <a:custGeom>
              <a:avLst/>
              <a:gdLst>
                <a:gd name="T0" fmla="*/ 125 w 127"/>
                <a:gd name="T1" fmla="*/ 0 h 116"/>
                <a:gd name="T2" fmla="*/ 62 w 127"/>
                <a:gd name="T3" fmla="*/ 3 h 116"/>
                <a:gd name="T4" fmla="*/ 53 w 127"/>
                <a:gd name="T5" fmla="*/ 7 h 116"/>
                <a:gd name="T6" fmla="*/ 0 w 127"/>
                <a:gd name="T7" fmla="*/ 116 h 116"/>
                <a:gd name="T8" fmla="*/ 8 w 127"/>
                <a:gd name="T9" fmla="*/ 116 h 116"/>
                <a:gd name="T10" fmla="*/ 55 w 127"/>
                <a:gd name="T11" fmla="*/ 19 h 116"/>
                <a:gd name="T12" fmla="*/ 68 w 127"/>
                <a:gd name="T13" fmla="*/ 12 h 116"/>
                <a:gd name="T14" fmla="*/ 115 w 127"/>
                <a:gd name="T15" fmla="*/ 12 h 116"/>
                <a:gd name="T16" fmla="*/ 125 w 127"/>
                <a:gd name="T17" fmla="*/ 0 h 1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7"/>
                <a:gd name="T28" fmla="*/ 0 h 116"/>
                <a:gd name="T29" fmla="*/ 127 w 127"/>
                <a:gd name="T30" fmla="*/ 116 h 1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7" h="116">
                  <a:moveTo>
                    <a:pt x="125" y="0"/>
                  </a:moveTo>
                  <a:cubicBezTo>
                    <a:pt x="122" y="5"/>
                    <a:pt x="83" y="2"/>
                    <a:pt x="62" y="3"/>
                  </a:cubicBezTo>
                  <a:cubicBezTo>
                    <a:pt x="58" y="3"/>
                    <a:pt x="55" y="4"/>
                    <a:pt x="53" y="7"/>
                  </a:cubicBezTo>
                  <a:cubicBezTo>
                    <a:pt x="35" y="43"/>
                    <a:pt x="8" y="115"/>
                    <a:pt x="0" y="116"/>
                  </a:cubicBezTo>
                  <a:lnTo>
                    <a:pt x="8" y="116"/>
                  </a:lnTo>
                  <a:cubicBezTo>
                    <a:pt x="12" y="114"/>
                    <a:pt x="38" y="51"/>
                    <a:pt x="55" y="19"/>
                  </a:cubicBezTo>
                  <a:cubicBezTo>
                    <a:pt x="58" y="15"/>
                    <a:pt x="63" y="12"/>
                    <a:pt x="68" y="12"/>
                  </a:cubicBezTo>
                  <a:lnTo>
                    <a:pt x="115" y="12"/>
                  </a:lnTo>
                  <a:cubicBezTo>
                    <a:pt x="127" y="12"/>
                    <a:pt x="123" y="6"/>
                    <a:pt x="125" y="0"/>
                  </a:cubicBez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10257" name="Freeform 10"/>
            <p:cNvSpPr>
              <a:spLocks noChangeAspect="1"/>
            </p:cNvSpPr>
            <p:nvPr/>
          </p:nvSpPr>
          <p:spPr bwMode="auto">
            <a:xfrm>
              <a:off x="965" y="291"/>
              <a:ext cx="333" cy="306"/>
            </a:xfrm>
            <a:custGeom>
              <a:avLst/>
              <a:gdLst>
                <a:gd name="T0" fmla="*/ 111 w 111"/>
                <a:gd name="T1" fmla="*/ 0 h 102"/>
                <a:gd name="T2" fmla="*/ 55 w 111"/>
                <a:gd name="T3" fmla="*/ 2 h 102"/>
                <a:gd name="T4" fmla="*/ 45 w 111"/>
                <a:gd name="T5" fmla="*/ 9 h 102"/>
                <a:gd name="T6" fmla="*/ 0 w 111"/>
                <a:gd name="T7" fmla="*/ 102 h 102"/>
                <a:gd name="T8" fmla="*/ 7 w 111"/>
                <a:gd name="T9" fmla="*/ 102 h 102"/>
                <a:gd name="T10" fmla="*/ 47 w 111"/>
                <a:gd name="T11" fmla="*/ 16 h 102"/>
                <a:gd name="T12" fmla="*/ 57 w 111"/>
                <a:gd name="T13" fmla="*/ 11 h 102"/>
                <a:gd name="T14" fmla="*/ 97 w 111"/>
                <a:gd name="T15" fmla="*/ 11 h 102"/>
                <a:gd name="T16" fmla="*/ 111 w 111"/>
                <a:gd name="T17" fmla="*/ 0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1"/>
                <a:gd name="T28" fmla="*/ 0 h 102"/>
                <a:gd name="T29" fmla="*/ 111 w 111"/>
                <a:gd name="T30" fmla="*/ 102 h 1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1" h="102">
                  <a:moveTo>
                    <a:pt x="111" y="0"/>
                  </a:moveTo>
                  <a:cubicBezTo>
                    <a:pt x="108" y="4"/>
                    <a:pt x="76" y="2"/>
                    <a:pt x="55" y="2"/>
                  </a:cubicBezTo>
                  <a:cubicBezTo>
                    <a:pt x="51" y="2"/>
                    <a:pt x="47" y="6"/>
                    <a:pt x="45" y="9"/>
                  </a:cubicBezTo>
                  <a:cubicBezTo>
                    <a:pt x="28" y="41"/>
                    <a:pt x="5" y="100"/>
                    <a:pt x="0" y="102"/>
                  </a:cubicBezTo>
                  <a:lnTo>
                    <a:pt x="7" y="102"/>
                  </a:lnTo>
                  <a:cubicBezTo>
                    <a:pt x="12" y="101"/>
                    <a:pt x="32" y="47"/>
                    <a:pt x="47" y="16"/>
                  </a:cubicBezTo>
                  <a:cubicBezTo>
                    <a:pt x="50" y="13"/>
                    <a:pt x="52" y="11"/>
                    <a:pt x="57" y="11"/>
                  </a:cubicBezTo>
                  <a:lnTo>
                    <a:pt x="97" y="11"/>
                  </a:lnTo>
                  <a:cubicBezTo>
                    <a:pt x="109" y="11"/>
                    <a:pt x="109" y="5"/>
                    <a:pt x="111" y="0"/>
                  </a:cubicBez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10258" name="Freeform 11"/>
            <p:cNvSpPr>
              <a:spLocks noChangeAspect="1"/>
            </p:cNvSpPr>
            <p:nvPr/>
          </p:nvSpPr>
          <p:spPr bwMode="auto">
            <a:xfrm>
              <a:off x="824" y="66"/>
              <a:ext cx="612" cy="531"/>
            </a:xfrm>
            <a:custGeom>
              <a:avLst/>
              <a:gdLst>
                <a:gd name="T0" fmla="*/ 201 w 204"/>
                <a:gd name="T1" fmla="*/ 0 h 177"/>
                <a:gd name="T2" fmla="*/ 97 w 204"/>
                <a:gd name="T3" fmla="*/ 3 h 177"/>
                <a:gd name="T4" fmla="*/ 79 w 204"/>
                <a:gd name="T5" fmla="*/ 14 h 177"/>
                <a:gd name="T6" fmla="*/ 0 w 204"/>
                <a:gd name="T7" fmla="*/ 177 h 177"/>
                <a:gd name="T8" fmla="*/ 10 w 204"/>
                <a:gd name="T9" fmla="*/ 177 h 177"/>
                <a:gd name="T10" fmla="*/ 82 w 204"/>
                <a:gd name="T11" fmla="*/ 29 h 177"/>
                <a:gd name="T12" fmla="*/ 103 w 204"/>
                <a:gd name="T13" fmla="*/ 15 h 177"/>
                <a:gd name="T14" fmla="*/ 185 w 204"/>
                <a:gd name="T15" fmla="*/ 15 h 177"/>
                <a:gd name="T16" fmla="*/ 201 w 204"/>
                <a:gd name="T17" fmla="*/ 0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4"/>
                <a:gd name="T28" fmla="*/ 0 h 177"/>
                <a:gd name="T29" fmla="*/ 204 w 204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4" h="177">
                  <a:moveTo>
                    <a:pt x="201" y="0"/>
                  </a:moveTo>
                  <a:cubicBezTo>
                    <a:pt x="196" y="7"/>
                    <a:pt x="128" y="2"/>
                    <a:pt x="97" y="3"/>
                  </a:cubicBezTo>
                  <a:cubicBezTo>
                    <a:pt x="89" y="4"/>
                    <a:pt x="83" y="10"/>
                    <a:pt x="79" y="14"/>
                  </a:cubicBezTo>
                  <a:cubicBezTo>
                    <a:pt x="52" y="70"/>
                    <a:pt x="12" y="172"/>
                    <a:pt x="0" y="177"/>
                  </a:cubicBezTo>
                  <a:lnTo>
                    <a:pt x="10" y="177"/>
                  </a:lnTo>
                  <a:cubicBezTo>
                    <a:pt x="17" y="173"/>
                    <a:pt x="57" y="78"/>
                    <a:pt x="82" y="29"/>
                  </a:cubicBezTo>
                  <a:cubicBezTo>
                    <a:pt x="85" y="22"/>
                    <a:pt x="95" y="16"/>
                    <a:pt x="103" y="15"/>
                  </a:cubicBezTo>
                  <a:lnTo>
                    <a:pt x="185" y="15"/>
                  </a:lnTo>
                  <a:cubicBezTo>
                    <a:pt x="204" y="16"/>
                    <a:pt x="198" y="8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10259" name="Freeform 12"/>
            <p:cNvSpPr>
              <a:spLocks noChangeAspect="1"/>
            </p:cNvSpPr>
            <p:nvPr/>
          </p:nvSpPr>
          <p:spPr bwMode="auto">
            <a:xfrm>
              <a:off x="869" y="117"/>
              <a:ext cx="546" cy="480"/>
            </a:xfrm>
            <a:custGeom>
              <a:avLst/>
              <a:gdLst>
                <a:gd name="T0" fmla="*/ 182 w 182"/>
                <a:gd name="T1" fmla="*/ 0 h 160"/>
                <a:gd name="T2" fmla="*/ 89 w 182"/>
                <a:gd name="T3" fmla="*/ 3 h 160"/>
                <a:gd name="T4" fmla="*/ 69 w 182"/>
                <a:gd name="T5" fmla="*/ 16 h 160"/>
                <a:gd name="T6" fmla="*/ 0 w 182"/>
                <a:gd name="T7" fmla="*/ 160 h 160"/>
                <a:gd name="T8" fmla="*/ 5 w 182"/>
                <a:gd name="T9" fmla="*/ 160 h 160"/>
                <a:gd name="T10" fmla="*/ 71 w 182"/>
                <a:gd name="T11" fmla="*/ 26 h 160"/>
                <a:gd name="T12" fmla="*/ 82 w 182"/>
                <a:gd name="T13" fmla="*/ 16 h 160"/>
                <a:gd name="T14" fmla="*/ 161 w 182"/>
                <a:gd name="T15" fmla="*/ 16 h 160"/>
                <a:gd name="T16" fmla="*/ 182 w 182"/>
                <a:gd name="T17" fmla="*/ 0 h 1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2"/>
                <a:gd name="T28" fmla="*/ 0 h 160"/>
                <a:gd name="T29" fmla="*/ 182 w 182"/>
                <a:gd name="T30" fmla="*/ 160 h 16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2" h="160">
                  <a:moveTo>
                    <a:pt x="182" y="0"/>
                  </a:moveTo>
                  <a:cubicBezTo>
                    <a:pt x="180" y="6"/>
                    <a:pt x="121" y="2"/>
                    <a:pt x="89" y="3"/>
                  </a:cubicBezTo>
                  <a:cubicBezTo>
                    <a:pt x="81" y="3"/>
                    <a:pt x="71" y="10"/>
                    <a:pt x="69" y="16"/>
                  </a:cubicBezTo>
                  <a:cubicBezTo>
                    <a:pt x="42" y="71"/>
                    <a:pt x="6" y="155"/>
                    <a:pt x="0" y="160"/>
                  </a:cubicBezTo>
                  <a:lnTo>
                    <a:pt x="5" y="160"/>
                  </a:lnTo>
                  <a:cubicBezTo>
                    <a:pt x="15" y="160"/>
                    <a:pt x="29" y="116"/>
                    <a:pt x="71" y="26"/>
                  </a:cubicBezTo>
                  <a:cubicBezTo>
                    <a:pt x="75" y="20"/>
                    <a:pt x="74" y="16"/>
                    <a:pt x="82" y="16"/>
                  </a:cubicBezTo>
                  <a:lnTo>
                    <a:pt x="161" y="16"/>
                  </a:lnTo>
                  <a:cubicBezTo>
                    <a:pt x="179" y="16"/>
                    <a:pt x="177" y="13"/>
                    <a:pt x="182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</p:grp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5029200" y="285728"/>
            <a:ext cx="4114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sz="2400" b="1" dirty="0" smtClean="0">
                <a:solidFill>
                  <a:schemeClr val="bg1"/>
                </a:solidFill>
              </a:rPr>
              <a:t>MANEJO Y APLICACIÓN DE FITOSANITARIOS</a:t>
            </a:r>
            <a:endParaRPr lang="es-E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build="allAtOnce"/>
      <p:bldP spid="14" grpId="0" animBg="1" autoUpdateAnimBg="0"/>
      <p:bldP spid="17" grpId="0" build="p" autoUpdateAnimBg="0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42938" y="1428750"/>
            <a:ext cx="5429250" cy="4857750"/>
            <a:chOff x="528" y="776"/>
            <a:chExt cx="2448" cy="2928"/>
          </a:xfrm>
        </p:grpSpPr>
        <p:sp>
          <p:nvSpPr>
            <p:cNvPr id="12310" name="Line 10"/>
            <p:cNvSpPr>
              <a:spLocks noChangeShapeType="1"/>
            </p:cNvSpPr>
            <p:nvPr/>
          </p:nvSpPr>
          <p:spPr bwMode="auto">
            <a:xfrm flipH="1">
              <a:off x="528" y="776"/>
              <a:ext cx="2448" cy="0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12311" name="Line 11"/>
            <p:cNvSpPr>
              <a:spLocks noChangeShapeType="1"/>
            </p:cNvSpPr>
            <p:nvPr/>
          </p:nvSpPr>
          <p:spPr bwMode="auto">
            <a:xfrm>
              <a:off x="528" y="776"/>
              <a:ext cx="0" cy="2928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r="37981" b="24135"/>
          <a:stretch>
            <a:fillRect/>
          </a:stretch>
        </p:blipFill>
        <p:spPr bwMode="auto">
          <a:xfrm>
            <a:off x="4929188" y="2714620"/>
            <a:ext cx="373221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285750" y="214313"/>
            <a:ext cx="1100138" cy="1071562"/>
            <a:chOff x="788" y="0"/>
            <a:chExt cx="693" cy="675"/>
          </a:xfrm>
        </p:grpSpPr>
        <p:sp>
          <p:nvSpPr>
            <p:cNvPr id="12302" name="Freeform 5"/>
            <p:cNvSpPr>
              <a:spLocks noChangeAspect="1" noEditPoints="1"/>
            </p:cNvSpPr>
            <p:nvPr/>
          </p:nvSpPr>
          <p:spPr bwMode="auto">
            <a:xfrm>
              <a:off x="788" y="0"/>
              <a:ext cx="693" cy="675"/>
            </a:xfrm>
            <a:custGeom>
              <a:avLst/>
              <a:gdLst>
                <a:gd name="T0" fmla="*/ 212 w 231"/>
                <a:gd name="T1" fmla="*/ 53 h 225"/>
                <a:gd name="T2" fmla="*/ 210 w 231"/>
                <a:gd name="T3" fmla="*/ 54 h 225"/>
                <a:gd name="T4" fmla="*/ 211 w 231"/>
                <a:gd name="T5" fmla="*/ 54 h 225"/>
                <a:gd name="T6" fmla="*/ 211 w 231"/>
                <a:gd name="T7" fmla="*/ 53 h 225"/>
                <a:gd name="T8" fmla="*/ 212 w 231"/>
                <a:gd name="T9" fmla="*/ 53 h 225"/>
                <a:gd name="T10" fmla="*/ 215 w 231"/>
                <a:gd name="T11" fmla="*/ 61 h 225"/>
                <a:gd name="T12" fmla="*/ 212 w 231"/>
                <a:gd name="T13" fmla="*/ 53 h 225"/>
                <a:gd name="T14" fmla="*/ 221 w 231"/>
                <a:gd name="T15" fmla="*/ 69 h 225"/>
                <a:gd name="T16" fmla="*/ 215 w 231"/>
                <a:gd name="T17" fmla="*/ 61 h 225"/>
                <a:gd name="T18" fmla="*/ 221 w 231"/>
                <a:gd name="T19" fmla="*/ 69 h 225"/>
                <a:gd name="T20" fmla="*/ 229 w 231"/>
                <a:gd name="T21" fmla="*/ 116 h 225"/>
                <a:gd name="T22" fmla="*/ 221 w 231"/>
                <a:gd name="T23" fmla="*/ 69 h 225"/>
                <a:gd name="T24" fmla="*/ 231 w 231"/>
                <a:gd name="T25" fmla="*/ 116 h 225"/>
                <a:gd name="T26" fmla="*/ 229 w 231"/>
                <a:gd name="T27" fmla="*/ 116 h 225"/>
                <a:gd name="T28" fmla="*/ 231 w 231"/>
                <a:gd name="T29" fmla="*/ 116 h 225"/>
                <a:gd name="T30" fmla="*/ 224 w 231"/>
                <a:gd name="T31" fmla="*/ 148 h 225"/>
                <a:gd name="T32" fmla="*/ 231 w 231"/>
                <a:gd name="T33" fmla="*/ 116 h 225"/>
                <a:gd name="T34" fmla="*/ 219 w 231"/>
                <a:gd name="T35" fmla="*/ 166 h 225"/>
                <a:gd name="T36" fmla="*/ 224 w 231"/>
                <a:gd name="T37" fmla="*/ 148 h 225"/>
                <a:gd name="T38" fmla="*/ 219 w 231"/>
                <a:gd name="T39" fmla="*/ 166 h 225"/>
                <a:gd name="T40" fmla="*/ 149 w 231"/>
                <a:gd name="T41" fmla="*/ 224 h 225"/>
                <a:gd name="T42" fmla="*/ 219 w 231"/>
                <a:gd name="T43" fmla="*/ 166 h 225"/>
                <a:gd name="T44" fmla="*/ 11 w 231"/>
                <a:gd name="T45" fmla="*/ 164 h 225"/>
                <a:gd name="T46" fmla="*/ 13 w 231"/>
                <a:gd name="T47" fmla="*/ 163 h 225"/>
                <a:gd name="T48" fmla="*/ 11 w 231"/>
                <a:gd name="T49" fmla="*/ 164 h 225"/>
                <a:gd name="T50" fmla="*/ 12 w 231"/>
                <a:gd name="T51" fmla="*/ 164 h 225"/>
                <a:gd name="T52" fmla="*/ 11 w 231"/>
                <a:gd name="T53" fmla="*/ 164 h 225"/>
                <a:gd name="T54" fmla="*/ 10 w 231"/>
                <a:gd name="T55" fmla="*/ 157 h 225"/>
                <a:gd name="T56" fmla="*/ 11 w 231"/>
                <a:gd name="T57" fmla="*/ 164 h 225"/>
                <a:gd name="T58" fmla="*/ 6 w 231"/>
                <a:gd name="T59" fmla="*/ 151 h 225"/>
                <a:gd name="T60" fmla="*/ 10 w 231"/>
                <a:gd name="T61" fmla="*/ 157 h 225"/>
                <a:gd name="T62" fmla="*/ 6 w 231"/>
                <a:gd name="T63" fmla="*/ 151 h 225"/>
                <a:gd name="T64" fmla="*/ 2 w 231"/>
                <a:gd name="T65" fmla="*/ 116 h 225"/>
                <a:gd name="T66" fmla="*/ 6 w 231"/>
                <a:gd name="T67" fmla="*/ 151 h 225"/>
                <a:gd name="T68" fmla="*/ 0 w 231"/>
                <a:gd name="T69" fmla="*/ 116 h 225"/>
                <a:gd name="T70" fmla="*/ 2 w 231"/>
                <a:gd name="T71" fmla="*/ 116 h 225"/>
                <a:gd name="T72" fmla="*/ 0 w 231"/>
                <a:gd name="T73" fmla="*/ 116 h 225"/>
                <a:gd name="T74" fmla="*/ 10 w 231"/>
                <a:gd name="T75" fmla="*/ 73 h 225"/>
                <a:gd name="T76" fmla="*/ 0 w 231"/>
                <a:gd name="T77" fmla="*/ 116 h 225"/>
                <a:gd name="T78" fmla="*/ 15 w 231"/>
                <a:gd name="T79" fmla="*/ 60 h 225"/>
                <a:gd name="T80" fmla="*/ 10 w 231"/>
                <a:gd name="T81" fmla="*/ 73 h 225"/>
                <a:gd name="T82" fmla="*/ 15 w 231"/>
                <a:gd name="T83" fmla="*/ 60 h 225"/>
                <a:gd name="T84" fmla="*/ 66 w 231"/>
                <a:gd name="T85" fmla="*/ 14 h 225"/>
                <a:gd name="T86" fmla="*/ 15 w 231"/>
                <a:gd name="T87" fmla="*/ 60 h 225"/>
                <a:gd name="T88" fmla="*/ 116 w 231"/>
                <a:gd name="T89" fmla="*/ 0 h 225"/>
                <a:gd name="T90" fmla="*/ 116 w 231"/>
                <a:gd name="T91" fmla="*/ 2 h 225"/>
                <a:gd name="T92" fmla="*/ 116 w 231"/>
                <a:gd name="T93" fmla="*/ 0 h 225"/>
                <a:gd name="T94" fmla="*/ 144 w 231"/>
                <a:gd name="T95" fmla="*/ 6 h 225"/>
                <a:gd name="T96" fmla="*/ 116 w 231"/>
                <a:gd name="T97" fmla="*/ 0 h 225"/>
                <a:gd name="T98" fmla="*/ 149 w 231"/>
                <a:gd name="T99" fmla="*/ 5 h 225"/>
                <a:gd name="T100" fmla="*/ 144 w 231"/>
                <a:gd name="T101" fmla="*/ 6 h 225"/>
                <a:gd name="T102" fmla="*/ 149 w 231"/>
                <a:gd name="T103" fmla="*/ 5 h 225"/>
                <a:gd name="T104" fmla="*/ 170 w 231"/>
                <a:gd name="T105" fmla="*/ 16 h 225"/>
                <a:gd name="T106" fmla="*/ 149 w 231"/>
                <a:gd name="T107" fmla="*/ 5 h 22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31"/>
                <a:gd name="T163" fmla="*/ 0 h 225"/>
                <a:gd name="T164" fmla="*/ 231 w 231"/>
                <a:gd name="T165" fmla="*/ 225 h 22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31" h="225">
                  <a:moveTo>
                    <a:pt x="212" y="53"/>
                  </a:moveTo>
                  <a:cubicBezTo>
                    <a:pt x="212" y="53"/>
                    <a:pt x="212" y="53"/>
                    <a:pt x="212" y="53"/>
                  </a:cubicBezTo>
                  <a:lnTo>
                    <a:pt x="210" y="54"/>
                  </a:lnTo>
                  <a:cubicBezTo>
                    <a:pt x="210" y="54"/>
                    <a:pt x="210" y="54"/>
                    <a:pt x="210" y="54"/>
                  </a:cubicBezTo>
                  <a:lnTo>
                    <a:pt x="212" y="53"/>
                  </a:lnTo>
                  <a:close/>
                  <a:moveTo>
                    <a:pt x="211" y="54"/>
                  </a:moveTo>
                  <a:lnTo>
                    <a:pt x="210" y="54"/>
                  </a:lnTo>
                  <a:lnTo>
                    <a:pt x="211" y="53"/>
                  </a:lnTo>
                  <a:lnTo>
                    <a:pt x="211" y="54"/>
                  </a:lnTo>
                  <a:close/>
                  <a:moveTo>
                    <a:pt x="212" y="53"/>
                  </a:moveTo>
                  <a:cubicBezTo>
                    <a:pt x="214" y="55"/>
                    <a:pt x="215" y="58"/>
                    <a:pt x="217" y="60"/>
                  </a:cubicBezTo>
                  <a:lnTo>
                    <a:pt x="215" y="61"/>
                  </a:lnTo>
                  <a:cubicBezTo>
                    <a:pt x="214" y="59"/>
                    <a:pt x="212" y="56"/>
                    <a:pt x="211" y="54"/>
                  </a:cubicBezTo>
                  <a:lnTo>
                    <a:pt x="212" y="53"/>
                  </a:lnTo>
                  <a:close/>
                  <a:moveTo>
                    <a:pt x="217" y="60"/>
                  </a:moveTo>
                  <a:cubicBezTo>
                    <a:pt x="218" y="63"/>
                    <a:pt x="220" y="66"/>
                    <a:pt x="221" y="69"/>
                  </a:cubicBezTo>
                  <a:lnTo>
                    <a:pt x="219" y="69"/>
                  </a:lnTo>
                  <a:cubicBezTo>
                    <a:pt x="218" y="67"/>
                    <a:pt x="217" y="64"/>
                    <a:pt x="215" y="61"/>
                  </a:cubicBezTo>
                  <a:lnTo>
                    <a:pt x="217" y="60"/>
                  </a:lnTo>
                  <a:close/>
                  <a:moveTo>
                    <a:pt x="221" y="69"/>
                  </a:moveTo>
                  <a:cubicBezTo>
                    <a:pt x="227" y="83"/>
                    <a:pt x="231" y="99"/>
                    <a:pt x="231" y="116"/>
                  </a:cubicBezTo>
                  <a:lnTo>
                    <a:pt x="229" y="116"/>
                  </a:lnTo>
                  <a:cubicBezTo>
                    <a:pt x="229" y="99"/>
                    <a:pt x="225" y="84"/>
                    <a:pt x="219" y="69"/>
                  </a:cubicBezTo>
                  <a:lnTo>
                    <a:pt x="221" y="69"/>
                  </a:lnTo>
                  <a:close/>
                  <a:moveTo>
                    <a:pt x="231" y="116"/>
                  </a:moveTo>
                  <a:lnTo>
                    <a:pt x="231" y="116"/>
                  </a:lnTo>
                  <a:lnTo>
                    <a:pt x="229" y="116"/>
                  </a:lnTo>
                  <a:lnTo>
                    <a:pt x="231" y="116"/>
                  </a:lnTo>
                  <a:close/>
                  <a:moveTo>
                    <a:pt x="231" y="116"/>
                  </a:moveTo>
                  <a:cubicBezTo>
                    <a:pt x="231" y="127"/>
                    <a:pt x="229" y="138"/>
                    <a:pt x="226" y="148"/>
                  </a:cubicBezTo>
                  <a:lnTo>
                    <a:pt x="224" y="148"/>
                  </a:lnTo>
                  <a:cubicBezTo>
                    <a:pt x="227" y="138"/>
                    <a:pt x="229" y="127"/>
                    <a:pt x="229" y="116"/>
                  </a:cubicBezTo>
                  <a:lnTo>
                    <a:pt x="231" y="116"/>
                  </a:lnTo>
                  <a:close/>
                  <a:moveTo>
                    <a:pt x="226" y="148"/>
                  </a:moveTo>
                  <a:cubicBezTo>
                    <a:pt x="224" y="154"/>
                    <a:pt x="222" y="160"/>
                    <a:pt x="219" y="166"/>
                  </a:cubicBezTo>
                  <a:lnTo>
                    <a:pt x="218" y="165"/>
                  </a:lnTo>
                  <a:cubicBezTo>
                    <a:pt x="220" y="159"/>
                    <a:pt x="222" y="154"/>
                    <a:pt x="224" y="148"/>
                  </a:cubicBezTo>
                  <a:lnTo>
                    <a:pt x="226" y="148"/>
                  </a:lnTo>
                  <a:close/>
                  <a:moveTo>
                    <a:pt x="219" y="166"/>
                  </a:moveTo>
                  <a:cubicBezTo>
                    <a:pt x="205" y="194"/>
                    <a:pt x="180" y="216"/>
                    <a:pt x="150" y="225"/>
                  </a:cubicBezTo>
                  <a:lnTo>
                    <a:pt x="149" y="224"/>
                  </a:lnTo>
                  <a:cubicBezTo>
                    <a:pt x="179" y="214"/>
                    <a:pt x="204" y="193"/>
                    <a:pt x="218" y="165"/>
                  </a:cubicBezTo>
                  <a:lnTo>
                    <a:pt x="219" y="166"/>
                  </a:lnTo>
                  <a:close/>
                  <a:moveTo>
                    <a:pt x="11" y="164"/>
                  </a:moveTo>
                  <a:lnTo>
                    <a:pt x="11" y="164"/>
                  </a:lnTo>
                  <a:lnTo>
                    <a:pt x="13" y="163"/>
                  </a:lnTo>
                  <a:lnTo>
                    <a:pt x="11" y="164"/>
                  </a:lnTo>
                  <a:close/>
                  <a:moveTo>
                    <a:pt x="11" y="164"/>
                  </a:moveTo>
                  <a:lnTo>
                    <a:pt x="11" y="164"/>
                  </a:lnTo>
                  <a:lnTo>
                    <a:pt x="12" y="164"/>
                  </a:lnTo>
                  <a:lnTo>
                    <a:pt x="11" y="164"/>
                  </a:lnTo>
                  <a:close/>
                  <a:moveTo>
                    <a:pt x="11" y="164"/>
                  </a:moveTo>
                  <a:cubicBezTo>
                    <a:pt x="10" y="162"/>
                    <a:pt x="9" y="160"/>
                    <a:pt x="8" y="158"/>
                  </a:cubicBezTo>
                  <a:lnTo>
                    <a:pt x="10" y="157"/>
                  </a:lnTo>
                  <a:cubicBezTo>
                    <a:pt x="11" y="159"/>
                    <a:pt x="12" y="161"/>
                    <a:pt x="13" y="163"/>
                  </a:cubicBezTo>
                  <a:lnTo>
                    <a:pt x="11" y="164"/>
                  </a:lnTo>
                  <a:close/>
                  <a:moveTo>
                    <a:pt x="8" y="158"/>
                  </a:moveTo>
                  <a:cubicBezTo>
                    <a:pt x="7" y="156"/>
                    <a:pt x="7" y="154"/>
                    <a:pt x="6" y="151"/>
                  </a:cubicBezTo>
                  <a:lnTo>
                    <a:pt x="8" y="151"/>
                  </a:lnTo>
                  <a:cubicBezTo>
                    <a:pt x="8" y="153"/>
                    <a:pt x="9" y="155"/>
                    <a:pt x="10" y="157"/>
                  </a:cubicBezTo>
                  <a:lnTo>
                    <a:pt x="8" y="158"/>
                  </a:lnTo>
                  <a:close/>
                  <a:moveTo>
                    <a:pt x="6" y="151"/>
                  </a:moveTo>
                  <a:cubicBezTo>
                    <a:pt x="2" y="140"/>
                    <a:pt x="0" y="128"/>
                    <a:pt x="0" y="116"/>
                  </a:cubicBezTo>
                  <a:lnTo>
                    <a:pt x="2" y="116"/>
                  </a:lnTo>
                  <a:cubicBezTo>
                    <a:pt x="2" y="128"/>
                    <a:pt x="4" y="140"/>
                    <a:pt x="8" y="151"/>
                  </a:cubicBezTo>
                  <a:lnTo>
                    <a:pt x="6" y="151"/>
                  </a:lnTo>
                  <a:close/>
                  <a:moveTo>
                    <a:pt x="0" y="116"/>
                  </a:moveTo>
                  <a:lnTo>
                    <a:pt x="0" y="116"/>
                  </a:lnTo>
                  <a:lnTo>
                    <a:pt x="2" y="116"/>
                  </a:lnTo>
                  <a:lnTo>
                    <a:pt x="0" y="116"/>
                  </a:lnTo>
                  <a:close/>
                  <a:moveTo>
                    <a:pt x="0" y="116"/>
                  </a:moveTo>
                  <a:cubicBezTo>
                    <a:pt x="0" y="100"/>
                    <a:pt x="3" y="86"/>
                    <a:pt x="9" y="73"/>
                  </a:cubicBezTo>
                  <a:lnTo>
                    <a:pt x="10" y="73"/>
                  </a:lnTo>
                  <a:cubicBezTo>
                    <a:pt x="5" y="86"/>
                    <a:pt x="2" y="101"/>
                    <a:pt x="2" y="116"/>
                  </a:cubicBezTo>
                  <a:lnTo>
                    <a:pt x="0" y="116"/>
                  </a:lnTo>
                  <a:close/>
                  <a:moveTo>
                    <a:pt x="9" y="73"/>
                  </a:moveTo>
                  <a:cubicBezTo>
                    <a:pt x="10" y="68"/>
                    <a:pt x="12" y="64"/>
                    <a:pt x="15" y="60"/>
                  </a:cubicBezTo>
                  <a:lnTo>
                    <a:pt x="16" y="61"/>
                  </a:lnTo>
                  <a:cubicBezTo>
                    <a:pt x="14" y="65"/>
                    <a:pt x="12" y="69"/>
                    <a:pt x="10" y="73"/>
                  </a:cubicBezTo>
                  <a:lnTo>
                    <a:pt x="9" y="73"/>
                  </a:lnTo>
                  <a:close/>
                  <a:moveTo>
                    <a:pt x="15" y="60"/>
                  </a:moveTo>
                  <a:cubicBezTo>
                    <a:pt x="26" y="39"/>
                    <a:pt x="44" y="22"/>
                    <a:pt x="66" y="12"/>
                  </a:cubicBezTo>
                  <a:lnTo>
                    <a:pt x="66" y="14"/>
                  </a:lnTo>
                  <a:cubicBezTo>
                    <a:pt x="45" y="24"/>
                    <a:pt x="28" y="40"/>
                    <a:pt x="16" y="61"/>
                  </a:cubicBezTo>
                  <a:lnTo>
                    <a:pt x="15" y="60"/>
                  </a:lnTo>
                  <a:close/>
                  <a:moveTo>
                    <a:pt x="116" y="0"/>
                  </a:moveTo>
                  <a:lnTo>
                    <a:pt x="116" y="0"/>
                  </a:lnTo>
                  <a:lnTo>
                    <a:pt x="116" y="2"/>
                  </a:lnTo>
                  <a:lnTo>
                    <a:pt x="116" y="0"/>
                  </a:lnTo>
                  <a:close/>
                  <a:moveTo>
                    <a:pt x="116" y="0"/>
                  </a:moveTo>
                  <a:cubicBezTo>
                    <a:pt x="125" y="0"/>
                    <a:pt x="135" y="2"/>
                    <a:pt x="144" y="4"/>
                  </a:cubicBezTo>
                  <a:lnTo>
                    <a:pt x="144" y="6"/>
                  </a:lnTo>
                  <a:cubicBezTo>
                    <a:pt x="135" y="4"/>
                    <a:pt x="125" y="2"/>
                    <a:pt x="116" y="2"/>
                  </a:cubicBezTo>
                  <a:lnTo>
                    <a:pt x="116" y="0"/>
                  </a:lnTo>
                  <a:close/>
                  <a:moveTo>
                    <a:pt x="144" y="4"/>
                  </a:moveTo>
                  <a:cubicBezTo>
                    <a:pt x="146" y="4"/>
                    <a:pt x="147" y="5"/>
                    <a:pt x="149" y="5"/>
                  </a:cubicBezTo>
                  <a:lnTo>
                    <a:pt x="148" y="7"/>
                  </a:lnTo>
                  <a:cubicBezTo>
                    <a:pt x="147" y="7"/>
                    <a:pt x="145" y="6"/>
                    <a:pt x="144" y="6"/>
                  </a:cubicBezTo>
                  <a:lnTo>
                    <a:pt x="144" y="4"/>
                  </a:lnTo>
                  <a:close/>
                  <a:moveTo>
                    <a:pt x="149" y="5"/>
                  </a:moveTo>
                  <a:cubicBezTo>
                    <a:pt x="156" y="8"/>
                    <a:pt x="164" y="11"/>
                    <a:pt x="170" y="14"/>
                  </a:cubicBezTo>
                  <a:lnTo>
                    <a:pt x="170" y="16"/>
                  </a:lnTo>
                  <a:cubicBezTo>
                    <a:pt x="163" y="12"/>
                    <a:pt x="156" y="9"/>
                    <a:pt x="148" y="7"/>
                  </a:cubicBezTo>
                  <a:lnTo>
                    <a:pt x="149" y="5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12303" name="Freeform 6"/>
            <p:cNvSpPr>
              <a:spLocks noChangeAspect="1" noEditPoints="1"/>
            </p:cNvSpPr>
            <p:nvPr/>
          </p:nvSpPr>
          <p:spPr bwMode="auto">
            <a:xfrm>
              <a:off x="839" y="54"/>
              <a:ext cx="591" cy="585"/>
            </a:xfrm>
            <a:custGeom>
              <a:avLst/>
              <a:gdLst>
                <a:gd name="T0" fmla="*/ 149 w 197"/>
                <a:gd name="T1" fmla="*/ 176 h 195"/>
                <a:gd name="T2" fmla="*/ 149 w 197"/>
                <a:gd name="T3" fmla="*/ 176 h 195"/>
                <a:gd name="T4" fmla="*/ 149 w 197"/>
                <a:gd name="T5" fmla="*/ 176 h 195"/>
                <a:gd name="T6" fmla="*/ 143 w 197"/>
                <a:gd name="T7" fmla="*/ 180 h 195"/>
                <a:gd name="T8" fmla="*/ 145 w 197"/>
                <a:gd name="T9" fmla="*/ 184 h 195"/>
                <a:gd name="T10" fmla="*/ 143 w 197"/>
                <a:gd name="T11" fmla="*/ 180 h 195"/>
                <a:gd name="T12" fmla="*/ 99 w 197"/>
                <a:gd name="T13" fmla="*/ 195 h 195"/>
                <a:gd name="T14" fmla="*/ 138 w 197"/>
                <a:gd name="T15" fmla="*/ 187 h 195"/>
                <a:gd name="T16" fmla="*/ 99 w 197"/>
                <a:gd name="T17" fmla="*/ 191 h 195"/>
                <a:gd name="T18" fmla="*/ 99 w 197"/>
                <a:gd name="T19" fmla="*/ 195 h 195"/>
                <a:gd name="T20" fmla="*/ 99 w 197"/>
                <a:gd name="T21" fmla="*/ 191 h 195"/>
                <a:gd name="T22" fmla="*/ 68 w 197"/>
                <a:gd name="T23" fmla="*/ 190 h 195"/>
                <a:gd name="T24" fmla="*/ 72 w 197"/>
                <a:gd name="T25" fmla="*/ 192 h 195"/>
                <a:gd name="T26" fmla="*/ 50 w 197"/>
                <a:gd name="T27" fmla="*/ 177 h 195"/>
                <a:gd name="T28" fmla="*/ 36 w 197"/>
                <a:gd name="T29" fmla="*/ 173 h 195"/>
                <a:gd name="T30" fmla="*/ 39 w 197"/>
                <a:gd name="T31" fmla="*/ 170 h 195"/>
                <a:gd name="T32" fmla="*/ 39 w 197"/>
                <a:gd name="T33" fmla="*/ 170 h 195"/>
                <a:gd name="T34" fmla="*/ 36 w 197"/>
                <a:gd name="T35" fmla="*/ 173 h 195"/>
                <a:gd name="T36" fmla="*/ 39 w 197"/>
                <a:gd name="T37" fmla="*/ 170 h 195"/>
                <a:gd name="T38" fmla="*/ 32 w 197"/>
                <a:gd name="T39" fmla="*/ 170 h 195"/>
                <a:gd name="T40" fmla="*/ 34 w 197"/>
                <a:gd name="T41" fmla="*/ 171 h 195"/>
                <a:gd name="T42" fmla="*/ 26 w 197"/>
                <a:gd name="T43" fmla="*/ 157 h 195"/>
                <a:gd name="T44" fmla="*/ 15 w 197"/>
                <a:gd name="T45" fmla="*/ 149 h 195"/>
                <a:gd name="T46" fmla="*/ 19 w 197"/>
                <a:gd name="T47" fmla="*/ 147 h 195"/>
                <a:gd name="T48" fmla="*/ 19 w 197"/>
                <a:gd name="T49" fmla="*/ 147 h 195"/>
                <a:gd name="T50" fmla="*/ 15 w 197"/>
                <a:gd name="T51" fmla="*/ 149 h 195"/>
                <a:gd name="T52" fmla="*/ 19 w 197"/>
                <a:gd name="T53" fmla="*/ 147 h 195"/>
                <a:gd name="T54" fmla="*/ 8 w 197"/>
                <a:gd name="T55" fmla="*/ 136 h 195"/>
                <a:gd name="T56" fmla="*/ 12 w 197"/>
                <a:gd name="T57" fmla="*/ 143 h 195"/>
                <a:gd name="T58" fmla="*/ 5 w 197"/>
                <a:gd name="T59" fmla="*/ 98 h 195"/>
                <a:gd name="T60" fmla="*/ 0 w 197"/>
                <a:gd name="T61" fmla="*/ 98 h 195"/>
                <a:gd name="T62" fmla="*/ 5 w 197"/>
                <a:gd name="T63" fmla="*/ 98 h 195"/>
                <a:gd name="T64" fmla="*/ 3 w 197"/>
                <a:gd name="T65" fmla="*/ 75 h 195"/>
                <a:gd name="T66" fmla="*/ 0 w 197"/>
                <a:gd name="T67" fmla="*/ 97 h 195"/>
                <a:gd name="T68" fmla="*/ 14 w 197"/>
                <a:gd name="T69" fmla="*/ 57 h 195"/>
                <a:gd name="T70" fmla="*/ 10 w 197"/>
                <a:gd name="T71" fmla="*/ 55 h 195"/>
                <a:gd name="T72" fmla="*/ 14 w 197"/>
                <a:gd name="T73" fmla="*/ 57 h 195"/>
                <a:gd name="T74" fmla="*/ 99 w 197"/>
                <a:gd name="T75" fmla="*/ 0 h 195"/>
                <a:gd name="T76" fmla="*/ 99 w 197"/>
                <a:gd name="T77" fmla="*/ 0 h 195"/>
                <a:gd name="T78" fmla="*/ 107 w 197"/>
                <a:gd name="T79" fmla="*/ 4 h 195"/>
                <a:gd name="T80" fmla="*/ 107 w 197"/>
                <a:gd name="T81" fmla="*/ 0 h 195"/>
                <a:gd name="T82" fmla="*/ 107 w 197"/>
                <a:gd name="T83" fmla="*/ 4 h 195"/>
                <a:gd name="T84" fmla="*/ 151 w 197"/>
                <a:gd name="T85" fmla="*/ 15 h 195"/>
                <a:gd name="T86" fmla="*/ 115 w 197"/>
                <a:gd name="T87" fmla="*/ 1 h 195"/>
                <a:gd name="T88" fmla="*/ 170 w 197"/>
                <a:gd name="T89" fmla="*/ 37 h 195"/>
                <a:gd name="T90" fmla="*/ 170 w 197"/>
                <a:gd name="T91" fmla="*/ 37 h 195"/>
                <a:gd name="T92" fmla="*/ 170 w 197"/>
                <a:gd name="T93" fmla="*/ 37 h 195"/>
                <a:gd name="T94" fmla="*/ 175 w 197"/>
                <a:gd name="T95" fmla="*/ 44 h 195"/>
                <a:gd name="T96" fmla="*/ 179 w 197"/>
                <a:gd name="T97" fmla="*/ 41 h 195"/>
                <a:gd name="T98" fmla="*/ 175 w 197"/>
                <a:gd name="T99" fmla="*/ 44 h 195"/>
                <a:gd name="T100" fmla="*/ 197 w 197"/>
                <a:gd name="T101" fmla="*/ 98 h 195"/>
                <a:gd name="T102" fmla="*/ 184 w 197"/>
                <a:gd name="T103" fmla="*/ 49 h 195"/>
                <a:gd name="T104" fmla="*/ 192 w 197"/>
                <a:gd name="T105" fmla="*/ 98 h 195"/>
                <a:gd name="T106" fmla="*/ 197 w 197"/>
                <a:gd name="T107" fmla="*/ 98 h 195"/>
                <a:gd name="T108" fmla="*/ 192 w 197"/>
                <a:gd name="T109" fmla="*/ 98 h 195"/>
                <a:gd name="T110" fmla="*/ 184 w 197"/>
                <a:gd name="T111" fmla="*/ 145 h 195"/>
                <a:gd name="T112" fmla="*/ 187 w 197"/>
                <a:gd name="T113" fmla="*/ 139 h 195"/>
                <a:gd name="T114" fmla="*/ 160 w 197"/>
                <a:gd name="T115" fmla="*/ 168 h 19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97"/>
                <a:gd name="T175" fmla="*/ 0 h 195"/>
                <a:gd name="T176" fmla="*/ 197 w 197"/>
                <a:gd name="T177" fmla="*/ 195 h 19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97" h="195">
                  <a:moveTo>
                    <a:pt x="151" y="180"/>
                  </a:moveTo>
                  <a:lnTo>
                    <a:pt x="151" y="180"/>
                  </a:lnTo>
                  <a:lnTo>
                    <a:pt x="149" y="176"/>
                  </a:lnTo>
                  <a:lnTo>
                    <a:pt x="151" y="180"/>
                  </a:lnTo>
                  <a:close/>
                  <a:moveTo>
                    <a:pt x="149" y="176"/>
                  </a:moveTo>
                  <a:lnTo>
                    <a:pt x="149" y="176"/>
                  </a:lnTo>
                  <a:lnTo>
                    <a:pt x="150" y="178"/>
                  </a:lnTo>
                  <a:lnTo>
                    <a:pt x="149" y="176"/>
                  </a:lnTo>
                  <a:close/>
                  <a:moveTo>
                    <a:pt x="151" y="180"/>
                  </a:moveTo>
                  <a:cubicBezTo>
                    <a:pt x="149" y="181"/>
                    <a:pt x="147" y="183"/>
                    <a:pt x="145" y="184"/>
                  </a:cubicBezTo>
                  <a:lnTo>
                    <a:pt x="143" y="180"/>
                  </a:lnTo>
                  <a:cubicBezTo>
                    <a:pt x="145" y="179"/>
                    <a:pt x="147" y="177"/>
                    <a:pt x="149" y="176"/>
                  </a:cubicBezTo>
                  <a:lnTo>
                    <a:pt x="151" y="180"/>
                  </a:lnTo>
                  <a:close/>
                  <a:moveTo>
                    <a:pt x="145" y="184"/>
                  </a:moveTo>
                  <a:cubicBezTo>
                    <a:pt x="142" y="185"/>
                    <a:pt x="140" y="186"/>
                    <a:pt x="138" y="187"/>
                  </a:cubicBezTo>
                  <a:lnTo>
                    <a:pt x="136" y="183"/>
                  </a:lnTo>
                  <a:cubicBezTo>
                    <a:pt x="138" y="182"/>
                    <a:pt x="141" y="181"/>
                    <a:pt x="143" y="180"/>
                  </a:cubicBezTo>
                  <a:lnTo>
                    <a:pt x="145" y="184"/>
                  </a:lnTo>
                  <a:close/>
                  <a:moveTo>
                    <a:pt x="138" y="187"/>
                  </a:moveTo>
                  <a:cubicBezTo>
                    <a:pt x="126" y="192"/>
                    <a:pt x="112" y="195"/>
                    <a:pt x="99" y="195"/>
                  </a:cubicBezTo>
                  <a:lnTo>
                    <a:pt x="99" y="191"/>
                  </a:lnTo>
                  <a:cubicBezTo>
                    <a:pt x="112" y="191"/>
                    <a:pt x="125" y="188"/>
                    <a:pt x="136" y="183"/>
                  </a:cubicBezTo>
                  <a:lnTo>
                    <a:pt x="138" y="187"/>
                  </a:lnTo>
                  <a:close/>
                  <a:moveTo>
                    <a:pt x="99" y="195"/>
                  </a:moveTo>
                  <a:lnTo>
                    <a:pt x="99" y="195"/>
                  </a:lnTo>
                  <a:lnTo>
                    <a:pt x="99" y="191"/>
                  </a:lnTo>
                  <a:lnTo>
                    <a:pt x="99" y="195"/>
                  </a:lnTo>
                  <a:close/>
                  <a:moveTo>
                    <a:pt x="99" y="195"/>
                  </a:moveTo>
                  <a:cubicBezTo>
                    <a:pt x="89" y="195"/>
                    <a:pt x="80" y="194"/>
                    <a:pt x="72" y="192"/>
                  </a:cubicBezTo>
                  <a:lnTo>
                    <a:pt x="73" y="187"/>
                  </a:lnTo>
                  <a:cubicBezTo>
                    <a:pt x="81" y="190"/>
                    <a:pt x="90" y="191"/>
                    <a:pt x="99" y="191"/>
                  </a:cubicBezTo>
                  <a:lnTo>
                    <a:pt x="99" y="195"/>
                  </a:lnTo>
                  <a:close/>
                  <a:moveTo>
                    <a:pt x="72" y="192"/>
                  </a:moveTo>
                  <a:cubicBezTo>
                    <a:pt x="70" y="191"/>
                    <a:pt x="69" y="191"/>
                    <a:pt x="68" y="190"/>
                  </a:cubicBezTo>
                  <a:lnTo>
                    <a:pt x="69" y="186"/>
                  </a:lnTo>
                  <a:cubicBezTo>
                    <a:pt x="70" y="187"/>
                    <a:pt x="72" y="187"/>
                    <a:pt x="73" y="187"/>
                  </a:cubicBezTo>
                  <a:lnTo>
                    <a:pt x="72" y="192"/>
                  </a:lnTo>
                  <a:close/>
                  <a:moveTo>
                    <a:pt x="68" y="190"/>
                  </a:moveTo>
                  <a:cubicBezTo>
                    <a:pt x="61" y="188"/>
                    <a:pt x="54" y="185"/>
                    <a:pt x="48" y="181"/>
                  </a:cubicBezTo>
                  <a:lnTo>
                    <a:pt x="50" y="177"/>
                  </a:lnTo>
                  <a:cubicBezTo>
                    <a:pt x="56" y="181"/>
                    <a:pt x="62" y="184"/>
                    <a:pt x="69" y="186"/>
                  </a:cubicBezTo>
                  <a:lnTo>
                    <a:pt x="68" y="190"/>
                  </a:lnTo>
                  <a:close/>
                  <a:moveTo>
                    <a:pt x="36" y="173"/>
                  </a:moveTo>
                  <a:lnTo>
                    <a:pt x="36" y="173"/>
                  </a:lnTo>
                  <a:lnTo>
                    <a:pt x="39" y="170"/>
                  </a:lnTo>
                  <a:lnTo>
                    <a:pt x="36" y="173"/>
                  </a:lnTo>
                  <a:close/>
                  <a:moveTo>
                    <a:pt x="39" y="170"/>
                  </a:moveTo>
                  <a:lnTo>
                    <a:pt x="39" y="170"/>
                  </a:lnTo>
                  <a:lnTo>
                    <a:pt x="38" y="171"/>
                  </a:lnTo>
                  <a:lnTo>
                    <a:pt x="39" y="170"/>
                  </a:lnTo>
                  <a:close/>
                  <a:moveTo>
                    <a:pt x="36" y="173"/>
                  </a:moveTo>
                  <a:cubicBezTo>
                    <a:pt x="36" y="173"/>
                    <a:pt x="35" y="172"/>
                    <a:pt x="34" y="171"/>
                  </a:cubicBezTo>
                  <a:lnTo>
                    <a:pt x="37" y="168"/>
                  </a:lnTo>
                  <a:cubicBezTo>
                    <a:pt x="38" y="169"/>
                    <a:pt x="39" y="169"/>
                    <a:pt x="39" y="170"/>
                  </a:cubicBezTo>
                  <a:lnTo>
                    <a:pt x="36" y="173"/>
                  </a:lnTo>
                  <a:close/>
                  <a:moveTo>
                    <a:pt x="34" y="171"/>
                  </a:moveTo>
                  <a:cubicBezTo>
                    <a:pt x="34" y="171"/>
                    <a:pt x="33" y="170"/>
                    <a:pt x="32" y="170"/>
                  </a:cubicBezTo>
                  <a:lnTo>
                    <a:pt x="35" y="166"/>
                  </a:lnTo>
                  <a:cubicBezTo>
                    <a:pt x="36" y="167"/>
                    <a:pt x="37" y="167"/>
                    <a:pt x="37" y="168"/>
                  </a:cubicBezTo>
                  <a:lnTo>
                    <a:pt x="34" y="171"/>
                  </a:lnTo>
                  <a:close/>
                  <a:moveTo>
                    <a:pt x="32" y="170"/>
                  </a:moveTo>
                  <a:cubicBezTo>
                    <a:pt x="29" y="166"/>
                    <a:pt x="26" y="163"/>
                    <a:pt x="23" y="160"/>
                  </a:cubicBezTo>
                  <a:lnTo>
                    <a:pt x="26" y="157"/>
                  </a:lnTo>
                  <a:cubicBezTo>
                    <a:pt x="29" y="160"/>
                    <a:pt x="32" y="163"/>
                    <a:pt x="35" y="166"/>
                  </a:cubicBezTo>
                  <a:lnTo>
                    <a:pt x="32" y="170"/>
                  </a:lnTo>
                  <a:close/>
                  <a:moveTo>
                    <a:pt x="15" y="149"/>
                  </a:moveTo>
                  <a:lnTo>
                    <a:pt x="15" y="149"/>
                  </a:lnTo>
                  <a:lnTo>
                    <a:pt x="19" y="147"/>
                  </a:lnTo>
                  <a:lnTo>
                    <a:pt x="15" y="149"/>
                  </a:lnTo>
                  <a:close/>
                  <a:moveTo>
                    <a:pt x="19" y="147"/>
                  </a:moveTo>
                  <a:lnTo>
                    <a:pt x="19" y="147"/>
                  </a:lnTo>
                  <a:lnTo>
                    <a:pt x="17" y="148"/>
                  </a:lnTo>
                  <a:lnTo>
                    <a:pt x="19" y="147"/>
                  </a:lnTo>
                  <a:close/>
                  <a:moveTo>
                    <a:pt x="15" y="149"/>
                  </a:moveTo>
                  <a:cubicBezTo>
                    <a:pt x="14" y="147"/>
                    <a:pt x="13" y="145"/>
                    <a:pt x="12" y="143"/>
                  </a:cubicBezTo>
                  <a:lnTo>
                    <a:pt x="15" y="141"/>
                  </a:lnTo>
                  <a:cubicBezTo>
                    <a:pt x="17" y="143"/>
                    <a:pt x="18" y="145"/>
                    <a:pt x="19" y="147"/>
                  </a:cubicBezTo>
                  <a:lnTo>
                    <a:pt x="15" y="149"/>
                  </a:lnTo>
                  <a:close/>
                  <a:moveTo>
                    <a:pt x="12" y="143"/>
                  </a:moveTo>
                  <a:cubicBezTo>
                    <a:pt x="10" y="140"/>
                    <a:pt x="9" y="138"/>
                    <a:pt x="8" y="136"/>
                  </a:cubicBezTo>
                  <a:lnTo>
                    <a:pt x="12" y="134"/>
                  </a:lnTo>
                  <a:cubicBezTo>
                    <a:pt x="13" y="136"/>
                    <a:pt x="14" y="139"/>
                    <a:pt x="15" y="141"/>
                  </a:cubicBezTo>
                  <a:lnTo>
                    <a:pt x="12" y="143"/>
                  </a:lnTo>
                  <a:close/>
                  <a:moveTo>
                    <a:pt x="8" y="136"/>
                  </a:moveTo>
                  <a:cubicBezTo>
                    <a:pt x="3" y="124"/>
                    <a:pt x="0" y="111"/>
                    <a:pt x="0" y="98"/>
                  </a:cubicBezTo>
                  <a:lnTo>
                    <a:pt x="5" y="98"/>
                  </a:lnTo>
                  <a:cubicBezTo>
                    <a:pt x="5" y="111"/>
                    <a:pt x="8" y="123"/>
                    <a:pt x="12" y="134"/>
                  </a:cubicBezTo>
                  <a:lnTo>
                    <a:pt x="8" y="136"/>
                  </a:lnTo>
                  <a:close/>
                  <a:moveTo>
                    <a:pt x="0" y="98"/>
                  </a:moveTo>
                  <a:cubicBezTo>
                    <a:pt x="0" y="97"/>
                    <a:pt x="0" y="97"/>
                    <a:pt x="0" y="97"/>
                  </a:cubicBezTo>
                  <a:lnTo>
                    <a:pt x="5" y="97"/>
                  </a:lnTo>
                  <a:cubicBezTo>
                    <a:pt x="5" y="97"/>
                    <a:pt x="5" y="97"/>
                    <a:pt x="5" y="98"/>
                  </a:cubicBezTo>
                  <a:lnTo>
                    <a:pt x="0" y="98"/>
                  </a:lnTo>
                  <a:close/>
                  <a:moveTo>
                    <a:pt x="0" y="97"/>
                  </a:moveTo>
                  <a:cubicBezTo>
                    <a:pt x="0" y="89"/>
                    <a:pt x="1" y="82"/>
                    <a:pt x="3" y="75"/>
                  </a:cubicBezTo>
                  <a:lnTo>
                    <a:pt x="7" y="76"/>
                  </a:lnTo>
                  <a:cubicBezTo>
                    <a:pt x="6" y="83"/>
                    <a:pt x="5" y="90"/>
                    <a:pt x="5" y="97"/>
                  </a:cubicBezTo>
                  <a:lnTo>
                    <a:pt x="0" y="97"/>
                  </a:lnTo>
                  <a:close/>
                  <a:moveTo>
                    <a:pt x="3" y="75"/>
                  </a:moveTo>
                  <a:cubicBezTo>
                    <a:pt x="5" y="68"/>
                    <a:pt x="7" y="61"/>
                    <a:pt x="10" y="55"/>
                  </a:cubicBezTo>
                  <a:lnTo>
                    <a:pt x="14" y="57"/>
                  </a:lnTo>
                  <a:cubicBezTo>
                    <a:pt x="11" y="63"/>
                    <a:pt x="9" y="69"/>
                    <a:pt x="7" y="76"/>
                  </a:cubicBezTo>
                  <a:lnTo>
                    <a:pt x="3" y="75"/>
                  </a:lnTo>
                  <a:close/>
                  <a:moveTo>
                    <a:pt x="10" y="55"/>
                  </a:moveTo>
                  <a:cubicBezTo>
                    <a:pt x="26" y="22"/>
                    <a:pt x="60" y="0"/>
                    <a:pt x="99" y="0"/>
                  </a:cubicBezTo>
                  <a:lnTo>
                    <a:pt x="99" y="4"/>
                  </a:lnTo>
                  <a:cubicBezTo>
                    <a:pt x="62" y="4"/>
                    <a:pt x="29" y="26"/>
                    <a:pt x="14" y="57"/>
                  </a:cubicBezTo>
                  <a:lnTo>
                    <a:pt x="10" y="55"/>
                  </a:lnTo>
                  <a:close/>
                  <a:moveTo>
                    <a:pt x="99" y="0"/>
                  </a:moveTo>
                  <a:cubicBezTo>
                    <a:pt x="99" y="0"/>
                    <a:pt x="99" y="0"/>
                    <a:pt x="99" y="0"/>
                  </a:cubicBezTo>
                  <a:lnTo>
                    <a:pt x="99" y="4"/>
                  </a:lnTo>
                  <a:cubicBezTo>
                    <a:pt x="99" y="4"/>
                    <a:pt x="99" y="4"/>
                    <a:pt x="99" y="4"/>
                  </a:cubicBezTo>
                  <a:lnTo>
                    <a:pt x="99" y="0"/>
                  </a:lnTo>
                  <a:close/>
                  <a:moveTo>
                    <a:pt x="99" y="0"/>
                  </a:moveTo>
                  <a:cubicBezTo>
                    <a:pt x="102" y="0"/>
                    <a:pt x="104" y="0"/>
                    <a:pt x="107" y="0"/>
                  </a:cubicBezTo>
                  <a:lnTo>
                    <a:pt x="107" y="4"/>
                  </a:lnTo>
                  <a:cubicBezTo>
                    <a:pt x="104" y="4"/>
                    <a:pt x="102" y="4"/>
                    <a:pt x="99" y="4"/>
                  </a:cubicBezTo>
                  <a:lnTo>
                    <a:pt x="99" y="0"/>
                  </a:lnTo>
                  <a:close/>
                  <a:moveTo>
                    <a:pt x="107" y="0"/>
                  </a:moveTo>
                  <a:cubicBezTo>
                    <a:pt x="110" y="0"/>
                    <a:pt x="112" y="1"/>
                    <a:pt x="115" y="1"/>
                  </a:cubicBezTo>
                  <a:lnTo>
                    <a:pt x="114" y="5"/>
                  </a:lnTo>
                  <a:cubicBezTo>
                    <a:pt x="112" y="5"/>
                    <a:pt x="109" y="5"/>
                    <a:pt x="107" y="4"/>
                  </a:cubicBezTo>
                  <a:lnTo>
                    <a:pt x="107" y="0"/>
                  </a:lnTo>
                  <a:close/>
                  <a:moveTo>
                    <a:pt x="115" y="1"/>
                  </a:moveTo>
                  <a:cubicBezTo>
                    <a:pt x="128" y="3"/>
                    <a:pt x="140" y="8"/>
                    <a:pt x="151" y="15"/>
                  </a:cubicBezTo>
                  <a:lnTo>
                    <a:pt x="149" y="19"/>
                  </a:lnTo>
                  <a:cubicBezTo>
                    <a:pt x="139" y="12"/>
                    <a:pt x="127" y="7"/>
                    <a:pt x="114" y="5"/>
                  </a:cubicBezTo>
                  <a:lnTo>
                    <a:pt x="115" y="1"/>
                  </a:lnTo>
                  <a:close/>
                  <a:moveTo>
                    <a:pt x="173" y="34"/>
                  </a:moveTo>
                  <a:lnTo>
                    <a:pt x="173" y="34"/>
                  </a:lnTo>
                  <a:lnTo>
                    <a:pt x="170" y="37"/>
                  </a:lnTo>
                  <a:lnTo>
                    <a:pt x="173" y="34"/>
                  </a:lnTo>
                  <a:close/>
                  <a:moveTo>
                    <a:pt x="170" y="37"/>
                  </a:moveTo>
                  <a:lnTo>
                    <a:pt x="170" y="37"/>
                  </a:lnTo>
                  <a:lnTo>
                    <a:pt x="171" y="35"/>
                  </a:lnTo>
                  <a:lnTo>
                    <a:pt x="170" y="37"/>
                  </a:lnTo>
                  <a:close/>
                  <a:moveTo>
                    <a:pt x="173" y="34"/>
                  </a:moveTo>
                  <a:cubicBezTo>
                    <a:pt x="175" y="36"/>
                    <a:pt x="177" y="39"/>
                    <a:pt x="179" y="41"/>
                  </a:cubicBezTo>
                  <a:lnTo>
                    <a:pt x="175" y="44"/>
                  </a:lnTo>
                  <a:cubicBezTo>
                    <a:pt x="173" y="41"/>
                    <a:pt x="172" y="39"/>
                    <a:pt x="170" y="37"/>
                  </a:cubicBezTo>
                  <a:lnTo>
                    <a:pt x="173" y="34"/>
                  </a:lnTo>
                  <a:close/>
                  <a:moveTo>
                    <a:pt x="179" y="41"/>
                  </a:moveTo>
                  <a:cubicBezTo>
                    <a:pt x="181" y="44"/>
                    <a:pt x="182" y="47"/>
                    <a:pt x="184" y="49"/>
                  </a:cubicBezTo>
                  <a:lnTo>
                    <a:pt x="180" y="51"/>
                  </a:lnTo>
                  <a:cubicBezTo>
                    <a:pt x="178" y="49"/>
                    <a:pt x="177" y="46"/>
                    <a:pt x="175" y="44"/>
                  </a:cubicBezTo>
                  <a:lnTo>
                    <a:pt x="179" y="41"/>
                  </a:lnTo>
                  <a:close/>
                  <a:moveTo>
                    <a:pt x="184" y="49"/>
                  </a:moveTo>
                  <a:cubicBezTo>
                    <a:pt x="192" y="64"/>
                    <a:pt x="197" y="80"/>
                    <a:pt x="197" y="98"/>
                  </a:cubicBezTo>
                  <a:lnTo>
                    <a:pt x="192" y="98"/>
                  </a:lnTo>
                  <a:cubicBezTo>
                    <a:pt x="192" y="81"/>
                    <a:pt x="188" y="65"/>
                    <a:pt x="180" y="51"/>
                  </a:cubicBezTo>
                  <a:lnTo>
                    <a:pt x="184" y="49"/>
                  </a:lnTo>
                  <a:close/>
                  <a:moveTo>
                    <a:pt x="197" y="98"/>
                  </a:moveTo>
                  <a:lnTo>
                    <a:pt x="197" y="98"/>
                  </a:lnTo>
                  <a:lnTo>
                    <a:pt x="192" y="98"/>
                  </a:lnTo>
                  <a:lnTo>
                    <a:pt x="197" y="98"/>
                  </a:lnTo>
                  <a:close/>
                  <a:moveTo>
                    <a:pt x="197" y="98"/>
                  </a:moveTo>
                  <a:cubicBezTo>
                    <a:pt x="197" y="112"/>
                    <a:pt x="193" y="126"/>
                    <a:pt x="187" y="139"/>
                  </a:cubicBezTo>
                  <a:lnTo>
                    <a:pt x="183" y="137"/>
                  </a:lnTo>
                  <a:cubicBezTo>
                    <a:pt x="189" y="125"/>
                    <a:pt x="192" y="112"/>
                    <a:pt x="192" y="98"/>
                  </a:cubicBezTo>
                  <a:lnTo>
                    <a:pt x="197" y="98"/>
                  </a:lnTo>
                  <a:close/>
                  <a:moveTo>
                    <a:pt x="187" y="139"/>
                  </a:moveTo>
                  <a:cubicBezTo>
                    <a:pt x="187" y="141"/>
                    <a:pt x="185" y="143"/>
                    <a:pt x="184" y="145"/>
                  </a:cubicBezTo>
                  <a:lnTo>
                    <a:pt x="181" y="143"/>
                  </a:lnTo>
                  <a:cubicBezTo>
                    <a:pt x="182" y="141"/>
                    <a:pt x="183" y="139"/>
                    <a:pt x="183" y="137"/>
                  </a:cubicBezTo>
                  <a:lnTo>
                    <a:pt x="187" y="139"/>
                  </a:lnTo>
                  <a:close/>
                  <a:moveTo>
                    <a:pt x="184" y="145"/>
                  </a:moveTo>
                  <a:cubicBezTo>
                    <a:pt x="179" y="155"/>
                    <a:pt x="171" y="164"/>
                    <a:pt x="163" y="171"/>
                  </a:cubicBezTo>
                  <a:lnTo>
                    <a:pt x="160" y="168"/>
                  </a:lnTo>
                  <a:cubicBezTo>
                    <a:pt x="168" y="161"/>
                    <a:pt x="175" y="152"/>
                    <a:pt x="181" y="143"/>
                  </a:cubicBezTo>
                  <a:lnTo>
                    <a:pt x="184" y="145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12304" name="Freeform 7"/>
            <p:cNvSpPr>
              <a:spLocks noChangeAspect="1"/>
            </p:cNvSpPr>
            <p:nvPr/>
          </p:nvSpPr>
          <p:spPr bwMode="auto">
            <a:xfrm>
              <a:off x="1160" y="195"/>
              <a:ext cx="258" cy="402"/>
            </a:xfrm>
            <a:custGeom>
              <a:avLst/>
              <a:gdLst>
                <a:gd name="T0" fmla="*/ 2 w 86"/>
                <a:gd name="T1" fmla="*/ 0 h 134"/>
                <a:gd name="T2" fmla="*/ 49 w 86"/>
                <a:gd name="T3" fmla="*/ 0 h 134"/>
                <a:gd name="T4" fmla="*/ 50 w 86"/>
                <a:gd name="T5" fmla="*/ 58 h 134"/>
                <a:gd name="T6" fmla="*/ 23 w 86"/>
                <a:gd name="T7" fmla="*/ 58 h 134"/>
                <a:gd name="T8" fmla="*/ 66 w 86"/>
                <a:gd name="T9" fmla="*/ 134 h 134"/>
                <a:gd name="T10" fmla="*/ 55 w 86"/>
                <a:gd name="T11" fmla="*/ 134 h 134"/>
                <a:gd name="T12" fmla="*/ 9 w 86"/>
                <a:gd name="T13" fmla="*/ 54 h 134"/>
                <a:gd name="T14" fmla="*/ 46 w 86"/>
                <a:gd name="T15" fmla="*/ 54 h 134"/>
                <a:gd name="T16" fmla="*/ 68 w 86"/>
                <a:gd name="T17" fmla="*/ 29 h 134"/>
                <a:gd name="T18" fmla="*/ 46 w 86"/>
                <a:gd name="T19" fmla="*/ 3 h 134"/>
                <a:gd name="T20" fmla="*/ 0 w 86"/>
                <a:gd name="T21" fmla="*/ 3 h 134"/>
                <a:gd name="T22" fmla="*/ 2 w 86"/>
                <a:gd name="T23" fmla="*/ 0 h 1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6"/>
                <a:gd name="T37" fmla="*/ 0 h 134"/>
                <a:gd name="T38" fmla="*/ 86 w 86"/>
                <a:gd name="T39" fmla="*/ 134 h 13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6" h="134">
                  <a:moveTo>
                    <a:pt x="2" y="0"/>
                  </a:moveTo>
                  <a:lnTo>
                    <a:pt x="49" y="0"/>
                  </a:lnTo>
                  <a:cubicBezTo>
                    <a:pt x="78" y="1"/>
                    <a:pt x="86" y="53"/>
                    <a:pt x="50" y="58"/>
                  </a:cubicBezTo>
                  <a:lnTo>
                    <a:pt x="23" y="58"/>
                  </a:lnTo>
                  <a:cubicBezTo>
                    <a:pt x="38" y="83"/>
                    <a:pt x="55" y="127"/>
                    <a:pt x="66" y="134"/>
                  </a:cubicBezTo>
                  <a:lnTo>
                    <a:pt x="55" y="134"/>
                  </a:lnTo>
                  <a:cubicBezTo>
                    <a:pt x="46" y="130"/>
                    <a:pt x="25" y="81"/>
                    <a:pt x="9" y="54"/>
                  </a:cubicBezTo>
                  <a:lnTo>
                    <a:pt x="46" y="54"/>
                  </a:lnTo>
                  <a:cubicBezTo>
                    <a:pt x="62" y="52"/>
                    <a:pt x="68" y="41"/>
                    <a:pt x="68" y="29"/>
                  </a:cubicBezTo>
                  <a:cubicBezTo>
                    <a:pt x="68" y="18"/>
                    <a:pt x="59" y="5"/>
                    <a:pt x="46" y="3"/>
                  </a:cubicBez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12305" name="Freeform 8"/>
            <p:cNvSpPr>
              <a:spLocks noChangeAspect="1"/>
            </p:cNvSpPr>
            <p:nvPr/>
          </p:nvSpPr>
          <p:spPr bwMode="auto">
            <a:xfrm>
              <a:off x="1139" y="210"/>
              <a:ext cx="219" cy="387"/>
            </a:xfrm>
            <a:custGeom>
              <a:avLst/>
              <a:gdLst>
                <a:gd name="T0" fmla="*/ 6 w 73"/>
                <a:gd name="T1" fmla="*/ 0 h 129"/>
                <a:gd name="T2" fmla="*/ 52 w 73"/>
                <a:gd name="T3" fmla="*/ 0 h 129"/>
                <a:gd name="T4" fmla="*/ 73 w 73"/>
                <a:gd name="T5" fmla="*/ 24 h 129"/>
                <a:gd name="T6" fmla="*/ 42 w 73"/>
                <a:gd name="T7" fmla="*/ 48 h 129"/>
                <a:gd name="T8" fmla="*/ 16 w 73"/>
                <a:gd name="T9" fmla="*/ 48 h 129"/>
                <a:gd name="T10" fmla="*/ 14 w 73"/>
                <a:gd name="T11" fmla="*/ 49 h 129"/>
                <a:gd name="T12" fmla="*/ 59 w 73"/>
                <a:gd name="T13" fmla="*/ 129 h 129"/>
                <a:gd name="T14" fmla="*/ 49 w 73"/>
                <a:gd name="T15" fmla="*/ 129 h 129"/>
                <a:gd name="T16" fmla="*/ 0 w 73"/>
                <a:gd name="T17" fmla="*/ 44 h 129"/>
                <a:gd name="T18" fmla="*/ 40 w 73"/>
                <a:gd name="T19" fmla="*/ 44 h 129"/>
                <a:gd name="T20" fmla="*/ 67 w 73"/>
                <a:gd name="T21" fmla="*/ 25 h 129"/>
                <a:gd name="T22" fmla="*/ 52 w 73"/>
                <a:gd name="T23" fmla="*/ 5 h 129"/>
                <a:gd name="T24" fmla="*/ 4 w 73"/>
                <a:gd name="T25" fmla="*/ 5 h 129"/>
                <a:gd name="T26" fmla="*/ 6 w 73"/>
                <a:gd name="T27" fmla="*/ 0 h 1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3"/>
                <a:gd name="T43" fmla="*/ 0 h 129"/>
                <a:gd name="T44" fmla="*/ 73 w 73"/>
                <a:gd name="T45" fmla="*/ 129 h 12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3" h="129">
                  <a:moveTo>
                    <a:pt x="6" y="0"/>
                  </a:moveTo>
                  <a:lnTo>
                    <a:pt x="52" y="0"/>
                  </a:lnTo>
                  <a:cubicBezTo>
                    <a:pt x="66" y="1"/>
                    <a:pt x="73" y="13"/>
                    <a:pt x="73" y="24"/>
                  </a:cubicBezTo>
                  <a:cubicBezTo>
                    <a:pt x="73" y="37"/>
                    <a:pt x="64" y="49"/>
                    <a:pt x="42" y="48"/>
                  </a:cubicBezTo>
                  <a:lnTo>
                    <a:pt x="16" y="48"/>
                  </a:lnTo>
                  <a:cubicBezTo>
                    <a:pt x="14" y="48"/>
                    <a:pt x="13" y="48"/>
                    <a:pt x="14" y="49"/>
                  </a:cubicBezTo>
                  <a:cubicBezTo>
                    <a:pt x="28" y="74"/>
                    <a:pt x="48" y="123"/>
                    <a:pt x="59" y="129"/>
                  </a:cubicBezTo>
                  <a:lnTo>
                    <a:pt x="49" y="129"/>
                  </a:lnTo>
                  <a:cubicBezTo>
                    <a:pt x="40" y="126"/>
                    <a:pt x="16" y="71"/>
                    <a:pt x="0" y="44"/>
                  </a:cubicBezTo>
                  <a:lnTo>
                    <a:pt x="40" y="44"/>
                  </a:lnTo>
                  <a:cubicBezTo>
                    <a:pt x="58" y="45"/>
                    <a:pt x="67" y="37"/>
                    <a:pt x="67" y="25"/>
                  </a:cubicBezTo>
                  <a:cubicBezTo>
                    <a:pt x="68" y="16"/>
                    <a:pt x="64" y="6"/>
                    <a:pt x="52" y="5"/>
                  </a:cubicBezTo>
                  <a:lnTo>
                    <a:pt x="4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12306" name="Freeform 9"/>
            <p:cNvSpPr>
              <a:spLocks noChangeAspect="1"/>
            </p:cNvSpPr>
            <p:nvPr/>
          </p:nvSpPr>
          <p:spPr bwMode="auto">
            <a:xfrm>
              <a:off x="929" y="249"/>
              <a:ext cx="381" cy="348"/>
            </a:xfrm>
            <a:custGeom>
              <a:avLst/>
              <a:gdLst>
                <a:gd name="T0" fmla="*/ 125 w 127"/>
                <a:gd name="T1" fmla="*/ 0 h 116"/>
                <a:gd name="T2" fmla="*/ 62 w 127"/>
                <a:gd name="T3" fmla="*/ 3 h 116"/>
                <a:gd name="T4" fmla="*/ 53 w 127"/>
                <a:gd name="T5" fmla="*/ 7 h 116"/>
                <a:gd name="T6" fmla="*/ 0 w 127"/>
                <a:gd name="T7" fmla="*/ 116 h 116"/>
                <a:gd name="T8" fmla="*/ 8 w 127"/>
                <a:gd name="T9" fmla="*/ 116 h 116"/>
                <a:gd name="T10" fmla="*/ 55 w 127"/>
                <a:gd name="T11" fmla="*/ 19 h 116"/>
                <a:gd name="T12" fmla="*/ 68 w 127"/>
                <a:gd name="T13" fmla="*/ 12 h 116"/>
                <a:gd name="T14" fmla="*/ 115 w 127"/>
                <a:gd name="T15" fmla="*/ 12 h 116"/>
                <a:gd name="T16" fmla="*/ 125 w 127"/>
                <a:gd name="T17" fmla="*/ 0 h 1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7"/>
                <a:gd name="T28" fmla="*/ 0 h 116"/>
                <a:gd name="T29" fmla="*/ 127 w 127"/>
                <a:gd name="T30" fmla="*/ 116 h 1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7" h="116">
                  <a:moveTo>
                    <a:pt x="125" y="0"/>
                  </a:moveTo>
                  <a:cubicBezTo>
                    <a:pt x="122" y="5"/>
                    <a:pt x="83" y="2"/>
                    <a:pt x="62" y="3"/>
                  </a:cubicBezTo>
                  <a:cubicBezTo>
                    <a:pt x="58" y="3"/>
                    <a:pt x="55" y="4"/>
                    <a:pt x="53" y="7"/>
                  </a:cubicBezTo>
                  <a:cubicBezTo>
                    <a:pt x="35" y="43"/>
                    <a:pt x="8" y="115"/>
                    <a:pt x="0" y="116"/>
                  </a:cubicBezTo>
                  <a:lnTo>
                    <a:pt x="8" y="116"/>
                  </a:lnTo>
                  <a:cubicBezTo>
                    <a:pt x="12" y="114"/>
                    <a:pt x="38" y="51"/>
                    <a:pt x="55" y="19"/>
                  </a:cubicBezTo>
                  <a:cubicBezTo>
                    <a:pt x="58" y="15"/>
                    <a:pt x="63" y="12"/>
                    <a:pt x="68" y="12"/>
                  </a:cubicBezTo>
                  <a:lnTo>
                    <a:pt x="115" y="12"/>
                  </a:lnTo>
                  <a:cubicBezTo>
                    <a:pt x="127" y="12"/>
                    <a:pt x="123" y="6"/>
                    <a:pt x="125" y="0"/>
                  </a:cubicBez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12307" name="Freeform 10"/>
            <p:cNvSpPr>
              <a:spLocks noChangeAspect="1"/>
            </p:cNvSpPr>
            <p:nvPr/>
          </p:nvSpPr>
          <p:spPr bwMode="auto">
            <a:xfrm>
              <a:off x="965" y="291"/>
              <a:ext cx="333" cy="306"/>
            </a:xfrm>
            <a:custGeom>
              <a:avLst/>
              <a:gdLst>
                <a:gd name="T0" fmla="*/ 111 w 111"/>
                <a:gd name="T1" fmla="*/ 0 h 102"/>
                <a:gd name="T2" fmla="*/ 55 w 111"/>
                <a:gd name="T3" fmla="*/ 2 h 102"/>
                <a:gd name="T4" fmla="*/ 45 w 111"/>
                <a:gd name="T5" fmla="*/ 9 h 102"/>
                <a:gd name="T6" fmla="*/ 0 w 111"/>
                <a:gd name="T7" fmla="*/ 102 h 102"/>
                <a:gd name="T8" fmla="*/ 7 w 111"/>
                <a:gd name="T9" fmla="*/ 102 h 102"/>
                <a:gd name="T10" fmla="*/ 47 w 111"/>
                <a:gd name="T11" fmla="*/ 16 h 102"/>
                <a:gd name="T12" fmla="*/ 57 w 111"/>
                <a:gd name="T13" fmla="*/ 11 h 102"/>
                <a:gd name="T14" fmla="*/ 97 w 111"/>
                <a:gd name="T15" fmla="*/ 11 h 102"/>
                <a:gd name="T16" fmla="*/ 111 w 111"/>
                <a:gd name="T17" fmla="*/ 0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1"/>
                <a:gd name="T28" fmla="*/ 0 h 102"/>
                <a:gd name="T29" fmla="*/ 111 w 111"/>
                <a:gd name="T30" fmla="*/ 102 h 1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1" h="102">
                  <a:moveTo>
                    <a:pt x="111" y="0"/>
                  </a:moveTo>
                  <a:cubicBezTo>
                    <a:pt x="108" y="4"/>
                    <a:pt x="76" y="2"/>
                    <a:pt x="55" y="2"/>
                  </a:cubicBezTo>
                  <a:cubicBezTo>
                    <a:pt x="51" y="2"/>
                    <a:pt x="47" y="6"/>
                    <a:pt x="45" y="9"/>
                  </a:cubicBezTo>
                  <a:cubicBezTo>
                    <a:pt x="28" y="41"/>
                    <a:pt x="5" y="100"/>
                    <a:pt x="0" y="102"/>
                  </a:cubicBezTo>
                  <a:lnTo>
                    <a:pt x="7" y="102"/>
                  </a:lnTo>
                  <a:cubicBezTo>
                    <a:pt x="12" y="101"/>
                    <a:pt x="32" y="47"/>
                    <a:pt x="47" y="16"/>
                  </a:cubicBezTo>
                  <a:cubicBezTo>
                    <a:pt x="50" y="13"/>
                    <a:pt x="52" y="11"/>
                    <a:pt x="57" y="11"/>
                  </a:cubicBezTo>
                  <a:lnTo>
                    <a:pt x="97" y="11"/>
                  </a:lnTo>
                  <a:cubicBezTo>
                    <a:pt x="109" y="11"/>
                    <a:pt x="109" y="5"/>
                    <a:pt x="111" y="0"/>
                  </a:cubicBez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12308" name="Freeform 11"/>
            <p:cNvSpPr>
              <a:spLocks noChangeAspect="1"/>
            </p:cNvSpPr>
            <p:nvPr/>
          </p:nvSpPr>
          <p:spPr bwMode="auto">
            <a:xfrm>
              <a:off x="824" y="66"/>
              <a:ext cx="612" cy="531"/>
            </a:xfrm>
            <a:custGeom>
              <a:avLst/>
              <a:gdLst>
                <a:gd name="T0" fmla="*/ 201 w 204"/>
                <a:gd name="T1" fmla="*/ 0 h 177"/>
                <a:gd name="T2" fmla="*/ 97 w 204"/>
                <a:gd name="T3" fmla="*/ 3 h 177"/>
                <a:gd name="T4" fmla="*/ 79 w 204"/>
                <a:gd name="T5" fmla="*/ 14 h 177"/>
                <a:gd name="T6" fmla="*/ 0 w 204"/>
                <a:gd name="T7" fmla="*/ 177 h 177"/>
                <a:gd name="T8" fmla="*/ 10 w 204"/>
                <a:gd name="T9" fmla="*/ 177 h 177"/>
                <a:gd name="T10" fmla="*/ 82 w 204"/>
                <a:gd name="T11" fmla="*/ 29 h 177"/>
                <a:gd name="T12" fmla="*/ 103 w 204"/>
                <a:gd name="T13" fmla="*/ 15 h 177"/>
                <a:gd name="T14" fmla="*/ 185 w 204"/>
                <a:gd name="T15" fmla="*/ 15 h 177"/>
                <a:gd name="T16" fmla="*/ 201 w 204"/>
                <a:gd name="T17" fmla="*/ 0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4"/>
                <a:gd name="T28" fmla="*/ 0 h 177"/>
                <a:gd name="T29" fmla="*/ 204 w 204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4" h="177">
                  <a:moveTo>
                    <a:pt x="201" y="0"/>
                  </a:moveTo>
                  <a:cubicBezTo>
                    <a:pt x="196" y="7"/>
                    <a:pt x="128" y="2"/>
                    <a:pt x="97" y="3"/>
                  </a:cubicBezTo>
                  <a:cubicBezTo>
                    <a:pt x="89" y="4"/>
                    <a:pt x="83" y="10"/>
                    <a:pt x="79" y="14"/>
                  </a:cubicBezTo>
                  <a:cubicBezTo>
                    <a:pt x="52" y="70"/>
                    <a:pt x="12" y="172"/>
                    <a:pt x="0" y="177"/>
                  </a:cubicBezTo>
                  <a:lnTo>
                    <a:pt x="10" y="177"/>
                  </a:lnTo>
                  <a:cubicBezTo>
                    <a:pt x="17" y="173"/>
                    <a:pt x="57" y="78"/>
                    <a:pt x="82" y="29"/>
                  </a:cubicBezTo>
                  <a:cubicBezTo>
                    <a:pt x="85" y="22"/>
                    <a:pt x="95" y="16"/>
                    <a:pt x="103" y="15"/>
                  </a:cubicBezTo>
                  <a:lnTo>
                    <a:pt x="185" y="15"/>
                  </a:lnTo>
                  <a:cubicBezTo>
                    <a:pt x="204" y="16"/>
                    <a:pt x="198" y="8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12309" name="Freeform 12"/>
            <p:cNvSpPr>
              <a:spLocks noChangeAspect="1"/>
            </p:cNvSpPr>
            <p:nvPr/>
          </p:nvSpPr>
          <p:spPr bwMode="auto">
            <a:xfrm>
              <a:off x="869" y="117"/>
              <a:ext cx="546" cy="480"/>
            </a:xfrm>
            <a:custGeom>
              <a:avLst/>
              <a:gdLst>
                <a:gd name="T0" fmla="*/ 182 w 182"/>
                <a:gd name="T1" fmla="*/ 0 h 160"/>
                <a:gd name="T2" fmla="*/ 89 w 182"/>
                <a:gd name="T3" fmla="*/ 3 h 160"/>
                <a:gd name="T4" fmla="*/ 69 w 182"/>
                <a:gd name="T5" fmla="*/ 16 h 160"/>
                <a:gd name="T6" fmla="*/ 0 w 182"/>
                <a:gd name="T7" fmla="*/ 160 h 160"/>
                <a:gd name="T8" fmla="*/ 5 w 182"/>
                <a:gd name="T9" fmla="*/ 160 h 160"/>
                <a:gd name="T10" fmla="*/ 71 w 182"/>
                <a:gd name="T11" fmla="*/ 26 h 160"/>
                <a:gd name="T12" fmla="*/ 82 w 182"/>
                <a:gd name="T13" fmla="*/ 16 h 160"/>
                <a:gd name="T14" fmla="*/ 161 w 182"/>
                <a:gd name="T15" fmla="*/ 16 h 160"/>
                <a:gd name="T16" fmla="*/ 182 w 182"/>
                <a:gd name="T17" fmla="*/ 0 h 1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2"/>
                <a:gd name="T28" fmla="*/ 0 h 160"/>
                <a:gd name="T29" fmla="*/ 182 w 182"/>
                <a:gd name="T30" fmla="*/ 160 h 16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2" h="160">
                  <a:moveTo>
                    <a:pt x="182" y="0"/>
                  </a:moveTo>
                  <a:cubicBezTo>
                    <a:pt x="180" y="6"/>
                    <a:pt x="121" y="2"/>
                    <a:pt x="89" y="3"/>
                  </a:cubicBezTo>
                  <a:cubicBezTo>
                    <a:pt x="81" y="3"/>
                    <a:pt x="71" y="10"/>
                    <a:pt x="69" y="16"/>
                  </a:cubicBezTo>
                  <a:cubicBezTo>
                    <a:pt x="42" y="71"/>
                    <a:pt x="6" y="155"/>
                    <a:pt x="0" y="160"/>
                  </a:cubicBezTo>
                  <a:lnTo>
                    <a:pt x="5" y="160"/>
                  </a:lnTo>
                  <a:cubicBezTo>
                    <a:pt x="15" y="160"/>
                    <a:pt x="29" y="116"/>
                    <a:pt x="71" y="26"/>
                  </a:cubicBezTo>
                  <a:cubicBezTo>
                    <a:pt x="75" y="20"/>
                    <a:pt x="74" y="16"/>
                    <a:pt x="82" y="16"/>
                  </a:cubicBezTo>
                  <a:lnTo>
                    <a:pt x="161" y="16"/>
                  </a:lnTo>
                  <a:cubicBezTo>
                    <a:pt x="179" y="16"/>
                    <a:pt x="177" y="13"/>
                    <a:pt x="182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 dirty="0"/>
            </a:p>
          </p:txBody>
        </p:sp>
      </p:grpSp>
      <p:sp>
        <p:nvSpPr>
          <p:cNvPr id="23" name="22 CuadroTexto"/>
          <p:cNvSpPr txBox="1"/>
          <p:nvPr/>
        </p:nvSpPr>
        <p:spPr>
          <a:xfrm>
            <a:off x="6443663" y="2205038"/>
            <a:ext cx="153987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CORRECTO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1116013" y="5559425"/>
            <a:ext cx="18161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INCORRECTO</a:t>
            </a:r>
          </a:p>
        </p:txBody>
      </p:sp>
      <p:sp>
        <p:nvSpPr>
          <p:cNvPr id="25" name="AutoShape 115"/>
          <p:cNvSpPr>
            <a:spLocks noChangeArrowheads="1"/>
          </p:cNvSpPr>
          <p:nvPr/>
        </p:nvSpPr>
        <p:spPr bwMode="auto">
          <a:xfrm>
            <a:off x="3203575" y="5589588"/>
            <a:ext cx="10668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57150">
            <a:solidFill>
              <a:srgbClr val="3366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bg2">
                  <a:lumMod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6" name="AutoShape 115"/>
          <p:cNvSpPr>
            <a:spLocks noChangeArrowheads="1"/>
          </p:cNvSpPr>
          <p:nvPr/>
        </p:nvSpPr>
        <p:spPr bwMode="auto">
          <a:xfrm flipH="1">
            <a:off x="5148263" y="2276475"/>
            <a:ext cx="10668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57150">
            <a:solidFill>
              <a:srgbClr val="3366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bg2">
                  <a:lumMod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6156325" y="1268413"/>
            <a:ext cx="275907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ACOPIO DE ENVASES</a:t>
            </a:r>
          </a:p>
        </p:txBody>
      </p:sp>
      <p:pic>
        <p:nvPicPr>
          <p:cNvPr id="12313" name="Picture 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556792"/>
            <a:ext cx="4077903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15" name="Picture 27" descr="G:\Fotos Fitosanitarios\100_1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1571612"/>
            <a:ext cx="6984776" cy="4654699"/>
          </a:xfrm>
          <a:prstGeom prst="rect">
            <a:avLst/>
          </a:prstGeom>
          <a:noFill/>
        </p:spPr>
      </p:pic>
      <p:pic>
        <p:nvPicPr>
          <p:cNvPr id="12316" name="Picture 28" descr="G:\Fotos Fitosanitarios\S50080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1643050"/>
            <a:ext cx="6048672" cy="4536504"/>
          </a:xfrm>
          <a:prstGeom prst="rect">
            <a:avLst/>
          </a:prstGeom>
          <a:noFill/>
        </p:spPr>
      </p:pic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5029200" y="285728"/>
            <a:ext cx="4114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sz="2400" b="1" dirty="0" smtClean="0">
                <a:solidFill>
                  <a:schemeClr val="bg1"/>
                </a:solidFill>
              </a:rPr>
              <a:t>MANEJO Y APLICACIÓN DE FITOSANITARIOS</a:t>
            </a:r>
            <a:endParaRPr lang="es-E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 animBg="1"/>
      <p:bldP spid="26" grpId="0" animBg="1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Planta 3.jpg"/>
          <p:cNvPicPr>
            <a:picLocks noChangeAspect="1"/>
          </p:cNvPicPr>
          <p:nvPr/>
        </p:nvPicPr>
        <p:blipFill>
          <a:blip r:embed="rId3" cstate="print">
            <a:lum bright="-20000" contrast="-10000"/>
          </a:blip>
          <a:stretch>
            <a:fillRect/>
          </a:stretch>
        </p:blipFill>
        <p:spPr>
          <a:xfrm>
            <a:off x="6263953" y="2071678"/>
            <a:ext cx="2665765" cy="3857652"/>
          </a:xfrm>
          <a:prstGeom prst="rect">
            <a:avLst/>
          </a:prstGeom>
        </p:spPr>
      </p:pic>
      <p:pic>
        <p:nvPicPr>
          <p:cNvPr id="8" name="7 Imagen" descr="Planta 1.jpg"/>
          <p:cNvPicPr>
            <a:picLocks noChangeAspect="1"/>
          </p:cNvPicPr>
          <p:nvPr/>
        </p:nvPicPr>
        <p:blipFill>
          <a:blip r:embed="rId4" cstate="print">
            <a:lum bright="-20000" contrast="-10000"/>
          </a:blip>
          <a:stretch>
            <a:fillRect/>
          </a:stretch>
        </p:blipFill>
        <p:spPr>
          <a:xfrm>
            <a:off x="785786" y="2071678"/>
            <a:ext cx="2643206" cy="3822160"/>
          </a:xfrm>
          <a:prstGeom prst="rect">
            <a:avLst/>
          </a:prstGeom>
        </p:spPr>
      </p:pic>
      <p:pic>
        <p:nvPicPr>
          <p:cNvPr id="9" name="8 Imagen" descr="Planta 2.jpg"/>
          <p:cNvPicPr>
            <a:picLocks noChangeAspect="1"/>
          </p:cNvPicPr>
          <p:nvPr/>
        </p:nvPicPr>
        <p:blipFill>
          <a:blip r:embed="rId5" cstate="print">
            <a:lum bright="-20000" contrast="-10000"/>
          </a:blip>
          <a:stretch>
            <a:fillRect/>
          </a:stretch>
        </p:blipFill>
        <p:spPr>
          <a:xfrm>
            <a:off x="3549028" y="2071678"/>
            <a:ext cx="2666046" cy="3842492"/>
          </a:xfrm>
          <a:prstGeom prst="rect">
            <a:avLst/>
          </a:prstGeom>
        </p:spPr>
      </p:pic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642910" y="1428736"/>
            <a:ext cx="5429288" cy="4499420"/>
            <a:chOff x="528" y="776"/>
            <a:chExt cx="2448" cy="2712"/>
          </a:xfrm>
        </p:grpSpPr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H="1">
              <a:off x="528" y="776"/>
              <a:ext cx="2448" cy="0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>
              <a:off x="528" y="776"/>
              <a:ext cx="0" cy="2712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 dirty="0"/>
            </a:p>
          </p:txBody>
        </p:sp>
      </p:grp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285720" y="214290"/>
            <a:ext cx="1100137" cy="1071563"/>
            <a:chOff x="788" y="0"/>
            <a:chExt cx="693" cy="675"/>
          </a:xfrm>
        </p:grpSpPr>
        <p:sp>
          <p:nvSpPr>
            <p:cNvPr id="14" name="Freeform 5"/>
            <p:cNvSpPr>
              <a:spLocks noChangeAspect="1" noEditPoints="1"/>
            </p:cNvSpPr>
            <p:nvPr/>
          </p:nvSpPr>
          <p:spPr bwMode="auto">
            <a:xfrm>
              <a:off x="788" y="0"/>
              <a:ext cx="693" cy="675"/>
            </a:xfrm>
            <a:custGeom>
              <a:avLst/>
              <a:gdLst/>
              <a:ahLst/>
              <a:cxnLst>
                <a:cxn ang="0">
                  <a:pos x="212" y="53"/>
                </a:cxn>
                <a:cxn ang="0">
                  <a:pos x="210" y="54"/>
                </a:cxn>
                <a:cxn ang="0">
                  <a:pos x="211" y="54"/>
                </a:cxn>
                <a:cxn ang="0">
                  <a:pos x="211" y="53"/>
                </a:cxn>
                <a:cxn ang="0">
                  <a:pos x="212" y="53"/>
                </a:cxn>
                <a:cxn ang="0">
                  <a:pos x="215" y="61"/>
                </a:cxn>
                <a:cxn ang="0">
                  <a:pos x="212" y="53"/>
                </a:cxn>
                <a:cxn ang="0">
                  <a:pos x="221" y="69"/>
                </a:cxn>
                <a:cxn ang="0">
                  <a:pos x="215" y="61"/>
                </a:cxn>
                <a:cxn ang="0">
                  <a:pos x="221" y="69"/>
                </a:cxn>
                <a:cxn ang="0">
                  <a:pos x="229" y="116"/>
                </a:cxn>
                <a:cxn ang="0">
                  <a:pos x="221" y="69"/>
                </a:cxn>
                <a:cxn ang="0">
                  <a:pos x="231" y="116"/>
                </a:cxn>
                <a:cxn ang="0">
                  <a:pos x="229" y="116"/>
                </a:cxn>
                <a:cxn ang="0">
                  <a:pos x="231" y="116"/>
                </a:cxn>
                <a:cxn ang="0">
                  <a:pos x="224" y="148"/>
                </a:cxn>
                <a:cxn ang="0">
                  <a:pos x="231" y="116"/>
                </a:cxn>
                <a:cxn ang="0">
                  <a:pos x="219" y="166"/>
                </a:cxn>
                <a:cxn ang="0">
                  <a:pos x="224" y="148"/>
                </a:cxn>
                <a:cxn ang="0">
                  <a:pos x="219" y="166"/>
                </a:cxn>
                <a:cxn ang="0">
                  <a:pos x="149" y="224"/>
                </a:cxn>
                <a:cxn ang="0">
                  <a:pos x="219" y="166"/>
                </a:cxn>
                <a:cxn ang="0">
                  <a:pos x="11" y="164"/>
                </a:cxn>
                <a:cxn ang="0">
                  <a:pos x="13" y="163"/>
                </a:cxn>
                <a:cxn ang="0">
                  <a:pos x="11" y="164"/>
                </a:cxn>
                <a:cxn ang="0">
                  <a:pos x="12" y="164"/>
                </a:cxn>
                <a:cxn ang="0">
                  <a:pos x="11" y="164"/>
                </a:cxn>
                <a:cxn ang="0">
                  <a:pos x="10" y="157"/>
                </a:cxn>
                <a:cxn ang="0">
                  <a:pos x="11" y="164"/>
                </a:cxn>
                <a:cxn ang="0">
                  <a:pos x="6" y="151"/>
                </a:cxn>
                <a:cxn ang="0">
                  <a:pos x="10" y="157"/>
                </a:cxn>
                <a:cxn ang="0">
                  <a:pos x="6" y="151"/>
                </a:cxn>
                <a:cxn ang="0">
                  <a:pos x="2" y="116"/>
                </a:cxn>
                <a:cxn ang="0">
                  <a:pos x="6" y="151"/>
                </a:cxn>
                <a:cxn ang="0">
                  <a:pos x="0" y="116"/>
                </a:cxn>
                <a:cxn ang="0">
                  <a:pos x="2" y="116"/>
                </a:cxn>
                <a:cxn ang="0">
                  <a:pos x="0" y="116"/>
                </a:cxn>
                <a:cxn ang="0">
                  <a:pos x="10" y="73"/>
                </a:cxn>
                <a:cxn ang="0">
                  <a:pos x="0" y="116"/>
                </a:cxn>
                <a:cxn ang="0">
                  <a:pos x="15" y="60"/>
                </a:cxn>
                <a:cxn ang="0">
                  <a:pos x="10" y="73"/>
                </a:cxn>
                <a:cxn ang="0">
                  <a:pos x="15" y="60"/>
                </a:cxn>
                <a:cxn ang="0">
                  <a:pos x="66" y="14"/>
                </a:cxn>
                <a:cxn ang="0">
                  <a:pos x="15" y="60"/>
                </a:cxn>
                <a:cxn ang="0">
                  <a:pos x="116" y="0"/>
                </a:cxn>
                <a:cxn ang="0">
                  <a:pos x="116" y="2"/>
                </a:cxn>
                <a:cxn ang="0">
                  <a:pos x="116" y="0"/>
                </a:cxn>
                <a:cxn ang="0">
                  <a:pos x="144" y="6"/>
                </a:cxn>
                <a:cxn ang="0">
                  <a:pos x="116" y="0"/>
                </a:cxn>
                <a:cxn ang="0">
                  <a:pos x="149" y="5"/>
                </a:cxn>
                <a:cxn ang="0">
                  <a:pos x="144" y="6"/>
                </a:cxn>
                <a:cxn ang="0">
                  <a:pos x="149" y="5"/>
                </a:cxn>
                <a:cxn ang="0">
                  <a:pos x="170" y="16"/>
                </a:cxn>
                <a:cxn ang="0">
                  <a:pos x="149" y="5"/>
                </a:cxn>
              </a:cxnLst>
              <a:rect l="0" t="0" r="r" b="b"/>
              <a:pathLst>
                <a:path w="231" h="225">
                  <a:moveTo>
                    <a:pt x="212" y="53"/>
                  </a:moveTo>
                  <a:cubicBezTo>
                    <a:pt x="212" y="53"/>
                    <a:pt x="212" y="53"/>
                    <a:pt x="212" y="53"/>
                  </a:cubicBezTo>
                  <a:lnTo>
                    <a:pt x="210" y="54"/>
                  </a:lnTo>
                  <a:cubicBezTo>
                    <a:pt x="210" y="54"/>
                    <a:pt x="210" y="54"/>
                    <a:pt x="210" y="54"/>
                  </a:cubicBezTo>
                  <a:lnTo>
                    <a:pt x="212" y="53"/>
                  </a:lnTo>
                  <a:close/>
                  <a:moveTo>
                    <a:pt x="211" y="54"/>
                  </a:moveTo>
                  <a:lnTo>
                    <a:pt x="210" y="54"/>
                  </a:lnTo>
                  <a:lnTo>
                    <a:pt x="211" y="53"/>
                  </a:lnTo>
                  <a:lnTo>
                    <a:pt x="211" y="54"/>
                  </a:lnTo>
                  <a:close/>
                  <a:moveTo>
                    <a:pt x="212" y="53"/>
                  </a:moveTo>
                  <a:cubicBezTo>
                    <a:pt x="214" y="55"/>
                    <a:pt x="215" y="58"/>
                    <a:pt x="217" y="60"/>
                  </a:cubicBezTo>
                  <a:lnTo>
                    <a:pt x="215" y="61"/>
                  </a:lnTo>
                  <a:cubicBezTo>
                    <a:pt x="214" y="59"/>
                    <a:pt x="212" y="56"/>
                    <a:pt x="211" y="54"/>
                  </a:cubicBezTo>
                  <a:lnTo>
                    <a:pt x="212" y="53"/>
                  </a:lnTo>
                  <a:close/>
                  <a:moveTo>
                    <a:pt x="217" y="60"/>
                  </a:moveTo>
                  <a:cubicBezTo>
                    <a:pt x="218" y="63"/>
                    <a:pt x="220" y="66"/>
                    <a:pt x="221" y="69"/>
                  </a:cubicBezTo>
                  <a:lnTo>
                    <a:pt x="219" y="69"/>
                  </a:lnTo>
                  <a:cubicBezTo>
                    <a:pt x="218" y="67"/>
                    <a:pt x="217" y="64"/>
                    <a:pt x="215" y="61"/>
                  </a:cubicBezTo>
                  <a:lnTo>
                    <a:pt x="217" y="60"/>
                  </a:lnTo>
                  <a:close/>
                  <a:moveTo>
                    <a:pt x="221" y="69"/>
                  </a:moveTo>
                  <a:cubicBezTo>
                    <a:pt x="227" y="83"/>
                    <a:pt x="231" y="99"/>
                    <a:pt x="231" y="116"/>
                  </a:cubicBezTo>
                  <a:lnTo>
                    <a:pt x="229" y="116"/>
                  </a:lnTo>
                  <a:cubicBezTo>
                    <a:pt x="229" y="99"/>
                    <a:pt x="225" y="84"/>
                    <a:pt x="219" y="69"/>
                  </a:cubicBezTo>
                  <a:lnTo>
                    <a:pt x="221" y="69"/>
                  </a:lnTo>
                  <a:close/>
                  <a:moveTo>
                    <a:pt x="231" y="116"/>
                  </a:moveTo>
                  <a:lnTo>
                    <a:pt x="231" y="116"/>
                  </a:lnTo>
                  <a:lnTo>
                    <a:pt x="229" y="116"/>
                  </a:lnTo>
                  <a:lnTo>
                    <a:pt x="229" y="116"/>
                  </a:lnTo>
                  <a:lnTo>
                    <a:pt x="231" y="116"/>
                  </a:lnTo>
                  <a:close/>
                  <a:moveTo>
                    <a:pt x="231" y="116"/>
                  </a:moveTo>
                  <a:cubicBezTo>
                    <a:pt x="231" y="127"/>
                    <a:pt x="229" y="138"/>
                    <a:pt x="226" y="148"/>
                  </a:cubicBezTo>
                  <a:lnTo>
                    <a:pt x="224" y="148"/>
                  </a:lnTo>
                  <a:cubicBezTo>
                    <a:pt x="227" y="138"/>
                    <a:pt x="229" y="127"/>
                    <a:pt x="229" y="116"/>
                  </a:cubicBezTo>
                  <a:lnTo>
                    <a:pt x="231" y="116"/>
                  </a:lnTo>
                  <a:close/>
                  <a:moveTo>
                    <a:pt x="226" y="148"/>
                  </a:moveTo>
                  <a:cubicBezTo>
                    <a:pt x="224" y="154"/>
                    <a:pt x="222" y="160"/>
                    <a:pt x="219" y="166"/>
                  </a:cubicBezTo>
                  <a:lnTo>
                    <a:pt x="218" y="165"/>
                  </a:lnTo>
                  <a:cubicBezTo>
                    <a:pt x="220" y="159"/>
                    <a:pt x="222" y="154"/>
                    <a:pt x="224" y="148"/>
                  </a:cubicBezTo>
                  <a:lnTo>
                    <a:pt x="226" y="148"/>
                  </a:lnTo>
                  <a:close/>
                  <a:moveTo>
                    <a:pt x="219" y="166"/>
                  </a:moveTo>
                  <a:cubicBezTo>
                    <a:pt x="205" y="194"/>
                    <a:pt x="180" y="216"/>
                    <a:pt x="150" y="225"/>
                  </a:cubicBezTo>
                  <a:lnTo>
                    <a:pt x="149" y="224"/>
                  </a:lnTo>
                  <a:cubicBezTo>
                    <a:pt x="179" y="214"/>
                    <a:pt x="204" y="193"/>
                    <a:pt x="218" y="165"/>
                  </a:cubicBezTo>
                  <a:lnTo>
                    <a:pt x="219" y="166"/>
                  </a:lnTo>
                  <a:close/>
                  <a:moveTo>
                    <a:pt x="11" y="164"/>
                  </a:moveTo>
                  <a:lnTo>
                    <a:pt x="11" y="164"/>
                  </a:lnTo>
                  <a:lnTo>
                    <a:pt x="13" y="163"/>
                  </a:lnTo>
                  <a:lnTo>
                    <a:pt x="13" y="163"/>
                  </a:lnTo>
                  <a:lnTo>
                    <a:pt x="11" y="164"/>
                  </a:lnTo>
                  <a:close/>
                  <a:moveTo>
                    <a:pt x="11" y="164"/>
                  </a:moveTo>
                  <a:lnTo>
                    <a:pt x="11" y="164"/>
                  </a:lnTo>
                  <a:lnTo>
                    <a:pt x="12" y="164"/>
                  </a:lnTo>
                  <a:lnTo>
                    <a:pt x="11" y="164"/>
                  </a:lnTo>
                  <a:close/>
                  <a:moveTo>
                    <a:pt x="11" y="164"/>
                  </a:moveTo>
                  <a:cubicBezTo>
                    <a:pt x="10" y="162"/>
                    <a:pt x="9" y="160"/>
                    <a:pt x="8" y="158"/>
                  </a:cubicBezTo>
                  <a:lnTo>
                    <a:pt x="10" y="157"/>
                  </a:lnTo>
                  <a:cubicBezTo>
                    <a:pt x="11" y="159"/>
                    <a:pt x="12" y="161"/>
                    <a:pt x="13" y="163"/>
                  </a:cubicBezTo>
                  <a:lnTo>
                    <a:pt x="11" y="164"/>
                  </a:lnTo>
                  <a:close/>
                  <a:moveTo>
                    <a:pt x="8" y="158"/>
                  </a:moveTo>
                  <a:cubicBezTo>
                    <a:pt x="7" y="156"/>
                    <a:pt x="7" y="154"/>
                    <a:pt x="6" y="151"/>
                  </a:cubicBezTo>
                  <a:lnTo>
                    <a:pt x="8" y="151"/>
                  </a:lnTo>
                  <a:cubicBezTo>
                    <a:pt x="8" y="153"/>
                    <a:pt x="9" y="155"/>
                    <a:pt x="10" y="157"/>
                  </a:cubicBezTo>
                  <a:lnTo>
                    <a:pt x="8" y="158"/>
                  </a:lnTo>
                  <a:close/>
                  <a:moveTo>
                    <a:pt x="6" y="151"/>
                  </a:moveTo>
                  <a:cubicBezTo>
                    <a:pt x="2" y="140"/>
                    <a:pt x="0" y="128"/>
                    <a:pt x="0" y="116"/>
                  </a:cubicBezTo>
                  <a:lnTo>
                    <a:pt x="2" y="116"/>
                  </a:lnTo>
                  <a:cubicBezTo>
                    <a:pt x="2" y="128"/>
                    <a:pt x="4" y="140"/>
                    <a:pt x="8" y="151"/>
                  </a:cubicBezTo>
                  <a:lnTo>
                    <a:pt x="6" y="151"/>
                  </a:lnTo>
                  <a:close/>
                  <a:moveTo>
                    <a:pt x="0" y="116"/>
                  </a:moveTo>
                  <a:lnTo>
                    <a:pt x="0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0" y="116"/>
                  </a:lnTo>
                  <a:close/>
                  <a:moveTo>
                    <a:pt x="0" y="116"/>
                  </a:moveTo>
                  <a:cubicBezTo>
                    <a:pt x="0" y="100"/>
                    <a:pt x="3" y="86"/>
                    <a:pt x="9" y="73"/>
                  </a:cubicBezTo>
                  <a:lnTo>
                    <a:pt x="10" y="73"/>
                  </a:lnTo>
                  <a:cubicBezTo>
                    <a:pt x="5" y="86"/>
                    <a:pt x="2" y="101"/>
                    <a:pt x="2" y="116"/>
                  </a:cubicBezTo>
                  <a:lnTo>
                    <a:pt x="0" y="116"/>
                  </a:lnTo>
                  <a:close/>
                  <a:moveTo>
                    <a:pt x="9" y="73"/>
                  </a:moveTo>
                  <a:cubicBezTo>
                    <a:pt x="10" y="68"/>
                    <a:pt x="12" y="64"/>
                    <a:pt x="15" y="60"/>
                  </a:cubicBezTo>
                  <a:lnTo>
                    <a:pt x="16" y="61"/>
                  </a:lnTo>
                  <a:cubicBezTo>
                    <a:pt x="14" y="65"/>
                    <a:pt x="12" y="69"/>
                    <a:pt x="10" y="73"/>
                  </a:cubicBezTo>
                  <a:lnTo>
                    <a:pt x="9" y="73"/>
                  </a:lnTo>
                  <a:close/>
                  <a:moveTo>
                    <a:pt x="15" y="60"/>
                  </a:moveTo>
                  <a:cubicBezTo>
                    <a:pt x="26" y="39"/>
                    <a:pt x="44" y="22"/>
                    <a:pt x="66" y="12"/>
                  </a:cubicBezTo>
                  <a:lnTo>
                    <a:pt x="66" y="14"/>
                  </a:lnTo>
                  <a:cubicBezTo>
                    <a:pt x="45" y="24"/>
                    <a:pt x="28" y="40"/>
                    <a:pt x="16" y="61"/>
                  </a:cubicBezTo>
                  <a:lnTo>
                    <a:pt x="15" y="60"/>
                  </a:lnTo>
                  <a:close/>
                  <a:moveTo>
                    <a:pt x="116" y="0"/>
                  </a:moveTo>
                  <a:lnTo>
                    <a:pt x="116" y="0"/>
                  </a:lnTo>
                  <a:lnTo>
                    <a:pt x="116" y="2"/>
                  </a:lnTo>
                  <a:lnTo>
                    <a:pt x="116" y="2"/>
                  </a:lnTo>
                  <a:lnTo>
                    <a:pt x="116" y="0"/>
                  </a:lnTo>
                  <a:close/>
                  <a:moveTo>
                    <a:pt x="116" y="0"/>
                  </a:moveTo>
                  <a:cubicBezTo>
                    <a:pt x="125" y="0"/>
                    <a:pt x="135" y="2"/>
                    <a:pt x="144" y="4"/>
                  </a:cubicBezTo>
                  <a:lnTo>
                    <a:pt x="144" y="6"/>
                  </a:lnTo>
                  <a:cubicBezTo>
                    <a:pt x="135" y="4"/>
                    <a:pt x="125" y="2"/>
                    <a:pt x="116" y="2"/>
                  </a:cubicBezTo>
                  <a:lnTo>
                    <a:pt x="116" y="0"/>
                  </a:lnTo>
                  <a:close/>
                  <a:moveTo>
                    <a:pt x="144" y="4"/>
                  </a:moveTo>
                  <a:cubicBezTo>
                    <a:pt x="146" y="4"/>
                    <a:pt x="147" y="5"/>
                    <a:pt x="149" y="5"/>
                  </a:cubicBezTo>
                  <a:lnTo>
                    <a:pt x="148" y="7"/>
                  </a:lnTo>
                  <a:cubicBezTo>
                    <a:pt x="147" y="7"/>
                    <a:pt x="145" y="6"/>
                    <a:pt x="144" y="6"/>
                  </a:cubicBezTo>
                  <a:lnTo>
                    <a:pt x="144" y="4"/>
                  </a:lnTo>
                  <a:close/>
                  <a:moveTo>
                    <a:pt x="149" y="5"/>
                  </a:moveTo>
                  <a:cubicBezTo>
                    <a:pt x="156" y="8"/>
                    <a:pt x="164" y="11"/>
                    <a:pt x="170" y="14"/>
                  </a:cubicBezTo>
                  <a:lnTo>
                    <a:pt x="170" y="16"/>
                  </a:lnTo>
                  <a:cubicBezTo>
                    <a:pt x="163" y="12"/>
                    <a:pt x="156" y="9"/>
                    <a:pt x="148" y="7"/>
                  </a:cubicBezTo>
                  <a:lnTo>
                    <a:pt x="149" y="5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15" name="Freeform 6"/>
            <p:cNvSpPr>
              <a:spLocks noChangeAspect="1" noEditPoints="1"/>
            </p:cNvSpPr>
            <p:nvPr/>
          </p:nvSpPr>
          <p:spPr bwMode="auto">
            <a:xfrm>
              <a:off x="839" y="54"/>
              <a:ext cx="591" cy="585"/>
            </a:xfrm>
            <a:custGeom>
              <a:avLst/>
              <a:gdLst/>
              <a:ahLst/>
              <a:cxnLst>
                <a:cxn ang="0">
                  <a:pos x="149" y="176"/>
                </a:cxn>
                <a:cxn ang="0">
                  <a:pos x="149" y="176"/>
                </a:cxn>
                <a:cxn ang="0">
                  <a:pos x="149" y="176"/>
                </a:cxn>
                <a:cxn ang="0">
                  <a:pos x="143" y="180"/>
                </a:cxn>
                <a:cxn ang="0">
                  <a:pos x="145" y="184"/>
                </a:cxn>
                <a:cxn ang="0">
                  <a:pos x="143" y="180"/>
                </a:cxn>
                <a:cxn ang="0">
                  <a:pos x="99" y="195"/>
                </a:cxn>
                <a:cxn ang="0">
                  <a:pos x="138" y="187"/>
                </a:cxn>
                <a:cxn ang="0">
                  <a:pos x="99" y="191"/>
                </a:cxn>
                <a:cxn ang="0">
                  <a:pos x="99" y="195"/>
                </a:cxn>
                <a:cxn ang="0">
                  <a:pos x="99" y="191"/>
                </a:cxn>
                <a:cxn ang="0">
                  <a:pos x="68" y="190"/>
                </a:cxn>
                <a:cxn ang="0">
                  <a:pos x="72" y="192"/>
                </a:cxn>
                <a:cxn ang="0">
                  <a:pos x="50" y="177"/>
                </a:cxn>
                <a:cxn ang="0">
                  <a:pos x="36" y="173"/>
                </a:cxn>
                <a:cxn ang="0">
                  <a:pos x="39" y="170"/>
                </a:cxn>
                <a:cxn ang="0">
                  <a:pos x="39" y="170"/>
                </a:cxn>
                <a:cxn ang="0">
                  <a:pos x="36" y="173"/>
                </a:cxn>
                <a:cxn ang="0">
                  <a:pos x="39" y="170"/>
                </a:cxn>
                <a:cxn ang="0">
                  <a:pos x="32" y="170"/>
                </a:cxn>
                <a:cxn ang="0">
                  <a:pos x="34" y="171"/>
                </a:cxn>
                <a:cxn ang="0">
                  <a:pos x="26" y="157"/>
                </a:cxn>
                <a:cxn ang="0">
                  <a:pos x="15" y="149"/>
                </a:cxn>
                <a:cxn ang="0">
                  <a:pos x="19" y="147"/>
                </a:cxn>
                <a:cxn ang="0">
                  <a:pos x="19" y="147"/>
                </a:cxn>
                <a:cxn ang="0">
                  <a:pos x="15" y="149"/>
                </a:cxn>
                <a:cxn ang="0">
                  <a:pos x="19" y="147"/>
                </a:cxn>
                <a:cxn ang="0">
                  <a:pos x="8" y="136"/>
                </a:cxn>
                <a:cxn ang="0">
                  <a:pos x="12" y="143"/>
                </a:cxn>
                <a:cxn ang="0">
                  <a:pos x="5" y="98"/>
                </a:cxn>
                <a:cxn ang="0">
                  <a:pos x="0" y="98"/>
                </a:cxn>
                <a:cxn ang="0">
                  <a:pos x="5" y="98"/>
                </a:cxn>
                <a:cxn ang="0">
                  <a:pos x="3" y="75"/>
                </a:cxn>
                <a:cxn ang="0">
                  <a:pos x="0" y="97"/>
                </a:cxn>
                <a:cxn ang="0">
                  <a:pos x="14" y="57"/>
                </a:cxn>
                <a:cxn ang="0">
                  <a:pos x="10" y="55"/>
                </a:cxn>
                <a:cxn ang="0">
                  <a:pos x="14" y="57"/>
                </a:cxn>
                <a:cxn ang="0">
                  <a:pos x="99" y="0"/>
                </a:cxn>
                <a:cxn ang="0">
                  <a:pos x="99" y="0"/>
                </a:cxn>
                <a:cxn ang="0">
                  <a:pos x="107" y="4"/>
                </a:cxn>
                <a:cxn ang="0">
                  <a:pos x="107" y="0"/>
                </a:cxn>
                <a:cxn ang="0">
                  <a:pos x="107" y="4"/>
                </a:cxn>
                <a:cxn ang="0">
                  <a:pos x="151" y="15"/>
                </a:cxn>
                <a:cxn ang="0">
                  <a:pos x="115" y="1"/>
                </a:cxn>
                <a:cxn ang="0">
                  <a:pos x="170" y="37"/>
                </a:cxn>
                <a:cxn ang="0">
                  <a:pos x="170" y="37"/>
                </a:cxn>
                <a:cxn ang="0">
                  <a:pos x="170" y="37"/>
                </a:cxn>
                <a:cxn ang="0">
                  <a:pos x="175" y="44"/>
                </a:cxn>
                <a:cxn ang="0">
                  <a:pos x="179" y="41"/>
                </a:cxn>
                <a:cxn ang="0">
                  <a:pos x="175" y="44"/>
                </a:cxn>
                <a:cxn ang="0">
                  <a:pos x="197" y="98"/>
                </a:cxn>
                <a:cxn ang="0">
                  <a:pos x="184" y="49"/>
                </a:cxn>
                <a:cxn ang="0">
                  <a:pos x="192" y="98"/>
                </a:cxn>
                <a:cxn ang="0">
                  <a:pos x="197" y="98"/>
                </a:cxn>
                <a:cxn ang="0">
                  <a:pos x="192" y="98"/>
                </a:cxn>
                <a:cxn ang="0">
                  <a:pos x="184" y="145"/>
                </a:cxn>
                <a:cxn ang="0">
                  <a:pos x="187" y="139"/>
                </a:cxn>
                <a:cxn ang="0">
                  <a:pos x="160" y="168"/>
                </a:cxn>
              </a:cxnLst>
              <a:rect l="0" t="0" r="r" b="b"/>
              <a:pathLst>
                <a:path w="197" h="195">
                  <a:moveTo>
                    <a:pt x="151" y="180"/>
                  </a:moveTo>
                  <a:lnTo>
                    <a:pt x="151" y="180"/>
                  </a:lnTo>
                  <a:lnTo>
                    <a:pt x="149" y="176"/>
                  </a:lnTo>
                  <a:lnTo>
                    <a:pt x="149" y="176"/>
                  </a:lnTo>
                  <a:lnTo>
                    <a:pt x="151" y="180"/>
                  </a:lnTo>
                  <a:close/>
                  <a:moveTo>
                    <a:pt x="149" y="176"/>
                  </a:moveTo>
                  <a:lnTo>
                    <a:pt x="149" y="176"/>
                  </a:lnTo>
                  <a:lnTo>
                    <a:pt x="150" y="178"/>
                  </a:lnTo>
                  <a:lnTo>
                    <a:pt x="149" y="176"/>
                  </a:lnTo>
                  <a:close/>
                  <a:moveTo>
                    <a:pt x="151" y="180"/>
                  </a:moveTo>
                  <a:cubicBezTo>
                    <a:pt x="149" y="181"/>
                    <a:pt x="147" y="183"/>
                    <a:pt x="145" y="184"/>
                  </a:cubicBezTo>
                  <a:lnTo>
                    <a:pt x="143" y="180"/>
                  </a:lnTo>
                  <a:cubicBezTo>
                    <a:pt x="145" y="179"/>
                    <a:pt x="147" y="177"/>
                    <a:pt x="149" y="176"/>
                  </a:cubicBezTo>
                  <a:lnTo>
                    <a:pt x="151" y="180"/>
                  </a:lnTo>
                  <a:close/>
                  <a:moveTo>
                    <a:pt x="145" y="184"/>
                  </a:moveTo>
                  <a:cubicBezTo>
                    <a:pt x="142" y="185"/>
                    <a:pt x="140" y="186"/>
                    <a:pt x="138" y="187"/>
                  </a:cubicBezTo>
                  <a:lnTo>
                    <a:pt x="136" y="183"/>
                  </a:lnTo>
                  <a:cubicBezTo>
                    <a:pt x="138" y="182"/>
                    <a:pt x="141" y="181"/>
                    <a:pt x="143" y="180"/>
                  </a:cubicBezTo>
                  <a:lnTo>
                    <a:pt x="145" y="184"/>
                  </a:lnTo>
                  <a:close/>
                  <a:moveTo>
                    <a:pt x="138" y="187"/>
                  </a:moveTo>
                  <a:cubicBezTo>
                    <a:pt x="126" y="192"/>
                    <a:pt x="112" y="195"/>
                    <a:pt x="99" y="195"/>
                  </a:cubicBezTo>
                  <a:lnTo>
                    <a:pt x="99" y="191"/>
                  </a:lnTo>
                  <a:cubicBezTo>
                    <a:pt x="112" y="191"/>
                    <a:pt x="125" y="188"/>
                    <a:pt x="136" y="183"/>
                  </a:cubicBezTo>
                  <a:lnTo>
                    <a:pt x="138" y="187"/>
                  </a:lnTo>
                  <a:close/>
                  <a:moveTo>
                    <a:pt x="99" y="195"/>
                  </a:moveTo>
                  <a:lnTo>
                    <a:pt x="99" y="195"/>
                  </a:lnTo>
                  <a:lnTo>
                    <a:pt x="99" y="191"/>
                  </a:lnTo>
                  <a:lnTo>
                    <a:pt x="99" y="191"/>
                  </a:lnTo>
                  <a:lnTo>
                    <a:pt x="99" y="195"/>
                  </a:lnTo>
                  <a:close/>
                  <a:moveTo>
                    <a:pt x="99" y="195"/>
                  </a:moveTo>
                  <a:cubicBezTo>
                    <a:pt x="89" y="195"/>
                    <a:pt x="80" y="194"/>
                    <a:pt x="72" y="192"/>
                  </a:cubicBezTo>
                  <a:lnTo>
                    <a:pt x="73" y="187"/>
                  </a:lnTo>
                  <a:cubicBezTo>
                    <a:pt x="81" y="190"/>
                    <a:pt x="90" y="191"/>
                    <a:pt x="99" y="191"/>
                  </a:cubicBezTo>
                  <a:lnTo>
                    <a:pt x="99" y="195"/>
                  </a:lnTo>
                  <a:close/>
                  <a:moveTo>
                    <a:pt x="72" y="192"/>
                  </a:moveTo>
                  <a:cubicBezTo>
                    <a:pt x="70" y="191"/>
                    <a:pt x="69" y="191"/>
                    <a:pt x="68" y="190"/>
                  </a:cubicBezTo>
                  <a:lnTo>
                    <a:pt x="69" y="186"/>
                  </a:lnTo>
                  <a:cubicBezTo>
                    <a:pt x="70" y="187"/>
                    <a:pt x="72" y="187"/>
                    <a:pt x="73" y="187"/>
                  </a:cubicBezTo>
                  <a:lnTo>
                    <a:pt x="72" y="192"/>
                  </a:lnTo>
                  <a:close/>
                  <a:moveTo>
                    <a:pt x="68" y="190"/>
                  </a:moveTo>
                  <a:cubicBezTo>
                    <a:pt x="61" y="188"/>
                    <a:pt x="54" y="185"/>
                    <a:pt x="48" y="181"/>
                  </a:cubicBezTo>
                  <a:lnTo>
                    <a:pt x="50" y="177"/>
                  </a:lnTo>
                  <a:cubicBezTo>
                    <a:pt x="56" y="181"/>
                    <a:pt x="62" y="184"/>
                    <a:pt x="69" y="186"/>
                  </a:cubicBezTo>
                  <a:lnTo>
                    <a:pt x="68" y="190"/>
                  </a:lnTo>
                  <a:close/>
                  <a:moveTo>
                    <a:pt x="36" y="173"/>
                  </a:moveTo>
                  <a:lnTo>
                    <a:pt x="36" y="173"/>
                  </a:lnTo>
                  <a:lnTo>
                    <a:pt x="39" y="170"/>
                  </a:lnTo>
                  <a:lnTo>
                    <a:pt x="39" y="170"/>
                  </a:lnTo>
                  <a:lnTo>
                    <a:pt x="36" y="173"/>
                  </a:lnTo>
                  <a:close/>
                  <a:moveTo>
                    <a:pt x="39" y="170"/>
                  </a:moveTo>
                  <a:lnTo>
                    <a:pt x="39" y="170"/>
                  </a:lnTo>
                  <a:lnTo>
                    <a:pt x="38" y="171"/>
                  </a:lnTo>
                  <a:lnTo>
                    <a:pt x="39" y="170"/>
                  </a:lnTo>
                  <a:close/>
                  <a:moveTo>
                    <a:pt x="36" y="173"/>
                  </a:moveTo>
                  <a:cubicBezTo>
                    <a:pt x="36" y="173"/>
                    <a:pt x="35" y="172"/>
                    <a:pt x="34" y="171"/>
                  </a:cubicBezTo>
                  <a:lnTo>
                    <a:pt x="37" y="168"/>
                  </a:lnTo>
                  <a:cubicBezTo>
                    <a:pt x="38" y="169"/>
                    <a:pt x="39" y="169"/>
                    <a:pt x="39" y="170"/>
                  </a:cubicBezTo>
                  <a:lnTo>
                    <a:pt x="36" y="173"/>
                  </a:lnTo>
                  <a:close/>
                  <a:moveTo>
                    <a:pt x="34" y="171"/>
                  </a:moveTo>
                  <a:cubicBezTo>
                    <a:pt x="34" y="171"/>
                    <a:pt x="33" y="170"/>
                    <a:pt x="32" y="170"/>
                  </a:cubicBezTo>
                  <a:lnTo>
                    <a:pt x="35" y="166"/>
                  </a:lnTo>
                  <a:cubicBezTo>
                    <a:pt x="36" y="167"/>
                    <a:pt x="37" y="167"/>
                    <a:pt x="37" y="168"/>
                  </a:cubicBezTo>
                  <a:lnTo>
                    <a:pt x="34" y="171"/>
                  </a:lnTo>
                  <a:close/>
                  <a:moveTo>
                    <a:pt x="32" y="170"/>
                  </a:moveTo>
                  <a:cubicBezTo>
                    <a:pt x="29" y="166"/>
                    <a:pt x="26" y="163"/>
                    <a:pt x="23" y="160"/>
                  </a:cubicBezTo>
                  <a:lnTo>
                    <a:pt x="26" y="157"/>
                  </a:lnTo>
                  <a:cubicBezTo>
                    <a:pt x="29" y="160"/>
                    <a:pt x="32" y="163"/>
                    <a:pt x="35" y="166"/>
                  </a:cubicBezTo>
                  <a:lnTo>
                    <a:pt x="32" y="170"/>
                  </a:lnTo>
                  <a:close/>
                  <a:moveTo>
                    <a:pt x="15" y="149"/>
                  </a:moveTo>
                  <a:lnTo>
                    <a:pt x="15" y="149"/>
                  </a:lnTo>
                  <a:lnTo>
                    <a:pt x="19" y="147"/>
                  </a:lnTo>
                  <a:lnTo>
                    <a:pt x="19" y="147"/>
                  </a:lnTo>
                  <a:lnTo>
                    <a:pt x="15" y="149"/>
                  </a:lnTo>
                  <a:close/>
                  <a:moveTo>
                    <a:pt x="19" y="147"/>
                  </a:moveTo>
                  <a:lnTo>
                    <a:pt x="19" y="147"/>
                  </a:lnTo>
                  <a:lnTo>
                    <a:pt x="17" y="148"/>
                  </a:lnTo>
                  <a:lnTo>
                    <a:pt x="19" y="147"/>
                  </a:lnTo>
                  <a:close/>
                  <a:moveTo>
                    <a:pt x="15" y="149"/>
                  </a:moveTo>
                  <a:cubicBezTo>
                    <a:pt x="14" y="147"/>
                    <a:pt x="13" y="145"/>
                    <a:pt x="12" y="143"/>
                  </a:cubicBezTo>
                  <a:lnTo>
                    <a:pt x="15" y="141"/>
                  </a:lnTo>
                  <a:cubicBezTo>
                    <a:pt x="17" y="143"/>
                    <a:pt x="18" y="145"/>
                    <a:pt x="19" y="147"/>
                  </a:cubicBezTo>
                  <a:lnTo>
                    <a:pt x="15" y="149"/>
                  </a:lnTo>
                  <a:close/>
                  <a:moveTo>
                    <a:pt x="12" y="143"/>
                  </a:moveTo>
                  <a:cubicBezTo>
                    <a:pt x="10" y="140"/>
                    <a:pt x="9" y="138"/>
                    <a:pt x="8" y="136"/>
                  </a:cubicBezTo>
                  <a:lnTo>
                    <a:pt x="12" y="134"/>
                  </a:lnTo>
                  <a:cubicBezTo>
                    <a:pt x="13" y="136"/>
                    <a:pt x="14" y="139"/>
                    <a:pt x="15" y="141"/>
                  </a:cubicBezTo>
                  <a:lnTo>
                    <a:pt x="12" y="143"/>
                  </a:lnTo>
                  <a:close/>
                  <a:moveTo>
                    <a:pt x="8" y="136"/>
                  </a:moveTo>
                  <a:cubicBezTo>
                    <a:pt x="3" y="124"/>
                    <a:pt x="0" y="111"/>
                    <a:pt x="0" y="98"/>
                  </a:cubicBezTo>
                  <a:lnTo>
                    <a:pt x="5" y="98"/>
                  </a:lnTo>
                  <a:cubicBezTo>
                    <a:pt x="5" y="111"/>
                    <a:pt x="8" y="123"/>
                    <a:pt x="12" y="134"/>
                  </a:cubicBezTo>
                  <a:lnTo>
                    <a:pt x="8" y="136"/>
                  </a:lnTo>
                  <a:close/>
                  <a:moveTo>
                    <a:pt x="0" y="98"/>
                  </a:moveTo>
                  <a:cubicBezTo>
                    <a:pt x="0" y="97"/>
                    <a:pt x="0" y="97"/>
                    <a:pt x="0" y="97"/>
                  </a:cubicBezTo>
                  <a:lnTo>
                    <a:pt x="5" y="97"/>
                  </a:lnTo>
                  <a:cubicBezTo>
                    <a:pt x="5" y="97"/>
                    <a:pt x="5" y="97"/>
                    <a:pt x="5" y="98"/>
                  </a:cubicBezTo>
                  <a:lnTo>
                    <a:pt x="0" y="98"/>
                  </a:lnTo>
                  <a:close/>
                  <a:moveTo>
                    <a:pt x="0" y="97"/>
                  </a:moveTo>
                  <a:cubicBezTo>
                    <a:pt x="0" y="89"/>
                    <a:pt x="1" y="82"/>
                    <a:pt x="3" y="75"/>
                  </a:cubicBezTo>
                  <a:lnTo>
                    <a:pt x="7" y="76"/>
                  </a:lnTo>
                  <a:cubicBezTo>
                    <a:pt x="6" y="83"/>
                    <a:pt x="5" y="90"/>
                    <a:pt x="5" y="97"/>
                  </a:cubicBezTo>
                  <a:lnTo>
                    <a:pt x="0" y="97"/>
                  </a:lnTo>
                  <a:close/>
                  <a:moveTo>
                    <a:pt x="3" y="75"/>
                  </a:moveTo>
                  <a:cubicBezTo>
                    <a:pt x="5" y="68"/>
                    <a:pt x="7" y="61"/>
                    <a:pt x="10" y="55"/>
                  </a:cubicBezTo>
                  <a:lnTo>
                    <a:pt x="14" y="57"/>
                  </a:lnTo>
                  <a:cubicBezTo>
                    <a:pt x="11" y="63"/>
                    <a:pt x="9" y="69"/>
                    <a:pt x="7" y="76"/>
                  </a:cubicBezTo>
                  <a:lnTo>
                    <a:pt x="3" y="75"/>
                  </a:lnTo>
                  <a:close/>
                  <a:moveTo>
                    <a:pt x="10" y="55"/>
                  </a:moveTo>
                  <a:cubicBezTo>
                    <a:pt x="26" y="22"/>
                    <a:pt x="60" y="0"/>
                    <a:pt x="99" y="0"/>
                  </a:cubicBezTo>
                  <a:lnTo>
                    <a:pt x="99" y="4"/>
                  </a:lnTo>
                  <a:cubicBezTo>
                    <a:pt x="62" y="4"/>
                    <a:pt x="29" y="26"/>
                    <a:pt x="14" y="57"/>
                  </a:cubicBezTo>
                  <a:lnTo>
                    <a:pt x="10" y="55"/>
                  </a:lnTo>
                  <a:close/>
                  <a:moveTo>
                    <a:pt x="99" y="0"/>
                  </a:moveTo>
                  <a:cubicBezTo>
                    <a:pt x="99" y="0"/>
                    <a:pt x="99" y="0"/>
                    <a:pt x="99" y="0"/>
                  </a:cubicBezTo>
                  <a:lnTo>
                    <a:pt x="99" y="4"/>
                  </a:lnTo>
                  <a:cubicBezTo>
                    <a:pt x="99" y="4"/>
                    <a:pt x="99" y="4"/>
                    <a:pt x="99" y="4"/>
                  </a:cubicBezTo>
                  <a:lnTo>
                    <a:pt x="99" y="0"/>
                  </a:lnTo>
                  <a:close/>
                  <a:moveTo>
                    <a:pt x="99" y="0"/>
                  </a:moveTo>
                  <a:cubicBezTo>
                    <a:pt x="102" y="0"/>
                    <a:pt x="104" y="0"/>
                    <a:pt x="107" y="0"/>
                  </a:cubicBezTo>
                  <a:lnTo>
                    <a:pt x="107" y="4"/>
                  </a:lnTo>
                  <a:cubicBezTo>
                    <a:pt x="104" y="4"/>
                    <a:pt x="102" y="4"/>
                    <a:pt x="99" y="4"/>
                  </a:cubicBezTo>
                  <a:lnTo>
                    <a:pt x="99" y="0"/>
                  </a:lnTo>
                  <a:close/>
                  <a:moveTo>
                    <a:pt x="107" y="0"/>
                  </a:moveTo>
                  <a:cubicBezTo>
                    <a:pt x="110" y="0"/>
                    <a:pt x="112" y="1"/>
                    <a:pt x="115" y="1"/>
                  </a:cubicBezTo>
                  <a:lnTo>
                    <a:pt x="114" y="5"/>
                  </a:lnTo>
                  <a:cubicBezTo>
                    <a:pt x="112" y="5"/>
                    <a:pt x="109" y="5"/>
                    <a:pt x="107" y="4"/>
                  </a:cubicBezTo>
                  <a:lnTo>
                    <a:pt x="107" y="0"/>
                  </a:lnTo>
                  <a:close/>
                  <a:moveTo>
                    <a:pt x="115" y="1"/>
                  </a:moveTo>
                  <a:cubicBezTo>
                    <a:pt x="128" y="3"/>
                    <a:pt x="140" y="8"/>
                    <a:pt x="151" y="15"/>
                  </a:cubicBezTo>
                  <a:lnTo>
                    <a:pt x="149" y="19"/>
                  </a:lnTo>
                  <a:cubicBezTo>
                    <a:pt x="139" y="12"/>
                    <a:pt x="127" y="7"/>
                    <a:pt x="114" y="5"/>
                  </a:cubicBezTo>
                  <a:lnTo>
                    <a:pt x="115" y="1"/>
                  </a:lnTo>
                  <a:close/>
                  <a:moveTo>
                    <a:pt x="173" y="34"/>
                  </a:moveTo>
                  <a:lnTo>
                    <a:pt x="173" y="34"/>
                  </a:lnTo>
                  <a:lnTo>
                    <a:pt x="170" y="37"/>
                  </a:lnTo>
                  <a:lnTo>
                    <a:pt x="170" y="37"/>
                  </a:lnTo>
                  <a:lnTo>
                    <a:pt x="173" y="34"/>
                  </a:lnTo>
                  <a:close/>
                  <a:moveTo>
                    <a:pt x="170" y="37"/>
                  </a:moveTo>
                  <a:lnTo>
                    <a:pt x="170" y="37"/>
                  </a:lnTo>
                  <a:lnTo>
                    <a:pt x="171" y="35"/>
                  </a:lnTo>
                  <a:lnTo>
                    <a:pt x="170" y="37"/>
                  </a:lnTo>
                  <a:close/>
                  <a:moveTo>
                    <a:pt x="173" y="34"/>
                  </a:moveTo>
                  <a:cubicBezTo>
                    <a:pt x="175" y="36"/>
                    <a:pt x="177" y="39"/>
                    <a:pt x="179" y="41"/>
                  </a:cubicBezTo>
                  <a:lnTo>
                    <a:pt x="175" y="44"/>
                  </a:lnTo>
                  <a:cubicBezTo>
                    <a:pt x="173" y="41"/>
                    <a:pt x="172" y="39"/>
                    <a:pt x="170" y="37"/>
                  </a:cubicBezTo>
                  <a:lnTo>
                    <a:pt x="173" y="34"/>
                  </a:lnTo>
                  <a:close/>
                  <a:moveTo>
                    <a:pt x="179" y="41"/>
                  </a:moveTo>
                  <a:cubicBezTo>
                    <a:pt x="181" y="44"/>
                    <a:pt x="182" y="47"/>
                    <a:pt x="184" y="49"/>
                  </a:cubicBezTo>
                  <a:lnTo>
                    <a:pt x="180" y="51"/>
                  </a:lnTo>
                  <a:cubicBezTo>
                    <a:pt x="178" y="49"/>
                    <a:pt x="177" y="46"/>
                    <a:pt x="175" y="44"/>
                  </a:cubicBezTo>
                  <a:lnTo>
                    <a:pt x="179" y="41"/>
                  </a:lnTo>
                  <a:close/>
                  <a:moveTo>
                    <a:pt x="184" y="49"/>
                  </a:moveTo>
                  <a:cubicBezTo>
                    <a:pt x="192" y="64"/>
                    <a:pt x="197" y="80"/>
                    <a:pt x="197" y="98"/>
                  </a:cubicBezTo>
                  <a:lnTo>
                    <a:pt x="192" y="98"/>
                  </a:lnTo>
                  <a:cubicBezTo>
                    <a:pt x="192" y="81"/>
                    <a:pt x="188" y="65"/>
                    <a:pt x="180" y="51"/>
                  </a:cubicBezTo>
                  <a:lnTo>
                    <a:pt x="184" y="49"/>
                  </a:lnTo>
                  <a:close/>
                  <a:moveTo>
                    <a:pt x="197" y="98"/>
                  </a:moveTo>
                  <a:lnTo>
                    <a:pt x="197" y="98"/>
                  </a:lnTo>
                  <a:lnTo>
                    <a:pt x="192" y="98"/>
                  </a:lnTo>
                  <a:lnTo>
                    <a:pt x="192" y="98"/>
                  </a:lnTo>
                  <a:lnTo>
                    <a:pt x="197" y="98"/>
                  </a:lnTo>
                  <a:close/>
                  <a:moveTo>
                    <a:pt x="197" y="98"/>
                  </a:moveTo>
                  <a:cubicBezTo>
                    <a:pt x="197" y="112"/>
                    <a:pt x="193" y="126"/>
                    <a:pt x="187" y="139"/>
                  </a:cubicBezTo>
                  <a:lnTo>
                    <a:pt x="183" y="137"/>
                  </a:lnTo>
                  <a:cubicBezTo>
                    <a:pt x="189" y="125"/>
                    <a:pt x="192" y="112"/>
                    <a:pt x="192" y="98"/>
                  </a:cubicBezTo>
                  <a:lnTo>
                    <a:pt x="197" y="98"/>
                  </a:lnTo>
                  <a:close/>
                  <a:moveTo>
                    <a:pt x="187" y="139"/>
                  </a:moveTo>
                  <a:cubicBezTo>
                    <a:pt x="187" y="141"/>
                    <a:pt x="185" y="143"/>
                    <a:pt x="184" y="145"/>
                  </a:cubicBezTo>
                  <a:lnTo>
                    <a:pt x="181" y="143"/>
                  </a:lnTo>
                  <a:cubicBezTo>
                    <a:pt x="182" y="141"/>
                    <a:pt x="183" y="139"/>
                    <a:pt x="183" y="137"/>
                  </a:cubicBezTo>
                  <a:lnTo>
                    <a:pt x="187" y="139"/>
                  </a:lnTo>
                  <a:close/>
                  <a:moveTo>
                    <a:pt x="184" y="145"/>
                  </a:moveTo>
                  <a:cubicBezTo>
                    <a:pt x="179" y="155"/>
                    <a:pt x="171" y="164"/>
                    <a:pt x="163" y="171"/>
                  </a:cubicBezTo>
                  <a:lnTo>
                    <a:pt x="160" y="168"/>
                  </a:lnTo>
                  <a:cubicBezTo>
                    <a:pt x="168" y="161"/>
                    <a:pt x="175" y="152"/>
                    <a:pt x="181" y="143"/>
                  </a:cubicBezTo>
                  <a:lnTo>
                    <a:pt x="184" y="145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16" name="Freeform 7"/>
            <p:cNvSpPr>
              <a:spLocks noChangeAspect="1"/>
            </p:cNvSpPr>
            <p:nvPr/>
          </p:nvSpPr>
          <p:spPr bwMode="auto">
            <a:xfrm>
              <a:off x="1160" y="195"/>
              <a:ext cx="258" cy="40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9" y="0"/>
                </a:cxn>
                <a:cxn ang="0">
                  <a:pos x="50" y="58"/>
                </a:cxn>
                <a:cxn ang="0">
                  <a:pos x="23" y="58"/>
                </a:cxn>
                <a:cxn ang="0">
                  <a:pos x="66" y="134"/>
                </a:cxn>
                <a:cxn ang="0">
                  <a:pos x="55" y="134"/>
                </a:cxn>
                <a:cxn ang="0">
                  <a:pos x="9" y="54"/>
                </a:cxn>
                <a:cxn ang="0">
                  <a:pos x="46" y="54"/>
                </a:cxn>
                <a:cxn ang="0">
                  <a:pos x="68" y="29"/>
                </a:cxn>
                <a:cxn ang="0">
                  <a:pos x="46" y="3"/>
                </a:cxn>
                <a:cxn ang="0">
                  <a:pos x="0" y="3"/>
                </a:cxn>
                <a:cxn ang="0">
                  <a:pos x="2" y="0"/>
                </a:cxn>
              </a:cxnLst>
              <a:rect l="0" t="0" r="r" b="b"/>
              <a:pathLst>
                <a:path w="86" h="134">
                  <a:moveTo>
                    <a:pt x="2" y="0"/>
                  </a:moveTo>
                  <a:lnTo>
                    <a:pt x="49" y="0"/>
                  </a:lnTo>
                  <a:cubicBezTo>
                    <a:pt x="78" y="1"/>
                    <a:pt x="86" y="53"/>
                    <a:pt x="50" y="58"/>
                  </a:cubicBezTo>
                  <a:lnTo>
                    <a:pt x="23" y="58"/>
                  </a:lnTo>
                  <a:cubicBezTo>
                    <a:pt x="38" y="83"/>
                    <a:pt x="55" y="127"/>
                    <a:pt x="66" y="134"/>
                  </a:cubicBezTo>
                  <a:lnTo>
                    <a:pt x="55" y="134"/>
                  </a:lnTo>
                  <a:cubicBezTo>
                    <a:pt x="46" y="130"/>
                    <a:pt x="25" y="81"/>
                    <a:pt x="9" y="54"/>
                  </a:cubicBezTo>
                  <a:lnTo>
                    <a:pt x="46" y="54"/>
                  </a:lnTo>
                  <a:cubicBezTo>
                    <a:pt x="62" y="52"/>
                    <a:pt x="68" y="41"/>
                    <a:pt x="68" y="29"/>
                  </a:cubicBezTo>
                  <a:cubicBezTo>
                    <a:pt x="68" y="18"/>
                    <a:pt x="59" y="5"/>
                    <a:pt x="46" y="3"/>
                  </a:cubicBez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17" name="Freeform 8"/>
            <p:cNvSpPr>
              <a:spLocks noChangeAspect="1"/>
            </p:cNvSpPr>
            <p:nvPr/>
          </p:nvSpPr>
          <p:spPr bwMode="auto">
            <a:xfrm>
              <a:off x="1139" y="210"/>
              <a:ext cx="219" cy="387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52" y="0"/>
                </a:cxn>
                <a:cxn ang="0">
                  <a:pos x="73" y="24"/>
                </a:cxn>
                <a:cxn ang="0">
                  <a:pos x="42" y="48"/>
                </a:cxn>
                <a:cxn ang="0">
                  <a:pos x="16" y="48"/>
                </a:cxn>
                <a:cxn ang="0">
                  <a:pos x="14" y="49"/>
                </a:cxn>
                <a:cxn ang="0">
                  <a:pos x="59" y="129"/>
                </a:cxn>
                <a:cxn ang="0">
                  <a:pos x="49" y="129"/>
                </a:cxn>
                <a:cxn ang="0">
                  <a:pos x="0" y="44"/>
                </a:cxn>
                <a:cxn ang="0">
                  <a:pos x="40" y="44"/>
                </a:cxn>
                <a:cxn ang="0">
                  <a:pos x="67" y="25"/>
                </a:cxn>
                <a:cxn ang="0">
                  <a:pos x="52" y="5"/>
                </a:cxn>
                <a:cxn ang="0">
                  <a:pos x="4" y="5"/>
                </a:cxn>
                <a:cxn ang="0">
                  <a:pos x="6" y="0"/>
                </a:cxn>
              </a:cxnLst>
              <a:rect l="0" t="0" r="r" b="b"/>
              <a:pathLst>
                <a:path w="73" h="129">
                  <a:moveTo>
                    <a:pt x="6" y="0"/>
                  </a:moveTo>
                  <a:lnTo>
                    <a:pt x="52" y="0"/>
                  </a:lnTo>
                  <a:cubicBezTo>
                    <a:pt x="66" y="1"/>
                    <a:pt x="73" y="13"/>
                    <a:pt x="73" y="24"/>
                  </a:cubicBezTo>
                  <a:cubicBezTo>
                    <a:pt x="73" y="37"/>
                    <a:pt x="64" y="49"/>
                    <a:pt x="42" y="48"/>
                  </a:cubicBezTo>
                  <a:lnTo>
                    <a:pt x="16" y="48"/>
                  </a:lnTo>
                  <a:cubicBezTo>
                    <a:pt x="14" y="48"/>
                    <a:pt x="13" y="48"/>
                    <a:pt x="14" y="49"/>
                  </a:cubicBezTo>
                  <a:cubicBezTo>
                    <a:pt x="28" y="74"/>
                    <a:pt x="48" y="123"/>
                    <a:pt x="59" y="129"/>
                  </a:cubicBezTo>
                  <a:lnTo>
                    <a:pt x="49" y="129"/>
                  </a:lnTo>
                  <a:cubicBezTo>
                    <a:pt x="40" y="126"/>
                    <a:pt x="16" y="71"/>
                    <a:pt x="0" y="44"/>
                  </a:cubicBezTo>
                  <a:lnTo>
                    <a:pt x="40" y="44"/>
                  </a:lnTo>
                  <a:cubicBezTo>
                    <a:pt x="58" y="45"/>
                    <a:pt x="67" y="37"/>
                    <a:pt x="67" y="25"/>
                  </a:cubicBezTo>
                  <a:cubicBezTo>
                    <a:pt x="68" y="16"/>
                    <a:pt x="64" y="6"/>
                    <a:pt x="52" y="5"/>
                  </a:cubicBezTo>
                  <a:lnTo>
                    <a:pt x="4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18" name="Freeform 9"/>
            <p:cNvSpPr>
              <a:spLocks noChangeAspect="1"/>
            </p:cNvSpPr>
            <p:nvPr/>
          </p:nvSpPr>
          <p:spPr bwMode="auto">
            <a:xfrm>
              <a:off x="929" y="249"/>
              <a:ext cx="381" cy="348"/>
            </a:xfrm>
            <a:custGeom>
              <a:avLst/>
              <a:gdLst/>
              <a:ahLst/>
              <a:cxnLst>
                <a:cxn ang="0">
                  <a:pos x="125" y="0"/>
                </a:cxn>
                <a:cxn ang="0">
                  <a:pos x="62" y="3"/>
                </a:cxn>
                <a:cxn ang="0">
                  <a:pos x="53" y="7"/>
                </a:cxn>
                <a:cxn ang="0">
                  <a:pos x="0" y="116"/>
                </a:cxn>
                <a:cxn ang="0">
                  <a:pos x="8" y="116"/>
                </a:cxn>
                <a:cxn ang="0">
                  <a:pos x="55" y="19"/>
                </a:cxn>
                <a:cxn ang="0">
                  <a:pos x="68" y="12"/>
                </a:cxn>
                <a:cxn ang="0">
                  <a:pos x="115" y="12"/>
                </a:cxn>
                <a:cxn ang="0">
                  <a:pos x="125" y="0"/>
                </a:cxn>
              </a:cxnLst>
              <a:rect l="0" t="0" r="r" b="b"/>
              <a:pathLst>
                <a:path w="127" h="116">
                  <a:moveTo>
                    <a:pt x="125" y="0"/>
                  </a:moveTo>
                  <a:cubicBezTo>
                    <a:pt x="122" y="5"/>
                    <a:pt x="83" y="2"/>
                    <a:pt x="62" y="3"/>
                  </a:cubicBezTo>
                  <a:cubicBezTo>
                    <a:pt x="58" y="3"/>
                    <a:pt x="55" y="4"/>
                    <a:pt x="53" y="7"/>
                  </a:cubicBezTo>
                  <a:cubicBezTo>
                    <a:pt x="35" y="43"/>
                    <a:pt x="8" y="115"/>
                    <a:pt x="0" y="116"/>
                  </a:cubicBezTo>
                  <a:lnTo>
                    <a:pt x="8" y="116"/>
                  </a:lnTo>
                  <a:cubicBezTo>
                    <a:pt x="12" y="114"/>
                    <a:pt x="38" y="51"/>
                    <a:pt x="55" y="19"/>
                  </a:cubicBezTo>
                  <a:cubicBezTo>
                    <a:pt x="58" y="15"/>
                    <a:pt x="63" y="12"/>
                    <a:pt x="68" y="12"/>
                  </a:cubicBezTo>
                  <a:lnTo>
                    <a:pt x="115" y="12"/>
                  </a:lnTo>
                  <a:cubicBezTo>
                    <a:pt x="127" y="12"/>
                    <a:pt x="123" y="6"/>
                    <a:pt x="125" y="0"/>
                  </a:cubicBez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19" name="Freeform 10"/>
            <p:cNvSpPr>
              <a:spLocks noChangeAspect="1"/>
            </p:cNvSpPr>
            <p:nvPr/>
          </p:nvSpPr>
          <p:spPr bwMode="auto">
            <a:xfrm>
              <a:off x="965" y="291"/>
              <a:ext cx="333" cy="306"/>
            </a:xfrm>
            <a:custGeom>
              <a:avLst/>
              <a:gdLst/>
              <a:ahLst/>
              <a:cxnLst>
                <a:cxn ang="0">
                  <a:pos x="111" y="0"/>
                </a:cxn>
                <a:cxn ang="0">
                  <a:pos x="55" y="2"/>
                </a:cxn>
                <a:cxn ang="0">
                  <a:pos x="45" y="9"/>
                </a:cxn>
                <a:cxn ang="0">
                  <a:pos x="0" y="102"/>
                </a:cxn>
                <a:cxn ang="0">
                  <a:pos x="7" y="102"/>
                </a:cxn>
                <a:cxn ang="0">
                  <a:pos x="47" y="16"/>
                </a:cxn>
                <a:cxn ang="0">
                  <a:pos x="57" y="11"/>
                </a:cxn>
                <a:cxn ang="0">
                  <a:pos x="97" y="11"/>
                </a:cxn>
                <a:cxn ang="0">
                  <a:pos x="111" y="0"/>
                </a:cxn>
              </a:cxnLst>
              <a:rect l="0" t="0" r="r" b="b"/>
              <a:pathLst>
                <a:path w="111" h="102">
                  <a:moveTo>
                    <a:pt x="111" y="0"/>
                  </a:moveTo>
                  <a:cubicBezTo>
                    <a:pt x="108" y="4"/>
                    <a:pt x="76" y="2"/>
                    <a:pt x="55" y="2"/>
                  </a:cubicBezTo>
                  <a:cubicBezTo>
                    <a:pt x="51" y="2"/>
                    <a:pt x="47" y="6"/>
                    <a:pt x="45" y="9"/>
                  </a:cubicBezTo>
                  <a:cubicBezTo>
                    <a:pt x="28" y="41"/>
                    <a:pt x="5" y="100"/>
                    <a:pt x="0" y="102"/>
                  </a:cubicBezTo>
                  <a:lnTo>
                    <a:pt x="7" y="102"/>
                  </a:lnTo>
                  <a:cubicBezTo>
                    <a:pt x="12" y="101"/>
                    <a:pt x="32" y="47"/>
                    <a:pt x="47" y="16"/>
                  </a:cubicBezTo>
                  <a:cubicBezTo>
                    <a:pt x="50" y="13"/>
                    <a:pt x="52" y="11"/>
                    <a:pt x="57" y="11"/>
                  </a:cubicBezTo>
                  <a:lnTo>
                    <a:pt x="97" y="11"/>
                  </a:lnTo>
                  <a:cubicBezTo>
                    <a:pt x="109" y="11"/>
                    <a:pt x="109" y="5"/>
                    <a:pt x="111" y="0"/>
                  </a:cubicBezTo>
                  <a:close/>
                </a:path>
              </a:pathLst>
            </a:custGeom>
            <a:solidFill>
              <a:srgbClr val="0077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20" name="Freeform 11"/>
            <p:cNvSpPr>
              <a:spLocks noChangeAspect="1"/>
            </p:cNvSpPr>
            <p:nvPr/>
          </p:nvSpPr>
          <p:spPr bwMode="auto">
            <a:xfrm>
              <a:off x="824" y="66"/>
              <a:ext cx="612" cy="531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97" y="3"/>
                </a:cxn>
                <a:cxn ang="0">
                  <a:pos x="79" y="14"/>
                </a:cxn>
                <a:cxn ang="0">
                  <a:pos x="0" y="177"/>
                </a:cxn>
                <a:cxn ang="0">
                  <a:pos x="10" y="177"/>
                </a:cxn>
                <a:cxn ang="0">
                  <a:pos x="82" y="29"/>
                </a:cxn>
                <a:cxn ang="0">
                  <a:pos x="103" y="15"/>
                </a:cxn>
                <a:cxn ang="0">
                  <a:pos x="185" y="15"/>
                </a:cxn>
                <a:cxn ang="0">
                  <a:pos x="201" y="0"/>
                </a:cxn>
              </a:cxnLst>
              <a:rect l="0" t="0" r="r" b="b"/>
              <a:pathLst>
                <a:path w="204" h="177">
                  <a:moveTo>
                    <a:pt x="201" y="0"/>
                  </a:moveTo>
                  <a:cubicBezTo>
                    <a:pt x="196" y="7"/>
                    <a:pt x="128" y="2"/>
                    <a:pt x="97" y="3"/>
                  </a:cubicBezTo>
                  <a:cubicBezTo>
                    <a:pt x="89" y="4"/>
                    <a:pt x="83" y="10"/>
                    <a:pt x="79" y="14"/>
                  </a:cubicBezTo>
                  <a:cubicBezTo>
                    <a:pt x="52" y="70"/>
                    <a:pt x="12" y="172"/>
                    <a:pt x="0" y="177"/>
                  </a:cubicBezTo>
                  <a:lnTo>
                    <a:pt x="10" y="177"/>
                  </a:lnTo>
                  <a:cubicBezTo>
                    <a:pt x="17" y="173"/>
                    <a:pt x="57" y="78"/>
                    <a:pt x="82" y="29"/>
                  </a:cubicBezTo>
                  <a:cubicBezTo>
                    <a:pt x="85" y="22"/>
                    <a:pt x="95" y="16"/>
                    <a:pt x="103" y="15"/>
                  </a:cubicBezTo>
                  <a:lnTo>
                    <a:pt x="185" y="15"/>
                  </a:lnTo>
                  <a:cubicBezTo>
                    <a:pt x="204" y="16"/>
                    <a:pt x="198" y="8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21" name="Freeform 12"/>
            <p:cNvSpPr>
              <a:spLocks noChangeAspect="1"/>
            </p:cNvSpPr>
            <p:nvPr/>
          </p:nvSpPr>
          <p:spPr bwMode="auto">
            <a:xfrm>
              <a:off x="869" y="117"/>
              <a:ext cx="546" cy="480"/>
            </a:xfrm>
            <a:custGeom>
              <a:avLst/>
              <a:gdLst/>
              <a:ahLst/>
              <a:cxnLst>
                <a:cxn ang="0">
                  <a:pos x="182" y="0"/>
                </a:cxn>
                <a:cxn ang="0">
                  <a:pos x="89" y="3"/>
                </a:cxn>
                <a:cxn ang="0">
                  <a:pos x="69" y="16"/>
                </a:cxn>
                <a:cxn ang="0">
                  <a:pos x="0" y="160"/>
                </a:cxn>
                <a:cxn ang="0">
                  <a:pos x="5" y="160"/>
                </a:cxn>
                <a:cxn ang="0">
                  <a:pos x="71" y="26"/>
                </a:cxn>
                <a:cxn ang="0">
                  <a:pos x="82" y="16"/>
                </a:cxn>
                <a:cxn ang="0">
                  <a:pos x="161" y="16"/>
                </a:cxn>
                <a:cxn ang="0">
                  <a:pos x="182" y="0"/>
                </a:cxn>
              </a:cxnLst>
              <a:rect l="0" t="0" r="r" b="b"/>
              <a:pathLst>
                <a:path w="182" h="160">
                  <a:moveTo>
                    <a:pt x="182" y="0"/>
                  </a:moveTo>
                  <a:cubicBezTo>
                    <a:pt x="180" y="6"/>
                    <a:pt x="121" y="2"/>
                    <a:pt x="89" y="3"/>
                  </a:cubicBezTo>
                  <a:cubicBezTo>
                    <a:pt x="81" y="3"/>
                    <a:pt x="71" y="10"/>
                    <a:pt x="69" y="16"/>
                  </a:cubicBezTo>
                  <a:cubicBezTo>
                    <a:pt x="42" y="71"/>
                    <a:pt x="6" y="155"/>
                    <a:pt x="0" y="160"/>
                  </a:cubicBezTo>
                  <a:lnTo>
                    <a:pt x="5" y="160"/>
                  </a:lnTo>
                  <a:cubicBezTo>
                    <a:pt x="15" y="160"/>
                    <a:pt x="29" y="116"/>
                    <a:pt x="71" y="26"/>
                  </a:cubicBezTo>
                  <a:cubicBezTo>
                    <a:pt x="75" y="20"/>
                    <a:pt x="74" y="16"/>
                    <a:pt x="82" y="16"/>
                  </a:cubicBezTo>
                  <a:lnTo>
                    <a:pt x="161" y="16"/>
                  </a:lnTo>
                  <a:cubicBezTo>
                    <a:pt x="179" y="16"/>
                    <a:pt x="177" y="13"/>
                    <a:pt x="182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dirty="0"/>
            </a:p>
          </p:txBody>
        </p:sp>
      </p:grp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3124232" y="1185850"/>
            <a:ext cx="601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s-ES_tradnl" sz="2400" b="1" dirty="0" smtClean="0">
                <a:solidFill>
                  <a:schemeClr val="accent1">
                    <a:lumMod val="50000"/>
                  </a:schemeClr>
                </a:solidFill>
              </a:rPr>
              <a:t>Oportunidad de mejora</a:t>
            </a:r>
            <a:endParaRPr lang="es-ES_tradnl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3347864" y="1528692"/>
            <a:ext cx="5003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s-ES_tradnl" sz="2000" b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Depósito de envases</a:t>
            </a:r>
            <a:endParaRPr lang="es-ES_tradnl" sz="2000" b="1" dirty="0">
              <a:solidFill>
                <a:schemeClr val="accent1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5029200" y="285728"/>
            <a:ext cx="4114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sz="2400" b="1" dirty="0" smtClean="0">
                <a:solidFill>
                  <a:schemeClr val="bg1"/>
                </a:solidFill>
              </a:rPr>
              <a:t>MANEJO Y APLICACIÓN DE FITOSANITARIOS</a:t>
            </a:r>
            <a:endParaRPr lang="es-E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14 Imagen" descr="DSC0157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 descr="GFR logo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b="15924"/>
          <a:stretch>
            <a:fillRect/>
          </a:stretch>
        </p:blipFill>
        <p:spPr bwMode="auto">
          <a:xfrm>
            <a:off x="-1071563" y="714375"/>
            <a:ext cx="8604251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642938" y="4227513"/>
            <a:ext cx="8235950" cy="641350"/>
          </a:xfrm>
          <a:prstGeom prst="rect">
            <a:avLst/>
          </a:prstGeom>
          <a:noFill/>
          <a:ln w="9525" cap="sq" algn="ctr">
            <a:noFill/>
            <a:miter lim="800000"/>
            <a:headEnd/>
            <a:tailEnd/>
          </a:ln>
          <a:effectLst/>
        </p:spPr>
        <p:txBody>
          <a:bodyPr wrap="none">
            <a:spAutoFit/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+mn-cs"/>
              </a:rPr>
              <a:t>TODOS SOMOS RESPONSABLES</a:t>
            </a:r>
            <a:endParaRPr lang="es-ES" sz="3600" b="1" dirty="0">
              <a:solidFill>
                <a:srgbClr val="00B0F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124075" y="3357563"/>
            <a:ext cx="5313363" cy="830262"/>
          </a:xfrm>
          <a:prstGeom prst="rect">
            <a:avLst/>
          </a:prstGeom>
          <a:noFill/>
          <a:ln w="9525" cap="sq" algn="ctr">
            <a:noFill/>
            <a:miter lim="800000"/>
            <a:headEnd/>
            <a:tailEnd/>
          </a:ln>
          <a:effectLst/>
        </p:spPr>
        <p:txBody>
          <a:bodyPr wrap="none">
            <a:spAutoFit/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  <a:cs typeface="+mn-cs"/>
              </a:rPr>
              <a:t>R E F L E X I O N E M O S</a:t>
            </a:r>
            <a:endParaRPr lang="es-ES" sz="48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Impact" pitchFamily="34" charset="0"/>
              <a:cs typeface="+mn-cs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187624" y="4869160"/>
            <a:ext cx="6561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PRODUCTOR – TECNICO - APLICADOR</a:t>
            </a:r>
            <a:endParaRPr lang="es-A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2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3949322" y="2729572"/>
            <a:ext cx="1980000" cy="9000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/>
              <a:t>DESPACHO DE FITOSANITARIOS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142844" y="2717430"/>
            <a:ext cx="1980000" cy="9000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/>
              <a:t>DEPÓSITO DE FITOSANITARIOS</a:t>
            </a:r>
            <a:endParaRPr lang="es-AR" b="1" dirty="0"/>
          </a:p>
        </p:txBody>
      </p:sp>
      <p:sp>
        <p:nvSpPr>
          <p:cNvPr id="7" name="6 Rectángulo redondeado"/>
          <p:cNvSpPr/>
          <p:nvPr/>
        </p:nvSpPr>
        <p:spPr>
          <a:xfrm>
            <a:off x="1943542" y="1743182"/>
            <a:ext cx="1980000" cy="9000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/>
              <a:t>DECISIÓN DE APLICACIÓN</a:t>
            </a:r>
            <a:endParaRPr lang="es-AR" b="1" dirty="0"/>
          </a:p>
        </p:txBody>
      </p:sp>
      <p:sp>
        <p:nvSpPr>
          <p:cNvPr id="9" name="8 Rectángulo redondeado"/>
          <p:cNvSpPr/>
          <p:nvPr/>
        </p:nvSpPr>
        <p:spPr>
          <a:xfrm>
            <a:off x="6949718" y="2729572"/>
            <a:ext cx="1980000" cy="9000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/>
              <a:t>APLICACIÓN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3306380" y="4286256"/>
            <a:ext cx="1980000" cy="9000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/>
              <a:t>GESTIÓN DE PRODUCTO SOBRANTE</a:t>
            </a:r>
            <a:endParaRPr lang="es-AR" b="1" dirty="0"/>
          </a:p>
        </p:txBody>
      </p:sp>
      <p:sp>
        <p:nvSpPr>
          <p:cNvPr id="11" name="10 Rectángulo redondeado"/>
          <p:cNvSpPr/>
          <p:nvPr/>
        </p:nvSpPr>
        <p:spPr>
          <a:xfrm>
            <a:off x="6949718" y="4286256"/>
            <a:ext cx="1980000" cy="9000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>
                <a:solidFill>
                  <a:srgbClr val="FF0000"/>
                </a:solidFill>
              </a:rPr>
              <a:t>GESTIÓN ENVASES VACIOS</a:t>
            </a:r>
            <a:endParaRPr lang="es-AR" b="1" dirty="0">
              <a:solidFill>
                <a:srgbClr val="FF0000"/>
              </a:solidFill>
            </a:endParaRPr>
          </a:p>
        </p:txBody>
      </p:sp>
      <p:cxnSp>
        <p:nvCxnSpPr>
          <p:cNvPr id="18" name="17 Conector recto de flecha"/>
          <p:cNvCxnSpPr>
            <a:stCxn id="5" idx="3"/>
            <a:endCxn id="3" idx="1"/>
          </p:cNvCxnSpPr>
          <p:nvPr/>
        </p:nvCxnSpPr>
        <p:spPr>
          <a:xfrm>
            <a:off x="2122844" y="3167430"/>
            <a:ext cx="1826478" cy="1214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>
            <a:stCxn id="3" idx="3"/>
            <a:endCxn id="9" idx="1"/>
          </p:cNvCxnSpPr>
          <p:nvPr/>
        </p:nvCxnSpPr>
        <p:spPr>
          <a:xfrm>
            <a:off x="5929322" y="3179572"/>
            <a:ext cx="1020396" cy="15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>
            <a:stCxn id="9" idx="2"/>
            <a:endCxn id="11" idx="0"/>
          </p:cNvCxnSpPr>
          <p:nvPr/>
        </p:nvCxnSpPr>
        <p:spPr>
          <a:xfrm rot="5400000">
            <a:off x="7611376" y="3957914"/>
            <a:ext cx="656684" cy="15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>
            <a:stCxn id="9" idx="2"/>
            <a:endCxn id="10" idx="3"/>
          </p:cNvCxnSpPr>
          <p:nvPr/>
        </p:nvCxnSpPr>
        <p:spPr>
          <a:xfrm rot="5400000">
            <a:off x="6059707" y="2856245"/>
            <a:ext cx="1106684" cy="265333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>
            <a:stCxn id="10" idx="1"/>
            <a:endCxn id="5" idx="2"/>
          </p:cNvCxnSpPr>
          <p:nvPr/>
        </p:nvCxnSpPr>
        <p:spPr>
          <a:xfrm rot="10800000">
            <a:off x="1132844" y="3617430"/>
            <a:ext cx="2173536" cy="111882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>
            <a:stCxn id="7" idx="2"/>
          </p:cNvCxnSpPr>
          <p:nvPr/>
        </p:nvCxnSpPr>
        <p:spPr>
          <a:xfrm rot="5400000">
            <a:off x="2645482" y="2926626"/>
            <a:ext cx="571504" cy="461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Rectángulo"/>
          <p:cNvSpPr/>
          <p:nvPr/>
        </p:nvSpPr>
        <p:spPr>
          <a:xfrm>
            <a:off x="71406" y="1357298"/>
            <a:ext cx="9001156" cy="4786346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b="1" dirty="0"/>
          </a:p>
        </p:txBody>
      </p:sp>
      <p:cxnSp>
        <p:nvCxnSpPr>
          <p:cNvPr id="41" name="40 Conector recto de flecha"/>
          <p:cNvCxnSpPr>
            <a:endCxn id="5" idx="0"/>
          </p:cNvCxnSpPr>
          <p:nvPr/>
        </p:nvCxnSpPr>
        <p:spPr>
          <a:xfrm rot="5400000">
            <a:off x="779315" y="2353769"/>
            <a:ext cx="717190" cy="1013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Forma"/>
          <p:cNvCxnSpPr>
            <a:stCxn id="11" idx="2"/>
          </p:cNvCxnSpPr>
          <p:nvPr/>
        </p:nvCxnSpPr>
        <p:spPr>
          <a:xfrm rot="5400000">
            <a:off x="7098768" y="4874066"/>
            <a:ext cx="528760" cy="1153140"/>
          </a:xfrm>
          <a:prstGeom prst="bentConnector2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46 CuadroTexto"/>
          <p:cNvSpPr txBox="1"/>
          <p:nvPr/>
        </p:nvSpPr>
        <p:spPr>
          <a:xfrm>
            <a:off x="714348" y="1643050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 INICIO</a:t>
            </a:r>
            <a:endParaRPr lang="es-AR" b="1" dirty="0"/>
          </a:p>
        </p:txBody>
      </p:sp>
      <p:sp>
        <p:nvSpPr>
          <p:cNvPr id="48" name="47 CuadroTexto"/>
          <p:cNvSpPr txBox="1"/>
          <p:nvPr/>
        </p:nvSpPr>
        <p:spPr>
          <a:xfrm>
            <a:off x="6286512" y="5530198"/>
            <a:ext cx="58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FIN</a:t>
            </a:r>
            <a:endParaRPr lang="es-AR" b="1" dirty="0"/>
          </a:p>
        </p:txBody>
      </p:sp>
      <p:cxnSp>
        <p:nvCxnSpPr>
          <p:cNvPr id="59" name="58 Conector recto"/>
          <p:cNvCxnSpPr/>
          <p:nvPr/>
        </p:nvCxnSpPr>
        <p:spPr>
          <a:xfrm rot="5400000">
            <a:off x="6071404" y="5715016"/>
            <a:ext cx="571504" cy="1588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59 CuadroTexto"/>
          <p:cNvSpPr txBox="1"/>
          <p:nvPr/>
        </p:nvSpPr>
        <p:spPr>
          <a:xfrm>
            <a:off x="5500694" y="5530198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 INICIO</a:t>
            </a:r>
            <a:endParaRPr lang="es-AR" b="1" dirty="0"/>
          </a:p>
        </p:txBody>
      </p:sp>
      <p:cxnSp>
        <p:nvCxnSpPr>
          <p:cNvPr id="61" name="60 Conector recto"/>
          <p:cNvCxnSpPr/>
          <p:nvPr/>
        </p:nvCxnSpPr>
        <p:spPr>
          <a:xfrm rot="10800000">
            <a:off x="500034" y="1643050"/>
            <a:ext cx="1285884" cy="1588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74 CuadroTexto"/>
          <p:cNvSpPr txBox="1"/>
          <p:nvPr/>
        </p:nvSpPr>
        <p:spPr>
          <a:xfrm>
            <a:off x="714348" y="1285860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F IN</a:t>
            </a:r>
            <a:endParaRPr lang="es-AR" b="1" dirty="0"/>
          </a:p>
        </p:txBody>
      </p:sp>
      <p:sp>
        <p:nvSpPr>
          <p:cNvPr id="77" name="1 Título"/>
          <p:cNvSpPr txBox="1">
            <a:spLocks/>
          </p:cNvSpPr>
          <p:nvPr/>
        </p:nvSpPr>
        <p:spPr bwMode="auto">
          <a:xfrm>
            <a:off x="1714480" y="0"/>
            <a:ext cx="7429520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ETAPAS DE GESTIÓN DE LOS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PRODUCTOS FITOSANITARIOS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8" name="77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66677" r="21868" b="93680"/>
          <a:stretch>
            <a:fillRect/>
          </a:stretch>
        </p:blipFill>
        <p:spPr>
          <a:xfrm>
            <a:off x="0" y="0"/>
            <a:ext cx="785818" cy="613478"/>
          </a:xfrm>
          <a:prstGeom prst="rect">
            <a:avLst/>
          </a:prstGeom>
        </p:spPr>
      </p:pic>
      <p:pic>
        <p:nvPicPr>
          <p:cNvPr id="79" name="78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78132" t="736" r="11454" b="93680"/>
          <a:stretch>
            <a:fillRect/>
          </a:stretch>
        </p:blipFill>
        <p:spPr>
          <a:xfrm>
            <a:off x="458092" y="571480"/>
            <a:ext cx="714380" cy="542040"/>
          </a:xfrm>
          <a:prstGeom prst="rect">
            <a:avLst/>
          </a:prstGeom>
        </p:spPr>
      </p:pic>
      <p:pic>
        <p:nvPicPr>
          <p:cNvPr id="80" name="79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88546" t="736" r="1041" b="93680"/>
          <a:stretch>
            <a:fillRect/>
          </a:stretch>
        </p:blipFill>
        <p:spPr>
          <a:xfrm>
            <a:off x="857224" y="86130"/>
            <a:ext cx="714380" cy="542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42910" y="1142984"/>
            <a:ext cx="7786742" cy="2071702"/>
          </a:xfrm>
        </p:spPr>
        <p:txBody>
          <a:bodyPr>
            <a:noAutofit/>
          </a:bodyPr>
          <a:lstStyle/>
          <a:p>
            <a:r>
              <a:rPr lang="es-ES_tradnl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GESTIÓN OFICIAL DE LOS  ENVASES DE FITOSANITARIOS CON UN FIN SOCIAL</a:t>
            </a:r>
            <a:br>
              <a:rPr lang="es-ES_tradnl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s-ES_tradnl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s-ES_tradnl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s-ES_tradn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“MODELO MENDOZA”</a:t>
            </a:r>
            <a:endParaRPr lang="es-ES_tradnl" sz="3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1557" name="Picture 5" descr="Logosllll"/>
          <p:cNvPicPr>
            <a:picLocks noChangeAspect="1" noChangeArrowheads="1"/>
          </p:cNvPicPr>
          <p:nvPr/>
        </p:nvPicPr>
        <p:blipFill>
          <a:blip r:embed="rId2">
            <a:lum bright="-12000" contrast="-6000"/>
          </a:blip>
          <a:srcRect/>
          <a:stretch>
            <a:fillRect/>
          </a:stretch>
        </p:blipFill>
        <p:spPr bwMode="auto">
          <a:xfrm>
            <a:off x="7286644" y="4071942"/>
            <a:ext cx="1141413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2214546" y="4214818"/>
            <a:ext cx="5429288" cy="114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000" b="1" dirty="0" smtClean="0">
                <a:solidFill>
                  <a:schemeClr val="bg1"/>
                </a:solidFill>
              </a:rPr>
              <a:t>PROGRAMA AGROQUÍMICOS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_tradnl" sz="2000" b="1" dirty="0" smtClean="0">
              <a:solidFill>
                <a:schemeClr val="bg1"/>
              </a:solidFill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 smtClean="0">
                <a:solidFill>
                  <a:schemeClr val="bg1"/>
                </a:solidFill>
              </a:rPr>
              <a:t>COORDINADOR 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 smtClean="0">
                <a:solidFill>
                  <a:schemeClr val="bg1"/>
                </a:solidFill>
              </a:rPr>
              <a:t>    Ing. OSCAR W. ASTORGA</a:t>
            </a:r>
            <a:endParaRPr lang="es-ES_tradnl" b="1" dirty="0">
              <a:solidFill>
                <a:schemeClr val="bg1"/>
              </a:solidFill>
            </a:endParaRP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9097" y="4286256"/>
            <a:ext cx="2334143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Forma libre"/>
          <p:cNvSpPr/>
          <p:nvPr/>
        </p:nvSpPr>
        <p:spPr>
          <a:xfrm>
            <a:off x="2143109" y="1428736"/>
            <a:ext cx="4857784" cy="4837730"/>
          </a:xfrm>
          <a:custGeom>
            <a:avLst/>
            <a:gdLst>
              <a:gd name="connsiteX0" fmla="*/ 162076 w 4037391"/>
              <a:gd name="connsiteY0" fmla="*/ 1712686 h 4871961"/>
              <a:gd name="connsiteX1" fmla="*/ 147562 w 4037391"/>
              <a:gd name="connsiteY1" fmla="*/ 3062514 h 4871961"/>
              <a:gd name="connsiteX2" fmla="*/ 495905 w 4037391"/>
              <a:gd name="connsiteY2" fmla="*/ 4412343 h 4871961"/>
              <a:gd name="connsiteX3" fmla="*/ 3122991 w 4037391"/>
              <a:gd name="connsiteY3" fmla="*/ 4601028 h 4871961"/>
              <a:gd name="connsiteX4" fmla="*/ 3689048 w 4037391"/>
              <a:gd name="connsiteY4" fmla="*/ 2786743 h 4871961"/>
              <a:gd name="connsiteX5" fmla="*/ 4037391 w 4037391"/>
              <a:gd name="connsiteY5" fmla="*/ 0 h 4871961"/>
              <a:gd name="connsiteX0" fmla="*/ 162076 w 4037391"/>
              <a:gd name="connsiteY0" fmla="*/ 1712686 h 4871961"/>
              <a:gd name="connsiteX1" fmla="*/ 147562 w 4037391"/>
              <a:gd name="connsiteY1" fmla="*/ 3062514 h 4871961"/>
              <a:gd name="connsiteX2" fmla="*/ 495905 w 4037391"/>
              <a:gd name="connsiteY2" fmla="*/ 4412343 h 4871961"/>
              <a:gd name="connsiteX3" fmla="*/ 3122991 w 4037391"/>
              <a:gd name="connsiteY3" fmla="*/ 4601028 h 4871961"/>
              <a:gd name="connsiteX4" fmla="*/ 3689048 w 4037391"/>
              <a:gd name="connsiteY4" fmla="*/ 2786743 h 4871961"/>
              <a:gd name="connsiteX5" fmla="*/ 4037391 w 4037391"/>
              <a:gd name="connsiteY5" fmla="*/ 0 h 4871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37391" h="4871961">
                <a:moveTo>
                  <a:pt x="162076" y="1712686"/>
                </a:moveTo>
                <a:cubicBezTo>
                  <a:pt x="127000" y="2162628"/>
                  <a:pt x="91924" y="2612571"/>
                  <a:pt x="147562" y="3062514"/>
                </a:cubicBezTo>
                <a:cubicBezTo>
                  <a:pt x="203200" y="3512457"/>
                  <a:pt x="0" y="4155924"/>
                  <a:pt x="495905" y="4412343"/>
                </a:cubicBezTo>
                <a:cubicBezTo>
                  <a:pt x="991810" y="4668762"/>
                  <a:pt x="2590801" y="4871961"/>
                  <a:pt x="3122991" y="4601028"/>
                </a:cubicBezTo>
                <a:cubicBezTo>
                  <a:pt x="3655181" y="4330095"/>
                  <a:pt x="3536648" y="3553581"/>
                  <a:pt x="3689048" y="2786743"/>
                </a:cubicBezTo>
                <a:cubicBezTo>
                  <a:pt x="3841448" y="2019905"/>
                  <a:pt x="3939419" y="1009952"/>
                  <a:pt x="4037391" y="0"/>
                </a:cubicBezTo>
              </a:path>
            </a:pathLst>
          </a:custGeom>
          <a:ln w="76200">
            <a:solidFill>
              <a:schemeClr val="accent3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pic>
        <p:nvPicPr>
          <p:cNvPr id="1027" name="Picture 19" descr="tapa"/>
          <p:cNvPicPr>
            <a:picLocks noChangeAspect="1" noChangeArrowheads="1"/>
          </p:cNvPicPr>
          <p:nvPr/>
        </p:nvPicPr>
        <p:blipFill>
          <a:blip r:embed="rId2">
            <a:lum bright="-6000" contrast="18000"/>
          </a:blip>
          <a:srcRect/>
          <a:stretch>
            <a:fillRect/>
          </a:stretch>
        </p:blipFill>
        <p:spPr bwMode="auto">
          <a:xfrm rot="824778">
            <a:off x="204022" y="1526054"/>
            <a:ext cx="973137" cy="123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1214415" y="1825315"/>
            <a:ext cx="3786214" cy="12464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500" b="1" dirty="0" smtClean="0">
                <a:latin typeface="Arial" pitchFamily="34" charset="0"/>
                <a:cs typeface="Arial" pitchFamily="34" charset="0"/>
              </a:rPr>
              <a:t>1988 – 1994: EPA </a:t>
            </a:r>
            <a:r>
              <a:rPr lang="es-ES" sz="1500" b="1" dirty="0">
                <a:latin typeface="Arial" pitchFamily="34" charset="0"/>
                <a:cs typeface="Arial" pitchFamily="34" charset="0"/>
              </a:rPr>
              <a:t>propone normativa para los  envases de agroquímicos.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500" b="1" dirty="0">
                <a:latin typeface="Arial" pitchFamily="34" charset="0"/>
                <a:cs typeface="Arial" pitchFamily="34" charset="0"/>
              </a:rPr>
              <a:t> El Congreso de Estados Unidos aprueba el trabajo sobre “Containers study”. </a:t>
            </a:r>
          </a:p>
        </p:txBody>
      </p:sp>
      <p:sp>
        <p:nvSpPr>
          <p:cNvPr id="1030" name="6 Rectángulo"/>
          <p:cNvSpPr>
            <a:spLocks noChangeArrowheads="1"/>
          </p:cNvSpPr>
          <p:nvPr/>
        </p:nvSpPr>
        <p:spPr bwMode="auto">
          <a:xfrm>
            <a:off x="1285852" y="3721246"/>
            <a:ext cx="2857520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500" b="1" dirty="0" smtClean="0">
                <a:latin typeface="Arial" pitchFamily="34" charset="0"/>
                <a:cs typeface="Arial" pitchFamily="34" charset="0"/>
              </a:rPr>
              <a:t>1995: CASAFE </a:t>
            </a:r>
            <a:r>
              <a:rPr lang="es-ES" sz="1500" b="1" dirty="0">
                <a:latin typeface="Arial" pitchFamily="34" charset="0"/>
                <a:cs typeface="Arial" pitchFamily="34" charset="0"/>
              </a:rPr>
              <a:t>comienza difusión del TP. </a:t>
            </a:r>
          </a:p>
        </p:txBody>
      </p:sp>
      <p:pic>
        <p:nvPicPr>
          <p:cNvPr id="1032" name="Picture 4" descr="TRIP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00438"/>
            <a:ext cx="11525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15 Rectángulo"/>
          <p:cNvSpPr>
            <a:spLocks noChangeArrowheads="1"/>
          </p:cNvSpPr>
          <p:nvPr/>
        </p:nvSpPr>
        <p:spPr bwMode="auto">
          <a:xfrm>
            <a:off x="4572000" y="5000636"/>
            <a:ext cx="2857520" cy="7848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s-ES" sz="1500" b="1" dirty="0" smtClean="0">
                <a:latin typeface="Arial" pitchFamily="34" charset="0"/>
                <a:cs typeface="Arial" pitchFamily="34" charset="0"/>
              </a:rPr>
              <a:t>2004: CASAFE </a:t>
            </a:r>
            <a:r>
              <a:rPr lang="es-ES" sz="1500" b="1" dirty="0">
                <a:latin typeface="Arial" pitchFamily="34" charset="0"/>
                <a:cs typeface="Arial" pitchFamily="34" charset="0"/>
              </a:rPr>
              <a:t>implementa y desarrolla  </a:t>
            </a:r>
          </a:p>
          <a:p>
            <a:pPr algn="r"/>
            <a:r>
              <a:rPr lang="es-ES" sz="1500" b="1" dirty="0">
                <a:latin typeface="Arial" pitchFamily="34" charset="0"/>
                <a:cs typeface="Arial" pitchFamily="34" charset="0"/>
              </a:rPr>
              <a:t>el Programa  Agrolimpio</a:t>
            </a:r>
          </a:p>
        </p:txBody>
      </p:sp>
      <p:pic>
        <p:nvPicPr>
          <p:cNvPr id="1038" name="Picture 4" descr="http://t3.gstatic.com/images?q=tbn:ANd9GcQuwSTafHlP9nwl4U5Ks-e4DkoMM-HcdmKCEnVaahOs2AGZk39BxOLZ6Q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5072074"/>
            <a:ext cx="8191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9" name="18 Rectángulo"/>
          <p:cNvSpPr>
            <a:spLocks noChangeArrowheads="1"/>
          </p:cNvSpPr>
          <p:nvPr/>
        </p:nvSpPr>
        <p:spPr bwMode="auto">
          <a:xfrm>
            <a:off x="1214414" y="5143512"/>
            <a:ext cx="2928897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500" b="1" dirty="0" smtClean="0">
                <a:latin typeface="Arial" pitchFamily="34" charset="0"/>
                <a:cs typeface="Arial" pitchFamily="34" charset="0"/>
              </a:rPr>
              <a:t>2003: Se </a:t>
            </a:r>
            <a:r>
              <a:rPr lang="es-ES" sz="1500" b="1" dirty="0">
                <a:latin typeface="Arial" pitchFamily="34" charset="0"/>
                <a:cs typeface="Arial" pitchFamily="34" charset="0"/>
              </a:rPr>
              <a:t>dicta la </a:t>
            </a:r>
            <a:r>
              <a:rPr lang="es-ES" sz="1500" b="1" dirty="0" smtClean="0">
                <a:latin typeface="Arial" pitchFamily="34" charset="0"/>
                <a:cs typeface="Arial" pitchFamily="34" charset="0"/>
              </a:rPr>
              <a:t>Norma </a:t>
            </a:r>
            <a:r>
              <a:rPr lang="es-ES" sz="1500" b="1" dirty="0">
                <a:latin typeface="Arial" pitchFamily="34" charset="0"/>
                <a:cs typeface="Arial" pitchFamily="34" charset="0"/>
              </a:rPr>
              <a:t>IRAM 12069 : TRIPLE LAVADO </a:t>
            </a:r>
          </a:p>
        </p:txBody>
      </p:sp>
      <p:pic>
        <p:nvPicPr>
          <p:cNvPr id="20" name="Picture 26" descr="Logoslll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15338" y="3571876"/>
            <a:ext cx="738187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1" name="20 Rectángulo"/>
          <p:cNvSpPr>
            <a:spLocks noChangeArrowheads="1"/>
          </p:cNvSpPr>
          <p:nvPr/>
        </p:nvSpPr>
        <p:spPr bwMode="auto">
          <a:xfrm>
            <a:off x="4786314" y="3585993"/>
            <a:ext cx="3357586" cy="101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s-ES" sz="1500" b="1" dirty="0" smtClean="0">
                <a:latin typeface="Arial" pitchFamily="34" charset="0"/>
                <a:cs typeface="Arial" pitchFamily="34" charset="0"/>
              </a:rPr>
              <a:t>2005: Mendoza  </a:t>
            </a:r>
            <a:r>
              <a:rPr lang="es-ES" sz="1500" b="1" dirty="0">
                <a:latin typeface="Arial" pitchFamily="34" charset="0"/>
                <a:cs typeface="Arial" pitchFamily="34" charset="0"/>
              </a:rPr>
              <a:t>dicta normativa</a:t>
            </a:r>
          </a:p>
          <a:p>
            <a:pPr algn="r"/>
            <a:r>
              <a:rPr lang="es-ES" sz="1500" b="1" dirty="0">
                <a:latin typeface="Arial" pitchFamily="34" charset="0"/>
                <a:cs typeface="Arial" pitchFamily="34" charset="0"/>
              </a:rPr>
              <a:t> donde recategoriza los envases como residuos no peligrosos.  </a:t>
            </a:r>
          </a:p>
          <a:p>
            <a:pPr algn="r"/>
            <a:endParaRPr lang="es-ES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43" name="22 Rectángulo"/>
          <p:cNvSpPr>
            <a:spLocks noChangeArrowheads="1"/>
          </p:cNvSpPr>
          <p:nvPr/>
        </p:nvSpPr>
        <p:spPr bwMode="auto">
          <a:xfrm>
            <a:off x="4786314" y="2056147"/>
            <a:ext cx="4357686" cy="101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s-ES" sz="1500" b="1" dirty="0" smtClean="0">
                <a:latin typeface="Arial" pitchFamily="34" charset="0"/>
                <a:cs typeface="Arial" pitchFamily="34" charset="0"/>
              </a:rPr>
              <a:t>2007: El </a:t>
            </a:r>
            <a:r>
              <a:rPr lang="es-ES" sz="1500" b="1" dirty="0">
                <a:latin typeface="Arial" pitchFamily="34" charset="0"/>
                <a:cs typeface="Arial" pitchFamily="34" charset="0"/>
              </a:rPr>
              <a:t>Consejo Federal Agropecuario recomienda que</a:t>
            </a:r>
            <a:r>
              <a:rPr lang="es-ES" sz="1500" b="1" dirty="0" smtClean="0">
                <a:latin typeface="Arial" pitchFamily="34" charset="0"/>
                <a:cs typeface="Arial" pitchFamily="34" charset="0"/>
              </a:rPr>
              <a:t>: Los </a:t>
            </a:r>
            <a:r>
              <a:rPr lang="es-ES" sz="1500" b="1" dirty="0">
                <a:latin typeface="Arial" pitchFamily="34" charset="0"/>
                <a:cs typeface="Arial" pitchFamily="34" charset="0"/>
              </a:rPr>
              <a:t>envases con TP </a:t>
            </a:r>
            <a:endParaRPr lang="es-ES" sz="1500" b="1" dirty="0" smtClean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es-ES" sz="1500" b="1" dirty="0" smtClean="0">
                <a:latin typeface="Arial" pitchFamily="34" charset="0"/>
                <a:cs typeface="Arial" pitchFamily="34" charset="0"/>
              </a:rPr>
              <a:t>sean </a:t>
            </a:r>
            <a:r>
              <a:rPr lang="es-ES" sz="1500" b="1" dirty="0">
                <a:latin typeface="Arial" pitchFamily="34" charset="0"/>
                <a:cs typeface="Arial" pitchFamily="34" charset="0"/>
              </a:rPr>
              <a:t>considerados residuos </a:t>
            </a:r>
          </a:p>
          <a:p>
            <a:pPr algn="r"/>
            <a:r>
              <a:rPr lang="es-ES" sz="1500" b="1" dirty="0">
                <a:latin typeface="Arial" pitchFamily="34" charset="0"/>
                <a:cs typeface="Arial" pitchFamily="34" charset="0"/>
              </a:rPr>
              <a:t>de “gestión condicionada</a:t>
            </a:r>
            <a:r>
              <a:rPr lang="es-ES" sz="1500" b="1" dirty="0" smtClean="0">
                <a:latin typeface="Arial" pitchFamily="34" charset="0"/>
                <a:cs typeface="Arial" pitchFamily="34" charset="0"/>
              </a:rPr>
              <a:t>”</a:t>
            </a:r>
            <a:endParaRPr lang="es-ES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2428860" y="71414"/>
            <a:ext cx="6786610" cy="9286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es-ES_tradn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s-ES_tradnl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TRIPLE LAVADO:</a:t>
            </a:r>
            <a:r>
              <a:rPr kumimoji="0" lang="es-ES_tradnl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UN POCO DE HISTORIA</a:t>
            </a:r>
            <a:endParaRPr kumimoji="0" lang="es-ES_tradnl" sz="2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2" name="Picture 26" descr="Logoslll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11" y="730248"/>
            <a:ext cx="454508" cy="5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27 Imagen" descr="logo nuevo.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935" y="29472"/>
            <a:ext cx="1428727" cy="628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http://www.casafe.org/usoseguro/agrolimpio.jpg"/>
          <p:cNvPicPr>
            <a:picLocks noChangeAspect="1" noChangeArrowheads="1"/>
          </p:cNvPicPr>
          <p:nvPr/>
        </p:nvPicPr>
        <p:blipFill>
          <a:blip r:embed="rId9"/>
          <a:srcRect l="4128" t="6250" r="6847" b="6250"/>
          <a:stretch>
            <a:fillRect/>
          </a:stretch>
        </p:blipFill>
        <p:spPr bwMode="auto">
          <a:xfrm>
            <a:off x="7500958" y="4929198"/>
            <a:ext cx="1500198" cy="807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3714744" y="2729572"/>
            <a:ext cx="1980000" cy="9000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/>
              <a:t>DESPACHO DE FITOSANITARIOS</a:t>
            </a:r>
            <a:endParaRPr lang="es-AR" b="1" dirty="0"/>
          </a:p>
        </p:txBody>
      </p:sp>
      <p:sp>
        <p:nvSpPr>
          <p:cNvPr id="5" name="4 Rectángulo redondeado"/>
          <p:cNvSpPr/>
          <p:nvPr/>
        </p:nvSpPr>
        <p:spPr>
          <a:xfrm>
            <a:off x="142844" y="2717430"/>
            <a:ext cx="1980000" cy="9000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>
                <a:solidFill>
                  <a:srgbClr val="FF0000"/>
                </a:solidFill>
              </a:rPr>
              <a:t>DEPÓSITO DE FITOSANITARIOS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1943542" y="1743182"/>
            <a:ext cx="1980000" cy="9000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/>
              <a:t>DECISIÓN DE APLICACIÓN</a:t>
            </a:r>
            <a:endParaRPr lang="es-AR" b="1" dirty="0"/>
          </a:p>
        </p:txBody>
      </p:sp>
      <p:sp>
        <p:nvSpPr>
          <p:cNvPr id="9" name="8 Rectángulo redondeado"/>
          <p:cNvSpPr/>
          <p:nvPr/>
        </p:nvSpPr>
        <p:spPr>
          <a:xfrm>
            <a:off x="6949718" y="2729572"/>
            <a:ext cx="1980000" cy="9000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/>
              <a:t>APLICACIÓN</a:t>
            </a:r>
            <a:endParaRPr lang="es-AR" b="1" dirty="0"/>
          </a:p>
        </p:txBody>
      </p:sp>
      <p:sp>
        <p:nvSpPr>
          <p:cNvPr id="10" name="9 Rectángulo redondeado"/>
          <p:cNvSpPr/>
          <p:nvPr/>
        </p:nvSpPr>
        <p:spPr>
          <a:xfrm>
            <a:off x="3306380" y="4286256"/>
            <a:ext cx="1980000" cy="9000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/>
              <a:t>GESTIÓN DE PRODUCTO SOBRANTE</a:t>
            </a:r>
            <a:endParaRPr lang="es-AR" b="1" dirty="0"/>
          </a:p>
        </p:txBody>
      </p:sp>
      <p:sp>
        <p:nvSpPr>
          <p:cNvPr id="11" name="10 Rectángulo redondeado"/>
          <p:cNvSpPr/>
          <p:nvPr/>
        </p:nvSpPr>
        <p:spPr>
          <a:xfrm>
            <a:off x="6949718" y="4286256"/>
            <a:ext cx="1980000" cy="9000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/>
              <a:t>GESTIÓN ENVASES VACIOS</a:t>
            </a:r>
            <a:endParaRPr lang="es-AR" b="1" dirty="0"/>
          </a:p>
        </p:txBody>
      </p:sp>
      <p:cxnSp>
        <p:nvCxnSpPr>
          <p:cNvPr id="18" name="17 Conector recto de flecha"/>
          <p:cNvCxnSpPr>
            <a:stCxn id="5" idx="3"/>
            <a:endCxn id="3" idx="1"/>
          </p:cNvCxnSpPr>
          <p:nvPr/>
        </p:nvCxnSpPr>
        <p:spPr>
          <a:xfrm>
            <a:off x="2122844" y="3167430"/>
            <a:ext cx="1591900" cy="1214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>
            <a:stCxn id="3" idx="3"/>
            <a:endCxn id="9" idx="1"/>
          </p:cNvCxnSpPr>
          <p:nvPr/>
        </p:nvCxnSpPr>
        <p:spPr>
          <a:xfrm>
            <a:off x="5694744" y="3179572"/>
            <a:ext cx="1254974" cy="15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>
            <a:stCxn id="9" idx="2"/>
            <a:endCxn id="11" idx="0"/>
          </p:cNvCxnSpPr>
          <p:nvPr/>
        </p:nvCxnSpPr>
        <p:spPr>
          <a:xfrm rot="5400000">
            <a:off x="7611376" y="3957914"/>
            <a:ext cx="656684" cy="15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>
            <a:stCxn id="9" idx="2"/>
            <a:endCxn id="10" idx="3"/>
          </p:cNvCxnSpPr>
          <p:nvPr/>
        </p:nvCxnSpPr>
        <p:spPr>
          <a:xfrm rot="5400000">
            <a:off x="6059707" y="2856245"/>
            <a:ext cx="1106684" cy="265333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>
            <a:stCxn id="10" idx="1"/>
            <a:endCxn id="5" idx="2"/>
          </p:cNvCxnSpPr>
          <p:nvPr/>
        </p:nvCxnSpPr>
        <p:spPr>
          <a:xfrm rot="10800000">
            <a:off x="1132844" y="3617430"/>
            <a:ext cx="2173536" cy="111882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>
            <a:stCxn id="7" idx="2"/>
          </p:cNvCxnSpPr>
          <p:nvPr/>
        </p:nvCxnSpPr>
        <p:spPr>
          <a:xfrm rot="5400000">
            <a:off x="2645482" y="2926626"/>
            <a:ext cx="571504" cy="461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Rectángulo"/>
          <p:cNvSpPr/>
          <p:nvPr/>
        </p:nvSpPr>
        <p:spPr>
          <a:xfrm>
            <a:off x="71406" y="1357298"/>
            <a:ext cx="9001156" cy="4786346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b="1" dirty="0"/>
          </a:p>
        </p:txBody>
      </p:sp>
      <p:cxnSp>
        <p:nvCxnSpPr>
          <p:cNvPr id="41" name="40 Conector recto de flecha"/>
          <p:cNvCxnSpPr>
            <a:endCxn id="5" idx="0"/>
          </p:cNvCxnSpPr>
          <p:nvPr/>
        </p:nvCxnSpPr>
        <p:spPr>
          <a:xfrm rot="5400000">
            <a:off x="779315" y="2353769"/>
            <a:ext cx="717190" cy="1013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Forma"/>
          <p:cNvCxnSpPr>
            <a:stCxn id="11" idx="2"/>
          </p:cNvCxnSpPr>
          <p:nvPr/>
        </p:nvCxnSpPr>
        <p:spPr>
          <a:xfrm rot="5400000">
            <a:off x="7098768" y="4874066"/>
            <a:ext cx="528760" cy="1153140"/>
          </a:xfrm>
          <a:prstGeom prst="bentConnector2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46 CuadroTexto"/>
          <p:cNvSpPr txBox="1"/>
          <p:nvPr/>
        </p:nvSpPr>
        <p:spPr>
          <a:xfrm>
            <a:off x="714348" y="1643050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 INICIO</a:t>
            </a:r>
            <a:endParaRPr lang="es-AR" b="1" dirty="0"/>
          </a:p>
        </p:txBody>
      </p:sp>
      <p:sp>
        <p:nvSpPr>
          <p:cNvPr id="48" name="47 CuadroTexto"/>
          <p:cNvSpPr txBox="1"/>
          <p:nvPr/>
        </p:nvSpPr>
        <p:spPr>
          <a:xfrm>
            <a:off x="6286512" y="5530198"/>
            <a:ext cx="58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FIN</a:t>
            </a:r>
            <a:endParaRPr lang="es-AR" b="1" dirty="0"/>
          </a:p>
        </p:txBody>
      </p:sp>
      <p:cxnSp>
        <p:nvCxnSpPr>
          <p:cNvPr id="59" name="58 Conector recto"/>
          <p:cNvCxnSpPr/>
          <p:nvPr/>
        </p:nvCxnSpPr>
        <p:spPr>
          <a:xfrm rot="5400000">
            <a:off x="6071404" y="5715016"/>
            <a:ext cx="571504" cy="1588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59 CuadroTexto"/>
          <p:cNvSpPr txBox="1"/>
          <p:nvPr/>
        </p:nvSpPr>
        <p:spPr>
          <a:xfrm>
            <a:off x="5500694" y="5530198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 INICIO</a:t>
            </a:r>
            <a:endParaRPr lang="es-AR" b="1" dirty="0"/>
          </a:p>
        </p:txBody>
      </p:sp>
      <p:cxnSp>
        <p:nvCxnSpPr>
          <p:cNvPr id="61" name="60 Conector recto"/>
          <p:cNvCxnSpPr/>
          <p:nvPr/>
        </p:nvCxnSpPr>
        <p:spPr>
          <a:xfrm rot="10800000">
            <a:off x="500034" y="1643050"/>
            <a:ext cx="1285884" cy="1588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74 CuadroTexto"/>
          <p:cNvSpPr txBox="1"/>
          <p:nvPr/>
        </p:nvSpPr>
        <p:spPr>
          <a:xfrm>
            <a:off x="714348" y="1285860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F IN</a:t>
            </a:r>
            <a:endParaRPr lang="es-AR" b="1" dirty="0"/>
          </a:p>
        </p:txBody>
      </p:sp>
      <p:sp>
        <p:nvSpPr>
          <p:cNvPr id="77" name="1 Título"/>
          <p:cNvSpPr txBox="1">
            <a:spLocks/>
          </p:cNvSpPr>
          <p:nvPr/>
        </p:nvSpPr>
        <p:spPr bwMode="auto">
          <a:xfrm>
            <a:off x="1714480" y="0"/>
            <a:ext cx="7429520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ETAPAS DE GESTIÓN DE LOS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PRODUCTOS FITOSANITARIOS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8" name="77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66677" r="21868" b="93680"/>
          <a:stretch>
            <a:fillRect/>
          </a:stretch>
        </p:blipFill>
        <p:spPr>
          <a:xfrm>
            <a:off x="0" y="0"/>
            <a:ext cx="785818" cy="613478"/>
          </a:xfrm>
          <a:prstGeom prst="rect">
            <a:avLst/>
          </a:prstGeom>
        </p:spPr>
      </p:pic>
      <p:pic>
        <p:nvPicPr>
          <p:cNvPr id="79" name="78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78132" t="736" r="11454" b="93680"/>
          <a:stretch>
            <a:fillRect/>
          </a:stretch>
        </p:blipFill>
        <p:spPr>
          <a:xfrm>
            <a:off x="458092" y="571480"/>
            <a:ext cx="714380" cy="542040"/>
          </a:xfrm>
          <a:prstGeom prst="rect">
            <a:avLst/>
          </a:prstGeom>
        </p:spPr>
      </p:pic>
      <p:pic>
        <p:nvPicPr>
          <p:cNvPr id="80" name="79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88546" t="736" r="1041" b="93680"/>
          <a:stretch>
            <a:fillRect/>
          </a:stretch>
        </p:blipFill>
        <p:spPr>
          <a:xfrm>
            <a:off x="857224" y="86130"/>
            <a:ext cx="714380" cy="542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14480" y="0"/>
            <a:ext cx="7429520" cy="1357298"/>
          </a:xfrm>
        </p:spPr>
        <p:txBody>
          <a:bodyPr rtlCol="0">
            <a:no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s-ES_tradnl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ES_tradnl" sz="2400" dirty="0" smtClean="0">
                <a:latin typeface="Arial" pitchFamily="34" charset="0"/>
                <a:cs typeface="Arial" pitchFamily="34" charset="0"/>
              </a:rPr>
            </a:br>
            <a:r>
              <a:rPr lang="es-ES_tradn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ASPECTOS TÉCNICOS :</a:t>
            </a:r>
            <a:br>
              <a:rPr lang="es-ES_tradn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s-ES_tradn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 TRIPLE LAVADO</a:t>
            </a:r>
            <a:br>
              <a:rPr lang="es-ES_tradn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lang="es-ES_tradnl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4" descr="TRIP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420938"/>
            <a:ext cx="3008313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9 Rectángulo"/>
          <p:cNvSpPr>
            <a:spLocks noChangeArrowheads="1"/>
          </p:cNvSpPr>
          <p:nvPr/>
        </p:nvSpPr>
        <p:spPr bwMode="auto">
          <a:xfrm>
            <a:off x="4286248" y="2000240"/>
            <a:ext cx="4084773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3200" b="1" dirty="0">
                <a:latin typeface="Calibri" pitchFamily="34" charset="0"/>
              </a:rPr>
              <a:t>EL TRIPLE LAVADO</a:t>
            </a:r>
          </a:p>
          <a:p>
            <a:endParaRPr lang="es-ES" b="1" dirty="0">
              <a:latin typeface="Calibri" pitchFamily="34" charset="0"/>
            </a:endParaRPr>
          </a:p>
          <a:p>
            <a:r>
              <a:rPr lang="es-ES" sz="9600" b="1" dirty="0">
                <a:latin typeface="Calibri" pitchFamily="34" charset="0"/>
              </a:rPr>
              <a:t>1 , 2 , 3 </a:t>
            </a:r>
          </a:p>
          <a:p>
            <a:endParaRPr lang="es-ES" sz="2800" b="1" dirty="0" smtClean="0">
              <a:latin typeface="Calibri" pitchFamily="34" charset="0"/>
            </a:endParaRPr>
          </a:p>
          <a:p>
            <a:r>
              <a:rPr lang="es-ES" sz="2800" b="1" dirty="0" smtClean="0">
                <a:latin typeface="Calibri" pitchFamily="34" charset="0"/>
              </a:rPr>
              <a:t>MANUAL O MECÁNICO</a:t>
            </a:r>
          </a:p>
          <a:p>
            <a:endParaRPr lang="es-ES" b="1" dirty="0">
              <a:latin typeface="Calibri" pitchFamily="34" charset="0"/>
            </a:endParaRPr>
          </a:p>
          <a:p>
            <a:endParaRPr lang="es-ES" b="1" dirty="0">
              <a:latin typeface="Calibri" pitchFamily="34" charset="0"/>
            </a:endParaRPr>
          </a:p>
          <a:p>
            <a:endParaRPr lang="es-ES" dirty="0">
              <a:latin typeface="Calibri" pitchFamily="34" charset="0"/>
            </a:endParaRPr>
          </a:p>
        </p:txBody>
      </p:sp>
      <p:pic>
        <p:nvPicPr>
          <p:cNvPr id="6" name="Picture 26" descr="Logosll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1" y="730248"/>
            <a:ext cx="454508" cy="5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27 Imagen" descr="logo nuevo.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935" y="29472"/>
            <a:ext cx="1428727" cy="628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Rectángulo"/>
          <p:cNvSpPr/>
          <p:nvPr/>
        </p:nvSpPr>
        <p:spPr>
          <a:xfrm>
            <a:off x="0" y="1500174"/>
            <a:ext cx="9144000" cy="2000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87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28812" y="0"/>
            <a:ext cx="7215187" cy="1285859"/>
          </a:xfrm>
        </p:spPr>
        <p:txBody>
          <a:bodyPr rtlCol="0">
            <a:no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s-ES_tradn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SELECCIÓN: INSPECCIÓN VISUAL </a:t>
            </a:r>
            <a:br>
              <a:rPr lang="es-ES_tradn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s-ES_tradn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ENVASES VISUALMENTE </a:t>
            </a:r>
            <a:br>
              <a:rPr lang="es-ES_tradn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s-ES_tradn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INSPECCIONADOS Y CLASIFICADOS</a:t>
            </a:r>
            <a:endParaRPr lang="es-ES_tradnl" sz="2400" dirty="0" smtClean="0">
              <a:solidFill>
                <a:srgbClr val="FFFF00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79388" y="1700213"/>
            <a:ext cx="8789987" cy="1549400"/>
            <a:chOff x="96" y="2630"/>
            <a:chExt cx="5537" cy="976"/>
          </a:xfrm>
        </p:grpSpPr>
        <p:graphicFrame>
          <p:nvGraphicFramePr>
            <p:cNvPr id="1030" name="Object 4"/>
            <p:cNvGraphicFramePr>
              <a:graphicFrameLocks noChangeAspect="1"/>
            </p:cNvGraphicFramePr>
            <p:nvPr/>
          </p:nvGraphicFramePr>
          <p:xfrm>
            <a:off x="96" y="2630"/>
            <a:ext cx="1364" cy="960"/>
          </p:xfrm>
          <a:graphic>
            <a:graphicData uri="http://schemas.openxmlformats.org/presentationml/2006/ole">
              <p:oleObj spid="_x0000_s1030" name="CorelPhotoPaint.Image.10" r:id="rId4" imgW="2164709" imgH="1478857" progId="">
                <p:embed/>
              </p:oleObj>
            </a:graphicData>
          </a:graphic>
        </p:graphicFrame>
        <p:graphicFrame>
          <p:nvGraphicFramePr>
            <p:cNvPr id="1031" name="Object 5"/>
            <p:cNvGraphicFramePr>
              <a:graphicFrameLocks noChangeAspect="1"/>
            </p:cNvGraphicFramePr>
            <p:nvPr/>
          </p:nvGraphicFramePr>
          <p:xfrm>
            <a:off x="1488" y="2630"/>
            <a:ext cx="1358" cy="969"/>
          </p:xfrm>
          <a:graphic>
            <a:graphicData uri="http://schemas.openxmlformats.org/presentationml/2006/ole">
              <p:oleObj spid="_x0000_s1031" name="CorelPhotoPaint.Image.10" r:id="rId5" imgW="2155702" imgH="1538286" progId="">
                <p:embed/>
              </p:oleObj>
            </a:graphicData>
          </a:graphic>
        </p:graphicFrame>
        <p:graphicFrame>
          <p:nvGraphicFramePr>
            <p:cNvPr id="1032" name="Object 6"/>
            <p:cNvGraphicFramePr>
              <a:graphicFrameLocks noChangeAspect="1"/>
            </p:cNvGraphicFramePr>
            <p:nvPr/>
          </p:nvGraphicFramePr>
          <p:xfrm>
            <a:off x="2880" y="2630"/>
            <a:ext cx="1372" cy="957"/>
          </p:xfrm>
          <a:graphic>
            <a:graphicData uri="http://schemas.openxmlformats.org/presentationml/2006/ole">
              <p:oleObj spid="_x0000_s1032" name="CorelPhotoPaint.Image.10" r:id="rId6" imgW="2178424" imgH="1519903" progId="">
                <p:embed/>
              </p:oleObj>
            </a:graphicData>
          </a:graphic>
        </p:graphicFrame>
        <p:graphicFrame>
          <p:nvGraphicFramePr>
            <p:cNvPr id="1033" name="Object 7"/>
            <p:cNvGraphicFramePr>
              <a:graphicFrameLocks noChangeAspect="1"/>
            </p:cNvGraphicFramePr>
            <p:nvPr/>
          </p:nvGraphicFramePr>
          <p:xfrm>
            <a:off x="4272" y="2640"/>
            <a:ext cx="1361" cy="966"/>
          </p:xfrm>
          <a:graphic>
            <a:graphicData uri="http://schemas.openxmlformats.org/presentationml/2006/ole">
              <p:oleObj spid="_x0000_s1033" name="CorelPhotoPaint.Image.10" r:id="rId7" imgW="2160000" imgH="1533617" progId="">
                <p:embed/>
              </p:oleObj>
            </a:graphicData>
          </a:graphic>
        </p:graphicFrame>
      </p:grpSp>
      <p:sp>
        <p:nvSpPr>
          <p:cNvPr id="187400" name="Text Box 8"/>
          <p:cNvSpPr txBox="1">
            <a:spLocks noChangeArrowheads="1"/>
          </p:cNvSpPr>
          <p:nvPr/>
        </p:nvSpPr>
        <p:spPr bwMode="auto">
          <a:xfrm>
            <a:off x="395288" y="2285992"/>
            <a:ext cx="17287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FFFF00"/>
                </a:solidFill>
                <a:latin typeface="+mn-lt"/>
                <a:cs typeface="+mn-cs"/>
              </a:rPr>
              <a:t> residuos </a:t>
            </a:r>
            <a:r>
              <a:rPr lang="es-ES" b="1" dirty="0" smtClean="0">
                <a:solidFill>
                  <a:srgbClr val="FFFF00"/>
                </a:solidFill>
                <a:latin typeface="+mn-lt"/>
                <a:cs typeface="+mn-cs"/>
              </a:rPr>
              <a:t>secos</a:t>
            </a:r>
            <a:endParaRPr lang="es-AR" sz="2000" b="1" dirty="0">
              <a:latin typeface="Times New Roman" pitchFamily="18" charset="0"/>
              <a:cs typeface="+mn-cs"/>
            </a:endParaRPr>
          </a:p>
        </p:txBody>
      </p:sp>
      <p:sp>
        <p:nvSpPr>
          <p:cNvPr id="187401" name="Text Box 9"/>
          <p:cNvSpPr txBox="1">
            <a:spLocks noChangeArrowheads="1"/>
          </p:cNvSpPr>
          <p:nvPr/>
        </p:nvSpPr>
        <p:spPr bwMode="auto">
          <a:xfrm>
            <a:off x="2428860" y="2428868"/>
            <a:ext cx="21605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dirty="0">
                <a:solidFill>
                  <a:srgbClr val="FFFF00"/>
                </a:solidFill>
                <a:latin typeface="+mn-lt"/>
                <a:cs typeface="+mn-cs"/>
              </a:rPr>
              <a:t>Manchas y derrames</a:t>
            </a:r>
            <a:endParaRPr lang="es-AR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sp>
        <p:nvSpPr>
          <p:cNvPr id="187402" name="Text Box 10"/>
          <p:cNvSpPr txBox="1">
            <a:spLocks noChangeArrowheads="1"/>
          </p:cNvSpPr>
          <p:nvPr/>
        </p:nvSpPr>
        <p:spPr bwMode="auto">
          <a:xfrm>
            <a:off x="4760928" y="2257420"/>
            <a:ext cx="19245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FFFF00"/>
                </a:solidFill>
                <a:latin typeface="+mn-lt"/>
                <a:cs typeface="+mn-cs"/>
              </a:rPr>
              <a:t> residuos </a:t>
            </a:r>
            <a:r>
              <a:rPr lang="es-ES" b="1" dirty="0" smtClean="0">
                <a:solidFill>
                  <a:srgbClr val="FFFF00"/>
                </a:solidFill>
                <a:latin typeface="+mn-lt"/>
                <a:cs typeface="+mn-cs"/>
              </a:rPr>
              <a:t>líquidos</a:t>
            </a:r>
            <a:r>
              <a:rPr lang="es-ES" sz="2400" b="1" dirty="0" smtClean="0">
                <a:latin typeface="Times New Roman" pitchFamily="18" charset="0"/>
                <a:cs typeface="+mn-cs"/>
              </a:rPr>
              <a:t> </a:t>
            </a:r>
            <a:endParaRPr lang="es-MX" sz="2400" b="1" dirty="0">
              <a:latin typeface="Times New Roman" pitchFamily="18" charset="0"/>
              <a:cs typeface="+mn-cs"/>
            </a:endParaRPr>
          </a:p>
        </p:txBody>
      </p:sp>
      <p:sp>
        <p:nvSpPr>
          <p:cNvPr id="187403" name="Text Box 11"/>
          <p:cNvSpPr txBox="1">
            <a:spLocks noChangeArrowheads="1"/>
          </p:cNvSpPr>
          <p:nvPr/>
        </p:nvSpPr>
        <p:spPr bwMode="auto">
          <a:xfrm>
            <a:off x="6786578" y="2285992"/>
            <a:ext cx="22066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FFFF00"/>
                </a:solidFill>
                <a:latin typeface="+mn-lt"/>
                <a:cs typeface="+mn-cs"/>
              </a:rPr>
              <a:t> </a:t>
            </a:r>
            <a:r>
              <a:rPr lang="es-ES" b="1" dirty="0" smtClean="0">
                <a:solidFill>
                  <a:srgbClr val="FFFF00"/>
                </a:solidFill>
                <a:latin typeface="+mn-lt"/>
                <a:cs typeface="+mn-cs"/>
              </a:rPr>
              <a:t>formulación </a:t>
            </a:r>
            <a:r>
              <a:rPr lang="es-ES" b="1" dirty="0">
                <a:solidFill>
                  <a:srgbClr val="FFFF00"/>
                </a:solidFill>
                <a:latin typeface="+mn-lt"/>
                <a:cs typeface="+mn-cs"/>
              </a:rPr>
              <a:t>pastosa</a:t>
            </a:r>
            <a:endParaRPr lang="es-MX" b="1" dirty="0">
              <a:solidFill>
                <a:srgbClr val="FFFF00"/>
              </a:solidFill>
              <a:latin typeface="+mn-lt"/>
              <a:cs typeface="+mn-cs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s-AR" sz="2000" b="1" dirty="0">
              <a:latin typeface="Times New Roman" pitchFamily="18" charset="0"/>
              <a:cs typeface="+mn-cs"/>
            </a:endParaRPr>
          </a:p>
        </p:txBody>
      </p:sp>
      <p:sp>
        <p:nvSpPr>
          <p:cNvPr id="1040" name="Text Box 12"/>
          <p:cNvSpPr txBox="1">
            <a:spLocks noChangeArrowheads="1"/>
          </p:cNvSpPr>
          <p:nvPr/>
        </p:nvSpPr>
        <p:spPr bwMode="auto">
          <a:xfrm>
            <a:off x="2360815" y="3257552"/>
            <a:ext cx="4425763" cy="400110"/>
          </a:xfrm>
          <a:prstGeom prst="rect">
            <a:avLst/>
          </a:prstGeom>
          <a:solidFill>
            <a:srgbClr val="C8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2000" b="1" dirty="0" smtClean="0">
                <a:solidFill>
                  <a:srgbClr val="FFFF00"/>
                </a:solidFill>
                <a:latin typeface="Calibri" pitchFamily="34" charset="0"/>
              </a:rPr>
              <a:t>CONSIDERADOS RESIDUOS PELIGROSOS</a:t>
            </a:r>
            <a:endParaRPr lang="es-ES_tradnl" sz="20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79388" y="4071942"/>
            <a:ext cx="8785225" cy="1524000"/>
            <a:chOff x="96" y="768"/>
            <a:chExt cx="5531" cy="960"/>
          </a:xfrm>
        </p:grpSpPr>
        <p:graphicFrame>
          <p:nvGraphicFramePr>
            <p:cNvPr id="1026" name="Object 16"/>
            <p:cNvGraphicFramePr>
              <a:graphicFrameLocks noChangeAspect="1"/>
            </p:cNvGraphicFramePr>
            <p:nvPr/>
          </p:nvGraphicFramePr>
          <p:xfrm>
            <a:off x="96" y="768"/>
            <a:ext cx="1372" cy="960"/>
          </p:xfrm>
          <a:graphic>
            <a:graphicData uri="http://schemas.openxmlformats.org/presentationml/2006/ole">
              <p:oleObj spid="_x0000_s1026" name="CorelPhotoPaint.Image.10" r:id="rId8" imgW="2178424" imgH="1547232" progId="">
                <p:embed/>
              </p:oleObj>
            </a:graphicData>
          </a:graphic>
        </p:graphicFrame>
        <p:graphicFrame>
          <p:nvGraphicFramePr>
            <p:cNvPr id="1027" name="Object 17"/>
            <p:cNvGraphicFramePr>
              <a:graphicFrameLocks noChangeAspect="1"/>
            </p:cNvGraphicFramePr>
            <p:nvPr/>
          </p:nvGraphicFramePr>
          <p:xfrm>
            <a:off x="1488" y="768"/>
            <a:ext cx="1349" cy="960"/>
          </p:xfrm>
          <a:graphic>
            <a:graphicData uri="http://schemas.openxmlformats.org/presentationml/2006/ole">
              <p:oleObj spid="_x0000_s1027" name="CorelPhotoPaint.Image.10" r:id="rId9" imgW="2141578" imgH="1506286" progId="">
                <p:embed/>
              </p:oleObj>
            </a:graphicData>
          </a:graphic>
        </p:graphicFrame>
        <p:graphicFrame>
          <p:nvGraphicFramePr>
            <p:cNvPr id="1028" name="Object 18"/>
            <p:cNvGraphicFramePr>
              <a:graphicFrameLocks noChangeAspect="1"/>
            </p:cNvGraphicFramePr>
            <p:nvPr/>
          </p:nvGraphicFramePr>
          <p:xfrm>
            <a:off x="2880" y="768"/>
            <a:ext cx="1358" cy="960"/>
          </p:xfrm>
          <a:graphic>
            <a:graphicData uri="http://schemas.openxmlformats.org/presentationml/2006/ole">
              <p:oleObj spid="_x0000_s1028" name="CorelPhotoPaint.Image.10" r:id="rId10" imgW="2155702" imgH="1519903" progId="">
                <p:embed/>
              </p:oleObj>
            </a:graphicData>
          </a:graphic>
        </p:graphicFrame>
        <p:graphicFrame>
          <p:nvGraphicFramePr>
            <p:cNvPr id="1029" name="Object 19"/>
            <p:cNvGraphicFramePr>
              <a:graphicFrameLocks noChangeAspect="1"/>
            </p:cNvGraphicFramePr>
            <p:nvPr/>
          </p:nvGraphicFramePr>
          <p:xfrm>
            <a:off x="4272" y="768"/>
            <a:ext cx="1355" cy="960"/>
          </p:xfrm>
          <a:graphic>
            <a:graphicData uri="http://schemas.openxmlformats.org/presentationml/2006/ole">
              <p:oleObj spid="_x0000_s1029" name="CorelPhotoPaint.Image.10" r:id="rId11" imgW="2150994" imgH="1552000" progId="">
                <p:embed/>
              </p:oleObj>
            </a:graphicData>
          </a:graphic>
        </p:graphicFrame>
      </p:grpSp>
      <p:sp>
        <p:nvSpPr>
          <p:cNvPr id="187412" name="Text Box 20"/>
          <p:cNvSpPr txBox="1">
            <a:spLocks noChangeArrowheads="1"/>
          </p:cNvSpPr>
          <p:nvPr/>
        </p:nvSpPr>
        <p:spPr bwMode="auto">
          <a:xfrm>
            <a:off x="0" y="4667248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FFFF00"/>
                </a:solidFill>
                <a:latin typeface="+mn-lt"/>
                <a:cs typeface="+mn-cs"/>
              </a:rPr>
              <a:t>Rosca limpia</a:t>
            </a:r>
            <a:endParaRPr lang="es-AR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sp>
        <p:nvSpPr>
          <p:cNvPr id="187413" name="Text Box 21"/>
          <p:cNvSpPr txBox="1">
            <a:spLocks noChangeArrowheads="1"/>
          </p:cNvSpPr>
          <p:nvPr/>
        </p:nvSpPr>
        <p:spPr bwMode="auto">
          <a:xfrm>
            <a:off x="2351088" y="4667248"/>
            <a:ext cx="19304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FFFF00"/>
                </a:solidFill>
                <a:latin typeface="+mn-lt"/>
                <a:cs typeface="+mn-cs"/>
              </a:rPr>
              <a:t>aceptable mancha</a:t>
            </a:r>
            <a:endParaRPr lang="es-AR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sp>
        <p:nvSpPr>
          <p:cNvPr id="187414" name="Text Box 22"/>
          <p:cNvSpPr txBox="1">
            <a:spLocks noChangeArrowheads="1"/>
          </p:cNvSpPr>
          <p:nvPr/>
        </p:nvSpPr>
        <p:spPr bwMode="auto">
          <a:xfrm>
            <a:off x="4929190" y="4638676"/>
            <a:ext cx="15058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FFFF00"/>
                </a:solidFill>
                <a:latin typeface="+mn-lt"/>
                <a:cs typeface="+mn-cs"/>
              </a:rPr>
              <a:t> interior seco</a:t>
            </a:r>
            <a:r>
              <a:rPr lang="es-ES" sz="2400" b="1" dirty="0">
                <a:latin typeface="Times New Roman" pitchFamily="18" charset="0"/>
                <a:cs typeface="+mn-cs"/>
              </a:rPr>
              <a:t> </a:t>
            </a:r>
            <a:endParaRPr lang="es-AR" sz="2400" b="1" dirty="0">
              <a:latin typeface="Times New Roman" pitchFamily="18" charset="0"/>
              <a:cs typeface="+mn-cs"/>
            </a:endParaRPr>
          </a:p>
        </p:txBody>
      </p:sp>
      <p:sp>
        <p:nvSpPr>
          <p:cNvPr id="187415" name="Text Box 23"/>
          <p:cNvSpPr txBox="1">
            <a:spLocks noChangeArrowheads="1"/>
          </p:cNvSpPr>
          <p:nvPr/>
        </p:nvSpPr>
        <p:spPr bwMode="auto">
          <a:xfrm>
            <a:off x="6858016" y="4597402"/>
            <a:ext cx="2285984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FFFF00"/>
                </a:solidFill>
                <a:latin typeface="+mn-lt"/>
                <a:cs typeface="+mn-cs"/>
              </a:rPr>
              <a:t>triple lavado y perforado</a:t>
            </a:r>
            <a:endParaRPr lang="es-AR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sp>
        <p:nvSpPr>
          <p:cNvPr id="1049" name="Text Box 25"/>
          <p:cNvSpPr txBox="1">
            <a:spLocks noChangeArrowheads="1"/>
          </p:cNvSpPr>
          <p:nvPr/>
        </p:nvSpPr>
        <p:spPr bwMode="auto">
          <a:xfrm>
            <a:off x="0" y="5857892"/>
            <a:ext cx="21156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1200" b="1" dirty="0" smtClean="0">
                <a:solidFill>
                  <a:srgbClr val="000066"/>
                </a:solidFill>
                <a:latin typeface="Calibri" pitchFamily="34" charset="0"/>
              </a:rPr>
              <a:t>Fuente</a:t>
            </a:r>
            <a:r>
              <a:rPr lang="es-ES_tradnl" sz="1400" b="1" dirty="0" smtClean="0">
                <a:solidFill>
                  <a:srgbClr val="000066"/>
                </a:solidFill>
                <a:latin typeface="Calibri" pitchFamily="34" charset="0"/>
              </a:rPr>
              <a:t>: CASAFE - ISCAMEN</a:t>
            </a:r>
            <a:endParaRPr lang="es-ES_tradnl" sz="1400" b="1" dirty="0">
              <a:solidFill>
                <a:srgbClr val="000066"/>
              </a:solidFill>
              <a:latin typeface="Calibri" pitchFamily="34" charset="0"/>
            </a:endParaRPr>
          </a:p>
        </p:txBody>
      </p:sp>
      <p:pic>
        <p:nvPicPr>
          <p:cNvPr id="187418" name="Picture 26" descr="Logosllll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2911" y="730248"/>
            <a:ext cx="454508" cy="5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1" name="27 Imagen" descr="logo nuevo.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0935" y="29472"/>
            <a:ext cx="1428727" cy="628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2" name="Text Box 14"/>
          <p:cNvSpPr txBox="1">
            <a:spLocks noChangeArrowheads="1"/>
          </p:cNvSpPr>
          <p:nvPr/>
        </p:nvSpPr>
        <p:spPr bwMode="auto">
          <a:xfrm>
            <a:off x="1971526" y="1328726"/>
            <a:ext cx="524368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_tradnl" b="1" dirty="0" smtClean="0">
                <a:latin typeface="Arial" pitchFamily="34" charset="0"/>
                <a:cs typeface="Arial" pitchFamily="34" charset="0"/>
              </a:rPr>
              <a:t>ENVASES PROBABLEMENTE NO LAVADOS:</a:t>
            </a:r>
            <a:endParaRPr lang="es-ES_tradnl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-32" y="3857628"/>
            <a:ext cx="9144000" cy="2000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041" name="Text Box 13"/>
          <p:cNvSpPr txBox="1">
            <a:spLocks noChangeArrowheads="1"/>
          </p:cNvSpPr>
          <p:nvPr/>
        </p:nvSpPr>
        <p:spPr bwMode="auto">
          <a:xfrm>
            <a:off x="1571604" y="3714752"/>
            <a:ext cx="6000791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b="1" dirty="0" smtClean="0">
                <a:latin typeface="Arial" pitchFamily="34" charset="0"/>
                <a:cs typeface="Arial" pitchFamily="34" charset="0"/>
              </a:rPr>
              <a:t>ENVASES LAVADOS Y PROBABLEMENTE LAVADOS</a:t>
            </a:r>
            <a:r>
              <a:rPr lang="es-ES_tradnl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s-ES_tradnl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8" name="Text Box 24"/>
          <p:cNvSpPr txBox="1">
            <a:spLocks noChangeArrowheads="1"/>
          </p:cNvSpPr>
          <p:nvPr/>
        </p:nvSpPr>
        <p:spPr bwMode="auto">
          <a:xfrm>
            <a:off x="2161233" y="5643578"/>
            <a:ext cx="4824911" cy="400110"/>
          </a:xfrm>
          <a:prstGeom prst="rect">
            <a:avLst/>
          </a:prstGeom>
          <a:solidFill>
            <a:srgbClr val="12B61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2000" b="1" dirty="0" smtClean="0">
                <a:solidFill>
                  <a:srgbClr val="FFFF00"/>
                </a:solidFill>
                <a:latin typeface="Calibri" pitchFamily="34" charset="0"/>
              </a:rPr>
              <a:t>CONSIDERADOS RESIDUOS NO PELIGROSOS</a:t>
            </a:r>
            <a:endParaRPr lang="es-ES_tradnl" sz="2000" b="1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3" name="Text Box 89"/>
          <p:cNvSpPr txBox="1">
            <a:spLocks noChangeArrowheads="1"/>
          </p:cNvSpPr>
          <p:nvPr/>
        </p:nvSpPr>
        <p:spPr bwMode="auto">
          <a:xfrm>
            <a:off x="500063" y="5691862"/>
            <a:ext cx="79930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1400" b="1" dirty="0">
                <a:latin typeface="Calibri" pitchFamily="34" charset="0"/>
              </a:rPr>
              <a:t>Referencias:</a:t>
            </a:r>
          </a:p>
          <a:p>
            <a:r>
              <a:rPr lang="es-ES_tradnl" sz="1400" b="1" dirty="0">
                <a:latin typeface="Calibri" pitchFamily="34" charset="0"/>
              </a:rPr>
              <a:t>  c i (concentración inicial ) en relación p c ( productos comerciales</a:t>
            </a:r>
            <a:r>
              <a:rPr lang="es-ES_tradnl" sz="1400" b="1" dirty="0" smtClean="0">
                <a:latin typeface="Calibri" pitchFamily="34" charset="0"/>
              </a:rPr>
              <a:t>)   </a:t>
            </a:r>
            <a:r>
              <a:rPr lang="es-ES_tradnl" sz="1400" b="1" dirty="0">
                <a:latin typeface="Calibri" pitchFamily="34" charset="0"/>
              </a:rPr>
              <a:t>Triple lavado manual  ( IRAM 12.069)</a:t>
            </a:r>
          </a:p>
        </p:txBody>
      </p:sp>
      <p:pic>
        <p:nvPicPr>
          <p:cNvPr id="6" name="Picture 26" descr="Logosll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1" y="730248"/>
            <a:ext cx="454508" cy="5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27 Imagen" descr="logo nuevo.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935" y="29472"/>
            <a:ext cx="1428727" cy="628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1714480" y="71414"/>
            <a:ext cx="7429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">
              <a:buClr>
                <a:schemeClr val="tx2"/>
              </a:buClr>
            </a:pPr>
            <a:r>
              <a:rPr lang="es-ES_tradnl" sz="2400" b="1" dirty="0" smtClean="0">
                <a:solidFill>
                  <a:schemeClr val="bg1"/>
                </a:solidFill>
              </a:rPr>
              <a:t>ENVASES: RELACIÓN ENTRE EL 3 Y 4 LAVADO </a:t>
            </a:r>
          </a:p>
          <a:p>
            <a:pPr lvl="0" algn="r" fontAlgn="b">
              <a:buClr>
                <a:schemeClr val="tx2"/>
              </a:buClr>
            </a:pPr>
            <a:r>
              <a:rPr lang="es-ES_tradnl" sz="2400" b="1" dirty="0" smtClean="0">
                <a:solidFill>
                  <a:schemeClr val="bg1"/>
                </a:solidFill>
              </a:rPr>
              <a:t>ANÁLISIS DE RIESGO SEGÚN EL RESIDUO REMANENTE</a:t>
            </a: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5"/>
          <a:srcRect l="909" t="18357" r="909" b="1371"/>
          <a:stretch>
            <a:fillRect/>
          </a:stretch>
        </p:blipFill>
        <p:spPr bwMode="auto">
          <a:xfrm>
            <a:off x="857224" y="1357299"/>
            <a:ext cx="8035788" cy="43577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 redondeado"/>
          <p:cNvSpPr/>
          <p:nvPr/>
        </p:nvSpPr>
        <p:spPr>
          <a:xfrm>
            <a:off x="3071802" y="2643182"/>
            <a:ext cx="3071834" cy="2643206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>
              <a:ln>
                <a:solidFill>
                  <a:schemeClr val="accent6">
                    <a:lumMod val="75000"/>
                  </a:schemeClr>
                </a:solidFill>
              </a:ln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59000" y="71414"/>
            <a:ext cx="6985000" cy="922338"/>
          </a:xfrm>
        </p:spPr>
        <p:txBody>
          <a:bodyPr/>
          <a:lstStyle/>
          <a:p>
            <a:pPr algn="r"/>
            <a:r>
              <a:rPr lang="es-ES_tradn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ENVASES: RECOLECCIÓN</a:t>
            </a:r>
            <a:endParaRPr lang="es-ES_tradnl" sz="18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 descr="capact 028"/>
          <p:cNvPicPr>
            <a:picLocks noChangeAspect="1" noChangeArrowheads="1"/>
          </p:cNvPicPr>
          <p:nvPr/>
        </p:nvPicPr>
        <p:blipFill>
          <a:blip r:embed="rId3" cstate="print">
            <a:lum bright="12000" contrast="6000"/>
          </a:blip>
          <a:srcRect/>
          <a:stretch>
            <a:fillRect/>
          </a:stretch>
        </p:blipFill>
        <p:spPr bwMode="auto">
          <a:xfrm>
            <a:off x="1219735" y="1341438"/>
            <a:ext cx="2895698" cy="2444752"/>
          </a:xfrm>
          <a:prstGeom prst="rect">
            <a:avLst/>
          </a:prstGeom>
          <a:solidFill>
            <a:srgbClr val="FF9933"/>
          </a:solidFill>
          <a:ln w="38100">
            <a:noFill/>
            <a:miter lim="800000"/>
            <a:headEnd/>
            <a:tailEnd/>
          </a:ln>
        </p:spPr>
      </p:pic>
      <p:pic>
        <p:nvPicPr>
          <p:cNvPr id="7172" name="Picture 4" descr="capact 029"/>
          <p:cNvPicPr>
            <a:picLocks noChangeAspect="1" noChangeArrowheads="1"/>
          </p:cNvPicPr>
          <p:nvPr/>
        </p:nvPicPr>
        <p:blipFill>
          <a:blip r:embed="rId4" cstate="print">
            <a:lum bright="18000" contrast="6000"/>
          </a:blip>
          <a:srcRect/>
          <a:stretch>
            <a:fillRect/>
          </a:stretch>
        </p:blipFill>
        <p:spPr bwMode="auto">
          <a:xfrm>
            <a:off x="4929190" y="1327804"/>
            <a:ext cx="2957109" cy="245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capact 03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5864" y="4000504"/>
            <a:ext cx="3028946" cy="206181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7174" name="Picture 6" descr="capact 034"/>
          <p:cNvPicPr>
            <a:picLocks noChangeAspect="1" noChangeArrowheads="1"/>
          </p:cNvPicPr>
          <p:nvPr/>
        </p:nvPicPr>
        <p:blipFill>
          <a:blip r:embed="rId6" cstate="print">
            <a:lum bright="6000"/>
          </a:blip>
          <a:srcRect/>
          <a:stretch>
            <a:fillRect/>
          </a:stretch>
        </p:blipFill>
        <p:spPr bwMode="auto">
          <a:xfrm>
            <a:off x="4957341" y="3999136"/>
            <a:ext cx="3000396" cy="2069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6" descr="Logoslll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11" y="730248"/>
            <a:ext cx="454508" cy="5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27 Imagen" descr="logo nuevo.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935" y="29472"/>
            <a:ext cx="1428727" cy="628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763581" y="1358919"/>
          <a:ext cx="2879725" cy="4784725"/>
        </p:xfrm>
        <a:graphic>
          <a:graphicData uri="http://schemas.openxmlformats.org/presentationml/2006/ole">
            <p:oleObj spid="_x0000_s2050" name="Document" r:id="rId3" imgW="6166463" imgH="10328286" progId="Word.Document.8">
              <p:embed/>
            </p:oleObj>
          </a:graphicData>
        </a:graphic>
      </p:graphicFrame>
      <p:graphicFrame>
        <p:nvGraphicFramePr>
          <p:cNvPr id="2051" name="Object 5"/>
          <p:cNvGraphicFramePr>
            <a:graphicFrameLocks noChangeAspect="1"/>
          </p:cNvGraphicFramePr>
          <p:nvPr>
            <p:ph idx="4294967295"/>
          </p:nvPr>
        </p:nvGraphicFramePr>
        <p:xfrm>
          <a:off x="6156355" y="914414"/>
          <a:ext cx="2773363" cy="4586288"/>
        </p:xfrm>
        <a:graphic>
          <a:graphicData uri="http://schemas.openxmlformats.org/presentationml/2006/ole">
            <p:oleObj spid="_x0000_s2051" name="Document" r:id="rId4" imgW="5968947" imgH="9920116" progId="Word.Document.8">
              <p:embed/>
            </p:oleObj>
          </a:graphicData>
        </a:graphic>
      </p:graphicFrame>
      <p:sp>
        <p:nvSpPr>
          <p:cNvPr id="2052" name="Text Box 6"/>
          <p:cNvSpPr txBox="1">
            <a:spLocks noChangeArrowheads="1"/>
          </p:cNvSpPr>
          <p:nvPr/>
        </p:nvSpPr>
        <p:spPr bwMode="auto">
          <a:xfrm>
            <a:off x="5000628" y="428604"/>
            <a:ext cx="41292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DOCUMENTACIÓN </a:t>
            </a:r>
            <a:r>
              <a:rPr lang="es-ES_tradn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INICIAL</a:t>
            </a:r>
          </a:p>
        </p:txBody>
      </p:sp>
      <p:pic>
        <p:nvPicPr>
          <p:cNvPr id="205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41600" y="4429125"/>
            <a:ext cx="3744912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6" descr="Logoslll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1" y="730248"/>
            <a:ext cx="454508" cy="5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27 Imagen" descr="logo nuevo.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935" y="29472"/>
            <a:ext cx="1428727" cy="628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apact 020"/>
          <p:cNvPicPr>
            <a:picLocks noChangeAspect="1" noChangeArrowheads="1"/>
          </p:cNvPicPr>
          <p:nvPr/>
        </p:nvPicPr>
        <p:blipFill>
          <a:blip r:embed="rId3">
            <a:lum contrast="18000"/>
          </a:blip>
          <a:srcRect r="9164" b="3300"/>
          <a:stretch>
            <a:fillRect/>
          </a:stretch>
        </p:blipFill>
        <p:spPr bwMode="auto">
          <a:xfrm>
            <a:off x="357188" y="4000504"/>
            <a:ext cx="2592387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 descr="capact 023"/>
          <p:cNvPicPr>
            <a:picLocks noChangeAspect="1" noChangeArrowheads="1"/>
          </p:cNvPicPr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2978158" y="3929066"/>
            <a:ext cx="2808288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5" descr="capact 0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3786190"/>
            <a:ext cx="3071802" cy="225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ext Box 7"/>
          <p:cNvSpPr txBox="1">
            <a:spLocks noChangeArrowheads="1"/>
          </p:cNvSpPr>
          <p:nvPr/>
        </p:nvSpPr>
        <p:spPr bwMode="auto">
          <a:xfrm>
            <a:off x="3000375" y="5572125"/>
            <a:ext cx="847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b="1" dirty="0">
                <a:solidFill>
                  <a:srgbClr val="FF0000"/>
                </a:solidFill>
                <a:latin typeface="Calibri" pitchFamily="34" charset="0"/>
              </a:rPr>
              <a:t>FARDO</a:t>
            </a:r>
          </a:p>
        </p:txBody>
      </p:sp>
      <p:sp>
        <p:nvSpPr>
          <p:cNvPr id="8199" name="Text Box 9"/>
          <p:cNvSpPr txBox="1">
            <a:spLocks noChangeArrowheads="1"/>
          </p:cNvSpPr>
          <p:nvPr/>
        </p:nvSpPr>
        <p:spPr bwMode="auto">
          <a:xfrm>
            <a:off x="6038850" y="5357826"/>
            <a:ext cx="31051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000" b="1" dirty="0">
                <a:solidFill>
                  <a:srgbClr val="FF0000"/>
                </a:solidFill>
                <a:latin typeface="Calibri" pitchFamily="34" charset="0"/>
              </a:rPr>
              <a:t>LOTE PARA LA INDUSTRIA: cada lote son 100 </a:t>
            </a:r>
            <a:r>
              <a:rPr lang="es-ES_tradnl" sz="2000" b="1" dirty="0" smtClean="0">
                <a:solidFill>
                  <a:srgbClr val="FF0000"/>
                </a:solidFill>
                <a:latin typeface="Calibri" pitchFamily="34" charset="0"/>
              </a:rPr>
              <a:t>fardos</a:t>
            </a:r>
            <a:endParaRPr lang="es-ES_tradnl" dirty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8201" name="Picture 3" descr="capact 008"/>
          <p:cNvPicPr>
            <a:picLocks noChangeAspect="1" noChangeArrowheads="1"/>
          </p:cNvPicPr>
          <p:nvPr/>
        </p:nvPicPr>
        <p:blipFill>
          <a:blip r:embed="rId6">
            <a:lum contrast="18000"/>
          </a:blip>
          <a:srcRect t="3343" r="26656"/>
          <a:stretch>
            <a:fillRect/>
          </a:stretch>
        </p:blipFill>
        <p:spPr bwMode="auto">
          <a:xfrm>
            <a:off x="3340106" y="1428736"/>
            <a:ext cx="20891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4" descr="capact 007"/>
          <p:cNvPicPr>
            <a:picLocks noChangeAspect="1" noChangeArrowheads="1"/>
          </p:cNvPicPr>
          <p:nvPr/>
        </p:nvPicPr>
        <p:blipFill>
          <a:blip r:embed="rId7">
            <a:lum contrast="18000"/>
          </a:blip>
          <a:srcRect/>
          <a:stretch>
            <a:fillRect/>
          </a:stretch>
        </p:blipFill>
        <p:spPr bwMode="auto">
          <a:xfrm>
            <a:off x="357158" y="1482727"/>
            <a:ext cx="19399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6" descr="capact 014"/>
          <p:cNvPicPr>
            <a:picLocks noChangeAspect="1" noChangeArrowheads="1"/>
          </p:cNvPicPr>
          <p:nvPr/>
        </p:nvPicPr>
        <p:blipFill>
          <a:blip r:embed="rId8">
            <a:lum bright="-6000" contrast="12000"/>
          </a:blip>
          <a:srcRect l="15045"/>
          <a:stretch>
            <a:fillRect/>
          </a:stretch>
        </p:blipFill>
        <p:spPr bwMode="auto">
          <a:xfrm>
            <a:off x="6572265" y="1340121"/>
            <a:ext cx="2071702" cy="2374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6" descr="Logoslll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2911" y="730248"/>
            <a:ext cx="454508" cy="5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27 Imagen" descr="logo nuevo.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0935" y="29472"/>
            <a:ext cx="1428727" cy="628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928813" y="-24"/>
            <a:ext cx="7215187" cy="1285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ENVASES: CLASIFICACIÓN,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COMPACTADO</a:t>
            </a:r>
            <a:r>
              <a:rPr kumimoji="0" lang="es-ES_tradnl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Y CARGA</a:t>
            </a:r>
            <a:endParaRPr kumimoji="0" lang="es-ES_tradnl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1785950" y="142852"/>
            <a:ext cx="742952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s-ES_tradn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ORIGEN Y MOVIMIENTOS </a:t>
            </a:r>
            <a:br>
              <a:rPr lang="es-ES_tradn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s-ES_tradn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 BOLSONES NUMERADOS : </a:t>
            </a:r>
            <a:br>
              <a:rPr lang="es-ES_tradn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s-ES_tradn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IDENTIFICACIÓN DE EMPRESAS / PRODUCTOR</a:t>
            </a:r>
          </a:p>
        </p:txBody>
      </p:sp>
      <p:pic>
        <p:nvPicPr>
          <p:cNvPr id="3076" name="Picture 4" descr="capact 03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 t="6192"/>
          <a:stretch>
            <a:fillRect/>
          </a:stretch>
        </p:blipFill>
        <p:spPr>
          <a:xfrm>
            <a:off x="1019175" y="1357298"/>
            <a:ext cx="3073403" cy="2286016"/>
          </a:xfrm>
          <a:solidFill>
            <a:srgbClr val="FF9933"/>
          </a:solidFill>
          <a:ln w="38100">
            <a:solidFill>
              <a:srgbClr val="336600"/>
            </a:solidFill>
          </a:ln>
        </p:spPr>
      </p:pic>
      <p:pic>
        <p:nvPicPr>
          <p:cNvPr id="3077" name="Picture 5" descr="recibocachilo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 l="7087" t="5518" r="4330"/>
          <a:stretch>
            <a:fillRect/>
          </a:stretch>
        </p:blipFill>
        <p:spPr>
          <a:xfrm>
            <a:off x="5357818" y="1500174"/>
            <a:ext cx="3571900" cy="2446337"/>
          </a:xfrm>
        </p:spPr>
      </p:pic>
      <p:sp>
        <p:nvSpPr>
          <p:cNvPr id="179206" name="Text Box 6"/>
          <p:cNvSpPr txBox="1">
            <a:spLocks noChangeArrowheads="1"/>
          </p:cNvSpPr>
          <p:nvPr/>
        </p:nvSpPr>
        <p:spPr bwMode="auto">
          <a:xfrm>
            <a:off x="1000100" y="1357298"/>
            <a:ext cx="23796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0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REGISTRO DE BOLSONES Y DE P.A</a:t>
            </a:r>
          </a:p>
        </p:txBody>
      </p:sp>
      <p:pic>
        <p:nvPicPr>
          <p:cNvPr id="3079" name="Picture 7" descr="CERTIFICADO  CACHILO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lum bright="-18000"/>
          </a:blip>
          <a:srcRect/>
          <a:stretch>
            <a:fillRect/>
          </a:stretch>
        </p:blipFill>
        <p:spPr>
          <a:xfrm>
            <a:off x="2857488" y="3786190"/>
            <a:ext cx="4032250" cy="2282825"/>
          </a:xfrm>
          <a:ln w="57150">
            <a:solidFill>
              <a:srgbClr val="000066"/>
            </a:solidFill>
          </a:ln>
        </p:spPr>
      </p:pic>
      <p:graphicFrame>
        <p:nvGraphicFramePr>
          <p:cNvPr id="3074" name="Object 9"/>
          <p:cNvGraphicFramePr>
            <a:graphicFrameLocks noChangeAspect="1"/>
          </p:cNvGraphicFramePr>
          <p:nvPr/>
        </p:nvGraphicFramePr>
        <p:xfrm>
          <a:off x="1368425" y="-4008438"/>
          <a:ext cx="1152525" cy="1304925"/>
        </p:xfrm>
        <a:graphic>
          <a:graphicData uri="http://schemas.openxmlformats.org/presentationml/2006/ole">
            <p:oleObj spid="_x0000_s3074" r:id="rId6" imgW="1733333" imgH="1857143" progId="">
              <p:embed/>
            </p:oleObj>
          </a:graphicData>
        </a:graphic>
      </p:graphicFrame>
      <p:sp>
        <p:nvSpPr>
          <p:cNvPr id="3080" name="Line 10"/>
          <p:cNvSpPr>
            <a:spLocks noChangeShapeType="1"/>
          </p:cNvSpPr>
          <p:nvPr/>
        </p:nvSpPr>
        <p:spPr bwMode="auto">
          <a:xfrm>
            <a:off x="5962650" y="-3983038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AR" dirty="0"/>
          </a:p>
        </p:txBody>
      </p:sp>
      <p:sp>
        <p:nvSpPr>
          <p:cNvPr id="3081" name="Line 11"/>
          <p:cNvSpPr>
            <a:spLocks noChangeShapeType="1"/>
          </p:cNvSpPr>
          <p:nvPr/>
        </p:nvSpPr>
        <p:spPr bwMode="auto">
          <a:xfrm>
            <a:off x="7294563" y="-3875088"/>
            <a:ext cx="0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AR" dirty="0"/>
          </a:p>
        </p:txBody>
      </p:sp>
      <p:sp>
        <p:nvSpPr>
          <p:cNvPr id="3082" name="Rectangle 12"/>
          <p:cNvSpPr>
            <a:spLocks noChangeArrowheads="1"/>
          </p:cNvSpPr>
          <p:nvPr/>
        </p:nvSpPr>
        <p:spPr bwMode="auto">
          <a:xfrm>
            <a:off x="1368425" y="-4008438"/>
            <a:ext cx="29035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200" dirty="0">
                <a:latin typeface="Times New Roman" pitchFamily="18" charset="0"/>
                <a:cs typeface="Times New Roman" pitchFamily="18" charset="0"/>
              </a:rPr>
              <a:t>                      </a:t>
            </a:r>
            <a:endParaRPr lang="es-ES" dirty="0">
              <a:latin typeface="Calibri" pitchFamily="34" charset="0"/>
            </a:endParaRPr>
          </a:p>
        </p:txBody>
      </p:sp>
      <p:sp>
        <p:nvSpPr>
          <p:cNvPr id="3083" name="Rectangle 13"/>
          <p:cNvSpPr>
            <a:spLocks noChangeArrowheads="1"/>
          </p:cNvSpPr>
          <p:nvPr/>
        </p:nvSpPr>
        <p:spPr bwMode="auto">
          <a:xfrm>
            <a:off x="1368425" y="-4008438"/>
            <a:ext cx="2970213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bIns="0">
            <a:spAutoFit/>
          </a:bodyPr>
          <a:lstStyle/>
          <a:p>
            <a:r>
              <a:rPr lang="es-ES" sz="1400" dirty="0">
                <a:latin typeface="Arial Black" pitchFamily="34" charset="0"/>
                <a:ea typeface="Times New Roman" pitchFamily="18" charset="0"/>
              </a:rPr>
              <a:t>REMITO</a:t>
            </a:r>
            <a:r>
              <a:rPr lang="es-ES" sz="1400" b="1" dirty="0">
                <a:latin typeface="Arial Black" pitchFamily="34" charset="0"/>
                <a:ea typeface="Times New Roman" pitchFamily="18" charset="0"/>
              </a:rPr>
              <a:t>/</a:t>
            </a:r>
            <a:r>
              <a:rPr lang="es-ES" sz="1400" dirty="0">
                <a:latin typeface="Arial Black" pitchFamily="34" charset="0"/>
                <a:ea typeface="Times New Roman" pitchFamily="18" charset="0"/>
              </a:rPr>
              <a:t>RECIBO</a:t>
            </a:r>
            <a:r>
              <a:rPr lang="es-ES" sz="1200" dirty="0">
                <a:latin typeface="Arial Black" pitchFamily="34" charset="0"/>
                <a:ea typeface="Times New Roman" pitchFamily="18" charset="0"/>
              </a:rPr>
              <a:t>*</a:t>
            </a:r>
            <a:endParaRPr lang="es-ES" sz="800" b="1" dirty="0">
              <a:latin typeface="Times New Roman" pitchFamily="18" charset="0"/>
              <a:ea typeface="Times New Roman" pitchFamily="18" charset="0"/>
            </a:endParaRPr>
          </a:p>
          <a:p>
            <a:pPr eaLnBrk="0" hangingPunct="0"/>
            <a:r>
              <a:rPr lang="es-ES" sz="800" b="1" dirty="0">
                <a:latin typeface="Times New Roman" pitchFamily="18" charset="0"/>
                <a:ea typeface="Times New Roman" pitchFamily="18" charset="0"/>
              </a:rPr>
              <a:t>MOVIMIENTO DE ELEMENTOS SIN VALORES</a:t>
            </a:r>
          </a:p>
          <a:p>
            <a:pPr eaLnBrk="0" hangingPunct="0"/>
            <a:r>
              <a:rPr lang="es-ES" sz="1200" dirty="0">
                <a:latin typeface="Times New Roman" pitchFamily="18" charset="0"/>
                <a:ea typeface="Times New Roman" pitchFamily="18" charset="0"/>
              </a:rPr>
              <a:t>                                                                </a:t>
            </a:r>
            <a:endParaRPr lang="es-ES" dirty="0">
              <a:latin typeface="Calibri" pitchFamily="34" charset="0"/>
              <a:ea typeface="Times New Roman" pitchFamily="18" charset="0"/>
            </a:endParaRPr>
          </a:p>
        </p:txBody>
      </p:sp>
      <p:sp>
        <p:nvSpPr>
          <p:cNvPr id="3084" name="Rectangle 14"/>
          <p:cNvSpPr>
            <a:spLocks noChangeArrowheads="1"/>
          </p:cNvSpPr>
          <p:nvPr/>
        </p:nvSpPr>
        <p:spPr bwMode="auto">
          <a:xfrm>
            <a:off x="1368425" y="-4008438"/>
            <a:ext cx="2970213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bIns="0">
            <a:spAutoFit/>
          </a:bodyPr>
          <a:lstStyle/>
          <a:p>
            <a:r>
              <a:rPr lang="es-ES" sz="900" b="1" dirty="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s-ES" sz="1100" b="1" dirty="0">
                <a:latin typeface="Calibri" pitchFamily="34" charset="0"/>
              </a:rPr>
              <a:t>MENDOZA</a:t>
            </a:r>
            <a:r>
              <a:rPr lang="es-ES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100" b="1" dirty="0">
                <a:latin typeface="Calibri" pitchFamily="34" charset="0"/>
              </a:rPr>
              <a:t>                                                                                                  </a:t>
            </a:r>
            <a:r>
              <a:rPr lang="es-ES" sz="1100" dirty="0">
                <a:latin typeface="Calibri" pitchFamily="34" charset="0"/>
              </a:rPr>
              <a:t>                                   </a:t>
            </a:r>
            <a:endParaRPr lang="es-ES" sz="900" b="1" dirty="0">
              <a:latin typeface="Calibri" pitchFamily="34" charset="0"/>
            </a:endParaRPr>
          </a:p>
          <a:p>
            <a:pPr eaLnBrk="0" hangingPunct="0"/>
            <a:r>
              <a:rPr lang="es-ES" sz="800" b="1" dirty="0">
                <a:latin typeface="Calibri" pitchFamily="34" charset="0"/>
                <a:ea typeface="Times New Roman" pitchFamily="18" charset="0"/>
              </a:rPr>
              <a:t>   CUIT :  30-68928214-4           </a:t>
            </a:r>
            <a:r>
              <a:rPr lang="es-ES" sz="1200" b="1" dirty="0">
                <a:latin typeface="Calibri" pitchFamily="34" charset="0"/>
                <a:ea typeface="Times New Roman" pitchFamily="18" charset="0"/>
              </a:rPr>
              <a:t>Nº </a:t>
            </a:r>
            <a:endParaRPr lang="es-ES" sz="800" b="1" dirty="0">
              <a:latin typeface="Calibri" pitchFamily="34" charset="0"/>
            </a:endParaRPr>
          </a:p>
          <a:p>
            <a:pPr eaLnBrk="0" hangingPunct="0"/>
            <a:r>
              <a:rPr lang="es-ES" sz="800" b="1" dirty="0">
                <a:latin typeface="Calibri" pitchFamily="34" charset="0"/>
              </a:rPr>
              <a:t>   Estab. Nº  01-0953362-00       </a:t>
            </a:r>
          </a:p>
          <a:p>
            <a:pPr eaLnBrk="0" hangingPunct="0"/>
            <a:r>
              <a:rPr lang="es-ES" sz="800" b="1" dirty="0">
                <a:latin typeface="Calibri" pitchFamily="34" charset="0"/>
                <a:cs typeface="Times New Roman" pitchFamily="18" charset="0"/>
              </a:rPr>
              <a:t>   Ing. Brutos:  0953362</a:t>
            </a:r>
            <a:endParaRPr lang="es-ES_tradnl" sz="10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es-ES" sz="800" b="1" dirty="0">
                <a:latin typeface="Calibri" pitchFamily="34" charset="0"/>
                <a:cs typeface="Times New Roman" pitchFamily="18" charset="0"/>
              </a:rPr>
              <a:t>   Sede Timbrado: 01</a:t>
            </a:r>
            <a:endParaRPr lang="es-ES_tradnl" sz="10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es-ES" sz="800" b="1" dirty="0">
                <a:latin typeface="Calibri" pitchFamily="34" charset="0"/>
                <a:cs typeface="Times New Roman" pitchFamily="18" charset="0"/>
              </a:rPr>
              <a:t>   Inicio Actividad: 18/06/96</a:t>
            </a:r>
            <a:endParaRPr lang="es-ES_tradnl" sz="10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es-ES" sz="800" b="1" dirty="0">
                <a:latin typeface="Calibri" pitchFamily="34" charset="0"/>
                <a:cs typeface="Times New Roman" pitchFamily="18" charset="0"/>
              </a:rPr>
              <a:t>   </a:t>
            </a:r>
            <a:r>
              <a:rPr lang="es-ES" sz="1000" b="1" dirty="0">
                <a:latin typeface="Calibri" pitchFamily="34" charset="0"/>
                <a:cs typeface="Times New Roman" pitchFamily="18" charset="0"/>
              </a:rPr>
              <a:t>Referencia:</a:t>
            </a:r>
            <a:endParaRPr lang="es-ES_tradnl" sz="10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es-ES_tradnl" dirty="0">
              <a:latin typeface="Calibri" pitchFamily="34" charset="0"/>
            </a:endParaRPr>
          </a:p>
        </p:txBody>
      </p:sp>
      <p:sp>
        <p:nvSpPr>
          <p:cNvPr id="3085" name="Rectangle 15"/>
          <p:cNvSpPr>
            <a:spLocks noChangeArrowheads="1"/>
          </p:cNvSpPr>
          <p:nvPr/>
        </p:nvSpPr>
        <p:spPr bwMode="auto">
          <a:xfrm>
            <a:off x="1368425" y="-4054475"/>
            <a:ext cx="660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800" b="1" dirty="0">
                <a:latin typeface="Calibri" pitchFamily="34" charset="0"/>
                <a:ea typeface="Times New Roman" pitchFamily="18" charset="0"/>
              </a:rPr>
              <a:t>  </a:t>
            </a:r>
            <a:r>
              <a:rPr lang="es-ES" sz="1200" dirty="0">
                <a:latin typeface="Times New Roman" pitchFamily="18" charset="0"/>
                <a:ea typeface="Times New Roman" pitchFamily="18" charset="0"/>
              </a:rPr>
              <a:t>           </a:t>
            </a:r>
            <a:endParaRPr lang="es-ES" dirty="0">
              <a:latin typeface="Calibri" pitchFamily="34" charset="0"/>
              <a:ea typeface="Times New Roman" pitchFamily="18" charset="0"/>
            </a:endParaRPr>
          </a:p>
        </p:txBody>
      </p:sp>
      <p:graphicFrame>
        <p:nvGraphicFramePr>
          <p:cNvPr id="179216" name="Group 16"/>
          <p:cNvGraphicFramePr>
            <a:graphicFrameLocks noGrp="1"/>
          </p:cNvGraphicFramePr>
          <p:nvPr/>
        </p:nvGraphicFramePr>
        <p:xfrm>
          <a:off x="5964238" y="-3983038"/>
          <a:ext cx="1004887" cy="1005840"/>
        </p:xfrm>
        <a:graphic>
          <a:graphicData uri="http://schemas.openxmlformats.org/drawingml/2006/table">
            <a:tbl>
              <a:tblPr/>
              <a:tblGrid>
                <a:gridCol w="336550"/>
                <a:gridCol w="333375"/>
                <a:gridCol w="334962"/>
              </a:tblGrid>
              <a:tr h="152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MES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AÑO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          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           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         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9231" name="Text Box 31"/>
          <p:cNvSpPr txBox="1">
            <a:spLocks noChangeArrowheads="1"/>
          </p:cNvSpPr>
          <p:nvPr/>
        </p:nvSpPr>
        <p:spPr bwMode="auto">
          <a:xfrm>
            <a:off x="5643570" y="1327137"/>
            <a:ext cx="28584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RECIBO PARA  PRODUCTOR DESDE </a:t>
            </a:r>
            <a:r>
              <a:rPr lang="es-ES_tradnl" sz="1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AGROQUÍMICA</a:t>
            </a:r>
            <a:endParaRPr lang="es-ES_tradnl" sz="1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79232" name="Text Box 32"/>
          <p:cNvSpPr txBox="1">
            <a:spLocks noChangeArrowheads="1"/>
          </p:cNvSpPr>
          <p:nvPr/>
        </p:nvSpPr>
        <p:spPr bwMode="auto">
          <a:xfrm>
            <a:off x="3276600" y="6453188"/>
            <a:ext cx="15954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CERTIFICADO OFICIAL</a:t>
            </a:r>
          </a:p>
        </p:txBody>
      </p:sp>
      <p:pic>
        <p:nvPicPr>
          <p:cNvPr id="17" name="Picture 26" descr="Logoslll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11" y="730248"/>
            <a:ext cx="454508" cy="5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27 Imagen" descr="logo nuevo.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935" y="29472"/>
            <a:ext cx="1428727" cy="628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507413" cy="4525963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s-ES_tradnl" sz="2400" dirty="0" smtClean="0"/>
              <a:t>Ref: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s-ES_tradnl" sz="2400" dirty="0" smtClean="0"/>
              <a:t>CB.8.9.9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s-ES_tradnl" sz="2400" dirty="0" smtClean="0">
                <a:solidFill>
                  <a:srgbClr val="FF0000"/>
                </a:solidFill>
              </a:rPr>
              <a:t>PUNTO DE CONTROL</a:t>
            </a:r>
            <a:endParaRPr lang="en-US" sz="2400" dirty="0" smtClean="0">
              <a:solidFill>
                <a:srgbClr val="FF0000"/>
              </a:solidFill>
              <a:cs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_tradnl" sz="2400" dirty="0" smtClean="0"/>
              <a:t>¿Se cumple con las legislaciones vigentes sobre gestión y eliminación de envases vacíos?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s-ES_tradnl" sz="2400" dirty="0" smtClean="0">
                <a:solidFill>
                  <a:srgbClr val="FF0000"/>
                </a:solidFill>
              </a:rPr>
              <a:t>CRITERIO DE CUMPLIMIENTO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s-ES_tradnl" sz="2400" dirty="0" smtClean="0"/>
              <a:t>     Se cumplen todas las normas y reglamentos relevantes nacionales , regionales y locales en cuanto a la eliminación de envases vacíos de productos fitosanitarios.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s-ES_tradnl" sz="2400" dirty="0" smtClean="0"/>
              <a:t>NIVEL: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s-ES_tradnl" sz="2800" b="1" dirty="0" smtClean="0">
                <a:solidFill>
                  <a:srgbClr val="FF0000"/>
                </a:solidFill>
              </a:rPr>
              <a:t>MAYOR  </a:t>
            </a:r>
          </a:p>
        </p:txBody>
      </p:sp>
      <p:sp>
        <p:nvSpPr>
          <p:cNvPr id="211972" name="Oval 4"/>
          <p:cNvSpPr>
            <a:spLocks noChangeArrowheads="1"/>
          </p:cNvSpPr>
          <p:nvPr/>
        </p:nvSpPr>
        <p:spPr bwMode="auto">
          <a:xfrm>
            <a:off x="3708400" y="5013325"/>
            <a:ext cx="2305050" cy="1512888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9600" dirty="0">
                <a:solidFill>
                  <a:srgbClr val="FF3300"/>
                </a:solidFill>
                <a:latin typeface="Calibri" pitchFamily="34" charset="0"/>
              </a:rPr>
              <a:t>?</a:t>
            </a:r>
            <a:endParaRPr lang="es-ES_tradnl" sz="9600" dirty="0">
              <a:solidFill>
                <a:srgbClr val="FF3300"/>
              </a:solidFill>
              <a:latin typeface="Calibri" pitchFamily="34" charset="0"/>
            </a:endParaRPr>
          </a:p>
        </p:txBody>
      </p:sp>
      <p:pic>
        <p:nvPicPr>
          <p:cNvPr id="6" name="Picture 26" descr="Logosll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1" y="730248"/>
            <a:ext cx="454508" cy="5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27 Imagen" descr="logo nuevo.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935" y="29472"/>
            <a:ext cx="1428727" cy="628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1785918" y="240549"/>
            <a:ext cx="72866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GLOBAL GAP </a:t>
            </a:r>
          </a:p>
          <a:p>
            <a:pPr algn="r"/>
            <a:r>
              <a:rPr lang="es-ES_tradn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VER 3.02 (2007)</a:t>
            </a:r>
            <a:endParaRPr lang="es-A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 txBox="1">
            <a:spLocks noChangeArrowheads="1"/>
          </p:cNvSpPr>
          <p:nvPr/>
        </p:nvSpPr>
        <p:spPr bwMode="auto">
          <a:xfrm>
            <a:off x="2071688" y="285728"/>
            <a:ext cx="7072312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spcBef>
                <a:spcPct val="20000"/>
              </a:spcBef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RESULTADOS 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SOBRE </a:t>
            </a:r>
            <a:endParaRPr lang="es-ES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r">
              <a:spcBef>
                <a:spcPct val="20000"/>
              </a:spcBef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RESIDUOS 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DETECTADOS</a:t>
            </a:r>
          </a:p>
        </p:txBody>
      </p:sp>
      <p:pic>
        <p:nvPicPr>
          <p:cNvPr id="44096" name="Picture 109" descr="paisaje corredor productivo 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570" y="2205038"/>
            <a:ext cx="3067050" cy="266382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4097" name="Text Box 110"/>
          <p:cNvSpPr txBox="1">
            <a:spLocks noChangeArrowheads="1"/>
          </p:cNvSpPr>
          <p:nvPr/>
        </p:nvSpPr>
        <p:spPr bwMode="auto">
          <a:xfrm>
            <a:off x="1285875" y="5000636"/>
            <a:ext cx="2087563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200" dirty="0">
                <a:solidFill>
                  <a:schemeClr val="tx2"/>
                </a:solidFill>
                <a:latin typeface="Calibri" pitchFamily="34" charset="0"/>
              </a:rPr>
              <a:t>PELLETS </a:t>
            </a:r>
            <a:r>
              <a:rPr lang="es-ES" sz="1200" dirty="0" smtClean="0">
                <a:solidFill>
                  <a:schemeClr val="tx2"/>
                </a:solidFill>
                <a:latin typeface="Calibri" pitchFamily="34" charset="0"/>
              </a:rPr>
              <a:t>PLÁSTICO </a:t>
            </a:r>
            <a:r>
              <a:rPr lang="es-ES" sz="1200" dirty="0">
                <a:solidFill>
                  <a:schemeClr val="tx2"/>
                </a:solidFill>
                <a:latin typeface="Calibri" pitchFamily="34" charset="0"/>
              </a:rPr>
              <a:t>LOTE  7</a:t>
            </a:r>
          </a:p>
          <a:p>
            <a:pPr algn="ctr"/>
            <a:endParaRPr lang="es-ES" sz="12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8" name="Picture 26" descr="Logosll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1" y="730248"/>
            <a:ext cx="454508" cy="5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27 Imagen" descr="logo nuevo.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935" y="29472"/>
            <a:ext cx="1428727" cy="628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/>
          <a:srcRect l="1786" t="6310" r="1785" b="1667"/>
          <a:stretch>
            <a:fillRect/>
          </a:stretch>
        </p:blipFill>
        <p:spPr bwMode="auto">
          <a:xfrm>
            <a:off x="5246038" y="1357298"/>
            <a:ext cx="3040737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s-ES" dirty="0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s-ES" dirty="0" smtClean="0"/>
          </a:p>
        </p:txBody>
      </p:sp>
      <p:pic>
        <p:nvPicPr>
          <p:cNvPr id="45060" name="Picture 4" descr="AFICH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6"/>
          <p:cNvSpPr txBox="1">
            <a:spLocks noChangeArrowheads="1"/>
          </p:cNvSpPr>
          <p:nvPr/>
        </p:nvSpPr>
        <p:spPr bwMode="auto">
          <a:xfrm>
            <a:off x="323850" y="2205038"/>
            <a:ext cx="8820150" cy="2232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spcBef>
                <a:spcPct val="20000"/>
              </a:spcBef>
              <a:buClr>
                <a:srgbClr val="A50021"/>
              </a:buClr>
              <a:buFont typeface="Courier New" pitchFamily="49" charset="0"/>
              <a:buNone/>
            </a:pPr>
            <a:endParaRPr lang="es-AR" b="1" dirty="0">
              <a:solidFill>
                <a:srgbClr val="236F3C"/>
              </a:solidFill>
              <a:latin typeface="Franklin Gothic Medium" pitchFamily="34" charset="0"/>
            </a:endParaRP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 bwMode="auto">
          <a:xfrm>
            <a:off x="1071563" y="2060575"/>
            <a:ext cx="71437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marL="742950" lvl="1" indent="-285750"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defRPr/>
            </a:pPr>
            <a:r>
              <a:rPr lang="es-AR" sz="2400" kern="0" dirty="0">
                <a:solidFill>
                  <a:srgbClr val="000000"/>
                </a:solidFill>
                <a:latin typeface="Arial"/>
              </a:rPr>
              <a:t>     </a:t>
            </a:r>
          </a:p>
          <a:p>
            <a:pPr marL="742950" lvl="1" indent="-285750"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defRPr/>
            </a:pPr>
            <a:endParaRPr lang="es-AR" sz="2400" kern="0" dirty="0">
              <a:solidFill>
                <a:srgbClr val="000000"/>
              </a:solidFill>
              <a:latin typeface="Arial"/>
            </a:endParaRPr>
          </a:p>
          <a:p>
            <a:pPr marL="742950" lvl="1" indent="-285750"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defRPr/>
            </a:pPr>
            <a:r>
              <a:rPr lang="es-AR" sz="2400" b="1" kern="0" dirty="0">
                <a:solidFill>
                  <a:srgbClr val="000000"/>
                </a:solidFill>
                <a:latin typeface="Arial"/>
              </a:rPr>
              <a:t>    </a:t>
            </a:r>
            <a:endParaRPr lang="es-AR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2" name="6 Rectángulo"/>
          <p:cNvSpPr>
            <a:spLocks noChangeArrowheads="1"/>
          </p:cNvSpPr>
          <p:nvPr/>
        </p:nvSpPr>
        <p:spPr bwMode="auto">
          <a:xfrm>
            <a:off x="323850" y="2060575"/>
            <a:ext cx="8640763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es-ES" sz="2400" b="1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algn="ctr" eaLnBrk="0" hangingPunct="0"/>
            <a:endParaRPr lang="es-ES" sz="2400" b="1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algn="ctr" eaLnBrk="0" hangingPunct="0"/>
            <a:endParaRPr lang="es-ES" sz="2400" b="1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algn="ctr" eaLnBrk="0" hangingPunct="0"/>
            <a:endParaRPr lang="es-ES" sz="2400" b="1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algn="ctr" eaLnBrk="0" hangingPunct="0"/>
            <a:endParaRPr lang="es-ES" sz="2400" b="1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algn="just" eaLnBrk="0" hangingPunct="0"/>
            <a:endParaRPr lang="es-ES" sz="2400" b="1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algn="just" eaLnBrk="0" hangingPunct="0"/>
            <a:endParaRPr lang="es-ES" sz="2400" b="1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algn="just" eaLnBrk="0" hangingPunct="0"/>
            <a:endParaRPr lang="es-ES" sz="2400" b="1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algn="just" eaLnBrk="0" hangingPunct="0"/>
            <a:endParaRPr lang="es-ES" b="1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algn="just" eaLnBrk="0" hangingPunct="0"/>
            <a:endParaRPr lang="es-ES" b="1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algn="just" eaLnBrk="0" hangingPunct="0"/>
            <a:endParaRPr lang="es-ES" b="1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algn="just" eaLnBrk="0" hangingPunct="0"/>
            <a:endParaRPr lang="es-ES" b="1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algn="just" eaLnBrk="0" hangingPunct="0"/>
            <a:endParaRPr lang="es-ES" sz="2400" b="1" dirty="0">
              <a:solidFill>
                <a:srgbClr val="000000"/>
              </a:solidFill>
              <a:latin typeface="Calibri" pitchFamily="34" charset="0"/>
            </a:endParaRPr>
          </a:p>
          <a:p>
            <a:pPr algn="just" eaLnBrk="0" hangingPunct="0"/>
            <a:endParaRPr lang="es-ES" sz="2400" b="1" dirty="0">
              <a:solidFill>
                <a:srgbClr val="000000"/>
              </a:solidFill>
              <a:latin typeface="Calibri" pitchFamily="34" charset="0"/>
            </a:endParaRPr>
          </a:p>
          <a:p>
            <a:pPr algn="just" eaLnBrk="0" hangingPunct="0"/>
            <a:endParaRPr lang="es-ES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53" name="8 Rectángulo"/>
          <p:cNvSpPr>
            <a:spLocks noChangeArrowheads="1"/>
          </p:cNvSpPr>
          <p:nvPr/>
        </p:nvSpPr>
        <p:spPr bwMode="auto">
          <a:xfrm>
            <a:off x="574675" y="2060575"/>
            <a:ext cx="85693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endParaRPr lang="es-ES" sz="1600" dirty="0">
              <a:solidFill>
                <a:srgbClr val="000000"/>
              </a:solidFill>
              <a:latin typeface="Bookman Old Style" pitchFamily="18" charset="0"/>
              <a:cs typeface="Times New Roman" pitchFamily="18" charset="0"/>
            </a:endParaRPr>
          </a:p>
          <a:p>
            <a:pPr algn="just" eaLnBrk="0" hangingPunct="0"/>
            <a:endParaRPr lang="es-ES" sz="1600" dirty="0">
              <a:solidFill>
                <a:srgbClr val="000000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2054" name="5 Rectángulo"/>
          <p:cNvSpPr>
            <a:spLocks noChangeArrowheads="1"/>
          </p:cNvSpPr>
          <p:nvPr/>
        </p:nvSpPr>
        <p:spPr bwMode="auto">
          <a:xfrm>
            <a:off x="357158" y="571480"/>
            <a:ext cx="8429625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s-ES" sz="2400" b="1" dirty="0">
              <a:solidFill>
                <a:srgbClr val="009900"/>
              </a:solidFill>
              <a:latin typeface="Calibri" pitchFamily="34" charset="0"/>
            </a:endParaRPr>
          </a:p>
          <a:p>
            <a:pPr algn="ctr"/>
            <a:r>
              <a:rPr lang="es-E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MANEJO RESPONSABLE DE DEPÓSITOS DE FITOSANITARIOS</a:t>
            </a:r>
          </a:p>
          <a:p>
            <a:pPr algn="ctr"/>
            <a:endParaRPr lang="es-ES" sz="2400" b="1" dirty="0">
              <a:solidFill>
                <a:srgbClr val="009900"/>
              </a:solidFill>
              <a:latin typeface="Calibri" pitchFamily="34" charset="0"/>
            </a:endParaRPr>
          </a:p>
          <a:p>
            <a:pPr algn="ctr"/>
            <a:r>
              <a:rPr lang="es-ES" sz="1400" b="1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                                                            </a:t>
            </a:r>
            <a:endParaRPr lang="es-ES" sz="1400" b="1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Ing</a:t>
            </a:r>
            <a:r>
              <a:rPr lang="es-ES" sz="2400" b="1" dirty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. Agr. Pablo Grosso </a:t>
            </a:r>
            <a:endParaRPr lang="es-ES" sz="2400" b="1" dirty="0" smtClean="0">
              <a:solidFill>
                <a:schemeClr val="bg1"/>
              </a:solidFill>
              <a:latin typeface="Calibri" pitchFamily="34" charset="0"/>
              <a:cs typeface="Times New Roman" pitchFamily="18" charset="0"/>
            </a:endParaRPr>
          </a:p>
          <a:p>
            <a:pPr algn="ctr"/>
            <a:r>
              <a:rPr lang="es-ES" sz="2000" b="1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Director </a:t>
            </a:r>
            <a:r>
              <a:rPr lang="es-ES" sz="2000" b="1" dirty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Gestión Tecnológica- CASAFE</a:t>
            </a:r>
          </a:p>
        </p:txBody>
      </p:sp>
      <p:pic>
        <p:nvPicPr>
          <p:cNvPr id="7" name="Picture 7" descr="http://www.casafe.org/imagenesblog/casaf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4500570"/>
            <a:ext cx="2009531" cy="98598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deposito 0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57158" y="0"/>
            <a:ext cx="7467601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dirty="0">
                <a:solidFill>
                  <a:srgbClr val="00009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Organismo Oficial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</a:t>
            </a:r>
          </a:p>
        </p:txBody>
      </p:sp>
      <p:pic>
        <p:nvPicPr>
          <p:cNvPr id="30724" name="Picture 4" descr="Logosll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4137" y="0"/>
            <a:ext cx="1439863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1500166" y="428625"/>
            <a:ext cx="595215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Gestión y Transformación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de los Envases </a:t>
            </a:r>
            <a:r>
              <a:rPr lang="es-ES" sz="24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Vacíos </a:t>
            </a:r>
            <a:r>
              <a:rPr lang="es-E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de </a:t>
            </a:r>
            <a:r>
              <a:rPr lang="es-ES" sz="24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Agroquímicos</a:t>
            </a:r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</a:t>
            </a:r>
            <a:r>
              <a:rPr lang="es-E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ara un Fin Social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2051050" y="2636838"/>
            <a:ext cx="5715000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PROGRAMA AGROQUÍMICOS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_tradnl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000" b="1" dirty="0">
                <a:solidFill>
                  <a:srgbClr val="FFFF00"/>
                </a:solidFill>
                <a:latin typeface="+mn-lt"/>
              </a:rPr>
              <a:t>COORDINADOR 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000" b="1" dirty="0">
                <a:solidFill>
                  <a:srgbClr val="FFFF00"/>
                </a:solidFill>
                <a:latin typeface="+mn-lt"/>
              </a:rPr>
              <a:t>    Ing. OSCAR W. ASTORGA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_tradnl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_tradnl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TELEFAX: 0261 – 4258741 – Int. 262</a:t>
            </a:r>
          </a:p>
          <a:p>
            <a:pPr algn="ctr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s-ES_tradnl" sz="24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hlinkClick r:id="rId4"/>
              </a:rPr>
              <a:t>coord_agroq@iscamen.com.ar</a:t>
            </a:r>
            <a:endParaRPr lang="es-ES_tradnl" sz="24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</a:endParaRPr>
          </a:p>
          <a:p>
            <a:pPr algn="ctr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s-ES_tradnl" sz="2400" b="1" dirty="0">
                <a:solidFill>
                  <a:srgbClr val="FFFF66"/>
                </a:solidFill>
                <a:latin typeface="Times New Roman" pitchFamily="18" charset="0"/>
              </a:rPr>
              <a:t>agroquimicos@iscamen.com.ar</a:t>
            </a:r>
          </a:p>
          <a:p>
            <a:pPr algn="ctr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endParaRPr lang="es-ES_tradnl" sz="2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46087" name="Picture 7" descr="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429264"/>
            <a:ext cx="2365375" cy="119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3" presetClass="entr" presetSubtype="52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autoUpdateAnimBg="0"/>
      <p:bldP spid="30726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3714744" y="2729572"/>
            <a:ext cx="1980000" cy="9000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/>
              <a:t>DESPACHO DE FITOSANITARIOS</a:t>
            </a:r>
            <a:endParaRPr lang="es-AR" b="1" dirty="0"/>
          </a:p>
        </p:txBody>
      </p:sp>
      <p:sp>
        <p:nvSpPr>
          <p:cNvPr id="5" name="4 Rectángulo redondeado"/>
          <p:cNvSpPr/>
          <p:nvPr/>
        </p:nvSpPr>
        <p:spPr>
          <a:xfrm>
            <a:off x="142844" y="2717430"/>
            <a:ext cx="1980000" cy="9000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/>
              <a:t>DEPÓSITO DE FITOSANITARIOS</a:t>
            </a:r>
            <a:endParaRPr lang="es-AR" b="1" dirty="0"/>
          </a:p>
        </p:txBody>
      </p:sp>
      <p:sp>
        <p:nvSpPr>
          <p:cNvPr id="7" name="6 Rectángulo redondeado"/>
          <p:cNvSpPr/>
          <p:nvPr/>
        </p:nvSpPr>
        <p:spPr>
          <a:xfrm>
            <a:off x="1943542" y="1743182"/>
            <a:ext cx="1980000" cy="9000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/>
              <a:t>DECISIÓN DE APLICACIÓN</a:t>
            </a:r>
            <a:endParaRPr lang="es-AR" b="1" dirty="0"/>
          </a:p>
        </p:txBody>
      </p:sp>
      <p:sp>
        <p:nvSpPr>
          <p:cNvPr id="9" name="8 Rectángulo redondeado"/>
          <p:cNvSpPr/>
          <p:nvPr/>
        </p:nvSpPr>
        <p:spPr>
          <a:xfrm>
            <a:off x="6949718" y="2729572"/>
            <a:ext cx="1980000" cy="9000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/>
              <a:t>APLICACIÓN</a:t>
            </a:r>
            <a:endParaRPr lang="es-AR" b="1" dirty="0"/>
          </a:p>
        </p:txBody>
      </p:sp>
      <p:sp>
        <p:nvSpPr>
          <p:cNvPr id="10" name="9 Rectángulo redondeado"/>
          <p:cNvSpPr/>
          <p:nvPr/>
        </p:nvSpPr>
        <p:spPr>
          <a:xfrm>
            <a:off x="3306380" y="4286256"/>
            <a:ext cx="1980000" cy="9000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/>
              <a:t>GESTIÓN DE PRODUCTO SOBRANTE</a:t>
            </a:r>
            <a:endParaRPr lang="es-AR" b="1" dirty="0"/>
          </a:p>
        </p:txBody>
      </p:sp>
      <p:sp>
        <p:nvSpPr>
          <p:cNvPr id="11" name="10 Rectángulo redondeado"/>
          <p:cNvSpPr/>
          <p:nvPr/>
        </p:nvSpPr>
        <p:spPr>
          <a:xfrm>
            <a:off x="6949718" y="4286256"/>
            <a:ext cx="1980000" cy="9000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/>
              <a:t>GESTIÓN ENVASES VACIOS</a:t>
            </a:r>
            <a:endParaRPr lang="es-AR" b="1" dirty="0"/>
          </a:p>
        </p:txBody>
      </p:sp>
      <p:cxnSp>
        <p:nvCxnSpPr>
          <p:cNvPr id="18" name="17 Conector recto de flecha"/>
          <p:cNvCxnSpPr>
            <a:stCxn id="5" idx="3"/>
            <a:endCxn id="3" idx="1"/>
          </p:cNvCxnSpPr>
          <p:nvPr/>
        </p:nvCxnSpPr>
        <p:spPr>
          <a:xfrm>
            <a:off x="2122844" y="3167430"/>
            <a:ext cx="1591900" cy="1214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>
            <a:stCxn id="3" idx="3"/>
            <a:endCxn id="9" idx="1"/>
          </p:cNvCxnSpPr>
          <p:nvPr/>
        </p:nvCxnSpPr>
        <p:spPr>
          <a:xfrm>
            <a:off x="5694744" y="3179572"/>
            <a:ext cx="1254974" cy="15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>
            <a:stCxn id="9" idx="2"/>
            <a:endCxn id="11" idx="0"/>
          </p:cNvCxnSpPr>
          <p:nvPr/>
        </p:nvCxnSpPr>
        <p:spPr>
          <a:xfrm rot="5400000">
            <a:off x="7611376" y="3957914"/>
            <a:ext cx="656684" cy="15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>
            <a:stCxn id="9" idx="2"/>
            <a:endCxn id="10" idx="3"/>
          </p:cNvCxnSpPr>
          <p:nvPr/>
        </p:nvCxnSpPr>
        <p:spPr>
          <a:xfrm rot="5400000">
            <a:off x="6059707" y="2856245"/>
            <a:ext cx="1106684" cy="265333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>
            <a:stCxn id="10" idx="1"/>
            <a:endCxn id="5" idx="2"/>
          </p:cNvCxnSpPr>
          <p:nvPr/>
        </p:nvCxnSpPr>
        <p:spPr>
          <a:xfrm rot="10800000">
            <a:off x="1132844" y="3617430"/>
            <a:ext cx="2173536" cy="111882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>
            <a:stCxn id="7" idx="2"/>
          </p:cNvCxnSpPr>
          <p:nvPr/>
        </p:nvCxnSpPr>
        <p:spPr>
          <a:xfrm rot="5400000">
            <a:off x="2645482" y="2926626"/>
            <a:ext cx="571504" cy="461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Rectángulo"/>
          <p:cNvSpPr/>
          <p:nvPr/>
        </p:nvSpPr>
        <p:spPr>
          <a:xfrm>
            <a:off x="71406" y="1357298"/>
            <a:ext cx="9001156" cy="4786346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b="1" dirty="0"/>
          </a:p>
        </p:txBody>
      </p:sp>
      <p:cxnSp>
        <p:nvCxnSpPr>
          <p:cNvPr id="41" name="40 Conector recto de flecha"/>
          <p:cNvCxnSpPr>
            <a:endCxn id="5" idx="0"/>
          </p:cNvCxnSpPr>
          <p:nvPr/>
        </p:nvCxnSpPr>
        <p:spPr>
          <a:xfrm rot="5400000">
            <a:off x="779315" y="2353769"/>
            <a:ext cx="717190" cy="1013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Forma"/>
          <p:cNvCxnSpPr>
            <a:stCxn id="11" idx="2"/>
          </p:cNvCxnSpPr>
          <p:nvPr/>
        </p:nvCxnSpPr>
        <p:spPr>
          <a:xfrm rot="5400000">
            <a:off x="7098768" y="4874066"/>
            <a:ext cx="528760" cy="1153140"/>
          </a:xfrm>
          <a:prstGeom prst="bentConnector2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46 CuadroTexto"/>
          <p:cNvSpPr txBox="1"/>
          <p:nvPr/>
        </p:nvSpPr>
        <p:spPr>
          <a:xfrm>
            <a:off x="714348" y="1643050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 INICIO</a:t>
            </a:r>
            <a:endParaRPr lang="es-AR" b="1" dirty="0"/>
          </a:p>
        </p:txBody>
      </p:sp>
      <p:sp>
        <p:nvSpPr>
          <p:cNvPr id="48" name="47 CuadroTexto"/>
          <p:cNvSpPr txBox="1"/>
          <p:nvPr/>
        </p:nvSpPr>
        <p:spPr>
          <a:xfrm>
            <a:off x="6286512" y="5530198"/>
            <a:ext cx="58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FIN</a:t>
            </a:r>
            <a:endParaRPr lang="es-AR" b="1" dirty="0"/>
          </a:p>
        </p:txBody>
      </p:sp>
      <p:cxnSp>
        <p:nvCxnSpPr>
          <p:cNvPr id="59" name="58 Conector recto"/>
          <p:cNvCxnSpPr/>
          <p:nvPr/>
        </p:nvCxnSpPr>
        <p:spPr>
          <a:xfrm rot="5400000">
            <a:off x="6071404" y="5715016"/>
            <a:ext cx="571504" cy="1588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59 CuadroTexto"/>
          <p:cNvSpPr txBox="1"/>
          <p:nvPr/>
        </p:nvSpPr>
        <p:spPr>
          <a:xfrm>
            <a:off x="5500694" y="5530198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 INICIO</a:t>
            </a:r>
            <a:endParaRPr lang="es-AR" b="1" dirty="0"/>
          </a:p>
        </p:txBody>
      </p:sp>
      <p:cxnSp>
        <p:nvCxnSpPr>
          <p:cNvPr id="61" name="60 Conector recto"/>
          <p:cNvCxnSpPr/>
          <p:nvPr/>
        </p:nvCxnSpPr>
        <p:spPr>
          <a:xfrm rot="10800000">
            <a:off x="500034" y="1643050"/>
            <a:ext cx="1285884" cy="1588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74 CuadroTexto"/>
          <p:cNvSpPr txBox="1"/>
          <p:nvPr/>
        </p:nvSpPr>
        <p:spPr>
          <a:xfrm>
            <a:off x="714348" y="1285860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F IN</a:t>
            </a:r>
            <a:endParaRPr lang="es-AR" b="1" dirty="0"/>
          </a:p>
        </p:txBody>
      </p:sp>
      <p:sp>
        <p:nvSpPr>
          <p:cNvPr id="77" name="1 Título"/>
          <p:cNvSpPr txBox="1">
            <a:spLocks/>
          </p:cNvSpPr>
          <p:nvPr/>
        </p:nvSpPr>
        <p:spPr bwMode="auto">
          <a:xfrm>
            <a:off x="1714480" y="0"/>
            <a:ext cx="7429520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ETAPAS DE GESTIÓN DE LOS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PRODUCTOS FITOSANITARIOS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8" name="77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66677" r="21868" b="93680"/>
          <a:stretch>
            <a:fillRect/>
          </a:stretch>
        </p:blipFill>
        <p:spPr>
          <a:xfrm>
            <a:off x="0" y="0"/>
            <a:ext cx="785818" cy="613478"/>
          </a:xfrm>
          <a:prstGeom prst="rect">
            <a:avLst/>
          </a:prstGeom>
        </p:spPr>
      </p:pic>
      <p:pic>
        <p:nvPicPr>
          <p:cNvPr id="79" name="78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78132" t="736" r="11454" b="93680"/>
          <a:stretch>
            <a:fillRect/>
          </a:stretch>
        </p:blipFill>
        <p:spPr>
          <a:xfrm>
            <a:off x="458092" y="571480"/>
            <a:ext cx="714380" cy="542040"/>
          </a:xfrm>
          <a:prstGeom prst="rect">
            <a:avLst/>
          </a:prstGeom>
        </p:spPr>
      </p:pic>
      <p:pic>
        <p:nvPicPr>
          <p:cNvPr id="80" name="79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88546" t="736" r="1041" b="93680"/>
          <a:stretch>
            <a:fillRect/>
          </a:stretch>
        </p:blipFill>
        <p:spPr>
          <a:xfrm>
            <a:off x="857224" y="86130"/>
            <a:ext cx="714380" cy="542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2" cstate="print"/>
          <a:srcRect l="34392" t="25685" r="35844" b="34627"/>
          <a:stretch>
            <a:fillRect/>
          </a:stretch>
        </p:blipFill>
        <p:spPr bwMode="auto">
          <a:xfrm>
            <a:off x="8358214" y="5429264"/>
            <a:ext cx="571504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Rectángulo redondeado"/>
          <p:cNvSpPr/>
          <p:nvPr/>
        </p:nvSpPr>
        <p:spPr>
          <a:xfrm>
            <a:off x="3714744" y="3624161"/>
            <a:ext cx="1571636" cy="4680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dirty="0" smtClean="0"/>
              <a:t>DESPACHO DE AGROQUÍMICOS</a:t>
            </a:r>
            <a:endParaRPr lang="es-AR" sz="1400" dirty="0"/>
          </a:p>
        </p:txBody>
      </p:sp>
      <p:sp>
        <p:nvSpPr>
          <p:cNvPr id="5" name="4 Rectángulo redondeado"/>
          <p:cNvSpPr/>
          <p:nvPr/>
        </p:nvSpPr>
        <p:spPr>
          <a:xfrm>
            <a:off x="343108" y="3612019"/>
            <a:ext cx="1800000" cy="4680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dirty="0" smtClean="0"/>
              <a:t>DEPOSITO DE AGROQUÍMICOS</a:t>
            </a:r>
            <a:endParaRPr lang="es-AR" sz="1400" dirty="0"/>
          </a:p>
        </p:txBody>
      </p:sp>
      <p:sp>
        <p:nvSpPr>
          <p:cNvPr id="7" name="6 Rectángulo redondeado"/>
          <p:cNvSpPr/>
          <p:nvPr/>
        </p:nvSpPr>
        <p:spPr>
          <a:xfrm>
            <a:off x="2372170" y="2460934"/>
            <a:ext cx="1800000" cy="4680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dirty="0" smtClean="0"/>
              <a:t>DECISIÓN DE APLICACIÓN</a:t>
            </a:r>
            <a:endParaRPr lang="es-AR" sz="1400" dirty="0"/>
          </a:p>
        </p:txBody>
      </p:sp>
      <p:sp>
        <p:nvSpPr>
          <p:cNvPr id="9" name="8 Rectángulo redondeado"/>
          <p:cNvSpPr/>
          <p:nvPr/>
        </p:nvSpPr>
        <p:spPr>
          <a:xfrm>
            <a:off x="6772528" y="3624161"/>
            <a:ext cx="1585686" cy="4680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dirty="0" smtClean="0"/>
              <a:t>APLICACIÓN</a:t>
            </a:r>
            <a:endParaRPr lang="es-AR" sz="1400" dirty="0"/>
          </a:p>
        </p:txBody>
      </p:sp>
      <p:sp>
        <p:nvSpPr>
          <p:cNvPr id="10" name="9 Rectángulo redondeado"/>
          <p:cNvSpPr/>
          <p:nvPr/>
        </p:nvSpPr>
        <p:spPr>
          <a:xfrm>
            <a:off x="3071802" y="4961264"/>
            <a:ext cx="1891702" cy="4680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dirty="0" smtClean="0"/>
              <a:t>GESTIÓN DE PRODUCTO SOBRANTE</a:t>
            </a:r>
            <a:endParaRPr lang="es-AR" sz="1400" dirty="0"/>
          </a:p>
        </p:txBody>
      </p:sp>
      <p:sp>
        <p:nvSpPr>
          <p:cNvPr id="11" name="10 Rectángulo redondeado"/>
          <p:cNvSpPr/>
          <p:nvPr/>
        </p:nvSpPr>
        <p:spPr>
          <a:xfrm>
            <a:off x="6701090" y="5032702"/>
            <a:ext cx="1800000" cy="4680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dirty="0" smtClean="0"/>
              <a:t>GESTIÓN ENVASES VACIOS</a:t>
            </a:r>
            <a:endParaRPr lang="es-AR" sz="14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6429388" y="3093835"/>
            <a:ext cx="235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dirty="0" smtClean="0">
                <a:solidFill>
                  <a:srgbClr val="FF0000"/>
                </a:solidFill>
              </a:rPr>
              <a:t>REGISTRO DE PULVERIZADORES</a:t>
            </a:r>
            <a:endParaRPr lang="es-AR" sz="1400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28596" y="2522331"/>
            <a:ext cx="16430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dirty="0" smtClean="0">
                <a:solidFill>
                  <a:srgbClr val="FF0000"/>
                </a:solidFill>
              </a:rPr>
              <a:t>PRODUCTOS AUTORIZADOS</a:t>
            </a:r>
          </a:p>
          <a:p>
            <a:pPr algn="ctr"/>
            <a:r>
              <a:rPr lang="es-AR" sz="1400" dirty="0" smtClean="0">
                <a:solidFill>
                  <a:srgbClr val="FF0000"/>
                </a:solidFill>
              </a:rPr>
              <a:t>EN CONDICIONES</a:t>
            </a:r>
            <a:endParaRPr lang="es-AR" sz="1400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571868" y="2071678"/>
            <a:ext cx="1571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 smtClean="0">
                <a:solidFill>
                  <a:schemeClr val="accent3">
                    <a:lumMod val="75000"/>
                  </a:schemeClr>
                </a:solidFill>
              </a:rPr>
              <a:t>TRAZABILIDAD</a:t>
            </a:r>
            <a:endParaRPr lang="es-AR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18" name="17 Conector recto de flecha"/>
          <p:cNvCxnSpPr>
            <a:stCxn id="5" idx="3"/>
            <a:endCxn id="3" idx="1"/>
          </p:cNvCxnSpPr>
          <p:nvPr/>
        </p:nvCxnSpPr>
        <p:spPr>
          <a:xfrm>
            <a:off x="2143108" y="3846019"/>
            <a:ext cx="1571636" cy="12142"/>
          </a:xfrm>
          <a:prstGeom prst="straightConnector1">
            <a:avLst/>
          </a:prstGeom>
          <a:ln w="38100"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http://www.depositook.com.ar/imagenes/logo.pn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087843"/>
            <a:ext cx="1357322" cy="475063"/>
          </a:xfrm>
          <a:prstGeom prst="rect">
            <a:avLst/>
          </a:prstGeom>
          <a:noFill/>
        </p:spPr>
      </p:pic>
      <p:cxnSp>
        <p:nvCxnSpPr>
          <p:cNvPr id="20" name="19 Conector recto de flecha"/>
          <p:cNvCxnSpPr>
            <a:stCxn id="3" idx="3"/>
            <a:endCxn id="9" idx="1"/>
          </p:cNvCxnSpPr>
          <p:nvPr/>
        </p:nvCxnSpPr>
        <p:spPr>
          <a:xfrm>
            <a:off x="5286380" y="3858161"/>
            <a:ext cx="1486148" cy="1588"/>
          </a:xfrm>
          <a:prstGeom prst="straightConnector1">
            <a:avLst/>
          </a:prstGeom>
          <a:ln w="38100"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>
            <a:stCxn id="9" idx="2"/>
            <a:endCxn id="52" idx="0"/>
          </p:cNvCxnSpPr>
          <p:nvPr/>
        </p:nvCxnSpPr>
        <p:spPr>
          <a:xfrm rot="16200000" flipH="1">
            <a:off x="7428501" y="4229030"/>
            <a:ext cx="287558" cy="13819"/>
          </a:xfrm>
          <a:prstGeom prst="straightConnector1">
            <a:avLst/>
          </a:prstGeom>
          <a:ln w="38100"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>
            <a:stCxn id="9" idx="2"/>
            <a:endCxn id="10" idx="3"/>
          </p:cNvCxnSpPr>
          <p:nvPr/>
        </p:nvCxnSpPr>
        <p:spPr>
          <a:xfrm rot="5400000">
            <a:off x="5712887" y="3342779"/>
            <a:ext cx="1103103" cy="2601867"/>
          </a:xfrm>
          <a:prstGeom prst="straightConnector1">
            <a:avLst/>
          </a:prstGeom>
          <a:ln w="38100"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>
            <a:stCxn id="10" idx="1"/>
            <a:endCxn id="5122" idx="2"/>
          </p:cNvCxnSpPr>
          <p:nvPr/>
        </p:nvCxnSpPr>
        <p:spPr>
          <a:xfrm rot="10800000">
            <a:off x="1107258" y="4562906"/>
            <a:ext cx="1964545" cy="632358"/>
          </a:xfrm>
          <a:prstGeom prst="straightConnector1">
            <a:avLst/>
          </a:prstGeom>
          <a:ln w="38100"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 de flecha"/>
          <p:cNvCxnSpPr>
            <a:stCxn id="7" idx="0"/>
            <a:endCxn id="35" idx="2"/>
          </p:cNvCxnSpPr>
          <p:nvPr/>
        </p:nvCxnSpPr>
        <p:spPr>
          <a:xfrm rot="5400000" flipH="1" flipV="1">
            <a:off x="3013077" y="2187895"/>
            <a:ext cx="532132" cy="13946"/>
          </a:xfrm>
          <a:prstGeom prst="straightConnector1">
            <a:avLst/>
          </a:prstGeom>
          <a:ln w="38100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>
            <a:stCxn id="7" idx="2"/>
          </p:cNvCxnSpPr>
          <p:nvPr/>
        </p:nvCxnSpPr>
        <p:spPr>
          <a:xfrm rot="16200000" flipH="1">
            <a:off x="2814795" y="3386309"/>
            <a:ext cx="928696" cy="13946"/>
          </a:xfrm>
          <a:prstGeom prst="straightConnector1">
            <a:avLst/>
          </a:prstGeom>
          <a:ln w="38100"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CuadroTexto"/>
          <p:cNvSpPr txBox="1"/>
          <p:nvPr/>
        </p:nvSpPr>
        <p:spPr>
          <a:xfrm>
            <a:off x="2535923" y="3048656"/>
            <a:ext cx="145595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400" dirty="0" smtClean="0">
                <a:solidFill>
                  <a:srgbClr val="FF0000"/>
                </a:solidFill>
              </a:rPr>
              <a:t>RECETA </a:t>
            </a:r>
          </a:p>
          <a:p>
            <a:pPr algn="ctr"/>
            <a:r>
              <a:rPr lang="es-AR" sz="1400" dirty="0" smtClean="0">
                <a:solidFill>
                  <a:srgbClr val="FF0000"/>
                </a:solidFill>
              </a:rPr>
              <a:t>AGRONÓMICA</a:t>
            </a:r>
            <a:endParaRPr lang="es-AR" sz="1400" dirty="0">
              <a:solidFill>
                <a:srgbClr val="FF0000"/>
              </a:solidFill>
            </a:endParaRPr>
          </a:p>
        </p:txBody>
      </p:sp>
      <p:sp>
        <p:nvSpPr>
          <p:cNvPr id="24" name="23 Rectángulo"/>
          <p:cNvSpPr/>
          <p:nvPr/>
        </p:nvSpPr>
        <p:spPr>
          <a:xfrm>
            <a:off x="71406" y="1428736"/>
            <a:ext cx="9001156" cy="464347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6" name="25 CuadroTexto"/>
          <p:cNvSpPr txBox="1"/>
          <p:nvPr/>
        </p:nvSpPr>
        <p:spPr>
          <a:xfrm>
            <a:off x="2071670" y="3808215"/>
            <a:ext cx="1571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 smtClean="0">
                <a:solidFill>
                  <a:schemeClr val="accent3">
                    <a:lumMod val="75000"/>
                  </a:schemeClr>
                </a:solidFill>
              </a:rPr>
              <a:t>TRAZABILIDAD</a:t>
            </a:r>
            <a:endParaRPr lang="es-AR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146" name="Picture 2" descr="Grupo Fumigaciones Rodríguez"/>
          <p:cNvPicPr>
            <a:picLocks noChangeAspect="1" noChangeArrowheads="1"/>
          </p:cNvPicPr>
          <p:nvPr/>
        </p:nvPicPr>
        <p:blipFill>
          <a:blip r:embed="rId5"/>
          <a:srcRect l="33528" t="20145" r="31472" b="24299"/>
          <a:stretch>
            <a:fillRect/>
          </a:stretch>
        </p:blipFill>
        <p:spPr bwMode="auto">
          <a:xfrm>
            <a:off x="6000760" y="2928934"/>
            <a:ext cx="746852" cy="586812"/>
          </a:xfrm>
          <a:prstGeom prst="rect">
            <a:avLst/>
          </a:prstGeom>
          <a:noFill/>
        </p:spPr>
      </p:pic>
      <p:sp>
        <p:nvSpPr>
          <p:cNvPr id="28" name="27 CuadroTexto"/>
          <p:cNvSpPr txBox="1"/>
          <p:nvPr/>
        </p:nvSpPr>
        <p:spPr>
          <a:xfrm>
            <a:off x="5286380" y="3808215"/>
            <a:ext cx="1357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 smtClean="0">
                <a:solidFill>
                  <a:schemeClr val="accent3">
                    <a:lumMod val="75000"/>
                  </a:schemeClr>
                </a:solidFill>
              </a:rPr>
              <a:t>TRAZABILIDAD</a:t>
            </a:r>
            <a:endParaRPr lang="es-AR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 rot="20233032">
            <a:off x="5563449" y="4329128"/>
            <a:ext cx="1571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 smtClean="0">
                <a:solidFill>
                  <a:schemeClr val="accent3">
                    <a:lumMod val="75000"/>
                  </a:schemeClr>
                </a:solidFill>
              </a:rPr>
              <a:t>TRAZABILIDAD</a:t>
            </a:r>
            <a:endParaRPr lang="es-AR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 rot="985955">
            <a:off x="1729247" y="4716582"/>
            <a:ext cx="1571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 smtClean="0">
                <a:solidFill>
                  <a:schemeClr val="accent3">
                    <a:lumMod val="75000"/>
                  </a:schemeClr>
                </a:solidFill>
              </a:rPr>
              <a:t>TRAZABILIDAD</a:t>
            </a:r>
            <a:endParaRPr lang="es-AR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5072066" y="1285484"/>
            <a:ext cx="178595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AR" sz="1400" b="1" dirty="0" smtClean="0"/>
              <a:t>BUENAS PRACTICAS</a:t>
            </a:r>
            <a:endParaRPr lang="es-AR" sz="1400" b="1" dirty="0"/>
          </a:p>
        </p:txBody>
      </p:sp>
      <p:sp>
        <p:nvSpPr>
          <p:cNvPr id="38" name="37 CuadroTexto"/>
          <p:cNvSpPr txBox="1"/>
          <p:nvPr/>
        </p:nvSpPr>
        <p:spPr>
          <a:xfrm>
            <a:off x="714348" y="5847742"/>
            <a:ext cx="171451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b">
            <a:spAutoFit/>
          </a:bodyPr>
          <a:lstStyle/>
          <a:p>
            <a:r>
              <a:rPr lang="es-AR" sz="1400" b="1" dirty="0" smtClean="0"/>
              <a:t>BUENAS PRACTICAS</a:t>
            </a:r>
            <a:endParaRPr lang="es-AR" sz="1400" b="1" dirty="0"/>
          </a:p>
        </p:txBody>
      </p:sp>
      <p:pic>
        <p:nvPicPr>
          <p:cNvPr id="34" name="Picture 111" descr="Logoslll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86776" y="4214818"/>
            <a:ext cx="500033" cy="70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34 CuadroTexto"/>
          <p:cNvSpPr txBox="1"/>
          <p:nvPr/>
        </p:nvSpPr>
        <p:spPr>
          <a:xfrm>
            <a:off x="2214546" y="1405582"/>
            <a:ext cx="2143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dirty="0" smtClean="0">
                <a:solidFill>
                  <a:srgbClr val="FF0000"/>
                </a:solidFill>
              </a:rPr>
              <a:t>MANEJO INTEGRADO DE PLAGAS</a:t>
            </a:r>
            <a:endParaRPr lang="es-AR" sz="1400" dirty="0">
              <a:solidFill>
                <a:srgbClr val="FF0000"/>
              </a:solidFill>
            </a:endParaRPr>
          </a:p>
        </p:txBody>
      </p:sp>
      <p:cxnSp>
        <p:nvCxnSpPr>
          <p:cNvPr id="36" name="35 Conector recto de flecha"/>
          <p:cNvCxnSpPr>
            <a:stCxn id="14" idx="2"/>
            <a:endCxn id="5" idx="0"/>
          </p:cNvCxnSpPr>
          <p:nvPr/>
        </p:nvCxnSpPr>
        <p:spPr>
          <a:xfrm rot="5400000">
            <a:off x="1071109" y="3432995"/>
            <a:ext cx="351024" cy="7025"/>
          </a:xfrm>
          <a:prstGeom prst="straightConnector1">
            <a:avLst/>
          </a:prstGeom>
          <a:ln w="38100"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7" descr="logoagro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19" b="31580"/>
          <a:stretch>
            <a:fillRect/>
          </a:stretch>
        </p:blipFill>
        <p:spPr bwMode="auto">
          <a:xfrm>
            <a:off x="6752478" y="4379719"/>
            <a:ext cx="165342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5" name="54 Conector recto de flecha"/>
          <p:cNvCxnSpPr>
            <a:stCxn id="52" idx="2"/>
            <a:endCxn id="11" idx="0"/>
          </p:cNvCxnSpPr>
          <p:nvPr/>
        </p:nvCxnSpPr>
        <p:spPr>
          <a:xfrm rot="16200000" flipH="1">
            <a:off x="7477963" y="4909574"/>
            <a:ext cx="224355" cy="21900"/>
          </a:xfrm>
          <a:prstGeom prst="straightConnector1">
            <a:avLst/>
          </a:prstGeom>
          <a:ln w="38100"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58 CuadroTexto"/>
          <p:cNvSpPr txBox="1"/>
          <p:nvPr/>
        </p:nvSpPr>
        <p:spPr>
          <a:xfrm>
            <a:off x="571473" y="2165141"/>
            <a:ext cx="928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 smtClean="0"/>
              <a:t> INICIO</a:t>
            </a:r>
            <a:endParaRPr lang="es-AR" sz="1400" b="1" dirty="0"/>
          </a:p>
        </p:txBody>
      </p:sp>
      <p:cxnSp>
        <p:nvCxnSpPr>
          <p:cNvPr id="60" name="59 Conector recto"/>
          <p:cNvCxnSpPr/>
          <p:nvPr/>
        </p:nvCxnSpPr>
        <p:spPr>
          <a:xfrm rot="10800000">
            <a:off x="357159" y="2165141"/>
            <a:ext cx="1285884" cy="1588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60 CuadroTexto"/>
          <p:cNvSpPr txBox="1"/>
          <p:nvPr/>
        </p:nvSpPr>
        <p:spPr>
          <a:xfrm>
            <a:off x="571473" y="1807951"/>
            <a:ext cx="857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 smtClean="0"/>
              <a:t>F IN</a:t>
            </a:r>
            <a:endParaRPr lang="es-AR" sz="1400" b="1" dirty="0"/>
          </a:p>
        </p:txBody>
      </p:sp>
      <p:cxnSp>
        <p:nvCxnSpPr>
          <p:cNvPr id="62" name="61 Forma"/>
          <p:cNvCxnSpPr>
            <a:stCxn id="11" idx="2"/>
            <a:endCxn id="63" idx="3"/>
          </p:cNvCxnSpPr>
          <p:nvPr/>
        </p:nvCxnSpPr>
        <p:spPr>
          <a:xfrm rot="5400000">
            <a:off x="6969454" y="5187396"/>
            <a:ext cx="318330" cy="944942"/>
          </a:xfrm>
          <a:prstGeom prst="bentConnector2">
            <a:avLst/>
          </a:prstGeom>
          <a:ln w="38100"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62 CuadroTexto"/>
          <p:cNvSpPr txBox="1"/>
          <p:nvPr/>
        </p:nvSpPr>
        <p:spPr>
          <a:xfrm>
            <a:off x="6072198" y="5665143"/>
            <a:ext cx="583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 smtClean="0"/>
              <a:t>FIN</a:t>
            </a:r>
            <a:endParaRPr lang="es-AR" sz="1400" b="1" dirty="0"/>
          </a:p>
        </p:txBody>
      </p:sp>
      <p:cxnSp>
        <p:nvCxnSpPr>
          <p:cNvPr id="64" name="63 Conector recto"/>
          <p:cNvCxnSpPr/>
          <p:nvPr/>
        </p:nvCxnSpPr>
        <p:spPr>
          <a:xfrm rot="5400000">
            <a:off x="5925754" y="5782885"/>
            <a:ext cx="435765" cy="1588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64 CuadroTexto"/>
          <p:cNvSpPr txBox="1"/>
          <p:nvPr/>
        </p:nvSpPr>
        <p:spPr>
          <a:xfrm>
            <a:off x="5286380" y="5665143"/>
            <a:ext cx="928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 smtClean="0"/>
              <a:t> INICIO</a:t>
            </a:r>
            <a:endParaRPr lang="es-AR" sz="1400" b="1" dirty="0"/>
          </a:p>
        </p:txBody>
      </p:sp>
      <p:sp>
        <p:nvSpPr>
          <p:cNvPr id="90" name="89 Rectángulo"/>
          <p:cNvSpPr/>
          <p:nvPr/>
        </p:nvSpPr>
        <p:spPr>
          <a:xfrm>
            <a:off x="4429124" y="2857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s-E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ETAPAS DE GESTIÓN DE LOS </a:t>
            </a:r>
          </a:p>
          <a:p>
            <a:pPr lvl="0" algn="r">
              <a:spcBef>
                <a:spcPct val="0"/>
              </a:spcBef>
              <a:defRPr/>
            </a:pPr>
            <a:r>
              <a:rPr lang="es-E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PRODUCTOS FITOSANITARIOS</a:t>
            </a:r>
            <a:endParaRPr lang="es-E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1" name="90 Imagen" descr="AFICHE_JAT_Cultivos-de-verano.jpg"/>
          <p:cNvPicPr>
            <a:picLocks noChangeAspect="1"/>
          </p:cNvPicPr>
          <p:nvPr/>
        </p:nvPicPr>
        <p:blipFill>
          <a:blip r:embed="rId8" cstate="print"/>
          <a:srcRect l="66677" r="21868" b="93680"/>
          <a:stretch>
            <a:fillRect/>
          </a:stretch>
        </p:blipFill>
        <p:spPr>
          <a:xfrm>
            <a:off x="0" y="0"/>
            <a:ext cx="785818" cy="613478"/>
          </a:xfrm>
          <a:prstGeom prst="rect">
            <a:avLst/>
          </a:prstGeom>
        </p:spPr>
      </p:pic>
      <p:pic>
        <p:nvPicPr>
          <p:cNvPr id="92" name="91 Imagen" descr="AFICHE_JAT_Cultivos-de-verano.jpg"/>
          <p:cNvPicPr>
            <a:picLocks noChangeAspect="1"/>
          </p:cNvPicPr>
          <p:nvPr/>
        </p:nvPicPr>
        <p:blipFill>
          <a:blip r:embed="rId8" cstate="print"/>
          <a:srcRect l="78132" t="736" r="11454" b="93680"/>
          <a:stretch>
            <a:fillRect/>
          </a:stretch>
        </p:blipFill>
        <p:spPr>
          <a:xfrm>
            <a:off x="458092" y="571480"/>
            <a:ext cx="714380" cy="542040"/>
          </a:xfrm>
          <a:prstGeom prst="rect">
            <a:avLst/>
          </a:prstGeom>
        </p:spPr>
      </p:pic>
      <p:pic>
        <p:nvPicPr>
          <p:cNvPr id="93" name="92 Imagen" descr="AFICHE_JAT_Cultivos-de-verano.jpg"/>
          <p:cNvPicPr>
            <a:picLocks noChangeAspect="1"/>
          </p:cNvPicPr>
          <p:nvPr/>
        </p:nvPicPr>
        <p:blipFill>
          <a:blip r:embed="rId8" cstate="print"/>
          <a:srcRect l="88546" t="736" r="1041" b="93680"/>
          <a:stretch>
            <a:fillRect/>
          </a:stretch>
        </p:blipFill>
        <p:spPr>
          <a:xfrm>
            <a:off x="857224" y="86130"/>
            <a:ext cx="714380" cy="542040"/>
          </a:xfrm>
          <a:prstGeom prst="rect">
            <a:avLst/>
          </a:prstGeom>
        </p:spPr>
      </p:pic>
      <p:pic>
        <p:nvPicPr>
          <p:cNvPr id="35851" name="Picture 11"/>
          <p:cNvPicPr>
            <a:picLocks noChangeAspect="1" noChangeArrowheads="1"/>
          </p:cNvPicPr>
          <p:nvPr/>
        </p:nvPicPr>
        <p:blipFill>
          <a:blip r:embed="rId9"/>
          <a:srcRect t="30000" b="40000"/>
          <a:stretch>
            <a:fillRect/>
          </a:stretch>
        </p:blipFill>
        <p:spPr bwMode="auto">
          <a:xfrm>
            <a:off x="5405450" y="1500174"/>
            <a:ext cx="952500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54" name="Picture 1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286380" y="1785926"/>
            <a:ext cx="1071570" cy="412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6" name="Picture 11"/>
          <p:cNvPicPr>
            <a:picLocks noChangeAspect="1" noChangeArrowheads="1"/>
          </p:cNvPicPr>
          <p:nvPr/>
        </p:nvPicPr>
        <p:blipFill>
          <a:blip r:embed="rId9"/>
          <a:srcRect t="30000" b="40000"/>
          <a:stretch>
            <a:fillRect/>
          </a:stretch>
        </p:blipFill>
        <p:spPr bwMode="auto">
          <a:xfrm>
            <a:off x="1071538" y="5643578"/>
            <a:ext cx="952500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9" name="Picture 1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28662" y="5349886"/>
            <a:ext cx="1071570" cy="412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0" name="99 CuadroTexto"/>
          <p:cNvSpPr txBox="1"/>
          <p:nvPr/>
        </p:nvSpPr>
        <p:spPr>
          <a:xfrm>
            <a:off x="6786578" y="5786454"/>
            <a:ext cx="1357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 smtClean="0">
                <a:solidFill>
                  <a:schemeClr val="accent3">
                    <a:lumMod val="75000"/>
                  </a:schemeClr>
                </a:solidFill>
              </a:rPr>
              <a:t>TRAZABILIDAD</a:t>
            </a:r>
            <a:endParaRPr lang="es-AR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5855" name="Picture 1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605224" y="3035155"/>
            <a:ext cx="2181222" cy="322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58" name="Picture 1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23798" y="2428868"/>
            <a:ext cx="5905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66677" r="21868" b="93680"/>
          <a:stretch>
            <a:fillRect/>
          </a:stretch>
        </p:blipFill>
        <p:spPr>
          <a:xfrm>
            <a:off x="0" y="0"/>
            <a:ext cx="785818" cy="613478"/>
          </a:xfrm>
          <a:prstGeom prst="rect">
            <a:avLst/>
          </a:prstGeom>
        </p:spPr>
      </p:pic>
      <p:pic>
        <p:nvPicPr>
          <p:cNvPr id="3" name="2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78132" t="736" r="11454" b="93680"/>
          <a:stretch>
            <a:fillRect/>
          </a:stretch>
        </p:blipFill>
        <p:spPr>
          <a:xfrm>
            <a:off x="458092" y="571480"/>
            <a:ext cx="714380" cy="542040"/>
          </a:xfrm>
          <a:prstGeom prst="rect">
            <a:avLst/>
          </a:prstGeom>
        </p:spPr>
      </p:pic>
      <p:pic>
        <p:nvPicPr>
          <p:cNvPr id="4" name="3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88546" t="736" r="1041" b="93680"/>
          <a:stretch>
            <a:fillRect/>
          </a:stretch>
        </p:blipFill>
        <p:spPr>
          <a:xfrm>
            <a:off x="857224" y="86130"/>
            <a:ext cx="714380" cy="54204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3286116" y="285728"/>
            <a:ext cx="57150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BUENAS PRÁCTICAS AGRÍCOLAS</a:t>
            </a:r>
          </a:p>
          <a:p>
            <a:pPr lvl="0" algn="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BPA</a:t>
            </a:r>
            <a:endParaRPr lang="es-E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14282" y="1643050"/>
            <a:ext cx="892971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b="1" dirty="0" smtClean="0">
                <a:latin typeface="Arial" pitchFamily="34" charset="0"/>
                <a:cs typeface="Arial" pitchFamily="34" charset="0"/>
              </a:rPr>
              <a:t>LAS BUENAS PRÁCTICAS AGRÍCOLAS SIGNIFICAN HACER LAS COSAS DE MANERA CORRECTA…</a:t>
            </a:r>
          </a:p>
          <a:p>
            <a:endParaRPr lang="es-AR" sz="3600" b="1" dirty="0" smtClean="0">
              <a:latin typeface="Arial" pitchFamily="34" charset="0"/>
              <a:cs typeface="Arial" pitchFamily="34" charset="0"/>
            </a:endParaRPr>
          </a:p>
          <a:p>
            <a:endParaRPr lang="es-AR" sz="3600" b="1" dirty="0" smtClean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es-AR" sz="4800" b="1" dirty="0" smtClean="0">
                <a:latin typeface="Arial" pitchFamily="34" charset="0"/>
                <a:cs typeface="Arial" pitchFamily="34" charset="0"/>
              </a:rPr>
              <a:t>…Y DAR GARANTÍA DE ELLO</a:t>
            </a:r>
            <a:endParaRPr lang="es-AR" sz="4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66677" r="21868" b="93680"/>
          <a:stretch>
            <a:fillRect/>
          </a:stretch>
        </p:blipFill>
        <p:spPr>
          <a:xfrm>
            <a:off x="0" y="0"/>
            <a:ext cx="785818" cy="613478"/>
          </a:xfrm>
          <a:prstGeom prst="rect">
            <a:avLst/>
          </a:prstGeom>
        </p:spPr>
      </p:pic>
      <p:pic>
        <p:nvPicPr>
          <p:cNvPr id="3" name="2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78132" t="736" r="11454" b="93680"/>
          <a:stretch>
            <a:fillRect/>
          </a:stretch>
        </p:blipFill>
        <p:spPr>
          <a:xfrm>
            <a:off x="458092" y="571480"/>
            <a:ext cx="714380" cy="542040"/>
          </a:xfrm>
          <a:prstGeom prst="rect">
            <a:avLst/>
          </a:prstGeom>
        </p:spPr>
      </p:pic>
      <p:pic>
        <p:nvPicPr>
          <p:cNvPr id="4" name="3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88546" t="736" r="1041" b="93680"/>
          <a:stretch>
            <a:fillRect/>
          </a:stretch>
        </p:blipFill>
        <p:spPr>
          <a:xfrm>
            <a:off x="857224" y="86130"/>
            <a:ext cx="714380" cy="54204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1857356" y="285728"/>
            <a:ext cx="7143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BPA</a:t>
            </a:r>
          </a:p>
          <a:p>
            <a:pPr lvl="0" algn="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HACER LAS COSAS DE MANERA CORRECTA</a:t>
            </a:r>
            <a:endParaRPr lang="es-E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0" y="1142984"/>
            <a:ext cx="9144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400" b="1" dirty="0" smtClean="0"/>
              <a:t>Las BPA :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  <a:buSzPct val="120000"/>
              <a:buFont typeface="Wingdings" pitchFamily="2" charset="2"/>
              <a:buChar char="Ü"/>
            </a:pPr>
            <a:r>
              <a:rPr lang="es-AR" sz="2400" dirty="0" smtClean="0"/>
              <a:t>son un conjunto de especificaciones (técnicas, de recursos y de procesos) ordenadas y estructuradas</a:t>
            </a:r>
            <a:endParaRPr lang="es-AR" sz="2400" b="1" dirty="0" smtClean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2500306"/>
            <a:ext cx="7710512" cy="338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66677" r="21868" b="93680"/>
          <a:stretch>
            <a:fillRect/>
          </a:stretch>
        </p:blipFill>
        <p:spPr>
          <a:xfrm>
            <a:off x="0" y="0"/>
            <a:ext cx="785818" cy="613478"/>
          </a:xfrm>
          <a:prstGeom prst="rect">
            <a:avLst/>
          </a:prstGeom>
        </p:spPr>
      </p:pic>
      <p:pic>
        <p:nvPicPr>
          <p:cNvPr id="3" name="2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78132" t="736" r="11454" b="93680"/>
          <a:stretch>
            <a:fillRect/>
          </a:stretch>
        </p:blipFill>
        <p:spPr>
          <a:xfrm>
            <a:off x="458092" y="571480"/>
            <a:ext cx="714380" cy="542040"/>
          </a:xfrm>
          <a:prstGeom prst="rect">
            <a:avLst/>
          </a:prstGeom>
        </p:spPr>
      </p:pic>
      <p:pic>
        <p:nvPicPr>
          <p:cNvPr id="4" name="3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88546" t="736" r="1041" b="93680"/>
          <a:stretch>
            <a:fillRect/>
          </a:stretch>
        </p:blipFill>
        <p:spPr>
          <a:xfrm>
            <a:off x="857224" y="86130"/>
            <a:ext cx="714380" cy="54204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1857356" y="285728"/>
            <a:ext cx="7143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BPA</a:t>
            </a:r>
          </a:p>
          <a:p>
            <a:pPr lvl="0" algn="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HACER LAS COSAS DE MANERA CORRECTA</a:t>
            </a:r>
            <a:endParaRPr lang="es-E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0" y="1071546"/>
            <a:ext cx="9144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400" b="1" dirty="0" smtClean="0"/>
              <a:t>Las BPA :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  <a:buSzPct val="120000"/>
              <a:buFont typeface="Wingdings" pitchFamily="2" charset="2"/>
              <a:buChar char="Ü"/>
            </a:pPr>
            <a:r>
              <a:rPr lang="es-AR" sz="2400" dirty="0" smtClean="0"/>
              <a:t>nos detallan que debemos lograr o cumplir (pero no como hay que lograrlo)</a:t>
            </a:r>
            <a:endParaRPr lang="es-AR" sz="2400" b="1" dirty="0" smtClean="0"/>
          </a:p>
        </p:txBody>
      </p:sp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357430"/>
            <a:ext cx="8715436" cy="3721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66677" r="21868" b="93680"/>
          <a:stretch>
            <a:fillRect/>
          </a:stretch>
        </p:blipFill>
        <p:spPr>
          <a:xfrm>
            <a:off x="0" y="0"/>
            <a:ext cx="785818" cy="613478"/>
          </a:xfrm>
          <a:prstGeom prst="rect">
            <a:avLst/>
          </a:prstGeom>
        </p:spPr>
      </p:pic>
      <p:pic>
        <p:nvPicPr>
          <p:cNvPr id="3" name="2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78132" t="736" r="11454" b="93680"/>
          <a:stretch>
            <a:fillRect/>
          </a:stretch>
        </p:blipFill>
        <p:spPr>
          <a:xfrm>
            <a:off x="458092" y="571480"/>
            <a:ext cx="714380" cy="542040"/>
          </a:xfrm>
          <a:prstGeom prst="rect">
            <a:avLst/>
          </a:prstGeom>
        </p:spPr>
      </p:pic>
      <p:pic>
        <p:nvPicPr>
          <p:cNvPr id="4" name="3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88546" t="736" r="1041" b="93680"/>
          <a:stretch>
            <a:fillRect/>
          </a:stretch>
        </p:blipFill>
        <p:spPr>
          <a:xfrm>
            <a:off x="857224" y="86130"/>
            <a:ext cx="714380" cy="54204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1857356" y="285728"/>
            <a:ext cx="7143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BPA</a:t>
            </a:r>
          </a:p>
          <a:p>
            <a:pPr lvl="0" algn="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HACER LAS COSAS DE MANERA CORRECTA</a:t>
            </a:r>
            <a:endParaRPr lang="es-E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0" y="1071546"/>
            <a:ext cx="9144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400" b="1" dirty="0" smtClean="0"/>
              <a:t>Las BPA :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  <a:buSzPct val="120000"/>
              <a:buFont typeface="Wingdings" pitchFamily="2" charset="2"/>
              <a:buChar char="Ü"/>
            </a:pPr>
            <a:r>
              <a:rPr lang="es-AR" sz="2400" dirty="0" smtClean="0"/>
              <a:t>nos detallan que debemos lograr o cumplir (pero no como hay que lograrlo)</a:t>
            </a:r>
            <a:endParaRPr lang="es-AR" sz="2400" b="1" dirty="0" smtClean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6118" y="2071678"/>
            <a:ext cx="7615038" cy="4029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66677" r="21868" b="93680"/>
          <a:stretch>
            <a:fillRect/>
          </a:stretch>
        </p:blipFill>
        <p:spPr>
          <a:xfrm>
            <a:off x="0" y="0"/>
            <a:ext cx="785818" cy="613478"/>
          </a:xfrm>
          <a:prstGeom prst="rect">
            <a:avLst/>
          </a:prstGeom>
        </p:spPr>
      </p:pic>
      <p:pic>
        <p:nvPicPr>
          <p:cNvPr id="3" name="2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78132" t="736" r="11454" b="93680"/>
          <a:stretch>
            <a:fillRect/>
          </a:stretch>
        </p:blipFill>
        <p:spPr>
          <a:xfrm>
            <a:off x="458092" y="571480"/>
            <a:ext cx="714380" cy="542040"/>
          </a:xfrm>
          <a:prstGeom prst="rect">
            <a:avLst/>
          </a:prstGeom>
        </p:spPr>
      </p:pic>
      <p:pic>
        <p:nvPicPr>
          <p:cNvPr id="4" name="3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88546" t="736" r="1041" b="93680"/>
          <a:stretch>
            <a:fillRect/>
          </a:stretch>
        </p:blipFill>
        <p:spPr>
          <a:xfrm>
            <a:off x="857224" y="86130"/>
            <a:ext cx="714380" cy="54204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1857356" y="285728"/>
            <a:ext cx="7143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BPA</a:t>
            </a:r>
          </a:p>
          <a:p>
            <a:pPr lvl="0" algn="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HACER LAS COSAS DE MANERA CORRECTA</a:t>
            </a:r>
            <a:endParaRPr lang="es-E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0" y="1071546"/>
            <a:ext cx="9144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400" b="1" dirty="0" smtClean="0"/>
              <a:t>Las BPA :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  <a:buSzPct val="120000"/>
              <a:buFont typeface="Wingdings" pitchFamily="2" charset="2"/>
              <a:buChar char="Ü"/>
            </a:pPr>
            <a:r>
              <a:rPr lang="es-AR" sz="2400" dirty="0" smtClean="0"/>
              <a:t>nos detallan que debemos lograr o cumplir (pero no como hay que lograrlo)</a:t>
            </a:r>
            <a:endParaRPr lang="es-AR" sz="2400" b="1" dirty="0" smtClean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2071633"/>
            <a:ext cx="7572396" cy="4143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66677" r="21868" b="93680"/>
          <a:stretch>
            <a:fillRect/>
          </a:stretch>
        </p:blipFill>
        <p:spPr>
          <a:xfrm>
            <a:off x="0" y="0"/>
            <a:ext cx="785818" cy="613478"/>
          </a:xfrm>
          <a:prstGeom prst="rect">
            <a:avLst/>
          </a:prstGeom>
        </p:spPr>
      </p:pic>
      <p:pic>
        <p:nvPicPr>
          <p:cNvPr id="3" name="2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78132" t="736" r="11454" b="93680"/>
          <a:stretch>
            <a:fillRect/>
          </a:stretch>
        </p:blipFill>
        <p:spPr>
          <a:xfrm>
            <a:off x="458092" y="571480"/>
            <a:ext cx="714380" cy="542040"/>
          </a:xfrm>
          <a:prstGeom prst="rect">
            <a:avLst/>
          </a:prstGeom>
        </p:spPr>
      </p:pic>
      <p:pic>
        <p:nvPicPr>
          <p:cNvPr id="4" name="3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88546" t="736" r="1041" b="93680"/>
          <a:stretch>
            <a:fillRect/>
          </a:stretch>
        </p:blipFill>
        <p:spPr>
          <a:xfrm>
            <a:off x="857224" y="86130"/>
            <a:ext cx="714380" cy="54204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1857356" y="285728"/>
            <a:ext cx="7143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BPA</a:t>
            </a:r>
          </a:p>
          <a:p>
            <a:pPr lvl="0" algn="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DAR GARANTÍA DE ELLO</a:t>
            </a:r>
            <a:endParaRPr lang="es-E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85720" y="1285860"/>
            <a:ext cx="8572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  <a:buSzPct val="120000"/>
              <a:buFont typeface="Wingdings" pitchFamily="2" charset="2"/>
              <a:buChar char="Ü"/>
            </a:pPr>
            <a:r>
              <a:rPr lang="es-AR" sz="2400" dirty="0" smtClean="0"/>
              <a:t>El pilar fundamental para dar garantías es la trazabilidad de acciones, documentos y registros</a:t>
            </a:r>
            <a:endParaRPr lang="es-AR" sz="2800" dirty="0"/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062569"/>
            <a:ext cx="8858281" cy="40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66677" r="21868" b="93680"/>
          <a:stretch>
            <a:fillRect/>
          </a:stretch>
        </p:blipFill>
        <p:spPr>
          <a:xfrm>
            <a:off x="0" y="0"/>
            <a:ext cx="785818" cy="613478"/>
          </a:xfrm>
          <a:prstGeom prst="rect">
            <a:avLst/>
          </a:prstGeom>
        </p:spPr>
      </p:pic>
      <p:pic>
        <p:nvPicPr>
          <p:cNvPr id="3" name="2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78132" t="736" r="11454" b="93680"/>
          <a:stretch>
            <a:fillRect/>
          </a:stretch>
        </p:blipFill>
        <p:spPr>
          <a:xfrm>
            <a:off x="458092" y="571480"/>
            <a:ext cx="714380" cy="542040"/>
          </a:xfrm>
          <a:prstGeom prst="rect">
            <a:avLst/>
          </a:prstGeom>
        </p:spPr>
      </p:pic>
      <p:pic>
        <p:nvPicPr>
          <p:cNvPr id="4" name="3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88546" t="736" r="1041" b="93680"/>
          <a:stretch>
            <a:fillRect/>
          </a:stretch>
        </p:blipFill>
        <p:spPr>
          <a:xfrm>
            <a:off x="857224" y="86130"/>
            <a:ext cx="714380" cy="54204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1857356" y="285728"/>
            <a:ext cx="7143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BPA</a:t>
            </a:r>
          </a:p>
          <a:p>
            <a:pPr lvl="0" algn="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DAR GARANTÍA DE ELLO</a:t>
            </a:r>
            <a:endParaRPr lang="es-E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85720" y="1500174"/>
            <a:ext cx="857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120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  <a:buSzPct val="120000"/>
              <a:buFont typeface="Wingdings" pitchFamily="2" charset="2"/>
              <a:buChar char="Ü"/>
            </a:pPr>
            <a:r>
              <a:rPr lang="es-AR" sz="2400" dirty="0" smtClean="0"/>
              <a:t>consisten mas en ordenar lo que hay que generar cosas nuevas</a:t>
            </a:r>
            <a:endParaRPr lang="es-AR" sz="2800" dirty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742" y="2285993"/>
            <a:ext cx="8768976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2357422" y="0"/>
            <a:ext cx="6786578" cy="1285860"/>
          </a:xfrm>
        </p:spPr>
        <p:txBody>
          <a:bodyPr rtlCol="0"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DEPÓSITO PARA ALMACENAR </a:t>
            </a:r>
            <a:b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PRODUCTOS FITOSANITARIOS</a:t>
            </a:r>
            <a:b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Ubicación y Requerimientos</a:t>
            </a:r>
            <a:endParaRPr lang="es-E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 fontScale="70000" lnSpcReduction="20000"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b="1" dirty="0" smtClean="0"/>
              <a:t>SITUADO COMO MINIMO A 50 M, DE  VIVIENDAS FAMILIARES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b="1" dirty="0" smtClean="0"/>
              <a:t> PORTONES CERRADOS CON CANDADO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b="1" dirty="0" smtClean="0"/>
              <a:t> CARTEL IDENTIFICATORIO COMO: DEPOSITO DE AGROQUIMICOS Y NUMEROS TELEFONICOS  DE EMERGENCIA:  BOMBEROS, POLICIA Y CENTRO DE SALUD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b="1" dirty="0" smtClean="0"/>
              <a:t>CARTEL DE PROHIBICION DE: FUMAR, COMER Y BEBER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b="1" dirty="0" smtClean="0"/>
              <a:t>AREA EXTERIOR ILUMINADA ADECUADAMENTE  DE NOCHE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b="1" dirty="0" smtClean="0"/>
              <a:t> CONTAR CON SISTEMA DE ALARMA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b="1" dirty="0" smtClean="0"/>
              <a:t>FACILIDAD DE ACCESO EN  CASO DE SINIESTRO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AR" dirty="0" smtClean="0"/>
          </a:p>
        </p:txBody>
      </p:sp>
      <p:pic>
        <p:nvPicPr>
          <p:cNvPr id="4" name="Picture 2" descr="http://www.depositook.com.ar/imagenes/logo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760790"/>
            <a:ext cx="1500198" cy="525070"/>
          </a:xfrm>
          <a:prstGeom prst="rect">
            <a:avLst/>
          </a:prstGeom>
          <a:noFill/>
        </p:spPr>
      </p:pic>
      <p:pic>
        <p:nvPicPr>
          <p:cNvPr id="5" name="Picture 7" descr="http://www.casafe.org/imagenesblog/casaf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85561"/>
            <a:ext cx="1427141" cy="7002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66677" r="21868" b="93680"/>
          <a:stretch>
            <a:fillRect/>
          </a:stretch>
        </p:blipFill>
        <p:spPr>
          <a:xfrm>
            <a:off x="0" y="0"/>
            <a:ext cx="785818" cy="613478"/>
          </a:xfrm>
          <a:prstGeom prst="rect">
            <a:avLst/>
          </a:prstGeom>
        </p:spPr>
      </p:pic>
      <p:pic>
        <p:nvPicPr>
          <p:cNvPr id="3" name="2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78132" t="736" r="11454" b="93680"/>
          <a:stretch>
            <a:fillRect/>
          </a:stretch>
        </p:blipFill>
        <p:spPr>
          <a:xfrm>
            <a:off x="458092" y="571480"/>
            <a:ext cx="714380" cy="542040"/>
          </a:xfrm>
          <a:prstGeom prst="rect">
            <a:avLst/>
          </a:prstGeom>
        </p:spPr>
      </p:pic>
      <p:pic>
        <p:nvPicPr>
          <p:cNvPr id="4" name="3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88546" t="736" r="1041" b="93680"/>
          <a:stretch>
            <a:fillRect/>
          </a:stretch>
        </p:blipFill>
        <p:spPr>
          <a:xfrm>
            <a:off x="857224" y="86130"/>
            <a:ext cx="714380" cy="54204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1857356" y="285728"/>
            <a:ext cx="7143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BPA</a:t>
            </a:r>
          </a:p>
          <a:p>
            <a:pPr lvl="0" algn="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DAR GARANTÍA DE ELLO</a:t>
            </a:r>
            <a:endParaRPr lang="es-E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/>
          <a:srcRect r="13035"/>
          <a:stretch>
            <a:fillRect/>
          </a:stretch>
        </p:blipFill>
        <p:spPr bwMode="auto">
          <a:xfrm>
            <a:off x="67204" y="3143248"/>
            <a:ext cx="907682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Rectángulo"/>
          <p:cNvSpPr/>
          <p:nvPr/>
        </p:nvSpPr>
        <p:spPr>
          <a:xfrm>
            <a:off x="285720" y="1500175"/>
            <a:ext cx="857256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  <a:buSzPct val="120000"/>
              <a:buFont typeface="Wingdings" pitchFamily="2" charset="2"/>
              <a:buChar char="Ü"/>
            </a:pPr>
            <a:r>
              <a:rPr lang="es-AR" sz="2400" dirty="0" smtClean="0"/>
              <a:t>Las BPA deben ser auditables mas allá de que estén o no estén certificados por terceras partes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  <a:buSzPct val="120000"/>
              <a:buFont typeface="Wingdings" pitchFamily="2" charset="2"/>
              <a:buChar char="Ü"/>
            </a:pPr>
            <a:r>
              <a:rPr lang="es-AR" sz="2400" dirty="0" smtClean="0"/>
              <a:t>Sistema  auditoría de 1 x 365</a:t>
            </a:r>
            <a:endParaRPr lang="es-A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66677" r="21868" b="93680"/>
          <a:stretch>
            <a:fillRect/>
          </a:stretch>
        </p:blipFill>
        <p:spPr>
          <a:xfrm>
            <a:off x="0" y="0"/>
            <a:ext cx="785818" cy="613478"/>
          </a:xfrm>
          <a:prstGeom prst="rect">
            <a:avLst/>
          </a:prstGeom>
        </p:spPr>
      </p:pic>
      <p:pic>
        <p:nvPicPr>
          <p:cNvPr id="3" name="2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78132" t="736" r="11454" b="93680"/>
          <a:stretch>
            <a:fillRect/>
          </a:stretch>
        </p:blipFill>
        <p:spPr>
          <a:xfrm>
            <a:off x="458092" y="571480"/>
            <a:ext cx="714380" cy="542040"/>
          </a:xfrm>
          <a:prstGeom prst="rect">
            <a:avLst/>
          </a:prstGeom>
        </p:spPr>
      </p:pic>
      <p:pic>
        <p:nvPicPr>
          <p:cNvPr id="4" name="3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88546" t="736" r="1041" b="93680"/>
          <a:stretch>
            <a:fillRect/>
          </a:stretch>
        </p:blipFill>
        <p:spPr>
          <a:xfrm>
            <a:off x="857224" y="86130"/>
            <a:ext cx="714380" cy="54204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3286116" y="285728"/>
            <a:ext cx="57150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BUENAS PRÁCTICAS AGRÍCOLAS</a:t>
            </a:r>
          </a:p>
          <a:p>
            <a:pPr lvl="0" algn="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BPA</a:t>
            </a:r>
            <a:endParaRPr lang="es-E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 descr="Certificado bidones el mallin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3074" y="2500349"/>
            <a:ext cx="5214942" cy="3571857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285720" y="1214422"/>
            <a:ext cx="857256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120000"/>
              <a:buFont typeface="Wingdings" pitchFamily="2" charset="2"/>
              <a:buChar char="Ü"/>
            </a:pPr>
            <a:r>
              <a:rPr lang="es-AR" sz="2400" dirty="0" smtClean="0"/>
              <a:t>Las BPA deben ser auditables mas allá de que estén o no estén certificados por terceras partes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120000"/>
              <a:buFont typeface="Wingdings" pitchFamily="2" charset="2"/>
              <a:buChar char="Ü"/>
            </a:pPr>
            <a:r>
              <a:rPr lang="es-AR" sz="2400" dirty="0" smtClean="0"/>
              <a:t>Sistema  auditoría de 1 x 365</a:t>
            </a:r>
            <a:endParaRPr lang="es-A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66677" r="21868" b="93680"/>
          <a:stretch>
            <a:fillRect/>
          </a:stretch>
        </p:blipFill>
        <p:spPr>
          <a:xfrm>
            <a:off x="0" y="0"/>
            <a:ext cx="785818" cy="613478"/>
          </a:xfrm>
          <a:prstGeom prst="rect">
            <a:avLst/>
          </a:prstGeom>
        </p:spPr>
      </p:pic>
      <p:pic>
        <p:nvPicPr>
          <p:cNvPr id="3" name="2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78132" t="736" r="11454" b="93680"/>
          <a:stretch>
            <a:fillRect/>
          </a:stretch>
        </p:blipFill>
        <p:spPr>
          <a:xfrm>
            <a:off x="458092" y="571480"/>
            <a:ext cx="714380" cy="542040"/>
          </a:xfrm>
          <a:prstGeom prst="rect">
            <a:avLst/>
          </a:prstGeom>
        </p:spPr>
      </p:pic>
      <p:pic>
        <p:nvPicPr>
          <p:cNvPr id="4" name="3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88546" t="736" r="1041" b="93680"/>
          <a:stretch>
            <a:fillRect/>
          </a:stretch>
        </p:blipFill>
        <p:spPr>
          <a:xfrm>
            <a:off x="857224" y="86130"/>
            <a:ext cx="714380" cy="542040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/>
          <a:srcRect l="36274" t="35156" r="34077" b="21875"/>
          <a:stretch>
            <a:fillRect/>
          </a:stretch>
        </p:blipFill>
        <p:spPr bwMode="auto">
          <a:xfrm>
            <a:off x="71406" y="1357298"/>
            <a:ext cx="4383696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2" name="11 Grupo"/>
          <p:cNvGrpSpPr>
            <a:grpSpLocks noChangeAspect="1"/>
          </p:cNvGrpSpPr>
          <p:nvPr/>
        </p:nvGrpSpPr>
        <p:grpSpPr>
          <a:xfrm>
            <a:off x="3615709" y="2666282"/>
            <a:ext cx="5456885" cy="3477362"/>
            <a:chOff x="2724136" y="2133592"/>
            <a:chExt cx="6419864" cy="4091014"/>
          </a:xfrm>
        </p:grpSpPr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4"/>
            <a:srcRect l="69766" t="26562" r="3331" b="41211"/>
            <a:stretch>
              <a:fillRect/>
            </a:stretch>
          </p:blipFill>
          <p:spPr bwMode="auto">
            <a:xfrm>
              <a:off x="5643538" y="2133592"/>
              <a:ext cx="3500462" cy="2357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12"/>
            <p:cNvPicPr>
              <a:picLocks noChangeAspect="1" noChangeArrowheads="1"/>
            </p:cNvPicPr>
            <p:nvPr/>
          </p:nvPicPr>
          <p:blipFill>
            <a:blip r:embed="rId4"/>
            <a:srcRect l="40117" t="57682" r="33053" b="9961"/>
            <a:stretch>
              <a:fillRect/>
            </a:stretch>
          </p:blipFill>
          <p:spPr bwMode="auto">
            <a:xfrm>
              <a:off x="2724136" y="3857628"/>
              <a:ext cx="3490938" cy="2366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Forma libre"/>
          <p:cNvSpPr/>
          <p:nvPr/>
        </p:nvSpPr>
        <p:spPr>
          <a:xfrm>
            <a:off x="2143108" y="3120046"/>
            <a:ext cx="2448000" cy="1724066"/>
          </a:xfrm>
          <a:custGeom>
            <a:avLst/>
            <a:gdLst>
              <a:gd name="connsiteX0" fmla="*/ 0 w 2442949"/>
              <a:gd name="connsiteY0" fmla="*/ 1182806 h 1223749"/>
              <a:gd name="connsiteX1" fmla="*/ 272955 w 2442949"/>
              <a:gd name="connsiteY1" fmla="*/ 1196454 h 1223749"/>
              <a:gd name="connsiteX2" fmla="*/ 955343 w 2442949"/>
              <a:gd name="connsiteY2" fmla="*/ 1019033 h 1223749"/>
              <a:gd name="connsiteX3" fmla="*/ 1419367 w 2442949"/>
              <a:gd name="connsiteY3" fmla="*/ 636896 h 1223749"/>
              <a:gd name="connsiteX4" fmla="*/ 1692322 w 2442949"/>
              <a:gd name="connsiteY4" fmla="*/ 227463 h 1223749"/>
              <a:gd name="connsiteX5" fmla="*/ 2088107 w 2442949"/>
              <a:gd name="connsiteY5" fmla="*/ 36394 h 1223749"/>
              <a:gd name="connsiteX6" fmla="*/ 2442949 w 2442949"/>
              <a:gd name="connsiteY6" fmla="*/ 9099 h 1223749"/>
              <a:gd name="connsiteX7" fmla="*/ 2442949 w 2442949"/>
              <a:gd name="connsiteY7" fmla="*/ 9099 h 1223749"/>
              <a:gd name="connsiteX0" fmla="*/ 0 w 2442949"/>
              <a:gd name="connsiteY0" fmla="*/ 1182806 h 1223749"/>
              <a:gd name="connsiteX1" fmla="*/ 272955 w 2442949"/>
              <a:gd name="connsiteY1" fmla="*/ 1196454 h 1223749"/>
              <a:gd name="connsiteX2" fmla="*/ 955343 w 2442949"/>
              <a:gd name="connsiteY2" fmla="*/ 1019033 h 1223749"/>
              <a:gd name="connsiteX3" fmla="*/ 1419367 w 2442949"/>
              <a:gd name="connsiteY3" fmla="*/ 636896 h 1223749"/>
              <a:gd name="connsiteX4" fmla="*/ 1692322 w 2442949"/>
              <a:gd name="connsiteY4" fmla="*/ 227463 h 1223749"/>
              <a:gd name="connsiteX5" fmla="*/ 2088107 w 2442949"/>
              <a:gd name="connsiteY5" fmla="*/ 36394 h 1223749"/>
              <a:gd name="connsiteX6" fmla="*/ 2442949 w 2442949"/>
              <a:gd name="connsiteY6" fmla="*/ 9099 h 1223749"/>
              <a:gd name="connsiteX7" fmla="*/ 2442949 w 2442949"/>
              <a:gd name="connsiteY7" fmla="*/ 9099 h 1223749"/>
              <a:gd name="connsiteX0" fmla="*/ 0 w 2442949"/>
              <a:gd name="connsiteY0" fmla="*/ 1182806 h 1223749"/>
              <a:gd name="connsiteX1" fmla="*/ 272955 w 2442949"/>
              <a:gd name="connsiteY1" fmla="*/ 1196454 h 1223749"/>
              <a:gd name="connsiteX2" fmla="*/ 955343 w 2442949"/>
              <a:gd name="connsiteY2" fmla="*/ 1019033 h 1223749"/>
              <a:gd name="connsiteX3" fmla="*/ 1419367 w 2442949"/>
              <a:gd name="connsiteY3" fmla="*/ 636896 h 1223749"/>
              <a:gd name="connsiteX4" fmla="*/ 1692322 w 2442949"/>
              <a:gd name="connsiteY4" fmla="*/ 227463 h 1223749"/>
              <a:gd name="connsiteX5" fmla="*/ 2088107 w 2442949"/>
              <a:gd name="connsiteY5" fmla="*/ 36394 h 1223749"/>
              <a:gd name="connsiteX6" fmla="*/ 2442949 w 2442949"/>
              <a:gd name="connsiteY6" fmla="*/ 9099 h 1223749"/>
              <a:gd name="connsiteX7" fmla="*/ 2442949 w 2442949"/>
              <a:gd name="connsiteY7" fmla="*/ 9099 h 1223749"/>
              <a:gd name="connsiteX0" fmla="*/ 0 w 2442949"/>
              <a:gd name="connsiteY0" fmla="*/ 1182806 h 1223749"/>
              <a:gd name="connsiteX1" fmla="*/ 487237 w 2442949"/>
              <a:gd name="connsiteY1" fmla="*/ 1196454 h 1223749"/>
              <a:gd name="connsiteX2" fmla="*/ 955343 w 2442949"/>
              <a:gd name="connsiteY2" fmla="*/ 1019033 h 1223749"/>
              <a:gd name="connsiteX3" fmla="*/ 1419367 w 2442949"/>
              <a:gd name="connsiteY3" fmla="*/ 636896 h 1223749"/>
              <a:gd name="connsiteX4" fmla="*/ 1692322 w 2442949"/>
              <a:gd name="connsiteY4" fmla="*/ 227463 h 1223749"/>
              <a:gd name="connsiteX5" fmla="*/ 2088107 w 2442949"/>
              <a:gd name="connsiteY5" fmla="*/ 36394 h 1223749"/>
              <a:gd name="connsiteX6" fmla="*/ 2442949 w 2442949"/>
              <a:gd name="connsiteY6" fmla="*/ 9099 h 1223749"/>
              <a:gd name="connsiteX7" fmla="*/ 2442949 w 2442949"/>
              <a:gd name="connsiteY7" fmla="*/ 9099 h 1223749"/>
              <a:gd name="connsiteX0" fmla="*/ 0 w 2442949"/>
              <a:gd name="connsiteY0" fmla="*/ 1182806 h 1223749"/>
              <a:gd name="connsiteX1" fmla="*/ 487237 w 2442949"/>
              <a:gd name="connsiteY1" fmla="*/ 1196454 h 1223749"/>
              <a:gd name="connsiteX2" fmla="*/ 955343 w 2442949"/>
              <a:gd name="connsiteY2" fmla="*/ 1019033 h 1223749"/>
              <a:gd name="connsiteX3" fmla="*/ 1419367 w 2442949"/>
              <a:gd name="connsiteY3" fmla="*/ 636896 h 1223749"/>
              <a:gd name="connsiteX4" fmla="*/ 1692322 w 2442949"/>
              <a:gd name="connsiteY4" fmla="*/ 227463 h 1223749"/>
              <a:gd name="connsiteX5" fmla="*/ 2088107 w 2442949"/>
              <a:gd name="connsiteY5" fmla="*/ 36394 h 1223749"/>
              <a:gd name="connsiteX6" fmla="*/ 2442949 w 2442949"/>
              <a:gd name="connsiteY6" fmla="*/ 9099 h 1223749"/>
              <a:gd name="connsiteX7" fmla="*/ 2442949 w 2442949"/>
              <a:gd name="connsiteY7" fmla="*/ 9099 h 1223749"/>
              <a:gd name="connsiteX0" fmla="*/ 0 w 2442949"/>
              <a:gd name="connsiteY0" fmla="*/ 1182806 h 1223749"/>
              <a:gd name="connsiteX1" fmla="*/ 487237 w 2442949"/>
              <a:gd name="connsiteY1" fmla="*/ 1196454 h 1223749"/>
              <a:gd name="connsiteX2" fmla="*/ 955343 w 2442949"/>
              <a:gd name="connsiteY2" fmla="*/ 1019033 h 1223749"/>
              <a:gd name="connsiteX3" fmla="*/ 1298357 w 2442949"/>
              <a:gd name="connsiteY3" fmla="*/ 636896 h 1223749"/>
              <a:gd name="connsiteX4" fmla="*/ 1692322 w 2442949"/>
              <a:gd name="connsiteY4" fmla="*/ 227463 h 1223749"/>
              <a:gd name="connsiteX5" fmla="*/ 2088107 w 2442949"/>
              <a:gd name="connsiteY5" fmla="*/ 36394 h 1223749"/>
              <a:gd name="connsiteX6" fmla="*/ 2442949 w 2442949"/>
              <a:gd name="connsiteY6" fmla="*/ 9099 h 1223749"/>
              <a:gd name="connsiteX7" fmla="*/ 2442949 w 2442949"/>
              <a:gd name="connsiteY7" fmla="*/ 9099 h 1223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42949" h="1223749">
                <a:moveTo>
                  <a:pt x="0" y="1182806"/>
                </a:moveTo>
                <a:cubicBezTo>
                  <a:pt x="56865" y="1203277"/>
                  <a:pt x="328013" y="1223749"/>
                  <a:pt x="487237" y="1196454"/>
                </a:cubicBezTo>
                <a:cubicBezTo>
                  <a:pt x="646461" y="1169159"/>
                  <a:pt x="820156" y="1112293"/>
                  <a:pt x="955343" y="1019033"/>
                </a:cubicBezTo>
                <a:cubicBezTo>
                  <a:pt x="1090530" y="925773"/>
                  <a:pt x="1175527" y="768824"/>
                  <a:pt x="1298357" y="636896"/>
                </a:cubicBezTo>
                <a:cubicBezTo>
                  <a:pt x="1421187" y="504968"/>
                  <a:pt x="1560697" y="327547"/>
                  <a:pt x="1692322" y="227463"/>
                </a:cubicBezTo>
                <a:cubicBezTo>
                  <a:pt x="1823947" y="127379"/>
                  <a:pt x="1963003" y="72788"/>
                  <a:pt x="2088107" y="36394"/>
                </a:cubicBezTo>
                <a:cubicBezTo>
                  <a:pt x="2213211" y="0"/>
                  <a:pt x="2442949" y="9099"/>
                  <a:pt x="2442949" y="9099"/>
                </a:cubicBezTo>
                <a:lnTo>
                  <a:pt x="2442949" y="9099"/>
                </a:lnTo>
              </a:path>
            </a:pathLst>
          </a:cu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grpSp>
        <p:nvGrpSpPr>
          <p:cNvPr id="2" name="39 Grupo"/>
          <p:cNvGrpSpPr/>
          <p:nvPr/>
        </p:nvGrpSpPr>
        <p:grpSpPr>
          <a:xfrm>
            <a:off x="2143108" y="4786322"/>
            <a:ext cx="2513978" cy="901398"/>
            <a:chOff x="2143108" y="4786322"/>
            <a:chExt cx="2513978" cy="901398"/>
          </a:xfrm>
        </p:grpSpPr>
        <p:sp>
          <p:nvSpPr>
            <p:cNvPr id="10" name="9 Forma libre"/>
            <p:cNvSpPr/>
            <p:nvPr/>
          </p:nvSpPr>
          <p:spPr>
            <a:xfrm flipH="1">
              <a:off x="2143108" y="4786322"/>
              <a:ext cx="1260000" cy="900000"/>
            </a:xfrm>
            <a:custGeom>
              <a:avLst/>
              <a:gdLst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  <a:gd name="connsiteX0" fmla="*/ 0 w 1226752"/>
                <a:gd name="connsiteY0" fmla="*/ 852985 h 852985"/>
                <a:gd name="connsiteX1" fmla="*/ 450376 w 1226752"/>
                <a:gd name="connsiteY1" fmla="*/ 730155 h 852985"/>
                <a:gd name="connsiteX2" fmla="*/ 777922 w 1226752"/>
                <a:gd name="connsiteY2" fmla="*/ 266131 h 852985"/>
                <a:gd name="connsiteX3" fmla="*/ 914400 w 1226752"/>
                <a:gd name="connsiteY3" fmla="*/ 47767 h 852985"/>
                <a:gd name="connsiteX4" fmla="*/ 1037230 w 1226752"/>
                <a:gd name="connsiteY4" fmla="*/ 6824 h 852985"/>
                <a:gd name="connsiteX5" fmla="*/ 1064525 w 1226752"/>
                <a:gd name="connsiteY5" fmla="*/ 6824 h 852985"/>
                <a:gd name="connsiteX0" fmla="*/ 0 w 1226752"/>
                <a:gd name="connsiteY0" fmla="*/ 852985 h 852985"/>
                <a:gd name="connsiteX1" fmla="*/ 450376 w 1226752"/>
                <a:gd name="connsiteY1" fmla="*/ 730155 h 852985"/>
                <a:gd name="connsiteX2" fmla="*/ 777922 w 1226752"/>
                <a:gd name="connsiteY2" fmla="*/ 266131 h 852985"/>
                <a:gd name="connsiteX3" fmla="*/ 914400 w 1226752"/>
                <a:gd name="connsiteY3" fmla="*/ 47767 h 852985"/>
                <a:gd name="connsiteX4" fmla="*/ 1037230 w 1226752"/>
                <a:gd name="connsiteY4" fmla="*/ 6824 h 852985"/>
                <a:gd name="connsiteX5" fmla="*/ 1064525 w 1226752"/>
                <a:gd name="connsiteY5" fmla="*/ 6824 h 852985"/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4525" h="852985">
                  <a:moveTo>
                    <a:pt x="0" y="852985"/>
                  </a:moveTo>
                  <a:cubicBezTo>
                    <a:pt x="160361" y="840474"/>
                    <a:pt x="320722" y="827964"/>
                    <a:pt x="450376" y="730155"/>
                  </a:cubicBezTo>
                  <a:cubicBezTo>
                    <a:pt x="580030" y="632346"/>
                    <a:pt x="700585" y="379862"/>
                    <a:pt x="777922" y="266131"/>
                  </a:cubicBezTo>
                  <a:cubicBezTo>
                    <a:pt x="855259" y="152400"/>
                    <a:pt x="871182" y="90985"/>
                    <a:pt x="914400" y="47767"/>
                  </a:cubicBezTo>
                  <a:cubicBezTo>
                    <a:pt x="957618" y="4549"/>
                    <a:pt x="1012209" y="13648"/>
                    <a:pt x="1037230" y="6824"/>
                  </a:cubicBezTo>
                  <a:cubicBezTo>
                    <a:pt x="1062251" y="0"/>
                    <a:pt x="1025676" y="27698"/>
                    <a:pt x="1064525" y="6824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2" name="11 Forma libre"/>
            <p:cNvSpPr/>
            <p:nvPr/>
          </p:nvSpPr>
          <p:spPr>
            <a:xfrm>
              <a:off x="3397086" y="4787720"/>
              <a:ext cx="1260000" cy="900000"/>
            </a:xfrm>
            <a:custGeom>
              <a:avLst/>
              <a:gdLst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  <a:gd name="connsiteX0" fmla="*/ 0 w 1226752"/>
                <a:gd name="connsiteY0" fmla="*/ 852985 h 852985"/>
                <a:gd name="connsiteX1" fmla="*/ 450376 w 1226752"/>
                <a:gd name="connsiteY1" fmla="*/ 730155 h 852985"/>
                <a:gd name="connsiteX2" fmla="*/ 777922 w 1226752"/>
                <a:gd name="connsiteY2" fmla="*/ 266131 h 852985"/>
                <a:gd name="connsiteX3" fmla="*/ 914400 w 1226752"/>
                <a:gd name="connsiteY3" fmla="*/ 47767 h 852985"/>
                <a:gd name="connsiteX4" fmla="*/ 1037230 w 1226752"/>
                <a:gd name="connsiteY4" fmla="*/ 6824 h 852985"/>
                <a:gd name="connsiteX5" fmla="*/ 1064525 w 1226752"/>
                <a:gd name="connsiteY5" fmla="*/ 6824 h 852985"/>
                <a:gd name="connsiteX0" fmla="*/ 0 w 1226752"/>
                <a:gd name="connsiteY0" fmla="*/ 852985 h 852985"/>
                <a:gd name="connsiteX1" fmla="*/ 450376 w 1226752"/>
                <a:gd name="connsiteY1" fmla="*/ 730155 h 852985"/>
                <a:gd name="connsiteX2" fmla="*/ 777922 w 1226752"/>
                <a:gd name="connsiteY2" fmla="*/ 266131 h 852985"/>
                <a:gd name="connsiteX3" fmla="*/ 914400 w 1226752"/>
                <a:gd name="connsiteY3" fmla="*/ 47767 h 852985"/>
                <a:gd name="connsiteX4" fmla="*/ 1037230 w 1226752"/>
                <a:gd name="connsiteY4" fmla="*/ 6824 h 852985"/>
                <a:gd name="connsiteX5" fmla="*/ 1064525 w 1226752"/>
                <a:gd name="connsiteY5" fmla="*/ 6824 h 852985"/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4525" h="852985">
                  <a:moveTo>
                    <a:pt x="0" y="852985"/>
                  </a:moveTo>
                  <a:cubicBezTo>
                    <a:pt x="160361" y="840474"/>
                    <a:pt x="320722" y="827964"/>
                    <a:pt x="450376" y="730155"/>
                  </a:cubicBezTo>
                  <a:cubicBezTo>
                    <a:pt x="580030" y="632346"/>
                    <a:pt x="700585" y="379862"/>
                    <a:pt x="777922" y="266131"/>
                  </a:cubicBezTo>
                  <a:cubicBezTo>
                    <a:pt x="855259" y="152400"/>
                    <a:pt x="871182" y="90985"/>
                    <a:pt x="914400" y="47767"/>
                  </a:cubicBezTo>
                  <a:cubicBezTo>
                    <a:pt x="957618" y="4549"/>
                    <a:pt x="1012209" y="13648"/>
                    <a:pt x="1037230" y="6824"/>
                  </a:cubicBezTo>
                  <a:cubicBezTo>
                    <a:pt x="1062251" y="0"/>
                    <a:pt x="1025676" y="27698"/>
                    <a:pt x="1064525" y="6824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  <p:grpSp>
        <p:nvGrpSpPr>
          <p:cNvPr id="3" name="40 Grupo"/>
          <p:cNvGrpSpPr/>
          <p:nvPr/>
        </p:nvGrpSpPr>
        <p:grpSpPr>
          <a:xfrm>
            <a:off x="4640614" y="4783450"/>
            <a:ext cx="2509550" cy="907142"/>
            <a:chOff x="4640614" y="4783450"/>
            <a:chExt cx="2509550" cy="907142"/>
          </a:xfrm>
        </p:grpSpPr>
        <p:sp>
          <p:nvSpPr>
            <p:cNvPr id="13" name="12 Forma libre"/>
            <p:cNvSpPr/>
            <p:nvPr/>
          </p:nvSpPr>
          <p:spPr>
            <a:xfrm flipH="1">
              <a:off x="4640614" y="4783450"/>
              <a:ext cx="1260000" cy="900000"/>
            </a:xfrm>
            <a:custGeom>
              <a:avLst/>
              <a:gdLst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  <a:gd name="connsiteX0" fmla="*/ 0 w 1226752"/>
                <a:gd name="connsiteY0" fmla="*/ 852985 h 852985"/>
                <a:gd name="connsiteX1" fmla="*/ 450376 w 1226752"/>
                <a:gd name="connsiteY1" fmla="*/ 730155 h 852985"/>
                <a:gd name="connsiteX2" fmla="*/ 777922 w 1226752"/>
                <a:gd name="connsiteY2" fmla="*/ 266131 h 852985"/>
                <a:gd name="connsiteX3" fmla="*/ 914400 w 1226752"/>
                <a:gd name="connsiteY3" fmla="*/ 47767 h 852985"/>
                <a:gd name="connsiteX4" fmla="*/ 1037230 w 1226752"/>
                <a:gd name="connsiteY4" fmla="*/ 6824 h 852985"/>
                <a:gd name="connsiteX5" fmla="*/ 1064525 w 1226752"/>
                <a:gd name="connsiteY5" fmla="*/ 6824 h 852985"/>
                <a:gd name="connsiteX0" fmla="*/ 0 w 1226752"/>
                <a:gd name="connsiteY0" fmla="*/ 852985 h 852985"/>
                <a:gd name="connsiteX1" fmla="*/ 450376 w 1226752"/>
                <a:gd name="connsiteY1" fmla="*/ 730155 h 852985"/>
                <a:gd name="connsiteX2" fmla="*/ 777922 w 1226752"/>
                <a:gd name="connsiteY2" fmla="*/ 266131 h 852985"/>
                <a:gd name="connsiteX3" fmla="*/ 914400 w 1226752"/>
                <a:gd name="connsiteY3" fmla="*/ 47767 h 852985"/>
                <a:gd name="connsiteX4" fmla="*/ 1037230 w 1226752"/>
                <a:gd name="connsiteY4" fmla="*/ 6824 h 852985"/>
                <a:gd name="connsiteX5" fmla="*/ 1064525 w 1226752"/>
                <a:gd name="connsiteY5" fmla="*/ 6824 h 852985"/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4525" h="852985">
                  <a:moveTo>
                    <a:pt x="0" y="852985"/>
                  </a:moveTo>
                  <a:cubicBezTo>
                    <a:pt x="160361" y="840474"/>
                    <a:pt x="320722" y="827964"/>
                    <a:pt x="450376" y="730155"/>
                  </a:cubicBezTo>
                  <a:cubicBezTo>
                    <a:pt x="580030" y="632346"/>
                    <a:pt x="700585" y="379862"/>
                    <a:pt x="777922" y="266131"/>
                  </a:cubicBezTo>
                  <a:cubicBezTo>
                    <a:pt x="855259" y="152400"/>
                    <a:pt x="871182" y="90985"/>
                    <a:pt x="914400" y="47767"/>
                  </a:cubicBezTo>
                  <a:cubicBezTo>
                    <a:pt x="957618" y="4549"/>
                    <a:pt x="1012209" y="13648"/>
                    <a:pt x="1037230" y="6824"/>
                  </a:cubicBezTo>
                  <a:cubicBezTo>
                    <a:pt x="1062251" y="0"/>
                    <a:pt x="1025676" y="27698"/>
                    <a:pt x="1064525" y="6824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4" name="13 Forma libre"/>
            <p:cNvSpPr/>
            <p:nvPr/>
          </p:nvSpPr>
          <p:spPr>
            <a:xfrm>
              <a:off x="5890164" y="4790592"/>
              <a:ext cx="1260000" cy="900000"/>
            </a:xfrm>
            <a:custGeom>
              <a:avLst/>
              <a:gdLst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  <a:gd name="connsiteX0" fmla="*/ 0 w 1226752"/>
                <a:gd name="connsiteY0" fmla="*/ 852985 h 852985"/>
                <a:gd name="connsiteX1" fmla="*/ 450376 w 1226752"/>
                <a:gd name="connsiteY1" fmla="*/ 730155 h 852985"/>
                <a:gd name="connsiteX2" fmla="*/ 777922 w 1226752"/>
                <a:gd name="connsiteY2" fmla="*/ 266131 h 852985"/>
                <a:gd name="connsiteX3" fmla="*/ 914400 w 1226752"/>
                <a:gd name="connsiteY3" fmla="*/ 47767 h 852985"/>
                <a:gd name="connsiteX4" fmla="*/ 1037230 w 1226752"/>
                <a:gd name="connsiteY4" fmla="*/ 6824 h 852985"/>
                <a:gd name="connsiteX5" fmla="*/ 1064525 w 1226752"/>
                <a:gd name="connsiteY5" fmla="*/ 6824 h 852985"/>
                <a:gd name="connsiteX0" fmla="*/ 0 w 1226752"/>
                <a:gd name="connsiteY0" fmla="*/ 852985 h 852985"/>
                <a:gd name="connsiteX1" fmla="*/ 450376 w 1226752"/>
                <a:gd name="connsiteY1" fmla="*/ 730155 h 852985"/>
                <a:gd name="connsiteX2" fmla="*/ 777922 w 1226752"/>
                <a:gd name="connsiteY2" fmla="*/ 266131 h 852985"/>
                <a:gd name="connsiteX3" fmla="*/ 914400 w 1226752"/>
                <a:gd name="connsiteY3" fmla="*/ 47767 h 852985"/>
                <a:gd name="connsiteX4" fmla="*/ 1037230 w 1226752"/>
                <a:gd name="connsiteY4" fmla="*/ 6824 h 852985"/>
                <a:gd name="connsiteX5" fmla="*/ 1064525 w 1226752"/>
                <a:gd name="connsiteY5" fmla="*/ 6824 h 852985"/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4525" h="852985">
                  <a:moveTo>
                    <a:pt x="0" y="852985"/>
                  </a:moveTo>
                  <a:cubicBezTo>
                    <a:pt x="160361" y="840474"/>
                    <a:pt x="320722" y="827964"/>
                    <a:pt x="450376" y="730155"/>
                  </a:cubicBezTo>
                  <a:cubicBezTo>
                    <a:pt x="580030" y="632346"/>
                    <a:pt x="700585" y="379862"/>
                    <a:pt x="777922" y="266131"/>
                  </a:cubicBezTo>
                  <a:cubicBezTo>
                    <a:pt x="855259" y="152400"/>
                    <a:pt x="871182" y="90985"/>
                    <a:pt x="914400" y="47767"/>
                  </a:cubicBezTo>
                  <a:cubicBezTo>
                    <a:pt x="957618" y="4549"/>
                    <a:pt x="1012209" y="13648"/>
                    <a:pt x="1037230" y="6824"/>
                  </a:cubicBezTo>
                  <a:cubicBezTo>
                    <a:pt x="1062251" y="0"/>
                    <a:pt x="1025676" y="27698"/>
                    <a:pt x="1064525" y="6824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  <p:sp>
        <p:nvSpPr>
          <p:cNvPr id="16" name="15 Forma libre"/>
          <p:cNvSpPr/>
          <p:nvPr/>
        </p:nvSpPr>
        <p:spPr>
          <a:xfrm>
            <a:off x="4575198" y="1456032"/>
            <a:ext cx="2448000" cy="1724066"/>
          </a:xfrm>
          <a:custGeom>
            <a:avLst/>
            <a:gdLst>
              <a:gd name="connsiteX0" fmla="*/ 0 w 2442949"/>
              <a:gd name="connsiteY0" fmla="*/ 1182806 h 1223749"/>
              <a:gd name="connsiteX1" fmla="*/ 272955 w 2442949"/>
              <a:gd name="connsiteY1" fmla="*/ 1196454 h 1223749"/>
              <a:gd name="connsiteX2" fmla="*/ 955343 w 2442949"/>
              <a:gd name="connsiteY2" fmla="*/ 1019033 h 1223749"/>
              <a:gd name="connsiteX3" fmla="*/ 1419367 w 2442949"/>
              <a:gd name="connsiteY3" fmla="*/ 636896 h 1223749"/>
              <a:gd name="connsiteX4" fmla="*/ 1692322 w 2442949"/>
              <a:gd name="connsiteY4" fmla="*/ 227463 h 1223749"/>
              <a:gd name="connsiteX5" fmla="*/ 2088107 w 2442949"/>
              <a:gd name="connsiteY5" fmla="*/ 36394 h 1223749"/>
              <a:gd name="connsiteX6" fmla="*/ 2442949 w 2442949"/>
              <a:gd name="connsiteY6" fmla="*/ 9099 h 1223749"/>
              <a:gd name="connsiteX7" fmla="*/ 2442949 w 2442949"/>
              <a:gd name="connsiteY7" fmla="*/ 9099 h 1223749"/>
              <a:gd name="connsiteX0" fmla="*/ 0 w 2442949"/>
              <a:gd name="connsiteY0" fmla="*/ 1182806 h 1223749"/>
              <a:gd name="connsiteX1" fmla="*/ 272955 w 2442949"/>
              <a:gd name="connsiteY1" fmla="*/ 1196454 h 1223749"/>
              <a:gd name="connsiteX2" fmla="*/ 955343 w 2442949"/>
              <a:gd name="connsiteY2" fmla="*/ 1019033 h 1223749"/>
              <a:gd name="connsiteX3" fmla="*/ 1419367 w 2442949"/>
              <a:gd name="connsiteY3" fmla="*/ 636896 h 1223749"/>
              <a:gd name="connsiteX4" fmla="*/ 1692322 w 2442949"/>
              <a:gd name="connsiteY4" fmla="*/ 227463 h 1223749"/>
              <a:gd name="connsiteX5" fmla="*/ 2088107 w 2442949"/>
              <a:gd name="connsiteY5" fmla="*/ 36394 h 1223749"/>
              <a:gd name="connsiteX6" fmla="*/ 2442949 w 2442949"/>
              <a:gd name="connsiteY6" fmla="*/ 9099 h 1223749"/>
              <a:gd name="connsiteX7" fmla="*/ 2442949 w 2442949"/>
              <a:gd name="connsiteY7" fmla="*/ 9099 h 1223749"/>
              <a:gd name="connsiteX0" fmla="*/ 0 w 2442949"/>
              <a:gd name="connsiteY0" fmla="*/ 1182806 h 1223749"/>
              <a:gd name="connsiteX1" fmla="*/ 272955 w 2442949"/>
              <a:gd name="connsiteY1" fmla="*/ 1196454 h 1223749"/>
              <a:gd name="connsiteX2" fmla="*/ 955343 w 2442949"/>
              <a:gd name="connsiteY2" fmla="*/ 1019033 h 1223749"/>
              <a:gd name="connsiteX3" fmla="*/ 1419367 w 2442949"/>
              <a:gd name="connsiteY3" fmla="*/ 636896 h 1223749"/>
              <a:gd name="connsiteX4" fmla="*/ 1692322 w 2442949"/>
              <a:gd name="connsiteY4" fmla="*/ 227463 h 1223749"/>
              <a:gd name="connsiteX5" fmla="*/ 2088107 w 2442949"/>
              <a:gd name="connsiteY5" fmla="*/ 36394 h 1223749"/>
              <a:gd name="connsiteX6" fmla="*/ 2442949 w 2442949"/>
              <a:gd name="connsiteY6" fmla="*/ 9099 h 1223749"/>
              <a:gd name="connsiteX7" fmla="*/ 2442949 w 2442949"/>
              <a:gd name="connsiteY7" fmla="*/ 9099 h 1223749"/>
              <a:gd name="connsiteX0" fmla="*/ 0 w 2442949"/>
              <a:gd name="connsiteY0" fmla="*/ 1182806 h 1223749"/>
              <a:gd name="connsiteX1" fmla="*/ 487237 w 2442949"/>
              <a:gd name="connsiteY1" fmla="*/ 1196454 h 1223749"/>
              <a:gd name="connsiteX2" fmla="*/ 955343 w 2442949"/>
              <a:gd name="connsiteY2" fmla="*/ 1019033 h 1223749"/>
              <a:gd name="connsiteX3" fmla="*/ 1419367 w 2442949"/>
              <a:gd name="connsiteY3" fmla="*/ 636896 h 1223749"/>
              <a:gd name="connsiteX4" fmla="*/ 1692322 w 2442949"/>
              <a:gd name="connsiteY4" fmla="*/ 227463 h 1223749"/>
              <a:gd name="connsiteX5" fmla="*/ 2088107 w 2442949"/>
              <a:gd name="connsiteY5" fmla="*/ 36394 h 1223749"/>
              <a:gd name="connsiteX6" fmla="*/ 2442949 w 2442949"/>
              <a:gd name="connsiteY6" fmla="*/ 9099 h 1223749"/>
              <a:gd name="connsiteX7" fmla="*/ 2442949 w 2442949"/>
              <a:gd name="connsiteY7" fmla="*/ 9099 h 1223749"/>
              <a:gd name="connsiteX0" fmla="*/ 0 w 2442949"/>
              <a:gd name="connsiteY0" fmla="*/ 1182806 h 1223749"/>
              <a:gd name="connsiteX1" fmla="*/ 487237 w 2442949"/>
              <a:gd name="connsiteY1" fmla="*/ 1196454 h 1223749"/>
              <a:gd name="connsiteX2" fmla="*/ 955343 w 2442949"/>
              <a:gd name="connsiteY2" fmla="*/ 1019033 h 1223749"/>
              <a:gd name="connsiteX3" fmla="*/ 1419367 w 2442949"/>
              <a:gd name="connsiteY3" fmla="*/ 636896 h 1223749"/>
              <a:gd name="connsiteX4" fmla="*/ 1692322 w 2442949"/>
              <a:gd name="connsiteY4" fmla="*/ 227463 h 1223749"/>
              <a:gd name="connsiteX5" fmla="*/ 2088107 w 2442949"/>
              <a:gd name="connsiteY5" fmla="*/ 36394 h 1223749"/>
              <a:gd name="connsiteX6" fmla="*/ 2442949 w 2442949"/>
              <a:gd name="connsiteY6" fmla="*/ 9099 h 1223749"/>
              <a:gd name="connsiteX7" fmla="*/ 2442949 w 2442949"/>
              <a:gd name="connsiteY7" fmla="*/ 9099 h 1223749"/>
              <a:gd name="connsiteX0" fmla="*/ 0 w 2442949"/>
              <a:gd name="connsiteY0" fmla="*/ 1182806 h 1223749"/>
              <a:gd name="connsiteX1" fmla="*/ 487237 w 2442949"/>
              <a:gd name="connsiteY1" fmla="*/ 1196454 h 1223749"/>
              <a:gd name="connsiteX2" fmla="*/ 955343 w 2442949"/>
              <a:gd name="connsiteY2" fmla="*/ 1019033 h 1223749"/>
              <a:gd name="connsiteX3" fmla="*/ 1298357 w 2442949"/>
              <a:gd name="connsiteY3" fmla="*/ 636896 h 1223749"/>
              <a:gd name="connsiteX4" fmla="*/ 1692322 w 2442949"/>
              <a:gd name="connsiteY4" fmla="*/ 227463 h 1223749"/>
              <a:gd name="connsiteX5" fmla="*/ 2088107 w 2442949"/>
              <a:gd name="connsiteY5" fmla="*/ 36394 h 1223749"/>
              <a:gd name="connsiteX6" fmla="*/ 2442949 w 2442949"/>
              <a:gd name="connsiteY6" fmla="*/ 9099 h 1223749"/>
              <a:gd name="connsiteX7" fmla="*/ 2442949 w 2442949"/>
              <a:gd name="connsiteY7" fmla="*/ 9099 h 1223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42949" h="1223749">
                <a:moveTo>
                  <a:pt x="0" y="1182806"/>
                </a:moveTo>
                <a:cubicBezTo>
                  <a:pt x="56865" y="1203277"/>
                  <a:pt x="328013" y="1223749"/>
                  <a:pt x="487237" y="1196454"/>
                </a:cubicBezTo>
                <a:cubicBezTo>
                  <a:pt x="646461" y="1169159"/>
                  <a:pt x="820156" y="1112293"/>
                  <a:pt x="955343" y="1019033"/>
                </a:cubicBezTo>
                <a:cubicBezTo>
                  <a:pt x="1090530" y="925773"/>
                  <a:pt x="1175527" y="768824"/>
                  <a:pt x="1298357" y="636896"/>
                </a:cubicBezTo>
                <a:cubicBezTo>
                  <a:pt x="1421187" y="504968"/>
                  <a:pt x="1560697" y="327547"/>
                  <a:pt x="1692322" y="227463"/>
                </a:cubicBezTo>
                <a:cubicBezTo>
                  <a:pt x="1823947" y="127379"/>
                  <a:pt x="1963003" y="72788"/>
                  <a:pt x="2088107" y="36394"/>
                </a:cubicBezTo>
                <a:cubicBezTo>
                  <a:pt x="2213211" y="0"/>
                  <a:pt x="2442949" y="9099"/>
                  <a:pt x="2442949" y="9099"/>
                </a:cubicBezTo>
                <a:lnTo>
                  <a:pt x="2442949" y="9099"/>
                </a:lnTo>
              </a:path>
            </a:pathLst>
          </a:cu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9" name="28 CuadroTexto"/>
          <p:cNvSpPr txBox="1"/>
          <p:nvPr/>
        </p:nvSpPr>
        <p:spPr>
          <a:xfrm>
            <a:off x="4357686" y="5760664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M</a:t>
            </a:r>
            <a:r>
              <a:rPr lang="es-AR" baseline="-25000" dirty="0"/>
              <a:t>2</a:t>
            </a:r>
            <a:endParaRPr lang="es-AR" dirty="0"/>
          </a:p>
        </p:txBody>
      </p:sp>
      <p:grpSp>
        <p:nvGrpSpPr>
          <p:cNvPr id="4" name="50 Grupo"/>
          <p:cNvGrpSpPr/>
          <p:nvPr/>
        </p:nvGrpSpPr>
        <p:grpSpPr>
          <a:xfrm>
            <a:off x="714348" y="4810746"/>
            <a:ext cx="1714512" cy="1332898"/>
            <a:chOff x="714348" y="4810746"/>
            <a:chExt cx="1714512" cy="1332898"/>
          </a:xfrm>
        </p:grpSpPr>
        <p:sp>
          <p:nvSpPr>
            <p:cNvPr id="6" name="5 Forma libre"/>
            <p:cNvSpPr/>
            <p:nvPr/>
          </p:nvSpPr>
          <p:spPr>
            <a:xfrm>
              <a:off x="928662" y="4815016"/>
              <a:ext cx="1260000" cy="900000"/>
            </a:xfrm>
            <a:custGeom>
              <a:avLst/>
              <a:gdLst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  <a:gd name="connsiteX0" fmla="*/ 0 w 1226752"/>
                <a:gd name="connsiteY0" fmla="*/ 852985 h 852985"/>
                <a:gd name="connsiteX1" fmla="*/ 450376 w 1226752"/>
                <a:gd name="connsiteY1" fmla="*/ 730155 h 852985"/>
                <a:gd name="connsiteX2" fmla="*/ 777922 w 1226752"/>
                <a:gd name="connsiteY2" fmla="*/ 266131 h 852985"/>
                <a:gd name="connsiteX3" fmla="*/ 914400 w 1226752"/>
                <a:gd name="connsiteY3" fmla="*/ 47767 h 852985"/>
                <a:gd name="connsiteX4" fmla="*/ 1037230 w 1226752"/>
                <a:gd name="connsiteY4" fmla="*/ 6824 h 852985"/>
                <a:gd name="connsiteX5" fmla="*/ 1064525 w 1226752"/>
                <a:gd name="connsiteY5" fmla="*/ 6824 h 852985"/>
                <a:gd name="connsiteX0" fmla="*/ 0 w 1226752"/>
                <a:gd name="connsiteY0" fmla="*/ 852985 h 852985"/>
                <a:gd name="connsiteX1" fmla="*/ 450376 w 1226752"/>
                <a:gd name="connsiteY1" fmla="*/ 730155 h 852985"/>
                <a:gd name="connsiteX2" fmla="*/ 777922 w 1226752"/>
                <a:gd name="connsiteY2" fmla="*/ 266131 h 852985"/>
                <a:gd name="connsiteX3" fmla="*/ 914400 w 1226752"/>
                <a:gd name="connsiteY3" fmla="*/ 47767 h 852985"/>
                <a:gd name="connsiteX4" fmla="*/ 1037230 w 1226752"/>
                <a:gd name="connsiteY4" fmla="*/ 6824 h 852985"/>
                <a:gd name="connsiteX5" fmla="*/ 1064525 w 1226752"/>
                <a:gd name="connsiteY5" fmla="*/ 6824 h 852985"/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4525" h="852985">
                  <a:moveTo>
                    <a:pt x="0" y="852985"/>
                  </a:moveTo>
                  <a:cubicBezTo>
                    <a:pt x="160361" y="840474"/>
                    <a:pt x="320722" y="827964"/>
                    <a:pt x="450376" y="730155"/>
                  </a:cubicBezTo>
                  <a:cubicBezTo>
                    <a:pt x="580030" y="632346"/>
                    <a:pt x="700585" y="379862"/>
                    <a:pt x="777922" y="266131"/>
                  </a:cubicBezTo>
                  <a:cubicBezTo>
                    <a:pt x="855259" y="152400"/>
                    <a:pt x="871182" y="90985"/>
                    <a:pt x="914400" y="47767"/>
                  </a:cubicBezTo>
                  <a:cubicBezTo>
                    <a:pt x="957618" y="4549"/>
                    <a:pt x="1012209" y="13648"/>
                    <a:pt x="1037230" y="6824"/>
                  </a:cubicBezTo>
                  <a:cubicBezTo>
                    <a:pt x="1062251" y="0"/>
                    <a:pt x="1025676" y="27698"/>
                    <a:pt x="1064525" y="6824"/>
                  </a:cubicBezTo>
                </a:path>
              </a:pathLst>
            </a:cu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21" name="20 Forma libre"/>
            <p:cNvSpPr/>
            <p:nvPr/>
          </p:nvSpPr>
          <p:spPr>
            <a:xfrm>
              <a:off x="1899364" y="4814256"/>
              <a:ext cx="189502" cy="892670"/>
            </a:xfrm>
            <a:custGeom>
              <a:avLst/>
              <a:gdLst>
                <a:gd name="connsiteX0" fmla="*/ 13648 w 887105"/>
                <a:gd name="connsiteY0" fmla="*/ 873457 h 4217158"/>
                <a:gd name="connsiteX1" fmla="*/ 0 w 887105"/>
                <a:gd name="connsiteY1" fmla="*/ 4217158 h 4217158"/>
                <a:gd name="connsiteX2" fmla="*/ 109182 w 887105"/>
                <a:gd name="connsiteY2" fmla="*/ 4189863 h 4217158"/>
                <a:gd name="connsiteX3" fmla="*/ 150126 w 887105"/>
                <a:gd name="connsiteY3" fmla="*/ 4189863 h 4217158"/>
                <a:gd name="connsiteX4" fmla="*/ 887105 w 887105"/>
                <a:gd name="connsiteY4" fmla="*/ 4203511 h 4217158"/>
                <a:gd name="connsiteX5" fmla="*/ 846161 w 887105"/>
                <a:gd name="connsiteY5" fmla="*/ 0 h 4217158"/>
                <a:gd name="connsiteX6" fmla="*/ 491320 w 887105"/>
                <a:gd name="connsiteY6" fmla="*/ 150126 h 4217158"/>
                <a:gd name="connsiteX7" fmla="*/ 218364 w 887105"/>
                <a:gd name="connsiteY7" fmla="*/ 450376 h 4217158"/>
                <a:gd name="connsiteX8" fmla="*/ 13648 w 887105"/>
                <a:gd name="connsiteY8" fmla="*/ 873457 h 4217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7105" h="4217158">
                  <a:moveTo>
                    <a:pt x="13648" y="873457"/>
                  </a:moveTo>
                  <a:cubicBezTo>
                    <a:pt x="9099" y="1988024"/>
                    <a:pt x="4549" y="3102591"/>
                    <a:pt x="0" y="4217158"/>
                  </a:cubicBezTo>
                  <a:cubicBezTo>
                    <a:pt x="44562" y="4202305"/>
                    <a:pt x="56487" y="4196450"/>
                    <a:pt x="109182" y="4189863"/>
                  </a:cubicBezTo>
                  <a:cubicBezTo>
                    <a:pt x="122725" y="4188170"/>
                    <a:pt x="136478" y="4189863"/>
                    <a:pt x="150126" y="4189863"/>
                  </a:cubicBezTo>
                  <a:lnTo>
                    <a:pt x="887105" y="4203511"/>
                  </a:lnTo>
                  <a:lnTo>
                    <a:pt x="846161" y="0"/>
                  </a:lnTo>
                  <a:lnTo>
                    <a:pt x="491320" y="150126"/>
                  </a:lnTo>
                  <a:lnTo>
                    <a:pt x="218364" y="450376"/>
                  </a:lnTo>
                  <a:lnTo>
                    <a:pt x="13648" y="87345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22" name="21 Forma libre"/>
            <p:cNvSpPr/>
            <p:nvPr/>
          </p:nvSpPr>
          <p:spPr>
            <a:xfrm>
              <a:off x="1698201" y="4989375"/>
              <a:ext cx="204079" cy="714516"/>
            </a:xfrm>
            <a:custGeom>
              <a:avLst/>
              <a:gdLst>
                <a:gd name="connsiteX0" fmla="*/ 27295 w 955343"/>
                <a:gd name="connsiteY0" fmla="*/ 1419367 h 3370997"/>
                <a:gd name="connsiteX1" fmla="*/ 27295 w 955343"/>
                <a:gd name="connsiteY1" fmla="*/ 3370997 h 3370997"/>
                <a:gd name="connsiteX2" fmla="*/ 955343 w 955343"/>
                <a:gd name="connsiteY2" fmla="*/ 3370997 h 3370997"/>
                <a:gd name="connsiteX3" fmla="*/ 955343 w 955343"/>
                <a:gd name="connsiteY3" fmla="*/ 0 h 3370997"/>
                <a:gd name="connsiteX4" fmla="*/ 0 w 955343"/>
                <a:gd name="connsiteY4" fmla="*/ 1473958 h 3370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5343" h="3370997">
                  <a:moveTo>
                    <a:pt x="27295" y="1419367"/>
                  </a:moveTo>
                  <a:lnTo>
                    <a:pt x="27295" y="3370997"/>
                  </a:lnTo>
                  <a:lnTo>
                    <a:pt x="955343" y="3370997"/>
                  </a:lnTo>
                  <a:lnTo>
                    <a:pt x="955343" y="0"/>
                  </a:lnTo>
                  <a:lnTo>
                    <a:pt x="0" y="1473958"/>
                  </a:ln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23" name="22 Forma libre"/>
            <p:cNvSpPr/>
            <p:nvPr/>
          </p:nvSpPr>
          <p:spPr>
            <a:xfrm>
              <a:off x="1045147" y="5295755"/>
              <a:ext cx="675952" cy="414991"/>
            </a:xfrm>
            <a:custGeom>
              <a:avLst/>
              <a:gdLst>
                <a:gd name="connsiteX0" fmla="*/ 3070746 w 3164295"/>
                <a:gd name="connsiteY0" fmla="*/ 0 h 1991578"/>
                <a:gd name="connsiteX1" fmla="*/ 3084394 w 3164295"/>
                <a:gd name="connsiteY1" fmla="*/ 1255594 h 1991578"/>
                <a:gd name="connsiteX2" fmla="*/ 3098042 w 3164295"/>
                <a:gd name="connsiteY2" fmla="*/ 1678674 h 1991578"/>
                <a:gd name="connsiteX3" fmla="*/ 3057099 w 3164295"/>
                <a:gd name="connsiteY3" fmla="*/ 1937982 h 1991578"/>
                <a:gd name="connsiteX4" fmla="*/ 0 w 3164295"/>
                <a:gd name="connsiteY4" fmla="*/ 1951629 h 1991578"/>
                <a:gd name="connsiteX5" fmla="*/ 1119117 w 3164295"/>
                <a:gd name="connsiteY5" fmla="*/ 1774208 h 1991578"/>
                <a:gd name="connsiteX6" fmla="*/ 1719618 w 3164295"/>
                <a:gd name="connsiteY6" fmla="*/ 1514901 h 1991578"/>
                <a:gd name="connsiteX7" fmla="*/ 2279176 w 3164295"/>
                <a:gd name="connsiteY7" fmla="*/ 1091820 h 1991578"/>
                <a:gd name="connsiteX8" fmla="*/ 3070746 w 3164295"/>
                <a:gd name="connsiteY8" fmla="*/ 0 h 1991578"/>
                <a:gd name="connsiteX0" fmla="*/ 3070746 w 3164295"/>
                <a:gd name="connsiteY0" fmla="*/ 0 h 1991578"/>
                <a:gd name="connsiteX1" fmla="*/ 3084394 w 3164295"/>
                <a:gd name="connsiteY1" fmla="*/ 1255594 h 1991578"/>
                <a:gd name="connsiteX2" fmla="*/ 3098042 w 3164295"/>
                <a:gd name="connsiteY2" fmla="*/ 1678674 h 1991578"/>
                <a:gd name="connsiteX3" fmla="*/ 3057099 w 3164295"/>
                <a:gd name="connsiteY3" fmla="*/ 1937982 h 1991578"/>
                <a:gd name="connsiteX4" fmla="*/ 0 w 3164295"/>
                <a:gd name="connsiteY4" fmla="*/ 1951629 h 1991578"/>
                <a:gd name="connsiteX5" fmla="*/ 1119117 w 3164295"/>
                <a:gd name="connsiteY5" fmla="*/ 1774208 h 1991578"/>
                <a:gd name="connsiteX6" fmla="*/ 1119117 w 3164295"/>
                <a:gd name="connsiteY6" fmla="*/ 1760561 h 1991578"/>
                <a:gd name="connsiteX7" fmla="*/ 1719618 w 3164295"/>
                <a:gd name="connsiteY7" fmla="*/ 1514901 h 1991578"/>
                <a:gd name="connsiteX8" fmla="*/ 2279176 w 3164295"/>
                <a:gd name="connsiteY8" fmla="*/ 1091820 h 1991578"/>
                <a:gd name="connsiteX9" fmla="*/ 3070746 w 3164295"/>
                <a:gd name="connsiteY9" fmla="*/ 0 h 1991578"/>
                <a:gd name="connsiteX0" fmla="*/ 3070746 w 3164295"/>
                <a:gd name="connsiteY0" fmla="*/ 0 h 1991578"/>
                <a:gd name="connsiteX1" fmla="*/ 3084394 w 3164295"/>
                <a:gd name="connsiteY1" fmla="*/ 1255594 h 1991578"/>
                <a:gd name="connsiteX2" fmla="*/ 3098042 w 3164295"/>
                <a:gd name="connsiteY2" fmla="*/ 1678674 h 1991578"/>
                <a:gd name="connsiteX3" fmla="*/ 3057099 w 3164295"/>
                <a:gd name="connsiteY3" fmla="*/ 1937982 h 1991578"/>
                <a:gd name="connsiteX4" fmla="*/ 0 w 3164295"/>
                <a:gd name="connsiteY4" fmla="*/ 1951629 h 1991578"/>
                <a:gd name="connsiteX5" fmla="*/ 1119117 w 3164295"/>
                <a:gd name="connsiteY5" fmla="*/ 1774208 h 1991578"/>
                <a:gd name="connsiteX6" fmla="*/ 1119117 w 3164295"/>
                <a:gd name="connsiteY6" fmla="*/ 1760561 h 1991578"/>
                <a:gd name="connsiteX7" fmla="*/ 1719618 w 3164295"/>
                <a:gd name="connsiteY7" fmla="*/ 1514901 h 1991578"/>
                <a:gd name="connsiteX8" fmla="*/ 2279176 w 3164295"/>
                <a:gd name="connsiteY8" fmla="*/ 1091820 h 1991578"/>
                <a:gd name="connsiteX9" fmla="*/ 3070746 w 3164295"/>
                <a:gd name="connsiteY9" fmla="*/ 0 h 1991578"/>
                <a:gd name="connsiteX0" fmla="*/ 3070746 w 3164295"/>
                <a:gd name="connsiteY0" fmla="*/ 0 h 1991578"/>
                <a:gd name="connsiteX1" fmla="*/ 3084394 w 3164295"/>
                <a:gd name="connsiteY1" fmla="*/ 1255594 h 1991578"/>
                <a:gd name="connsiteX2" fmla="*/ 3098042 w 3164295"/>
                <a:gd name="connsiteY2" fmla="*/ 1678674 h 1991578"/>
                <a:gd name="connsiteX3" fmla="*/ 3057099 w 3164295"/>
                <a:gd name="connsiteY3" fmla="*/ 1937982 h 1991578"/>
                <a:gd name="connsiteX4" fmla="*/ 0 w 3164295"/>
                <a:gd name="connsiteY4" fmla="*/ 1951629 h 1991578"/>
                <a:gd name="connsiteX5" fmla="*/ 1119117 w 3164295"/>
                <a:gd name="connsiteY5" fmla="*/ 1774208 h 1991578"/>
                <a:gd name="connsiteX6" fmla="*/ 1119117 w 3164295"/>
                <a:gd name="connsiteY6" fmla="*/ 1760561 h 1991578"/>
                <a:gd name="connsiteX7" fmla="*/ 1719618 w 3164295"/>
                <a:gd name="connsiteY7" fmla="*/ 1514901 h 1991578"/>
                <a:gd name="connsiteX8" fmla="*/ 2279176 w 3164295"/>
                <a:gd name="connsiteY8" fmla="*/ 1091820 h 1991578"/>
                <a:gd name="connsiteX9" fmla="*/ 3070746 w 3164295"/>
                <a:gd name="connsiteY9" fmla="*/ 0 h 1991578"/>
                <a:gd name="connsiteX0" fmla="*/ 3070746 w 3164295"/>
                <a:gd name="connsiteY0" fmla="*/ 0 h 1991578"/>
                <a:gd name="connsiteX1" fmla="*/ 3084394 w 3164295"/>
                <a:gd name="connsiteY1" fmla="*/ 1255594 h 1991578"/>
                <a:gd name="connsiteX2" fmla="*/ 3098042 w 3164295"/>
                <a:gd name="connsiteY2" fmla="*/ 1678674 h 1991578"/>
                <a:gd name="connsiteX3" fmla="*/ 3057099 w 3164295"/>
                <a:gd name="connsiteY3" fmla="*/ 1937982 h 1991578"/>
                <a:gd name="connsiteX4" fmla="*/ 0 w 3164295"/>
                <a:gd name="connsiteY4" fmla="*/ 1951629 h 1991578"/>
                <a:gd name="connsiteX5" fmla="*/ 1119117 w 3164295"/>
                <a:gd name="connsiteY5" fmla="*/ 1774208 h 1991578"/>
                <a:gd name="connsiteX6" fmla="*/ 1119117 w 3164295"/>
                <a:gd name="connsiteY6" fmla="*/ 1760561 h 1991578"/>
                <a:gd name="connsiteX7" fmla="*/ 1719618 w 3164295"/>
                <a:gd name="connsiteY7" fmla="*/ 1514901 h 1991578"/>
                <a:gd name="connsiteX8" fmla="*/ 2279176 w 3164295"/>
                <a:gd name="connsiteY8" fmla="*/ 1091820 h 1991578"/>
                <a:gd name="connsiteX9" fmla="*/ 2279176 w 3164295"/>
                <a:gd name="connsiteY9" fmla="*/ 1091820 h 1991578"/>
                <a:gd name="connsiteX10" fmla="*/ 3070746 w 3164295"/>
                <a:gd name="connsiteY10" fmla="*/ 0 h 1991578"/>
                <a:gd name="connsiteX0" fmla="*/ 3070746 w 3164295"/>
                <a:gd name="connsiteY0" fmla="*/ 0 h 1991578"/>
                <a:gd name="connsiteX1" fmla="*/ 3084394 w 3164295"/>
                <a:gd name="connsiteY1" fmla="*/ 1255594 h 1991578"/>
                <a:gd name="connsiteX2" fmla="*/ 3098042 w 3164295"/>
                <a:gd name="connsiteY2" fmla="*/ 1678674 h 1991578"/>
                <a:gd name="connsiteX3" fmla="*/ 3057099 w 3164295"/>
                <a:gd name="connsiteY3" fmla="*/ 1937982 h 1991578"/>
                <a:gd name="connsiteX4" fmla="*/ 0 w 3164295"/>
                <a:gd name="connsiteY4" fmla="*/ 1951629 h 1991578"/>
                <a:gd name="connsiteX5" fmla="*/ 1119117 w 3164295"/>
                <a:gd name="connsiteY5" fmla="*/ 1774208 h 1991578"/>
                <a:gd name="connsiteX6" fmla="*/ 1119117 w 3164295"/>
                <a:gd name="connsiteY6" fmla="*/ 1760561 h 1991578"/>
                <a:gd name="connsiteX7" fmla="*/ 1719618 w 3164295"/>
                <a:gd name="connsiteY7" fmla="*/ 1514901 h 1991578"/>
                <a:gd name="connsiteX8" fmla="*/ 2279176 w 3164295"/>
                <a:gd name="connsiteY8" fmla="*/ 1091820 h 1991578"/>
                <a:gd name="connsiteX9" fmla="*/ 2279176 w 3164295"/>
                <a:gd name="connsiteY9" fmla="*/ 1091820 h 1991578"/>
                <a:gd name="connsiteX10" fmla="*/ 3070746 w 3164295"/>
                <a:gd name="connsiteY10" fmla="*/ 0 h 1991578"/>
                <a:gd name="connsiteX0" fmla="*/ 3070746 w 3164295"/>
                <a:gd name="connsiteY0" fmla="*/ 0 h 1991578"/>
                <a:gd name="connsiteX1" fmla="*/ 3084394 w 3164295"/>
                <a:gd name="connsiteY1" fmla="*/ 1255594 h 1991578"/>
                <a:gd name="connsiteX2" fmla="*/ 3098042 w 3164295"/>
                <a:gd name="connsiteY2" fmla="*/ 1678674 h 1991578"/>
                <a:gd name="connsiteX3" fmla="*/ 3057099 w 3164295"/>
                <a:gd name="connsiteY3" fmla="*/ 1937982 h 1991578"/>
                <a:gd name="connsiteX4" fmla="*/ 0 w 3164295"/>
                <a:gd name="connsiteY4" fmla="*/ 1951629 h 1991578"/>
                <a:gd name="connsiteX5" fmla="*/ 1119117 w 3164295"/>
                <a:gd name="connsiteY5" fmla="*/ 1774208 h 1991578"/>
                <a:gd name="connsiteX6" fmla="*/ 1119117 w 3164295"/>
                <a:gd name="connsiteY6" fmla="*/ 1760561 h 1991578"/>
                <a:gd name="connsiteX7" fmla="*/ 1719618 w 3164295"/>
                <a:gd name="connsiteY7" fmla="*/ 1514901 h 1991578"/>
                <a:gd name="connsiteX8" fmla="*/ 2279176 w 3164295"/>
                <a:gd name="connsiteY8" fmla="*/ 1091820 h 1991578"/>
                <a:gd name="connsiteX9" fmla="*/ 2279176 w 3164295"/>
                <a:gd name="connsiteY9" fmla="*/ 1091820 h 1991578"/>
                <a:gd name="connsiteX10" fmla="*/ 3070746 w 3164295"/>
                <a:gd name="connsiteY10" fmla="*/ 0 h 1991578"/>
                <a:gd name="connsiteX0" fmla="*/ 3070746 w 3164295"/>
                <a:gd name="connsiteY0" fmla="*/ 0 h 1991578"/>
                <a:gd name="connsiteX1" fmla="*/ 3084394 w 3164295"/>
                <a:gd name="connsiteY1" fmla="*/ 1255594 h 1991578"/>
                <a:gd name="connsiteX2" fmla="*/ 3098042 w 3164295"/>
                <a:gd name="connsiteY2" fmla="*/ 1678674 h 1991578"/>
                <a:gd name="connsiteX3" fmla="*/ 3057099 w 3164295"/>
                <a:gd name="connsiteY3" fmla="*/ 1937982 h 1991578"/>
                <a:gd name="connsiteX4" fmla="*/ 0 w 3164295"/>
                <a:gd name="connsiteY4" fmla="*/ 1951629 h 1991578"/>
                <a:gd name="connsiteX5" fmla="*/ 1119117 w 3164295"/>
                <a:gd name="connsiteY5" fmla="*/ 1774208 h 1991578"/>
                <a:gd name="connsiteX6" fmla="*/ 1119117 w 3164295"/>
                <a:gd name="connsiteY6" fmla="*/ 1760561 h 1991578"/>
                <a:gd name="connsiteX7" fmla="*/ 1719618 w 3164295"/>
                <a:gd name="connsiteY7" fmla="*/ 1514901 h 1991578"/>
                <a:gd name="connsiteX8" fmla="*/ 2279176 w 3164295"/>
                <a:gd name="connsiteY8" fmla="*/ 1091820 h 1991578"/>
                <a:gd name="connsiteX9" fmla="*/ 2493458 w 3164295"/>
                <a:gd name="connsiteY9" fmla="*/ 806044 h 1991578"/>
                <a:gd name="connsiteX10" fmla="*/ 3070746 w 3164295"/>
                <a:gd name="connsiteY10" fmla="*/ 0 h 1991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64295" h="1991578">
                  <a:moveTo>
                    <a:pt x="3070746" y="0"/>
                  </a:moveTo>
                  <a:cubicBezTo>
                    <a:pt x="3075295" y="418531"/>
                    <a:pt x="3077589" y="837093"/>
                    <a:pt x="3084394" y="1255594"/>
                  </a:cubicBezTo>
                  <a:cubicBezTo>
                    <a:pt x="3086688" y="1396675"/>
                    <a:pt x="3098042" y="1537574"/>
                    <a:pt x="3098042" y="1678674"/>
                  </a:cubicBezTo>
                  <a:cubicBezTo>
                    <a:pt x="3098042" y="1968866"/>
                    <a:pt x="3164295" y="1991578"/>
                    <a:pt x="3057099" y="1937982"/>
                  </a:cubicBezTo>
                  <a:lnTo>
                    <a:pt x="0" y="1951629"/>
                  </a:lnTo>
                  <a:lnTo>
                    <a:pt x="1119117" y="1774208"/>
                  </a:lnTo>
                  <a:cubicBezTo>
                    <a:pt x="1119117" y="1769659"/>
                    <a:pt x="1058569" y="1794950"/>
                    <a:pt x="1119117" y="1760561"/>
                  </a:cubicBezTo>
                  <a:lnTo>
                    <a:pt x="1719618" y="1514901"/>
                  </a:lnTo>
                  <a:lnTo>
                    <a:pt x="2279176" y="1091820"/>
                  </a:lnTo>
                  <a:lnTo>
                    <a:pt x="2493458" y="806044"/>
                  </a:lnTo>
                  <a:lnTo>
                    <a:pt x="3070746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24" name="23 Forma libre"/>
            <p:cNvSpPr/>
            <p:nvPr/>
          </p:nvSpPr>
          <p:spPr>
            <a:xfrm>
              <a:off x="2080214" y="4825632"/>
              <a:ext cx="38766" cy="878260"/>
            </a:xfrm>
            <a:custGeom>
              <a:avLst/>
              <a:gdLst>
                <a:gd name="connsiteX0" fmla="*/ 95534 w 395785"/>
                <a:gd name="connsiteY0" fmla="*/ 4367284 h 4367284"/>
                <a:gd name="connsiteX1" fmla="*/ 382137 w 395785"/>
                <a:gd name="connsiteY1" fmla="*/ 4367284 h 4367284"/>
                <a:gd name="connsiteX2" fmla="*/ 368490 w 395785"/>
                <a:gd name="connsiteY2" fmla="*/ 0 h 4367284"/>
                <a:gd name="connsiteX3" fmla="*/ 0 w 395785"/>
                <a:gd name="connsiteY3" fmla="*/ 0 h 4367284"/>
                <a:gd name="connsiteX4" fmla="*/ 27295 w 395785"/>
                <a:gd name="connsiteY4" fmla="*/ 4367284 h 4367284"/>
                <a:gd name="connsiteX5" fmla="*/ 382137 w 395785"/>
                <a:gd name="connsiteY5" fmla="*/ 4367284 h 4367284"/>
                <a:gd name="connsiteX6" fmla="*/ 395785 w 395785"/>
                <a:gd name="connsiteY6" fmla="*/ 4339988 h 4367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5785" h="4367284">
                  <a:moveTo>
                    <a:pt x="95534" y="4367284"/>
                  </a:moveTo>
                  <a:lnTo>
                    <a:pt x="382137" y="4367284"/>
                  </a:lnTo>
                  <a:lnTo>
                    <a:pt x="368490" y="0"/>
                  </a:lnTo>
                  <a:lnTo>
                    <a:pt x="0" y="0"/>
                  </a:lnTo>
                  <a:lnTo>
                    <a:pt x="27295" y="4367284"/>
                  </a:lnTo>
                  <a:lnTo>
                    <a:pt x="382137" y="4367284"/>
                  </a:lnTo>
                  <a:lnTo>
                    <a:pt x="395785" y="4339988"/>
                  </a:lnTo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25" name="24 Forma libre"/>
            <p:cNvSpPr/>
            <p:nvPr/>
          </p:nvSpPr>
          <p:spPr>
            <a:xfrm>
              <a:off x="928662" y="4810746"/>
              <a:ext cx="1260000" cy="893145"/>
            </a:xfrm>
            <a:custGeom>
              <a:avLst/>
              <a:gdLst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  <a:gd name="connsiteX0" fmla="*/ 0 w 1226752"/>
                <a:gd name="connsiteY0" fmla="*/ 852985 h 852985"/>
                <a:gd name="connsiteX1" fmla="*/ 450376 w 1226752"/>
                <a:gd name="connsiteY1" fmla="*/ 730155 h 852985"/>
                <a:gd name="connsiteX2" fmla="*/ 777922 w 1226752"/>
                <a:gd name="connsiteY2" fmla="*/ 266131 h 852985"/>
                <a:gd name="connsiteX3" fmla="*/ 914400 w 1226752"/>
                <a:gd name="connsiteY3" fmla="*/ 47767 h 852985"/>
                <a:gd name="connsiteX4" fmla="*/ 1037230 w 1226752"/>
                <a:gd name="connsiteY4" fmla="*/ 6824 h 852985"/>
                <a:gd name="connsiteX5" fmla="*/ 1064525 w 1226752"/>
                <a:gd name="connsiteY5" fmla="*/ 6824 h 852985"/>
                <a:gd name="connsiteX0" fmla="*/ 0 w 1226752"/>
                <a:gd name="connsiteY0" fmla="*/ 852985 h 852985"/>
                <a:gd name="connsiteX1" fmla="*/ 450376 w 1226752"/>
                <a:gd name="connsiteY1" fmla="*/ 730155 h 852985"/>
                <a:gd name="connsiteX2" fmla="*/ 777922 w 1226752"/>
                <a:gd name="connsiteY2" fmla="*/ 266131 h 852985"/>
                <a:gd name="connsiteX3" fmla="*/ 914400 w 1226752"/>
                <a:gd name="connsiteY3" fmla="*/ 47767 h 852985"/>
                <a:gd name="connsiteX4" fmla="*/ 1037230 w 1226752"/>
                <a:gd name="connsiteY4" fmla="*/ 6824 h 852985"/>
                <a:gd name="connsiteX5" fmla="*/ 1064525 w 1226752"/>
                <a:gd name="connsiteY5" fmla="*/ 6824 h 852985"/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  <a:gd name="connsiteX0" fmla="*/ 0 w 1085108"/>
                <a:gd name="connsiteY0" fmla="*/ 852985 h 852985"/>
                <a:gd name="connsiteX1" fmla="*/ 450376 w 1085108"/>
                <a:gd name="connsiteY1" fmla="*/ 730155 h 852985"/>
                <a:gd name="connsiteX2" fmla="*/ 777922 w 1085108"/>
                <a:gd name="connsiteY2" fmla="*/ 266131 h 852985"/>
                <a:gd name="connsiteX3" fmla="*/ 914400 w 1085108"/>
                <a:gd name="connsiteY3" fmla="*/ 47767 h 852985"/>
                <a:gd name="connsiteX4" fmla="*/ 1037230 w 1085108"/>
                <a:gd name="connsiteY4" fmla="*/ 6824 h 852985"/>
                <a:gd name="connsiteX5" fmla="*/ 1064525 w 1085108"/>
                <a:gd name="connsiteY5" fmla="*/ 6824 h 852985"/>
                <a:gd name="connsiteX0" fmla="*/ 0 w 1085108"/>
                <a:gd name="connsiteY0" fmla="*/ 852985 h 852985"/>
                <a:gd name="connsiteX1" fmla="*/ 450376 w 1085108"/>
                <a:gd name="connsiteY1" fmla="*/ 730155 h 852985"/>
                <a:gd name="connsiteX2" fmla="*/ 777922 w 1085108"/>
                <a:gd name="connsiteY2" fmla="*/ 266131 h 852985"/>
                <a:gd name="connsiteX3" fmla="*/ 914400 w 1085108"/>
                <a:gd name="connsiteY3" fmla="*/ 47767 h 852985"/>
                <a:gd name="connsiteX4" fmla="*/ 1037230 w 1085108"/>
                <a:gd name="connsiteY4" fmla="*/ 6824 h 852985"/>
                <a:gd name="connsiteX5" fmla="*/ 1064525 w 1085108"/>
                <a:gd name="connsiteY5" fmla="*/ 6824 h 85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5108" h="852985">
                  <a:moveTo>
                    <a:pt x="0" y="852985"/>
                  </a:moveTo>
                  <a:cubicBezTo>
                    <a:pt x="160361" y="840474"/>
                    <a:pt x="320722" y="827964"/>
                    <a:pt x="450376" y="730155"/>
                  </a:cubicBezTo>
                  <a:cubicBezTo>
                    <a:pt x="580030" y="632346"/>
                    <a:pt x="700585" y="379862"/>
                    <a:pt x="777922" y="266131"/>
                  </a:cubicBezTo>
                  <a:cubicBezTo>
                    <a:pt x="855259" y="152400"/>
                    <a:pt x="871182" y="90985"/>
                    <a:pt x="914400" y="47767"/>
                  </a:cubicBezTo>
                  <a:cubicBezTo>
                    <a:pt x="957618" y="4549"/>
                    <a:pt x="1012209" y="13648"/>
                    <a:pt x="1037230" y="6824"/>
                  </a:cubicBezTo>
                  <a:cubicBezTo>
                    <a:pt x="1062251" y="0"/>
                    <a:pt x="1085108" y="3469"/>
                    <a:pt x="1064525" y="6824"/>
                  </a:cubicBezTo>
                </a:path>
              </a:pathLst>
            </a:cu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27" name="26 CuadroTexto"/>
            <p:cNvSpPr txBox="1"/>
            <p:nvPr/>
          </p:nvSpPr>
          <p:spPr>
            <a:xfrm>
              <a:off x="1928794" y="5755960"/>
              <a:ext cx="500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dirty="0" smtClean="0"/>
                <a:t>M</a:t>
              </a:r>
              <a:r>
                <a:rPr lang="es-AR" baseline="-25000" dirty="0" smtClean="0"/>
                <a:t>1</a:t>
              </a:r>
              <a:endParaRPr lang="es-AR" dirty="0"/>
            </a:p>
          </p:txBody>
        </p:sp>
        <p:sp>
          <p:nvSpPr>
            <p:cNvPr id="28" name="27 CuadroTexto"/>
            <p:cNvSpPr txBox="1"/>
            <p:nvPr/>
          </p:nvSpPr>
          <p:spPr>
            <a:xfrm>
              <a:off x="714348" y="5774312"/>
              <a:ext cx="500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dirty="0" smtClean="0"/>
                <a:t>M</a:t>
              </a:r>
              <a:r>
                <a:rPr lang="es-AR" baseline="-25000" dirty="0" smtClean="0"/>
                <a:t>0</a:t>
              </a:r>
              <a:endParaRPr lang="es-AR" dirty="0"/>
            </a:p>
          </p:txBody>
        </p:sp>
      </p:grpSp>
      <p:grpSp>
        <p:nvGrpSpPr>
          <p:cNvPr id="5" name="52 Grupo"/>
          <p:cNvGrpSpPr/>
          <p:nvPr/>
        </p:nvGrpSpPr>
        <p:grpSpPr>
          <a:xfrm>
            <a:off x="6929454" y="1142984"/>
            <a:ext cx="1571636" cy="3942361"/>
            <a:chOff x="6929454" y="1142984"/>
            <a:chExt cx="1571636" cy="3942361"/>
          </a:xfrm>
        </p:grpSpPr>
        <p:sp>
          <p:nvSpPr>
            <p:cNvPr id="43" name="42 CuadroTexto"/>
            <p:cNvSpPr txBox="1"/>
            <p:nvPr/>
          </p:nvSpPr>
          <p:spPr>
            <a:xfrm>
              <a:off x="7143768" y="4500570"/>
              <a:ext cx="13573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3200" b="1" dirty="0" smtClean="0">
                  <a:solidFill>
                    <a:srgbClr val="FF0000"/>
                  </a:solidFill>
                </a:rPr>
                <a:t>FIN</a:t>
              </a:r>
              <a:endParaRPr lang="es-AR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44" name="43 CuadroTexto"/>
            <p:cNvSpPr txBox="1"/>
            <p:nvPr/>
          </p:nvSpPr>
          <p:spPr>
            <a:xfrm>
              <a:off x="6929454" y="1142984"/>
              <a:ext cx="15001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3200" b="1" dirty="0" smtClean="0">
                  <a:solidFill>
                    <a:srgbClr val="00B050"/>
                  </a:solidFill>
                </a:rPr>
                <a:t>MEDIO</a:t>
              </a:r>
              <a:endParaRPr lang="es-AR" sz="3200" b="1" dirty="0">
                <a:solidFill>
                  <a:srgbClr val="00B050"/>
                </a:solidFill>
              </a:endParaRPr>
            </a:p>
          </p:txBody>
        </p:sp>
        <p:cxnSp>
          <p:nvCxnSpPr>
            <p:cNvPr id="46" name="45 Conector recto de flecha"/>
            <p:cNvCxnSpPr/>
            <p:nvPr/>
          </p:nvCxnSpPr>
          <p:spPr>
            <a:xfrm rot="5400000">
              <a:off x="6107123" y="3106735"/>
              <a:ext cx="2786876" cy="794"/>
            </a:xfrm>
            <a:prstGeom prst="straightConnector1">
              <a:avLst/>
            </a:prstGeom>
            <a:ln w="38100"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51 Grupo"/>
          <p:cNvGrpSpPr/>
          <p:nvPr/>
        </p:nvGrpSpPr>
        <p:grpSpPr>
          <a:xfrm>
            <a:off x="487893" y="1285858"/>
            <a:ext cx="7155941" cy="4825786"/>
            <a:chOff x="487893" y="1285858"/>
            <a:chExt cx="7155941" cy="4825786"/>
          </a:xfrm>
        </p:grpSpPr>
        <p:sp>
          <p:nvSpPr>
            <p:cNvPr id="30" name="29 CuadroTexto"/>
            <p:cNvSpPr txBox="1"/>
            <p:nvPr/>
          </p:nvSpPr>
          <p:spPr>
            <a:xfrm>
              <a:off x="7000892" y="5742312"/>
              <a:ext cx="500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dirty="0" smtClean="0"/>
                <a:t>M</a:t>
              </a:r>
              <a:r>
                <a:rPr lang="es-AR" baseline="-25000" dirty="0" smtClean="0"/>
                <a:t>n</a:t>
              </a:r>
              <a:endParaRPr lang="es-AR" dirty="0"/>
            </a:p>
          </p:txBody>
        </p:sp>
        <p:cxnSp>
          <p:nvCxnSpPr>
            <p:cNvPr id="31" name="30 Conector recto de flecha"/>
            <p:cNvCxnSpPr/>
            <p:nvPr/>
          </p:nvCxnSpPr>
          <p:spPr>
            <a:xfrm rot="5400000" flipH="1" flipV="1">
              <a:off x="-1250594" y="3535760"/>
              <a:ext cx="4357718" cy="794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31 Conector recto de flecha"/>
            <p:cNvCxnSpPr/>
            <p:nvPr/>
          </p:nvCxnSpPr>
          <p:spPr>
            <a:xfrm>
              <a:off x="928662" y="5714222"/>
              <a:ext cx="6715172" cy="794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48 CuadroTexto"/>
            <p:cNvSpPr txBox="1"/>
            <p:nvPr/>
          </p:nvSpPr>
          <p:spPr>
            <a:xfrm rot="16200000">
              <a:off x="-1542020" y="3315771"/>
              <a:ext cx="4429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b="1" dirty="0" smtClean="0"/>
                <a:t>SOSTENIBILIDAD DE LA IMPLEMENTACIÓN</a:t>
              </a:r>
              <a:endParaRPr lang="es-AR" b="1" dirty="0"/>
            </a:p>
          </p:txBody>
        </p:sp>
      </p:grpSp>
      <p:sp>
        <p:nvSpPr>
          <p:cNvPr id="33" name="32 Rectángulo"/>
          <p:cNvSpPr/>
          <p:nvPr/>
        </p:nvSpPr>
        <p:spPr>
          <a:xfrm>
            <a:off x="3286116" y="285728"/>
            <a:ext cx="57150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BUENAS PRÁCTICAS AGRÍCOLAS</a:t>
            </a:r>
          </a:p>
          <a:p>
            <a:pPr lvl="0" algn="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BPA</a:t>
            </a:r>
            <a:endParaRPr lang="es-E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2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96 Rectángulo"/>
          <p:cNvSpPr/>
          <p:nvPr/>
        </p:nvSpPr>
        <p:spPr>
          <a:xfrm>
            <a:off x="0" y="0"/>
            <a:ext cx="9144000" cy="614364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500" dirty="0">
              <a:solidFill>
                <a:srgbClr val="00FF00"/>
              </a:solidFill>
            </a:endParaRPr>
          </a:p>
        </p:txBody>
      </p:sp>
      <p:sp>
        <p:nvSpPr>
          <p:cNvPr id="26" name="25 Forma libre"/>
          <p:cNvSpPr/>
          <p:nvPr/>
        </p:nvSpPr>
        <p:spPr>
          <a:xfrm>
            <a:off x="2361461" y="1000108"/>
            <a:ext cx="6356388" cy="4175167"/>
          </a:xfrm>
          <a:custGeom>
            <a:avLst/>
            <a:gdLst>
              <a:gd name="connsiteX0" fmla="*/ 0 w 4885899"/>
              <a:gd name="connsiteY0" fmla="*/ 3330054 h 4230806"/>
              <a:gd name="connsiteX1" fmla="*/ 382138 w 4885899"/>
              <a:gd name="connsiteY1" fmla="*/ 3370997 h 4230806"/>
              <a:gd name="connsiteX2" fmla="*/ 859809 w 4885899"/>
              <a:gd name="connsiteY2" fmla="*/ 3179928 h 4230806"/>
              <a:gd name="connsiteX3" fmla="*/ 1091821 w 4885899"/>
              <a:gd name="connsiteY3" fmla="*/ 2906973 h 4230806"/>
              <a:gd name="connsiteX4" fmla="*/ 1624084 w 4885899"/>
              <a:gd name="connsiteY4" fmla="*/ 2033516 h 4230806"/>
              <a:gd name="connsiteX5" fmla="*/ 1951630 w 4885899"/>
              <a:gd name="connsiteY5" fmla="*/ 1760561 h 4230806"/>
              <a:gd name="connsiteX6" fmla="*/ 2320120 w 4885899"/>
              <a:gd name="connsiteY6" fmla="*/ 1651379 h 4230806"/>
              <a:gd name="connsiteX7" fmla="*/ 2634018 w 4885899"/>
              <a:gd name="connsiteY7" fmla="*/ 1692322 h 4230806"/>
              <a:gd name="connsiteX8" fmla="*/ 3016155 w 4885899"/>
              <a:gd name="connsiteY8" fmla="*/ 1665027 h 4230806"/>
              <a:gd name="connsiteX9" fmla="*/ 3425588 w 4885899"/>
              <a:gd name="connsiteY9" fmla="*/ 1392071 h 4230806"/>
              <a:gd name="connsiteX10" fmla="*/ 3807726 w 4885899"/>
              <a:gd name="connsiteY10" fmla="*/ 777922 h 4230806"/>
              <a:gd name="connsiteX11" fmla="*/ 4080681 w 4885899"/>
              <a:gd name="connsiteY11" fmla="*/ 368489 h 4230806"/>
              <a:gd name="connsiteX12" fmla="*/ 4230806 w 4885899"/>
              <a:gd name="connsiteY12" fmla="*/ 191068 h 4230806"/>
              <a:gd name="connsiteX13" fmla="*/ 4572000 w 4885899"/>
              <a:gd name="connsiteY13" fmla="*/ 0 h 4230806"/>
              <a:gd name="connsiteX14" fmla="*/ 4885899 w 4885899"/>
              <a:gd name="connsiteY14" fmla="*/ 0 h 4230806"/>
              <a:gd name="connsiteX15" fmla="*/ 4885899 w 4885899"/>
              <a:gd name="connsiteY15" fmla="*/ 13648 h 4230806"/>
              <a:gd name="connsiteX16" fmla="*/ 4844955 w 4885899"/>
              <a:gd name="connsiteY16" fmla="*/ 3357349 h 4230806"/>
              <a:gd name="connsiteX17" fmla="*/ 4394579 w 4885899"/>
              <a:gd name="connsiteY17" fmla="*/ 3985146 h 4230806"/>
              <a:gd name="connsiteX18" fmla="*/ 4217158 w 4885899"/>
              <a:gd name="connsiteY18" fmla="*/ 4162567 h 4230806"/>
              <a:gd name="connsiteX19" fmla="*/ 3780430 w 4885899"/>
              <a:gd name="connsiteY19" fmla="*/ 4230806 h 4230806"/>
              <a:gd name="connsiteX20" fmla="*/ 3370997 w 4885899"/>
              <a:gd name="connsiteY20" fmla="*/ 4176215 h 4230806"/>
              <a:gd name="connsiteX21" fmla="*/ 3166281 w 4885899"/>
              <a:gd name="connsiteY21" fmla="*/ 4080680 h 4230806"/>
              <a:gd name="connsiteX22" fmla="*/ 2702257 w 4885899"/>
              <a:gd name="connsiteY22" fmla="*/ 3425588 h 4230806"/>
              <a:gd name="connsiteX23" fmla="*/ 2620370 w 4885899"/>
              <a:gd name="connsiteY23" fmla="*/ 3330054 h 4230806"/>
              <a:gd name="connsiteX24" fmla="*/ 2374711 w 4885899"/>
              <a:gd name="connsiteY24" fmla="*/ 3330054 h 4230806"/>
              <a:gd name="connsiteX25" fmla="*/ 1897039 w 4885899"/>
              <a:gd name="connsiteY25" fmla="*/ 3998794 h 4230806"/>
              <a:gd name="connsiteX26" fmla="*/ 1665027 w 4885899"/>
              <a:gd name="connsiteY26" fmla="*/ 4162567 h 4230806"/>
              <a:gd name="connsiteX27" fmla="*/ 1351129 w 4885899"/>
              <a:gd name="connsiteY27" fmla="*/ 4217158 h 4230806"/>
              <a:gd name="connsiteX28" fmla="*/ 996287 w 4885899"/>
              <a:gd name="connsiteY28" fmla="*/ 4217158 h 4230806"/>
              <a:gd name="connsiteX29" fmla="*/ 750627 w 4885899"/>
              <a:gd name="connsiteY29" fmla="*/ 4148919 h 4230806"/>
              <a:gd name="connsiteX30" fmla="*/ 354842 w 4885899"/>
              <a:gd name="connsiteY30" fmla="*/ 3657600 h 4230806"/>
              <a:gd name="connsiteX31" fmla="*/ 136478 w 4885899"/>
              <a:gd name="connsiteY31" fmla="*/ 3357349 h 4230806"/>
              <a:gd name="connsiteX32" fmla="*/ 136478 w 4885899"/>
              <a:gd name="connsiteY32" fmla="*/ 3357349 h 4230806"/>
              <a:gd name="connsiteX33" fmla="*/ 0 w 4885899"/>
              <a:gd name="connsiteY33" fmla="*/ 3330054 h 4230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885899" h="4230806">
                <a:moveTo>
                  <a:pt x="0" y="3330054"/>
                </a:moveTo>
                <a:lnTo>
                  <a:pt x="382138" y="3370997"/>
                </a:lnTo>
                <a:lnTo>
                  <a:pt x="859809" y="3179928"/>
                </a:lnTo>
                <a:lnTo>
                  <a:pt x="1091821" y="2906973"/>
                </a:lnTo>
                <a:lnTo>
                  <a:pt x="1624084" y="2033516"/>
                </a:lnTo>
                <a:lnTo>
                  <a:pt x="1951630" y="1760561"/>
                </a:lnTo>
                <a:lnTo>
                  <a:pt x="2320120" y="1651379"/>
                </a:lnTo>
                <a:lnTo>
                  <a:pt x="2634018" y="1692322"/>
                </a:lnTo>
                <a:lnTo>
                  <a:pt x="3016155" y="1665027"/>
                </a:lnTo>
                <a:lnTo>
                  <a:pt x="3425588" y="1392071"/>
                </a:lnTo>
                <a:lnTo>
                  <a:pt x="3807726" y="777922"/>
                </a:lnTo>
                <a:lnTo>
                  <a:pt x="4080681" y="368489"/>
                </a:lnTo>
                <a:lnTo>
                  <a:pt x="4230806" y="191068"/>
                </a:lnTo>
                <a:lnTo>
                  <a:pt x="4572000" y="0"/>
                </a:lnTo>
                <a:lnTo>
                  <a:pt x="4885899" y="0"/>
                </a:lnTo>
                <a:lnTo>
                  <a:pt x="4885899" y="13648"/>
                </a:lnTo>
                <a:lnTo>
                  <a:pt x="4844955" y="3357349"/>
                </a:lnTo>
                <a:lnTo>
                  <a:pt x="4394579" y="3985146"/>
                </a:lnTo>
                <a:lnTo>
                  <a:pt x="4217158" y="4162567"/>
                </a:lnTo>
                <a:lnTo>
                  <a:pt x="3780430" y="4230806"/>
                </a:lnTo>
                <a:lnTo>
                  <a:pt x="3370997" y="4176215"/>
                </a:lnTo>
                <a:lnTo>
                  <a:pt x="3166281" y="4080680"/>
                </a:lnTo>
                <a:lnTo>
                  <a:pt x="2702257" y="3425588"/>
                </a:lnTo>
                <a:lnTo>
                  <a:pt x="2620370" y="3330054"/>
                </a:lnTo>
                <a:lnTo>
                  <a:pt x="2374711" y="3330054"/>
                </a:lnTo>
                <a:lnTo>
                  <a:pt x="1897039" y="3998794"/>
                </a:lnTo>
                <a:lnTo>
                  <a:pt x="1665027" y="4162567"/>
                </a:lnTo>
                <a:lnTo>
                  <a:pt x="1351129" y="4217158"/>
                </a:lnTo>
                <a:lnTo>
                  <a:pt x="996287" y="4217158"/>
                </a:lnTo>
                <a:lnTo>
                  <a:pt x="750627" y="4148919"/>
                </a:lnTo>
                <a:lnTo>
                  <a:pt x="354842" y="3657600"/>
                </a:lnTo>
                <a:lnTo>
                  <a:pt x="136478" y="3357349"/>
                </a:lnTo>
                <a:lnTo>
                  <a:pt x="136478" y="3357349"/>
                </a:lnTo>
                <a:lnTo>
                  <a:pt x="0" y="3330054"/>
                </a:lnTo>
                <a:close/>
              </a:path>
            </a:pathLst>
          </a:custGeom>
          <a:gradFill flip="none" rotWithShape="1">
            <a:gsLst>
              <a:gs pos="0">
                <a:srgbClr val="00B050"/>
              </a:gs>
              <a:gs pos="70000">
                <a:srgbClr val="FFC000"/>
              </a:gs>
              <a:gs pos="100000">
                <a:srgbClr val="FF0000"/>
              </a:gs>
            </a:gsLst>
            <a:lin ang="5400000" scaled="0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grpSp>
        <p:nvGrpSpPr>
          <p:cNvPr id="2" name="45 Grupo"/>
          <p:cNvGrpSpPr/>
          <p:nvPr/>
        </p:nvGrpSpPr>
        <p:grpSpPr>
          <a:xfrm>
            <a:off x="785786" y="976906"/>
            <a:ext cx="8072462" cy="4238044"/>
            <a:chOff x="785786" y="976906"/>
            <a:chExt cx="8072462" cy="4238044"/>
          </a:xfrm>
        </p:grpSpPr>
        <p:sp>
          <p:nvSpPr>
            <p:cNvPr id="10" name="9 Forma libre"/>
            <p:cNvSpPr/>
            <p:nvPr/>
          </p:nvSpPr>
          <p:spPr>
            <a:xfrm flipH="1">
              <a:off x="2344238" y="4343086"/>
              <a:ext cx="1639217" cy="828562"/>
            </a:xfrm>
            <a:custGeom>
              <a:avLst/>
              <a:gdLst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  <a:gd name="connsiteX0" fmla="*/ 0 w 1226752"/>
                <a:gd name="connsiteY0" fmla="*/ 852985 h 852985"/>
                <a:gd name="connsiteX1" fmla="*/ 450376 w 1226752"/>
                <a:gd name="connsiteY1" fmla="*/ 730155 h 852985"/>
                <a:gd name="connsiteX2" fmla="*/ 777922 w 1226752"/>
                <a:gd name="connsiteY2" fmla="*/ 266131 h 852985"/>
                <a:gd name="connsiteX3" fmla="*/ 914400 w 1226752"/>
                <a:gd name="connsiteY3" fmla="*/ 47767 h 852985"/>
                <a:gd name="connsiteX4" fmla="*/ 1037230 w 1226752"/>
                <a:gd name="connsiteY4" fmla="*/ 6824 h 852985"/>
                <a:gd name="connsiteX5" fmla="*/ 1064525 w 1226752"/>
                <a:gd name="connsiteY5" fmla="*/ 6824 h 852985"/>
                <a:gd name="connsiteX0" fmla="*/ 0 w 1226752"/>
                <a:gd name="connsiteY0" fmla="*/ 852985 h 852985"/>
                <a:gd name="connsiteX1" fmla="*/ 450376 w 1226752"/>
                <a:gd name="connsiteY1" fmla="*/ 730155 h 852985"/>
                <a:gd name="connsiteX2" fmla="*/ 777922 w 1226752"/>
                <a:gd name="connsiteY2" fmla="*/ 266131 h 852985"/>
                <a:gd name="connsiteX3" fmla="*/ 914400 w 1226752"/>
                <a:gd name="connsiteY3" fmla="*/ 47767 h 852985"/>
                <a:gd name="connsiteX4" fmla="*/ 1037230 w 1226752"/>
                <a:gd name="connsiteY4" fmla="*/ 6824 h 852985"/>
                <a:gd name="connsiteX5" fmla="*/ 1064525 w 1226752"/>
                <a:gd name="connsiteY5" fmla="*/ 6824 h 852985"/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4525" h="852985">
                  <a:moveTo>
                    <a:pt x="0" y="852985"/>
                  </a:moveTo>
                  <a:cubicBezTo>
                    <a:pt x="160361" y="840474"/>
                    <a:pt x="320722" y="827964"/>
                    <a:pt x="450376" y="730155"/>
                  </a:cubicBezTo>
                  <a:cubicBezTo>
                    <a:pt x="580030" y="632346"/>
                    <a:pt x="700585" y="379862"/>
                    <a:pt x="777922" y="266131"/>
                  </a:cubicBezTo>
                  <a:cubicBezTo>
                    <a:pt x="855259" y="152400"/>
                    <a:pt x="871182" y="90985"/>
                    <a:pt x="914400" y="47767"/>
                  </a:cubicBezTo>
                  <a:cubicBezTo>
                    <a:pt x="957618" y="4549"/>
                    <a:pt x="1012209" y="13648"/>
                    <a:pt x="1037230" y="6824"/>
                  </a:cubicBezTo>
                  <a:cubicBezTo>
                    <a:pt x="1062251" y="0"/>
                    <a:pt x="1025676" y="27698"/>
                    <a:pt x="1064525" y="6824"/>
                  </a:cubicBezTo>
                </a:path>
              </a:pathLst>
            </a:cu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1" name="10 Forma libre"/>
            <p:cNvSpPr/>
            <p:nvPr/>
          </p:nvSpPr>
          <p:spPr>
            <a:xfrm>
              <a:off x="2344239" y="2633628"/>
              <a:ext cx="3184765" cy="1724066"/>
            </a:xfrm>
            <a:custGeom>
              <a:avLst/>
              <a:gdLst>
                <a:gd name="connsiteX0" fmla="*/ 0 w 2442949"/>
                <a:gd name="connsiteY0" fmla="*/ 1182806 h 1223749"/>
                <a:gd name="connsiteX1" fmla="*/ 272955 w 2442949"/>
                <a:gd name="connsiteY1" fmla="*/ 1196454 h 1223749"/>
                <a:gd name="connsiteX2" fmla="*/ 955343 w 2442949"/>
                <a:gd name="connsiteY2" fmla="*/ 1019033 h 1223749"/>
                <a:gd name="connsiteX3" fmla="*/ 1419367 w 2442949"/>
                <a:gd name="connsiteY3" fmla="*/ 636896 h 1223749"/>
                <a:gd name="connsiteX4" fmla="*/ 1692322 w 2442949"/>
                <a:gd name="connsiteY4" fmla="*/ 227463 h 1223749"/>
                <a:gd name="connsiteX5" fmla="*/ 2088107 w 2442949"/>
                <a:gd name="connsiteY5" fmla="*/ 36394 h 1223749"/>
                <a:gd name="connsiteX6" fmla="*/ 2442949 w 2442949"/>
                <a:gd name="connsiteY6" fmla="*/ 9099 h 1223749"/>
                <a:gd name="connsiteX7" fmla="*/ 2442949 w 2442949"/>
                <a:gd name="connsiteY7" fmla="*/ 9099 h 1223749"/>
                <a:gd name="connsiteX0" fmla="*/ 0 w 2442949"/>
                <a:gd name="connsiteY0" fmla="*/ 1182806 h 1223749"/>
                <a:gd name="connsiteX1" fmla="*/ 272955 w 2442949"/>
                <a:gd name="connsiteY1" fmla="*/ 1196454 h 1223749"/>
                <a:gd name="connsiteX2" fmla="*/ 955343 w 2442949"/>
                <a:gd name="connsiteY2" fmla="*/ 1019033 h 1223749"/>
                <a:gd name="connsiteX3" fmla="*/ 1419367 w 2442949"/>
                <a:gd name="connsiteY3" fmla="*/ 636896 h 1223749"/>
                <a:gd name="connsiteX4" fmla="*/ 1692322 w 2442949"/>
                <a:gd name="connsiteY4" fmla="*/ 227463 h 1223749"/>
                <a:gd name="connsiteX5" fmla="*/ 2088107 w 2442949"/>
                <a:gd name="connsiteY5" fmla="*/ 36394 h 1223749"/>
                <a:gd name="connsiteX6" fmla="*/ 2442949 w 2442949"/>
                <a:gd name="connsiteY6" fmla="*/ 9099 h 1223749"/>
                <a:gd name="connsiteX7" fmla="*/ 2442949 w 2442949"/>
                <a:gd name="connsiteY7" fmla="*/ 9099 h 1223749"/>
                <a:gd name="connsiteX0" fmla="*/ 0 w 2442949"/>
                <a:gd name="connsiteY0" fmla="*/ 1182806 h 1223749"/>
                <a:gd name="connsiteX1" fmla="*/ 272955 w 2442949"/>
                <a:gd name="connsiteY1" fmla="*/ 1196454 h 1223749"/>
                <a:gd name="connsiteX2" fmla="*/ 955343 w 2442949"/>
                <a:gd name="connsiteY2" fmla="*/ 1019033 h 1223749"/>
                <a:gd name="connsiteX3" fmla="*/ 1419367 w 2442949"/>
                <a:gd name="connsiteY3" fmla="*/ 636896 h 1223749"/>
                <a:gd name="connsiteX4" fmla="*/ 1692322 w 2442949"/>
                <a:gd name="connsiteY4" fmla="*/ 227463 h 1223749"/>
                <a:gd name="connsiteX5" fmla="*/ 2088107 w 2442949"/>
                <a:gd name="connsiteY5" fmla="*/ 36394 h 1223749"/>
                <a:gd name="connsiteX6" fmla="*/ 2442949 w 2442949"/>
                <a:gd name="connsiteY6" fmla="*/ 9099 h 1223749"/>
                <a:gd name="connsiteX7" fmla="*/ 2442949 w 2442949"/>
                <a:gd name="connsiteY7" fmla="*/ 9099 h 1223749"/>
                <a:gd name="connsiteX0" fmla="*/ 0 w 2442949"/>
                <a:gd name="connsiteY0" fmla="*/ 1182806 h 1223749"/>
                <a:gd name="connsiteX1" fmla="*/ 487237 w 2442949"/>
                <a:gd name="connsiteY1" fmla="*/ 1196454 h 1223749"/>
                <a:gd name="connsiteX2" fmla="*/ 955343 w 2442949"/>
                <a:gd name="connsiteY2" fmla="*/ 1019033 h 1223749"/>
                <a:gd name="connsiteX3" fmla="*/ 1419367 w 2442949"/>
                <a:gd name="connsiteY3" fmla="*/ 636896 h 1223749"/>
                <a:gd name="connsiteX4" fmla="*/ 1692322 w 2442949"/>
                <a:gd name="connsiteY4" fmla="*/ 227463 h 1223749"/>
                <a:gd name="connsiteX5" fmla="*/ 2088107 w 2442949"/>
                <a:gd name="connsiteY5" fmla="*/ 36394 h 1223749"/>
                <a:gd name="connsiteX6" fmla="*/ 2442949 w 2442949"/>
                <a:gd name="connsiteY6" fmla="*/ 9099 h 1223749"/>
                <a:gd name="connsiteX7" fmla="*/ 2442949 w 2442949"/>
                <a:gd name="connsiteY7" fmla="*/ 9099 h 1223749"/>
                <a:gd name="connsiteX0" fmla="*/ 0 w 2442949"/>
                <a:gd name="connsiteY0" fmla="*/ 1182806 h 1223749"/>
                <a:gd name="connsiteX1" fmla="*/ 487237 w 2442949"/>
                <a:gd name="connsiteY1" fmla="*/ 1196454 h 1223749"/>
                <a:gd name="connsiteX2" fmla="*/ 955343 w 2442949"/>
                <a:gd name="connsiteY2" fmla="*/ 1019033 h 1223749"/>
                <a:gd name="connsiteX3" fmla="*/ 1419367 w 2442949"/>
                <a:gd name="connsiteY3" fmla="*/ 636896 h 1223749"/>
                <a:gd name="connsiteX4" fmla="*/ 1692322 w 2442949"/>
                <a:gd name="connsiteY4" fmla="*/ 227463 h 1223749"/>
                <a:gd name="connsiteX5" fmla="*/ 2088107 w 2442949"/>
                <a:gd name="connsiteY5" fmla="*/ 36394 h 1223749"/>
                <a:gd name="connsiteX6" fmla="*/ 2442949 w 2442949"/>
                <a:gd name="connsiteY6" fmla="*/ 9099 h 1223749"/>
                <a:gd name="connsiteX7" fmla="*/ 2442949 w 2442949"/>
                <a:gd name="connsiteY7" fmla="*/ 9099 h 1223749"/>
                <a:gd name="connsiteX0" fmla="*/ 0 w 2442949"/>
                <a:gd name="connsiteY0" fmla="*/ 1182806 h 1223749"/>
                <a:gd name="connsiteX1" fmla="*/ 487237 w 2442949"/>
                <a:gd name="connsiteY1" fmla="*/ 1196454 h 1223749"/>
                <a:gd name="connsiteX2" fmla="*/ 955343 w 2442949"/>
                <a:gd name="connsiteY2" fmla="*/ 1019033 h 1223749"/>
                <a:gd name="connsiteX3" fmla="*/ 1298357 w 2442949"/>
                <a:gd name="connsiteY3" fmla="*/ 636896 h 1223749"/>
                <a:gd name="connsiteX4" fmla="*/ 1692322 w 2442949"/>
                <a:gd name="connsiteY4" fmla="*/ 227463 h 1223749"/>
                <a:gd name="connsiteX5" fmla="*/ 2088107 w 2442949"/>
                <a:gd name="connsiteY5" fmla="*/ 36394 h 1223749"/>
                <a:gd name="connsiteX6" fmla="*/ 2442949 w 2442949"/>
                <a:gd name="connsiteY6" fmla="*/ 9099 h 1223749"/>
                <a:gd name="connsiteX7" fmla="*/ 2442949 w 2442949"/>
                <a:gd name="connsiteY7" fmla="*/ 9099 h 122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42949" h="1223749">
                  <a:moveTo>
                    <a:pt x="0" y="1182806"/>
                  </a:moveTo>
                  <a:cubicBezTo>
                    <a:pt x="56865" y="1203277"/>
                    <a:pt x="328013" y="1223749"/>
                    <a:pt x="487237" y="1196454"/>
                  </a:cubicBezTo>
                  <a:cubicBezTo>
                    <a:pt x="646461" y="1169159"/>
                    <a:pt x="820156" y="1112293"/>
                    <a:pt x="955343" y="1019033"/>
                  </a:cubicBezTo>
                  <a:cubicBezTo>
                    <a:pt x="1090530" y="925773"/>
                    <a:pt x="1175527" y="768824"/>
                    <a:pt x="1298357" y="636896"/>
                  </a:cubicBezTo>
                  <a:cubicBezTo>
                    <a:pt x="1421187" y="504968"/>
                    <a:pt x="1560697" y="327547"/>
                    <a:pt x="1692322" y="227463"/>
                  </a:cubicBezTo>
                  <a:cubicBezTo>
                    <a:pt x="1823947" y="127379"/>
                    <a:pt x="1963003" y="72788"/>
                    <a:pt x="2088107" y="36394"/>
                  </a:cubicBezTo>
                  <a:cubicBezTo>
                    <a:pt x="2213211" y="0"/>
                    <a:pt x="2442949" y="9099"/>
                    <a:pt x="2442949" y="9099"/>
                  </a:cubicBezTo>
                  <a:lnTo>
                    <a:pt x="2442949" y="9099"/>
                  </a:lnTo>
                </a:path>
              </a:pathLst>
            </a:cu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2" name="11 Forma libre"/>
            <p:cNvSpPr/>
            <p:nvPr/>
          </p:nvSpPr>
          <p:spPr>
            <a:xfrm>
              <a:off x="3975621" y="4274006"/>
              <a:ext cx="1639217" cy="900000"/>
            </a:xfrm>
            <a:custGeom>
              <a:avLst/>
              <a:gdLst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  <a:gd name="connsiteX0" fmla="*/ 0 w 1226752"/>
                <a:gd name="connsiteY0" fmla="*/ 852985 h 852985"/>
                <a:gd name="connsiteX1" fmla="*/ 450376 w 1226752"/>
                <a:gd name="connsiteY1" fmla="*/ 730155 h 852985"/>
                <a:gd name="connsiteX2" fmla="*/ 777922 w 1226752"/>
                <a:gd name="connsiteY2" fmla="*/ 266131 h 852985"/>
                <a:gd name="connsiteX3" fmla="*/ 914400 w 1226752"/>
                <a:gd name="connsiteY3" fmla="*/ 47767 h 852985"/>
                <a:gd name="connsiteX4" fmla="*/ 1037230 w 1226752"/>
                <a:gd name="connsiteY4" fmla="*/ 6824 h 852985"/>
                <a:gd name="connsiteX5" fmla="*/ 1064525 w 1226752"/>
                <a:gd name="connsiteY5" fmla="*/ 6824 h 852985"/>
                <a:gd name="connsiteX0" fmla="*/ 0 w 1226752"/>
                <a:gd name="connsiteY0" fmla="*/ 852985 h 852985"/>
                <a:gd name="connsiteX1" fmla="*/ 450376 w 1226752"/>
                <a:gd name="connsiteY1" fmla="*/ 730155 h 852985"/>
                <a:gd name="connsiteX2" fmla="*/ 777922 w 1226752"/>
                <a:gd name="connsiteY2" fmla="*/ 266131 h 852985"/>
                <a:gd name="connsiteX3" fmla="*/ 914400 w 1226752"/>
                <a:gd name="connsiteY3" fmla="*/ 47767 h 852985"/>
                <a:gd name="connsiteX4" fmla="*/ 1037230 w 1226752"/>
                <a:gd name="connsiteY4" fmla="*/ 6824 h 852985"/>
                <a:gd name="connsiteX5" fmla="*/ 1064525 w 1226752"/>
                <a:gd name="connsiteY5" fmla="*/ 6824 h 852985"/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4525" h="852985">
                  <a:moveTo>
                    <a:pt x="0" y="852985"/>
                  </a:moveTo>
                  <a:cubicBezTo>
                    <a:pt x="160361" y="840474"/>
                    <a:pt x="320722" y="827964"/>
                    <a:pt x="450376" y="730155"/>
                  </a:cubicBezTo>
                  <a:cubicBezTo>
                    <a:pt x="580030" y="632346"/>
                    <a:pt x="700585" y="379862"/>
                    <a:pt x="777922" y="266131"/>
                  </a:cubicBezTo>
                  <a:cubicBezTo>
                    <a:pt x="855259" y="152400"/>
                    <a:pt x="871182" y="90985"/>
                    <a:pt x="914400" y="47767"/>
                  </a:cubicBezTo>
                  <a:cubicBezTo>
                    <a:pt x="957618" y="4549"/>
                    <a:pt x="1012209" y="13648"/>
                    <a:pt x="1037230" y="6824"/>
                  </a:cubicBezTo>
                  <a:cubicBezTo>
                    <a:pt x="1062251" y="0"/>
                    <a:pt x="1025676" y="27698"/>
                    <a:pt x="1064525" y="6824"/>
                  </a:cubicBezTo>
                </a:path>
              </a:pathLst>
            </a:cu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3" name="12 Forma libre"/>
            <p:cNvSpPr/>
            <p:nvPr/>
          </p:nvSpPr>
          <p:spPr>
            <a:xfrm flipH="1">
              <a:off x="5593409" y="4269736"/>
              <a:ext cx="1639217" cy="900000"/>
            </a:xfrm>
            <a:custGeom>
              <a:avLst/>
              <a:gdLst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  <a:gd name="connsiteX0" fmla="*/ 0 w 1226752"/>
                <a:gd name="connsiteY0" fmla="*/ 852985 h 852985"/>
                <a:gd name="connsiteX1" fmla="*/ 450376 w 1226752"/>
                <a:gd name="connsiteY1" fmla="*/ 730155 h 852985"/>
                <a:gd name="connsiteX2" fmla="*/ 777922 w 1226752"/>
                <a:gd name="connsiteY2" fmla="*/ 266131 h 852985"/>
                <a:gd name="connsiteX3" fmla="*/ 914400 w 1226752"/>
                <a:gd name="connsiteY3" fmla="*/ 47767 h 852985"/>
                <a:gd name="connsiteX4" fmla="*/ 1037230 w 1226752"/>
                <a:gd name="connsiteY4" fmla="*/ 6824 h 852985"/>
                <a:gd name="connsiteX5" fmla="*/ 1064525 w 1226752"/>
                <a:gd name="connsiteY5" fmla="*/ 6824 h 852985"/>
                <a:gd name="connsiteX0" fmla="*/ 0 w 1226752"/>
                <a:gd name="connsiteY0" fmla="*/ 852985 h 852985"/>
                <a:gd name="connsiteX1" fmla="*/ 450376 w 1226752"/>
                <a:gd name="connsiteY1" fmla="*/ 730155 h 852985"/>
                <a:gd name="connsiteX2" fmla="*/ 777922 w 1226752"/>
                <a:gd name="connsiteY2" fmla="*/ 266131 h 852985"/>
                <a:gd name="connsiteX3" fmla="*/ 914400 w 1226752"/>
                <a:gd name="connsiteY3" fmla="*/ 47767 h 852985"/>
                <a:gd name="connsiteX4" fmla="*/ 1037230 w 1226752"/>
                <a:gd name="connsiteY4" fmla="*/ 6824 h 852985"/>
                <a:gd name="connsiteX5" fmla="*/ 1064525 w 1226752"/>
                <a:gd name="connsiteY5" fmla="*/ 6824 h 852985"/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4525" h="852985">
                  <a:moveTo>
                    <a:pt x="0" y="852985"/>
                  </a:moveTo>
                  <a:cubicBezTo>
                    <a:pt x="160361" y="840474"/>
                    <a:pt x="320722" y="827964"/>
                    <a:pt x="450376" y="730155"/>
                  </a:cubicBezTo>
                  <a:cubicBezTo>
                    <a:pt x="580030" y="632346"/>
                    <a:pt x="700585" y="379862"/>
                    <a:pt x="777922" y="266131"/>
                  </a:cubicBezTo>
                  <a:cubicBezTo>
                    <a:pt x="855259" y="152400"/>
                    <a:pt x="871182" y="90985"/>
                    <a:pt x="914400" y="47767"/>
                  </a:cubicBezTo>
                  <a:cubicBezTo>
                    <a:pt x="957618" y="4549"/>
                    <a:pt x="1012209" y="13648"/>
                    <a:pt x="1037230" y="6824"/>
                  </a:cubicBezTo>
                  <a:cubicBezTo>
                    <a:pt x="1062251" y="0"/>
                    <a:pt x="1025676" y="27698"/>
                    <a:pt x="1064525" y="6824"/>
                  </a:cubicBezTo>
                </a:path>
              </a:pathLst>
            </a:cu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4" name="13 Forma libre"/>
            <p:cNvSpPr/>
            <p:nvPr/>
          </p:nvSpPr>
          <p:spPr>
            <a:xfrm>
              <a:off x="7219031" y="4276878"/>
              <a:ext cx="1639217" cy="900000"/>
            </a:xfrm>
            <a:custGeom>
              <a:avLst/>
              <a:gdLst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  <a:gd name="connsiteX0" fmla="*/ 0 w 1226752"/>
                <a:gd name="connsiteY0" fmla="*/ 852985 h 852985"/>
                <a:gd name="connsiteX1" fmla="*/ 450376 w 1226752"/>
                <a:gd name="connsiteY1" fmla="*/ 730155 h 852985"/>
                <a:gd name="connsiteX2" fmla="*/ 777922 w 1226752"/>
                <a:gd name="connsiteY2" fmla="*/ 266131 h 852985"/>
                <a:gd name="connsiteX3" fmla="*/ 914400 w 1226752"/>
                <a:gd name="connsiteY3" fmla="*/ 47767 h 852985"/>
                <a:gd name="connsiteX4" fmla="*/ 1037230 w 1226752"/>
                <a:gd name="connsiteY4" fmla="*/ 6824 h 852985"/>
                <a:gd name="connsiteX5" fmla="*/ 1064525 w 1226752"/>
                <a:gd name="connsiteY5" fmla="*/ 6824 h 852985"/>
                <a:gd name="connsiteX0" fmla="*/ 0 w 1226752"/>
                <a:gd name="connsiteY0" fmla="*/ 852985 h 852985"/>
                <a:gd name="connsiteX1" fmla="*/ 450376 w 1226752"/>
                <a:gd name="connsiteY1" fmla="*/ 730155 h 852985"/>
                <a:gd name="connsiteX2" fmla="*/ 777922 w 1226752"/>
                <a:gd name="connsiteY2" fmla="*/ 266131 h 852985"/>
                <a:gd name="connsiteX3" fmla="*/ 914400 w 1226752"/>
                <a:gd name="connsiteY3" fmla="*/ 47767 h 852985"/>
                <a:gd name="connsiteX4" fmla="*/ 1037230 w 1226752"/>
                <a:gd name="connsiteY4" fmla="*/ 6824 h 852985"/>
                <a:gd name="connsiteX5" fmla="*/ 1064525 w 1226752"/>
                <a:gd name="connsiteY5" fmla="*/ 6824 h 852985"/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4525" h="852985">
                  <a:moveTo>
                    <a:pt x="0" y="852985"/>
                  </a:moveTo>
                  <a:cubicBezTo>
                    <a:pt x="160361" y="840474"/>
                    <a:pt x="320722" y="827964"/>
                    <a:pt x="450376" y="730155"/>
                  </a:cubicBezTo>
                  <a:cubicBezTo>
                    <a:pt x="580030" y="632346"/>
                    <a:pt x="700585" y="379862"/>
                    <a:pt x="777922" y="266131"/>
                  </a:cubicBezTo>
                  <a:cubicBezTo>
                    <a:pt x="855259" y="152400"/>
                    <a:pt x="871182" y="90985"/>
                    <a:pt x="914400" y="47767"/>
                  </a:cubicBezTo>
                  <a:cubicBezTo>
                    <a:pt x="957618" y="4549"/>
                    <a:pt x="1012209" y="13648"/>
                    <a:pt x="1037230" y="6824"/>
                  </a:cubicBezTo>
                  <a:cubicBezTo>
                    <a:pt x="1062251" y="0"/>
                    <a:pt x="1025676" y="27698"/>
                    <a:pt x="1064525" y="6824"/>
                  </a:cubicBezTo>
                </a:path>
              </a:pathLst>
            </a:cu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6" name="15 Forma libre"/>
            <p:cNvSpPr/>
            <p:nvPr/>
          </p:nvSpPr>
          <p:spPr>
            <a:xfrm>
              <a:off x="5500694" y="976906"/>
              <a:ext cx="3184765" cy="1724066"/>
            </a:xfrm>
            <a:custGeom>
              <a:avLst/>
              <a:gdLst>
                <a:gd name="connsiteX0" fmla="*/ 0 w 2442949"/>
                <a:gd name="connsiteY0" fmla="*/ 1182806 h 1223749"/>
                <a:gd name="connsiteX1" fmla="*/ 272955 w 2442949"/>
                <a:gd name="connsiteY1" fmla="*/ 1196454 h 1223749"/>
                <a:gd name="connsiteX2" fmla="*/ 955343 w 2442949"/>
                <a:gd name="connsiteY2" fmla="*/ 1019033 h 1223749"/>
                <a:gd name="connsiteX3" fmla="*/ 1419367 w 2442949"/>
                <a:gd name="connsiteY3" fmla="*/ 636896 h 1223749"/>
                <a:gd name="connsiteX4" fmla="*/ 1692322 w 2442949"/>
                <a:gd name="connsiteY4" fmla="*/ 227463 h 1223749"/>
                <a:gd name="connsiteX5" fmla="*/ 2088107 w 2442949"/>
                <a:gd name="connsiteY5" fmla="*/ 36394 h 1223749"/>
                <a:gd name="connsiteX6" fmla="*/ 2442949 w 2442949"/>
                <a:gd name="connsiteY6" fmla="*/ 9099 h 1223749"/>
                <a:gd name="connsiteX7" fmla="*/ 2442949 w 2442949"/>
                <a:gd name="connsiteY7" fmla="*/ 9099 h 1223749"/>
                <a:gd name="connsiteX0" fmla="*/ 0 w 2442949"/>
                <a:gd name="connsiteY0" fmla="*/ 1182806 h 1223749"/>
                <a:gd name="connsiteX1" fmla="*/ 272955 w 2442949"/>
                <a:gd name="connsiteY1" fmla="*/ 1196454 h 1223749"/>
                <a:gd name="connsiteX2" fmla="*/ 955343 w 2442949"/>
                <a:gd name="connsiteY2" fmla="*/ 1019033 h 1223749"/>
                <a:gd name="connsiteX3" fmla="*/ 1419367 w 2442949"/>
                <a:gd name="connsiteY3" fmla="*/ 636896 h 1223749"/>
                <a:gd name="connsiteX4" fmla="*/ 1692322 w 2442949"/>
                <a:gd name="connsiteY4" fmla="*/ 227463 h 1223749"/>
                <a:gd name="connsiteX5" fmla="*/ 2088107 w 2442949"/>
                <a:gd name="connsiteY5" fmla="*/ 36394 h 1223749"/>
                <a:gd name="connsiteX6" fmla="*/ 2442949 w 2442949"/>
                <a:gd name="connsiteY6" fmla="*/ 9099 h 1223749"/>
                <a:gd name="connsiteX7" fmla="*/ 2442949 w 2442949"/>
                <a:gd name="connsiteY7" fmla="*/ 9099 h 1223749"/>
                <a:gd name="connsiteX0" fmla="*/ 0 w 2442949"/>
                <a:gd name="connsiteY0" fmla="*/ 1182806 h 1223749"/>
                <a:gd name="connsiteX1" fmla="*/ 272955 w 2442949"/>
                <a:gd name="connsiteY1" fmla="*/ 1196454 h 1223749"/>
                <a:gd name="connsiteX2" fmla="*/ 955343 w 2442949"/>
                <a:gd name="connsiteY2" fmla="*/ 1019033 h 1223749"/>
                <a:gd name="connsiteX3" fmla="*/ 1419367 w 2442949"/>
                <a:gd name="connsiteY3" fmla="*/ 636896 h 1223749"/>
                <a:gd name="connsiteX4" fmla="*/ 1692322 w 2442949"/>
                <a:gd name="connsiteY4" fmla="*/ 227463 h 1223749"/>
                <a:gd name="connsiteX5" fmla="*/ 2088107 w 2442949"/>
                <a:gd name="connsiteY5" fmla="*/ 36394 h 1223749"/>
                <a:gd name="connsiteX6" fmla="*/ 2442949 w 2442949"/>
                <a:gd name="connsiteY6" fmla="*/ 9099 h 1223749"/>
                <a:gd name="connsiteX7" fmla="*/ 2442949 w 2442949"/>
                <a:gd name="connsiteY7" fmla="*/ 9099 h 1223749"/>
                <a:gd name="connsiteX0" fmla="*/ 0 w 2442949"/>
                <a:gd name="connsiteY0" fmla="*/ 1182806 h 1223749"/>
                <a:gd name="connsiteX1" fmla="*/ 487237 w 2442949"/>
                <a:gd name="connsiteY1" fmla="*/ 1196454 h 1223749"/>
                <a:gd name="connsiteX2" fmla="*/ 955343 w 2442949"/>
                <a:gd name="connsiteY2" fmla="*/ 1019033 h 1223749"/>
                <a:gd name="connsiteX3" fmla="*/ 1419367 w 2442949"/>
                <a:gd name="connsiteY3" fmla="*/ 636896 h 1223749"/>
                <a:gd name="connsiteX4" fmla="*/ 1692322 w 2442949"/>
                <a:gd name="connsiteY4" fmla="*/ 227463 h 1223749"/>
                <a:gd name="connsiteX5" fmla="*/ 2088107 w 2442949"/>
                <a:gd name="connsiteY5" fmla="*/ 36394 h 1223749"/>
                <a:gd name="connsiteX6" fmla="*/ 2442949 w 2442949"/>
                <a:gd name="connsiteY6" fmla="*/ 9099 h 1223749"/>
                <a:gd name="connsiteX7" fmla="*/ 2442949 w 2442949"/>
                <a:gd name="connsiteY7" fmla="*/ 9099 h 1223749"/>
                <a:gd name="connsiteX0" fmla="*/ 0 w 2442949"/>
                <a:gd name="connsiteY0" fmla="*/ 1182806 h 1223749"/>
                <a:gd name="connsiteX1" fmla="*/ 487237 w 2442949"/>
                <a:gd name="connsiteY1" fmla="*/ 1196454 h 1223749"/>
                <a:gd name="connsiteX2" fmla="*/ 955343 w 2442949"/>
                <a:gd name="connsiteY2" fmla="*/ 1019033 h 1223749"/>
                <a:gd name="connsiteX3" fmla="*/ 1419367 w 2442949"/>
                <a:gd name="connsiteY3" fmla="*/ 636896 h 1223749"/>
                <a:gd name="connsiteX4" fmla="*/ 1692322 w 2442949"/>
                <a:gd name="connsiteY4" fmla="*/ 227463 h 1223749"/>
                <a:gd name="connsiteX5" fmla="*/ 2088107 w 2442949"/>
                <a:gd name="connsiteY5" fmla="*/ 36394 h 1223749"/>
                <a:gd name="connsiteX6" fmla="*/ 2442949 w 2442949"/>
                <a:gd name="connsiteY6" fmla="*/ 9099 h 1223749"/>
                <a:gd name="connsiteX7" fmla="*/ 2442949 w 2442949"/>
                <a:gd name="connsiteY7" fmla="*/ 9099 h 1223749"/>
                <a:gd name="connsiteX0" fmla="*/ 0 w 2442949"/>
                <a:gd name="connsiteY0" fmla="*/ 1182806 h 1223749"/>
                <a:gd name="connsiteX1" fmla="*/ 487237 w 2442949"/>
                <a:gd name="connsiteY1" fmla="*/ 1196454 h 1223749"/>
                <a:gd name="connsiteX2" fmla="*/ 955343 w 2442949"/>
                <a:gd name="connsiteY2" fmla="*/ 1019033 h 1223749"/>
                <a:gd name="connsiteX3" fmla="*/ 1298357 w 2442949"/>
                <a:gd name="connsiteY3" fmla="*/ 636896 h 1223749"/>
                <a:gd name="connsiteX4" fmla="*/ 1692322 w 2442949"/>
                <a:gd name="connsiteY4" fmla="*/ 227463 h 1223749"/>
                <a:gd name="connsiteX5" fmla="*/ 2088107 w 2442949"/>
                <a:gd name="connsiteY5" fmla="*/ 36394 h 1223749"/>
                <a:gd name="connsiteX6" fmla="*/ 2442949 w 2442949"/>
                <a:gd name="connsiteY6" fmla="*/ 9099 h 1223749"/>
                <a:gd name="connsiteX7" fmla="*/ 2442949 w 2442949"/>
                <a:gd name="connsiteY7" fmla="*/ 9099 h 122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42949" h="1223749">
                  <a:moveTo>
                    <a:pt x="0" y="1182806"/>
                  </a:moveTo>
                  <a:cubicBezTo>
                    <a:pt x="56865" y="1203277"/>
                    <a:pt x="328013" y="1223749"/>
                    <a:pt x="487237" y="1196454"/>
                  </a:cubicBezTo>
                  <a:cubicBezTo>
                    <a:pt x="646461" y="1169159"/>
                    <a:pt x="820156" y="1112293"/>
                    <a:pt x="955343" y="1019033"/>
                  </a:cubicBezTo>
                  <a:cubicBezTo>
                    <a:pt x="1090530" y="925773"/>
                    <a:pt x="1175527" y="768824"/>
                    <a:pt x="1298357" y="636896"/>
                  </a:cubicBezTo>
                  <a:cubicBezTo>
                    <a:pt x="1421187" y="504968"/>
                    <a:pt x="1560697" y="327547"/>
                    <a:pt x="1692322" y="227463"/>
                  </a:cubicBezTo>
                  <a:cubicBezTo>
                    <a:pt x="1823947" y="127379"/>
                    <a:pt x="1963003" y="72788"/>
                    <a:pt x="2088107" y="36394"/>
                  </a:cubicBezTo>
                  <a:cubicBezTo>
                    <a:pt x="2213211" y="0"/>
                    <a:pt x="2442949" y="9099"/>
                    <a:pt x="2442949" y="9099"/>
                  </a:cubicBezTo>
                  <a:lnTo>
                    <a:pt x="2442949" y="9099"/>
                  </a:lnTo>
                </a:path>
              </a:pathLst>
            </a:cu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52" name="51 Forma libre"/>
            <p:cNvSpPr/>
            <p:nvPr/>
          </p:nvSpPr>
          <p:spPr>
            <a:xfrm>
              <a:off x="785786" y="4301302"/>
              <a:ext cx="1710655" cy="913648"/>
            </a:xfrm>
            <a:custGeom>
              <a:avLst/>
              <a:gdLst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  <a:gd name="connsiteX0" fmla="*/ 0 w 1226752"/>
                <a:gd name="connsiteY0" fmla="*/ 852985 h 852985"/>
                <a:gd name="connsiteX1" fmla="*/ 450376 w 1226752"/>
                <a:gd name="connsiteY1" fmla="*/ 730155 h 852985"/>
                <a:gd name="connsiteX2" fmla="*/ 777922 w 1226752"/>
                <a:gd name="connsiteY2" fmla="*/ 266131 h 852985"/>
                <a:gd name="connsiteX3" fmla="*/ 914400 w 1226752"/>
                <a:gd name="connsiteY3" fmla="*/ 47767 h 852985"/>
                <a:gd name="connsiteX4" fmla="*/ 1037230 w 1226752"/>
                <a:gd name="connsiteY4" fmla="*/ 6824 h 852985"/>
                <a:gd name="connsiteX5" fmla="*/ 1064525 w 1226752"/>
                <a:gd name="connsiteY5" fmla="*/ 6824 h 852985"/>
                <a:gd name="connsiteX0" fmla="*/ 0 w 1226752"/>
                <a:gd name="connsiteY0" fmla="*/ 852985 h 852985"/>
                <a:gd name="connsiteX1" fmla="*/ 450376 w 1226752"/>
                <a:gd name="connsiteY1" fmla="*/ 730155 h 852985"/>
                <a:gd name="connsiteX2" fmla="*/ 777922 w 1226752"/>
                <a:gd name="connsiteY2" fmla="*/ 266131 h 852985"/>
                <a:gd name="connsiteX3" fmla="*/ 914400 w 1226752"/>
                <a:gd name="connsiteY3" fmla="*/ 47767 h 852985"/>
                <a:gd name="connsiteX4" fmla="*/ 1037230 w 1226752"/>
                <a:gd name="connsiteY4" fmla="*/ 6824 h 852985"/>
                <a:gd name="connsiteX5" fmla="*/ 1064525 w 1226752"/>
                <a:gd name="connsiteY5" fmla="*/ 6824 h 852985"/>
                <a:gd name="connsiteX0" fmla="*/ 0 w 1064525"/>
                <a:gd name="connsiteY0" fmla="*/ 852985 h 852985"/>
                <a:gd name="connsiteX1" fmla="*/ 450376 w 1064525"/>
                <a:gd name="connsiteY1" fmla="*/ 730155 h 852985"/>
                <a:gd name="connsiteX2" fmla="*/ 777922 w 1064525"/>
                <a:gd name="connsiteY2" fmla="*/ 266131 h 852985"/>
                <a:gd name="connsiteX3" fmla="*/ 914400 w 1064525"/>
                <a:gd name="connsiteY3" fmla="*/ 47767 h 852985"/>
                <a:gd name="connsiteX4" fmla="*/ 1037230 w 1064525"/>
                <a:gd name="connsiteY4" fmla="*/ 6824 h 852985"/>
                <a:gd name="connsiteX5" fmla="*/ 1064525 w 1064525"/>
                <a:gd name="connsiteY5" fmla="*/ 6824 h 85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4525" h="852985">
                  <a:moveTo>
                    <a:pt x="0" y="852985"/>
                  </a:moveTo>
                  <a:cubicBezTo>
                    <a:pt x="160361" y="840474"/>
                    <a:pt x="320722" y="827964"/>
                    <a:pt x="450376" y="730155"/>
                  </a:cubicBezTo>
                  <a:cubicBezTo>
                    <a:pt x="580030" y="632346"/>
                    <a:pt x="700585" y="379862"/>
                    <a:pt x="777922" y="266131"/>
                  </a:cubicBezTo>
                  <a:cubicBezTo>
                    <a:pt x="855259" y="152400"/>
                    <a:pt x="871182" y="90985"/>
                    <a:pt x="914400" y="47767"/>
                  </a:cubicBezTo>
                  <a:cubicBezTo>
                    <a:pt x="957618" y="4549"/>
                    <a:pt x="1012209" y="13648"/>
                    <a:pt x="1037230" y="6824"/>
                  </a:cubicBezTo>
                  <a:cubicBezTo>
                    <a:pt x="1062251" y="0"/>
                    <a:pt x="1025676" y="27698"/>
                    <a:pt x="1064525" y="6824"/>
                  </a:cubicBezTo>
                </a:path>
              </a:pathLst>
            </a:cu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  <p:sp>
        <p:nvSpPr>
          <p:cNvPr id="65" name="64 Rectángulo"/>
          <p:cNvSpPr/>
          <p:nvPr/>
        </p:nvSpPr>
        <p:spPr>
          <a:xfrm>
            <a:off x="7643802" y="5500702"/>
            <a:ext cx="1285884" cy="785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400" b="1" dirty="0">
              <a:solidFill>
                <a:srgbClr val="FF0000"/>
              </a:solidFill>
            </a:endParaRPr>
          </a:p>
        </p:txBody>
      </p:sp>
      <p:grpSp>
        <p:nvGrpSpPr>
          <p:cNvPr id="3" name="46 Grupo"/>
          <p:cNvGrpSpPr/>
          <p:nvPr/>
        </p:nvGrpSpPr>
        <p:grpSpPr>
          <a:xfrm>
            <a:off x="0" y="3643314"/>
            <a:ext cx="1071538" cy="2469836"/>
            <a:chOff x="0" y="3714752"/>
            <a:chExt cx="1071538" cy="2469836"/>
          </a:xfrm>
        </p:grpSpPr>
        <p:sp>
          <p:nvSpPr>
            <p:cNvPr id="77" name="76 Rectángulo"/>
            <p:cNvSpPr/>
            <p:nvPr/>
          </p:nvSpPr>
          <p:spPr>
            <a:xfrm>
              <a:off x="0" y="3714752"/>
              <a:ext cx="1071538" cy="6429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1500" b="1" dirty="0" smtClean="0">
                  <a:solidFill>
                    <a:srgbClr val="00FF00"/>
                  </a:solidFill>
                </a:rPr>
                <a:t>IMPACTO POSITIVO</a:t>
              </a:r>
              <a:endParaRPr lang="es-AR" sz="1500" b="1" dirty="0">
                <a:solidFill>
                  <a:srgbClr val="00FF00"/>
                </a:solidFill>
              </a:endParaRPr>
            </a:p>
          </p:txBody>
        </p:sp>
        <p:sp>
          <p:nvSpPr>
            <p:cNvPr id="79" name="78 Rectángulo"/>
            <p:cNvSpPr/>
            <p:nvPr/>
          </p:nvSpPr>
          <p:spPr>
            <a:xfrm>
              <a:off x="0" y="5613060"/>
              <a:ext cx="1071538" cy="5715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1500" b="1" dirty="0" smtClean="0">
                  <a:solidFill>
                    <a:srgbClr val="FF0000"/>
                  </a:solidFill>
                </a:rPr>
                <a:t>MODA IMITACIÓN</a:t>
              </a:r>
              <a:endParaRPr lang="es-AR" sz="15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80" name="79 Conector recto de flecha"/>
            <p:cNvCxnSpPr>
              <a:endCxn id="79" idx="0"/>
            </p:cNvCxnSpPr>
            <p:nvPr/>
          </p:nvCxnSpPr>
          <p:spPr>
            <a:xfrm rot="16200000" flipH="1">
              <a:off x="-181220" y="4896071"/>
              <a:ext cx="1398242" cy="35736"/>
            </a:xfrm>
            <a:prstGeom prst="straightConnector1">
              <a:avLst/>
            </a:prstGeom>
            <a:ln w="19050">
              <a:solidFill>
                <a:schemeClr val="bg1"/>
              </a:solidFill>
              <a:prstDash val="dash"/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85 CuadroTexto"/>
            <p:cNvSpPr txBox="1"/>
            <p:nvPr/>
          </p:nvSpPr>
          <p:spPr>
            <a:xfrm rot="16200000">
              <a:off x="-222852" y="4803334"/>
              <a:ext cx="121444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500" b="1" dirty="0" smtClean="0">
                  <a:solidFill>
                    <a:schemeClr val="bg1"/>
                  </a:solidFill>
                </a:rPr>
                <a:t>DECISIÓN</a:t>
              </a:r>
              <a:endParaRPr lang="es-AR" sz="15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48 Grupo"/>
          <p:cNvGrpSpPr/>
          <p:nvPr/>
        </p:nvGrpSpPr>
        <p:grpSpPr>
          <a:xfrm>
            <a:off x="928662" y="3071810"/>
            <a:ext cx="1285884" cy="3071834"/>
            <a:chOff x="928662" y="3071810"/>
            <a:chExt cx="1285884" cy="3071834"/>
          </a:xfrm>
        </p:grpSpPr>
        <p:sp>
          <p:nvSpPr>
            <p:cNvPr id="76" name="75 Rectángulo"/>
            <p:cNvSpPr/>
            <p:nvPr/>
          </p:nvSpPr>
          <p:spPr>
            <a:xfrm>
              <a:off x="928662" y="3071810"/>
              <a:ext cx="1285884" cy="5715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1500" b="1" dirty="0" smtClean="0">
                  <a:solidFill>
                    <a:srgbClr val="00FF00"/>
                  </a:solidFill>
                </a:rPr>
                <a:t>OBJETIVO ESTRATÉGICO</a:t>
              </a:r>
              <a:endParaRPr lang="es-AR" sz="1500" b="1" dirty="0">
                <a:solidFill>
                  <a:srgbClr val="00FF00"/>
                </a:solidFill>
              </a:endParaRPr>
            </a:p>
          </p:txBody>
        </p:sp>
        <p:sp>
          <p:nvSpPr>
            <p:cNvPr id="78" name="77 Rectángulo"/>
            <p:cNvSpPr/>
            <p:nvPr/>
          </p:nvSpPr>
          <p:spPr>
            <a:xfrm>
              <a:off x="1142976" y="5429264"/>
              <a:ext cx="1071570" cy="7143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1500" b="1" dirty="0" smtClean="0">
                  <a:solidFill>
                    <a:srgbClr val="FF0000"/>
                  </a:solidFill>
                </a:rPr>
                <a:t>INFORMAL </a:t>
              </a:r>
              <a:endParaRPr lang="es-AR" sz="15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81" name="80 Conector recto de flecha"/>
            <p:cNvCxnSpPr/>
            <p:nvPr/>
          </p:nvCxnSpPr>
          <p:spPr>
            <a:xfrm rot="5400000">
              <a:off x="606397" y="4607727"/>
              <a:ext cx="2072496" cy="794"/>
            </a:xfrm>
            <a:prstGeom prst="straightConnector1">
              <a:avLst/>
            </a:prstGeom>
            <a:ln w="19050">
              <a:solidFill>
                <a:schemeClr val="bg1"/>
              </a:solidFill>
              <a:prstDash val="dash"/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86 CuadroTexto"/>
            <p:cNvSpPr txBox="1"/>
            <p:nvPr/>
          </p:nvSpPr>
          <p:spPr>
            <a:xfrm rot="16200000">
              <a:off x="695641" y="4267550"/>
              <a:ext cx="157163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500" b="1" dirty="0" smtClean="0">
                  <a:solidFill>
                    <a:schemeClr val="bg1"/>
                  </a:solidFill>
                </a:rPr>
                <a:t>FORMALIZACIÓN</a:t>
              </a:r>
              <a:endParaRPr lang="es-AR" sz="15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50 Grupo"/>
          <p:cNvGrpSpPr/>
          <p:nvPr/>
        </p:nvGrpSpPr>
        <p:grpSpPr>
          <a:xfrm>
            <a:off x="2071670" y="2786058"/>
            <a:ext cx="1143008" cy="3286148"/>
            <a:chOff x="2071670" y="2786058"/>
            <a:chExt cx="1143008" cy="3286148"/>
          </a:xfrm>
        </p:grpSpPr>
        <p:sp>
          <p:nvSpPr>
            <p:cNvPr id="74" name="73 Rectángulo"/>
            <p:cNvSpPr/>
            <p:nvPr/>
          </p:nvSpPr>
          <p:spPr>
            <a:xfrm>
              <a:off x="2143108" y="5500702"/>
              <a:ext cx="1071570" cy="5715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1500" b="1" dirty="0" smtClean="0">
                  <a:solidFill>
                    <a:srgbClr val="FF0000"/>
                  </a:solidFill>
                </a:rPr>
                <a:t>EPISÓDICO</a:t>
              </a:r>
              <a:endParaRPr lang="es-AR" sz="1500" b="1" dirty="0">
                <a:solidFill>
                  <a:srgbClr val="FF0000"/>
                </a:solidFill>
              </a:endParaRPr>
            </a:p>
          </p:txBody>
        </p:sp>
        <p:sp>
          <p:nvSpPr>
            <p:cNvPr id="75" name="74 Rectángulo"/>
            <p:cNvSpPr/>
            <p:nvPr/>
          </p:nvSpPr>
          <p:spPr>
            <a:xfrm>
              <a:off x="2071670" y="2786058"/>
              <a:ext cx="1071570" cy="6429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1500" b="1" dirty="0" smtClean="0">
                  <a:solidFill>
                    <a:srgbClr val="00FF00"/>
                  </a:solidFill>
                </a:rPr>
                <a:t>SISTÉMICO</a:t>
              </a:r>
              <a:endParaRPr lang="es-AR" sz="1500" b="1" dirty="0">
                <a:solidFill>
                  <a:srgbClr val="00FF00"/>
                </a:solidFill>
              </a:endParaRPr>
            </a:p>
          </p:txBody>
        </p:sp>
        <p:cxnSp>
          <p:nvCxnSpPr>
            <p:cNvPr id="83" name="82 Conector recto de flecha"/>
            <p:cNvCxnSpPr/>
            <p:nvPr/>
          </p:nvCxnSpPr>
          <p:spPr>
            <a:xfrm rot="5400000">
              <a:off x="1398169" y="4459691"/>
              <a:ext cx="2357454" cy="10320"/>
            </a:xfrm>
            <a:prstGeom prst="straightConnector1">
              <a:avLst/>
            </a:prstGeom>
            <a:ln w="19050">
              <a:solidFill>
                <a:schemeClr val="bg1"/>
              </a:solidFill>
              <a:prstDash val="dash"/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87 CuadroTexto"/>
            <p:cNvSpPr txBox="1"/>
            <p:nvPr/>
          </p:nvSpPr>
          <p:spPr>
            <a:xfrm rot="16200000">
              <a:off x="1381997" y="4231832"/>
              <a:ext cx="207169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500" b="1" dirty="0" smtClean="0">
                  <a:solidFill>
                    <a:schemeClr val="bg1"/>
                  </a:solidFill>
                </a:rPr>
                <a:t>CAMBIO</a:t>
              </a:r>
              <a:endParaRPr lang="es-AR" sz="15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53 Grupo"/>
          <p:cNvGrpSpPr/>
          <p:nvPr/>
        </p:nvGrpSpPr>
        <p:grpSpPr>
          <a:xfrm>
            <a:off x="4214810" y="1714488"/>
            <a:ext cx="1357322" cy="4470124"/>
            <a:chOff x="4214810" y="1714488"/>
            <a:chExt cx="1357322" cy="4470124"/>
          </a:xfrm>
        </p:grpSpPr>
        <p:cxnSp>
          <p:nvCxnSpPr>
            <p:cNvPr id="39" name="38 Conector recto de flecha"/>
            <p:cNvCxnSpPr>
              <a:stCxn id="71" idx="2"/>
              <a:endCxn id="70" idx="0"/>
            </p:cNvCxnSpPr>
            <p:nvPr/>
          </p:nvCxnSpPr>
          <p:spPr>
            <a:xfrm rot="5400000">
              <a:off x="3265644" y="3985257"/>
              <a:ext cx="3255654" cy="1588"/>
            </a:xfrm>
            <a:prstGeom prst="straightConnector1">
              <a:avLst/>
            </a:prstGeom>
            <a:ln w="19050">
              <a:solidFill>
                <a:schemeClr val="bg1"/>
              </a:solidFill>
              <a:prstDash val="dash"/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69 Rectángulo"/>
            <p:cNvSpPr/>
            <p:nvPr/>
          </p:nvSpPr>
          <p:spPr>
            <a:xfrm>
              <a:off x="4357686" y="5613084"/>
              <a:ext cx="1071570" cy="5715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1500" b="1" dirty="0" smtClean="0">
                  <a:solidFill>
                    <a:srgbClr val="FF0000"/>
                  </a:solidFill>
                </a:rPr>
                <a:t>NO SE PERCIBE</a:t>
              </a:r>
              <a:endParaRPr lang="es-AR" sz="1500" b="1" dirty="0">
                <a:solidFill>
                  <a:srgbClr val="FF0000"/>
                </a:solidFill>
              </a:endParaRPr>
            </a:p>
          </p:txBody>
        </p:sp>
        <p:sp>
          <p:nvSpPr>
            <p:cNvPr id="71" name="70 Rectángulo"/>
            <p:cNvSpPr/>
            <p:nvPr/>
          </p:nvSpPr>
          <p:spPr>
            <a:xfrm>
              <a:off x="4214810" y="1714488"/>
              <a:ext cx="1357322" cy="6429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1500" b="1" dirty="0" smtClean="0">
                  <a:solidFill>
                    <a:srgbClr val="00FF00"/>
                  </a:solidFill>
                </a:rPr>
                <a:t>MEJORA CONTINUA</a:t>
              </a:r>
              <a:endParaRPr lang="es-AR" sz="1500" b="1" dirty="0">
                <a:solidFill>
                  <a:srgbClr val="00FF00"/>
                </a:solidFill>
              </a:endParaRPr>
            </a:p>
          </p:txBody>
        </p:sp>
        <p:sp>
          <p:nvSpPr>
            <p:cNvPr id="89" name="88 CuadroTexto"/>
            <p:cNvSpPr txBox="1"/>
            <p:nvPr/>
          </p:nvSpPr>
          <p:spPr>
            <a:xfrm rot="16200000">
              <a:off x="3731758" y="3874640"/>
              <a:ext cx="207169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500" b="1" dirty="0" smtClean="0">
                  <a:solidFill>
                    <a:schemeClr val="bg1"/>
                  </a:solidFill>
                </a:rPr>
                <a:t>CONTRIBUCIÓN</a:t>
              </a:r>
            </a:p>
          </p:txBody>
        </p:sp>
      </p:grpSp>
      <p:grpSp>
        <p:nvGrpSpPr>
          <p:cNvPr id="7" name="54 Grupo"/>
          <p:cNvGrpSpPr/>
          <p:nvPr/>
        </p:nvGrpSpPr>
        <p:grpSpPr>
          <a:xfrm>
            <a:off x="5143504" y="1142984"/>
            <a:ext cx="1643074" cy="5000660"/>
            <a:chOff x="5143504" y="1142984"/>
            <a:chExt cx="1643074" cy="5000660"/>
          </a:xfrm>
        </p:grpSpPr>
        <p:cxnSp>
          <p:nvCxnSpPr>
            <p:cNvPr id="41" name="40 Conector recto de flecha"/>
            <p:cNvCxnSpPr/>
            <p:nvPr/>
          </p:nvCxnSpPr>
          <p:spPr>
            <a:xfrm rot="5400000">
              <a:off x="4035421" y="3679033"/>
              <a:ext cx="3929090" cy="1588"/>
            </a:xfrm>
            <a:prstGeom prst="straightConnector1">
              <a:avLst/>
            </a:prstGeom>
            <a:ln w="19050">
              <a:solidFill>
                <a:schemeClr val="bg1"/>
              </a:solidFill>
              <a:prstDash val="dash"/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67 Rectángulo"/>
            <p:cNvSpPr/>
            <p:nvPr/>
          </p:nvSpPr>
          <p:spPr>
            <a:xfrm>
              <a:off x="5357818" y="1142984"/>
              <a:ext cx="1357322" cy="6429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1500" b="1" dirty="0" smtClean="0">
                  <a:solidFill>
                    <a:srgbClr val="00FF00"/>
                  </a:solidFill>
                </a:rPr>
                <a:t>DETECTAN Y CONTROLAN</a:t>
              </a:r>
              <a:endParaRPr lang="es-AR" sz="1500" b="1" dirty="0">
                <a:solidFill>
                  <a:srgbClr val="00FF00"/>
                </a:solidFill>
              </a:endParaRPr>
            </a:p>
          </p:txBody>
        </p:sp>
        <p:sp>
          <p:nvSpPr>
            <p:cNvPr id="69" name="68 Rectángulo"/>
            <p:cNvSpPr/>
            <p:nvPr/>
          </p:nvSpPr>
          <p:spPr>
            <a:xfrm>
              <a:off x="5143504" y="5572116"/>
              <a:ext cx="1643074" cy="5715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1500" b="1" dirty="0" smtClean="0">
                  <a:solidFill>
                    <a:srgbClr val="FF0000"/>
                  </a:solidFill>
                </a:rPr>
                <a:t>DESAPERCIBIDOS PERSISTEN</a:t>
              </a:r>
              <a:endParaRPr lang="es-AR" sz="1500" b="1" dirty="0">
                <a:solidFill>
                  <a:srgbClr val="FF0000"/>
                </a:solidFill>
              </a:endParaRPr>
            </a:p>
          </p:txBody>
        </p:sp>
        <p:sp>
          <p:nvSpPr>
            <p:cNvPr id="90" name="89 CuadroTexto"/>
            <p:cNvSpPr txBox="1"/>
            <p:nvPr/>
          </p:nvSpPr>
          <p:spPr>
            <a:xfrm rot="16200000">
              <a:off x="4687911" y="3259157"/>
              <a:ext cx="207169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500" b="1" dirty="0" smtClean="0">
                  <a:solidFill>
                    <a:schemeClr val="bg1"/>
                  </a:solidFill>
                </a:rPr>
                <a:t>LADRONES DE RENTABILIDAD</a:t>
              </a:r>
              <a:endParaRPr lang="es-AR" sz="15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55 Grupo"/>
          <p:cNvGrpSpPr/>
          <p:nvPr/>
        </p:nvGrpSpPr>
        <p:grpSpPr>
          <a:xfrm>
            <a:off x="6357950" y="642918"/>
            <a:ext cx="1428760" cy="5643602"/>
            <a:chOff x="6357950" y="642918"/>
            <a:chExt cx="1428760" cy="5643602"/>
          </a:xfrm>
        </p:grpSpPr>
        <p:cxnSp>
          <p:nvCxnSpPr>
            <p:cNvPr id="58" name="57 Conector recto de flecha"/>
            <p:cNvCxnSpPr/>
            <p:nvPr/>
          </p:nvCxnSpPr>
          <p:spPr>
            <a:xfrm rot="5400000" flipH="1" flipV="1">
              <a:off x="5001422" y="3429000"/>
              <a:ext cx="4286280" cy="1588"/>
            </a:xfrm>
            <a:prstGeom prst="straightConnector1">
              <a:avLst/>
            </a:prstGeom>
            <a:ln w="19050">
              <a:solidFill>
                <a:schemeClr val="bg1"/>
              </a:solidFill>
              <a:prstDash val="dash"/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65 Rectángulo"/>
            <p:cNvSpPr/>
            <p:nvPr/>
          </p:nvSpPr>
          <p:spPr>
            <a:xfrm>
              <a:off x="6500826" y="5500702"/>
              <a:ext cx="1285884" cy="7858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1500" b="1" dirty="0" smtClean="0">
                  <a:solidFill>
                    <a:srgbClr val="FF0000"/>
                  </a:solidFill>
                </a:rPr>
                <a:t>POR SENSACIONES</a:t>
              </a:r>
              <a:endParaRPr lang="es-AR" sz="1500" b="1" dirty="0">
                <a:solidFill>
                  <a:srgbClr val="FF0000"/>
                </a:solidFill>
              </a:endParaRPr>
            </a:p>
          </p:txBody>
        </p:sp>
        <p:sp>
          <p:nvSpPr>
            <p:cNvPr id="67" name="66 Rectángulo"/>
            <p:cNvSpPr/>
            <p:nvPr/>
          </p:nvSpPr>
          <p:spPr>
            <a:xfrm>
              <a:off x="6357950" y="642918"/>
              <a:ext cx="1428760" cy="6429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1500" b="1" dirty="0" smtClean="0">
                  <a:solidFill>
                    <a:srgbClr val="00FF00"/>
                  </a:solidFill>
                </a:rPr>
                <a:t>INFORMACIÓN CONSISTENTE</a:t>
              </a:r>
              <a:endParaRPr lang="es-AR" sz="1500" b="1" dirty="0">
                <a:solidFill>
                  <a:srgbClr val="00FF00"/>
                </a:solidFill>
              </a:endParaRPr>
            </a:p>
          </p:txBody>
        </p:sp>
        <p:sp>
          <p:nvSpPr>
            <p:cNvPr id="91" name="90 CuadroTexto"/>
            <p:cNvSpPr txBox="1"/>
            <p:nvPr/>
          </p:nvSpPr>
          <p:spPr>
            <a:xfrm rot="16200000">
              <a:off x="5954030" y="3517449"/>
              <a:ext cx="207169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500" b="1" dirty="0" smtClean="0">
                  <a:solidFill>
                    <a:schemeClr val="bg1"/>
                  </a:solidFill>
                </a:rPr>
                <a:t>TOMA DE DECISIONES</a:t>
              </a:r>
              <a:endParaRPr lang="es-AR" sz="15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52 Grupo"/>
          <p:cNvGrpSpPr/>
          <p:nvPr/>
        </p:nvGrpSpPr>
        <p:grpSpPr>
          <a:xfrm>
            <a:off x="3214678" y="2571744"/>
            <a:ext cx="1214446" cy="3725226"/>
            <a:chOff x="3214678" y="2571744"/>
            <a:chExt cx="1214446" cy="3725226"/>
          </a:xfrm>
        </p:grpSpPr>
        <p:cxnSp>
          <p:nvCxnSpPr>
            <p:cNvPr id="50" name="49 Conector recto de flecha"/>
            <p:cNvCxnSpPr/>
            <p:nvPr/>
          </p:nvCxnSpPr>
          <p:spPr>
            <a:xfrm rot="5400000">
              <a:off x="2607455" y="4393413"/>
              <a:ext cx="2500330" cy="1588"/>
            </a:xfrm>
            <a:prstGeom prst="straightConnector1">
              <a:avLst/>
            </a:prstGeom>
            <a:ln w="19050">
              <a:solidFill>
                <a:schemeClr val="bg1"/>
              </a:solidFill>
              <a:prstDash val="dash"/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71 Rectángulo"/>
            <p:cNvSpPr/>
            <p:nvPr/>
          </p:nvSpPr>
          <p:spPr>
            <a:xfrm>
              <a:off x="3214678" y="2571744"/>
              <a:ext cx="1143008" cy="6429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1500" b="1" dirty="0" smtClean="0">
                  <a:solidFill>
                    <a:srgbClr val="00FF00"/>
                  </a:solidFill>
                </a:rPr>
                <a:t>DIARIA </a:t>
              </a:r>
            </a:p>
            <a:p>
              <a:pPr algn="ctr"/>
              <a:r>
                <a:rPr lang="es-AR" sz="1500" b="1" dirty="0" smtClean="0">
                  <a:solidFill>
                    <a:srgbClr val="00FF00"/>
                  </a:solidFill>
                </a:rPr>
                <a:t>CON EL SG</a:t>
              </a:r>
              <a:endParaRPr lang="es-AR" sz="1500" b="1" dirty="0">
                <a:solidFill>
                  <a:srgbClr val="00FF00"/>
                </a:solidFill>
              </a:endParaRPr>
            </a:p>
          </p:txBody>
        </p:sp>
        <p:sp>
          <p:nvSpPr>
            <p:cNvPr id="73" name="72 Rectángulo"/>
            <p:cNvSpPr/>
            <p:nvPr/>
          </p:nvSpPr>
          <p:spPr>
            <a:xfrm>
              <a:off x="3214678" y="5511152"/>
              <a:ext cx="1214446" cy="7858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1500" b="1" dirty="0" smtClean="0">
                  <a:solidFill>
                    <a:srgbClr val="FF0000"/>
                  </a:solidFill>
                </a:rPr>
                <a:t>ESPORÁDICA </a:t>
              </a:r>
              <a:r>
                <a:rPr lang="es-AR" sz="1500" b="1" u="sng" dirty="0" smtClean="0">
                  <a:solidFill>
                    <a:srgbClr val="FF0000"/>
                  </a:solidFill>
                </a:rPr>
                <a:t>PARA</a:t>
              </a:r>
              <a:r>
                <a:rPr lang="es-AR" sz="1500" b="1" dirty="0" smtClean="0">
                  <a:solidFill>
                    <a:srgbClr val="FF0000"/>
                  </a:solidFill>
                </a:rPr>
                <a:t> EL SG</a:t>
              </a:r>
              <a:endParaRPr lang="es-AR" sz="1500" b="1" dirty="0">
                <a:solidFill>
                  <a:srgbClr val="FF0000"/>
                </a:solidFill>
              </a:endParaRPr>
            </a:p>
          </p:txBody>
        </p:sp>
        <p:sp>
          <p:nvSpPr>
            <p:cNvPr id="93" name="92 CuadroTexto"/>
            <p:cNvSpPr txBox="1"/>
            <p:nvPr/>
          </p:nvSpPr>
          <p:spPr>
            <a:xfrm rot="16200000">
              <a:off x="2731626" y="4374708"/>
              <a:ext cx="207169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500" b="1" dirty="0" smtClean="0">
                  <a:solidFill>
                    <a:schemeClr val="bg1"/>
                  </a:solidFill>
                </a:rPr>
                <a:t>DEDICACIÓN</a:t>
              </a:r>
            </a:p>
          </p:txBody>
        </p:sp>
      </p:grpSp>
      <p:grpSp>
        <p:nvGrpSpPr>
          <p:cNvPr id="15" name="56 Grupo"/>
          <p:cNvGrpSpPr/>
          <p:nvPr/>
        </p:nvGrpSpPr>
        <p:grpSpPr>
          <a:xfrm>
            <a:off x="7572396" y="214290"/>
            <a:ext cx="1357322" cy="5796928"/>
            <a:chOff x="7572396" y="214290"/>
            <a:chExt cx="1357322" cy="5796928"/>
          </a:xfrm>
        </p:grpSpPr>
        <p:cxnSp>
          <p:nvCxnSpPr>
            <p:cNvPr id="48" name="47 Conector recto de flecha"/>
            <p:cNvCxnSpPr/>
            <p:nvPr/>
          </p:nvCxnSpPr>
          <p:spPr>
            <a:xfrm rot="5400000">
              <a:off x="5929324" y="3214686"/>
              <a:ext cx="4786344" cy="71440"/>
            </a:xfrm>
            <a:prstGeom prst="straightConnector1">
              <a:avLst/>
            </a:prstGeom>
            <a:ln w="19050">
              <a:solidFill>
                <a:schemeClr val="bg1"/>
              </a:solidFill>
              <a:prstDash val="dash"/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63 Rectángulo"/>
            <p:cNvSpPr/>
            <p:nvPr/>
          </p:nvSpPr>
          <p:spPr>
            <a:xfrm>
              <a:off x="7572396" y="214290"/>
              <a:ext cx="1357322" cy="6429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1500" b="1" dirty="0" smtClean="0">
                  <a:solidFill>
                    <a:srgbClr val="00FF00"/>
                  </a:solidFill>
                </a:rPr>
                <a:t>PROMUEVE EL APRENDIZAJE CONTINUO</a:t>
              </a:r>
              <a:endParaRPr lang="es-AR" sz="1500" b="1" dirty="0">
                <a:solidFill>
                  <a:srgbClr val="00FF00"/>
                </a:solidFill>
              </a:endParaRPr>
            </a:p>
          </p:txBody>
        </p:sp>
        <p:sp>
          <p:nvSpPr>
            <p:cNvPr id="92" name="91 CuadroTexto"/>
            <p:cNvSpPr txBox="1"/>
            <p:nvPr/>
          </p:nvSpPr>
          <p:spPr>
            <a:xfrm rot="16200000">
              <a:off x="6454094" y="2803070"/>
              <a:ext cx="335758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500" b="1" dirty="0" smtClean="0">
                  <a:solidFill>
                    <a:schemeClr val="bg1"/>
                  </a:solidFill>
                </a:rPr>
                <a:t>PERCEPCIÓN DE LOS INVOLUCRADOS</a:t>
              </a:r>
              <a:endParaRPr lang="es-AR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107" name="106 Rectángulo"/>
            <p:cNvSpPr/>
            <p:nvPr/>
          </p:nvSpPr>
          <p:spPr>
            <a:xfrm>
              <a:off x="7643834" y="5582590"/>
              <a:ext cx="1285884" cy="4286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1500" b="1" dirty="0" smtClean="0">
                  <a:solidFill>
                    <a:srgbClr val="FF0000"/>
                  </a:solidFill>
                </a:rPr>
                <a:t>CARGA</a:t>
              </a:r>
              <a:endParaRPr lang="es-AR" sz="15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21" name="120 Conector recto"/>
          <p:cNvCxnSpPr/>
          <p:nvPr/>
        </p:nvCxnSpPr>
        <p:spPr>
          <a:xfrm flipV="1">
            <a:off x="71406" y="5198104"/>
            <a:ext cx="9001156" cy="71438"/>
          </a:xfrm>
          <a:prstGeom prst="line">
            <a:avLst/>
          </a:prstGeom>
          <a:ln w="19050">
            <a:solidFill>
              <a:schemeClr val="bg1"/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121 CuadroTexto"/>
          <p:cNvSpPr txBox="1"/>
          <p:nvPr/>
        </p:nvSpPr>
        <p:spPr>
          <a:xfrm>
            <a:off x="214282" y="142852"/>
            <a:ext cx="62151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b="1" dirty="0" smtClean="0">
                <a:solidFill>
                  <a:schemeClr val="bg1"/>
                </a:solidFill>
              </a:rPr>
              <a:t>BPA</a:t>
            </a:r>
          </a:p>
          <a:p>
            <a:r>
              <a:rPr lang="es-AR" sz="3200" b="1" dirty="0" smtClean="0">
                <a:solidFill>
                  <a:schemeClr val="bg1"/>
                </a:solidFill>
              </a:rPr>
              <a:t>SISTEMA DE GESTIÓN EMPRESARIA</a:t>
            </a:r>
            <a:endParaRPr lang="es-AR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66677" r="21868" b="93680"/>
          <a:stretch>
            <a:fillRect/>
          </a:stretch>
        </p:blipFill>
        <p:spPr>
          <a:xfrm>
            <a:off x="0" y="0"/>
            <a:ext cx="785818" cy="613478"/>
          </a:xfrm>
          <a:prstGeom prst="rect">
            <a:avLst/>
          </a:prstGeom>
        </p:spPr>
      </p:pic>
      <p:pic>
        <p:nvPicPr>
          <p:cNvPr id="3" name="2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78132" t="736" r="11454" b="93680"/>
          <a:stretch>
            <a:fillRect/>
          </a:stretch>
        </p:blipFill>
        <p:spPr>
          <a:xfrm>
            <a:off x="458092" y="571480"/>
            <a:ext cx="714380" cy="542040"/>
          </a:xfrm>
          <a:prstGeom prst="rect">
            <a:avLst/>
          </a:prstGeom>
        </p:spPr>
      </p:pic>
      <p:pic>
        <p:nvPicPr>
          <p:cNvPr id="4" name="3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88546" t="736" r="1041" b="93680"/>
          <a:stretch>
            <a:fillRect/>
          </a:stretch>
        </p:blipFill>
        <p:spPr>
          <a:xfrm>
            <a:off x="857224" y="86130"/>
            <a:ext cx="714380" cy="54204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3286116" y="285728"/>
            <a:ext cx="57150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BUENAS PRÁCTICAS AGRÍCOLAS</a:t>
            </a:r>
          </a:p>
          <a:p>
            <a:pPr lvl="0" algn="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BPA</a:t>
            </a:r>
            <a:endParaRPr lang="es-E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0" y="121442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 smtClean="0">
                <a:cs typeface="Arial" pitchFamily="34" charset="0"/>
              </a:rPr>
              <a:t>COMO NOS POSICIONAMOS </a:t>
            </a:r>
          </a:p>
          <a:p>
            <a:pPr algn="ctr"/>
            <a:r>
              <a:rPr lang="es-AR" sz="2800" b="1" dirty="0" smtClean="0">
                <a:cs typeface="Arial" pitchFamily="34" charset="0"/>
              </a:rPr>
              <a:t>DESAFÍO vs PROBLEMA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071677"/>
            <a:ext cx="2571768" cy="394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4"/>
          <a:srcRect l="11014" r="9829"/>
          <a:stretch>
            <a:fillRect/>
          </a:stretch>
        </p:blipFill>
        <p:spPr bwMode="auto">
          <a:xfrm>
            <a:off x="4500562" y="2214555"/>
            <a:ext cx="3643338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66677" r="21868" b="93680"/>
          <a:stretch>
            <a:fillRect/>
          </a:stretch>
        </p:blipFill>
        <p:spPr>
          <a:xfrm>
            <a:off x="0" y="0"/>
            <a:ext cx="785818" cy="613478"/>
          </a:xfrm>
          <a:prstGeom prst="rect">
            <a:avLst/>
          </a:prstGeom>
        </p:spPr>
      </p:pic>
      <p:pic>
        <p:nvPicPr>
          <p:cNvPr id="3" name="2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78132" t="736" r="11454" b="93680"/>
          <a:stretch>
            <a:fillRect/>
          </a:stretch>
        </p:blipFill>
        <p:spPr>
          <a:xfrm>
            <a:off x="458092" y="571480"/>
            <a:ext cx="714380" cy="542040"/>
          </a:xfrm>
          <a:prstGeom prst="rect">
            <a:avLst/>
          </a:prstGeom>
        </p:spPr>
      </p:pic>
      <p:pic>
        <p:nvPicPr>
          <p:cNvPr id="4" name="3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88546" t="736" r="1041" b="93680"/>
          <a:stretch>
            <a:fillRect/>
          </a:stretch>
        </p:blipFill>
        <p:spPr>
          <a:xfrm>
            <a:off x="857224" y="86130"/>
            <a:ext cx="714380" cy="54204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3286116" y="285728"/>
            <a:ext cx="57150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BUENAS PRÁCTICAS AGRÍCOLAS</a:t>
            </a:r>
          </a:p>
          <a:p>
            <a:pPr lvl="0" algn="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BPA</a:t>
            </a:r>
            <a:endParaRPr lang="es-E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0" y="1357298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 smtClean="0">
                <a:cs typeface="Arial" pitchFamily="34" charset="0"/>
              </a:rPr>
              <a:t>UNA FORMA DE AGREGAR VALOR A LA INFORMACIÓN GENERADA EN LAS EMPRESAS</a:t>
            </a: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2743213"/>
            <a:ext cx="381000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66677" r="21868" b="93680"/>
          <a:stretch>
            <a:fillRect/>
          </a:stretch>
        </p:blipFill>
        <p:spPr>
          <a:xfrm>
            <a:off x="0" y="0"/>
            <a:ext cx="785818" cy="613478"/>
          </a:xfrm>
          <a:prstGeom prst="rect">
            <a:avLst/>
          </a:prstGeom>
        </p:spPr>
      </p:pic>
      <p:pic>
        <p:nvPicPr>
          <p:cNvPr id="3" name="2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78132" t="736" r="11454" b="93680"/>
          <a:stretch>
            <a:fillRect/>
          </a:stretch>
        </p:blipFill>
        <p:spPr>
          <a:xfrm>
            <a:off x="458092" y="571480"/>
            <a:ext cx="714380" cy="542040"/>
          </a:xfrm>
          <a:prstGeom prst="rect">
            <a:avLst/>
          </a:prstGeom>
        </p:spPr>
      </p:pic>
      <p:pic>
        <p:nvPicPr>
          <p:cNvPr id="4" name="3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88546" t="736" r="1041" b="93680"/>
          <a:stretch>
            <a:fillRect/>
          </a:stretch>
        </p:blipFill>
        <p:spPr>
          <a:xfrm>
            <a:off x="857224" y="86130"/>
            <a:ext cx="714380" cy="54204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3286116" y="285728"/>
            <a:ext cx="57150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BUENAS PRÁCTICAS AGRÍCOLAS</a:t>
            </a:r>
          </a:p>
          <a:p>
            <a:pPr lvl="0" algn="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BPA</a:t>
            </a:r>
            <a:endParaRPr lang="es-E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 smtClean="0">
                <a:cs typeface="Arial" pitchFamily="34" charset="0"/>
              </a:rPr>
              <a:t>UNA HERRAMIENTA DE COMUNICACIÓN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799096"/>
            <a:ext cx="3286148" cy="239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500570"/>
            <a:ext cx="28575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4375346"/>
            <a:ext cx="2252661" cy="168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33778" y="2000240"/>
            <a:ext cx="2869296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58486" y="2143116"/>
            <a:ext cx="249878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66677" r="21868" b="93680"/>
          <a:stretch>
            <a:fillRect/>
          </a:stretch>
        </p:blipFill>
        <p:spPr>
          <a:xfrm>
            <a:off x="0" y="0"/>
            <a:ext cx="785818" cy="613478"/>
          </a:xfrm>
          <a:prstGeom prst="rect">
            <a:avLst/>
          </a:prstGeom>
        </p:spPr>
      </p:pic>
      <p:pic>
        <p:nvPicPr>
          <p:cNvPr id="3" name="2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78132" t="736" r="11454" b="93680"/>
          <a:stretch>
            <a:fillRect/>
          </a:stretch>
        </p:blipFill>
        <p:spPr>
          <a:xfrm>
            <a:off x="458092" y="571480"/>
            <a:ext cx="714380" cy="542040"/>
          </a:xfrm>
          <a:prstGeom prst="rect">
            <a:avLst/>
          </a:prstGeom>
        </p:spPr>
      </p:pic>
      <p:pic>
        <p:nvPicPr>
          <p:cNvPr id="4" name="3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88546" t="736" r="1041" b="93680"/>
          <a:stretch>
            <a:fillRect/>
          </a:stretch>
        </p:blipFill>
        <p:spPr>
          <a:xfrm>
            <a:off x="857224" y="86130"/>
            <a:ext cx="714380" cy="54204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3286116" y="285728"/>
            <a:ext cx="57150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BUENAS PRÁCTICAS AGRÍCOLAS</a:t>
            </a:r>
          </a:p>
          <a:p>
            <a:pPr lvl="0" algn="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BPA</a:t>
            </a:r>
            <a:endParaRPr lang="es-E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3"/>
          <a:srcRect t="23750" b="6250"/>
          <a:stretch>
            <a:fillRect/>
          </a:stretch>
        </p:blipFill>
        <p:spPr bwMode="auto">
          <a:xfrm>
            <a:off x="714348" y="1785926"/>
            <a:ext cx="7618413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14 Rectángulo redondeado"/>
          <p:cNvSpPr/>
          <p:nvPr/>
        </p:nvSpPr>
        <p:spPr>
          <a:xfrm>
            <a:off x="2857488" y="2962272"/>
            <a:ext cx="2214578" cy="42862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b="1" dirty="0" smtClean="0">
                <a:solidFill>
                  <a:schemeClr val="tx1"/>
                </a:solidFill>
                <a:latin typeface="Book Antiqua" pitchFamily="18" charset="0"/>
              </a:rPr>
              <a:t>LA AUDITADA</a:t>
            </a:r>
            <a:endParaRPr lang="es-AR" sz="20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pic>
        <p:nvPicPr>
          <p:cNvPr id="16" name="15 Imagen" descr="ISO 14000.jpg"/>
          <p:cNvPicPr>
            <a:picLocks noChangeAspect="1"/>
          </p:cNvPicPr>
          <p:nvPr/>
        </p:nvPicPr>
        <p:blipFill>
          <a:blip r:embed="rId4"/>
          <a:srcRect l="8427" t="42034" r="56179" b="11438"/>
          <a:stretch>
            <a:fillRect/>
          </a:stretch>
        </p:blipFill>
        <p:spPr>
          <a:xfrm>
            <a:off x="5572132" y="3571876"/>
            <a:ext cx="928694" cy="1272736"/>
          </a:xfrm>
          <a:prstGeom prst="rect">
            <a:avLst/>
          </a:prstGeom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5" cstate="print"/>
          <a:srcRect t="9524"/>
          <a:stretch>
            <a:fillRect/>
          </a:stretch>
        </p:blipFill>
        <p:spPr bwMode="auto">
          <a:xfrm>
            <a:off x="1488317" y="3652033"/>
            <a:ext cx="940544" cy="1200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17 CuadroTexto"/>
          <p:cNvSpPr txBox="1"/>
          <p:nvPr/>
        </p:nvSpPr>
        <p:spPr>
          <a:xfrm>
            <a:off x="0" y="13572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 smtClean="0">
                <a:cs typeface="Arial" pitchFamily="34" charset="0"/>
              </a:rPr>
              <a:t>UNA HERRAMIENTA DE COMUNICACIÓN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66677" r="21868" b="93680"/>
          <a:stretch>
            <a:fillRect/>
          </a:stretch>
        </p:blipFill>
        <p:spPr>
          <a:xfrm>
            <a:off x="0" y="0"/>
            <a:ext cx="785818" cy="613478"/>
          </a:xfrm>
          <a:prstGeom prst="rect">
            <a:avLst/>
          </a:prstGeom>
        </p:spPr>
      </p:pic>
      <p:pic>
        <p:nvPicPr>
          <p:cNvPr id="3" name="2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78132" t="736" r="11454" b="93680"/>
          <a:stretch>
            <a:fillRect/>
          </a:stretch>
        </p:blipFill>
        <p:spPr>
          <a:xfrm>
            <a:off x="458092" y="571480"/>
            <a:ext cx="714380" cy="542040"/>
          </a:xfrm>
          <a:prstGeom prst="rect">
            <a:avLst/>
          </a:prstGeom>
        </p:spPr>
      </p:pic>
      <p:pic>
        <p:nvPicPr>
          <p:cNvPr id="4" name="3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88546" t="736" r="1041" b="93680"/>
          <a:stretch>
            <a:fillRect/>
          </a:stretch>
        </p:blipFill>
        <p:spPr>
          <a:xfrm>
            <a:off x="857224" y="86130"/>
            <a:ext cx="714380" cy="54204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3286116" y="285728"/>
            <a:ext cx="57150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BUENAS PRÁCTICAS AGRÍCOLAS</a:t>
            </a:r>
          </a:p>
          <a:p>
            <a:pPr lvl="0" algn="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BPA</a:t>
            </a:r>
            <a:endParaRPr lang="es-E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0" y="2544071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AR" sz="2800" b="1" dirty="0" smtClean="0">
              <a:cs typeface="Arial" pitchFamily="34" charset="0"/>
            </a:endParaRPr>
          </a:p>
          <a:p>
            <a:pPr algn="ctr"/>
            <a:r>
              <a:rPr lang="es-AR" sz="2800" b="1" dirty="0" smtClean="0">
                <a:cs typeface="Arial" pitchFamily="34" charset="0"/>
              </a:rPr>
              <a:t>LA MESA DE ASESORES DE LA ZONA OESTE Y LA RIDZO</a:t>
            </a:r>
          </a:p>
          <a:p>
            <a:pPr algn="ctr"/>
            <a:r>
              <a:rPr lang="es-AR" sz="2800" b="1" dirty="0" smtClean="0">
                <a:cs typeface="Arial" pitchFamily="34" charset="0"/>
              </a:rPr>
              <a:t>COMO CATALIZADOR DE DEMANDAS EN ESTE TEMA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 rtlCol="0">
            <a:normAutofit fontScale="70000" lnSpcReduction="20000"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b="1" dirty="0" smtClean="0"/>
              <a:t>SUPERFICIE CUBIERTA NO MAYOR DE 100 m2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b="1" dirty="0" smtClean="0"/>
              <a:t> PAREDES RESISTENTES AL FUEGO 90 minutos (RAF 90)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b="1" dirty="0" smtClean="0"/>
              <a:t> TECHO DE CHAPA A DOS AGUAS, UN AGUA O PARABOLICO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b="1" dirty="0" smtClean="0"/>
              <a:t> REJILLAS DE VENTILACION INFERIORES Y AIREADORES EOLICOS,       PARA GARANTIZAR LA RENOVACION DE AIRE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b="1" dirty="0" smtClean="0"/>
              <a:t> BUENA ILUMINACION NATURAL PARA EVITAR INSTALACION ELECTRICA, DE SER NECESARIA, INSTALAR EL INTERRUPTOR FUERA DEL DEPOSITO Y EL SISTEMA DEBERA SER DE SEGURIDAD AUMENTADA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AR" dirty="0" smtClean="0"/>
          </a:p>
        </p:txBody>
      </p:sp>
      <p:sp>
        <p:nvSpPr>
          <p:cNvPr id="4" name="1 Título"/>
          <p:cNvSpPr txBox="1">
            <a:spLocks/>
          </p:cNvSpPr>
          <p:nvPr/>
        </p:nvSpPr>
        <p:spPr bwMode="auto">
          <a:xfrm>
            <a:off x="2357422" y="0"/>
            <a:ext cx="6786578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DEPÓSITO PARA ALMACENAR </a:t>
            </a:r>
            <a:b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PRODUCTOS FITOSANITARIOS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Estructura del Depósito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5" name="Picture 2" descr="http://www.depositook.com.ar/imagenes/logo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760790"/>
            <a:ext cx="1500198" cy="525070"/>
          </a:xfrm>
          <a:prstGeom prst="rect">
            <a:avLst/>
          </a:prstGeom>
          <a:noFill/>
        </p:spPr>
      </p:pic>
      <p:pic>
        <p:nvPicPr>
          <p:cNvPr id="6" name="Picture 7" descr="http://www.casafe.org/imagenesblog/casaf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85561"/>
            <a:ext cx="1427141" cy="7002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66677" r="21868" b="93680"/>
          <a:stretch>
            <a:fillRect/>
          </a:stretch>
        </p:blipFill>
        <p:spPr>
          <a:xfrm>
            <a:off x="0" y="0"/>
            <a:ext cx="785818" cy="613478"/>
          </a:xfrm>
          <a:prstGeom prst="rect">
            <a:avLst/>
          </a:prstGeom>
        </p:spPr>
      </p:pic>
      <p:pic>
        <p:nvPicPr>
          <p:cNvPr id="3" name="2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78132" t="736" r="11454" b="93680"/>
          <a:stretch>
            <a:fillRect/>
          </a:stretch>
        </p:blipFill>
        <p:spPr>
          <a:xfrm>
            <a:off x="458092" y="571480"/>
            <a:ext cx="714380" cy="542040"/>
          </a:xfrm>
          <a:prstGeom prst="rect">
            <a:avLst/>
          </a:prstGeom>
        </p:spPr>
      </p:pic>
      <p:pic>
        <p:nvPicPr>
          <p:cNvPr id="4" name="3 Imagen" descr="AFICHE_JAT_Cultivos-de-verano.jpg"/>
          <p:cNvPicPr>
            <a:picLocks noChangeAspect="1"/>
          </p:cNvPicPr>
          <p:nvPr/>
        </p:nvPicPr>
        <p:blipFill>
          <a:blip r:embed="rId2" cstate="print"/>
          <a:srcRect l="88546" t="736" r="1041" b="93680"/>
          <a:stretch>
            <a:fillRect/>
          </a:stretch>
        </p:blipFill>
        <p:spPr>
          <a:xfrm>
            <a:off x="857224" y="86130"/>
            <a:ext cx="714380" cy="54204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3286116" y="285728"/>
            <a:ext cx="57150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BUENAS PRÁCTICAS AGRÍCOLAS</a:t>
            </a:r>
          </a:p>
          <a:p>
            <a:pPr lvl="0" algn="r">
              <a:spcBef>
                <a:spcPct val="0"/>
              </a:spcBef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BPA</a:t>
            </a:r>
            <a:endParaRPr lang="es-E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14282" y="1643050"/>
            <a:ext cx="89297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b="1" dirty="0" smtClean="0">
                <a:cs typeface="Arial" pitchFamily="34" charset="0"/>
              </a:rPr>
              <a:t>ALINEAR LAS ACCIONES CON LAS EXPRESIONES …</a:t>
            </a:r>
          </a:p>
          <a:p>
            <a:endParaRPr lang="es-AR" sz="3600" b="1" dirty="0" smtClean="0">
              <a:cs typeface="Arial" pitchFamily="34" charset="0"/>
            </a:endParaRPr>
          </a:p>
          <a:p>
            <a:endParaRPr lang="es-AR" sz="3600" b="1" dirty="0" smtClean="0">
              <a:cs typeface="Arial" pitchFamily="34" charset="0"/>
            </a:endParaRPr>
          </a:p>
          <a:p>
            <a:pPr algn="r"/>
            <a:r>
              <a:rPr lang="es-AR" sz="5400" b="1" dirty="0" smtClean="0">
                <a:cs typeface="Arial" pitchFamily="34" charset="0"/>
              </a:rPr>
              <a:t>…SISTEMA BASADO EN LA SENSATEZ</a:t>
            </a:r>
            <a:endParaRPr lang="es-AR" sz="5400" b="1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500034" y="1281115"/>
            <a:ext cx="3000396" cy="2318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1400" dirty="0" smtClean="0">
                <a:solidFill>
                  <a:schemeClr val="bg1"/>
                </a:solidFill>
              </a:rPr>
              <a:t>  </a:t>
            </a:r>
            <a:r>
              <a:rPr lang="es-ES" sz="1600" b="1" dirty="0" smtClean="0">
                <a:solidFill>
                  <a:schemeClr val="bg1"/>
                </a:solidFill>
              </a:rPr>
              <a:t>ING. PABLO GROSSO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1400" dirty="0" smtClean="0">
                <a:solidFill>
                  <a:schemeClr val="bg1"/>
                </a:solidFill>
              </a:rPr>
              <a:t>DIRECTOR  GESTIÓN TECNOLÓGICA 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ES" sz="1400" dirty="0" smtClean="0">
              <a:solidFill>
                <a:schemeClr val="bg1"/>
              </a:solidFill>
            </a:endParaRP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1400" dirty="0" smtClean="0">
                <a:solidFill>
                  <a:schemeClr val="bg1"/>
                </a:solidFill>
              </a:rPr>
              <a:t>CASAFE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ES" sz="1400" dirty="0" smtClean="0">
              <a:solidFill>
                <a:schemeClr val="bg1"/>
              </a:solidFill>
            </a:endParaRP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ES" sz="1400" dirty="0" smtClean="0">
              <a:solidFill>
                <a:schemeClr val="bg1"/>
              </a:solidFill>
            </a:endParaRP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1400" dirty="0" smtClean="0">
                <a:solidFill>
                  <a:schemeClr val="bg1"/>
                </a:solidFill>
              </a:rPr>
              <a:t>011-5779-4056 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1400" dirty="0" smtClean="0">
                <a:hlinkClick r:id="rId3"/>
              </a:rPr>
              <a:t>pgrosso@casafe.org</a:t>
            </a:r>
            <a:r>
              <a:rPr lang="es-ES" sz="1400" dirty="0" smtClean="0"/>
              <a:t> 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ES" sz="1400" dirty="0" smtClean="0"/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1400" dirty="0" smtClean="0">
                <a:hlinkClick r:id="rId4"/>
              </a:rPr>
              <a:t>WWW.CASAFE.ORG</a:t>
            </a:r>
            <a:endParaRPr lang="es-AR" sz="1400" dirty="0"/>
          </a:p>
        </p:txBody>
      </p:sp>
      <p:pic>
        <p:nvPicPr>
          <p:cNvPr id="6" name="Picture 7" descr="http://www.casafe.org/imagenesblog/casaf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3852089"/>
            <a:ext cx="1427141" cy="700233"/>
          </a:xfrm>
          <a:prstGeom prst="rect">
            <a:avLst/>
          </a:prstGeom>
          <a:noFill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 cstate="print"/>
          <a:srcRect t="4961" b="35509"/>
          <a:stretch>
            <a:fillRect/>
          </a:stretch>
        </p:blipFill>
        <p:spPr bwMode="auto">
          <a:xfrm>
            <a:off x="714348" y="4709345"/>
            <a:ext cx="1000132" cy="32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 descr="http://www.depositook.com.ar/imagenes/logo.png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28794" y="4637907"/>
            <a:ext cx="1143008" cy="400053"/>
          </a:xfrm>
          <a:prstGeom prst="rect">
            <a:avLst/>
          </a:prstGeom>
          <a:noFill/>
        </p:spPr>
      </p:pic>
      <p:cxnSp>
        <p:nvCxnSpPr>
          <p:cNvPr id="13" name="12 Conector recto"/>
          <p:cNvCxnSpPr/>
          <p:nvPr/>
        </p:nvCxnSpPr>
        <p:spPr>
          <a:xfrm rot="5400000">
            <a:off x="1322366" y="3178173"/>
            <a:ext cx="3929090" cy="1589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Rectángulo"/>
          <p:cNvSpPr/>
          <p:nvPr/>
        </p:nvSpPr>
        <p:spPr>
          <a:xfrm>
            <a:off x="3214678" y="1281115"/>
            <a:ext cx="2643206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defRPr/>
            </a:pPr>
            <a:r>
              <a:rPr lang="es-ES_tradnl" sz="1400" dirty="0" smtClean="0">
                <a:solidFill>
                  <a:schemeClr val="bg1"/>
                </a:solidFill>
              </a:rPr>
              <a:t> </a:t>
            </a:r>
            <a:r>
              <a:rPr lang="es-ES_tradnl" sz="1600" b="1" dirty="0" smtClean="0">
                <a:solidFill>
                  <a:schemeClr val="bg1"/>
                </a:solidFill>
              </a:rPr>
              <a:t>ING. OSCAR W. ASTORGA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defRPr/>
            </a:pPr>
            <a:r>
              <a:rPr lang="es-ES_tradnl" sz="1400" dirty="0" smtClean="0">
                <a:solidFill>
                  <a:schemeClr val="bg1"/>
                </a:solidFill>
              </a:rPr>
              <a:t>COORDINADOR 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defRPr/>
            </a:pPr>
            <a:endParaRPr lang="es-ES_tradnl" sz="1400" dirty="0" smtClean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Bef>
                <a:spcPts val="0"/>
              </a:spcBef>
              <a:defRPr/>
            </a:pPr>
            <a:r>
              <a:rPr lang="es-ES_tradnl" sz="1400" dirty="0" smtClean="0">
                <a:solidFill>
                  <a:schemeClr val="bg1"/>
                </a:solidFill>
              </a:rPr>
              <a:t>PROGRAMA AGROQUÍMICOS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defRPr/>
            </a:pPr>
            <a:r>
              <a:rPr lang="es-ES_tradnl" sz="1400" dirty="0" smtClean="0">
                <a:solidFill>
                  <a:schemeClr val="bg1"/>
                </a:solidFill>
              </a:rPr>
              <a:t>ISCAMEN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defRPr/>
            </a:pPr>
            <a:endParaRPr lang="es-ES_tradnl" sz="1400" dirty="0" smtClean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Bef>
                <a:spcPts val="0"/>
              </a:spcBef>
              <a:defRPr/>
            </a:pPr>
            <a:endParaRPr lang="es-ES_tradnl" sz="1400" dirty="0" smtClean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Bef>
                <a:spcPts val="0"/>
              </a:spcBef>
              <a:defRPr/>
            </a:pPr>
            <a:r>
              <a:rPr lang="es-ES_tradnl" sz="1400" dirty="0" smtClean="0">
                <a:solidFill>
                  <a:schemeClr val="bg1"/>
                </a:solidFill>
              </a:rPr>
              <a:t>0261 4258741 – Int. 262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s-ES_tradnl" sz="1400" dirty="0" smtClean="0">
                <a:solidFill>
                  <a:schemeClr val="bg1"/>
                </a:solidFill>
                <a:hlinkClick r:id="rId9"/>
              </a:rPr>
              <a:t>Coord_agroq@iscamen.com.ar</a:t>
            </a:r>
            <a:endParaRPr lang="es-ES_tradnl" sz="1400" dirty="0" smtClean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s-ES_tradnl" sz="1400" dirty="0" smtClean="0">
                <a:solidFill>
                  <a:schemeClr val="bg1"/>
                </a:solidFill>
                <a:hlinkClick r:id="rId10"/>
              </a:rPr>
              <a:t>agroquimicos@iscamen.com.ar</a:t>
            </a:r>
            <a:r>
              <a:rPr lang="es-ES_tradnl" sz="1400" dirty="0" smtClean="0">
                <a:solidFill>
                  <a:schemeClr val="bg1"/>
                </a:solidFill>
              </a:rPr>
              <a:t> 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_tradnl" sz="1400" b="1" dirty="0" smtClean="0">
              <a:solidFill>
                <a:schemeClr val="bg1"/>
              </a:solidFill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400" dirty="0" smtClean="0">
                <a:hlinkClick r:id="rId11"/>
              </a:rPr>
              <a:t>WWW.</a:t>
            </a:r>
            <a:r>
              <a:rPr lang="es-AR" sz="1400" b="1" dirty="0" smtClean="0">
                <a:hlinkClick r:id="rId11"/>
              </a:rPr>
              <a:t>ISCAMEN</a:t>
            </a:r>
            <a:r>
              <a:rPr lang="es-AR" sz="1400" dirty="0" smtClean="0">
                <a:hlinkClick r:id="rId11"/>
              </a:rPr>
              <a:t>.COM.AR</a:t>
            </a:r>
            <a:endParaRPr lang="es-AR" sz="1400" dirty="0" smtClean="0"/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_tradnl" sz="1400" b="1" dirty="0" smtClean="0">
              <a:solidFill>
                <a:schemeClr val="bg1"/>
              </a:solidFill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400" b="1" dirty="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5" name="Picture 5" descr="Logosllll"/>
          <p:cNvPicPr>
            <a:picLocks noChangeAspect="1" noChangeArrowheads="1"/>
          </p:cNvPicPr>
          <p:nvPr/>
        </p:nvPicPr>
        <p:blipFill>
          <a:blip r:embed="rId12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4143372" y="4137841"/>
            <a:ext cx="714379" cy="901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15 Conector recto"/>
          <p:cNvCxnSpPr/>
          <p:nvPr/>
        </p:nvCxnSpPr>
        <p:spPr>
          <a:xfrm rot="5400000">
            <a:off x="3964380" y="3177776"/>
            <a:ext cx="3928296" cy="1588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Grupo Fumigaciones Rodríguez"/>
          <p:cNvPicPr>
            <a:picLocks noChangeAspect="1" noChangeArrowheads="1"/>
          </p:cNvPicPr>
          <p:nvPr/>
        </p:nvPicPr>
        <p:blipFill>
          <a:blip r:embed="rId13"/>
          <a:srcRect l="33528" t="20145" r="31472" b="24299"/>
          <a:stretch>
            <a:fillRect/>
          </a:stretch>
        </p:blipFill>
        <p:spPr bwMode="auto">
          <a:xfrm>
            <a:off x="6858016" y="4296025"/>
            <a:ext cx="818290" cy="642942"/>
          </a:xfrm>
          <a:prstGeom prst="rect">
            <a:avLst/>
          </a:prstGeom>
          <a:noFill/>
        </p:spPr>
      </p:pic>
      <p:sp>
        <p:nvSpPr>
          <p:cNvPr id="18" name="17 CuadroTexto"/>
          <p:cNvSpPr txBox="1"/>
          <p:nvPr/>
        </p:nvSpPr>
        <p:spPr>
          <a:xfrm>
            <a:off x="571472" y="374012"/>
            <a:ext cx="8001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6000" b="1" dirty="0" smtClean="0">
                <a:solidFill>
                  <a:schemeClr val="bg1"/>
                </a:solidFill>
              </a:rPr>
              <a:t>MUCHAS GRACIAS</a:t>
            </a:r>
            <a:endParaRPr lang="es-AR" sz="6000" b="1" dirty="0">
              <a:solidFill>
                <a:schemeClr val="bg1"/>
              </a:solidFill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5929322" y="1281116"/>
            <a:ext cx="2643206" cy="4019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defRPr/>
            </a:pPr>
            <a:r>
              <a:rPr lang="es-ES_tradnl" sz="1600" b="1" dirty="0" smtClean="0">
                <a:solidFill>
                  <a:schemeClr val="bg1"/>
                </a:solidFill>
              </a:rPr>
              <a:t>ERMINIO RODRÍGUEZ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defRPr/>
            </a:pPr>
            <a:r>
              <a:rPr lang="es-ES_tradnl" sz="1400" dirty="0" smtClean="0">
                <a:solidFill>
                  <a:schemeClr val="bg1"/>
                </a:solidFill>
              </a:rPr>
              <a:t>PRESIDENTE 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defRPr/>
            </a:pPr>
            <a:endParaRPr lang="es-ES_tradnl" sz="1400" dirty="0" smtClean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Bef>
                <a:spcPts val="0"/>
              </a:spcBef>
              <a:defRPr/>
            </a:pPr>
            <a:r>
              <a:rPr lang="es-ES_tradnl" sz="1400" dirty="0" smtClean="0">
                <a:solidFill>
                  <a:schemeClr val="bg1"/>
                </a:solidFill>
              </a:rPr>
              <a:t>GRUPO FUMIGACIONES RODRÍGUEZ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defRPr/>
            </a:pPr>
            <a:endParaRPr lang="es-ES_tradnl" sz="1400" dirty="0" smtClean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Bef>
                <a:spcPts val="0"/>
              </a:spcBef>
              <a:defRPr/>
            </a:pPr>
            <a:endParaRPr lang="es-ES_tradnl" sz="1400" dirty="0" smtClean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Bef>
                <a:spcPts val="0"/>
              </a:spcBef>
              <a:defRPr/>
            </a:pPr>
            <a:r>
              <a:rPr lang="es-ES_tradnl" sz="1400" dirty="0" smtClean="0">
                <a:solidFill>
                  <a:schemeClr val="bg1"/>
                </a:solidFill>
              </a:rPr>
              <a:t>02316 453214 - 452250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defRPr/>
            </a:pPr>
            <a:endParaRPr lang="es-ES_tradnl" sz="1400" dirty="0" smtClean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Bef>
                <a:spcPts val="0"/>
              </a:spcBef>
              <a:defRPr/>
            </a:pPr>
            <a:r>
              <a:rPr lang="es-ES_tradnl" sz="1400" dirty="0" smtClean="0">
                <a:solidFill>
                  <a:schemeClr val="bg1"/>
                </a:solidFill>
                <a:hlinkClick r:id="rId14"/>
              </a:rPr>
              <a:t>airesdelsur@grupofr.com.ar</a:t>
            </a:r>
            <a:r>
              <a:rPr lang="es-ES_tradnl" sz="1400" dirty="0" smtClean="0">
                <a:solidFill>
                  <a:schemeClr val="bg1"/>
                </a:solidFill>
              </a:rPr>
              <a:t> 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defRPr/>
            </a:pPr>
            <a:endParaRPr lang="es-ES_tradnl" sz="1400" dirty="0" smtClean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Bef>
                <a:spcPts val="0"/>
              </a:spcBef>
              <a:defRPr/>
            </a:pPr>
            <a:endParaRPr lang="es-ES_tradnl" sz="1400" dirty="0" smtClean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defRPr/>
            </a:pPr>
            <a:r>
              <a:rPr lang="es-AR" sz="1400" dirty="0" smtClean="0">
                <a:hlinkClick r:id="rId15"/>
              </a:rPr>
              <a:t>www.grupofr.com.ar</a:t>
            </a:r>
            <a:r>
              <a:rPr lang="es-AR" sz="1400" dirty="0" smtClean="0"/>
              <a:t> 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defRPr/>
            </a:pPr>
            <a:endParaRPr lang="es-ES_tradnl" sz="1400" dirty="0" smtClean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Bef>
                <a:spcPts val="0"/>
              </a:spcBef>
              <a:defRPr/>
            </a:pPr>
            <a:endParaRPr lang="es-ES_tradnl" sz="1400" dirty="0" smtClean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Bef>
                <a:spcPts val="0"/>
              </a:spcBef>
              <a:defRPr/>
            </a:pPr>
            <a:endParaRPr lang="es-ES_tradnl" sz="1400" dirty="0" smtClean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endParaRPr lang="es-ES_tradnl" sz="1400" dirty="0" smtClean="0">
              <a:solidFill>
                <a:schemeClr val="bg1"/>
              </a:solidFill>
              <a:hlinkClick r:id="rId16"/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endParaRPr lang="es-AR" sz="1400" dirty="0" smtClean="0"/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_tradnl" sz="1400" b="1" dirty="0" smtClean="0">
              <a:solidFill>
                <a:schemeClr val="bg1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1857356" y="5232456"/>
            <a:ext cx="55007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600" b="1" dirty="0" smtClean="0">
                <a:solidFill>
                  <a:schemeClr val="bg1"/>
                </a:solidFill>
              </a:rPr>
              <a:t>DIEGO PONS – ASESOR GRUPO CREA HENDERSON DAIREAUX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AR" sz="1400" dirty="0"/>
          </a:p>
        </p:txBody>
      </p:sp>
      <p:cxnSp>
        <p:nvCxnSpPr>
          <p:cNvPr id="21" name="20 Conector recto"/>
          <p:cNvCxnSpPr/>
          <p:nvPr/>
        </p:nvCxnSpPr>
        <p:spPr>
          <a:xfrm>
            <a:off x="642910" y="5143512"/>
            <a:ext cx="7858180" cy="1588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 rtlCol="0">
            <a:normAutofit fontScale="70000" lnSpcReduction="20000"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b="1" dirty="0" smtClean="0"/>
              <a:t>PISO DE CEMENTO ALISADO CONSTRUIDO SOBRE UNA MEMBRANA PLASTICA O PINTADO CON EPOXI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b="1" dirty="0" smtClean="0"/>
              <a:t> CAPACIDAD DE CONTENCION DE 20.000 litros DE AGUA UTILIZADA PARA COMBATIR UN HIPOTETICO INCENDIO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b="1" dirty="0" smtClean="0"/>
              <a:t> CONTAR CON CARRO EXTINTOR TRICLASE DE 25 kilos UBICADO EXTERIORMENTE AL LADO DEL PORTON DE INGRESO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b="1" dirty="0" smtClean="0"/>
              <a:t> DISPONER DE UNA DUCHA Y LAVAOJOS A UNA DISTANCIA CERCANA AL DEPOSITO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b="1" dirty="0" smtClean="0"/>
              <a:t>EN LO POSIBLE DISPONER DE DETECTORES DE HUMO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AR" dirty="0" smtClean="0"/>
          </a:p>
        </p:txBody>
      </p:sp>
      <p:sp>
        <p:nvSpPr>
          <p:cNvPr id="4" name="1 Título"/>
          <p:cNvSpPr txBox="1">
            <a:spLocks/>
          </p:cNvSpPr>
          <p:nvPr/>
        </p:nvSpPr>
        <p:spPr bwMode="auto">
          <a:xfrm>
            <a:off x="2357422" y="0"/>
            <a:ext cx="6786578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DEPÓSITO PARA ALMACENAR </a:t>
            </a:r>
            <a:b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PRODUCTOS FITOSANITARIOS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Estructura del Depósito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5" name="Picture 2" descr="http://www.depositook.com.ar/imagenes/logo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760790"/>
            <a:ext cx="1500198" cy="525070"/>
          </a:xfrm>
          <a:prstGeom prst="rect">
            <a:avLst/>
          </a:prstGeom>
          <a:noFill/>
        </p:spPr>
      </p:pic>
      <p:pic>
        <p:nvPicPr>
          <p:cNvPr id="6" name="Picture 7" descr="http://www.casafe.org/imagenesblog/casaf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85561"/>
            <a:ext cx="1427141" cy="7002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0" y="1285860"/>
            <a:ext cx="9144000" cy="4525963"/>
          </a:xfrm>
        </p:spPr>
        <p:txBody>
          <a:bodyPr rtlCol="0">
            <a:no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sz="2200" b="1" dirty="0" smtClean="0"/>
              <a:t>ALMACENAR LOS PRODUCTOS DE ACUERDO A UN PLANO DE UBICACION DE LOS DISTINTOS MATERIALES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sz="2200" b="1" dirty="0" smtClean="0"/>
              <a:t>DISPONER DE UNA CARRETILLA O ZORRA  PARA EL TRASLADO DE LOS PRODUCTOS 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sz="2200" b="1" dirty="0" smtClean="0"/>
              <a:t> UBICAR LOS PRODUCTOS  ACORDE A UN PROGRAMA MEDIANTE EL CUAL EL MATERIAL QUE PRIMERO INGRESA SERA EL PRIMERO EN DESPACHARSE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sz="2200" b="1" dirty="0" smtClean="0"/>
              <a:t> RESPETAR LA ALTURA DE LAS ESTIBAS SEGUN INDICACION DEL PROVEEDOR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sz="2200" b="1" dirty="0" smtClean="0"/>
              <a:t> MANTENER EN TODO MOMENTO LA LIMPIEZA DEL DEPOSITO</a:t>
            </a:r>
            <a:endParaRPr lang="es-AR" sz="2200" dirty="0" smtClean="0"/>
          </a:p>
        </p:txBody>
      </p:sp>
      <p:sp>
        <p:nvSpPr>
          <p:cNvPr id="4" name="1 Título"/>
          <p:cNvSpPr txBox="1">
            <a:spLocks/>
          </p:cNvSpPr>
          <p:nvPr/>
        </p:nvSpPr>
        <p:spPr bwMode="auto">
          <a:xfrm>
            <a:off x="2357422" y="0"/>
            <a:ext cx="6786578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DEPÓSITO PARA ALMACENAR </a:t>
            </a:r>
            <a:b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PRODUCTOS FITOSANITARIOS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Operación del Depósito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5" name="Picture 2" descr="http://www.depositook.com.ar/imagenes/logo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760790"/>
            <a:ext cx="1500198" cy="525070"/>
          </a:xfrm>
          <a:prstGeom prst="rect">
            <a:avLst/>
          </a:prstGeom>
          <a:noFill/>
        </p:spPr>
      </p:pic>
      <p:pic>
        <p:nvPicPr>
          <p:cNvPr id="6" name="Picture 7" descr="http://www.casafe.org/imagenesblog/casaf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85561"/>
            <a:ext cx="1427141" cy="7002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0" y="1600200"/>
            <a:ext cx="9144000" cy="4525963"/>
          </a:xfrm>
        </p:spPr>
        <p:txBody>
          <a:bodyPr rtlCol="0">
            <a:no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sz="2200" b="1" dirty="0" smtClean="0"/>
              <a:t>UTILIZAR ROPA DE TRABAJO  INDICADA PARA LA MANIPULACION DE AGROQUIMICOS Y LOS ELEMENTOS DE PROTECCION NECESARIOS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sz="2200" b="1" dirty="0" smtClean="0"/>
              <a:t>CONOCER E INTERPRETAR LAS HOJAS DE DATOS DE SEGURIDAD DE LOS PRODUCTOS ALMACENADOS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sz="2200" b="1" dirty="0" smtClean="0"/>
              <a:t> CONTAR CON UNA PEQUEÑA TARIMA ECOLOGICA  QUE DISPONGA DE MATERIAL ABSORBENTE, TAMBOR PARA RECOLECTAR PRODUCTOS CONTAMINADOS O DERRAMES, BOLSAS DE POLIETILENO Y PALA PLASTICA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sz="2200" b="1" dirty="0" smtClean="0"/>
              <a:t> ENTRENAR AL PERSONAL DEL SITIO DE CÓMO APAGAR UN INCENDIO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AR" sz="2200" dirty="0" smtClean="0"/>
          </a:p>
        </p:txBody>
      </p:sp>
      <p:sp>
        <p:nvSpPr>
          <p:cNvPr id="4" name="1 Título"/>
          <p:cNvSpPr txBox="1">
            <a:spLocks/>
          </p:cNvSpPr>
          <p:nvPr/>
        </p:nvSpPr>
        <p:spPr bwMode="auto">
          <a:xfrm>
            <a:off x="2357422" y="0"/>
            <a:ext cx="6786578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DEPÓSITO PARA ALMACENAR </a:t>
            </a:r>
            <a:b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PRODUCTOS FITOSANITARIOS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Seguridad e Higiene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5" name="Picture 2" descr="http://www.depositook.com.ar/imagenes/logo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760790"/>
            <a:ext cx="1500198" cy="525070"/>
          </a:xfrm>
          <a:prstGeom prst="rect">
            <a:avLst/>
          </a:prstGeom>
          <a:noFill/>
        </p:spPr>
      </p:pic>
      <p:pic>
        <p:nvPicPr>
          <p:cNvPr id="7175" name="Picture 7" descr="http://www.casafe.org/imagenesblog/casaf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85561"/>
            <a:ext cx="1427141" cy="7002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2101</TotalTime>
  <Words>1739</Words>
  <Application>Microsoft Office PowerPoint</Application>
  <PresentationFormat>Presentación en pantalla (4:3)</PresentationFormat>
  <Paragraphs>541</Paragraphs>
  <Slides>61</Slides>
  <Notes>20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61</vt:i4>
      </vt:variant>
    </vt:vector>
  </HeadingPairs>
  <TitlesOfParts>
    <vt:vector size="64" baseType="lpstr">
      <vt:lpstr>Tema de Office</vt:lpstr>
      <vt:lpstr>CorelPhotoPaint.Image.10</vt:lpstr>
      <vt:lpstr>Document</vt:lpstr>
      <vt:lpstr>Diapositiva 1</vt:lpstr>
      <vt:lpstr>Diapositiva 2</vt:lpstr>
      <vt:lpstr>Diapositiva 3</vt:lpstr>
      <vt:lpstr>Diapositiva 4</vt:lpstr>
      <vt:lpstr>DEPÓSITO PARA ALMACENAR  PRODUCTOS FITOSANITARIOS Ubicación y Requerimientos</vt:lpstr>
      <vt:lpstr>Diapositiva 6</vt:lpstr>
      <vt:lpstr>Diapositiva 7</vt:lpstr>
      <vt:lpstr>Diapositiva 8</vt:lpstr>
      <vt:lpstr>Diapositiva 9</vt:lpstr>
      <vt:lpstr>DEPÓSITO PARA ALMACENAR  PRODUCTOS FITOSANITARIOS  COMPARANDO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GESTIÓN OFICIAL DE LOS  ENVASES DE FITOSANITARIOS CON UN FIN SOCIAL  “MODELO MENDOZA”</vt:lpstr>
      <vt:lpstr>Diapositiva 29</vt:lpstr>
      <vt:lpstr> ASPECTOS TÉCNICOS : EL TRIPLE LAVADO </vt:lpstr>
      <vt:lpstr>SELECCIÓN: INSPECCIÓN VISUAL  ENVASES VISUALMENTE  INSPECCIONADOS Y CLASIFICADOS</vt:lpstr>
      <vt:lpstr>Diapositiva 32</vt:lpstr>
      <vt:lpstr>ENVASES: RECOLECCIÓN</vt:lpstr>
      <vt:lpstr>Diapositiva 34</vt:lpstr>
      <vt:lpstr>Diapositiva 35</vt:lpstr>
      <vt:lpstr>ORIGEN Y MOVIMIENTOS  DE BOLSONES NUMERADOS :  IDENTIFICACIÓN DE EMPRESAS / PRODUCTOR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PC</dc:creator>
  <cp:lastModifiedBy>PC</cp:lastModifiedBy>
  <cp:revision>30</cp:revision>
  <dcterms:created xsi:type="dcterms:W3CDTF">2011-08-01T12:29:28Z</dcterms:created>
  <dcterms:modified xsi:type="dcterms:W3CDTF">2011-08-12T13:02:45Z</dcterms:modified>
</cp:coreProperties>
</file>