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6"/>
  </p:handoutMasterIdLst>
  <p:sldIdLst>
    <p:sldId id="256" r:id="rId2"/>
    <p:sldId id="257" r:id="rId3"/>
    <p:sldId id="292" r:id="rId4"/>
    <p:sldId id="274" r:id="rId5"/>
    <p:sldId id="269" r:id="rId6"/>
    <p:sldId id="296" r:id="rId7"/>
    <p:sldId id="289" r:id="rId8"/>
    <p:sldId id="290" r:id="rId9"/>
    <p:sldId id="272" r:id="rId10"/>
    <p:sldId id="263" r:id="rId11"/>
    <p:sldId id="264" r:id="rId12"/>
    <p:sldId id="267" r:id="rId13"/>
    <p:sldId id="293" r:id="rId14"/>
    <p:sldId id="291" r:id="rId15"/>
    <p:sldId id="260" r:id="rId16"/>
    <p:sldId id="278" r:id="rId17"/>
    <p:sldId id="299" r:id="rId18"/>
    <p:sldId id="287" r:id="rId19"/>
    <p:sldId id="283" r:id="rId20"/>
    <p:sldId id="300" r:id="rId21"/>
    <p:sldId id="297" r:id="rId22"/>
    <p:sldId id="295" r:id="rId23"/>
    <p:sldId id="288" r:id="rId24"/>
    <p:sldId id="270" r:id="rId25"/>
    <p:sldId id="273" r:id="rId26"/>
    <p:sldId id="275" r:id="rId27"/>
    <p:sldId id="276" r:id="rId28"/>
    <p:sldId id="277" r:id="rId29"/>
    <p:sldId id="262" r:id="rId30"/>
    <p:sldId id="279" r:id="rId31"/>
    <p:sldId id="281" r:id="rId32"/>
    <p:sldId id="284" r:id="rId33"/>
    <p:sldId id="285" r:id="rId34"/>
    <p:sldId id="286" r:id="rId35"/>
  </p:sldIdLst>
  <p:sldSz cx="9144000" cy="6858000" type="screen4x3"/>
  <p:notesSz cx="6888163" cy="100203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E7512-AC33-4E46-8709-378003BEB1FC}" type="datetimeFigureOut">
              <a:rPr lang="es-AR" smtClean="0"/>
              <a:pPr/>
              <a:t>12/08/2011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DF563-DC05-4143-B39D-6BCA7C7C8EA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12/08/2011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12/08/2011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12/08/2011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12/08/2011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12/08/2011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12/08/2011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12/08/2011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12/08/2011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12/08/2011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12/08/2011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12/08/2011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12/08/2011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ogo zona oeste alta resolución sin letr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214290"/>
            <a:ext cx="6715172" cy="5494827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0128" y="2101851"/>
            <a:ext cx="7772400" cy="1470025"/>
          </a:xfrm>
        </p:spPr>
        <p:txBody>
          <a:bodyPr>
            <a:noAutofit/>
          </a:bodyPr>
          <a:lstStyle/>
          <a:p>
            <a:r>
              <a:rPr lang="es-A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Análisis de campaña</a:t>
            </a:r>
            <a:br>
              <a:rPr lang="es-A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es-A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Cultivos de Verano</a:t>
            </a:r>
            <a:br>
              <a:rPr lang="es-A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es-A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/>
            </a:r>
            <a:br>
              <a:rPr lang="es-A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es-A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/>
            </a:r>
            <a:br>
              <a:rPr lang="es-A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es-A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/>
            </a:r>
            <a:br>
              <a:rPr lang="es-A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es-A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/>
            </a:r>
            <a:br>
              <a:rPr lang="es-A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es-A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/>
            </a:r>
            <a:br>
              <a:rPr lang="es-A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es-A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/>
            </a:r>
            <a:br>
              <a:rPr lang="es-A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</a:br>
            <a:r>
              <a:rPr lang="es-A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ZO - AACREA</a:t>
            </a:r>
            <a:endParaRPr lang="es-AR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14472" y="6248408"/>
            <a:ext cx="6400800" cy="609616"/>
          </a:xfrm>
        </p:spPr>
        <p:txBody>
          <a:bodyPr>
            <a:normAutofit/>
          </a:bodyPr>
          <a:lstStyle/>
          <a:p>
            <a:r>
              <a:rPr lang="es-A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12/08/11 – </a:t>
            </a:r>
            <a:r>
              <a:rPr lang="es-A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Pehuajo</a:t>
            </a:r>
            <a:r>
              <a:rPr lang="es-A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7858148" y="6000768"/>
            <a:ext cx="1285884" cy="785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AR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J. </a:t>
            </a:r>
            <a:r>
              <a:rPr kumimoji="0" lang="es-AR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Bader</a:t>
            </a:r>
            <a:endParaRPr kumimoji="0" lang="es-AR" sz="2000" b="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r">
              <a:spcBef>
                <a:spcPct val="20000"/>
              </a:spcBef>
              <a:defRPr/>
            </a:pPr>
            <a:r>
              <a:rPr lang="es-AR" sz="2000" i="1" dirty="0" smtClean="0">
                <a:solidFill>
                  <a:schemeClr val="tx1">
                    <a:tint val="75000"/>
                  </a:schemeClr>
                </a:solidFill>
              </a:rPr>
              <a:t>L. </a:t>
            </a:r>
            <a:r>
              <a:rPr lang="es-AR" sz="2000" i="1" dirty="0" err="1" smtClean="0">
                <a:solidFill>
                  <a:schemeClr val="tx1">
                    <a:tint val="75000"/>
                  </a:schemeClr>
                </a:solidFill>
              </a:rPr>
              <a:t>Granieri</a:t>
            </a:r>
            <a:endParaRPr lang="es-AR" sz="2000" i="1" dirty="0" smtClean="0">
              <a:solidFill>
                <a:schemeClr val="tx1">
                  <a:tint val="75000"/>
                </a:schemeClr>
              </a:solidFill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AR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5429256" cy="338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5040" y="1000116"/>
            <a:ext cx="3143240" cy="1143000"/>
          </a:xfrm>
        </p:spPr>
        <p:txBody>
          <a:bodyPr>
            <a:normAutofit fontScale="90000"/>
          </a:bodyPr>
          <a:lstStyle/>
          <a:p>
            <a:r>
              <a:rPr lang="es-AR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SOJA 1°:</a:t>
            </a:r>
            <a:br>
              <a:rPr lang="es-AR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Evolución</a:t>
            </a:r>
            <a:endParaRPr lang="es-AR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" y="3571876"/>
            <a:ext cx="3900486" cy="2928958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s-AR" dirty="0" smtClean="0">
                <a:solidFill>
                  <a:srgbClr val="0070C0"/>
                </a:solidFill>
              </a:rPr>
              <a:t>El rinde promedio de la actual campaña, fue inferior a 2009-10 con mayor dispersión en los datos.</a:t>
            </a:r>
          </a:p>
          <a:p>
            <a:pPr algn="ctr"/>
            <a:endParaRPr lang="es-AR" dirty="0" smtClean="0">
              <a:solidFill>
                <a:srgbClr val="0070C0"/>
              </a:solidFill>
            </a:endParaRPr>
          </a:p>
          <a:p>
            <a:pPr algn="ctr"/>
            <a:r>
              <a:rPr lang="es-AR" dirty="0" smtClean="0">
                <a:solidFill>
                  <a:srgbClr val="0070C0"/>
                </a:solidFill>
              </a:rPr>
              <a:t>El cultivo no presenta una evolución clara en los 14 años analizados (26 Kg/Ha*año).</a:t>
            </a:r>
            <a:endParaRPr lang="es-AR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4190" y="3429000"/>
            <a:ext cx="4999810" cy="3300411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12 Grupo"/>
          <p:cNvGrpSpPr/>
          <p:nvPr/>
        </p:nvGrpSpPr>
        <p:grpSpPr>
          <a:xfrm>
            <a:off x="0" y="103329"/>
            <a:ext cx="5591397" cy="3182795"/>
            <a:chOff x="-1" y="142852"/>
            <a:chExt cx="5591397" cy="3182795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1" y="142852"/>
              <a:ext cx="5591397" cy="318279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8" name="7 Conector recto"/>
            <p:cNvCxnSpPr/>
            <p:nvPr/>
          </p:nvCxnSpPr>
          <p:spPr>
            <a:xfrm>
              <a:off x="785786" y="857232"/>
              <a:ext cx="4572032" cy="158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3042" y="0"/>
            <a:ext cx="6643734" cy="928670"/>
          </a:xfrm>
        </p:spPr>
        <p:txBody>
          <a:bodyPr>
            <a:normAutofit/>
          </a:bodyPr>
          <a:lstStyle/>
          <a:p>
            <a:r>
              <a:rPr lang="es-AR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SOJA 1°: Resultado x CREA</a:t>
            </a:r>
            <a:endParaRPr lang="es-AR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57224" y="5357826"/>
            <a:ext cx="7715304" cy="1000132"/>
          </a:xfrm>
        </p:spPr>
        <p:txBody>
          <a:bodyPr>
            <a:normAutofit fontScale="92500" lnSpcReduction="10000"/>
          </a:bodyPr>
          <a:lstStyle/>
          <a:p>
            <a:r>
              <a:rPr lang="es-AR" dirty="0" smtClean="0">
                <a:solidFill>
                  <a:srgbClr val="0070C0"/>
                </a:solidFill>
              </a:rPr>
              <a:t>Pinto, Herrera-Vegas, </a:t>
            </a:r>
            <a:r>
              <a:rPr lang="es-AR" dirty="0" err="1" smtClean="0">
                <a:solidFill>
                  <a:srgbClr val="0070C0"/>
                </a:solidFill>
              </a:rPr>
              <a:t>Pirovano</a:t>
            </a:r>
            <a:r>
              <a:rPr lang="es-AR" dirty="0" smtClean="0">
                <a:solidFill>
                  <a:srgbClr val="0070C0"/>
                </a:solidFill>
              </a:rPr>
              <a:t>-LL </a:t>
            </a:r>
            <a:r>
              <a:rPr lang="es-AR" smtClean="0">
                <a:solidFill>
                  <a:srgbClr val="0070C0"/>
                </a:solidFill>
              </a:rPr>
              <a:t>son los </a:t>
            </a:r>
            <a:r>
              <a:rPr lang="es-AR" dirty="0" smtClean="0">
                <a:solidFill>
                  <a:srgbClr val="0070C0"/>
                </a:solidFill>
              </a:rPr>
              <a:t>CREAS con mejor resultado promedio.</a:t>
            </a:r>
          </a:p>
          <a:p>
            <a:endParaRPr lang="es-AR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19" y="1071546"/>
            <a:ext cx="9066213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1000108"/>
            <a:ext cx="906621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Rectángulo"/>
          <p:cNvSpPr/>
          <p:nvPr/>
        </p:nvSpPr>
        <p:spPr>
          <a:xfrm>
            <a:off x="0" y="928670"/>
            <a:ext cx="9144000" cy="4286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71604" y="0"/>
            <a:ext cx="6643734" cy="928670"/>
          </a:xfrm>
        </p:spPr>
        <p:txBody>
          <a:bodyPr>
            <a:normAutofit fontScale="90000"/>
          </a:bodyPr>
          <a:lstStyle/>
          <a:p>
            <a:r>
              <a:rPr lang="es-AR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SOJA 1°: Resultado x Partido</a:t>
            </a:r>
            <a:endParaRPr lang="es-AR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71678"/>
            <a:ext cx="9144000" cy="2131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2 Marcador de contenido"/>
          <p:cNvSpPr txBox="1">
            <a:spLocks/>
          </p:cNvSpPr>
          <p:nvPr/>
        </p:nvSpPr>
        <p:spPr>
          <a:xfrm>
            <a:off x="714348" y="5357826"/>
            <a:ext cx="7715304" cy="150017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A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Claramente se observa un gradiente de rendimiento</a:t>
            </a:r>
            <a:r>
              <a:rPr kumimoji="0" lang="es-AR" sz="32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Centro-Este, Norte, Sur a Oeste.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A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</a:t>
            </a:r>
            <a:r>
              <a:rPr lang="es-AR" sz="3200" dirty="0" smtClean="0">
                <a:solidFill>
                  <a:srgbClr val="0070C0"/>
                </a:solidFill>
              </a:rPr>
              <a:t>v</a:t>
            </a:r>
            <a:r>
              <a:rPr kumimoji="0" lang="es-A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ariabilidad</a:t>
            </a:r>
            <a:r>
              <a:rPr kumimoji="0" lang="es-A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 los resultados presenta una distribución similar</a:t>
            </a:r>
            <a:endParaRPr kumimoji="0" lang="es-AR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-71462"/>
            <a:ext cx="8358246" cy="785818"/>
          </a:xfrm>
        </p:spPr>
        <p:txBody>
          <a:bodyPr>
            <a:normAutofit fontScale="90000"/>
          </a:bodyPr>
          <a:lstStyle/>
          <a:p>
            <a:r>
              <a:rPr lang="es-AR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SOJA 1°: Resultado x Partido - MAPA</a:t>
            </a:r>
            <a:endParaRPr lang="es-AR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9 Imagen" descr="SOJA-ZO-10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2404"/>
            <a:ext cx="9144000" cy="646993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142876"/>
            <a:ext cx="8229600" cy="857232"/>
          </a:xfrm>
        </p:spPr>
        <p:txBody>
          <a:bodyPr>
            <a:normAutofit/>
          </a:bodyPr>
          <a:lstStyle/>
          <a:p>
            <a:r>
              <a:rPr lang="es-AR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SOJA 1°: RINDE x AMBIENTE</a:t>
            </a:r>
            <a:endParaRPr lang="es-AR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5232431"/>
            <a:ext cx="8686800" cy="1125527"/>
          </a:xfrm>
        </p:spPr>
        <p:txBody>
          <a:bodyPr>
            <a:noAutofit/>
          </a:bodyPr>
          <a:lstStyle/>
          <a:p>
            <a:pPr algn="ctr"/>
            <a:r>
              <a:rPr lang="es-AR" sz="1800" b="1" dirty="0" smtClean="0">
                <a:solidFill>
                  <a:schemeClr val="tx2">
                    <a:lumMod val="75000"/>
                  </a:schemeClr>
                </a:solidFill>
              </a:rPr>
              <a:t>Los rindes observados presentan un patrón lógico de comportamiento respecto a los ambientes.</a:t>
            </a:r>
          </a:p>
          <a:p>
            <a:pPr algn="ctr"/>
            <a:r>
              <a:rPr lang="es-AR" sz="1800" b="1" dirty="0" smtClean="0">
                <a:solidFill>
                  <a:schemeClr val="tx2">
                    <a:lumMod val="75000"/>
                  </a:schemeClr>
                </a:solidFill>
              </a:rPr>
              <a:t>Los bajos y medias lomas sin </a:t>
            </a:r>
            <a:r>
              <a:rPr lang="es-AR" sz="1800" b="1" dirty="0" err="1" smtClean="0">
                <a:solidFill>
                  <a:schemeClr val="tx2">
                    <a:lumMod val="75000"/>
                  </a:schemeClr>
                </a:solidFill>
              </a:rPr>
              <a:t>thaptos</a:t>
            </a:r>
            <a:r>
              <a:rPr lang="es-AR" sz="1800" b="1" dirty="0" smtClean="0">
                <a:solidFill>
                  <a:schemeClr val="tx2">
                    <a:lumMod val="75000"/>
                  </a:schemeClr>
                </a:solidFill>
              </a:rPr>
              <a:t> y con menor % arena son los de mayor rinde.</a:t>
            </a:r>
          </a:p>
          <a:p>
            <a:pPr algn="ctr"/>
            <a:r>
              <a:rPr lang="es-AR" sz="1800" b="1" dirty="0" smtClean="0">
                <a:solidFill>
                  <a:schemeClr val="tx2">
                    <a:lumMod val="75000"/>
                  </a:schemeClr>
                </a:solidFill>
              </a:rPr>
              <a:t>Los bajos con problemas de </a:t>
            </a:r>
            <a:r>
              <a:rPr lang="es-AR" sz="1800" b="1" dirty="0" err="1" smtClean="0">
                <a:solidFill>
                  <a:schemeClr val="tx2">
                    <a:lumMod val="75000"/>
                  </a:schemeClr>
                </a:solidFill>
              </a:rPr>
              <a:t>Na</a:t>
            </a:r>
            <a:r>
              <a:rPr lang="es-AR" sz="1800" b="1" dirty="0" smtClean="0">
                <a:solidFill>
                  <a:schemeClr val="tx2">
                    <a:lumMod val="75000"/>
                  </a:schemeClr>
                </a:solidFill>
              </a:rPr>
              <a:t> y/o sal, presentan los menores rindes seguido por las lomas arenosas.</a:t>
            </a:r>
            <a:endParaRPr lang="es-AR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361" y="714356"/>
            <a:ext cx="8530357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14298"/>
            <a:ext cx="8229600" cy="1143000"/>
          </a:xfrm>
        </p:spPr>
        <p:txBody>
          <a:bodyPr>
            <a:normAutofit/>
          </a:bodyPr>
          <a:lstStyle/>
          <a:p>
            <a:r>
              <a:rPr lang="es-AR" sz="4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MAIZ: Campaña 10-11</a:t>
            </a:r>
            <a:endParaRPr lang="es-AR" sz="48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732843"/>
            <a:ext cx="4971940" cy="3910735"/>
          </a:xfrm>
          <a:prstGeom prst="rect">
            <a:avLst/>
          </a:prstGeom>
          <a:noFill/>
          <a:ln w="66675" cmpd="thickThin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428596" y="7141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MAIZ: Evolución del Cultivo</a:t>
            </a:r>
            <a:endParaRPr kumimoji="0" lang="es-AR" sz="48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0025" t="39343" r="3213"/>
          <a:stretch>
            <a:fillRect/>
          </a:stretch>
        </p:blipFill>
        <p:spPr bwMode="auto">
          <a:xfrm>
            <a:off x="0" y="3501008"/>
            <a:ext cx="8920528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11 Grupo"/>
          <p:cNvGrpSpPr/>
          <p:nvPr/>
        </p:nvGrpSpPr>
        <p:grpSpPr>
          <a:xfrm>
            <a:off x="1043608" y="836712"/>
            <a:ext cx="6840760" cy="2664296"/>
            <a:chOff x="1043608" y="836712"/>
            <a:chExt cx="6840760" cy="266429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r="88528" b="68431"/>
            <a:stretch>
              <a:fillRect/>
            </a:stretch>
          </p:blipFill>
          <p:spPr bwMode="auto">
            <a:xfrm>
              <a:off x="1092834" y="836712"/>
              <a:ext cx="1606958" cy="2076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62533" b="59870"/>
            <a:stretch>
              <a:fillRect/>
            </a:stretch>
          </p:blipFill>
          <p:spPr bwMode="auto">
            <a:xfrm>
              <a:off x="2636229" y="836712"/>
              <a:ext cx="5248139" cy="2639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31373" r="76747" b="59870"/>
            <a:stretch>
              <a:fillRect/>
            </a:stretch>
          </p:blipFill>
          <p:spPr bwMode="auto">
            <a:xfrm>
              <a:off x="1098798" y="2924944"/>
              <a:ext cx="3257178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8 Conector recto"/>
            <p:cNvCxnSpPr/>
            <p:nvPr/>
          </p:nvCxnSpPr>
          <p:spPr>
            <a:xfrm>
              <a:off x="1043608" y="2924944"/>
              <a:ext cx="684076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10 Conector recto"/>
            <p:cNvCxnSpPr/>
            <p:nvPr/>
          </p:nvCxnSpPr>
          <p:spPr>
            <a:xfrm>
              <a:off x="1043608" y="3356992"/>
              <a:ext cx="684076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3042" y="0"/>
            <a:ext cx="6643734" cy="928670"/>
          </a:xfrm>
        </p:spPr>
        <p:txBody>
          <a:bodyPr>
            <a:normAutofit/>
          </a:bodyPr>
          <a:lstStyle/>
          <a:p>
            <a:r>
              <a:rPr lang="es-A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Maíz: Resultado x CREA</a:t>
            </a:r>
            <a:endParaRPr lang="es-AR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5589240"/>
            <a:ext cx="7715304" cy="1000132"/>
          </a:xfrm>
        </p:spPr>
        <p:txBody>
          <a:bodyPr>
            <a:normAutofit fontScale="70000" lnSpcReduction="20000"/>
          </a:bodyPr>
          <a:lstStyle/>
          <a:p>
            <a:r>
              <a:rPr lang="es-AR" dirty="0" smtClean="0">
                <a:solidFill>
                  <a:srgbClr val="FF0000"/>
                </a:solidFill>
              </a:rPr>
              <a:t>Pinto, Guanaco Las Toscas y Villegas son lo CREAS con mejor resultado promedio.</a:t>
            </a:r>
          </a:p>
          <a:p>
            <a:r>
              <a:rPr lang="es-AR" dirty="0" smtClean="0">
                <a:solidFill>
                  <a:srgbClr val="FF0000"/>
                </a:solidFill>
              </a:rPr>
              <a:t>Menores rindes máximos que la campaña 09-10.</a:t>
            </a:r>
          </a:p>
          <a:p>
            <a:endParaRPr lang="es-AR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404938"/>
            <a:ext cx="8990013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t="48913" b="5435"/>
          <a:stretch>
            <a:fillRect/>
          </a:stretch>
        </p:blipFill>
        <p:spPr bwMode="auto">
          <a:xfrm>
            <a:off x="-36512" y="1340768"/>
            <a:ext cx="911759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1643042" y="0"/>
            <a:ext cx="6643734" cy="9286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400" b="1" i="0" u="sng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Maíz: Resultado x CREA</a:t>
            </a:r>
            <a:endParaRPr kumimoji="0" lang="es-AR" sz="4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-71470" y="-142900"/>
            <a:ext cx="8858312" cy="92869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4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MAIZ: </a:t>
            </a:r>
            <a:r>
              <a:rPr kumimoji="0" lang="es-AR" sz="4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</a:t>
            </a:r>
            <a:r>
              <a:rPr kumimoji="0" lang="es-AR" sz="36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sultados x SUB-ZONA</a:t>
            </a:r>
            <a:endParaRPr kumimoji="0" lang="es-AR" sz="36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089847" cy="1823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539552" y="3857628"/>
            <a:ext cx="8136904" cy="237626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A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participación del maíz es muy alta en todas las zonas, siendo la zona centro</a:t>
            </a:r>
            <a:r>
              <a:rPr kumimoji="0" lang="es-AR" sz="3200" b="0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 que representa mayor superficie (34%).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AR" sz="3200" dirty="0" smtClean="0">
                <a:solidFill>
                  <a:srgbClr val="006600"/>
                </a:solidFill>
              </a:rPr>
              <a:t>La zona norte fue la de rinde promedio superior, mientras que los rindes máximos se encontraron en la zona norte y en la zona sur.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AR" sz="3200" b="0" i="0" u="none" strike="noStrike" kern="120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zona oeste fue la que presenta menor rinde, y menor rinde máximo.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AR" sz="3200" dirty="0" smtClean="0">
                <a:solidFill>
                  <a:srgbClr val="006600"/>
                </a:solidFill>
              </a:rPr>
              <a:t>En todos los casos se observa rindes mínimos bastante bajos.</a:t>
            </a:r>
            <a:endParaRPr kumimoji="0" lang="es-AR" sz="3200" b="0" i="0" u="none" strike="noStrike" kern="1200" cap="none" spc="0" normalizeH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A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</a:t>
            </a:r>
            <a:r>
              <a:rPr lang="es-AR" sz="3200" dirty="0" smtClean="0">
                <a:solidFill>
                  <a:srgbClr val="006600"/>
                </a:solidFill>
              </a:rPr>
              <a:t>v</a:t>
            </a:r>
            <a:r>
              <a:rPr kumimoji="0" lang="es-A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ariabilidad</a:t>
            </a:r>
            <a:r>
              <a:rPr kumimoji="0" lang="es-A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 los resultados presenta una distribución similar.</a:t>
            </a:r>
            <a:endParaRPr kumimoji="0" lang="es-AR" sz="32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34131"/>
            <a:ext cx="6357982" cy="469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10 Grupo"/>
          <p:cNvGrpSpPr/>
          <p:nvPr/>
        </p:nvGrpSpPr>
        <p:grpSpPr>
          <a:xfrm>
            <a:off x="714348" y="428604"/>
            <a:ext cx="7215238" cy="4786346"/>
            <a:chOff x="1000100" y="642918"/>
            <a:chExt cx="7215238" cy="4786346"/>
          </a:xfrm>
        </p:grpSpPr>
        <p:sp>
          <p:nvSpPr>
            <p:cNvPr id="8" name="7 Rectángulo"/>
            <p:cNvSpPr/>
            <p:nvPr/>
          </p:nvSpPr>
          <p:spPr>
            <a:xfrm>
              <a:off x="1000100" y="642918"/>
              <a:ext cx="7215238" cy="47863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92557" y="1023480"/>
              <a:ext cx="6837029" cy="3834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6" name="1 Título"/>
          <p:cNvSpPr txBox="1">
            <a:spLocks/>
          </p:cNvSpPr>
          <p:nvPr/>
        </p:nvSpPr>
        <p:spPr>
          <a:xfrm>
            <a:off x="1071538" y="-214338"/>
            <a:ext cx="6643734" cy="928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36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EVOLUCIÓN DE SUPERFICIE</a:t>
            </a:r>
            <a:endParaRPr kumimoji="0" lang="es-AR" sz="3600" b="1" i="1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0" y="5072074"/>
            <a:ext cx="9072594" cy="100013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A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superficie</a:t>
            </a:r>
            <a:r>
              <a:rPr kumimoji="0" lang="es-AR" sz="2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total destinada a agricultura viene en aumento sostenido.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AR" sz="2000" b="1" baseline="0" dirty="0" smtClean="0">
                <a:solidFill>
                  <a:srgbClr val="0070C0"/>
                </a:solidFill>
              </a:rPr>
              <a:t>La</a:t>
            </a:r>
            <a:r>
              <a:rPr lang="es-AR" sz="2000" b="1" dirty="0" smtClean="0">
                <a:solidFill>
                  <a:srgbClr val="0070C0"/>
                </a:solidFill>
              </a:rPr>
              <a:t> superficie de </a:t>
            </a:r>
            <a:r>
              <a:rPr lang="es-AR" sz="2000" b="1" dirty="0" smtClean="0">
                <a:solidFill>
                  <a:srgbClr val="0070C0"/>
                </a:solidFill>
              </a:rPr>
              <a:t>Maíz y Soja </a:t>
            </a:r>
            <a:r>
              <a:rPr lang="es-AR" sz="2000" b="1" dirty="0" smtClean="0">
                <a:solidFill>
                  <a:srgbClr val="0070C0"/>
                </a:solidFill>
              </a:rPr>
              <a:t>viene en firme aumento en mayor medida que el resto de los cultivos.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AR" sz="2000" b="1" dirty="0" smtClean="0">
                <a:solidFill>
                  <a:srgbClr val="0070C0"/>
                </a:solidFill>
              </a:rPr>
              <a:t>En los últimos 2 años el % de </a:t>
            </a:r>
            <a:r>
              <a:rPr lang="es-AR" sz="2000" b="1" dirty="0" err="1" smtClean="0">
                <a:solidFill>
                  <a:srgbClr val="0070C0"/>
                </a:solidFill>
              </a:rPr>
              <a:t>gramineas</a:t>
            </a:r>
            <a:r>
              <a:rPr lang="es-AR" sz="2000" b="1" dirty="0" smtClean="0">
                <a:solidFill>
                  <a:srgbClr val="0070C0"/>
                </a:solidFill>
              </a:rPr>
              <a:t> y oleaginosas se mantiene habiendo un reemplazo de superficie de Fina por Maíz</a:t>
            </a:r>
            <a:endParaRPr kumimoji="0" lang="es-AR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142876"/>
            <a:ext cx="8229600" cy="857232"/>
          </a:xfrm>
        </p:spPr>
        <p:txBody>
          <a:bodyPr>
            <a:normAutofit/>
          </a:bodyPr>
          <a:lstStyle/>
          <a:p>
            <a:r>
              <a:rPr lang="es-A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Maíz: RINDE x AMBIENTE</a:t>
            </a:r>
            <a:endParaRPr lang="es-AR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5301208"/>
            <a:ext cx="8686800" cy="1125527"/>
          </a:xfrm>
        </p:spPr>
        <p:txBody>
          <a:bodyPr>
            <a:noAutofit/>
          </a:bodyPr>
          <a:lstStyle/>
          <a:p>
            <a:pPr algn="ctr"/>
            <a:r>
              <a:rPr lang="es-AR" sz="1800" b="1" dirty="0" smtClean="0">
                <a:solidFill>
                  <a:srgbClr val="FF0000"/>
                </a:solidFill>
              </a:rPr>
              <a:t>Los ambientes con mas de 80 % de arena (L3 y ML3) presentan bajo potencial de rendimiento, lo mismo que los bajos salinos </a:t>
            </a:r>
            <a:r>
              <a:rPr lang="es-AR" sz="1800" b="1" dirty="0" err="1" smtClean="0">
                <a:solidFill>
                  <a:srgbClr val="FF0000"/>
                </a:solidFill>
              </a:rPr>
              <a:t>sodicos</a:t>
            </a:r>
            <a:r>
              <a:rPr lang="es-AR" sz="1800" b="1" dirty="0" smtClean="0">
                <a:solidFill>
                  <a:srgbClr val="FF0000"/>
                </a:solidFill>
              </a:rPr>
              <a:t> (B3)</a:t>
            </a:r>
          </a:p>
          <a:p>
            <a:pPr algn="ctr"/>
            <a:r>
              <a:rPr lang="es-AR" sz="1800" b="1" dirty="0" smtClean="0">
                <a:solidFill>
                  <a:srgbClr val="FF0000"/>
                </a:solidFill>
              </a:rPr>
              <a:t>Los ambientes con menos de 70 % de arena son los que presentan mayor potencial de rinde.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5"/>
            <a:ext cx="7632848" cy="459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6292" y="142852"/>
            <a:ext cx="5074864" cy="3057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-71470" y="428604"/>
            <a:ext cx="3929090" cy="21431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MAIZ: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RINDE</a:t>
            </a:r>
            <a:r>
              <a:rPr kumimoji="0" lang="es-AR" sz="3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x AMBIENTE</a:t>
            </a:r>
            <a:endParaRPr kumimoji="0" lang="es-AR" sz="36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412" y="3429000"/>
            <a:ext cx="7310442" cy="320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3000372"/>
            <a:ext cx="8358246" cy="785818"/>
          </a:xfrm>
        </p:spPr>
        <p:txBody>
          <a:bodyPr>
            <a:noAutofit/>
          </a:bodyPr>
          <a:lstStyle/>
          <a:p>
            <a:r>
              <a:rPr lang="es-AR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</a:t>
            </a:r>
            <a:br>
              <a:rPr lang="es-AR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Muchas Gracias !</a:t>
            </a:r>
            <a:endParaRPr lang="es-AR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8352928" cy="302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0" y="0"/>
            <a:ext cx="3929090" cy="21431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4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MAIZ: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0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RINDE</a:t>
            </a:r>
            <a:r>
              <a:rPr kumimoji="0" lang="es-AR" sz="36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x AMBIENTE</a:t>
            </a:r>
            <a:endParaRPr kumimoji="0" lang="es-AR" sz="36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43602" y="857256"/>
            <a:ext cx="3714744" cy="928670"/>
          </a:xfrm>
        </p:spPr>
        <p:txBody>
          <a:bodyPr>
            <a:normAutofit fontScale="90000"/>
          </a:bodyPr>
          <a:lstStyle/>
          <a:p>
            <a:r>
              <a:rPr lang="es-AR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SOJA 1°:</a:t>
            </a:r>
            <a:br>
              <a:rPr lang="es-AR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¿Cuándo Sembramos?</a:t>
            </a:r>
            <a:endParaRPr lang="es-AR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3643314"/>
            <a:ext cx="3071834" cy="2500330"/>
          </a:xfrm>
        </p:spPr>
        <p:txBody>
          <a:bodyPr>
            <a:noAutofit/>
          </a:bodyPr>
          <a:lstStyle/>
          <a:p>
            <a:r>
              <a:rPr lang="es-AR" sz="2200" dirty="0" smtClean="0">
                <a:solidFill>
                  <a:srgbClr val="0070C0"/>
                </a:solidFill>
              </a:rPr>
              <a:t>La Sub-Z Norte concentra su siembra entre mediados de </a:t>
            </a:r>
            <a:r>
              <a:rPr lang="es-AR" sz="2200" dirty="0" err="1" smtClean="0">
                <a:solidFill>
                  <a:srgbClr val="0070C0"/>
                </a:solidFill>
              </a:rPr>
              <a:t>Oct</a:t>
            </a:r>
            <a:r>
              <a:rPr lang="es-AR" sz="2200" dirty="0" smtClean="0">
                <a:solidFill>
                  <a:srgbClr val="0070C0"/>
                </a:solidFill>
              </a:rPr>
              <a:t> y principios de Nov.</a:t>
            </a:r>
          </a:p>
          <a:p>
            <a:r>
              <a:rPr lang="es-AR" sz="2200" dirty="0" smtClean="0">
                <a:solidFill>
                  <a:srgbClr val="0070C0"/>
                </a:solidFill>
              </a:rPr>
              <a:t>Mientras que el Oeste ubica su siembra principalmente en Nov.</a:t>
            </a:r>
            <a:endParaRPr lang="es-AR" sz="2200" dirty="0">
              <a:solidFill>
                <a:srgbClr val="0070C0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3299" y="3286124"/>
            <a:ext cx="5600701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5857884" cy="352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43602" y="785794"/>
            <a:ext cx="3714744" cy="928670"/>
          </a:xfrm>
        </p:spPr>
        <p:txBody>
          <a:bodyPr>
            <a:normAutofit fontScale="90000"/>
          </a:bodyPr>
          <a:lstStyle/>
          <a:p>
            <a:r>
              <a:rPr lang="es-AR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SOJA 1°:</a:t>
            </a:r>
            <a:br>
              <a:rPr lang="es-AR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¿Cuándo Sembrar en el SUR?</a:t>
            </a:r>
            <a:endParaRPr lang="es-AR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1" y="3462491"/>
            <a:ext cx="5643570" cy="3395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6055439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2 Marcador de contenido"/>
          <p:cNvSpPr>
            <a:spLocks noGrp="1"/>
          </p:cNvSpPr>
          <p:nvPr>
            <p:ph idx="1"/>
          </p:nvPr>
        </p:nvSpPr>
        <p:spPr>
          <a:xfrm>
            <a:off x="0" y="3857628"/>
            <a:ext cx="3500430" cy="2500330"/>
          </a:xfrm>
        </p:spPr>
        <p:txBody>
          <a:bodyPr>
            <a:noAutofit/>
          </a:bodyPr>
          <a:lstStyle/>
          <a:p>
            <a:r>
              <a:rPr lang="es-AR" sz="2100" dirty="0" smtClean="0">
                <a:solidFill>
                  <a:srgbClr val="0070C0"/>
                </a:solidFill>
              </a:rPr>
              <a:t>A nivel general, el atraso en la siembra de Soja de 1° implica una pérdida de unos 15-30 Kg/Ha*día.</a:t>
            </a:r>
          </a:p>
          <a:p>
            <a:r>
              <a:rPr lang="es-AR" sz="2100" dirty="0" smtClean="0">
                <a:solidFill>
                  <a:srgbClr val="0070C0"/>
                </a:solidFill>
              </a:rPr>
              <a:t>Los potenciales se alcanzan desde mediados de Octubre hasta mediados de Noviembre.</a:t>
            </a:r>
            <a:endParaRPr lang="es-AR" sz="21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3278265"/>
            <a:ext cx="5929322" cy="3579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43602" y="785794"/>
            <a:ext cx="3714744" cy="928670"/>
          </a:xfrm>
        </p:spPr>
        <p:txBody>
          <a:bodyPr>
            <a:normAutofit fontScale="90000"/>
          </a:bodyPr>
          <a:lstStyle/>
          <a:p>
            <a:r>
              <a:rPr lang="es-AR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SOJA 1°:</a:t>
            </a:r>
            <a:br>
              <a:rPr lang="es-AR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¿Cuándo Sembrar en el NORTE?</a:t>
            </a:r>
            <a:endParaRPr lang="es-AR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71470" y="3786190"/>
            <a:ext cx="3214678" cy="2500330"/>
          </a:xfrm>
        </p:spPr>
        <p:txBody>
          <a:bodyPr>
            <a:noAutofit/>
          </a:bodyPr>
          <a:lstStyle/>
          <a:p>
            <a:pPr algn="ctr"/>
            <a:r>
              <a:rPr lang="es-AR" sz="2000" dirty="0" smtClean="0">
                <a:solidFill>
                  <a:srgbClr val="0070C0"/>
                </a:solidFill>
              </a:rPr>
              <a:t>A nivel general, el atraso en la siembra de Soja de 1° implica una pérdida de unos 14-28 Kg/Ha*día.</a:t>
            </a:r>
          </a:p>
          <a:p>
            <a:pPr algn="ctr"/>
            <a:r>
              <a:rPr lang="es-AR" sz="2000" dirty="0" smtClean="0">
                <a:solidFill>
                  <a:srgbClr val="0070C0"/>
                </a:solidFill>
              </a:rPr>
              <a:t>Los potenciales se alcanzan desde 15-10 al 10-11.</a:t>
            </a:r>
            <a:endParaRPr lang="es-AR" sz="2000" dirty="0">
              <a:solidFill>
                <a:srgbClr val="0070C0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97976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43602" y="785794"/>
            <a:ext cx="3714744" cy="928670"/>
          </a:xfrm>
        </p:spPr>
        <p:txBody>
          <a:bodyPr>
            <a:normAutofit fontScale="90000"/>
          </a:bodyPr>
          <a:lstStyle/>
          <a:p>
            <a:r>
              <a:rPr lang="es-AR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SOJA 1°:</a:t>
            </a:r>
            <a:br>
              <a:rPr lang="es-AR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¿Cuándo Sembrar en el OESTE?</a:t>
            </a:r>
            <a:endParaRPr lang="es-AR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71438" y="3786190"/>
            <a:ext cx="3643306" cy="2500330"/>
          </a:xfrm>
        </p:spPr>
        <p:txBody>
          <a:bodyPr>
            <a:noAutofit/>
          </a:bodyPr>
          <a:lstStyle/>
          <a:p>
            <a:pPr algn="ctr"/>
            <a:r>
              <a:rPr lang="es-AR" sz="2000" dirty="0" smtClean="0">
                <a:solidFill>
                  <a:srgbClr val="0070C0"/>
                </a:solidFill>
              </a:rPr>
              <a:t>En el Oeste no se observa una clara tendencia de pérdida de rinde por atraso en la fecha de siembra o bien la misma es baja.</a:t>
            </a:r>
          </a:p>
          <a:p>
            <a:pPr algn="ctr"/>
            <a:r>
              <a:rPr lang="es-AR" sz="2000" dirty="0" smtClean="0">
                <a:solidFill>
                  <a:srgbClr val="0070C0"/>
                </a:solidFill>
              </a:rPr>
              <a:t>Se observan dos ventanas de siembra, una de mayor potencial del 15-10 al 05-11 y otra posterior al 15-11.</a:t>
            </a:r>
            <a:endParaRPr lang="es-AR" sz="2000" dirty="0">
              <a:solidFill>
                <a:srgbClr val="0070C0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936704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3429001"/>
            <a:ext cx="567964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43602" y="785794"/>
            <a:ext cx="3714744" cy="928670"/>
          </a:xfrm>
        </p:spPr>
        <p:txBody>
          <a:bodyPr>
            <a:normAutofit fontScale="90000"/>
          </a:bodyPr>
          <a:lstStyle/>
          <a:p>
            <a:r>
              <a:rPr lang="es-AR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SOJA 1°:</a:t>
            </a:r>
            <a:br>
              <a:rPr lang="es-AR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AR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¿Cuándo Sembrar en el CENTRO-ESTE?</a:t>
            </a:r>
            <a:endParaRPr lang="es-AR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3786190"/>
            <a:ext cx="3500430" cy="2500330"/>
          </a:xfrm>
        </p:spPr>
        <p:txBody>
          <a:bodyPr>
            <a:noAutofit/>
          </a:bodyPr>
          <a:lstStyle/>
          <a:p>
            <a:r>
              <a:rPr lang="es-AR" sz="2200" dirty="0" smtClean="0">
                <a:solidFill>
                  <a:srgbClr val="0070C0"/>
                </a:solidFill>
              </a:rPr>
              <a:t>A nivel general, el atraso en la siembra de Soja de 1° implica una pérdida de unos 14-35 Kg/Ha*día.</a:t>
            </a:r>
          </a:p>
          <a:p>
            <a:r>
              <a:rPr lang="es-AR" sz="2200" dirty="0" smtClean="0">
                <a:solidFill>
                  <a:srgbClr val="0070C0"/>
                </a:solidFill>
              </a:rPr>
              <a:t>Los potenciales se alcanzan desde mediados de Octubre hasta mediados de Noviembre.</a:t>
            </a:r>
            <a:endParaRPr lang="es-AR" sz="2200" dirty="0">
              <a:solidFill>
                <a:srgbClr val="0070C0"/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70" y="-71462"/>
            <a:ext cx="6072198" cy="365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4766" y="3429000"/>
            <a:ext cx="569923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u="sng" dirty="0" smtClean="0"/>
              <a:t>SOJA 1°: FDS X AMBIENTE</a:t>
            </a:r>
            <a:endParaRPr lang="es-AR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000636"/>
            <a:ext cx="8229600" cy="1125527"/>
          </a:xfrm>
        </p:spPr>
        <p:txBody>
          <a:bodyPr>
            <a:normAutofit fontScale="92500"/>
          </a:bodyPr>
          <a:lstStyle/>
          <a:p>
            <a:r>
              <a:rPr lang="es-AR" dirty="0" smtClean="0"/>
              <a:t>Hay cierta tendencia a sembrar los ambientes más restrictivos hacia mediados y fines de Nov.</a:t>
            </a:r>
            <a:endParaRPr lang="es-AR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618" y="1239141"/>
            <a:ext cx="8207442" cy="3547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438" y="5286388"/>
            <a:ext cx="9215470" cy="1000132"/>
          </a:xfrm>
        </p:spPr>
        <p:txBody>
          <a:bodyPr>
            <a:noAutofit/>
          </a:bodyPr>
          <a:lstStyle/>
          <a:p>
            <a:r>
              <a:rPr lang="es-AR" sz="1700" b="1" i="1" dirty="0" smtClean="0">
                <a:solidFill>
                  <a:srgbClr val="0070C0"/>
                </a:solidFill>
              </a:rPr>
              <a:t>El  Norte es la sub-zona con mayor participación de ambientes con </a:t>
            </a:r>
            <a:r>
              <a:rPr lang="es-AR" sz="1700" b="1" i="1" dirty="0" err="1" smtClean="0">
                <a:solidFill>
                  <a:srgbClr val="0070C0"/>
                </a:solidFill>
              </a:rPr>
              <a:t>thaptos</a:t>
            </a:r>
            <a:r>
              <a:rPr lang="es-AR" sz="1700" b="1" i="1" dirty="0" smtClean="0">
                <a:solidFill>
                  <a:srgbClr val="0070C0"/>
                </a:solidFill>
              </a:rPr>
              <a:t>, destinados en mayor medida a Fina y Soja.</a:t>
            </a:r>
          </a:p>
          <a:p>
            <a:r>
              <a:rPr lang="es-AR" sz="1700" b="1" i="1" dirty="0" smtClean="0">
                <a:solidFill>
                  <a:srgbClr val="0070C0"/>
                </a:solidFill>
              </a:rPr>
              <a:t>Los mejores ambientes destinados a maíz y soja 1°.</a:t>
            </a:r>
          </a:p>
          <a:p>
            <a:r>
              <a:rPr lang="es-AR" sz="1700" b="1" i="1" dirty="0" smtClean="0">
                <a:solidFill>
                  <a:srgbClr val="0070C0"/>
                </a:solidFill>
              </a:rPr>
              <a:t>El Girasol ubicado en mayor medida en ambientes con limitantes de </a:t>
            </a:r>
            <a:r>
              <a:rPr lang="es-AR" sz="1700" b="1" i="1" dirty="0" err="1" smtClean="0">
                <a:solidFill>
                  <a:srgbClr val="0070C0"/>
                </a:solidFill>
              </a:rPr>
              <a:t>Na</a:t>
            </a:r>
            <a:r>
              <a:rPr lang="es-AR" sz="1700" b="1" i="1" dirty="0" smtClean="0">
                <a:solidFill>
                  <a:srgbClr val="0070C0"/>
                </a:solidFill>
              </a:rPr>
              <a:t> o sal y textura (arena).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-32" y="-142900"/>
            <a:ext cx="7929618" cy="785794"/>
          </a:xfrm>
        </p:spPr>
        <p:txBody>
          <a:bodyPr>
            <a:noAutofit/>
          </a:bodyPr>
          <a:lstStyle/>
          <a:p>
            <a:pPr algn="l"/>
            <a:r>
              <a:rPr lang="es-AR" sz="32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DISTRIBUCIÓN CULTIVOS x AMBIENTE: </a:t>
            </a:r>
            <a:r>
              <a:rPr lang="es-AR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NORTE</a:t>
            </a:r>
            <a:endParaRPr lang="es-AR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71480"/>
            <a:ext cx="7500990" cy="4718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8208912" cy="4917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08720"/>
            <a:ext cx="778265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 r="52650" b="1509"/>
          <a:stretch>
            <a:fillRect/>
          </a:stretch>
        </p:blipFill>
        <p:spPr bwMode="auto">
          <a:xfrm>
            <a:off x="251520" y="79201"/>
            <a:ext cx="4392488" cy="46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788128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02982"/>
            <a:ext cx="6624736" cy="63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839351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5500702"/>
            <a:ext cx="8501122" cy="1000132"/>
          </a:xfrm>
        </p:spPr>
        <p:txBody>
          <a:bodyPr>
            <a:noAutofit/>
          </a:bodyPr>
          <a:lstStyle/>
          <a:p>
            <a:r>
              <a:rPr lang="es-AR" sz="2000" dirty="0" smtClean="0">
                <a:solidFill>
                  <a:srgbClr val="0070C0"/>
                </a:solidFill>
              </a:rPr>
              <a:t>Gran participación de ambientes de loma con alto % de arena ocupados en mayor medida por Girasol y Fina.</a:t>
            </a:r>
          </a:p>
          <a:p>
            <a:r>
              <a:rPr lang="es-AR" sz="2000" dirty="0" smtClean="0">
                <a:solidFill>
                  <a:srgbClr val="0070C0"/>
                </a:solidFill>
              </a:rPr>
              <a:t>Los mejores ambientes destinados en mayor medida a Soja 1° y Maíz.</a:t>
            </a:r>
          </a:p>
          <a:p>
            <a:pPr>
              <a:buNone/>
            </a:pPr>
            <a:endParaRPr lang="es-AR" sz="2000" dirty="0" smtClean="0">
              <a:solidFill>
                <a:srgbClr val="0070C0"/>
              </a:solidFill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-71470" y="-142900"/>
            <a:ext cx="9144032" cy="785794"/>
          </a:xfrm>
        </p:spPr>
        <p:txBody>
          <a:bodyPr>
            <a:noAutofit/>
          </a:bodyPr>
          <a:lstStyle/>
          <a:p>
            <a:pPr algn="l"/>
            <a:r>
              <a:rPr lang="es-AR" sz="32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DISTRIBUCIÓN CULTIVOS x AMBIENTE: </a:t>
            </a:r>
            <a:r>
              <a:rPr lang="es-AR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OESTE</a:t>
            </a:r>
            <a:endParaRPr lang="es-AR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692015"/>
            <a:ext cx="7643866" cy="480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4348" y="5500702"/>
            <a:ext cx="7715304" cy="1000132"/>
          </a:xfrm>
        </p:spPr>
        <p:txBody>
          <a:bodyPr>
            <a:noAutofit/>
          </a:bodyPr>
          <a:lstStyle/>
          <a:p>
            <a:r>
              <a:rPr lang="es-AR" sz="2000" dirty="0" smtClean="0">
                <a:solidFill>
                  <a:srgbClr val="0070C0"/>
                </a:solidFill>
              </a:rPr>
              <a:t>Baja participación de ambientes </a:t>
            </a:r>
            <a:r>
              <a:rPr lang="es-AR" sz="2000" dirty="0" err="1" smtClean="0">
                <a:solidFill>
                  <a:srgbClr val="0070C0"/>
                </a:solidFill>
              </a:rPr>
              <a:t>thaptos</a:t>
            </a:r>
            <a:r>
              <a:rPr lang="es-AR" sz="2000" dirty="0" smtClean="0">
                <a:solidFill>
                  <a:srgbClr val="0070C0"/>
                </a:solidFill>
              </a:rPr>
              <a:t>.</a:t>
            </a:r>
          </a:p>
          <a:p>
            <a:r>
              <a:rPr lang="es-AR" sz="2000" dirty="0" smtClean="0">
                <a:solidFill>
                  <a:srgbClr val="0070C0"/>
                </a:solidFill>
              </a:rPr>
              <a:t>Buenos ambientes destinados en mayor medida a Maíz y Soja.</a:t>
            </a:r>
          </a:p>
          <a:p>
            <a:r>
              <a:rPr lang="es-AR" sz="2000" dirty="0" smtClean="0">
                <a:solidFill>
                  <a:srgbClr val="0070C0"/>
                </a:solidFill>
              </a:rPr>
              <a:t>Ambientes más arenosos explorados por Girasol y Fina.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-32" y="-71462"/>
            <a:ext cx="7929618" cy="785794"/>
          </a:xfrm>
        </p:spPr>
        <p:txBody>
          <a:bodyPr>
            <a:noAutofit/>
          </a:bodyPr>
          <a:lstStyle/>
          <a:p>
            <a:pPr algn="l"/>
            <a:r>
              <a:rPr lang="es-AR" sz="32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DISTRIBUCIÓN CULTIVOS x AMBIENTE: </a:t>
            </a:r>
            <a:r>
              <a:rPr lang="es-AR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</a:t>
            </a:r>
            <a:endParaRPr lang="es-AR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5" y="642918"/>
            <a:ext cx="7608353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5500702"/>
            <a:ext cx="8501122" cy="1000132"/>
          </a:xfrm>
        </p:spPr>
        <p:txBody>
          <a:bodyPr>
            <a:noAutofit/>
          </a:bodyPr>
          <a:lstStyle/>
          <a:p>
            <a:r>
              <a:rPr lang="es-AR" sz="2000" dirty="0" smtClean="0">
                <a:solidFill>
                  <a:srgbClr val="0070C0"/>
                </a:solidFill>
              </a:rPr>
              <a:t>De todas las </a:t>
            </a:r>
            <a:r>
              <a:rPr lang="es-AR" sz="2000" dirty="0" err="1" smtClean="0">
                <a:solidFill>
                  <a:srgbClr val="0070C0"/>
                </a:solidFill>
              </a:rPr>
              <a:t>subzonas</a:t>
            </a:r>
            <a:r>
              <a:rPr lang="es-AR" sz="2000" dirty="0" smtClean="0">
                <a:solidFill>
                  <a:srgbClr val="0070C0"/>
                </a:solidFill>
              </a:rPr>
              <a:t>, tiene la mayor participación de ambientes de alto potencial (B1/2_ML-1_ML-T), destinados en mayor medida a Maíz y Soja.</a:t>
            </a:r>
          </a:p>
          <a:p>
            <a:r>
              <a:rPr lang="es-AR" sz="2000" dirty="0" smtClean="0">
                <a:solidFill>
                  <a:srgbClr val="0070C0"/>
                </a:solidFill>
              </a:rPr>
              <a:t>Hay una baja participación de ambientes </a:t>
            </a:r>
            <a:r>
              <a:rPr lang="es-AR" sz="2000" dirty="0" err="1" smtClean="0">
                <a:solidFill>
                  <a:srgbClr val="0070C0"/>
                </a:solidFill>
              </a:rPr>
              <a:t>thaptos</a:t>
            </a:r>
            <a:r>
              <a:rPr lang="es-AR" sz="2000" dirty="0" smtClean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-71470" y="-71438"/>
            <a:ext cx="9144032" cy="785794"/>
          </a:xfrm>
        </p:spPr>
        <p:txBody>
          <a:bodyPr>
            <a:noAutofit/>
          </a:bodyPr>
          <a:lstStyle/>
          <a:p>
            <a:pPr algn="l"/>
            <a:r>
              <a:rPr lang="es-AR" sz="32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DISTRIBUCIÓN CULTIVOS x AMBIENTE: </a:t>
            </a:r>
            <a:r>
              <a:rPr lang="es-AR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CENTRO-ESTE</a:t>
            </a:r>
            <a:endParaRPr lang="es-AR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980" y="714356"/>
            <a:ext cx="749479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0"/>
            <a:ext cx="8143932" cy="785770"/>
          </a:xfrm>
        </p:spPr>
        <p:txBody>
          <a:bodyPr>
            <a:normAutofit/>
          </a:bodyPr>
          <a:lstStyle/>
          <a:p>
            <a:r>
              <a:rPr lang="es-AR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SOJA: Niveles de P y Fertilización</a:t>
            </a:r>
            <a:endParaRPr lang="es-AR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14422"/>
            <a:ext cx="8019711" cy="2700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5000636"/>
            <a:ext cx="3664465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857224" y="4429132"/>
            <a:ext cx="7715304" cy="1000132"/>
          </a:xfrm>
        </p:spPr>
        <p:txBody>
          <a:bodyPr>
            <a:normAutofit/>
          </a:bodyPr>
          <a:lstStyle/>
          <a:p>
            <a:r>
              <a:rPr lang="es-AR" dirty="0" smtClean="0">
                <a:solidFill>
                  <a:srgbClr val="0070C0"/>
                </a:solidFill>
              </a:rPr>
              <a:t>en concreto….</a:t>
            </a:r>
            <a:endParaRPr lang="es-AR" dirty="0">
              <a:solidFill>
                <a:srgbClr val="0070C0"/>
              </a:solidFill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785786" y="5929330"/>
            <a:ext cx="7715304" cy="1000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s-AR" sz="240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Considerando la fertilización en la rotación,</a:t>
            </a:r>
            <a:r>
              <a:rPr kumimoji="0" lang="es-AR" sz="2400" i="1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el aporte de P en Soja es clave para completar la extracción.</a:t>
            </a:r>
            <a:endParaRPr kumimoji="0" lang="es-AR" sz="240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SOJA-ZO-10-11_FOSFO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" y="357166"/>
            <a:ext cx="9144000" cy="646993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-142900"/>
            <a:ext cx="8143932" cy="785770"/>
          </a:xfrm>
        </p:spPr>
        <p:txBody>
          <a:bodyPr>
            <a:normAutofit/>
          </a:bodyPr>
          <a:lstStyle/>
          <a:p>
            <a:r>
              <a:rPr lang="es-AR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SOJA: Niveles de P y Fertilización</a:t>
            </a:r>
            <a:endParaRPr lang="es-AR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428736"/>
            <a:ext cx="6643734" cy="4405085"/>
          </a:xfrm>
          <a:prstGeom prst="rect">
            <a:avLst/>
          </a:prstGeom>
          <a:noFill/>
          <a:ln w="63500" cmpd="thickThin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1357290" y="285752"/>
            <a:ext cx="6643734" cy="9286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4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SOJA 1°: Campaña</a:t>
            </a:r>
            <a:r>
              <a:rPr kumimoji="0" lang="es-AR" sz="4800" b="1" i="0" u="sng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10-11</a:t>
            </a:r>
            <a:endParaRPr kumimoji="0" lang="es-AR" sz="48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1439</TotalTime>
  <Words>842</Words>
  <Application>Microsoft Office PowerPoint</Application>
  <PresentationFormat>Presentación en pantalla (4:3)</PresentationFormat>
  <Paragraphs>78</Paragraphs>
  <Slides>34</Slides>
  <Notes>0</Notes>
  <HiddenSlides>12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Tema de Office</vt:lpstr>
      <vt:lpstr>Análisis de campaña Cultivos de Verano       ZO - AACREA</vt:lpstr>
      <vt:lpstr>Diapositiva 2</vt:lpstr>
      <vt:lpstr>DISTRIBUCIÓN CULTIVOS x AMBIENTE: NORTE</vt:lpstr>
      <vt:lpstr>DISTRIBUCIÓN CULTIVOS x AMBIENTE: OESTE</vt:lpstr>
      <vt:lpstr>DISTRIBUCIÓN CULTIVOS x AMBIENTE: SUR</vt:lpstr>
      <vt:lpstr>DISTRIBUCIÓN CULTIVOS x AMBIENTE: CENTRO-ESTE</vt:lpstr>
      <vt:lpstr>SOJA: Niveles de P y Fertilización</vt:lpstr>
      <vt:lpstr>SOJA: Niveles de P y Fertilización</vt:lpstr>
      <vt:lpstr>Diapositiva 9</vt:lpstr>
      <vt:lpstr>SOJA 1°: Evolución</vt:lpstr>
      <vt:lpstr>SOJA 1°: Resultado x CREA</vt:lpstr>
      <vt:lpstr>SOJA 1°: Resultado x Partido</vt:lpstr>
      <vt:lpstr>SOJA 1°: Resultado x Partido - MAPA</vt:lpstr>
      <vt:lpstr>SOJA 1°: RINDE x AMBIENTE</vt:lpstr>
      <vt:lpstr>MAIZ: Campaña 10-11</vt:lpstr>
      <vt:lpstr>Diapositiva 16</vt:lpstr>
      <vt:lpstr>Maíz: Resultado x CREA</vt:lpstr>
      <vt:lpstr>Diapositiva 18</vt:lpstr>
      <vt:lpstr>Diapositiva 19</vt:lpstr>
      <vt:lpstr>Maíz: RINDE x AMBIENTE</vt:lpstr>
      <vt:lpstr>Diapositiva 21</vt:lpstr>
      <vt:lpstr>FIN Muchas Gracias !</vt:lpstr>
      <vt:lpstr>Diapositiva 23</vt:lpstr>
      <vt:lpstr>SOJA 1°: ¿Cuándo Sembramos?</vt:lpstr>
      <vt:lpstr>SOJA 1°: ¿Cuándo Sembrar en el SUR?</vt:lpstr>
      <vt:lpstr>SOJA 1°: ¿Cuándo Sembrar en el NORTE?</vt:lpstr>
      <vt:lpstr>SOJA 1°: ¿Cuándo Sembrar en el OESTE?</vt:lpstr>
      <vt:lpstr>SOJA 1°: ¿Cuándo Sembrar en el CENTRO-ESTE?</vt:lpstr>
      <vt:lpstr>SOJA 1°: FDS X AMBIENTE</vt:lpstr>
      <vt:lpstr>Diapositiva 30</vt:lpstr>
      <vt:lpstr>Diapositiva 31</vt:lpstr>
      <vt:lpstr>Diapositiva 32</vt:lpstr>
      <vt:lpstr>Diapositiva 33</vt:lpstr>
      <vt:lpstr>Diapositiva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Análisis de campaña de ZO</dc:title>
  <dc:creator>Leandro</dc:creator>
  <cp:lastModifiedBy>Rene</cp:lastModifiedBy>
  <cp:revision>73</cp:revision>
  <dcterms:created xsi:type="dcterms:W3CDTF">2011-08-08T19:55:23Z</dcterms:created>
  <dcterms:modified xsi:type="dcterms:W3CDTF">2011-08-12T17:12:47Z</dcterms:modified>
</cp:coreProperties>
</file>