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Default Extension="vml" ContentType="application/vnd.openxmlformats-officedocument.vmlDrawing"/>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54"/>
  </p:notesMasterIdLst>
  <p:sldIdLst>
    <p:sldId id="925" r:id="rId2"/>
    <p:sldId id="926" r:id="rId3"/>
    <p:sldId id="927" r:id="rId4"/>
    <p:sldId id="933" r:id="rId5"/>
    <p:sldId id="934" r:id="rId6"/>
    <p:sldId id="941" r:id="rId7"/>
    <p:sldId id="943" r:id="rId8"/>
    <p:sldId id="945" r:id="rId9"/>
    <p:sldId id="946" r:id="rId10"/>
    <p:sldId id="610" r:id="rId11"/>
    <p:sldId id="705" r:id="rId12"/>
    <p:sldId id="706" r:id="rId13"/>
    <p:sldId id="710" r:id="rId14"/>
    <p:sldId id="712" r:id="rId15"/>
    <p:sldId id="714" r:id="rId16"/>
    <p:sldId id="713" r:id="rId17"/>
    <p:sldId id="752" r:id="rId18"/>
    <p:sldId id="720" r:id="rId19"/>
    <p:sldId id="721" r:id="rId20"/>
    <p:sldId id="724" r:id="rId21"/>
    <p:sldId id="972" r:id="rId22"/>
    <p:sldId id="748" r:id="rId23"/>
    <p:sldId id="782" r:id="rId24"/>
    <p:sldId id="729" r:id="rId25"/>
    <p:sldId id="734" r:id="rId26"/>
    <p:sldId id="739" r:id="rId27"/>
    <p:sldId id="740" r:id="rId28"/>
    <p:sldId id="742" r:id="rId29"/>
    <p:sldId id="758" r:id="rId30"/>
    <p:sldId id="550" r:id="rId31"/>
    <p:sldId id="757" r:id="rId32"/>
    <p:sldId id="744" r:id="rId33"/>
    <p:sldId id="649" r:id="rId34"/>
    <p:sldId id="957" r:id="rId35"/>
    <p:sldId id="651" r:id="rId36"/>
    <p:sldId id="652" r:id="rId37"/>
    <p:sldId id="960" r:id="rId38"/>
    <p:sldId id="961" r:id="rId39"/>
    <p:sldId id="962" r:id="rId40"/>
    <p:sldId id="656" r:id="rId41"/>
    <p:sldId id="669" r:id="rId42"/>
    <p:sldId id="676" r:id="rId43"/>
    <p:sldId id="769" r:id="rId44"/>
    <p:sldId id="770" r:id="rId45"/>
    <p:sldId id="771" r:id="rId46"/>
    <p:sldId id="773" r:id="rId47"/>
    <p:sldId id="772" r:id="rId48"/>
    <p:sldId id="767" r:id="rId49"/>
    <p:sldId id="774" r:id="rId50"/>
    <p:sldId id="775" r:id="rId51"/>
    <p:sldId id="917" r:id="rId52"/>
    <p:sldId id="973" r:id="rId53"/>
  </p:sldIdLst>
  <p:sldSz cx="9144000" cy="6858000" type="screen4x3"/>
  <p:notesSz cx="6858000" cy="9144000"/>
  <p:defaultTextStyle>
    <a:defPPr>
      <a:defRPr lang="es-E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9900"/>
    <a:srgbClr val="CC0066"/>
    <a:srgbClr val="FFFFFF"/>
    <a:srgbClr val="FF99FF"/>
    <a:srgbClr val="FF3300"/>
    <a:srgbClr val="996633"/>
    <a:srgbClr val="FFFF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snapVertSplitter="1" vertBarState="minimized" horzBarState="maximized">
    <p:restoredLeft sz="15640" autoAdjust="0"/>
    <p:restoredTop sz="94728" autoAdjust="0"/>
  </p:normalViewPr>
  <p:slideViewPr>
    <p:cSldViewPr>
      <p:cViewPr>
        <p:scale>
          <a:sx n="75" d="100"/>
          <a:sy n="75" d="100"/>
        </p:scale>
        <p:origin x="-1860" y="-1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804"/>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image" Target="../media/image2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03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endParaRPr lang="es-ES"/>
          </a:p>
        </p:txBody>
      </p:sp>
      <p:sp>
        <p:nvSpPr>
          <p:cNvPr id="40038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endParaRPr lang="es-ES"/>
          </a:p>
        </p:txBody>
      </p:sp>
      <p:sp>
        <p:nvSpPr>
          <p:cNvPr id="4003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40038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40039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endParaRPr lang="es-ES"/>
          </a:p>
        </p:txBody>
      </p:sp>
      <p:sp>
        <p:nvSpPr>
          <p:cNvPr id="40039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fld id="{3AF92C3A-3528-468F-959F-FB060D3BE370}" type="slidenum">
              <a:rPr lang="es-ES"/>
              <a:pPr/>
              <a:t>‹Nº›</a:t>
            </a:fld>
            <a:endParaRPr lang="es-E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a:p>
        </p:txBody>
      </p:sp>
      <p:sp>
        <p:nvSpPr>
          <p:cNvPr id="4" name="3 Marcador de número de diapositiva"/>
          <p:cNvSpPr>
            <a:spLocks noGrp="1"/>
          </p:cNvSpPr>
          <p:nvPr>
            <p:ph type="sldNum" sz="quarter" idx="10"/>
          </p:nvPr>
        </p:nvSpPr>
        <p:spPr/>
        <p:txBody>
          <a:bodyPr/>
          <a:lstStyle/>
          <a:p>
            <a:fld id="{3AF92C3A-3528-468F-959F-FB060D3BE370}" type="slidenum">
              <a:rPr lang="es-ES" smtClean="0"/>
              <a:pPr/>
              <a:t>1</a:t>
            </a:fld>
            <a:endParaRPr lang="es-E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a:p>
        </p:txBody>
      </p:sp>
      <p:sp>
        <p:nvSpPr>
          <p:cNvPr id="4" name="3 Marcador de número de diapositiva"/>
          <p:cNvSpPr>
            <a:spLocks noGrp="1"/>
          </p:cNvSpPr>
          <p:nvPr>
            <p:ph type="sldNum" sz="quarter" idx="10"/>
          </p:nvPr>
        </p:nvSpPr>
        <p:spPr/>
        <p:txBody>
          <a:bodyPr/>
          <a:lstStyle/>
          <a:p>
            <a:fld id="{3AF92C3A-3528-468F-959F-FB060D3BE370}" type="slidenum">
              <a:rPr lang="es-ES" smtClean="0"/>
              <a:pPr/>
              <a:t>10</a:t>
            </a:fld>
            <a:endParaRPr lang="es-E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F4C7BE-D474-44C4-9F5F-51923842B0DF}" type="slidenum">
              <a:rPr lang="es-ES"/>
              <a:pPr/>
              <a:t>11</a:t>
            </a:fld>
            <a:endParaRPr lang="es-ES"/>
          </a:p>
        </p:txBody>
      </p:sp>
      <p:sp>
        <p:nvSpPr>
          <p:cNvPr id="566274" name="Rectangle 2"/>
          <p:cNvSpPr>
            <a:spLocks noGrp="1" noRot="1" noChangeAspect="1" noChangeArrowheads="1" noTextEdit="1"/>
          </p:cNvSpPr>
          <p:nvPr>
            <p:ph type="sldImg"/>
          </p:nvPr>
        </p:nvSpPr>
        <p:spPr>
          <a:ln/>
        </p:spPr>
      </p:sp>
      <p:sp>
        <p:nvSpPr>
          <p:cNvPr id="566275" name="Rectangle 3"/>
          <p:cNvSpPr>
            <a:spLocks noGrp="1" noChangeArrowheads="1"/>
          </p:cNvSpPr>
          <p:nvPr>
            <p:ph type="body" idx="1"/>
          </p:nvPr>
        </p:nvSpPr>
        <p:spPr/>
        <p:txBody>
          <a:bodyPr/>
          <a:lstStyle/>
          <a:p>
            <a:endParaRPr lang="es-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a:p>
        </p:txBody>
      </p:sp>
      <p:sp>
        <p:nvSpPr>
          <p:cNvPr id="4" name="3 Marcador de número de diapositiva"/>
          <p:cNvSpPr>
            <a:spLocks noGrp="1"/>
          </p:cNvSpPr>
          <p:nvPr>
            <p:ph type="sldNum" sz="quarter" idx="10"/>
          </p:nvPr>
        </p:nvSpPr>
        <p:spPr/>
        <p:txBody>
          <a:bodyPr/>
          <a:lstStyle/>
          <a:p>
            <a:fld id="{3AF92C3A-3528-468F-959F-FB060D3BE370}" type="slidenum">
              <a:rPr lang="es-ES" smtClean="0"/>
              <a:pPr/>
              <a:t>12</a:t>
            </a:fld>
            <a:endParaRPr lang="es-E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7A3345-8304-4AA8-99C6-BBC6B6D0CD79}" type="slidenum">
              <a:rPr lang="es-ES"/>
              <a:pPr/>
              <a:t>13</a:t>
            </a:fld>
            <a:endParaRPr lang="es-ES"/>
          </a:p>
        </p:txBody>
      </p:sp>
      <p:sp>
        <p:nvSpPr>
          <p:cNvPr id="573442" name="Rectangle 2"/>
          <p:cNvSpPr>
            <a:spLocks noGrp="1" noRot="1" noChangeAspect="1" noChangeArrowheads="1" noTextEdit="1"/>
          </p:cNvSpPr>
          <p:nvPr>
            <p:ph type="sldImg"/>
          </p:nvPr>
        </p:nvSpPr>
        <p:spPr>
          <a:ln/>
        </p:spPr>
      </p:sp>
      <p:sp>
        <p:nvSpPr>
          <p:cNvPr id="573443" name="Rectangle 3"/>
          <p:cNvSpPr>
            <a:spLocks noGrp="1" noChangeArrowheads="1"/>
          </p:cNvSpPr>
          <p:nvPr>
            <p:ph type="body" idx="1"/>
          </p:nvPr>
        </p:nvSpPr>
        <p:spPr/>
        <p:txBody>
          <a:bodyPr/>
          <a:lstStyle/>
          <a:p>
            <a:endParaRPr lang="es-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A78A8E-7475-4092-B2E7-446EAEE0424B}" type="slidenum">
              <a:rPr lang="es-ES"/>
              <a:pPr/>
              <a:t>14</a:t>
            </a:fld>
            <a:endParaRPr lang="es-ES"/>
          </a:p>
        </p:txBody>
      </p:sp>
      <p:sp>
        <p:nvSpPr>
          <p:cNvPr id="576514" name="Rectangle 2"/>
          <p:cNvSpPr>
            <a:spLocks noGrp="1" noRot="1" noChangeAspect="1" noChangeArrowheads="1" noTextEdit="1"/>
          </p:cNvSpPr>
          <p:nvPr>
            <p:ph type="sldImg"/>
          </p:nvPr>
        </p:nvSpPr>
        <p:spPr>
          <a:ln/>
        </p:spPr>
      </p:sp>
      <p:sp>
        <p:nvSpPr>
          <p:cNvPr id="576515" name="Rectangle 3"/>
          <p:cNvSpPr>
            <a:spLocks noGrp="1" noChangeArrowheads="1"/>
          </p:cNvSpPr>
          <p:nvPr>
            <p:ph type="body" idx="1"/>
          </p:nvPr>
        </p:nvSpPr>
        <p:spPr/>
        <p:txBody>
          <a:bodyPr/>
          <a:lstStyle/>
          <a:p>
            <a:endParaRPr lang="es-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a:p>
        </p:txBody>
      </p:sp>
      <p:sp>
        <p:nvSpPr>
          <p:cNvPr id="4" name="3 Marcador de número de diapositiva"/>
          <p:cNvSpPr>
            <a:spLocks noGrp="1"/>
          </p:cNvSpPr>
          <p:nvPr>
            <p:ph type="sldNum" sz="quarter" idx="10"/>
          </p:nvPr>
        </p:nvSpPr>
        <p:spPr/>
        <p:txBody>
          <a:bodyPr/>
          <a:lstStyle/>
          <a:p>
            <a:fld id="{3AF92C3A-3528-468F-959F-FB060D3BE370}" type="slidenum">
              <a:rPr lang="es-ES" smtClean="0"/>
              <a:pPr/>
              <a:t>15</a:t>
            </a:fld>
            <a:endParaRPr lang="es-E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AEE39D-0DA6-4476-B4BD-824591EEB232}" type="slidenum">
              <a:rPr lang="es-ES"/>
              <a:pPr/>
              <a:t>16</a:t>
            </a:fld>
            <a:endParaRPr lang="es-ES"/>
          </a:p>
        </p:txBody>
      </p:sp>
      <p:sp>
        <p:nvSpPr>
          <p:cNvPr id="578562" name="Rectangle 2"/>
          <p:cNvSpPr>
            <a:spLocks noGrp="1" noRot="1" noChangeAspect="1" noChangeArrowheads="1" noTextEdit="1"/>
          </p:cNvSpPr>
          <p:nvPr>
            <p:ph type="sldImg"/>
          </p:nvPr>
        </p:nvSpPr>
        <p:spPr>
          <a:ln/>
        </p:spPr>
      </p:sp>
      <p:sp>
        <p:nvSpPr>
          <p:cNvPr id="578563" name="Rectangle 3"/>
          <p:cNvSpPr>
            <a:spLocks noGrp="1" noChangeArrowheads="1"/>
          </p:cNvSpPr>
          <p:nvPr>
            <p:ph type="body" idx="1"/>
          </p:nvPr>
        </p:nvSpPr>
        <p:spPr/>
        <p:txBody>
          <a:bodyPr/>
          <a:lstStyle/>
          <a:p>
            <a:endParaRPr lang="es-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a:p>
        </p:txBody>
      </p:sp>
      <p:sp>
        <p:nvSpPr>
          <p:cNvPr id="4" name="3 Marcador de número de diapositiva"/>
          <p:cNvSpPr>
            <a:spLocks noGrp="1"/>
          </p:cNvSpPr>
          <p:nvPr>
            <p:ph type="sldNum" sz="quarter" idx="10"/>
          </p:nvPr>
        </p:nvSpPr>
        <p:spPr/>
        <p:txBody>
          <a:bodyPr/>
          <a:lstStyle/>
          <a:p>
            <a:fld id="{3AF92C3A-3528-468F-959F-FB060D3BE370}" type="slidenum">
              <a:rPr lang="es-ES" smtClean="0"/>
              <a:pPr/>
              <a:t>17</a:t>
            </a:fld>
            <a:endParaRPr lang="es-E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DAEF74-6DC9-4AC4-9F3E-4CFEA834AF83}" type="slidenum">
              <a:rPr lang="es-ES"/>
              <a:pPr/>
              <a:t>18</a:t>
            </a:fld>
            <a:endParaRPr lang="es-ES"/>
          </a:p>
        </p:txBody>
      </p:sp>
      <p:sp>
        <p:nvSpPr>
          <p:cNvPr id="589826" name="Rectangle 2"/>
          <p:cNvSpPr>
            <a:spLocks noGrp="1" noRot="1" noChangeAspect="1" noChangeArrowheads="1" noTextEdit="1"/>
          </p:cNvSpPr>
          <p:nvPr>
            <p:ph type="sldImg"/>
          </p:nvPr>
        </p:nvSpPr>
        <p:spPr>
          <a:ln/>
        </p:spPr>
      </p:sp>
      <p:sp>
        <p:nvSpPr>
          <p:cNvPr id="589827" name="Rectangle 3"/>
          <p:cNvSpPr>
            <a:spLocks noGrp="1" noChangeArrowheads="1"/>
          </p:cNvSpPr>
          <p:nvPr>
            <p:ph type="body" idx="1"/>
          </p:nvPr>
        </p:nvSpPr>
        <p:spPr/>
        <p:txBody>
          <a:bodyPr/>
          <a:lstStyle/>
          <a:p>
            <a:endParaRPr lang="es-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a:p>
        </p:txBody>
      </p:sp>
      <p:sp>
        <p:nvSpPr>
          <p:cNvPr id="4" name="3 Marcador de número de diapositiva"/>
          <p:cNvSpPr>
            <a:spLocks noGrp="1"/>
          </p:cNvSpPr>
          <p:nvPr>
            <p:ph type="sldNum" sz="quarter" idx="10"/>
          </p:nvPr>
        </p:nvSpPr>
        <p:spPr/>
        <p:txBody>
          <a:bodyPr/>
          <a:lstStyle/>
          <a:p>
            <a:fld id="{3AF92C3A-3528-468F-959F-FB060D3BE370}" type="slidenum">
              <a:rPr lang="es-ES" smtClean="0"/>
              <a:pPr/>
              <a:t>19</a:t>
            </a:fld>
            <a:endParaRPr lang="es-E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a:p>
        </p:txBody>
      </p:sp>
      <p:sp>
        <p:nvSpPr>
          <p:cNvPr id="4" name="3 Marcador de número de diapositiva"/>
          <p:cNvSpPr>
            <a:spLocks noGrp="1"/>
          </p:cNvSpPr>
          <p:nvPr>
            <p:ph type="sldNum" sz="quarter" idx="10"/>
          </p:nvPr>
        </p:nvSpPr>
        <p:spPr/>
        <p:txBody>
          <a:bodyPr/>
          <a:lstStyle/>
          <a:p>
            <a:fld id="{3AF92C3A-3528-468F-959F-FB060D3BE370}" type="slidenum">
              <a:rPr lang="es-ES" smtClean="0"/>
              <a:pPr/>
              <a:t>2</a:t>
            </a:fld>
            <a:endParaRPr lang="es-E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a:p>
        </p:txBody>
      </p:sp>
      <p:sp>
        <p:nvSpPr>
          <p:cNvPr id="4" name="3 Marcador de número de diapositiva"/>
          <p:cNvSpPr>
            <a:spLocks noGrp="1"/>
          </p:cNvSpPr>
          <p:nvPr>
            <p:ph type="sldNum" sz="quarter" idx="10"/>
          </p:nvPr>
        </p:nvSpPr>
        <p:spPr/>
        <p:txBody>
          <a:bodyPr/>
          <a:lstStyle/>
          <a:p>
            <a:fld id="{3AF92C3A-3528-468F-959F-FB060D3BE370}" type="slidenum">
              <a:rPr lang="es-ES" smtClean="0"/>
              <a:pPr/>
              <a:t>20</a:t>
            </a:fld>
            <a:endParaRPr lang="es-E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a:p>
        </p:txBody>
      </p:sp>
      <p:sp>
        <p:nvSpPr>
          <p:cNvPr id="4" name="3 Marcador de número de diapositiva"/>
          <p:cNvSpPr>
            <a:spLocks noGrp="1"/>
          </p:cNvSpPr>
          <p:nvPr>
            <p:ph type="sldNum" sz="quarter" idx="10"/>
          </p:nvPr>
        </p:nvSpPr>
        <p:spPr/>
        <p:txBody>
          <a:bodyPr/>
          <a:lstStyle/>
          <a:p>
            <a:fld id="{3AF92C3A-3528-468F-959F-FB060D3BE370}" type="slidenum">
              <a:rPr lang="es-ES" smtClean="0"/>
              <a:pPr/>
              <a:t>21</a:t>
            </a:fld>
            <a:endParaRPr lang="es-E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a:p>
        </p:txBody>
      </p:sp>
      <p:sp>
        <p:nvSpPr>
          <p:cNvPr id="4" name="3 Marcador de número de diapositiva"/>
          <p:cNvSpPr>
            <a:spLocks noGrp="1"/>
          </p:cNvSpPr>
          <p:nvPr>
            <p:ph type="sldNum" sz="quarter" idx="10"/>
          </p:nvPr>
        </p:nvSpPr>
        <p:spPr/>
        <p:txBody>
          <a:bodyPr/>
          <a:lstStyle/>
          <a:p>
            <a:fld id="{3AF92C3A-3528-468F-959F-FB060D3BE370}" type="slidenum">
              <a:rPr lang="es-ES" smtClean="0"/>
              <a:pPr/>
              <a:t>22</a:t>
            </a:fld>
            <a:endParaRPr lang="es-E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a:p>
        </p:txBody>
      </p:sp>
      <p:sp>
        <p:nvSpPr>
          <p:cNvPr id="4" name="3 Marcador de número de diapositiva"/>
          <p:cNvSpPr>
            <a:spLocks noGrp="1"/>
          </p:cNvSpPr>
          <p:nvPr>
            <p:ph type="sldNum" sz="quarter" idx="10"/>
          </p:nvPr>
        </p:nvSpPr>
        <p:spPr/>
        <p:txBody>
          <a:bodyPr/>
          <a:lstStyle/>
          <a:p>
            <a:fld id="{3AF92C3A-3528-468F-959F-FB060D3BE370}" type="slidenum">
              <a:rPr lang="es-ES" smtClean="0"/>
              <a:pPr/>
              <a:t>23</a:t>
            </a:fld>
            <a:endParaRPr lang="es-E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6723CD-201B-4A08-B865-1E41A952E0EF}" type="slidenum">
              <a:rPr lang="es-ES"/>
              <a:pPr/>
              <a:t>24</a:t>
            </a:fld>
            <a:endParaRPr lang="es-ES"/>
          </a:p>
        </p:txBody>
      </p:sp>
      <p:sp>
        <p:nvSpPr>
          <p:cNvPr id="603138" name="Rectangle 2"/>
          <p:cNvSpPr>
            <a:spLocks noGrp="1" noRot="1" noChangeAspect="1" noChangeArrowheads="1" noTextEdit="1"/>
          </p:cNvSpPr>
          <p:nvPr>
            <p:ph type="sldImg"/>
          </p:nvPr>
        </p:nvSpPr>
        <p:spPr>
          <a:ln/>
        </p:spPr>
      </p:sp>
      <p:sp>
        <p:nvSpPr>
          <p:cNvPr id="603139" name="Rectangle 3"/>
          <p:cNvSpPr>
            <a:spLocks noGrp="1" noChangeArrowheads="1"/>
          </p:cNvSpPr>
          <p:nvPr>
            <p:ph type="body" idx="1"/>
          </p:nvPr>
        </p:nvSpPr>
        <p:spPr/>
        <p:txBody>
          <a:bodyPr/>
          <a:lstStyle/>
          <a:p>
            <a:endParaRPr lang="es-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a:p>
        </p:txBody>
      </p:sp>
      <p:sp>
        <p:nvSpPr>
          <p:cNvPr id="4" name="3 Marcador de número de diapositiva"/>
          <p:cNvSpPr>
            <a:spLocks noGrp="1"/>
          </p:cNvSpPr>
          <p:nvPr>
            <p:ph type="sldNum" sz="quarter" idx="10"/>
          </p:nvPr>
        </p:nvSpPr>
        <p:spPr/>
        <p:txBody>
          <a:bodyPr/>
          <a:lstStyle/>
          <a:p>
            <a:fld id="{3AF92C3A-3528-468F-959F-FB060D3BE370}" type="slidenum">
              <a:rPr lang="es-ES" smtClean="0"/>
              <a:pPr/>
              <a:t>25</a:t>
            </a:fld>
            <a:endParaRPr lang="es-E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0C8B23-B542-4931-AC18-42D40BA438F4}" type="slidenum">
              <a:rPr lang="es-ES"/>
              <a:pPr/>
              <a:t>26</a:t>
            </a:fld>
            <a:endParaRPr lang="es-ES"/>
          </a:p>
        </p:txBody>
      </p:sp>
      <p:sp>
        <p:nvSpPr>
          <p:cNvPr id="620546" name="Rectangle 2"/>
          <p:cNvSpPr>
            <a:spLocks noGrp="1" noRot="1" noChangeAspect="1" noChangeArrowheads="1" noTextEdit="1"/>
          </p:cNvSpPr>
          <p:nvPr>
            <p:ph type="sldImg"/>
          </p:nvPr>
        </p:nvSpPr>
        <p:spPr>
          <a:ln/>
        </p:spPr>
      </p:sp>
      <p:sp>
        <p:nvSpPr>
          <p:cNvPr id="620547" name="Rectangle 3"/>
          <p:cNvSpPr>
            <a:spLocks noGrp="1" noChangeArrowheads="1"/>
          </p:cNvSpPr>
          <p:nvPr>
            <p:ph type="body" idx="1"/>
          </p:nvPr>
        </p:nvSpPr>
        <p:spPr/>
        <p:txBody>
          <a:bodyPr/>
          <a:lstStyle/>
          <a:p>
            <a:endParaRPr lang="es-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F03511-7039-4FE0-97DC-2D6AEC4B958D}" type="slidenum">
              <a:rPr lang="es-ES"/>
              <a:pPr/>
              <a:t>27</a:t>
            </a:fld>
            <a:endParaRPr lang="es-ES"/>
          </a:p>
        </p:txBody>
      </p:sp>
      <p:sp>
        <p:nvSpPr>
          <p:cNvPr id="622594" name="Rectangle 2"/>
          <p:cNvSpPr>
            <a:spLocks noGrp="1" noRot="1" noChangeAspect="1" noChangeArrowheads="1" noTextEdit="1"/>
          </p:cNvSpPr>
          <p:nvPr>
            <p:ph type="sldImg"/>
          </p:nvPr>
        </p:nvSpPr>
        <p:spPr>
          <a:ln/>
        </p:spPr>
      </p:sp>
      <p:sp>
        <p:nvSpPr>
          <p:cNvPr id="622595" name="Rectangle 3"/>
          <p:cNvSpPr>
            <a:spLocks noGrp="1" noChangeArrowheads="1"/>
          </p:cNvSpPr>
          <p:nvPr>
            <p:ph type="body" idx="1"/>
          </p:nvPr>
        </p:nvSpPr>
        <p:spPr/>
        <p:txBody>
          <a:bodyPr/>
          <a:lstStyle/>
          <a:p>
            <a:endParaRPr lang="es-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BFE757-AF08-4300-B6F7-B5B876215B23}" type="slidenum">
              <a:rPr lang="es-ES"/>
              <a:pPr/>
              <a:t>28</a:t>
            </a:fld>
            <a:endParaRPr lang="es-ES"/>
          </a:p>
        </p:txBody>
      </p:sp>
      <p:sp>
        <p:nvSpPr>
          <p:cNvPr id="626690" name="Rectangle 2"/>
          <p:cNvSpPr>
            <a:spLocks noGrp="1" noRot="1" noChangeAspect="1" noChangeArrowheads="1" noTextEdit="1"/>
          </p:cNvSpPr>
          <p:nvPr>
            <p:ph type="sldImg"/>
          </p:nvPr>
        </p:nvSpPr>
        <p:spPr>
          <a:ln/>
        </p:spPr>
      </p:sp>
      <p:sp>
        <p:nvSpPr>
          <p:cNvPr id="626691" name="Rectangle 3"/>
          <p:cNvSpPr>
            <a:spLocks noGrp="1" noChangeArrowheads="1"/>
          </p:cNvSpPr>
          <p:nvPr>
            <p:ph type="body" idx="1"/>
          </p:nvPr>
        </p:nvSpPr>
        <p:spPr/>
        <p:txBody>
          <a:bodyPr/>
          <a:lstStyle/>
          <a:p>
            <a:endParaRPr lang="es-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a:p>
        </p:txBody>
      </p:sp>
      <p:sp>
        <p:nvSpPr>
          <p:cNvPr id="4" name="3 Marcador de número de diapositiva"/>
          <p:cNvSpPr>
            <a:spLocks noGrp="1"/>
          </p:cNvSpPr>
          <p:nvPr>
            <p:ph type="sldNum" sz="quarter" idx="10"/>
          </p:nvPr>
        </p:nvSpPr>
        <p:spPr/>
        <p:txBody>
          <a:bodyPr/>
          <a:lstStyle/>
          <a:p>
            <a:fld id="{3AF92C3A-3528-468F-959F-FB060D3BE370}" type="slidenum">
              <a:rPr lang="es-ES" smtClean="0"/>
              <a:pPr/>
              <a:t>29</a:t>
            </a:fld>
            <a:endParaRPr lang="es-E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a:p>
        </p:txBody>
      </p:sp>
      <p:sp>
        <p:nvSpPr>
          <p:cNvPr id="4" name="3 Marcador de número de diapositiva"/>
          <p:cNvSpPr>
            <a:spLocks noGrp="1"/>
          </p:cNvSpPr>
          <p:nvPr>
            <p:ph type="sldNum" sz="quarter" idx="10"/>
          </p:nvPr>
        </p:nvSpPr>
        <p:spPr/>
        <p:txBody>
          <a:bodyPr/>
          <a:lstStyle/>
          <a:p>
            <a:fld id="{3AF92C3A-3528-468F-959F-FB060D3BE370}" type="slidenum">
              <a:rPr lang="es-ES" smtClean="0"/>
              <a:pPr/>
              <a:t>3</a:t>
            </a:fld>
            <a:endParaRPr lang="es-E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a:p>
        </p:txBody>
      </p:sp>
      <p:sp>
        <p:nvSpPr>
          <p:cNvPr id="4" name="3 Marcador de número de diapositiva"/>
          <p:cNvSpPr>
            <a:spLocks noGrp="1"/>
          </p:cNvSpPr>
          <p:nvPr>
            <p:ph type="sldNum" sz="quarter" idx="10"/>
          </p:nvPr>
        </p:nvSpPr>
        <p:spPr/>
        <p:txBody>
          <a:bodyPr/>
          <a:lstStyle/>
          <a:p>
            <a:fld id="{3AF92C3A-3528-468F-959F-FB060D3BE370}" type="slidenum">
              <a:rPr lang="es-ES" smtClean="0"/>
              <a:pPr/>
              <a:t>30</a:t>
            </a:fld>
            <a:endParaRPr lang="es-E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1CFFD1-35E5-4F7B-8D6F-2F5800CDD8C3}" type="slidenum">
              <a:rPr lang="es-ES"/>
              <a:pPr/>
              <a:t>31</a:t>
            </a:fld>
            <a:endParaRPr lang="es-ES"/>
          </a:p>
        </p:txBody>
      </p:sp>
      <p:sp>
        <p:nvSpPr>
          <p:cNvPr id="643074" name="Rectangle 2"/>
          <p:cNvSpPr>
            <a:spLocks noGrp="1" noRot="1" noChangeAspect="1" noChangeArrowheads="1" noTextEdit="1"/>
          </p:cNvSpPr>
          <p:nvPr>
            <p:ph type="sldImg"/>
          </p:nvPr>
        </p:nvSpPr>
        <p:spPr>
          <a:ln/>
        </p:spPr>
      </p:sp>
      <p:sp>
        <p:nvSpPr>
          <p:cNvPr id="643075" name="Rectangle 3"/>
          <p:cNvSpPr>
            <a:spLocks noGrp="1" noChangeArrowheads="1"/>
          </p:cNvSpPr>
          <p:nvPr>
            <p:ph type="body" idx="1"/>
          </p:nvPr>
        </p:nvSpPr>
        <p:spPr/>
        <p:txBody>
          <a:bodyPr/>
          <a:lstStyle/>
          <a:p>
            <a:endParaRPr lang="es-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a:p>
        </p:txBody>
      </p:sp>
      <p:sp>
        <p:nvSpPr>
          <p:cNvPr id="4" name="3 Marcador de número de diapositiva"/>
          <p:cNvSpPr>
            <a:spLocks noGrp="1"/>
          </p:cNvSpPr>
          <p:nvPr>
            <p:ph type="sldNum" sz="quarter" idx="10"/>
          </p:nvPr>
        </p:nvSpPr>
        <p:spPr/>
        <p:txBody>
          <a:bodyPr/>
          <a:lstStyle/>
          <a:p>
            <a:fld id="{3AF92C3A-3528-468F-959F-FB060D3BE370}" type="slidenum">
              <a:rPr lang="es-ES" smtClean="0"/>
              <a:pPr/>
              <a:t>32</a:t>
            </a:fld>
            <a:endParaRPr lang="es-E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a:p>
        </p:txBody>
      </p:sp>
      <p:sp>
        <p:nvSpPr>
          <p:cNvPr id="4" name="3 Marcador de número de diapositiva"/>
          <p:cNvSpPr>
            <a:spLocks noGrp="1"/>
          </p:cNvSpPr>
          <p:nvPr>
            <p:ph type="sldNum" sz="quarter" idx="10"/>
          </p:nvPr>
        </p:nvSpPr>
        <p:spPr/>
        <p:txBody>
          <a:bodyPr/>
          <a:lstStyle/>
          <a:p>
            <a:fld id="{3AF92C3A-3528-468F-959F-FB060D3BE370}" type="slidenum">
              <a:rPr lang="es-ES" smtClean="0"/>
              <a:pPr/>
              <a:t>33</a:t>
            </a:fld>
            <a:endParaRPr lang="es-E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a:p>
        </p:txBody>
      </p:sp>
      <p:sp>
        <p:nvSpPr>
          <p:cNvPr id="4" name="3 Marcador de número de diapositiva"/>
          <p:cNvSpPr>
            <a:spLocks noGrp="1"/>
          </p:cNvSpPr>
          <p:nvPr>
            <p:ph type="sldNum" sz="quarter" idx="10"/>
          </p:nvPr>
        </p:nvSpPr>
        <p:spPr/>
        <p:txBody>
          <a:bodyPr/>
          <a:lstStyle/>
          <a:p>
            <a:fld id="{3AF92C3A-3528-468F-959F-FB060D3BE370}" type="slidenum">
              <a:rPr lang="es-ES" smtClean="0"/>
              <a:pPr/>
              <a:t>34</a:t>
            </a:fld>
            <a:endParaRPr lang="es-E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a:p>
        </p:txBody>
      </p:sp>
      <p:sp>
        <p:nvSpPr>
          <p:cNvPr id="4" name="3 Marcador de número de diapositiva"/>
          <p:cNvSpPr>
            <a:spLocks noGrp="1"/>
          </p:cNvSpPr>
          <p:nvPr>
            <p:ph type="sldNum" sz="quarter" idx="10"/>
          </p:nvPr>
        </p:nvSpPr>
        <p:spPr/>
        <p:txBody>
          <a:bodyPr/>
          <a:lstStyle/>
          <a:p>
            <a:fld id="{3AF92C3A-3528-468F-959F-FB060D3BE370}" type="slidenum">
              <a:rPr lang="es-ES" smtClean="0"/>
              <a:pPr/>
              <a:t>35</a:t>
            </a:fld>
            <a:endParaRPr lang="es-E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a:p>
        </p:txBody>
      </p:sp>
      <p:sp>
        <p:nvSpPr>
          <p:cNvPr id="4" name="3 Marcador de número de diapositiva"/>
          <p:cNvSpPr>
            <a:spLocks noGrp="1"/>
          </p:cNvSpPr>
          <p:nvPr>
            <p:ph type="sldNum" sz="quarter" idx="10"/>
          </p:nvPr>
        </p:nvSpPr>
        <p:spPr/>
        <p:txBody>
          <a:bodyPr/>
          <a:lstStyle/>
          <a:p>
            <a:fld id="{3AF92C3A-3528-468F-959F-FB060D3BE370}" type="slidenum">
              <a:rPr lang="es-ES" smtClean="0"/>
              <a:pPr/>
              <a:t>36</a:t>
            </a:fld>
            <a:endParaRPr lang="es-E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a:p>
        </p:txBody>
      </p:sp>
      <p:sp>
        <p:nvSpPr>
          <p:cNvPr id="4" name="3 Marcador de número de diapositiva"/>
          <p:cNvSpPr>
            <a:spLocks noGrp="1"/>
          </p:cNvSpPr>
          <p:nvPr>
            <p:ph type="sldNum" sz="quarter" idx="10"/>
          </p:nvPr>
        </p:nvSpPr>
        <p:spPr/>
        <p:txBody>
          <a:bodyPr/>
          <a:lstStyle/>
          <a:p>
            <a:fld id="{3AF92C3A-3528-468F-959F-FB060D3BE370}" type="slidenum">
              <a:rPr lang="es-ES" smtClean="0"/>
              <a:pPr/>
              <a:t>37</a:t>
            </a:fld>
            <a:endParaRPr lang="es-E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a:p>
        </p:txBody>
      </p:sp>
      <p:sp>
        <p:nvSpPr>
          <p:cNvPr id="4" name="3 Marcador de número de diapositiva"/>
          <p:cNvSpPr>
            <a:spLocks noGrp="1"/>
          </p:cNvSpPr>
          <p:nvPr>
            <p:ph type="sldNum" sz="quarter" idx="10"/>
          </p:nvPr>
        </p:nvSpPr>
        <p:spPr/>
        <p:txBody>
          <a:bodyPr/>
          <a:lstStyle/>
          <a:p>
            <a:fld id="{3AF92C3A-3528-468F-959F-FB060D3BE370}" type="slidenum">
              <a:rPr lang="es-ES" smtClean="0"/>
              <a:pPr/>
              <a:t>38</a:t>
            </a:fld>
            <a:endParaRPr lang="es-E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a:p>
        </p:txBody>
      </p:sp>
      <p:sp>
        <p:nvSpPr>
          <p:cNvPr id="4" name="3 Marcador de número de diapositiva"/>
          <p:cNvSpPr>
            <a:spLocks noGrp="1"/>
          </p:cNvSpPr>
          <p:nvPr>
            <p:ph type="sldNum" sz="quarter" idx="10"/>
          </p:nvPr>
        </p:nvSpPr>
        <p:spPr/>
        <p:txBody>
          <a:bodyPr/>
          <a:lstStyle/>
          <a:p>
            <a:fld id="{3AF92C3A-3528-468F-959F-FB060D3BE370}" type="slidenum">
              <a:rPr lang="es-ES" smtClean="0"/>
              <a:pPr/>
              <a:t>39</a:t>
            </a:fld>
            <a:endParaRPr lang="es-E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a:p>
        </p:txBody>
      </p:sp>
      <p:sp>
        <p:nvSpPr>
          <p:cNvPr id="4" name="3 Marcador de número de diapositiva"/>
          <p:cNvSpPr>
            <a:spLocks noGrp="1"/>
          </p:cNvSpPr>
          <p:nvPr>
            <p:ph type="sldNum" sz="quarter" idx="10"/>
          </p:nvPr>
        </p:nvSpPr>
        <p:spPr/>
        <p:txBody>
          <a:bodyPr/>
          <a:lstStyle/>
          <a:p>
            <a:fld id="{3AF92C3A-3528-468F-959F-FB060D3BE370}" type="slidenum">
              <a:rPr lang="es-ES" smtClean="0"/>
              <a:pPr/>
              <a:t>4</a:t>
            </a:fld>
            <a:endParaRPr lang="es-E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a:p>
        </p:txBody>
      </p:sp>
      <p:sp>
        <p:nvSpPr>
          <p:cNvPr id="4" name="3 Marcador de número de diapositiva"/>
          <p:cNvSpPr>
            <a:spLocks noGrp="1"/>
          </p:cNvSpPr>
          <p:nvPr>
            <p:ph type="sldNum" sz="quarter" idx="10"/>
          </p:nvPr>
        </p:nvSpPr>
        <p:spPr/>
        <p:txBody>
          <a:bodyPr/>
          <a:lstStyle/>
          <a:p>
            <a:fld id="{3AF92C3A-3528-468F-959F-FB060D3BE370}" type="slidenum">
              <a:rPr lang="es-ES" smtClean="0"/>
              <a:pPr/>
              <a:t>40</a:t>
            </a:fld>
            <a:endParaRPr lang="es-E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a:p>
        </p:txBody>
      </p:sp>
      <p:sp>
        <p:nvSpPr>
          <p:cNvPr id="4" name="3 Marcador de número de diapositiva"/>
          <p:cNvSpPr>
            <a:spLocks noGrp="1"/>
          </p:cNvSpPr>
          <p:nvPr>
            <p:ph type="sldNum" sz="quarter" idx="10"/>
          </p:nvPr>
        </p:nvSpPr>
        <p:spPr/>
        <p:txBody>
          <a:bodyPr/>
          <a:lstStyle/>
          <a:p>
            <a:fld id="{3AF92C3A-3528-468F-959F-FB060D3BE370}" type="slidenum">
              <a:rPr lang="es-ES" smtClean="0"/>
              <a:pPr/>
              <a:t>41</a:t>
            </a:fld>
            <a:endParaRPr lang="es-E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a:p>
        </p:txBody>
      </p:sp>
      <p:sp>
        <p:nvSpPr>
          <p:cNvPr id="4" name="3 Marcador de número de diapositiva"/>
          <p:cNvSpPr>
            <a:spLocks noGrp="1"/>
          </p:cNvSpPr>
          <p:nvPr>
            <p:ph type="sldNum" sz="quarter" idx="10"/>
          </p:nvPr>
        </p:nvSpPr>
        <p:spPr/>
        <p:txBody>
          <a:bodyPr/>
          <a:lstStyle/>
          <a:p>
            <a:fld id="{3AF92C3A-3528-468F-959F-FB060D3BE370}" type="slidenum">
              <a:rPr lang="es-ES" smtClean="0"/>
              <a:pPr/>
              <a:t>42</a:t>
            </a:fld>
            <a:endParaRPr lang="es-E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a:p>
        </p:txBody>
      </p:sp>
      <p:sp>
        <p:nvSpPr>
          <p:cNvPr id="4" name="3 Marcador de número de diapositiva"/>
          <p:cNvSpPr>
            <a:spLocks noGrp="1"/>
          </p:cNvSpPr>
          <p:nvPr>
            <p:ph type="sldNum" sz="quarter" idx="10"/>
          </p:nvPr>
        </p:nvSpPr>
        <p:spPr/>
        <p:txBody>
          <a:bodyPr/>
          <a:lstStyle/>
          <a:p>
            <a:fld id="{3AF92C3A-3528-468F-959F-FB060D3BE370}" type="slidenum">
              <a:rPr lang="es-ES" smtClean="0"/>
              <a:pPr/>
              <a:t>43</a:t>
            </a:fld>
            <a:endParaRPr lang="es-E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a:p>
        </p:txBody>
      </p:sp>
      <p:sp>
        <p:nvSpPr>
          <p:cNvPr id="4" name="3 Marcador de número de diapositiva"/>
          <p:cNvSpPr>
            <a:spLocks noGrp="1"/>
          </p:cNvSpPr>
          <p:nvPr>
            <p:ph type="sldNum" sz="quarter" idx="10"/>
          </p:nvPr>
        </p:nvSpPr>
        <p:spPr/>
        <p:txBody>
          <a:bodyPr/>
          <a:lstStyle/>
          <a:p>
            <a:fld id="{3AF92C3A-3528-468F-959F-FB060D3BE370}" type="slidenum">
              <a:rPr lang="es-ES" smtClean="0"/>
              <a:pPr/>
              <a:t>44</a:t>
            </a:fld>
            <a:endParaRPr lang="es-E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a:p>
        </p:txBody>
      </p:sp>
      <p:sp>
        <p:nvSpPr>
          <p:cNvPr id="4" name="3 Marcador de número de diapositiva"/>
          <p:cNvSpPr>
            <a:spLocks noGrp="1"/>
          </p:cNvSpPr>
          <p:nvPr>
            <p:ph type="sldNum" sz="quarter" idx="10"/>
          </p:nvPr>
        </p:nvSpPr>
        <p:spPr/>
        <p:txBody>
          <a:bodyPr/>
          <a:lstStyle/>
          <a:p>
            <a:fld id="{3AF92C3A-3528-468F-959F-FB060D3BE370}" type="slidenum">
              <a:rPr lang="es-ES" smtClean="0"/>
              <a:pPr/>
              <a:t>45</a:t>
            </a:fld>
            <a:endParaRPr lang="es-E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a:p>
        </p:txBody>
      </p:sp>
      <p:sp>
        <p:nvSpPr>
          <p:cNvPr id="4" name="3 Marcador de número de diapositiva"/>
          <p:cNvSpPr>
            <a:spLocks noGrp="1"/>
          </p:cNvSpPr>
          <p:nvPr>
            <p:ph type="sldNum" sz="quarter" idx="10"/>
          </p:nvPr>
        </p:nvSpPr>
        <p:spPr/>
        <p:txBody>
          <a:bodyPr/>
          <a:lstStyle/>
          <a:p>
            <a:fld id="{3AF92C3A-3528-468F-959F-FB060D3BE370}" type="slidenum">
              <a:rPr lang="es-ES" smtClean="0"/>
              <a:pPr/>
              <a:t>46</a:t>
            </a:fld>
            <a:endParaRPr lang="es-E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a:p>
        </p:txBody>
      </p:sp>
      <p:sp>
        <p:nvSpPr>
          <p:cNvPr id="4" name="3 Marcador de número de diapositiva"/>
          <p:cNvSpPr>
            <a:spLocks noGrp="1"/>
          </p:cNvSpPr>
          <p:nvPr>
            <p:ph type="sldNum" sz="quarter" idx="10"/>
          </p:nvPr>
        </p:nvSpPr>
        <p:spPr/>
        <p:txBody>
          <a:bodyPr/>
          <a:lstStyle/>
          <a:p>
            <a:fld id="{3AF92C3A-3528-468F-959F-FB060D3BE370}" type="slidenum">
              <a:rPr lang="es-ES" smtClean="0"/>
              <a:pPr/>
              <a:t>47</a:t>
            </a:fld>
            <a:endParaRPr lang="es-E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a:p>
        </p:txBody>
      </p:sp>
      <p:sp>
        <p:nvSpPr>
          <p:cNvPr id="4" name="3 Marcador de número de diapositiva"/>
          <p:cNvSpPr>
            <a:spLocks noGrp="1"/>
          </p:cNvSpPr>
          <p:nvPr>
            <p:ph type="sldNum" sz="quarter" idx="10"/>
          </p:nvPr>
        </p:nvSpPr>
        <p:spPr/>
        <p:txBody>
          <a:bodyPr/>
          <a:lstStyle/>
          <a:p>
            <a:fld id="{3AF92C3A-3528-468F-959F-FB060D3BE370}" type="slidenum">
              <a:rPr lang="es-ES" smtClean="0"/>
              <a:pPr/>
              <a:t>48</a:t>
            </a:fld>
            <a:endParaRPr lang="es-E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a:p>
        </p:txBody>
      </p:sp>
      <p:sp>
        <p:nvSpPr>
          <p:cNvPr id="4" name="3 Marcador de número de diapositiva"/>
          <p:cNvSpPr>
            <a:spLocks noGrp="1"/>
          </p:cNvSpPr>
          <p:nvPr>
            <p:ph type="sldNum" sz="quarter" idx="10"/>
          </p:nvPr>
        </p:nvSpPr>
        <p:spPr/>
        <p:txBody>
          <a:bodyPr/>
          <a:lstStyle/>
          <a:p>
            <a:fld id="{3AF92C3A-3528-468F-959F-FB060D3BE370}" type="slidenum">
              <a:rPr lang="es-ES" smtClean="0"/>
              <a:pPr/>
              <a:t>49</a:t>
            </a:fld>
            <a:endParaRPr lang="es-E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a:p>
        </p:txBody>
      </p:sp>
      <p:sp>
        <p:nvSpPr>
          <p:cNvPr id="4" name="3 Marcador de número de diapositiva"/>
          <p:cNvSpPr>
            <a:spLocks noGrp="1"/>
          </p:cNvSpPr>
          <p:nvPr>
            <p:ph type="sldNum" sz="quarter" idx="10"/>
          </p:nvPr>
        </p:nvSpPr>
        <p:spPr/>
        <p:txBody>
          <a:bodyPr/>
          <a:lstStyle/>
          <a:p>
            <a:fld id="{3AF92C3A-3528-468F-959F-FB060D3BE370}" type="slidenum">
              <a:rPr lang="es-ES" smtClean="0"/>
              <a:pPr/>
              <a:t>5</a:t>
            </a:fld>
            <a:endParaRPr lang="es-E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a:p>
        </p:txBody>
      </p:sp>
      <p:sp>
        <p:nvSpPr>
          <p:cNvPr id="4" name="3 Marcador de número de diapositiva"/>
          <p:cNvSpPr>
            <a:spLocks noGrp="1"/>
          </p:cNvSpPr>
          <p:nvPr>
            <p:ph type="sldNum" sz="quarter" idx="10"/>
          </p:nvPr>
        </p:nvSpPr>
        <p:spPr/>
        <p:txBody>
          <a:bodyPr/>
          <a:lstStyle/>
          <a:p>
            <a:fld id="{3AF92C3A-3528-468F-959F-FB060D3BE370}" type="slidenum">
              <a:rPr lang="es-ES" smtClean="0"/>
              <a:pPr/>
              <a:t>50</a:t>
            </a:fld>
            <a:endParaRPr lang="es-E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4A81CA-649E-4A97-BD97-23DDDEFCFFC8}" type="slidenum">
              <a:rPr lang="es-ES"/>
              <a:pPr/>
              <a:t>51</a:t>
            </a:fld>
            <a:endParaRPr lang="es-ES"/>
          </a:p>
        </p:txBody>
      </p:sp>
      <p:sp>
        <p:nvSpPr>
          <p:cNvPr id="858114" name="Rectangle 2"/>
          <p:cNvSpPr>
            <a:spLocks noGrp="1" noRot="1" noChangeAspect="1" noChangeArrowheads="1" noTextEdit="1"/>
          </p:cNvSpPr>
          <p:nvPr>
            <p:ph type="sldImg"/>
          </p:nvPr>
        </p:nvSpPr>
        <p:spPr>
          <a:ln/>
        </p:spPr>
      </p:sp>
      <p:sp>
        <p:nvSpPr>
          <p:cNvPr id="858115" name="Rectangle 3"/>
          <p:cNvSpPr>
            <a:spLocks noGrp="1" noChangeArrowheads="1"/>
          </p:cNvSpPr>
          <p:nvPr>
            <p:ph type="body" idx="1"/>
          </p:nvPr>
        </p:nvSpPr>
        <p:spPr/>
        <p:txBody>
          <a:bodyPr/>
          <a:lstStyle/>
          <a:p>
            <a:endParaRPr lang="es-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a:p>
        </p:txBody>
      </p:sp>
      <p:sp>
        <p:nvSpPr>
          <p:cNvPr id="4" name="3 Marcador de número de diapositiva"/>
          <p:cNvSpPr>
            <a:spLocks noGrp="1"/>
          </p:cNvSpPr>
          <p:nvPr>
            <p:ph type="sldNum" sz="quarter" idx="10"/>
          </p:nvPr>
        </p:nvSpPr>
        <p:spPr/>
        <p:txBody>
          <a:bodyPr/>
          <a:lstStyle/>
          <a:p>
            <a:fld id="{3AF92C3A-3528-468F-959F-FB060D3BE370}" type="slidenum">
              <a:rPr lang="es-ES" smtClean="0"/>
              <a:pPr/>
              <a:t>52</a:t>
            </a:fld>
            <a:endParaRPr lang="es-E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a:p>
        </p:txBody>
      </p:sp>
      <p:sp>
        <p:nvSpPr>
          <p:cNvPr id="4" name="3 Marcador de número de diapositiva"/>
          <p:cNvSpPr>
            <a:spLocks noGrp="1"/>
          </p:cNvSpPr>
          <p:nvPr>
            <p:ph type="sldNum" sz="quarter" idx="10"/>
          </p:nvPr>
        </p:nvSpPr>
        <p:spPr/>
        <p:txBody>
          <a:bodyPr/>
          <a:lstStyle/>
          <a:p>
            <a:fld id="{3AF92C3A-3528-468F-959F-FB060D3BE370}" type="slidenum">
              <a:rPr lang="es-ES" smtClean="0"/>
              <a:pPr/>
              <a:t>6</a:t>
            </a:fld>
            <a:endParaRPr lang="es-E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a:p>
        </p:txBody>
      </p:sp>
      <p:sp>
        <p:nvSpPr>
          <p:cNvPr id="4" name="3 Marcador de número de diapositiva"/>
          <p:cNvSpPr>
            <a:spLocks noGrp="1"/>
          </p:cNvSpPr>
          <p:nvPr>
            <p:ph type="sldNum" sz="quarter" idx="10"/>
          </p:nvPr>
        </p:nvSpPr>
        <p:spPr/>
        <p:txBody>
          <a:bodyPr/>
          <a:lstStyle/>
          <a:p>
            <a:fld id="{3AF92C3A-3528-468F-959F-FB060D3BE370}" type="slidenum">
              <a:rPr lang="es-ES" smtClean="0"/>
              <a:pPr/>
              <a:t>7</a:t>
            </a:fld>
            <a:endParaRPr lang="es-E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a:p>
        </p:txBody>
      </p:sp>
      <p:sp>
        <p:nvSpPr>
          <p:cNvPr id="4" name="3 Marcador de número de diapositiva"/>
          <p:cNvSpPr>
            <a:spLocks noGrp="1"/>
          </p:cNvSpPr>
          <p:nvPr>
            <p:ph type="sldNum" sz="quarter" idx="10"/>
          </p:nvPr>
        </p:nvSpPr>
        <p:spPr/>
        <p:txBody>
          <a:bodyPr/>
          <a:lstStyle/>
          <a:p>
            <a:fld id="{3AF92C3A-3528-468F-959F-FB060D3BE370}" type="slidenum">
              <a:rPr lang="es-ES" smtClean="0"/>
              <a:pPr/>
              <a:t>8</a:t>
            </a:fld>
            <a:endParaRPr lang="es-E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a:p>
        </p:txBody>
      </p:sp>
      <p:sp>
        <p:nvSpPr>
          <p:cNvPr id="4" name="3 Marcador de número de diapositiva"/>
          <p:cNvSpPr>
            <a:spLocks noGrp="1"/>
          </p:cNvSpPr>
          <p:nvPr>
            <p:ph type="sldNum" sz="quarter" idx="10"/>
          </p:nvPr>
        </p:nvSpPr>
        <p:spPr/>
        <p:txBody>
          <a:bodyPr/>
          <a:lstStyle/>
          <a:p>
            <a:fld id="{3AF92C3A-3528-468F-959F-FB060D3BE370}" type="slidenum">
              <a:rPr lang="es-ES" smtClean="0"/>
              <a:pPr/>
              <a:t>9</a:t>
            </a:fld>
            <a:endParaRPr 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76482" name="Rectangle 2"/>
          <p:cNvSpPr>
            <a:spLocks noChangeArrowheads="1"/>
          </p:cNvSpPr>
          <p:nvPr/>
        </p:nvSpPr>
        <p:spPr bwMode="ltGray">
          <a:xfrm>
            <a:off x="0" y="0"/>
            <a:ext cx="825500" cy="6858000"/>
          </a:xfrm>
          <a:prstGeom prst="rect">
            <a:avLst/>
          </a:prstGeom>
          <a:solidFill>
            <a:schemeClr val="tx2">
              <a:alpha val="50000"/>
            </a:schemeClr>
          </a:solidFill>
          <a:ln w="9525">
            <a:noFill/>
            <a:miter lim="800000"/>
            <a:headEnd/>
            <a:tailEnd/>
          </a:ln>
        </p:spPr>
        <p:txBody>
          <a:bodyPr wrap="none" anchor="ctr"/>
          <a:lstStyle/>
          <a:p>
            <a:endParaRPr lang="es-AR"/>
          </a:p>
        </p:txBody>
      </p:sp>
      <p:sp>
        <p:nvSpPr>
          <p:cNvPr id="276483" name="Rectangle 3"/>
          <p:cNvSpPr>
            <a:spLocks noGrp="1" noChangeArrowheads="1"/>
          </p:cNvSpPr>
          <p:nvPr>
            <p:ph type="ctrTitle"/>
          </p:nvPr>
        </p:nvSpPr>
        <p:spPr>
          <a:xfrm>
            <a:off x="685800" y="2133600"/>
            <a:ext cx="7772400" cy="1143000"/>
          </a:xfrm>
        </p:spPr>
        <p:txBody>
          <a:bodyPr/>
          <a:lstStyle>
            <a:lvl1pPr>
              <a:defRPr/>
            </a:lvl1pPr>
          </a:lstStyle>
          <a:p>
            <a:r>
              <a:rPr lang="en-US"/>
              <a:t>Haga clic para modificar el estilo de título del patrón</a:t>
            </a:r>
          </a:p>
        </p:txBody>
      </p:sp>
      <p:sp>
        <p:nvSpPr>
          <p:cNvPr id="276484" name="Rectangle 4"/>
          <p:cNvSpPr>
            <a:spLocks noGrp="1" noChangeArrowheads="1"/>
          </p:cNvSpPr>
          <p:nvPr>
            <p:ph type="subTitle" idx="1"/>
          </p:nvPr>
        </p:nvSpPr>
        <p:spPr>
          <a:xfrm>
            <a:off x="1447800" y="3886200"/>
            <a:ext cx="6400800" cy="1752600"/>
          </a:xfrm>
        </p:spPr>
        <p:txBody>
          <a:bodyPr/>
          <a:lstStyle>
            <a:lvl1pPr marL="0" indent="0" algn="ctr">
              <a:buFont typeface="Monotype Sorts" pitchFamily="2" charset="2"/>
              <a:buNone/>
              <a:defRPr/>
            </a:lvl1pPr>
          </a:lstStyle>
          <a:p>
            <a:r>
              <a:rPr lang="en-US"/>
              <a:t>Haga clic para modificar el estilo de subtítulo del patrón</a:t>
            </a:r>
          </a:p>
        </p:txBody>
      </p:sp>
      <p:sp>
        <p:nvSpPr>
          <p:cNvPr id="276485" name="Rectangle 5"/>
          <p:cNvSpPr>
            <a:spLocks noGrp="1" noChangeArrowheads="1"/>
          </p:cNvSpPr>
          <p:nvPr>
            <p:ph type="dt" sz="half" idx="2"/>
          </p:nvPr>
        </p:nvSpPr>
        <p:spPr/>
        <p:txBody>
          <a:bodyPr/>
          <a:lstStyle>
            <a:lvl1pPr>
              <a:defRPr>
                <a:solidFill>
                  <a:srgbClr val="CCECFF"/>
                </a:solidFill>
              </a:defRPr>
            </a:lvl1pPr>
          </a:lstStyle>
          <a:p>
            <a:endParaRPr lang="en-US"/>
          </a:p>
        </p:txBody>
      </p:sp>
      <p:sp>
        <p:nvSpPr>
          <p:cNvPr id="276486" name="Rectangle 6"/>
          <p:cNvSpPr>
            <a:spLocks noGrp="1" noChangeArrowheads="1"/>
          </p:cNvSpPr>
          <p:nvPr>
            <p:ph type="ftr" sz="quarter" idx="3"/>
          </p:nvPr>
        </p:nvSpPr>
        <p:spPr/>
        <p:txBody>
          <a:bodyPr/>
          <a:lstStyle>
            <a:lvl1pPr>
              <a:defRPr>
                <a:solidFill>
                  <a:srgbClr val="CCECFF"/>
                </a:solidFill>
              </a:defRPr>
            </a:lvl1pPr>
          </a:lstStyle>
          <a:p>
            <a:endParaRPr lang="en-US"/>
          </a:p>
        </p:txBody>
      </p:sp>
      <p:sp>
        <p:nvSpPr>
          <p:cNvPr id="276487" name="Rectangle 7"/>
          <p:cNvSpPr>
            <a:spLocks noGrp="1" noChangeArrowheads="1"/>
          </p:cNvSpPr>
          <p:nvPr>
            <p:ph type="sldNum" sz="quarter" idx="4"/>
          </p:nvPr>
        </p:nvSpPr>
        <p:spPr/>
        <p:txBody>
          <a:bodyPr/>
          <a:lstStyle>
            <a:lvl1pPr>
              <a:defRPr>
                <a:solidFill>
                  <a:srgbClr val="CCECFF"/>
                </a:solidFill>
              </a:defRPr>
            </a:lvl1pPr>
          </a:lstStyle>
          <a:p>
            <a:fld id="{F782B921-D2DE-4073-B624-B3346A717A2E}" type="slidenum">
              <a:rPr lang="en-US"/>
              <a:pPr/>
              <a:t>‹Nº›</a:t>
            </a:fld>
            <a:endParaRPr lang="en-US"/>
          </a:p>
        </p:txBody>
      </p:sp>
      <p:sp>
        <p:nvSpPr>
          <p:cNvPr id="276488" name="Rectangle 8"/>
          <p:cNvSpPr>
            <a:spLocks noChangeArrowheads="1"/>
          </p:cNvSpPr>
          <p:nvPr/>
        </p:nvSpPr>
        <p:spPr bwMode="ltGray">
          <a:xfrm>
            <a:off x="0" y="3543300"/>
            <a:ext cx="3343275" cy="122238"/>
          </a:xfrm>
          <a:prstGeom prst="rect">
            <a:avLst/>
          </a:prstGeom>
          <a:solidFill>
            <a:schemeClr val="bg2">
              <a:alpha val="50000"/>
            </a:schemeClr>
          </a:solidFill>
          <a:ln w="9525">
            <a:noFill/>
            <a:miter lim="800000"/>
            <a:headEnd/>
            <a:tailEnd/>
          </a:ln>
        </p:spPr>
        <p:txBody>
          <a:bodyPr wrap="none" anchor="ctr"/>
          <a:lstStyle/>
          <a:p>
            <a:endParaRPr lang="es-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276482"/>
                                        </p:tgtEl>
                                        <p:attrNameLst>
                                          <p:attrName>style.visibility</p:attrName>
                                        </p:attrNameLst>
                                      </p:cBhvr>
                                      <p:to>
                                        <p:strVal val="visible"/>
                                      </p:to>
                                    </p:set>
                                    <p:animEffect transition="in" filter="wipe(up)">
                                      <p:cBhvr>
                                        <p:cTn id="7" dur="500"/>
                                        <p:tgtEl>
                                          <p:spTgt spid="276482"/>
                                        </p:tgtEl>
                                      </p:cBhvr>
                                    </p:animEffect>
                                  </p:childTnLst>
                                </p:cTn>
                              </p:par>
                            </p:childTnLst>
                          </p:cTn>
                        </p:par>
                        <p:par>
                          <p:cTn id="8" fill="hold">
                            <p:stCondLst>
                              <p:cond delay="2500"/>
                            </p:stCondLst>
                            <p:childTnLst>
                              <p:par>
                                <p:cTn id="9" presetID="22" presetClass="entr" presetSubtype="2" fill="hold" grpId="0" nodeType="afterEffect">
                                  <p:stCondLst>
                                    <p:cond delay="3000"/>
                                  </p:stCondLst>
                                  <p:childTnLst>
                                    <p:set>
                                      <p:cBhvr>
                                        <p:cTn id="10" dur="1" fill="hold">
                                          <p:stCondLst>
                                            <p:cond delay="0"/>
                                          </p:stCondLst>
                                        </p:cTn>
                                        <p:tgtEl>
                                          <p:spTgt spid="276488"/>
                                        </p:tgtEl>
                                        <p:attrNameLst>
                                          <p:attrName>style.visibility</p:attrName>
                                        </p:attrNameLst>
                                      </p:cBhvr>
                                      <p:to>
                                        <p:strVal val="visible"/>
                                      </p:to>
                                    </p:set>
                                    <p:animEffect transition="in" filter="wipe(right)">
                                      <p:cBhvr>
                                        <p:cTn id="11" dur="500"/>
                                        <p:tgtEl>
                                          <p:spTgt spid="2764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482" grpId="0" animBg="1"/>
      <p:bldP spid="276488"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lvl1pPr>
              <a:defRPr/>
            </a:lvl1pPr>
          </a:lstStyle>
          <a:p>
            <a:endParaRPr lang="en-US"/>
          </a:p>
        </p:txBody>
      </p:sp>
      <p:sp>
        <p:nvSpPr>
          <p:cNvPr id="5" name="4 Marcador de pie de página"/>
          <p:cNvSpPr>
            <a:spLocks noGrp="1"/>
          </p:cNvSpPr>
          <p:nvPr>
            <p:ph type="ftr" sz="quarter" idx="11"/>
          </p:nvPr>
        </p:nvSpPr>
        <p:spPr/>
        <p:txBody>
          <a:bodyPr/>
          <a:lstStyle>
            <a:lvl1pPr>
              <a:defRPr/>
            </a:lvl1pPr>
          </a:lstStyle>
          <a:p>
            <a:endParaRPr lang="en-US"/>
          </a:p>
        </p:txBody>
      </p:sp>
      <p:sp>
        <p:nvSpPr>
          <p:cNvPr id="6" name="5 Marcador de número de diapositiva"/>
          <p:cNvSpPr>
            <a:spLocks noGrp="1"/>
          </p:cNvSpPr>
          <p:nvPr>
            <p:ph type="sldNum" sz="quarter" idx="12"/>
          </p:nvPr>
        </p:nvSpPr>
        <p:spPr/>
        <p:txBody>
          <a:bodyPr/>
          <a:lstStyle>
            <a:lvl1pPr>
              <a:defRPr/>
            </a:lvl1pPr>
          </a:lstStyle>
          <a:p>
            <a:fld id="{710B1659-C725-4926-9CA5-55BD207227DE}" type="slidenum">
              <a:rPr lang="en-US"/>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400800" y="457200"/>
            <a:ext cx="2057400" cy="5638800"/>
          </a:xfrm>
        </p:spPr>
        <p:txBody>
          <a:bodyPr vert="eaVert"/>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a:xfrm>
            <a:off x="228600" y="457200"/>
            <a:ext cx="6019800" cy="56388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lvl1pPr>
              <a:defRPr/>
            </a:lvl1pPr>
          </a:lstStyle>
          <a:p>
            <a:endParaRPr lang="en-US"/>
          </a:p>
        </p:txBody>
      </p:sp>
      <p:sp>
        <p:nvSpPr>
          <p:cNvPr id="5" name="4 Marcador de pie de página"/>
          <p:cNvSpPr>
            <a:spLocks noGrp="1"/>
          </p:cNvSpPr>
          <p:nvPr>
            <p:ph type="ftr" sz="quarter" idx="11"/>
          </p:nvPr>
        </p:nvSpPr>
        <p:spPr/>
        <p:txBody>
          <a:bodyPr/>
          <a:lstStyle>
            <a:lvl1pPr>
              <a:defRPr/>
            </a:lvl1pPr>
          </a:lstStyle>
          <a:p>
            <a:endParaRPr lang="en-US"/>
          </a:p>
        </p:txBody>
      </p:sp>
      <p:sp>
        <p:nvSpPr>
          <p:cNvPr id="6" name="5 Marcador de número de diapositiva"/>
          <p:cNvSpPr>
            <a:spLocks noGrp="1"/>
          </p:cNvSpPr>
          <p:nvPr>
            <p:ph type="sldNum" sz="quarter" idx="12"/>
          </p:nvPr>
        </p:nvSpPr>
        <p:spPr/>
        <p:txBody>
          <a:bodyPr/>
          <a:lstStyle>
            <a:lvl1pPr>
              <a:defRPr/>
            </a:lvl1pPr>
          </a:lstStyle>
          <a:p>
            <a:fld id="{1144AF1C-79FE-4CE5-815A-4CF1B7E18DBA}" type="slidenum">
              <a:rPr lang="en-US"/>
              <a:pPr/>
              <a:t>‹Nº›</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ítulo, 1 obje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228600" y="457200"/>
            <a:ext cx="7772400" cy="1143000"/>
          </a:xfrm>
        </p:spPr>
        <p:txBody>
          <a:bodyPr/>
          <a:lstStyle/>
          <a:p>
            <a:r>
              <a:rPr lang="es-ES" smtClean="0"/>
              <a:t>Haga clic para modificar el estilo de título del patrón</a:t>
            </a:r>
            <a:endParaRPr lang="es-AR"/>
          </a:p>
        </p:txBody>
      </p:sp>
      <p:sp>
        <p:nvSpPr>
          <p:cNvPr id="3" name="2 Marcador de contenido"/>
          <p:cNvSpPr>
            <a:spLocks noGrp="1"/>
          </p:cNvSpPr>
          <p:nvPr>
            <p:ph sz="half" idx="1"/>
          </p:nvPr>
        </p:nvSpPr>
        <p:spPr>
          <a:xfrm>
            <a:off x="685800" y="1981200"/>
            <a:ext cx="38100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contenido"/>
          <p:cNvSpPr>
            <a:spLocks noGrp="1"/>
          </p:cNvSpPr>
          <p:nvPr>
            <p:ph sz="quarter" idx="2"/>
          </p:nvPr>
        </p:nvSpPr>
        <p:spPr>
          <a:xfrm>
            <a:off x="4648200" y="1981200"/>
            <a:ext cx="3810000" cy="1981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contenido"/>
          <p:cNvSpPr>
            <a:spLocks noGrp="1"/>
          </p:cNvSpPr>
          <p:nvPr>
            <p:ph sz="quarter" idx="3"/>
          </p:nvPr>
        </p:nvSpPr>
        <p:spPr>
          <a:xfrm>
            <a:off x="4648200" y="4114800"/>
            <a:ext cx="3810000" cy="1981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6" name="5 Marcador de fecha"/>
          <p:cNvSpPr>
            <a:spLocks noGrp="1"/>
          </p:cNvSpPr>
          <p:nvPr>
            <p:ph type="dt" sz="half" idx="10"/>
          </p:nvPr>
        </p:nvSpPr>
        <p:spPr>
          <a:xfrm>
            <a:off x="685800" y="6248400"/>
            <a:ext cx="1905000" cy="457200"/>
          </a:xfrm>
        </p:spPr>
        <p:txBody>
          <a:bodyPr/>
          <a:lstStyle>
            <a:lvl1pPr>
              <a:defRPr/>
            </a:lvl1pPr>
          </a:lstStyle>
          <a:p>
            <a:endParaRPr lang="en-US"/>
          </a:p>
        </p:txBody>
      </p:sp>
      <p:sp>
        <p:nvSpPr>
          <p:cNvPr id="7" name="6 Marcador de pie de página"/>
          <p:cNvSpPr>
            <a:spLocks noGrp="1"/>
          </p:cNvSpPr>
          <p:nvPr>
            <p:ph type="ftr" sz="quarter" idx="11"/>
          </p:nvPr>
        </p:nvSpPr>
        <p:spPr>
          <a:xfrm>
            <a:off x="3124200" y="6248400"/>
            <a:ext cx="2895600" cy="457200"/>
          </a:xfrm>
        </p:spPr>
        <p:txBody>
          <a:bodyPr/>
          <a:lstStyle>
            <a:lvl1pPr>
              <a:defRPr/>
            </a:lvl1pPr>
          </a:lstStyle>
          <a:p>
            <a:endParaRPr lang="en-US"/>
          </a:p>
        </p:txBody>
      </p:sp>
      <p:sp>
        <p:nvSpPr>
          <p:cNvPr id="8" name="7 Marcador de número de diapositiva"/>
          <p:cNvSpPr>
            <a:spLocks noGrp="1"/>
          </p:cNvSpPr>
          <p:nvPr>
            <p:ph type="sldNum" sz="quarter" idx="12"/>
          </p:nvPr>
        </p:nvSpPr>
        <p:spPr>
          <a:xfrm>
            <a:off x="6553200" y="6248400"/>
            <a:ext cx="1905000" cy="457200"/>
          </a:xfrm>
        </p:spPr>
        <p:txBody>
          <a:bodyPr/>
          <a:lstStyle>
            <a:lvl1pPr>
              <a:defRPr/>
            </a:lvl1pPr>
          </a:lstStyle>
          <a:p>
            <a:fld id="{BA043058-6866-4D19-AE53-14A925106589}" type="slidenum">
              <a:rPr lang="en-US"/>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lvl1pPr>
              <a:defRPr/>
            </a:lvl1pPr>
          </a:lstStyle>
          <a:p>
            <a:endParaRPr lang="en-US"/>
          </a:p>
        </p:txBody>
      </p:sp>
      <p:sp>
        <p:nvSpPr>
          <p:cNvPr id="5" name="4 Marcador de pie de página"/>
          <p:cNvSpPr>
            <a:spLocks noGrp="1"/>
          </p:cNvSpPr>
          <p:nvPr>
            <p:ph type="ftr" sz="quarter" idx="11"/>
          </p:nvPr>
        </p:nvSpPr>
        <p:spPr/>
        <p:txBody>
          <a:bodyPr/>
          <a:lstStyle>
            <a:lvl1pPr>
              <a:defRPr/>
            </a:lvl1pPr>
          </a:lstStyle>
          <a:p>
            <a:endParaRPr lang="en-US"/>
          </a:p>
        </p:txBody>
      </p:sp>
      <p:sp>
        <p:nvSpPr>
          <p:cNvPr id="6" name="5 Marcador de número de diapositiva"/>
          <p:cNvSpPr>
            <a:spLocks noGrp="1"/>
          </p:cNvSpPr>
          <p:nvPr>
            <p:ph type="sldNum" sz="quarter" idx="12"/>
          </p:nvPr>
        </p:nvSpPr>
        <p:spPr/>
        <p:txBody>
          <a:bodyPr/>
          <a:lstStyle>
            <a:lvl1pPr>
              <a:defRPr/>
            </a:lvl1pPr>
          </a:lstStyle>
          <a:p>
            <a:fld id="{9C4B3BD9-7A21-4C29-9F19-7D9254B3E174}" type="slidenum">
              <a:rPr lang="en-US"/>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endParaRPr lang="en-US"/>
          </a:p>
        </p:txBody>
      </p:sp>
      <p:sp>
        <p:nvSpPr>
          <p:cNvPr id="5" name="4 Marcador de pie de página"/>
          <p:cNvSpPr>
            <a:spLocks noGrp="1"/>
          </p:cNvSpPr>
          <p:nvPr>
            <p:ph type="ftr" sz="quarter" idx="11"/>
          </p:nvPr>
        </p:nvSpPr>
        <p:spPr/>
        <p:txBody>
          <a:bodyPr/>
          <a:lstStyle>
            <a:lvl1pPr>
              <a:defRPr/>
            </a:lvl1pPr>
          </a:lstStyle>
          <a:p>
            <a:endParaRPr lang="en-US"/>
          </a:p>
        </p:txBody>
      </p:sp>
      <p:sp>
        <p:nvSpPr>
          <p:cNvPr id="6" name="5 Marcador de número de diapositiva"/>
          <p:cNvSpPr>
            <a:spLocks noGrp="1"/>
          </p:cNvSpPr>
          <p:nvPr>
            <p:ph type="sldNum" sz="quarter" idx="12"/>
          </p:nvPr>
        </p:nvSpPr>
        <p:spPr/>
        <p:txBody>
          <a:bodyPr/>
          <a:lstStyle>
            <a:lvl1pPr>
              <a:defRPr/>
            </a:lvl1pPr>
          </a:lstStyle>
          <a:p>
            <a:fld id="{5606A4E3-BD1B-4DDB-BFE6-2D283D4250FD}" type="slidenum">
              <a:rPr lang="en-US"/>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contenido"/>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fecha"/>
          <p:cNvSpPr>
            <a:spLocks noGrp="1"/>
          </p:cNvSpPr>
          <p:nvPr>
            <p:ph type="dt" sz="half" idx="10"/>
          </p:nvPr>
        </p:nvSpPr>
        <p:spPr/>
        <p:txBody>
          <a:bodyPr/>
          <a:lstStyle>
            <a:lvl1pPr>
              <a:defRPr/>
            </a:lvl1pPr>
          </a:lstStyle>
          <a:p>
            <a:endParaRPr lang="en-US"/>
          </a:p>
        </p:txBody>
      </p:sp>
      <p:sp>
        <p:nvSpPr>
          <p:cNvPr id="6" name="5 Marcador de pie de página"/>
          <p:cNvSpPr>
            <a:spLocks noGrp="1"/>
          </p:cNvSpPr>
          <p:nvPr>
            <p:ph type="ftr" sz="quarter" idx="11"/>
          </p:nvPr>
        </p:nvSpPr>
        <p:spPr/>
        <p:txBody>
          <a:bodyPr/>
          <a:lstStyle>
            <a:lvl1pPr>
              <a:defRPr/>
            </a:lvl1pPr>
          </a:lstStyle>
          <a:p>
            <a:endParaRPr lang="en-US"/>
          </a:p>
        </p:txBody>
      </p:sp>
      <p:sp>
        <p:nvSpPr>
          <p:cNvPr id="7" name="6 Marcador de número de diapositiva"/>
          <p:cNvSpPr>
            <a:spLocks noGrp="1"/>
          </p:cNvSpPr>
          <p:nvPr>
            <p:ph type="sldNum" sz="quarter" idx="12"/>
          </p:nvPr>
        </p:nvSpPr>
        <p:spPr/>
        <p:txBody>
          <a:bodyPr/>
          <a:lstStyle>
            <a:lvl1pPr>
              <a:defRPr/>
            </a:lvl1pPr>
          </a:lstStyle>
          <a:p>
            <a:fld id="{27FAB892-F9A1-47A4-A224-107D084F4786}" type="slidenum">
              <a:rPr lang="en-US"/>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7" name="6 Marcador de fecha"/>
          <p:cNvSpPr>
            <a:spLocks noGrp="1"/>
          </p:cNvSpPr>
          <p:nvPr>
            <p:ph type="dt" sz="half" idx="10"/>
          </p:nvPr>
        </p:nvSpPr>
        <p:spPr/>
        <p:txBody>
          <a:bodyPr/>
          <a:lstStyle>
            <a:lvl1pPr>
              <a:defRPr/>
            </a:lvl1pPr>
          </a:lstStyle>
          <a:p>
            <a:endParaRPr lang="en-US"/>
          </a:p>
        </p:txBody>
      </p:sp>
      <p:sp>
        <p:nvSpPr>
          <p:cNvPr id="8" name="7 Marcador de pie de página"/>
          <p:cNvSpPr>
            <a:spLocks noGrp="1"/>
          </p:cNvSpPr>
          <p:nvPr>
            <p:ph type="ftr" sz="quarter" idx="11"/>
          </p:nvPr>
        </p:nvSpPr>
        <p:spPr/>
        <p:txBody>
          <a:bodyPr/>
          <a:lstStyle>
            <a:lvl1pPr>
              <a:defRPr/>
            </a:lvl1pPr>
          </a:lstStyle>
          <a:p>
            <a:endParaRPr lang="en-US"/>
          </a:p>
        </p:txBody>
      </p:sp>
      <p:sp>
        <p:nvSpPr>
          <p:cNvPr id="9" name="8 Marcador de número de diapositiva"/>
          <p:cNvSpPr>
            <a:spLocks noGrp="1"/>
          </p:cNvSpPr>
          <p:nvPr>
            <p:ph type="sldNum" sz="quarter" idx="12"/>
          </p:nvPr>
        </p:nvSpPr>
        <p:spPr/>
        <p:txBody>
          <a:bodyPr/>
          <a:lstStyle>
            <a:lvl1pPr>
              <a:defRPr/>
            </a:lvl1pPr>
          </a:lstStyle>
          <a:p>
            <a:fld id="{58E558BB-C6A5-4E6A-8C7D-D66C51C31CA9}" type="slidenum">
              <a:rPr lang="en-US"/>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fecha"/>
          <p:cNvSpPr>
            <a:spLocks noGrp="1"/>
          </p:cNvSpPr>
          <p:nvPr>
            <p:ph type="dt" sz="half" idx="10"/>
          </p:nvPr>
        </p:nvSpPr>
        <p:spPr/>
        <p:txBody>
          <a:bodyPr/>
          <a:lstStyle>
            <a:lvl1pPr>
              <a:defRPr/>
            </a:lvl1pPr>
          </a:lstStyle>
          <a:p>
            <a:endParaRPr lang="en-US"/>
          </a:p>
        </p:txBody>
      </p:sp>
      <p:sp>
        <p:nvSpPr>
          <p:cNvPr id="4" name="3 Marcador de pie de página"/>
          <p:cNvSpPr>
            <a:spLocks noGrp="1"/>
          </p:cNvSpPr>
          <p:nvPr>
            <p:ph type="ftr" sz="quarter" idx="11"/>
          </p:nvPr>
        </p:nvSpPr>
        <p:spPr/>
        <p:txBody>
          <a:bodyPr/>
          <a:lstStyle>
            <a:lvl1pPr>
              <a:defRPr/>
            </a:lvl1pPr>
          </a:lstStyle>
          <a:p>
            <a:endParaRPr lang="en-US"/>
          </a:p>
        </p:txBody>
      </p:sp>
      <p:sp>
        <p:nvSpPr>
          <p:cNvPr id="5" name="4 Marcador de número de diapositiva"/>
          <p:cNvSpPr>
            <a:spLocks noGrp="1"/>
          </p:cNvSpPr>
          <p:nvPr>
            <p:ph type="sldNum" sz="quarter" idx="12"/>
          </p:nvPr>
        </p:nvSpPr>
        <p:spPr/>
        <p:txBody>
          <a:bodyPr/>
          <a:lstStyle>
            <a:lvl1pPr>
              <a:defRPr/>
            </a:lvl1pPr>
          </a:lstStyle>
          <a:p>
            <a:fld id="{3722EDDD-BC35-4603-998E-5263D656971C}" type="slidenum">
              <a:rPr lang="en-US"/>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endParaRPr lang="en-US"/>
          </a:p>
        </p:txBody>
      </p:sp>
      <p:sp>
        <p:nvSpPr>
          <p:cNvPr id="3" name="2 Marcador de pie de página"/>
          <p:cNvSpPr>
            <a:spLocks noGrp="1"/>
          </p:cNvSpPr>
          <p:nvPr>
            <p:ph type="ftr" sz="quarter" idx="11"/>
          </p:nvPr>
        </p:nvSpPr>
        <p:spPr/>
        <p:txBody>
          <a:bodyPr/>
          <a:lstStyle>
            <a:lvl1pPr>
              <a:defRPr/>
            </a:lvl1pPr>
          </a:lstStyle>
          <a:p>
            <a:endParaRPr lang="en-US"/>
          </a:p>
        </p:txBody>
      </p:sp>
      <p:sp>
        <p:nvSpPr>
          <p:cNvPr id="4" name="3 Marcador de número de diapositiva"/>
          <p:cNvSpPr>
            <a:spLocks noGrp="1"/>
          </p:cNvSpPr>
          <p:nvPr>
            <p:ph type="sldNum" sz="quarter" idx="12"/>
          </p:nvPr>
        </p:nvSpPr>
        <p:spPr/>
        <p:txBody>
          <a:bodyPr/>
          <a:lstStyle>
            <a:lvl1pPr>
              <a:defRPr/>
            </a:lvl1pPr>
          </a:lstStyle>
          <a:p>
            <a:fld id="{D05051DF-C150-4302-8BC5-74D1FA0FD231}" type="slidenum">
              <a:rPr lang="en-US"/>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lstStyle>
            <a:lvl1pPr algn="l">
              <a:defRPr sz="2000" b="1"/>
            </a:lvl1pPr>
          </a:lstStyle>
          <a:p>
            <a:r>
              <a:rPr lang="es-ES" smtClean="0"/>
              <a:t>Haga clic para modificar el estilo de título del patrón</a:t>
            </a:r>
            <a:endParaRPr lang="es-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n-US"/>
          </a:p>
        </p:txBody>
      </p:sp>
      <p:sp>
        <p:nvSpPr>
          <p:cNvPr id="6" name="5 Marcador de pie de página"/>
          <p:cNvSpPr>
            <a:spLocks noGrp="1"/>
          </p:cNvSpPr>
          <p:nvPr>
            <p:ph type="ftr" sz="quarter" idx="11"/>
          </p:nvPr>
        </p:nvSpPr>
        <p:spPr/>
        <p:txBody>
          <a:bodyPr/>
          <a:lstStyle>
            <a:lvl1pPr>
              <a:defRPr/>
            </a:lvl1pPr>
          </a:lstStyle>
          <a:p>
            <a:endParaRPr lang="en-US"/>
          </a:p>
        </p:txBody>
      </p:sp>
      <p:sp>
        <p:nvSpPr>
          <p:cNvPr id="7" name="6 Marcador de número de diapositiva"/>
          <p:cNvSpPr>
            <a:spLocks noGrp="1"/>
          </p:cNvSpPr>
          <p:nvPr>
            <p:ph type="sldNum" sz="quarter" idx="12"/>
          </p:nvPr>
        </p:nvSpPr>
        <p:spPr/>
        <p:txBody>
          <a:bodyPr/>
          <a:lstStyle>
            <a:lvl1pPr>
              <a:defRPr/>
            </a:lvl1pPr>
          </a:lstStyle>
          <a:p>
            <a:fld id="{3CCF07DF-2951-466B-9069-F2A4AC82EE22}" type="slidenum">
              <a:rPr lang="en-US"/>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lstStyle>
            <a:lvl1pPr algn="l">
              <a:defRPr sz="2000" b="1"/>
            </a:lvl1pPr>
          </a:lstStyle>
          <a:p>
            <a:r>
              <a:rPr lang="es-ES" smtClean="0"/>
              <a:t>Haga clic para modificar el estilo de título del patrón</a:t>
            </a:r>
            <a:endParaRPr lang="es-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n-US"/>
          </a:p>
        </p:txBody>
      </p:sp>
      <p:sp>
        <p:nvSpPr>
          <p:cNvPr id="6" name="5 Marcador de pie de página"/>
          <p:cNvSpPr>
            <a:spLocks noGrp="1"/>
          </p:cNvSpPr>
          <p:nvPr>
            <p:ph type="ftr" sz="quarter" idx="11"/>
          </p:nvPr>
        </p:nvSpPr>
        <p:spPr/>
        <p:txBody>
          <a:bodyPr/>
          <a:lstStyle>
            <a:lvl1pPr>
              <a:defRPr/>
            </a:lvl1pPr>
          </a:lstStyle>
          <a:p>
            <a:endParaRPr lang="en-US"/>
          </a:p>
        </p:txBody>
      </p:sp>
      <p:sp>
        <p:nvSpPr>
          <p:cNvPr id="7" name="6 Marcador de número de diapositiva"/>
          <p:cNvSpPr>
            <a:spLocks noGrp="1"/>
          </p:cNvSpPr>
          <p:nvPr>
            <p:ph type="sldNum" sz="quarter" idx="12"/>
          </p:nvPr>
        </p:nvSpPr>
        <p:spPr/>
        <p:txBody>
          <a:bodyPr/>
          <a:lstStyle>
            <a:lvl1pPr>
              <a:defRPr/>
            </a:lvl1pPr>
          </a:lstStyle>
          <a:p>
            <a:fld id="{4D63AE18-A06D-44C0-A194-CD3C2272BF3F}" type="slidenum">
              <a:rPr lang="en-US"/>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75458" name="Rectangle 2"/>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Haga clic para modificar el estilo de título del patrón</a:t>
            </a:r>
          </a:p>
        </p:txBody>
      </p:sp>
      <p:sp>
        <p:nvSpPr>
          <p:cNvPr id="27545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2754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8" charset="0"/>
              </a:defRPr>
            </a:lvl1pPr>
          </a:lstStyle>
          <a:p>
            <a:endParaRPr lang="en-US"/>
          </a:p>
        </p:txBody>
      </p:sp>
      <p:sp>
        <p:nvSpPr>
          <p:cNvPr id="2754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8" charset="0"/>
              </a:defRPr>
            </a:lvl1pPr>
          </a:lstStyle>
          <a:p>
            <a:endParaRPr lang="en-US"/>
          </a:p>
        </p:txBody>
      </p:sp>
      <p:sp>
        <p:nvSpPr>
          <p:cNvPr id="2754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atin typeface="Times New Roman" pitchFamily="18" charset="0"/>
              </a:defRPr>
            </a:lvl1pPr>
          </a:lstStyle>
          <a:p>
            <a:fld id="{4F5C6017-E52D-43A3-95AD-32AE451AB81A}" type="slidenum">
              <a:rPr lang="en-US"/>
              <a:pPr/>
              <a:t>‹Nº›</a:t>
            </a:fld>
            <a:endParaRPr lang="en-US"/>
          </a:p>
        </p:txBody>
      </p:sp>
      <p:sp>
        <p:nvSpPr>
          <p:cNvPr id="275463" name="Rectangle 7"/>
          <p:cNvSpPr>
            <a:spLocks noChangeArrowheads="1"/>
          </p:cNvSpPr>
          <p:nvPr/>
        </p:nvSpPr>
        <p:spPr bwMode="gray">
          <a:xfrm>
            <a:off x="0" y="1638300"/>
            <a:ext cx="3343275" cy="122238"/>
          </a:xfrm>
          <a:prstGeom prst="rect">
            <a:avLst/>
          </a:prstGeom>
          <a:solidFill>
            <a:schemeClr val="bg2">
              <a:alpha val="50000"/>
            </a:schemeClr>
          </a:solidFill>
          <a:ln w="9525">
            <a:noFill/>
            <a:miter lim="800000"/>
            <a:headEnd/>
            <a:tailEnd/>
          </a:ln>
        </p:spPr>
        <p:txBody>
          <a:bodyPr wrap="none" anchor="ctr"/>
          <a:lstStyle/>
          <a:p>
            <a:endParaRPr lang="es-AR"/>
          </a:p>
        </p:txBody>
      </p:sp>
    </p:spTree>
  </p:cSld>
  <p:clrMap bg1="dk2" tx1="lt1" bg2="dk1"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3000"/>
                                  </p:stCondLst>
                                  <p:childTnLst>
                                    <p:set>
                                      <p:cBhvr>
                                        <p:cTn id="6" dur="1" fill="hold">
                                          <p:stCondLst>
                                            <p:cond delay="0"/>
                                          </p:stCondLst>
                                        </p:cTn>
                                        <p:tgtEl>
                                          <p:spTgt spid="275463"/>
                                        </p:tgtEl>
                                        <p:attrNameLst>
                                          <p:attrName>style.visibility</p:attrName>
                                        </p:attrNameLst>
                                      </p:cBhvr>
                                      <p:to>
                                        <p:strVal val="visible"/>
                                      </p:to>
                                    </p:set>
                                    <p:animEffect transition="in" filter="wipe(right)">
                                      <p:cBhvr>
                                        <p:cTn id="7" dur="500"/>
                                        <p:tgtEl>
                                          <p:spTgt spid="2754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463" grpId="0" animBg="1"/>
    </p:bldLst>
  </p:timing>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5pPr>
      <a:lvl6pPr marL="4572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6pPr>
      <a:lvl7pPr marL="9144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7pPr>
      <a:lvl8pPr marL="13716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8pPr>
      <a:lvl9pPr marL="18288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Char char="–"/>
        <a:defRPr kumimoji="1"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mn-lt"/>
        </a:defRPr>
      </a:lvl5pPr>
      <a:lvl6pPr marL="25146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mn-lt"/>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C:\WINDOWS\Escritorio\ing%20Botta\4.avi" TargetMode="External"/><Relationship Id="rId1" Type="http://schemas.openxmlformats.org/officeDocument/2006/relationships/video" Target="file:///C:\WINDOWS\Escritorio\ing%20Botta\trat%2029.avi" TargetMode="Externa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25.jpeg"/><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17.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8354" name="Text Box 2"/>
          <p:cNvSpPr txBox="1">
            <a:spLocks noChangeArrowheads="1"/>
          </p:cNvSpPr>
          <p:nvPr/>
        </p:nvSpPr>
        <p:spPr bwMode="auto">
          <a:xfrm>
            <a:off x="2209800" y="4568825"/>
            <a:ext cx="4419600" cy="528638"/>
          </a:xfrm>
          <a:prstGeom prst="rect">
            <a:avLst/>
          </a:prstGeom>
          <a:solidFill>
            <a:srgbClr val="FFFFFF"/>
          </a:solidFill>
          <a:ln w="9525">
            <a:solidFill>
              <a:schemeClr val="tx1"/>
            </a:solidFill>
            <a:miter lim="800000"/>
            <a:headEnd/>
            <a:tailEnd/>
          </a:ln>
          <a:effectLst/>
        </p:spPr>
        <p:txBody>
          <a:bodyPr>
            <a:spAutoFit/>
          </a:bodyPr>
          <a:lstStyle/>
          <a:p>
            <a:pPr>
              <a:spcBef>
                <a:spcPct val="50000"/>
              </a:spcBef>
            </a:pPr>
            <a:r>
              <a:rPr lang="es-MX" sz="2800" i="1">
                <a:solidFill>
                  <a:srgbClr val="CC3399"/>
                </a:solidFill>
              </a:rPr>
              <a:t>Sclerotinia sclerotiorum</a:t>
            </a:r>
            <a:endParaRPr lang="es-AR" sz="2800" i="1">
              <a:solidFill>
                <a:srgbClr val="CC3399"/>
              </a:solidFill>
            </a:endParaRPr>
          </a:p>
        </p:txBody>
      </p:sp>
      <p:sp>
        <p:nvSpPr>
          <p:cNvPr id="868355" name="WordArt 3"/>
          <p:cNvSpPr>
            <a:spLocks noChangeArrowheads="1" noChangeShapeType="1" noTextEdit="1"/>
          </p:cNvSpPr>
          <p:nvPr/>
        </p:nvSpPr>
        <p:spPr bwMode="auto">
          <a:xfrm>
            <a:off x="1550988" y="2530475"/>
            <a:ext cx="5829300" cy="466725"/>
          </a:xfrm>
          <a:prstGeom prst="rect">
            <a:avLst/>
          </a:prstGeom>
        </p:spPr>
        <p:txBody>
          <a:bodyPr wrap="none" fromWordArt="1">
            <a:prstTxWarp prst="textPlain">
              <a:avLst>
                <a:gd name="adj" fmla="val 50000"/>
              </a:avLst>
            </a:prstTxWarp>
          </a:bodyPr>
          <a:lstStyle/>
          <a:p>
            <a:pPr algn="ctr"/>
            <a:r>
              <a:rPr lang="es-AR" sz="3200" b="1" kern="10">
                <a:ln w="38100">
                  <a:solidFill>
                    <a:schemeClr val="tx1"/>
                  </a:solidFill>
                  <a:round/>
                  <a:headEnd/>
                  <a:tailEnd/>
                </a:ln>
                <a:solidFill>
                  <a:srgbClr val="FFFF00"/>
                </a:solidFill>
                <a:effectLst>
                  <a:outerShdw dist="35921" dir="2700000" algn="ctr" rotWithShape="0">
                    <a:srgbClr val="C0C0C0"/>
                  </a:outerShdw>
                </a:effectLst>
                <a:latin typeface="Arial"/>
                <a:cs typeface="Arial"/>
              </a:rPr>
              <a:t>Podredumbre Húmeda del Tallo</a:t>
            </a:r>
          </a:p>
        </p:txBody>
      </p:sp>
      <p:sp>
        <p:nvSpPr>
          <p:cNvPr id="868356" name="Text Box 4"/>
          <p:cNvSpPr txBox="1">
            <a:spLocks noChangeArrowheads="1"/>
          </p:cNvSpPr>
          <p:nvPr/>
        </p:nvSpPr>
        <p:spPr bwMode="auto">
          <a:xfrm>
            <a:off x="2868613" y="404813"/>
            <a:ext cx="2566987" cy="466725"/>
          </a:xfrm>
          <a:prstGeom prst="rect">
            <a:avLst/>
          </a:prstGeom>
          <a:noFill/>
          <a:ln w="9525">
            <a:solidFill>
              <a:srgbClr val="FFFFFF"/>
            </a:solidFill>
            <a:miter lim="800000"/>
            <a:headEnd/>
            <a:tailEnd/>
          </a:ln>
          <a:effectLst/>
        </p:spPr>
        <p:txBody>
          <a:bodyPr wrap="none">
            <a:spAutoFit/>
          </a:bodyPr>
          <a:lstStyle/>
          <a:p>
            <a:r>
              <a:rPr lang="es-ES">
                <a:solidFill>
                  <a:srgbClr val="FFFFFF"/>
                </a:solidFill>
              </a:rPr>
              <a:t>DECADA DEL 80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68355"/>
                                        </p:tgtEl>
                                        <p:attrNameLst>
                                          <p:attrName>style.visibility</p:attrName>
                                        </p:attrNameLst>
                                      </p:cBhvr>
                                      <p:to>
                                        <p:strVal val="visible"/>
                                      </p:to>
                                    </p:set>
                                    <p:animEffect transition="in" filter="blinds(horizontal)">
                                      <p:cBhvr>
                                        <p:cTn id="7" dur="500"/>
                                        <p:tgtEl>
                                          <p:spTgt spid="86835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68354"/>
                                        </p:tgtEl>
                                        <p:attrNameLst>
                                          <p:attrName>style.visibility</p:attrName>
                                        </p:attrNameLst>
                                      </p:cBhvr>
                                      <p:to>
                                        <p:strVal val="visible"/>
                                      </p:to>
                                    </p:set>
                                    <p:animEffect transition="in" filter="blinds(horizontal)">
                                      <p:cBhvr>
                                        <p:cTn id="12" dur="500"/>
                                        <p:tgtEl>
                                          <p:spTgt spid="8683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8354" grpId="0" animBg="1" autoUpdateAnimBg="0"/>
      <p:bldP spid="86835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6" name="Text Box 4"/>
          <p:cNvSpPr txBox="1">
            <a:spLocks noChangeArrowheads="1"/>
          </p:cNvSpPr>
          <p:nvPr/>
        </p:nvSpPr>
        <p:spPr bwMode="auto">
          <a:xfrm>
            <a:off x="2868613" y="784225"/>
            <a:ext cx="3687762" cy="466725"/>
          </a:xfrm>
          <a:prstGeom prst="rect">
            <a:avLst/>
          </a:prstGeom>
          <a:noFill/>
          <a:ln w="9525">
            <a:solidFill>
              <a:srgbClr val="FFFFFF"/>
            </a:solidFill>
            <a:miter lim="800000"/>
            <a:headEnd/>
            <a:tailEnd/>
          </a:ln>
          <a:effectLst/>
        </p:spPr>
        <p:txBody>
          <a:bodyPr wrap="none">
            <a:spAutoFit/>
          </a:bodyPr>
          <a:lstStyle/>
          <a:p>
            <a:r>
              <a:rPr lang="es-ES">
                <a:solidFill>
                  <a:srgbClr val="FFFFFF"/>
                </a:solidFill>
              </a:rPr>
              <a:t>DECADA DEL 2000-2010</a:t>
            </a:r>
          </a:p>
        </p:txBody>
      </p:sp>
      <p:sp>
        <p:nvSpPr>
          <p:cNvPr id="397317" name="Text Box 5"/>
          <p:cNvSpPr txBox="1">
            <a:spLocks noChangeArrowheads="1"/>
          </p:cNvSpPr>
          <p:nvPr/>
        </p:nvSpPr>
        <p:spPr bwMode="auto">
          <a:xfrm>
            <a:off x="1187450" y="2006600"/>
            <a:ext cx="6737350" cy="701675"/>
          </a:xfrm>
          <a:prstGeom prst="rect">
            <a:avLst/>
          </a:prstGeom>
          <a:solidFill>
            <a:schemeClr val="bg1"/>
          </a:solidFill>
          <a:ln w="9525">
            <a:noFill/>
            <a:miter lim="800000"/>
            <a:headEnd/>
            <a:tailEnd/>
          </a:ln>
          <a:effectLst/>
        </p:spPr>
        <p:txBody>
          <a:bodyPr wrap="none">
            <a:spAutoFit/>
          </a:bodyPr>
          <a:lstStyle/>
          <a:p>
            <a:r>
              <a:rPr lang="es-ES" sz="4000">
                <a:solidFill>
                  <a:srgbClr val="FFFFFF"/>
                </a:solidFill>
              </a:rPr>
              <a:t>Enfermedades de fin de ciclo</a:t>
            </a:r>
          </a:p>
        </p:txBody>
      </p:sp>
      <p:sp>
        <p:nvSpPr>
          <p:cNvPr id="397318" name="Text Box 6"/>
          <p:cNvSpPr txBox="1">
            <a:spLocks noChangeArrowheads="1"/>
          </p:cNvSpPr>
          <p:nvPr/>
        </p:nvSpPr>
        <p:spPr bwMode="auto">
          <a:xfrm>
            <a:off x="1835150" y="3159125"/>
            <a:ext cx="5949950" cy="1187450"/>
          </a:xfrm>
          <a:prstGeom prst="rect">
            <a:avLst/>
          </a:prstGeom>
          <a:noFill/>
          <a:ln w="9525">
            <a:noFill/>
            <a:miter lim="800000"/>
            <a:headEnd/>
            <a:tailEnd/>
          </a:ln>
          <a:effectLst/>
        </p:spPr>
        <p:txBody>
          <a:bodyPr wrap="none">
            <a:spAutoFit/>
          </a:bodyPr>
          <a:lstStyle/>
          <a:p>
            <a:r>
              <a:rPr lang="es-ES">
                <a:solidFill>
                  <a:srgbClr val="FFFFFF"/>
                </a:solidFill>
              </a:rPr>
              <a:t>Mancha Marrón: </a:t>
            </a:r>
            <a:r>
              <a:rPr lang="es-ES" i="1">
                <a:solidFill>
                  <a:srgbClr val="FFFFFF"/>
                </a:solidFill>
              </a:rPr>
              <a:t>Septoria glycines</a:t>
            </a:r>
          </a:p>
          <a:p>
            <a:r>
              <a:rPr lang="es-ES">
                <a:solidFill>
                  <a:srgbClr val="FFFFFF"/>
                </a:solidFill>
              </a:rPr>
              <a:t>Mancha ojo de rana: </a:t>
            </a:r>
            <a:r>
              <a:rPr lang="es-ES" i="1">
                <a:solidFill>
                  <a:srgbClr val="FFFFFF"/>
                </a:solidFill>
              </a:rPr>
              <a:t>Cercospora sojina</a:t>
            </a:r>
          </a:p>
          <a:p>
            <a:r>
              <a:rPr lang="es-ES">
                <a:solidFill>
                  <a:srgbClr val="FFFFFF"/>
                </a:solidFill>
              </a:rPr>
              <a:t>Tizón por Cercospora: </a:t>
            </a:r>
            <a:r>
              <a:rPr lang="es-ES" i="1">
                <a:solidFill>
                  <a:srgbClr val="FFFFFF"/>
                </a:solidFill>
              </a:rPr>
              <a:t>Cercospora kikuchii</a:t>
            </a:r>
          </a:p>
        </p:txBody>
      </p:sp>
      <p:sp>
        <p:nvSpPr>
          <p:cNvPr id="397319" name="Text Box 7"/>
          <p:cNvSpPr txBox="1">
            <a:spLocks noChangeArrowheads="1"/>
          </p:cNvSpPr>
          <p:nvPr/>
        </p:nvSpPr>
        <p:spPr bwMode="auto">
          <a:xfrm>
            <a:off x="1836738" y="4627563"/>
            <a:ext cx="5543550" cy="457200"/>
          </a:xfrm>
          <a:prstGeom prst="rect">
            <a:avLst/>
          </a:prstGeom>
          <a:solidFill>
            <a:srgbClr val="FFFFFF"/>
          </a:solidFill>
          <a:ln w="9525">
            <a:noFill/>
            <a:miter lim="800000"/>
            <a:headEnd/>
            <a:tailEnd/>
          </a:ln>
          <a:effectLst/>
        </p:spPr>
        <p:txBody>
          <a:bodyPr wrap="none">
            <a:spAutoFit/>
          </a:bodyPr>
          <a:lstStyle/>
          <a:p>
            <a:r>
              <a:rPr lang="es-ES">
                <a:solidFill>
                  <a:schemeClr val="bg1"/>
                </a:solidFill>
              </a:rPr>
              <a:t>Roya de la soja: </a:t>
            </a:r>
            <a:r>
              <a:rPr lang="es-ES" i="1">
                <a:solidFill>
                  <a:schemeClr val="bg1"/>
                </a:solidFill>
              </a:rPr>
              <a:t>Phakopsora pachyrhizi</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2"/>
          <p:cNvSpPr>
            <a:spLocks noGrp="1" noChangeArrowheads="1"/>
          </p:cNvSpPr>
          <p:nvPr>
            <p:ph type="ctrTitle"/>
          </p:nvPr>
        </p:nvSpPr>
        <p:spPr>
          <a:xfrm>
            <a:off x="468313" y="188913"/>
            <a:ext cx="7772400" cy="677862"/>
          </a:xfrm>
        </p:spPr>
        <p:txBody>
          <a:bodyPr/>
          <a:lstStyle/>
          <a:p>
            <a:r>
              <a:rPr lang="es-ES" sz="3200">
                <a:solidFill>
                  <a:srgbClr val="FFFFFF"/>
                </a:solidFill>
                <a:latin typeface="Arial" charset="0"/>
              </a:rPr>
              <a:t>Factores que favorecieron su difusión</a:t>
            </a:r>
            <a:r>
              <a:rPr lang="es-ES"/>
              <a:t> </a:t>
            </a:r>
          </a:p>
        </p:txBody>
      </p:sp>
      <p:sp>
        <p:nvSpPr>
          <p:cNvPr id="565253" name="Text Box 5"/>
          <p:cNvSpPr txBox="1">
            <a:spLocks noChangeArrowheads="1"/>
          </p:cNvSpPr>
          <p:nvPr/>
        </p:nvSpPr>
        <p:spPr bwMode="ltGray">
          <a:xfrm>
            <a:off x="827088" y="4292600"/>
            <a:ext cx="7775575" cy="1187450"/>
          </a:xfrm>
          <a:prstGeom prst="rect">
            <a:avLst/>
          </a:prstGeom>
          <a:noFill/>
          <a:ln w="12700" algn="ctr">
            <a:noFill/>
            <a:miter lim="800000"/>
            <a:headEnd type="none" w="sm" len="sm"/>
            <a:tailEnd type="none" w="sm" len="sm"/>
          </a:ln>
          <a:effectLst/>
        </p:spPr>
        <p:txBody>
          <a:bodyPr>
            <a:spAutoFit/>
          </a:bodyPr>
          <a:lstStyle/>
          <a:p>
            <a:r>
              <a:rPr kumimoji="1" lang="es-ES_tradnl">
                <a:solidFill>
                  <a:srgbClr val="FFFFFF"/>
                </a:solidFill>
                <a:effectLst>
                  <a:outerShdw blurRad="38100" dist="38100" dir="2700000" algn="tl">
                    <a:srgbClr val="000000"/>
                  </a:outerShdw>
                </a:effectLst>
              </a:rPr>
              <a:t>Bajo condiciones favorables para las EFC las  perdidas de rendimiento producidas por las mismas fueron estimadas en hasta 5-7 qq/ha</a:t>
            </a:r>
            <a:endParaRPr lang="es-ES" sz="3600">
              <a:solidFill>
                <a:srgbClr val="FFFFFF"/>
              </a:solidFill>
            </a:endParaRPr>
          </a:p>
        </p:txBody>
      </p:sp>
      <p:sp>
        <p:nvSpPr>
          <p:cNvPr id="565254" name="Text Box 6"/>
          <p:cNvSpPr txBox="1">
            <a:spLocks noChangeArrowheads="1"/>
          </p:cNvSpPr>
          <p:nvPr/>
        </p:nvSpPr>
        <p:spPr bwMode="auto">
          <a:xfrm>
            <a:off x="1547813" y="955675"/>
            <a:ext cx="2881312" cy="457200"/>
          </a:xfrm>
          <a:prstGeom prst="rect">
            <a:avLst/>
          </a:prstGeom>
          <a:noFill/>
          <a:ln w="9525">
            <a:noFill/>
            <a:miter lim="800000"/>
            <a:headEnd/>
            <a:tailEnd/>
          </a:ln>
          <a:effectLst/>
        </p:spPr>
        <p:txBody>
          <a:bodyPr wrap="none">
            <a:spAutoFit/>
          </a:bodyPr>
          <a:lstStyle/>
          <a:p>
            <a:pPr eaLnBrk="0" hangingPunct="0">
              <a:spcBef>
                <a:spcPct val="20000"/>
              </a:spcBef>
              <a:buClr>
                <a:schemeClr val="folHlink"/>
              </a:buClr>
              <a:buSzPct val="75000"/>
              <a:buFont typeface="Monotype Sorts" pitchFamily="2" charset="2"/>
              <a:buNone/>
            </a:pPr>
            <a:r>
              <a:rPr kumimoji="1" lang="es-ES">
                <a:solidFill>
                  <a:srgbClr val="FFFFFF"/>
                </a:solidFill>
                <a:effectLst>
                  <a:outerShdw blurRad="38100" dist="38100" dir="2700000" algn="tl">
                    <a:srgbClr val="000000"/>
                  </a:outerShdw>
                </a:effectLst>
              </a:rPr>
              <a:t>Monocultivo de soja</a:t>
            </a:r>
            <a:endParaRPr lang="es-ES"/>
          </a:p>
        </p:txBody>
      </p:sp>
      <p:sp>
        <p:nvSpPr>
          <p:cNvPr id="565255" name="Text Box 7"/>
          <p:cNvSpPr txBox="1">
            <a:spLocks noChangeArrowheads="1"/>
          </p:cNvSpPr>
          <p:nvPr/>
        </p:nvSpPr>
        <p:spPr bwMode="auto">
          <a:xfrm>
            <a:off x="1547813" y="1531938"/>
            <a:ext cx="2320925" cy="457200"/>
          </a:xfrm>
          <a:prstGeom prst="rect">
            <a:avLst/>
          </a:prstGeom>
          <a:noFill/>
          <a:ln w="9525">
            <a:noFill/>
            <a:miter lim="800000"/>
            <a:headEnd/>
            <a:tailEnd/>
          </a:ln>
          <a:effectLst/>
        </p:spPr>
        <p:txBody>
          <a:bodyPr wrap="none">
            <a:spAutoFit/>
          </a:bodyPr>
          <a:lstStyle/>
          <a:p>
            <a:r>
              <a:rPr kumimoji="1" lang="es-ES">
                <a:solidFill>
                  <a:srgbClr val="FFFFFF"/>
                </a:solidFill>
                <a:effectLst>
                  <a:outerShdw blurRad="38100" dist="38100" dir="2700000" algn="tl">
                    <a:srgbClr val="000000"/>
                  </a:outerShdw>
                </a:effectLst>
              </a:rPr>
              <a:t>Siembra directa</a:t>
            </a:r>
          </a:p>
        </p:txBody>
      </p:sp>
      <p:sp>
        <p:nvSpPr>
          <p:cNvPr id="565256" name="Text Box 8"/>
          <p:cNvSpPr txBox="1">
            <a:spLocks noChangeArrowheads="1"/>
          </p:cNvSpPr>
          <p:nvPr/>
        </p:nvSpPr>
        <p:spPr bwMode="auto">
          <a:xfrm>
            <a:off x="1547813" y="2179638"/>
            <a:ext cx="3897312" cy="457200"/>
          </a:xfrm>
          <a:prstGeom prst="rect">
            <a:avLst/>
          </a:prstGeom>
          <a:noFill/>
          <a:ln w="9525">
            <a:noFill/>
            <a:miter lim="800000"/>
            <a:headEnd/>
            <a:tailEnd/>
          </a:ln>
          <a:effectLst/>
        </p:spPr>
        <p:txBody>
          <a:bodyPr wrap="none">
            <a:spAutoFit/>
          </a:bodyPr>
          <a:lstStyle/>
          <a:p>
            <a:pPr eaLnBrk="0" hangingPunct="0">
              <a:spcBef>
                <a:spcPct val="20000"/>
              </a:spcBef>
              <a:buClr>
                <a:schemeClr val="folHlink"/>
              </a:buClr>
              <a:buSzPct val="75000"/>
              <a:buFont typeface="Monotype Sorts" pitchFamily="2" charset="2"/>
              <a:buNone/>
            </a:pPr>
            <a:r>
              <a:rPr kumimoji="1" lang="es-ES">
                <a:solidFill>
                  <a:srgbClr val="FFFFFF"/>
                </a:solidFill>
                <a:effectLst>
                  <a:outerShdw blurRad="38100" dist="38100" dir="2700000" algn="tl">
                    <a:srgbClr val="000000"/>
                  </a:outerShdw>
                </a:effectLst>
              </a:rPr>
              <a:t>Falta de resistencia varietal</a:t>
            </a:r>
            <a:endParaRPr lang="es-ES"/>
          </a:p>
        </p:txBody>
      </p:sp>
      <p:sp>
        <p:nvSpPr>
          <p:cNvPr id="565257" name="Text Box 9"/>
          <p:cNvSpPr txBox="1">
            <a:spLocks noChangeArrowheads="1"/>
          </p:cNvSpPr>
          <p:nvPr/>
        </p:nvSpPr>
        <p:spPr bwMode="auto">
          <a:xfrm>
            <a:off x="1527175" y="2827338"/>
            <a:ext cx="5087938" cy="457200"/>
          </a:xfrm>
          <a:prstGeom prst="rect">
            <a:avLst/>
          </a:prstGeom>
          <a:noFill/>
          <a:ln w="9525">
            <a:noFill/>
            <a:miter lim="800000"/>
            <a:headEnd/>
            <a:tailEnd/>
          </a:ln>
          <a:effectLst/>
        </p:spPr>
        <p:txBody>
          <a:bodyPr wrap="none">
            <a:spAutoFit/>
          </a:bodyPr>
          <a:lstStyle/>
          <a:p>
            <a:r>
              <a:rPr kumimoji="1" lang="es-ES">
                <a:solidFill>
                  <a:srgbClr val="FFFFFF"/>
                </a:solidFill>
                <a:effectLst>
                  <a:outerShdw blurRad="38100" dist="38100" dir="2700000" algn="tl">
                    <a:srgbClr val="000000"/>
                  </a:outerShdw>
                </a:effectLst>
              </a:rPr>
              <a:t>Condiciones ambientales favorables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2"/>
          <p:cNvSpPr>
            <a:spLocks noChangeArrowheads="1"/>
          </p:cNvSpPr>
          <p:nvPr/>
        </p:nvSpPr>
        <p:spPr bwMode="auto">
          <a:xfrm>
            <a:off x="361950" y="2103438"/>
            <a:ext cx="8313738" cy="2654300"/>
          </a:xfrm>
          <a:prstGeom prst="rect">
            <a:avLst/>
          </a:prstGeom>
          <a:solidFill>
            <a:schemeClr val="bg1"/>
          </a:solidFill>
          <a:ln w="9525" algn="ctr">
            <a:noFill/>
            <a:miter lim="800000"/>
            <a:headEnd/>
            <a:tailEnd/>
          </a:ln>
          <a:effectLst/>
        </p:spPr>
        <p:txBody>
          <a:bodyPr anchor="ctr">
            <a:spAutoFit/>
          </a:bodyPr>
          <a:lstStyle/>
          <a:p>
            <a:pPr algn="just"/>
            <a:r>
              <a:rPr lang="es-ES" sz="2800">
                <a:solidFill>
                  <a:srgbClr val="FFFFFF"/>
                </a:solidFill>
              </a:rPr>
              <a:t>Las enfermedades de final de ciclo de la soja involucran a aquellas que se presentan en los estadíos reproductivos ocasionando defoliación prematura y madurez anticipada del cultivo que provoca el llenado incompleto de los granos y la merma en los rendimientos.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Rectangle 2"/>
          <p:cNvSpPr>
            <a:spLocks noGrp="1" noChangeArrowheads="1"/>
          </p:cNvSpPr>
          <p:nvPr>
            <p:ph type="body" idx="1"/>
          </p:nvPr>
        </p:nvSpPr>
        <p:spPr>
          <a:xfrm>
            <a:off x="1120775" y="1258888"/>
            <a:ext cx="7772400" cy="4114800"/>
          </a:xfrm>
        </p:spPr>
        <p:txBody>
          <a:bodyPr/>
          <a:lstStyle/>
          <a:p>
            <a:pPr>
              <a:buFont typeface="Monotype Sorts" pitchFamily="2" charset="2"/>
              <a:buNone/>
            </a:pPr>
            <a:endParaRPr lang="es-ES_tradnl">
              <a:solidFill>
                <a:srgbClr val="FFFF99"/>
              </a:solidFill>
              <a:latin typeface="Arial" charset="0"/>
              <a:ea typeface="Times New Roman" pitchFamily="18" charset="0"/>
              <a:cs typeface="Arial" charset="0"/>
            </a:endParaRPr>
          </a:p>
          <a:p>
            <a:pPr>
              <a:buFont typeface="Monotype Sorts" pitchFamily="2" charset="2"/>
              <a:buNone/>
            </a:pPr>
            <a:endParaRPr lang="es-ES_tradnl">
              <a:solidFill>
                <a:srgbClr val="FFFF99"/>
              </a:solidFill>
              <a:latin typeface="Arial" charset="0"/>
              <a:ea typeface="Times New Roman" pitchFamily="18" charset="0"/>
              <a:cs typeface="Arial" charset="0"/>
            </a:endParaRPr>
          </a:p>
          <a:p>
            <a:r>
              <a:rPr kumimoji="0" lang="es-ES" b="1">
                <a:solidFill>
                  <a:srgbClr val="FFFF99"/>
                </a:solidFill>
                <a:effectLst/>
                <a:latin typeface="Arial" charset="0"/>
                <a:ea typeface="Times New Roman" pitchFamily="18" charset="0"/>
                <a:cs typeface="Arial" charset="0"/>
              </a:rPr>
              <a:t>Tizón de la hoja</a:t>
            </a:r>
          </a:p>
          <a:p>
            <a:endParaRPr kumimoji="0" lang="es-ES" b="1">
              <a:solidFill>
                <a:srgbClr val="FFFF99"/>
              </a:solidFill>
              <a:effectLst/>
              <a:latin typeface="Arial" charset="0"/>
              <a:ea typeface="Times New Roman" pitchFamily="18" charset="0"/>
              <a:cs typeface="Arial" charset="0"/>
            </a:endParaRPr>
          </a:p>
          <a:p>
            <a:r>
              <a:rPr kumimoji="0" lang="es-ES" b="1">
                <a:solidFill>
                  <a:srgbClr val="FFFF99"/>
                </a:solidFill>
                <a:effectLst/>
                <a:latin typeface="Arial" charset="0"/>
                <a:ea typeface="Times New Roman" pitchFamily="18" charset="0"/>
                <a:cs typeface="Arial" charset="0"/>
              </a:rPr>
              <a:t>Agente causal: </a:t>
            </a:r>
            <a:r>
              <a:rPr lang="es-ES_tradnl" i="1">
                <a:solidFill>
                  <a:srgbClr val="FFFF99"/>
                </a:solidFill>
                <a:latin typeface="Arial" charset="0"/>
                <a:ea typeface="Times New Roman" pitchFamily="18" charset="0"/>
                <a:cs typeface="Arial" charset="0"/>
              </a:rPr>
              <a:t>Cercospora kikuchii</a:t>
            </a:r>
            <a:endParaRPr lang="es-ES" i="1">
              <a:solidFill>
                <a:srgbClr val="FFFF99"/>
              </a:solidFill>
              <a:latin typeface="Arial" charset="0"/>
              <a:ea typeface="Times New Roman" pitchFamily="18" charset="0"/>
              <a:cs typeface="Arial"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5490" name="Picture 2" descr="Cercospora - Semillas 2"/>
          <p:cNvPicPr>
            <a:picLocks noGrp="1" noChangeAspect="1" noChangeArrowheads="1"/>
          </p:cNvPicPr>
          <p:nvPr>
            <p:ph type="body" idx="1"/>
          </p:nvPr>
        </p:nvPicPr>
        <p:blipFill>
          <a:blip r:embed="rId3" cstate="print"/>
          <a:srcRect/>
          <a:stretch>
            <a:fillRect/>
          </a:stretch>
        </p:blipFill>
        <p:spPr>
          <a:xfrm>
            <a:off x="1728788" y="1484313"/>
            <a:ext cx="5291137" cy="3968750"/>
          </a:xfrm>
          <a:noFill/>
          <a:ln w="12700">
            <a:solidFill>
              <a:srgbClr val="FFFFFF"/>
            </a:solidFill>
          </a:ln>
        </p:spPr>
      </p:pic>
      <p:sp>
        <p:nvSpPr>
          <p:cNvPr id="575491" name="Text Box 3"/>
          <p:cNvSpPr txBox="1">
            <a:spLocks noChangeArrowheads="1"/>
          </p:cNvSpPr>
          <p:nvPr/>
        </p:nvSpPr>
        <p:spPr bwMode="auto">
          <a:xfrm>
            <a:off x="684213" y="333375"/>
            <a:ext cx="7200900" cy="701675"/>
          </a:xfrm>
          <a:prstGeom prst="rect">
            <a:avLst/>
          </a:prstGeom>
          <a:noFill/>
          <a:ln w="9525" algn="ctr">
            <a:noFill/>
            <a:miter lim="800000"/>
            <a:headEnd/>
            <a:tailEnd/>
          </a:ln>
          <a:effectLst/>
        </p:spPr>
        <p:txBody>
          <a:bodyPr>
            <a:spAutoFit/>
          </a:bodyPr>
          <a:lstStyle/>
          <a:p>
            <a:pPr algn="ctr">
              <a:spcBef>
                <a:spcPct val="50000"/>
              </a:spcBef>
            </a:pPr>
            <a:r>
              <a:rPr lang="es-AR" b="1"/>
              <a:t>Síntomas en semilla     Mancha púrpura</a:t>
            </a:r>
            <a:r>
              <a:rPr lang="es-AR" sz="4000">
                <a:latin typeface="Times New Roman" pitchFamily="18" charset="0"/>
              </a:rPr>
              <a:t> </a:t>
            </a:r>
            <a:endParaRPr lang="es-ES" sz="4000">
              <a:latin typeface="Times New Roman"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9586" name="Picture 2" descr="P1020562"/>
          <p:cNvPicPr>
            <a:picLocks noChangeAspect="1" noChangeArrowheads="1"/>
          </p:cNvPicPr>
          <p:nvPr/>
        </p:nvPicPr>
        <p:blipFill>
          <a:blip r:embed="rId3" cstate="print"/>
          <a:srcRect/>
          <a:stretch>
            <a:fillRect/>
          </a:stretch>
        </p:blipFill>
        <p:spPr bwMode="auto">
          <a:xfrm>
            <a:off x="0" y="44450"/>
            <a:ext cx="9144000" cy="6859588"/>
          </a:xfrm>
          <a:prstGeom prst="rect">
            <a:avLst/>
          </a:prstGeom>
          <a:noFill/>
        </p:spPr>
      </p:pic>
      <p:sp>
        <p:nvSpPr>
          <p:cNvPr id="579587" name="Text Box 3"/>
          <p:cNvSpPr txBox="1">
            <a:spLocks noChangeArrowheads="1"/>
          </p:cNvSpPr>
          <p:nvPr/>
        </p:nvSpPr>
        <p:spPr bwMode="auto">
          <a:xfrm>
            <a:off x="107950" y="6183313"/>
            <a:ext cx="3267075" cy="558800"/>
          </a:xfrm>
          <a:prstGeom prst="rect">
            <a:avLst/>
          </a:prstGeom>
          <a:solidFill>
            <a:srgbClr val="FFFFFF"/>
          </a:solidFill>
          <a:ln w="9525">
            <a:solidFill>
              <a:schemeClr val="tx1"/>
            </a:solidFill>
            <a:miter lim="800000"/>
            <a:headEnd/>
            <a:tailEnd/>
          </a:ln>
          <a:effectLst/>
        </p:spPr>
        <p:txBody>
          <a:bodyPr>
            <a:spAutoFit/>
          </a:bodyPr>
          <a:lstStyle/>
          <a:p>
            <a:pPr eaLnBrk="0" hangingPunct="0">
              <a:lnSpc>
                <a:spcPct val="70000"/>
              </a:lnSpc>
              <a:spcBef>
                <a:spcPct val="50000"/>
              </a:spcBef>
            </a:pPr>
            <a:r>
              <a:rPr lang="es-ES_tradnl" sz="2000" b="1">
                <a:solidFill>
                  <a:schemeClr val="bg1"/>
                </a:solidFill>
              </a:rPr>
              <a:t>TIZON DE LA HOJA </a:t>
            </a:r>
          </a:p>
          <a:p>
            <a:pPr eaLnBrk="0" hangingPunct="0">
              <a:lnSpc>
                <a:spcPct val="30000"/>
              </a:lnSpc>
              <a:spcBef>
                <a:spcPct val="50000"/>
              </a:spcBef>
            </a:pPr>
            <a:r>
              <a:rPr lang="es-ES_tradnl" sz="2000" b="1" i="1">
                <a:solidFill>
                  <a:schemeClr val="bg1"/>
                </a:solidFill>
              </a:rPr>
              <a:t>Cercospora kikuchii</a:t>
            </a:r>
            <a:endParaRPr lang="es-ES_tradnl" b="1">
              <a:solidFill>
                <a:schemeClr val="bg1"/>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79587"/>
                                        </p:tgtEl>
                                        <p:attrNameLst>
                                          <p:attrName>style.visibility</p:attrName>
                                        </p:attrNameLst>
                                      </p:cBhvr>
                                      <p:to>
                                        <p:strVal val="visible"/>
                                      </p:to>
                                    </p:set>
                                    <p:anim calcmode="lin" valueType="num">
                                      <p:cBhvr additive="base">
                                        <p:cTn id="7" dur="500" fill="hold"/>
                                        <p:tgtEl>
                                          <p:spTgt spid="579587"/>
                                        </p:tgtEl>
                                        <p:attrNameLst>
                                          <p:attrName>ppt_x</p:attrName>
                                        </p:attrNameLst>
                                      </p:cBhvr>
                                      <p:tavLst>
                                        <p:tav tm="0">
                                          <p:val>
                                            <p:strVal val="#ppt_x"/>
                                          </p:val>
                                        </p:tav>
                                        <p:tav tm="100000">
                                          <p:val>
                                            <p:strVal val="#ppt_x"/>
                                          </p:val>
                                        </p:tav>
                                      </p:tavLst>
                                    </p:anim>
                                    <p:anim calcmode="lin" valueType="num">
                                      <p:cBhvr additive="base">
                                        <p:cTn id="8" dur="500" fill="hold"/>
                                        <p:tgtEl>
                                          <p:spTgt spid="57958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587"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7538" name="Picture 2" descr="Cercospora 001"/>
          <p:cNvPicPr>
            <a:picLocks noChangeAspect="1" noChangeArrowheads="1"/>
          </p:cNvPicPr>
          <p:nvPr/>
        </p:nvPicPr>
        <p:blipFill>
          <a:blip r:embed="rId3"/>
          <a:srcRect/>
          <a:stretch>
            <a:fillRect/>
          </a:stretch>
        </p:blipFill>
        <p:spPr bwMode="auto">
          <a:xfrm>
            <a:off x="0" y="46038"/>
            <a:ext cx="9180513" cy="6811962"/>
          </a:xfrm>
          <a:prstGeom prst="rect">
            <a:avLst/>
          </a:prstGeom>
          <a:noFill/>
        </p:spPr>
      </p:pic>
      <p:sp>
        <p:nvSpPr>
          <p:cNvPr id="577539" name="Text Box 3"/>
          <p:cNvSpPr txBox="1">
            <a:spLocks noChangeArrowheads="1"/>
          </p:cNvSpPr>
          <p:nvPr/>
        </p:nvSpPr>
        <p:spPr bwMode="ltGray">
          <a:xfrm>
            <a:off x="950913" y="-12700"/>
            <a:ext cx="184150" cy="641350"/>
          </a:xfrm>
          <a:prstGeom prst="rect">
            <a:avLst/>
          </a:prstGeom>
          <a:noFill/>
          <a:ln w="12700" algn="ctr">
            <a:noFill/>
            <a:miter lim="800000"/>
            <a:headEnd type="none" w="sm" len="sm"/>
            <a:tailEnd type="none" w="sm" len="sm"/>
          </a:ln>
          <a:effectLst/>
        </p:spPr>
        <p:txBody>
          <a:bodyPr wrap="none">
            <a:spAutoFit/>
          </a:bodyPr>
          <a:lstStyle/>
          <a:p>
            <a:endParaRPr lang="es-AR" sz="3600">
              <a:latin typeface="Times New Roman" pitchFamily="18" charset="0"/>
            </a:endParaRPr>
          </a:p>
        </p:txBody>
      </p:sp>
      <p:sp>
        <p:nvSpPr>
          <p:cNvPr id="577540" name="Text Box 4"/>
          <p:cNvSpPr txBox="1">
            <a:spLocks noChangeArrowheads="1"/>
          </p:cNvSpPr>
          <p:nvPr/>
        </p:nvSpPr>
        <p:spPr bwMode="auto">
          <a:xfrm>
            <a:off x="107950" y="6183313"/>
            <a:ext cx="3267075" cy="558800"/>
          </a:xfrm>
          <a:prstGeom prst="rect">
            <a:avLst/>
          </a:prstGeom>
          <a:solidFill>
            <a:srgbClr val="FFFFFF"/>
          </a:solidFill>
          <a:ln w="9525">
            <a:solidFill>
              <a:schemeClr val="tx1"/>
            </a:solidFill>
            <a:miter lim="800000"/>
            <a:headEnd/>
            <a:tailEnd/>
          </a:ln>
          <a:effectLst/>
        </p:spPr>
        <p:txBody>
          <a:bodyPr>
            <a:spAutoFit/>
          </a:bodyPr>
          <a:lstStyle/>
          <a:p>
            <a:pPr eaLnBrk="0" hangingPunct="0">
              <a:lnSpc>
                <a:spcPct val="70000"/>
              </a:lnSpc>
              <a:spcBef>
                <a:spcPct val="50000"/>
              </a:spcBef>
            </a:pPr>
            <a:r>
              <a:rPr lang="es-ES_tradnl" sz="2000" b="1">
                <a:solidFill>
                  <a:schemeClr val="bg1"/>
                </a:solidFill>
              </a:rPr>
              <a:t>TIZON DE LA HOJA </a:t>
            </a:r>
          </a:p>
          <a:p>
            <a:pPr eaLnBrk="0" hangingPunct="0">
              <a:lnSpc>
                <a:spcPct val="30000"/>
              </a:lnSpc>
              <a:spcBef>
                <a:spcPct val="50000"/>
              </a:spcBef>
            </a:pPr>
            <a:r>
              <a:rPr lang="es-ES_tradnl" sz="2000" b="1" i="1">
                <a:solidFill>
                  <a:schemeClr val="bg1"/>
                </a:solidFill>
              </a:rPr>
              <a:t>Cercospora kikuchii</a:t>
            </a:r>
            <a:endParaRPr lang="es-ES_tradnl" b="1">
              <a:solidFill>
                <a:schemeClr val="bg1"/>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77540"/>
                                        </p:tgtEl>
                                        <p:attrNameLst>
                                          <p:attrName>style.visibility</p:attrName>
                                        </p:attrNameLst>
                                      </p:cBhvr>
                                      <p:to>
                                        <p:strVal val="visible"/>
                                      </p:to>
                                    </p:set>
                                    <p:anim calcmode="lin" valueType="num">
                                      <p:cBhvr additive="base">
                                        <p:cTn id="7" dur="500" fill="hold"/>
                                        <p:tgtEl>
                                          <p:spTgt spid="577540"/>
                                        </p:tgtEl>
                                        <p:attrNameLst>
                                          <p:attrName>ppt_x</p:attrName>
                                        </p:attrNameLst>
                                      </p:cBhvr>
                                      <p:tavLst>
                                        <p:tav tm="0">
                                          <p:val>
                                            <p:strVal val="#ppt_x"/>
                                          </p:val>
                                        </p:tav>
                                        <p:tav tm="100000">
                                          <p:val>
                                            <p:strVal val="#ppt_x"/>
                                          </p:val>
                                        </p:tav>
                                      </p:tavLst>
                                    </p:anim>
                                    <p:anim calcmode="lin" valueType="num">
                                      <p:cBhvr additive="base">
                                        <p:cTn id="8" dur="500" fill="hold"/>
                                        <p:tgtEl>
                                          <p:spTgt spid="57754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7540" grpId="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6932" name="Picture 4" descr="Imagen 208"/>
          <p:cNvPicPr>
            <a:picLocks noChangeAspect="1" noChangeArrowheads="1"/>
          </p:cNvPicPr>
          <p:nvPr/>
        </p:nvPicPr>
        <p:blipFill>
          <a:blip r:embed="rId3" cstate="print"/>
          <a:srcRect/>
          <a:stretch>
            <a:fillRect/>
          </a:stretch>
        </p:blipFill>
        <p:spPr bwMode="auto">
          <a:xfrm>
            <a:off x="971550" y="-26988"/>
            <a:ext cx="7680325" cy="5761038"/>
          </a:xfrm>
          <a:prstGeom prst="rect">
            <a:avLst/>
          </a:prstGeom>
          <a:noFill/>
        </p:spPr>
      </p:pic>
      <p:sp>
        <p:nvSpPr>
          <p:cNvPr id="636933" name="Text Box 5"/>
          <p:cNvSpPr txBox="1">
            <a:spLocks noChangeArrowheads="1"/>
          </p:cNvSpPr>
          <p:nvPr/>
        </p:nvSpPr>
        <p:spPr bwMode="auto">
          <a:xfrm>
            <a:off x="944563" y="-26988"/>
            <a:ext cx="3267075" cy="558801"/>
          </a:xfrm>
          <a:prstGeom prst="rect">
            <a:avLst/>
          </a:prstGeom>
          <a:solidFill>
            <a:srgbClr val="FFFFFF"/>
          </a:solidFill>
          <a:ln w="9525">
            <a:solidFill>
              <a:schemeClr val="tx1"/>
            </a:solidFill>
            <a:miter lim="800000"/>
            <a:headEnd/>
            <a:tailEnd/>
          </a:ln>
          <a:effectLst/>
        </p:spPr>
        <p:txBody>
          <a:bodyPr>
            <a:spAutoFit/>
          </a:bodyPr>
          <a:lstStyle/>
          <a:p>
            <a:pPr eaLnBrk="0" hangingPunct="0">
              <a:lnSpc>
                <a:spcPct val="70000"/>
              </a:lnSpc>
              <a:spcBef>
                <a:spcPct val="50000"/>
              </a:spcBef>
            </a:pPr>
            <a:r>
              <a:rPr lang="es-ES_tradnl" sz="2000" b="1">
                <a:solidFill>
                  <a:schemeClr val="bg1"/>
                </a:solidFill>
              </a:rPr>
              <a:t>TIZON DE LA HOJA </a:t>
            </a:r>
          </a:p>
          <a:p>
            <a:pPr eaLnBrk="0" hangingPunct="0">
              <a:lnSpc>
                <a:spcPct val="30000"/>
              </a:lnSpc>
              <a:spcBef>
                <a:spcPct val="50000"/>
              </a:spcBef>
            </a:pPr>
            <a:r>
              <a:rPr lang="es-ES_tradnl" sz="2000" b="1" i="1">
                <a:solidFill>
                  <a:schemeClr val="bg1"/>
                </a:solidFill>
              </a:rPr>
              <a:t>Cercospora kikuchii</a:t>
            </a:r>
            <a:endParaRPr lang="es-ES_tradnl" b="1">
              <a:solidFill>
                <a:schemeClr val="bg1"/>
              </a:solidFill>
              <a:latin typeface="Times New Roman" pitchFamily="18" charset="0"/>
            </a:endParaRPr>
          </a:p>
        </p:txBody>
      </p:sp>
      <p:sp>
        <p:nvSpPr>
          <p:cNvPr id="636934" name="Text Box 6"/>
          <p:cNvSpPr txBox="1">
            <a:spLocks noChangeArrowheads="1"/>
          </p:cNvSpPr>
          <p:nvPr/>
        </p:nvSpPr>
        <p:spPr bwMode="auto">
          <a:xfrm>
            <a:off x="971550" y="5175250"/>
            <a:ext cx="7704138" cy="612775"/>
          </a:xfrm>
          <a:prstGeom prst="rect">
            <a:avLst/>
          </a:prstGeom>
          <a:solidFill>
            <a:srgbClr val="FFFFFF"/>
          </a:solidFill>
          <a:ln w="9525">
            <a:solidFill>
              <a:schemeClr val="tx1"/>
            </a:solidFill>
            <a:miter lim="800000"/>
            <a:headEnd/>
            <a:tailEnd/>
          </a:ln>
          <a:effectLst/>
        </p:spPr>
        <p:txBody>
          <a:bodyPr>
            <a:spAutoFit/>
          </a:bodyPr>
          <a:lstStyle/>
          <a:p>
            <a:pPr eaLnBrk="0" hangingPunct="0">
              <a:lnSpc>
                <a:spcPct val="70000"/>
              </a:lnSpc>
              <a:spcBef>
                <a:spcPct val="50000"/>
              </a:spcBef>
            </a:pPr>
            <a:r>
              <a:rPr lang="es-ES_tradnl" b="1">
                <a:solidFill>
                  <a:schemeClr val="bg1"/>
                </a:solidFill>
              </a:rPr>
              <a:t>Intensa defoliaci</a:t>
            </a:r>
            <a:r>
              <a:rPr lang="es-ES">
                <a:solidFill>
                  <a:schemeClr val="bg1"/>
                </a:solidFill>
              </a:rPr>
              <a:t>ó</a:t>
            </a:r>
            <a:r>
              <a:rPr lang="es-ES_tradnl" b="1">
                <a:solidFill>
                  <a:schemeClr val="bg1"/>
                </a:solidFill>
              </a:rPr>
              <a:t>n visualizada en los ultimos estadios del cultivo.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36933"/>
                                        </p:tgtEl>
                                        <p:attrNameLst>
                                          <p:attrName>style.visibility</p:attrName>
                                        </p:attrNameLst>
                                      </p:cBhvr>
                                      <p:to>
                                        <p:strVal val="visible"/>
                                      </p:to>
                                    </p:set>
                                    <p:anim calcmode="lin" valueType="num">
                                      <p:cBhvr additive="base">
                                        <p:cTn id="7" dur="500" fill="hold"/>
                                        <p:tgtEl>
                                          <p:spTgt spid="636933"/>
                                        </p:tgtEl>
                                        <p:attrNameLst>
                                          <p:attrName>ppt_x</p:attrName>
                                        </p:attrNameLst>
                                      </p:cBhvr>
                                      <p:tavLst>
                                        <p:tav tm="0">
                                          <p:val>
                                            <p:strVal val="#ppt_x"/>
                                          </p:val>
                                        </p:tav>
                                        <p:tav tm="100000">
                                          <p:val>
                                            <p:strVal val="#ppt_x"/>
                                          </p:val>
                                        </p:tav>
                                      </p:tavLst>
                                    </p:anim>
                                    <p:anim calcmode="lin" valueType="num">
                                      <p:cBhvr additive="base">
                                        <p:cTn id="8" dur="500" fill="hold"/>
                                        <p:tgtEl>
                                          <p:spTgt spid="63693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36934"/>
                                        </p:tgtEl>
                                        <p:attrNameLst>
                                          <p:attrName>style.visibility</p:attrName>
                                        </p:attrNameLst>
                                      </p:cBhvr>
                                      <p:to>
                                        <p:strVal val="visible"/>
                                      </p:to>
                                    </p:set>
                                    <p:anim calcmode="lin" valueType="num">
                                      <p:cBhvr additive="base">
                                        <p:cTn id="13" dur="500" fill="hold"/>
                                        <p:tgtEl>
                                          <p:spTgt spid="636934"/>
                                        </p:tgtEl>
                                        <p:attrNameLst>
                                          <p:attrName>ppt_x</p:attrName>
                                        </p:attrNameLst>
                                      </p:cBhvr>
                                      <p:tavLst>
                                        <p:tav tm="0">
                                          <p:val>
                                            <p:strVal val="#ppt_x"/>
                                          </p:val>
                                        </p:tav>
                                        <p:tav tm="100000">
                                          <p:val>
                                            <p:strVal val="#ppt_x"/>
                                          </p:val>
                                        </p:tav>
                                      </p:tavLst>
                                    </p:anim>
                                    <p:anim calcmode="lin" valueType="num">
                                      <p:cBhvr additive="base">
                                        <p:cTn id="14" dur="500" fill="hold"/>
                                        <p:tgtEl>
                                          <p:spTgt spid="63693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6933" grpId="0" animBg="1" autoUpdateAnimBg="0"/>
      <p:bldP spid="636934" grpId="0" animBg="1"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2" name="Rectangle 2"/>
          <p:cNvSpPr>
            <a:spLocks noGrp="1" noChangeArrowheads="1"/>
          </p:cNvSpPr>
          <p:nvPr>
            <p:ph type="body" idx="1"/>
          </p:nvPr>
        </p:nvSpPr>
        <p:spPr/>
        <p:txBody>
          <a:bodyPr/>
          <a:lstStyle/>
          <a:p>
            <a:r>
              <a:rPr kumimoji="0" lang="es-ES" b="1">
                <a:solidFill>
                  <a:srgbClr val="FFFF99"/>
                </a:solidFill>
                <a:effectLst/>
                <a:latin typeface="Arial" charset="0"/>
              </a:rPr>
              <a:t>Mancha ojo de rana</a:t>
            </a:r>
          </a:p>
          <a:p>
            <a:endParaRPr kumimoji="0" lang="es-ES" b="1">
              <a:solidFill>
                <a:srgbClr val="FFFF99"/>
              </a:solidFill>
              <a:effectLst/>
              <a:latin typeface="Arial" charset="0"/>
            </a:endParaRPr>
          </a:p>
          <a:p>
            <a:r>
              <a:rPr kumimoji="0" lang="es-ES" b="1">
                <a:solidFill>
                  <a:srgbClr val="FFFF99"/>
                </a:solidFill>
                <a:effectLst/>
                <a:latin typeface="Arial" charset="0"/>
              </a:rPr>
              <a:t>Agente causal: </a:t>
            </a:r>
            <a:r>
              <a:rPr lang="es-ES_tradnl" i="1">
                <a:solidFill>
                  <a:srgbClr val="FFFF99"/>
                </a:solidFill>
                <a:latin typeface="Arial" charset="0"/>
                <a:ea typeface="Times New Roman" pitchFamily="18" charset="0"/>
                <a:cs typeface="Arial" charset="0"/>
              </a:rPr>
              <a:t>Cercospora sojina</a:t>
            </a:r>
            <a:endParaRPr lang="es-ES" i="1">
              <a:solidFill>
                <a:srgbClr val="FFFF99"/>
              </a:solidFill>
              <a:latin typeface="Arial" charset="0"/>
              <a:ea typeface="Times New Roman" pitchFamily="18" charset="0"/>
              <a:cs typeface="Arial"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2"/>
          <p:cNvSpPr>
            <a:spLocks noChangeArrowheads="1"/>
          </p:cNvSpPr>
          <p:nvPr/>
        </p:nvSpPr>
        <p:spPr bwMode="auto">
          <a:xfrm>
            <a:off x="708025" y="2314575"/>
            <a:ext cx="7680325" cy="2227263"/>
          </a:xfrm>
          <a:prstGeom prst="rect">
            <a:avLst/>
          </a:prstGeom>
          <a:solidFill>
            <a:srgbClr val="FFFFFF"/>
          </a:solidFill>
          <a:ln w="9525" algn="ctr">
            <a:noFill/>
            <a:miter lim="800000"/>
            <a:headEnd/>
            <a:tailEnd/>
          </a:ln>
          <a:effectLst/>
        </p:spPr>
        <p:txBody>
          <a:bodyPr anchor="ctr">
            <a:spAutoFit/>
          </a:bodyPr>
          <a:lstStyle/>
          <a:p>
            <a:pPr algn="just"/>
            <a:r>
              <a:rPr lang="es-ES" sz="2800">
                <a:solidFill>
                  <a:schemeClr val="bg1"/>
                </a:solidFill>
              </a:rPr>
              <a:t>Los síntomas típicos de esta enfermedad, que dan nombre a la misma, son lesiones circulares a angulares, con centro claro y borde oscuro. Sobre las mismas se producen los conidios libres de color marrón oscuro.</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9378" name="Picture 2" descr="A-Sclerotinia"/>
          <p:cNvPicPr>
            <a:picLocks noChangeAspect="1" noChangeArrowheads="1"/>
          </p:cNvPicPr>
          <p:nvPr/>
        </p:nvPicPr>
        <p:blipFill>
          <a:blip r:embed="rId3"/>
          <a:srcRect/>
          <a:stretch>
            <a:fillRect/>
          </a:stretch>
        </p:blipFill>
        <p:spPr bwMode="auto">
          <a:xfrm>
            <a:off x="2257425" y="0"/>
            <a:ext cx="4629150" cy="6858000"/>
          </a:xfrm>
          <a:prstGeom prst="rect">
            <a:avLst/>
          </a:prstGeom>
          <a:noFill/>
          <a:ln w="38100">
            <a:solidFill>
              <a:schemeClr val="tx2"/>
            </a:solidFill>
            <a:miter lim="800000"/>
            <a:headEnd/>
            <a:tailEnd/>
          </a:ln>
        </p:spPr>
      </p:pic>
      <p:sp>
        <p:nvSpPr>
          <p:cNvPr id="869379" name="AutoShape 3"/>
          <p:cNvSpPr>
            <a:spLocks noChangeArrowheads="1"/>
          </p:cNvSpPr>
          <p:nvPr/>
        </p:nvSpPr>
        <p:spPr bwMode="auto">
          <a:xfrm>
            <a:off x="3124200" y="3124200"/>
            <a:ext cx="1295400" cy="762000"/>
          </a:xfrm>
          <a:prstGeom prst="rightArrow">
            <a:avLst>
              <a:gd name="adj1" fmla="val 50000"/>
              <a:gd name="adj2" fmla="val 42500"/>
            </a:avLst>
          </a:prstGeom>
          <a:solidFill>
            <a:srgbClr val="FFFF00"/>
          </a:solidFill>
          <a:ln w="38100" cmpd="dbl">
            <a:solidFill>
              <a:schemeClr val="tx1"/>
            </a:solidFill>
            <a:miter lim="800000"/>
            <a:headEnd/>
            <a:tailEnd/>
          </a:ln>
          <a:effectLst/>
        </p:spPr>
        <p:txBody>
          <a:bodyPr wrap="none" anchor="ctr"/>
          <a:lstStyle/>
          <a:p>
            <a:endParaRPr lang="es-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69379"/>
                                        </p:tgtEl>
                                        <p:attrNameLst>
                                          <p:attrName>style.visibility</p:attrName>
                                        </p:attrNameLst>
                                      </p:cBhvr>
                                      <p:to>
                                        <p:strVal val="visible"/>
                                      </p:to>
                                    </p:set>
                                    <p:anim calcmode="lin" valueType="num">
                                      <p:cBhvr additive="base">
                                        <p:cTn id="7" dur="500" fill="hold"/>
                                        <p:tgtEl>
                                          <p:spTgt spid="869379"/>
                                        </p:tgtEl>
                                        <p:attrNameLst>
                                          <p:attrName>ppt_x</p:attrName>
                                        </p:attrNameLst>
                                      </p:cBhvr>
                                      <p:tavLst>
                                        <p:tav tm="0">
                                          <p:val>
                                            <p:strVal val="0-#ppt_w/2"/>
                                          </p:val>
                                        </p:tav>
                                        <p:tav tm="100000">
                                          <p:val>
                                            <p:strVal val="#ppt_x"/>
                                          </p:val>
                                        </p:tav>
                                      </p:tavLst>
                                    </p:anim>
                                    <p:anim calcmode="lin" valueType="num">
                                      <p:cBhvr additive="base">
                                        <p:cTn id="8" dur="500" fill="hold"/>
                                        <p:tgtEl>
                                          <p:spTgt spid="86937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937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4946" name="Picture 2" descr="DSCN0007"/>
          <p:cNvPicPr>
            <a:picLocks noChangeAspect="1" noChangeArrowheads="1"/>
          </p:cNvPicPr>
          <p:nvPr/>
        </p:nvPicPr>
        <p:blipFill>
          <a:blip r:embed="rId3"/>
          <a:srcRect/>
          <a:stretch>
            <a:fillRect/>
          </a:stretch>
        </p:blipFill>
        <p:spPr bwMode="auto">
          <a:xfrm>
            <a:off x="34925" y="26988"/>
            <a:ext cx="9144000" cy="6858000"/>
          </a:xfrm>
          <a:prstGeom prst="rect">
            <a:avLst/>
          </a:prstGeom>
          <a:noFill/>
        </p:spPr>
      </p:pic>
      <p:sp>
        <p:nvSpPr>
          <p:cNvPr id="594947" name="Text Box 3"/>
          <p:cNvSpPr txBox="1">
            <a:spLocks noChangeArrowheads="1"/>
          </p:cNvSpPr>
          <p:nvPr/>
        </p:nvSpPr>
        <p:spPr bwMode="auto">
          <a:xfrm>
            <a:off x="5903913" y="6143625"/>
            <a:ext cx="3276600" cy="741363"/>
          </a:xfrm>
          <a:prstGeom prst="rect">
            <a:avLst/>
          </a:prstGeom>
          <a:solidFill>
            <a:srgbClr val="FFFFFF"/>
          </a:solidFill>
          <a:ln w="9525">
            <a:solidFill>
              <a:schemeClr val="tx1"/>
            </a:solidFill>
            <a:miter lim="800000"/>
            <a:headEnd/>
            <a:tailEnd/>
          </a:ln>
          <a:effectLst/>
        </p:spPr>
        <p:txBody>
          <a:bodyPr>
            <a:spAutoFit/>
          </a:bodyPr>
          <a:lstStyle/>
          <a:p>
            <a:pPr algn="ctr" eaLnBrk="0" hangingPunct="0">
              <a:spcBef>
                <a:spcPct val="50000"/>
              </a:spcBef>
            </a:pPr>
            <a:r>
              <a:rPr lang="es-ES_tradnl" sz="2000" b="1">
                <a:solidFill>
                  <a:schemeClr val="bg1"/>
                </a:solidFill>
              </a:rPr>
              <a:t>MANCHA OJO DE RANA</a:t>
            </a:r>
          </a:p>
          <a:p>
            <a:pPr algn="ctr" eaLnBrk="0" hangingPunct="0">
              <a:lnSpc>
                <a:spcPct val="60000"/>
              </a:lnSpc>
              <a:spcBef>
                <a:spcPct val="50000"/>
              </a:spcBef>
            </a:pPr>
            <a:r>
              <a:rPr lang="es-ES_tradnl" sz="2000" b="1">
                <a:solidFill>
                  <a:schemeClr val="bg1"/>
                </a:solidFill>
              </a:rPr>
              <a:t> </a:t>
            </a:r>
            <a:r>
              <a:rPr lang="es-ES_tradnl" sz="1800" b="1" i="1">
                <a:solidFill>
                  <a:schemeClr val="bg1"/>
                </a:solidFill>
              </a:rPr>
              <a:t>Cercospora sojina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94947"/>
                                        </p:tgtEl>
                                        <p:attrNameLst>
                                          <p:attrName>style.visibility</p:attrName>
                                        </p:attrNameLst>
                                      </p:cBhvr>
                                      <p:to>
                                        <p:strVal val="visible"/>
                                      </p:to>
                                    </p:set>
                                    <p:anim calcmode="lin" valueType="num">
                                      <p:cBhvr additive="base">
                                        <p:cTn id="7" dur="500" fill="hold"/>
                                        <p:tgtEl>
                                          <p:spTgt spid="594947"/>
                                        </p:tgtEl>
                                        <p:attrNameLst>
                                          <p:attrName>ppt_x</p:attrName>
                                        </p:attrNameLst>
                                      </p:cBhvr>
                                      <p:tavLst>
                                        <p:tav tm="0">
                                          <p:val>
                                            <p:strVal val="#ppt_x"/>
                                          </p:val>
                                        </p:tav>
                                        <p:tav tm="100000">
                                          <p:val>
                                            <p:strVal val="#ppt_x"/>
                                          </p:val>
                                        </p:tav>
                                      </p:tavLst>
                                    </p:anim>
                                    <p:anim calcmode="lin" valueType="num">
                                      <p:cBhvr additive="base">
                                        <p:cTn id="8" dur="500" fill="hold"/>
                                        <p:tgtEl>
                                          <p:spTgt spid="5949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947"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8530" name="Rectangle 2"/>
          <p:cNvSpPr>
            <a:spLocks noChangeArrowheads="1"/>
          </p:cNvSpPr>
          <p:nvPr/>
        </p:nvSpPr>
        <p:spPr bwMode="auto">
          <a:xfrm>
            <a:off x="1652588" y="692150"/>
            <a:ext cx="5295900" cy="457200"/>
          </a:xfrm>
          <a:prstGeom prst="rect">
            <a:avLst/>
          </a:prstGeom>
          <a:solidFill>
            <a:schemeClr val="bg1"/>
          </a:solidFill>
          <a:ln w="9525">
            <a:noFill/>
            <a:miter lim="800000"/>
            <a:headEnd/>
            <a:tailEnd/>
          </a:ln>
          <a:effectLst/>
        </p:spPr>
        <p:txBody>
          <a:bodyPr wrap="none" anchor="ctr">
            <a:spAutoFit/>
          </a:bodyPr>
          <a:lstStyle/>
          <a:p>
            <a:r>
              <a:rPr lang="es-ES" sz="1200" b="1">
                <a:solidFill>
                  <a:srgbClr val="FFFFFF"/>
                </a:solidFill>
                <a:ea typeface="Times New Roman" pitchFamily="18" charset="0"/>
                <a:cs typeface="Arial" charset="0"/>
              </a:rPr>
              <a:t>Efecto de los tratamientos con fungicidas sobre el rendimiento (kg/ha)</a:t>
            </a:r>
          </a:p>
          <a:p>
            <a:r>
              <a:rPr lang="es-AR" sz="1200" b="1">
                <a:solidFill>
                  <a:srgbClr val="FFFFFF"/>
                </a:solidFill>
                <a:ea typeface="Times New Roman" pitchFamily="18" charset="0"/>
                <a:cs typeface="Arial" charset="0"/>
              </a:rPr>
              <a:t>Ensayo INTA Pergamino – Mayo 2010</a:t>
            </a:r>
            <a:endParaRPr lang="es-ES" b="1">
              <a:solidFill>
                <a:srgbClr val="FFFFFF"/>
              </a:solidFill>
              <a:latin typeface="Times New Roman" pitchFamily="18" charset="0"/>
              <a:ea typeface="Times New Roman" pitchFamily="18" charset="0"/>
              <a:cs typeface="Arial" charset="0"/>
            </a:endParaRPr>
          </a:p>
        </p:txBody>
      </p:sp>
      <p:sp>
        <p:nvSpPr>
          <p:cNvPr id="918531" name="Rectangle 3"/>
          <p:cNvSpPr>
            <a:spLocks noChangeArrowheads="1"/>
          </p:cNvSpPr>
          <p:nvPr/>
        </p:nvSpPr>
        <p:spPr bwMode="auto">
          <a:xfrm>
            <a:off x="1509713" y="1966913"/>
            <a:ext cx="6126162" cy="0"/>
          </a:xfrm>
          <a:prstGeom prst="rect">
            <a:avLst/>
          </a:prstGeom>
          <a:solidFill>
            <a:srgbClr val="FFFFFF"/>
          </a:solidFill>
          <a:ln w="9525">
            <a:noFill/>
            <a:miter lim="800000"/>
            <a:headEnd/>
            <a:tailEnd/>
          </a:ln>
          <a:effectLst/>
        </p:spPr>
        <p:txBody>
          <a:bodyPr wrap="none" anchor="ctr">
            <a:spAutoFit/>
          </a:bodyPr>
          <a:lstStyle/>
          <a:p>
            <a:endParaRPr lang="es-AR"/>
          </a:p>
        </p:txBody>
      </p:sp>
      <p:sp>
        <p:nvSpPr>
          <p:cNvPr id="918532" name="Rectangle 4"/>
          <p:cNvSpPr>
            <a:spLocks noChangeArrowheads="1"/>
          </p:cNvSpPr>
          <p:nvPr/>
        </p:nvSpPr>
        <p:spPr bwMode="auto">
          <a:xfrm>
            <a:off x="1630363" y="4652963"/>
            <a:ext cx="3302000" cy="457200"/>
          </a:xfrm>
          <a:prstGeom prst="rect">
            <a:avLst/>
          </a:prstGeom>
          <a:noFill/>
          <a:ln w="9525">
            <a:noFill/>
            <a:miter lim="800000"/>
            <a:headEnd/>
            <a:tailEnd/>
          </a:ln>
          <a:effectLst/>
        </p:spPr>
        <p:txBody>
          <a:bodyPr wrap="none" anchor="ctr">
            <a:spAutoFit/>
          </a:bodyPr>
          <a:lstStyle/>
          <a:p>
            <a:pPr algn="just"/>
            <a:r>
              <a:rPr lang="es-ES" sz="1200">
                <a:solidFill>
                  <a:srgbClr val="FFFFFF"/>
                </a:solidFill>
                <a:ea typeface="Times New Roman" pitchFamily="18" charset="0"/>
                <a:cs typeface="Arial" charset="0"/>
              </a:rPr>
              <a:t>(*) Promedio de cuatro repeticiones. En kg/ha.</a:t>
            </a:r>
            <a:endParaRPr lang="es-ES" sz="900">
              <a:solidFill>
                <a:srgbClr val="FFFFFF"/>
              </a:solidFill>
              <a:ea typeface="Times New Roman" pitchFamily="18" charset="0"/>
              <a:cs typeface="Arial" charset="0"/>
            </a:endParaRPr>
          </a:p>
          <a:p>
            <a:pPr algn="just" eaLnBrk="0" hangingPunct="0"/>
            <a:r>
              <a:rPr lang="es-ES" sz="1200">
                <a:solidFill>
                  <a:srgbClr val="FFFFFF"/>
                </a:solidFill>
                <a:ea typeface="Times New Roman" pitchFamily="18" charset="0"/>
                <a:cs typeface="Arial" charset="0"/>
              </a:rPr>
              <a:t>LSD 0.05: 364.1                  CV: 4.5% </a:t>
            </a:r>
            <a:endParaRPr lang="es-ES">
              <a:solidFill>
                <a:srgbClr val="FFFFFF"/>
              </a:solidFill>
              <a:latin typeface="Times New Roman" pitchFamily="18" charset="0"/>
              <a:ea typeface="Times New Roman" pitchFamily="18" charset="0"/>
              <a:cs typeface="Arial" charset="0"/>
            </a:endParaRPr>
          </a:p>
        </p:txBody>
      </p:sp>
      <p:sp>
        <p:nvSpPr>
          <p:cNvPr id="918533" name="Text Box 5"/>
          <p:cNvSpPr txBox="1">
            <a:spLocks noChangeArrowheads="1"/>
          </p:cNvSpPr>
          <p:nvPr/>
        </p:nvSpPr>
        <p:spPr bwMode="auto">
          <a:xfrm>
            <a:off x="1693863" y="1341438"/>
            <a:ext cx="3454400" cy="304800"/>
          </a:xfrm>
          <a:prstGeom prst="rect">
            <a:avLst/>
          </a:prstGeom>
          <a:solidFill>
            <a:srgbClr val="FFFFFF"/>
          </a:solidFill>
          <a:ln w="9525">
            <a:noFill/>
            <a:miter lim="800000"/>
            <a:headEnd/>
            <a:tailEnd/>
          </a:ln>
          <a:effectLst/>
        </p:spPr>
        <p:txBody>
          <a:bodyPr wrap="none">
            <a:spAutoFit/>
          </a:bodyPr>
          <a:lstStyle/>
          <a:p>
            <a:r>
              <a:rPr lang="es-AR" sz="1400">
                <a:solidFill>
                  <a:schemeClr val="bg1"/>
                </a:solidFill>
              </a:rPr>
              <a:t>Enfermedad presente en el ensayo: MOR</a:t>
            </a:r>
            <a:endParaRPr lang="es-ES" sz="1400">
              <a:solidFill>
                <a:schemeClr val="bg1"/>
              </a:solidFill>
            </a:endParaRPr>
          </a:p>
        </p:txBody>
      </p:sp>
      <p:graphicFrame>
        <p:nvGraphicFramePr>
          <p:cNvPr id="918534" name="Group 6"/>
          <p:cNvGraphicFramePr>
            <a:graphicFrameLocks noGrp="1"/>
          </p:cNvGraphicFramePr>
          <p:nvPr/>
        </p:nvGraphicFramePr>
        <p:xfrm>
          <a:off x="1042988" y="1916113"/>
          <a:ext cx="6408737" cy="2613851"/>
        </p:xfrm>
        <a:graphic>
          <a:graphicData uri="http://schemas.openxmlformats.org/drawingml/2006/table">
            <a:tbl>
              <a:tblPr/>
              <a:tblGrid>
                <a:gridCol w="2449512"/>
                <a:gridCol w="2016125"/>
                <a:gridCol w="1943100"/>
              </a:tblGrid>
              <a:tr h="508000">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s-ES" sz="1800" b="0" i="0" u="none" strike="noStrike" cap="none" normalizeH="0" baseline="0" smtClean="0">
                          <a:ln>
                            <a:noFill/>
                          </a:ln>
                          <a:solidFill>
                            <a:srgbClr val="FFFFFF"/>
                          </a:solidFill>
                          <a:effectLst>
                            <a:outerShdw blurRad="38100" dist="38100" dir="2700000" algn="tl">
                              <a:srgbClr val="000000"/>
                            </a:outerShdw>
                          </a:effectLst>
                          <a:latin typeface="Arial" charset="0"/>
                        </a:rPr>
                        <a:t>Tratamientos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s-ES" sz="1800" b="0" i="0" u="none" strike="noStrike" cap="none" normalizeH="0" baseline="0" smtClean="0">
                          <a:ln>
                            <a:noFill/>
                          </a:ln>
                          <a:solidFill>
                            <a:srgbClr val="FFFFFF"/>
                          </a:solidFill>
                          <a:effectLst>
                            <a:outerShdw blurRad="38100" dist="38100" dir="2700000" algn="tl">
                              <a:srgbClr val="000000"/>
                            </a:outerShdw>
                          </a:effectLst>
                          <a:latin typeface="Arial" charset="0"/>
                        </a:rPr>
                        <a:t>Dosis (cc/ha)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s-ES" sz="1800" b="0" i="0" u="none" strike="noStrike" cap="none" normalizeH="0" baseline="0" smtClean="0">
                          <a:ln>
                            <a:noFill/>
                          </a:ln>
                          <a:solidFill>
                            <a:srgbClr val="FFFFFF"/>
                          </a:solidFill>
                          <a:effectLst>
                            <a:outerShdw blurRad="38100" dist="38100" dir="2700000" algn="tl">
                              <a:srgbClr val="000000"/>
                            </a:outerShdw>
                          </a:effectLst>
                          <a:latin typeface="Arial" charset="0"/>
                        </a:rPr>
                        <a:t>Rendimiento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87363">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s-ES" sz="1800" b="0" i="0" u="none" strike="noStrike" cap="none" normalizeH="0" baseline="0" smtClean="0">
                          <a:ln>
                            <a:noFill/>
                          </a:ln>
                          <a:solidFill>
                            <a:srgbClr val="FFFFFF"/>
                          </a:solidFill>
                          <a:effectLst>
                            <a:outerShdw blurRad="38100" dist="38100" dir="2700000" algn="tl">
                              <a:srgbClr val="000000"/>
                            </a:outerShdw>
                          </a:effectLst>
                          <a:latin typeface="Arial" charset="0"/>
                        </a:rPr>
                        <a:t>Mezcla Estrobilurina +</a:t>
                      </a:r>
                    </a:p>
                    <a:p>
                      <a:pPr marL="0" marR="0" lvl="0" indent="0" algn="l"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s-ES" sz="1800" b="0" i="0" u="none" strike="noStrike" cap="none" normalizeH="0" baseline="0" smtClean="0">
                          <a:ln>
                            <a:noFill/>
                          </a:ln>
                          <a:solidFill>
                            <a:srgbClr val="FFFFFF"/>
                          </a:solidFill>
                          <a:effectLst>
                            <a:outerShdw blurRad="38100" dist="38100" dir="2700000" algn="tl">
                              <a:srgbClr val="000000"/>
                            </a:outerShdw>
                          </a:effectLst>
                          <a:latin typeface="Arial" charset="0"/>
                        </a:rPr>
                        <a:t>Triazol + Aceite 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endParaRPr kumimoji="1" lang="es-ES" sz="1800" b="0" i="0" u="none" strike="noStrike" cap="none" normalizeH="0" baseline="0" smtClean="0">
                        <a:ln>
                          <a:noFill/>
                        </a:ln>
                        <a:solidFill>
                          <a:srgbClr val="FFFFFF"/>
                        </a:solidFill>
                        <a:effectLst>
                          <a:outerShdw blurRad="38100" dist="38100" dir="2700000" algn="tl">
                            <a:srgbClr val="000000"/>
                          </a:outerShdw>
                        </a:effectLst>
                        <a:latin typeface="Arial" charset="0"/>
                      </a:endParaRPr>
                    </a:p>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s-ES" sz="1800" b="0" i="0" u="none" strike="noStrike" cap="none" normalizeH="0" baseline="0" smtClean="0">
                          <a:ln>
                            <a:noFill/>
                          </a:ln>
                          <a:solidFill>
                            <a:srgbClr val="FFFFFF"/>
                          </a:solidFill>
                          <a:effectLst>
                            <a:outerShdw blurRad="38100" dist="38100" dir="2700000" algn="tl">
                              <a:srgbClr val="000000"/>
                            </a:outerShdw>
                          </a:effectLst>
                          <a:latin typeface="Arial" charset="0"/>
                        </a:rPr>
                        <a:t>250 + 500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endParaRPr kumimoji="1" lang="es-ES" sz="1800" b="0" i="0" u="none" strike="noStrike" cap="none" normalizeH="0" baseline="0" smtClean="0">
                        <a:ln>
                          <a:noFill/>
                        </a:ln>
                        <a:solidFill>
                          <a:srgbClr val="FFFFFF"/>
                        </a:solidFill>
                        <a:effectLst>
                          <a:outerShdw blurRad="38100" dist="38100" dir="2700000" algn="tl">
                            <a:srgbClr val="000000"/>
                          </a:outerShdw>
                        </a:effectLst>
                        <a:latin typeface="Arial" charset="0"/>
                      </a:endParaRPr>
                    </a:p>
                    <a:p>
                      <a:pPr marL="0" marR="0" lvl="0" indent="0" algn="l"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s-ES" sz="1800" b="0" i="0" u="none" strike="noStrike" cap="none" normalizeH="0" baseline="0" smtClean="0">
                          <a:ln>
                            <a:noFill/>
                          </a:ln>
                          <a:solidFill>
                            <a:srgbClr val="FFFFFF"/>
                          </a:solidFill>
                          <a:effectLst>
                            <a:outerShdw blurRad="38100" dist="38100" dir="2700000" algn="tl">
                              <a:srgbClr val="000000"/>
                            </a:outerShdw>
                          </a:effectLst>
                          <a:latin typeface="Arial" charset="0"/>
                        </a:rPr>
                        <a:t>      3722 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679450">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s-ES" sz="1800" b="0" i="0" u="none" strike="noStrike" cap="none" normalizeH="0" baseline="0" smtClean="0">
                          <a:ln>
                            <a:noFill/>
                          </a:ln>
                          <a:solidFill>
                            <a:srgbClr val="FFFFFF"/>
                          </a:solidFill>
                          <a:effectLst>
                            <a:outerShdw blurRad="38100" dist="38100" dir="2700000" algn="tl">
                              <a:srgbClr val="000000"/>
                            </a:outerShdw>
                          </a:effectLst>
                          <a:latin typeface="Arial" charset="0"/>
                        </a:rPr>
                        <a:t>Mezcla Estrobilurina +</a:t>
                      </a:r>
                    </a:p>
                    <a:p>
                      <a:pPr marL="0" marR="0" lvl="0" indent="0" algn="l"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s-ES" sz="1800" b="0" i="0" u="none" strike="noStrike" cap="none" normalizeH="0" baseline="0" smtClean="0">
                          <a:ln>
                            <a:noFill/>
                          </a:ln>
                          <a:solidFill>
                            <a:srgbClr val="FFFFFF"/>
                          </a:solidFill>
                          <a:effectLst>
                            <a:outerShdw blurRad="38100" dist="38100" dir="2700000" algn="tl">
                              <a:srgbClr val="000000"/>
                            </a:outerShdw>
                          </a:effectLst>
                          <a:latin typeface="Arial" charset="0"/>
                        </a:rPr>
                        <a:t>Triazol + Aceite 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endParaRPr kumimoji="1" lang="es-ES" sz="1800" b="0" i="0" u="none" strike="noStrike" cap="none" normalizeH="0" baseline="0" smtClean="0">
                        <a:ln>
                          <a:noFill/>
                        </a:ln>
                        <a:solidFill>
                          <a:srgbClr val="FFFFFF"/>
                        </a:solidFill>
                        <a:effectLst>
                          <a:outerShdw blurRad="38100" dist="38100" dir="2700000" algn="tl">
                            <a:srgbClr val="000000"/>
                          </a:outerShdw>
                        </a:effectLst>
                        <a:latin typeface="Arial" charset="0"/>
                      </a:endParaRPr>
                    </a:p>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s-ES" sz="1800" b="0" i="0" u="none" strike="noStrike" cap="none" normalizeH="0" baseline="0" smtClean="0">
                          <a:ln>
                            <a:noFill/>
                          </a:ln>
                          <a:solidFill>
                            <a:srgbClr val="FFFFFF"/>
                          </a:solidFill>
                          <a:effectLst>
                            <a:outerShdw blurRad="38100" dist="38100" dir="2700000" algn="tl">
                              <a:srgbClr val="000000"/>
                            </a:outerShdw>
                          </a:effectLst>
                          <a:latin typeface="Arial" charset="0"/>
                        </a:rPr>
                        <a:t>250 + 500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endParaRPr kumimoji="1" lang="es-ES" sz="1800" b="0" i="0" u="none" strike="noStrike" cap="none" normalizeH="0" baseline="0" smtClean="0">
                        <a:ln>
                          <a:noFill/>
                        </a:ln>
                        <a:solidFill>
                          <a:srgbClr val="FFFFFF"/>
                        </a:solidFill>
                        <a:effectLst>
                          <a:outerShdw blurRad="38100" dist="38100" dir="2700000" algn="tl">
                            <a:srgbClr val="000000"/>
                          </a:outerShdw>
                        </a:effectLst>
                        <a:latin typeface="Arial" charset="0"/>
                      </a:endParaRPr>
                    </a:p>
                    <a:p>
                      <a:pPr marL="0" marR="0" lvl="0" indent="0" algn="l"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s-ES" sz="1800" b="0" i="0" u="none" strike="noStrike" cap="none" normalizeH="0" baseline="0" smtClean="0">
                          <a:ln>
                            <a:noFill/>
                          </a:ln>
                          <a:solidFill>
                            <a:srgbClr val="FFFFFF"/>
                          </a:solidFill>
                          <a:effectLst>
                            <a:outerShdw blurRad="38100" dist="38100" dir="2700000" algn="tl">
                              <a:srgbClr val="000000"/>
                            </a:outerShdw>
                          </a:effectLst>
                          <a:latin typeface="Arial" charset="0"/>
                        </a:rPr>
                        <a:t>      3664 AB</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715963">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endParaRPr kumimoji="1" lang="es-ES" sz="1800" b="0" i="0" u="none" strike="noStrike" cap="none" normalizeH="0" baseline="0" smtClean="0">
                        <a:ln>
                          <a:noFill/>
                        </a:ln>
                        <a:solidFill>
                          <a:srgbClr val="FFFFFF"/>
                        </a:solidFill>
                        <a:effectLst>
                          <a:outerShdw blurRad="38100" dist="38100" dir="2700000" algn="tl">
                            <a:srgbClr val="000000"/>
                          </a:outerShdw>
                        </a:effectLst>
                        <a:latin typeface="Arial" charset="0"/>
                      </a:endParaRPr>
                    </a:p>
                    <a:p>
                      <a:pPr marL="0" marR="0" lvl="0" indent="0" algn="l"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s-ES" sz="1800" b="0" i="0" u="none" strike="noStrike" cap="none" normalizeH="0" baseline="0" smtClean="0">
                          <a:ln>
                            <a:noFill/>
                          </a:ln>
                          <a:solidFill>
                            <a:srgbClr val="FFFFFF"/>
                          </a:solidFill>
                          <a:effectLst>
                            <a:outerShdw blurRad="38100" dist="38100" dir="2700000" algn="tl">
                              <a:srgbClr val="000000"/>
                            </a:outerShdw>
                          </a:effectLst>
                          <a:latin typeface="Arial" charset="0"/>
                        </a:rPr>
                        <a:t>Testigo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endParaRPr kumimoji="1" lang="es-ES" sz="1800" b="0" i="0" u="none" strike="noStrike" cap="none" normalizeH="0" baseline="0" smtClean="0">
                        <a:ln>
                          <a:noFill/>
                        </a:ln>
                        <a:solidFill>
                          <a:srgbClr val="FFFFFF"/>
                        </a:solidFill>
                        <a:effectLst>
                          <a:outerShdw blurRad="38100" dist="38100" dir="2700000" algn="tl">
                            <a:srgbClr val="000000"/>
                          </a:outerShdw>
                        </a:effectLst>
                        <a:latin typeface="Arial" charset="0"/>
                      </a:endParaRPr>
                    </a:p>
                    <a:p>
                      <a:pPr marL="0" marR="0" lvl="0" indent="0" algn="ctr"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s-ES" sz="1800" b="0" i="0" u="none" strike="noStrike" cap="none" normalizeH="0" baseline="0" smtClean="0">
                          <a:ln>
                            <a:noFill/>
                          </a:ln>
                          <a:solidFill>
                            <a:srgbClr val="FFFFFF"/>
                          </a:solidFill>
                          <a:effectLst>
                            <a:outerShdw blurRad="38100" dist="38100" dir="2700000" algn="tl">
                              <a:srgbClr val="000000"/>
                            </a:outerShdw>
                          </a:effectLst>
                          <a:latin typeface="Arial"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endParaRPr kumimoji="1" lang="es-ES" sz="1800" b="0" i="0" u="none" strike="noStrike" cap="none" normalizeH="0" baseline="0" smtClean="0">
                        <a:ln>
                          <a:noFill/>
                        </a:ln>
                        <a:solidFill>
                          <a:srgbClr val="FFFFFF"/>
                        </a:solidFill>
                        <a:effectLst>
                          <a:outerShdw blurRad="38100" dist="38100" dir="2700000" algn="tl">
                            <a:srgbClr val="000000"/>
                          </a:outerShdw>
                        </a:effectLst>
                        <a:latin typeface="Arial" charset="0"/>
                      </a:endParaRPr>
                    </a:p>
                    <a:p>
                      <a:pPr marL="0" marR="0" lvl="0" indent="0" algn="l"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s-ES" sz="1800" b="0" i="0" u="none" strike="noStrike" cap="none" normalizeH="0" baseline="0" smtClean="0">
                          <a:ln>
                            <a:noFill/>
                          </a:ln>
                          <a:solidFill>
                            <a:srgbClr val="FFFFFF"/>
                          </a:solidFill>
                          <a:effectLst>
                            <a:outerShdw blurRad="38100" dist="38100" dir="2700000" algn="tl">
                              <a:srgbClr val="000000"/>
                            </a:outerShdw>
                          </a:effectLst>
                          <a:latin typeface="Arial" charset="0"/>
                        </a:rPr>
                        <a:t>      3328   B</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6" name="Picture 4" descr="Imagen 116"/>
          <p:cNvPicPr>
            <a:picLocks noChangeAspect="1" noChangeArrowheads="1"/>
          </p:cNvPicPr>
          <p:nvPr/>
        </p:nvPicPr>
        <p:blipFill>
          <a:blip r:embed="rId3" cstate="print"/>
          <a:srcRect/>
          <a:stretch>
            <a:fillRect/>
          </a:stretch>
        </p:blipFill>
        <p:spPr bwMode="auto">
          <a:xfrm>
            <a:off x="611188" y="-9525"/>
            <a:ext cx="7848600" cy="5743575"/>
          </a:xfrm>
          <a:prstGeom prst="rect">
            <a:avLst/>
          </a:prstGeom>
          <a:noFill/>
        </p:spPr>
      </p:pic>
      <p:sp>
        <p:nvSpPr>
          <p:cNvPr id="632837" name="Line 5"/>
          <p:cNvSpPr>
            <a:spLocks noChangeShapeType="1"/>
          </p:cNvSpPr>
          <p:nvPr/>
        </p:nvSpPr>
        <p:spPr bwMode="auto">
          <a:xfrm flipV="1">
            <a:off x="3635375" y="1844675"/>
            <a:ext cx="1081088" cy="3889375"/>
          </a:xfrm>
          <a:prstGeom prst="line">
            <a:avLst/>
          </a:prstGeom>
          <a:noFill/>
          <a:ln w="76200">
            <a:solidFill>
              <a:srgbClr val="FF3300"/>
            </a:solidFill>
            <a:round/>
            <a:headEnd/>
            <a:tailEnd/>
          </a:ln>
          <a:effectLst/>
        </p:spPr>
        <p:txBody>
          <a:bodyPr/>
          <a:lstStyle/>
          <a:p>
            <a:endParaRPr lang="es-AR"/>
          </a:p>
        </p:txBody>
      </p:sp>
      <p:sp>
        <p:nvSpPr>
          <p:cNvPr id="632839" name="Text Box 7"/>
          <p:cNvSpPr txBox="1">
            <a:spLocks noChangeArrowheads="1"/>
          </p:cNvSpPr>
          <p:nvPr/>
        </p:nvSpPr>
        <p:spPr bwMode="auto">
          <a:xfrm>
            <a:off x="879475" y="1143000"/>
            <a:ext cx="1931988" cy="457200"/>
          </a:xfrm>
          <a:prstGeom prst="rect">
            <a:avLst/>
          </a:prstGeom>
          <a:solidFill>
            <a:schemeClr val="bg1"/>
          </a:solidFill>
          <a:ln w="9525">
            <a:noFill/>
            <a:miter lim="800000"/>
            <a:headEnd/>
            <a:tailEnd/>
          </a:ln>
          <a:effectLst/>
        </p:spPr>
        <p:txBody>
          <a:bodyPr wrap="none">
            <a:spAutoFit/>
          </a:bodyPr>
          <a:lstStyle/>
          <a:p>
            <a:r>
              <a:rPr lang="es-ES">
                <a:solidFill>
                  <a:srgbClr val="FFFFFF"/>
                </a:solidFill>
              </a:rPr>
              <a:t>Sin fungicida</a:t>
            </a:r>
          </a:p>
        </p:txBody>
      </p:sp>
      <p:sp>
        <p:nvSpPr>
          <p:cNvPr id="632840" name="Text Box 8"/>
          <p:cNvSpPr txBox="1">
            <a:spLocks noChangeArrowheads="1"/>
          </p:cNvSpPr>
          <p:nvPr/>
        </p:nvSpPr>
        <p:spPr bwMode="auto">
          <a:xfrm>
            <a:off x="5880100" y="4916488"/>
            <a:ext cx="2051050" cy="457200"/>
          </a:xfrm>
          <a:prstGeom prst="rect">
            <a:avLst/>
          </a:prstGeom>
          <a:solidFill>
            <a:schemeClr val="bg1"/>
          </a:solidFill>
          <a:ln w="9525">
            <a:noFill/>
            <a:miter lim="800000"/>
            <a:headEnd/>
            <a:tailEnd/>
          </a:ln>
          <a:effectLst/>
        </p:spPr>
        <p:txBody>
          <a:bodyPr wrap="none">
            <a:spAutoFit/>
          </a:bodyPr>
          <a:lstStyle/>
          <a:p>
            <a:r>
              <a:rPr lang="es-ES">
                <a:solidFill>
                  <a:srgbClr val="FFFFFF"/>
                </a:solidFill>
              </a:rPr>
              <a:t>Con fungicida</a:t>
            </a:r>
          </a:p>
        </p:txBody>
      </p:sp>
      <p:sp>
        <p:nvSpPr>
          <p:cNvPr id="632841" name="Text Box 9"/>
          <p:cNvSpPr txBox="1">
            <a:spLocks noChangeArrowheads="1"/>
          </p:cNvSpPr>
          <p:nvPr/>
        </p:nvSpPr>
        <p:spPr bwMode="auto">
          <a:xfrm>
            <a:off x="684213" y="-7938"/>
            <a:ext cx="7704137" cy="822326"/>
          </a:xfrm>
          <a:prstGeom prst="rect">
            <a:avLst/>
          </a:prstGeom>
          <a:solidFill>
            <a:srgbClr val="FFFFFF"/>
          </a:solidFill>
          <a:ln w="9525">
            <a:noFill/>
            <a:miter lim="800000"/>
            <a:headEnd/>
            <a:tailEnd/>
          </a:ln>
          <a:effectLst/>
        </p:spPr>
        <p:txBody>
          <a:bodyPr>
            <a:spAutoFit/>
          </a:bodyPr>
          <a:lstStyle/>
          <a:p>
            <a:r>
              <a:rPr lang="es-ES" b="1">
                <a:solidFill>
                  <a:schemeClr val="bg1"/>
                </a:solidFill>
              </a:rPr>
              <a:t>Ensayo de fungicidas para el manejo de MOR</a:t>
            </a:r>
          </a:p>
          <a:p>
            <a:r>
              <a:rPr lang="es-ES" b="1">
                <a:solidFill>
                  <a:schemeClr val="bg1"/>
                </a:solidFill>
              </a:rPr>
              <a:t>INTA Pergamino 2010</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70" name="Rectangle 2"/>
          <p:cNvSpPr>
            <a:spLocks noChangeArrowheads="1"/>
          </p:cNvSpPr>
          <p:nvPr/>
        </p:nvSpPr>
        <p:spPr bwMode="auto">
          <a:xfrm>
            <a:off x="1509713" y="2057400"/>
            <a:ext cx="5295900" cy="457200"/>
          </a:xfrm>
          <a:prstGeom prst="rect">
            <a:avLst/>
          </a:prstGeom>
          <a:solidFill>
            <a:schemeClr val="bg1"/>
          </a:solidFill>
          <a:ln w="9525">
            <a:noFill/>
            <a:miter lim="800000"/>
            <a:headEnd/>
            <a:tailEnd/>
          </a:ln>
          <a:effectLst/>
        </p:spPr>
        <p:txBody>
          <a:bodyPr wrap="none" anchor="ctr">
            <a:spAutoFit/>
          </a:bodyPr>
          <a:lstStyle/>
          <a:p>
            <a:r>
              <a:rPr lang="es-ES" sz="1200" b="1">
                <a:solidFill>
                  <a:srgbClr val="FFFFFF"/>
                </a:solidFill>
                <a:ea typeface="Times New Roman" pitchFamily="18" charset="0"/>
                <a:cs typeface="Arial" charset="0"/>
              </a:rPr>
              <a:t>Efecto de los tratamientos con fungicidas sobre el rendimiento (kg/ha)</a:t>
            </a:r>
          </a:p>
          <a:p>
            <a:r>
              <a:rPr lang="es-AR" sz="1200" b="1">
                <a:solidFill>
                  <a:srgbClr val="FFFFFF"/>
                </a:solidFill>
                <a:ea typeface="Times New Roman" pitchFamily="18" charset="0"/>
                <a:cs typeface="Arial" charset="0"/>
              </a:rPr>
              <a:t>Ensayo Arribeños – Mayo 2010</a:t>
            </a:r>
            <a:endParaRPr lang="es-ES" b="1">
              <a:solidFill>
                <a:srgbClr val="FFFFFF"/>
              </a:solidFill>
              <a:latin typeface="Times New Roman" pitchFamily="18" charset="0"/>
              <a:ea typeface="Times New Roman" pitchFamily="18" charset="0"/>
              <a:cs typeface="Arial" charset="0"/>
            </a:endParaRPr>
          </a:p>
        </p:txBody>
      </p:sp>
      <p:sp>
        <p:nvSpPr>
          <p:cNvPr id="672771" name="Rectangle 3"/>
          <p:cNvSpPr>
            <a:spLocks noChangeArrowheads="1"/>
          </p:cNvSpPr>
          <p:nvPr/>
        </p:nvSpPr>
        <p:spPr bwMode="auto">
          <a:xfrm>
            <a:off x="1509713" y="1966913"/>
            <a:ext cx="6126162" cy="0"/>
          </a:xfrm>
          <a:prstGeom prst="rect">
            <a:avLst/>
          </a:prstGeom>
          <a:solidFill>
            <a:srgbClr val="FFFFFF"/>
          </a:solidFill>
          <a:ln w="9525">
            <a:noFill/>
            <a:miter lim="800000"/>
            <a:headEnd/>
            <a:tailEnd/>
          </a:ln>
          <a:effectLst/>
        </p:spPr>
        <p:txBody>
          <a:bodyPr wrap="none" anchor="ctr">
            <a:spAutoFit/>
          </a:bodyPr>
          <a:lstStyle/>
          <a:p>
            <a:endParaRPr lang="es-AR"/>
          </a:p>
        </p:txBody>
      </p:sp>
      <p:graphicFrame>
        <p:nvGraphicFramePr>
          <p:cNvPr id="672772" name="Group 4"/>
          <p:cNvGraphicFramePr>
            <a:graphicFrameLocks noGrp="1"/>
          </p:cNvGraphicFramePr>
          <p:nvPr/>
        </p:nvGraphicFramePr>
        <p:xfrm>
          <a:off x="1509713" y="3113088"/>
          <a:ext cx="4286250" cy="1830390"/>
        </p:xfrm>
        <a:graphic>
          <a:graphicData uri="http://schemas.openxmlformats.org/drawingml/2006/table">
            <a:tbl>
              <a:tblPr/>
              <a:tblGrid>
                <a:gridCol w="3067050"/>
                <a:gridCol w="1219200"/>
              </a:tblGrid>
              <a:tr h="27463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sz="1200" b="1" i="0" u="none" strike="noStrike" cap="none" normalizeH="0" baseline="0" smtClean="0">
                          <a:ln>
                            <a:noFill/>
                          </a:ln>
                          <a:solidFill>
                            <a:schemeClr val="bg1"/>
                          </a:solidFill>
                          <a:effectLst/>
                          <a:latin typeface="Arial" charset="0"/>
                          <a:ea typeface="Times New Roman" pitchFamily="18" charset="0"/>
                          <a:cs typeface="Arial" charset="0"/>
                        </a:rPr>
                        <a:t>Tratamientos</a:t>
                      </a:r>
                      <a:endParaRPr kumimoji="0" lang="es-MX" sz="2400" b="0"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200" b="1" i="0" u="none" strike="noStrike" cap="none" normalizeH="0" baseline="0" smtClean="0">
                          <a:ln>
                            <a:noFill/>
                          </a:ln>
                          <a:solidFill>
                            <a:schemeClr val="bg1"/>
                          </a:solidFill>
                          <a:effectLst/>
                          <a:latin typeface="Arial" charset="0"/>
                          <a:ea typeface="Times New Roman" pitchFamily="18" charset="0"/>
                          <a:cs typeface="Arial" charset="0"/>
                        </a:rPr>
                        <a:t>Rendimiento (*)</a:t>
                      </a:r>
                      <a:endParaRPr kumimoji="0" lang="es-MX" sz="2400" b="0"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7463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pt-BR" sz="1200" b="0" i="0" u="none" strike="noStrike" cap="none" normalizeH="0" baseline="0" smtClean="0">
                          <a:ln>
                            <a:noFill/>
                          </a:ln>
                          <a:solidFill>
                            <a:schemeClr val="bg1"/>
                          </a:solidFill>
                          <a:effectLst/>
                          <a:latin typeface="Arial" charset="0"/>
                          <a:ea typeface="Times New Roman" pitchFamily="18" charset="0"/>
                          <a:cs typeface="Arial" charset="0"/>
                        </a:rPr>
                        <a:t>4- Amistar Xtra+Nimbus – R3 + R5</a:t>
                      </a:r>
                      <a:endParaRPr kumimoji="0" lang="pt-BR" sz="2400" b="0"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pt-BR" sz="1200" b="0" i="0" u="none" strike="noStrike" cap="none" normalizeH="0" baseline="0" smtClean="0">
                          <a:ln>
                            <a:noFill/>
                          </a:ln>
                          <a:solidFill>
                            <a:schemeClr val="bg1"/>
                          </a:solidFill>
                          <a:effectLst/>
                          <a:latin typeface="Arial" charset="0"/>
                          <a:ea typeface="Times New Roman" pitchFamily="18" charset="0"/>
                          <a:cs typeface="Arial" charset="0"/>
                        </a:rPr>
                        <a:t>   4500 A</a:t>
                      </a:r>
                      <a:endParaRPr kumimoji="0" lang="pt-BR" sz="2400" b="0"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7463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sz="1200" b="0" i="0" u="none" strike="noStrike" cap="none" normalizeH="0" baseline="0" smtClean="0">
                          <a:ln>
                            <a:noFill/>
                          </a:ln>
                          <a:solidFill>
                            <a:schemeClr val="bg1"/>
                          </a:solidFill>
                          <a:effectLst/>
                          <a:latin typeface="Arial" charset="0"/>
                          <a:ea typeface="Times New Roman" pitchFamily="18" charset="0"/>
                          <a:cs typeface="Arial" charset="0"/>
                        </a:rPr>
                        <a:t>5- Cypress – R3 +R5</a:t>
                      </a:r>
                      <a:endParaRPr kumimoji="0" lang="es-MX" sz="2400" b="0"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sz="1200" b="0" i="0" u="none" strike="noStrike" cap="none" normalizeH="0" baseline="0" smtClean="0">
                          <a:ln>
                            <a:noFill/>
                          </a:ln>
                          <a:solidFill>
                            <a:schemeClr val="bg1"/>
                          </a:solidFill>
                          <a:effectLst/>
                          <a:latin typeface="Arial" charset="0"/>
                          <a:ea typeface="Times New Roman" pitchFamily="18" charset="0"/>
                          <a:cs typeface="Arial" charset="0"/>
                        </a:rPr>
                        <a:t>   4379 AB</a:t>
                      </a:r>
                      <a:endParaRPr kumimoji="0" lang="es-MX" sz="2400" b="0"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7463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sz="1200" b="0" i="0" u="none" strike="noStrike" cap="none" normalizeH="0" baseline="0" smtClean="0">
                          <a:ln>
                            <a:noFill/>
                          </a:ln>
                          <a:solidFill>
                            <a:schemeClr val="bg1"/>
                          </a:solidFill>
                          <a:effectLst/>
                          <a:latin typeface="Arial" charset="0"/>
                          <a:ea typeface="Times New Roman" pitchFamily="18" charset="0"/>
                          <a:cs typeface="Arial" charset="0"/>
                        </a:rPr>
                        <a:t>2- Amistar Xtra+Nimbus – R3</a:t>
                      </a:r>
                      <a:endParaRPr kumimoji="0" lang="es-MX" sz="2400" b="0"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sz="1200" b="0" i="0" u="none" strike="noStrike" cap="none" normalizeH="0" baseline="0" smtClean="0">
                          <a:ln>
                            <a:noFill/>
                          </a:ln>
                          <a:solidFill>
                            <a:schemeClr val="bg1"/>
                          </a:solidFill>
                          <a:effectLst/>
                          <a:latin typeface="Arial" charset="0"/>
                          <a:ea typeface="Times New Roman" pitchFamily="18" charset="0"/>
                          <a:cs typeface="Arial" charset="0"/>
                        </a:rPr>
                        <a:t>   4337 AB</a:t>
                      </a:r>
                      <a:endParaRPr kumimoji="0" lang="es-MX" sz="2400" b="0"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7463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sz="1200" b="0" i="0" u="none" strike="noStrike" cap="none" normalizeH="0" baseline="0" smtClean="0">
                          <a:ln>
                            <a:noFill/>
                          </a:ln>
                          <a:solidFill>
                            <a:schemeClr val="bg1"/>
                          </a:solidFill>
                          <a:effectLst/>
                          <a:latin typeface="Arial" charset="0"/>
                          <a:ea typeface="Times New Roman" pitchFamily="18" charset="0"/>
                          <a:cs typeface="Arial" charset="0"/>
                        </a:rPr>
                        <a:t>3-Cypress – R3</a:t>
                      </a:r>
                      <a:endParaRPr kumimoji="0" lang="es-MX" sz="2400" b="0"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sz="1200" b="0" i="0" u="none" strike="noStrike" cap="none" normalizeH="0" baseline="0" smtClean="0">
                          <a:ln>
                            <a:noFill/>
                          </a:ln>
                          <a:solidFill>
                            <a:schemeClr val="bg1"/>
                          </a:solidFill>
                          <a:effectLst/>
                          <a:latin typeface="Arial" charset="0"/>
                          <a:ea typeface="Times New Roman" pitchFamily="18" charset="0"/>
                          <a:cs typeface="Arial" charset="0"/>
                        </a:rPr>
                        <a:t>   4179   B</a:t>
                      </a:r>
                      <a:endParaRPr kumimoji="0" lang="es-MX" sz="2400" b="0"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7463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sz="1200" b="1" i="0" u="none" strike="noStrike" cap="none" normalizeH="0" baseline="0" smtClean="0">
                          <a:ln>
                            <a:noFill/>
                          </a:ln>
                          <a:solidFill>
                            <a:schemeClr val="bg1"/>
                          </a:solidFill>
                          <a:effectLst/>
                          <a:latin typeface="Arial" charset="0"/>
                          <a:ea typeface="Times New Roman" pitchFamily="18" charset="0"/>
                          <a:cs typeface="Arial" charset="0"/>
                        </a:rPr>
                        <a:t>1- Testigo</a:t>
                      </a:r>
                      <a:endParaRPr kumimoji="0" lang="es-MX" sz="2400" b="0"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sz="1200" b="1" i="0" u="none" strike="noStrike" cap="none" normalizeH="0" baseline="0" smtClean="0">
                          <a:ln>
                            <a:noFill/>
                          </a:ln>
                          <a:solidFill>
                            <a:schemeClr val="bg1"/>
                          </a:solidFill>
                          <a:effectLst/>
                          <a:latin typeface="Arial" charset="0"/>
                          <a:ea typeface="Times New Roman" pitchFamily="18" charset="0"/>
                          <a:cs typeface="Arial" charset="0"/>
                        </a:rPr>
                        <a:t>   3567     C</a:t>
                      </a:r>
                      <a:endParaRPr kumimoji="0" lang="es-MX" sz="2400" b="0" i="0" u="none" strike="noStrike" cap="none" normalizeH="0" baseline="0" smtClean="0">
                        <a:ln>
                          <a:noFill/>
                        </a:ln>
                        <a:solidFill>
                          <a:schemeClr val="bg1"/>
                        </a:solidFill>
                        <a:effectLst/>
                        <a:latin typeface="Times New Roman" pitchFamily="18" charset="0"/>
                        <a:ea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bl>
          </a:graphicData>
        </a:graphic>
      </p:graphicFrame>
      <p:sp>
        <p:nvSpPr>
          <p:cNvPr id="672795" name="Rectangle 27"/>
          <p:cNvSpPr>
            <a:spLocks noChangeArrowheads="1"/>
          </p:cNvSpPr>
          <p:nvPr/>
        </p:nvSpPr>
        <p:spPr bwMode="auto">
          <a:xfrm>
            <a:off x="1509713" y="5132388"/>
            <a:ext cx="3302000" cy="457200"/>
          </a:xfrm>
          <a:prstGeom prst="rect">
            <a:avLst/>
          </a:prstGeom>
          <a:noFill/>
          <a:ln w="9525">
            <a:noFill/>
            <a:miter lim="800000"/>
            <a:headEnd/>
            <a:tailEnd/>
          </a:ln>
          <a:effectLst/>
        </p:spPr>
        <p:txBody>
          <a:bodyPr wrap="none" anchor="ctr">
            <a:spAutoFit/>
          </a:bodyPr>
          <a:lstStyle/>
          <a:p>
            <a:pPr algn="just"/>
            <a:r>
              <a:rPr lang="es-ES" sz="1200">
                <a:solidFill>
                  <a:srgbClr val="FFFFFF"/>
                </a:solidFill>
                <a:ea typeface="Times New Roman" pitchFamily="18" charset="0"/>
                <a:cs typeface="Arial" charset="0"/>
              </a:rPr>
              <a:t>(*) Promedio de cuatro repeticiones. En kg/ha.</a:t>
            </a:r>
            <a:endParaRPr lang="es-ES" sz="900">
              <a:solidFill>
                <a:srgbClr val="FFFFFF"/>
              </a:solidFill>
              <a:ea typeface="Times New Roman" pitchFamily="18" charset="0"/>
              <a:cs typeface="Arial" charset="0"/>
            </a:endParaRPr>
          </a:p>
          <a:p>
            <a:pPr algn="just" eaLnBrk="0" hangingPunct="0"/>
            <a:r>
              <a:rPr lang="es-ES" sz="1200">
                <a:solidFill>
                  <a:srgbClr val="FFFFFF"/>
                </a:solidFill>
                <a:ea typeface="Times New Roman" pitchFamily="18" charset="0"/>
                <a:cs typeface="Arial" charset="0"/>
              </a:rPr>
              <a:t>LSD 0.05: 302.1            CV: 4.68% </a:t>
            </a:r>
            <a:endParaRPr lang="es-ES">
              <a:solidFill>
                <a:srgbClr val="FFFFFF"/>
              </a:solidFill>
              <a:latin typeface="Times New Roman" pitchFamily="18" charset="0"/>
              <a:ea typeface="Times New Roman" pitchFamily="18" charset="0"/>
              <a:cs typeface="Arial" charset="0"/>
            </a:endParaRPr>
          </a:p>
        </p:txBody>
      </p:sp>
      <p:sp>
        <p:nvSpPr>
          <p:cNvPr id="672796" name="Text Box 28"/>
          <p:cNvSpPr txBox="1">
            <a:spLocks noChangeArrowheads="1"/>
          </p:cNvSpPr>
          <p:nvPr/>
        </p:nvSpPr>
        <p:spPr bwMode="auto">
          <a:xfrm>
            <a:off x="1527175" y="2635250"/>
            <a:ext cx="3454400" cy="304800"/>
          </a:xfrm>
          <a:prstGeom prst="rect">
            <a:avLst/>
          </a:prstGeom>
          <a:solidFill>
            <a:srgbClr val="FFFFFF"/>
          </a:solidFill>
          <a:ln w="9525">
            <a:noFill/>
            <a:miter lim="800000"/>
            <a:headEnd/>
            <a:tailEnd/>
          </a:ln>
          <a:effectLst/>
        </p:spPr>
        <p:txBody>
          <a:bodyPr wrap="none">
            <a:spAutoFit/>
          </a:bodyPr>
          <a:lstStyle/>
          <a:p>
            <a:r>
              <a:rPr lang="es-AR" sz="1400">
                <a:solidFill>
                  <a:schemeClr val="bg1"/>
                </a:solidFill>
              </a:rPr>
              <a:t>Enfermedad presente en el ensayo: MOR</a:t>
            </a:r>
            <a:endParaRPr lang="es-ES" sz="1400">
              <a:solidFill>
                <a:schemeClr val="bg1"/>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4" name="Rectangle 2"/>
          <p:cNvSpPr>
            <a:spLocks noChangeArrowheads="1"/>
          </p:cNvSpPr>
          <p:nvPr/>
        </p:nvSpPr>
        <p:spPr bwMode="auto">
          <a:xfrm>
            <a:off x="2051050" y="1484313"/>
            <a:ext cx="5189538" cy="1431925"/>
          </a:xfrm>
          <a:prstGeom prst="rect">
            <a:avLst/>
          </a:prstGeom>
          <a:solidFill>
            <a:schemeClr val="bg1"/>
          </a:solidFill>
          <a:ln w="9525">
            <a:noFill/>
            <a:miter lim="800000"/>
            <a:headEnd/>
            <a:tailEnd/>
          </a:ln>
          <a:effectLst/>
        </p:spPr>
        <p:txBody>
          <a:bodyPr anchor="ctr">
            <a:spAutoFit/>
          </a:bodyPr>
          <a:lstStyle/>
          <a:p>
            <a:pPr algn="just" eaLnBrk="0" hangingPunct="0"/>
            <a:r>
              <a:rPr lang="es-ES" sz="3200" b="1">
                <a:solidFill>
                  <a:srgbClr val="FFFF99"/>
                </a:solidFill>
                <a:ea typeface="Times New Roman" pitchFamily="18" charset="0"/>
                <a:cs typeface="Arial" charset="0"/>
              </a:rPr>
              <a:t>Mancha marrón de la hoja</a:t>
            </a:r>
          </a:p>
          <a:p>
            <a:pPr algn="just" eaLnBrk="0" hangingPunct="0"/>
            <a:endParaRPr lang="es-ES" sz="3200" b="1">
              <a:solidFill>
                <a:srgbClr val="FFFF99"/>
              </a:solidFill>
              <a:ea typeface="Times New Roman" pitchFamily="18" charset="0"/>
              <a:cs typeface="Arial" charset="0"/>
            </a:endParaRPr>
          </a:p>
          <a:p>
            <a:pPr algn="just" eaLnBrk="0" hangingPunct="0"/>
            <a:r>
              <a:rPr lang="es-ES" b="1">
                <a:solidFill>
                  <a:srgbClr val="FFFF99"/>
                </a:solidFill>
                <a:ea typeface="Times New Roman" pitchFamily="18" charset="0"/>
                <a:cs typeface="Arial" charset="0"/>
              </a:rPr>
              <a:t>Agente causal: </a:t>
            </a:r>
            <a:r>
              <a:rPr lang="es-ES" b="1" i="1">
                <a:solidFill>
                  <a:srgbClr val="FFFFFF"/>
                </a:solidFill>
                <a:ea typeface="Times New Roman" pitchFamily="18" charset="0"/>
                <a:cs typeface="Arial" charset="0"/>
              </a:rPr>
              <a:t>Septoria glycines</a:t>
            </a:r>
          </a:p>
        </p:txBody>
      </p:sp>
      <p:sp>
        <p:nvSpPr>
          <p:cNvPr id="602115" name="Text Box 3"/>
          <p:cNvSpPr txBox="1">
            <a:spLocks noChangeArrowheads="1"/>
          </p:cNvSpPr>
          <p:nvPr/>
        </p:nvSpPr>
        <p:spPr bwMode="auto">
          <a:xfrm>
            <a:off x="2051050" y="3141663"/>
            <a:ext cx="6408738" cy="641350"/>
          </a:xfrm>
          <a:prstGeom prst="rect">
            <a:avLst/>
          </a:prstGeom>
          <a:noFill/>
          <a:ln w="9525" algn="ctr">
            <a:noFill/>
            <a:miter lim="800000"/>
            <a:headEnd/>
            <a:tailEnd/>
          </a:ln>
          <a:effectLst/>
        </p:spPr>
        <p:txBody>
          <a:bodyPr>
            <a:spAutoFit/>
          </a:bodyPr>
          <a:lstStyle/>
          <a:p>
            <a:pPr algn="ctr">
              <a:spcBef>
                <a:spcPct val="50000"/>
              </a:spcBef>
            </a:pPr>
            <a:endParaRPr lang="es-AR" sz="3600">
              <a:latin typeface="Times New Roman" pitchFamily="18" charset="0"/>
            </a:endParaRPr>
          </a:p>
        </p:txBody>
      </p:sp>
      <p:sp>
        <p:nvSpPr>
          <p:cNvPr id="602116" name="Rectangle 4"/>
          <p:cNvSpPr>
            <a:spLocks noChangeArrowheads="1"/>
          </p:cNvSpPr>
          <p:nvPr/>
        </p:nvSpPr>
        <p:spPr bwMode="auto">
          <a:xfrm>
            <a:off x="827088" y="3429000"/>
            <a:ext cx="7772400" cy="1728788"/>
          </a:xfrm>
          <a:prstGeom prst="rect">
            <a:avLst/>
          </a:prstGeom>
          <a:solidFill>
            <a:srgbClr val="FFFFFF"/>
          </a:solidFill>
          <a:ln w="9525">
            <a:noFill/>
            <a:miter lim="800000"/>
            <a:headEnd/>
            <a:tailEnd/>
          </a:ln>
        </p:spPr>
        <p:txBody>
          <a:bodyPr/>
          <a:lstStyle/>
          <a:p>
            <a:pPr marL="342900" indent="-342900" algn="just" eaLnBrk="0" hangingPunct="0">
              <a:spcBef>
                <a:spcPct val="20000"/>
              </a:spcBef>
              <a:buClr>
                <a:schemeClr val="folHlink"/>
              </a:buClr>
              <a:buSzPct val="75000"/>
              <a:buFont typeface="Monotype Sorts" pitchFamily="2" charset="2"/>
              <a:buNone/>
            </a:pPr>
            <a:r>
              <a:rPr kumimoji="1" lang="es-ES_tradnl">
                <a:solidFill>
                  <a:schemeClr val="bg1"/>
                </a:solidFill>
                <a:effectLst>
                  <a:outerShdw blurRad="38100" dist="38100" dir="2700000" algn="tl">
                    <a:srgbClr val="C0C0C0"/>
                  </a:outerShdw>
                </a:effectLst>
              </a:rPr>
              <a:t>    En el área sojera de la Pampa Húmeda la mancha marrón de la hoja es la predominante, tanto en incidencia (porcentaje de plantas con síntomas), como en severidad (intensidad del ataque).</a:t>
            </a:r>
            <a:endParaRPr kumimoji="1" lang="es-MX">
              <a:solidFill>
                <a:schemeClr val="bg1"/>
              </a:solidFill>
              <a:effectLst>
                <a:outerShdw blurRad="38100" dist="38100" dir="2700000" algn="tl">
                  <a:srgbClr val="C0C0C0"/>
                </a:outerShdw>
              </a:effectLst>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1330" name="Picture 2" descr="SeptoriahojaOK"/>
          <p:cNvPicPr>
            <a:picLocks noChangeAspect="1" noChangeArrowheads="1"/>
          </p:cNvPicPr>
          <p:nvPr/>
        </p:nvPicPr>
        <p:blipFill>
          <a:blip r:embed="rId3" cstate="print"/>
          <a:srcRect/>
          <a:stretch>
            <a:fillRect/>
          </a:stretch>
        </p:blipFill>
        <p:spPr bwMode="auto">
          <a:xfrm>
            <a:off x="1763713" y="0"/>
            <a:ext cx="5586412" cy="6858000"/>
          </a:xfrm>
          <a:prstGeom prst="rect">
            <a:avLst/>
          </a:prstGeom>
          <a:noFill/>
        </p:spPr>
      </p:pic>
      <p:sp>
        <p:nvSpPr>
          <p:cNvPr id="611331" name="Text Box 3"/>
          <p:cNvSpPr txBox="1">
            <a:spLocks noChangeArrowheads="1"/>
          </p:cNvSpPr>
          <p:nvPr/>
        </p:nvSpPr>
        <p:spPr bwMode="auto">
          <a:xfrm>
            <a:off x="1763713" y="44450"/>
            <a:ext cx="5486400" cy="771525"/>
          </a:xfrm>
          <a:prstGeom prst="rect">
            <a:avLst/>
          </a:prstGeom>
          <a:solidFill>
            <a:srgbClr val="FFFFFF"/>
          </a:solidFill>
          <a:ln w="38100" cmpd="dbl">
            <a:solidFill>
              <a:schemeClr val="tx1"/>
            </a:solidFill>
            <a:miter lim="800000"/>
            <a:headEnd/>
            <a:tailEnd/>
          </a:ln>
          <a:effectLst/>
        </p:spPr>
        <p:txBody>
          <a:bodyPr>
            <a:spAutoFit/>
          </a:bodyPr>
          <a:lstStyle/>
          <a:p>
            <a:pPr algn="ctr" eaLnBrk="0" hangingPunct="0">
              <a:spcBef>
                <a:spcPct val="50000"/>
              </a:spcBef>
            </a:pPr>
            <a:r>
              <a:rPr lang="es-MX" sz="1800" b="1">
                <a:solidFill>
                  <a:schemeClr val="bg1"/>
                </a:solidFill>
              </a:rPr>
              <a:t>Mancha Marrón de la Hoja </a:t>
            </a:r>
          </a:p>
          <a:p>
            <a:pPr algn="ctr" eaLnBrk="0" hangingPunct="0">
              <a:spcBef>
                <a:spcPct val="50000"/>
              </a:spcBef>
            </a:pPr>
            <a:r>
              <a:rPr lang="es-MX" sz="1600" b="1">
                <a:solidFill>
                  <a:schemeClr val="bg1"/>
                </a:solidFill>
              </a:rPr>
              <a:t>(</a:t>
            </a:r>
            <a:r>
              <a:rPr lang="es-MX" sz="1600" b="1" i="1">
                <a:solidFill>
                  <a:schemeClr val="bg1"/>
                </a:solidFill>
              </a:rPr>
              <a:t>Septoria glycines)</a:t>
            </a:r>
            <a:endParaRPr lang="es-AR" sz="1600" b="1">
              <a:solidFill>
                <a:schemeClr val="bg1"/>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9522" name="Picture 2" descr="3 (5)"/>
          <p:cNvPicPr>
            <a:picLocks noChangeAspect="1" noChangeArrowheads="1"/>
          </p:cNvPicPr>
          <p:nvPr/>
        </p:nvPicPr>
        <p:blipFill>
          <a:blip r:embed="rId3"/>
          <a:srcRect/>
          <a:stretch>
            <a:fillRect/>
          </a:stretch>
        </p:blipFill>
        <p:spPr bwMode="auto">
          <a:xfrm>
            <a:off x="611188" y="476250"/>
            <a:ext cx="8101012" cy="5180013"/>
          </a:xfrm>
          <a:prstGeom prst="rect">
            <a:avLst/>
          </a:prstGeom>
          <a:noFill/>
        </p:spPr>
      </p:pic>
      <p:sp>
        <p:nvSpPr>
          <p:cNvPr id="619523" name="Text Box 3"/>
          <p:cNvSpPr txBox="1">
            <a:spLocks noChangeArrowheads="1"/>
          </p:cNvSpPr>
          <p:nvPr/>
        </p:nvSpPr>
        <p:spPr bwMode="auto">
          <a:xfrm>
            <a:off x="609600" y="990600"/>
            <a:ext cx="6629400" cy="457200"/>
          </a:xfrm>
          <a:prstGeom prst="rect">
            <a:avLst/>
          </a:prstGeom>
          <a:noFill/>
          <a:ln w="9525">
            <a:noFill/>
            <a:miter lim="800000"/>
            <a:headEnd/>
            <a:tailEnd/>
          </a:ln>
          <a:effectLst/>
        </p:spPr>
        <p:txBody>
          <a:bodyPr>
            <a:spAutoFit/>
          </a:bodyPr>
          <a:lstStyle/>
          <a:p>
            <a:pPr eaLnBrk="0" hangingPunct="0">
              <a:spcBef>
                <a:spcPct val="50000"/>
              </a:spcBef>
            </a:pPr>
            <a:endParaRPr lang="es-ES_tradnl">
              <a:latin typeface="Times New Roman" pitchFamily="18" charset="0"/>
            </a:endParaRPr>
          </a:p>
        </p:txBody>
      </p:sp>
      <p:sp>
        <p:nvSpPr>
          <p:cNvPr id="619524" name="Text Box 4"/>
          <p:cNvSpPr txBox="1">
            <a:spLocks noChangeArrowheads="1"/>
          </p:cNvSpPr>
          <p:nvPr/>
        </p:nvSpPr>
        <p:spPr bwMode="auto">
          <a:xfrm>
            <a:off x="1979613" y="908050"/>
            <a:ext cx="5329237" cy="952500"/>
          </a:xfrm>
          <a:prstGeom prst="rect">
            <a:avLst/>
          </a:prstGeom>
          <a:solidFill>
            <a:srgbClr val="FFFFFF"/>
          </a:solidFill>
          <a:ln w="38100" cmpd="dbl">
            <a:solidFill>
              <a:schemeClr val="tx1"/>
            </a:solidFill>
            <a:miter lim="800000"/>
            <a:headEnd/>
            <a:tailEnd/>
          </a:ln>
          <a:effectLst/>
        </p:spPr>
        <p:txBody>
          <a:bodyPr>
            <a:spAutoFit/>
          </a:bodyPr>
          <a:lstStyle/>
          <a:p>
            <a:pPr algn="ctr" eaLnBrk="0" hangingPunct="0">
              <a:spcBef>
                <a:spcPct val="50000"/>
              </a:spcBef>
            </a:pPr>
            <a:r>
              <a:rPr lang="es-MX" sz="1800" b="1">
                <a:solidFill>
                  <a:schemeClr val="bg1"/>
                </a:solidFill>
              </a:rPr>
              <a:t>Mancha Marrón de la Hoja </a:t>
            </a:r>
          </a:p>
          <a:p>
            <a:pPr algn="ctr" eaLnBrk="0" hangingPunct="0">
              <a:spcBef>
                <a:spcPct val="50000"/>
              </a:spcBef>
            </a:pPr>
            <a:r>
              <a:rPr lang="es-MX" sz="1800" b="1">
                <a:solidFill>
                  <a:schemeClr val="bg1"/>
                </a:solidFill>
              </a:rPr>
              <a:t>(</a:t>
            </a:r>
            <a:r>
              <a:rPr lang="es-MX" sz="1800" b="1" i="1">
                <a:solidFill>
                  <a:schemeClr val="bg1"/>
                </a:solidFill>
              </a:rPr>
              <a:t>Septoria glycines</a:t>
            </a:r>
            <a:r>
              <a:rPr lang="es-MX" b="1" i="1">
                <a:solidFill>
                  <a:schemeClr val="bg1"/>
                </a:solidFill>
              </a:rPr>
              <a:t>)</a:t>
            </a:r>
            <a:endParaRPr lang="es-AR" b="1">
              <a:solidFill>
                <a:schemeClr val="bg1"/>
              </a:solidFill>
            </a:endParaRPr>
          </a:p>
        </p:txBody>
      </p:sp>
      <p:sp>
        <p:nvSpPr>
          <p:cNvPr id="619525" name="AutoShape 5"/>
          <p:cNvSpPr>
            <a:spLocks noChangeArrowheads="1"/>
          </p:cNvSpPr>
          <p:nvPr/>
        </p:nvSpPr>
        <p:spPr bwMode="auto">
          <a:xfrm>
            <a:off x="3733800" y="3581400"/>
            <a:ext cx="990600" cy="1447800"/>
          </a:xfrm>
          <a:prstGeom prst="upArrow">
            <a:avLst>
              <a:gd name="adj1" fmla="val 50000"/>
              <a:gd name="adj2" fmla="val 36538"/>
            </a:avLst>
          </a:prstGeom>
          <a:solidFill>
            <a:schemeClr val="folHlink"/>
          </a:solidFill>
          <a:ln w="9525">
            <a:solidFill>
              <a:schemeClr val="tx1"/>
            </a:solidFill>
            <a:miter lim="800000"/>
            <a:headEnd/>
            <a:tailEnd/>
          </a:ln>
          <a:effectLst/>
        </p:spPr>
        <p:txBody>
          <a:bodyPr wrap="none" anchor="ctr"/>
          <a:lstStyle/>
          <a:p>
            <a:endParaRPr lang="es-AR"/>
          </a:p>
        </p:txBody>
      </p:sp>
      <p:sp>
        <p:nvSpPr>
          <p:cNvPr id="619526" name="Text Box 6"/>
          <p:cNvSpPr txBox="1">
            <a:spLocks noChangeArrowheads="1"/>
          </p:cNvSpPr>
          <p:nvPr/>
        </p:nvSpPr>
        <p:spPr bwMode="auto">
          <a:xfrm>
            <a:off x="1219200" y="4953000"/>
            <a:ext cx="6553200" cy="923925"/>
          </a:xfrm>
          <a:prstGeom prst="rect">
            <a:avLst/>
          </a:prstGeom>
          <a:solidFill>
            <a:schemeClr val="bg1"/>
          </a:solidFill>
          <a:ln w="9525">
            <a:solidFill>
              <a:schemeClr val="tx1"/>
            </a:solidFill>
            <a:miter lim="800000"/>
            <a:headEnd/>
            <a:tailEnd/>
          </a:ln>
          <a:effectLst/>
        </p:spPr>
        <p:txBody>
          <a:bodyPr>
            <a:spAutoFit/>
          </a:bodyPr>
          <a:lstStyle/>
          <a:p>
            <a:pPr eaLnBrk="0" hangingPunct="0">
              <a:spcBef>
                <a:spcPct val="50000"/>
              </a:spcBef>
            </a:pPr>
            <a:r>
              <a:rPr lang="es-MX" sz="1800" b="1"/>
              <a:t>Síntomas</a:t>
            </a:r>
            <a:r>
              <a:rPr lang="es-MX" sz="1800"/>
              <a:t>: Manchas grisáceas sobre el tallo.</a:t>
            </a:r>
          </a:p>
          <a:p>
            <a:pPr eaLnBrk="0" hangingPunct="0">
              <a:spcBef>
                <a:spcPct val="50000"/>
              </a:spcBef>
            </a:pPr>
            <a:r>
              <a:rPr lang="es-MX" sz="1800" b="1"/>
              <a:t>Signos</a:t>
            </a:r>
            <a:r>
              <a:rPr lang="es-MX" sz="1800"/>
              <a:t>: Puntuaciones pequeñas de color oscuro (picnidios)</a:t>
            </a:r>
            <a:r>
              <a:rPr lang="es-MX"/>
              <a:t> </a:t>
            </a:r>
            <a:endParaRPr lang="es-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1570" name="Picture 2" descr="ENFSEP"/>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621571" name="Text Box 3"/>
          <p:cNvSpPr txBox="1">
            <a:spLocks noChangeArrowheads="1"/>
          </p:cNvSpPr>
          <p:nvPr/>
        </p:nvSpPr>
        <p:spPr bwMode="auto">
          <a:xfrm>
            <a:off x="0" y="692150"/>
            <a:ext cx="9144000" cy="650875"/>
          </a:xfrm>
          <a:prstGeom prst="rect">
            <a:avLst/>
          </a:prstGeom>
          <a:solidFill>
            <a:srgbClr val="FFFFFF"/>
          </a:solidFill>
          <a:ln w="9525">
            <a:solidFill>
              <a:schemeClr val="tx1"/>
            </a:solidFill>
            <a:miter lim="800000"/>
            <a:headEnd/>
            <a:tailEnd/>
          </a:ln>
          <a:effectLst/>
        </p:spPr>
        <p:txBody>
          <a:bodyPr>
            <a:spAutoFit/>
          </a:bodyPr>
          <a:lstStyle/>
          <a:p>
            <a:pPr algn="ctr" eaLnBrk="0" hangingPunct="0">
              <a:spcBef>
                <a:spcPct val="50000"/>
              </a:spcBef>
            </a:pPr>
            <a:r>
              <a:rPr lang="es-MX" sz="2000">
                <a:solidFill>
                  <a:schemeClr val="bg1"/>
                </a:solidFill>
              </a:rPr>
              <a:t>CICLO DE LA MANCHA MARRON DE LA HOJA</a:t>
            </a:r>
          </a:p>
          <a:p>
            <a:pPr algn="ctr" eaLnBrk="0" hangingPunct="0">
              <a:lnSpc>
                <a:spcPct val="30000"/>
              </a:lnSpc>
              <a:spcBef>
                <a:spcPct val="50000"/>
              </a:spcBef>
            </a:pPr>
            <a:r>
              <a:rPr lang="es-MX" sz="2000" i="1">
                <a:solidFill>
                  <a:schemeClr val="bg1"/>
                </a:solidFill>
              </a:rPr>
              <a:t>Septoria glycines</a:t>
            </a:r>
            <a:endParaRPr lang="es-AR" sz="2000" i="1">
              <a:solidFill>
                <a:schemeClr val="bg1"/>
              </a:solidFill>
            </a:endParaRPr>
          </a:p>
        </p:txBody>
      </p:sp>
      <p:pic>
        <p:nvPicPr>
          <p:cNvPr id="621572" name="Picture 4" descr="inta"/>
          <p:cNvPicPr>
            <a:picLocks noChangeAspect="1" noChangeArrowheads="1"/>
          </p:cNvPicPr>
          <p:nvPr/>
        </p:nvPicPr>
        <p:blipFill>
          <a:blip r:embed="rId4"/>
          <a:srcRect/>
          <a:stretch>
            <a:fillRect/>
          </a:stretch>
        </p:blipFill>
        <p:spPr bwMode="auto">
          <a:xfrm>
            <a:off x="8001000" y="6019800"/>
            <a:ext cx="685800" cy="669925"/>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21570"/>
                                        </p:tgtEl>
                                        <p:attrNameLst>
                                          <p:attrName>style.visibility</p:attrName>
                                        </p:attrNameLst>
                                      </p:cBhvr>
                                      <p:to>
                                        <p:strVal val="visible"/>
                                      </p:to>
                                    </p:set>
                                    <p:animEffect transition="in" filter="wipe(up)">
                                      <p:cBhvr>
                                        <p:cTn id="7" dur="500"/>
                                        <p:tgtEl>
                                          <p:spTgt spid="6215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Text Box 2"/>
          <p:cNvSpPr txBox="1">
            <a:spLocks noChangeArrowheads="1"/>
          </p:cNvSpPr>
          <p:nvPr/>
        </p:nvSpPr>
        <p:spPr bwMode="auto">
          <a:xfrm>
            <a:off x="971550" y="620713"/>
            <a:ext cx="7200900" cy="641350"/>
          </a:xfrm>
          <a:prstGeom prst="rect">
            <a:avLst/>
          </a:prstGeom>
          <a:solidFill>
            <a:srgbClr val="FFFFFF"/>
          </a:solidFill>
          <a:ln w="9525" algn="ctr">
            <a:noFill/>
            <a:miter lim="800000"/>
            <a:headEnd/>
            <a:tailEnd/>
          </a:ln>
          <a:effectLst/>
        </p:spPr>
        <p:txBody>
          <a:bodyPr>
            <a:spAutoFit/>
          </a:bodyPr>
          <a:lstStyle/>
          <a:p>
            <a:pPr algn="ctr">
              <a:spcBef>
                <a:spcPct val="50000"/>
              </a:spcBef>
            </a:pPr>
            <a:r>
              <a:rPr lang="es-ES" sz="3600">
                <a:solidFill>
                  <a:schemeClr val="bg1"/>
                </a:solidFill>
              </a:rPr>
              <a:t>Manejo de la enfermedad</a:t>
            </a:r>
            <a:r>
              <a:rPr lang="es-ES" sz="3600">
                <a:latin typeface="Times New Roman" pitchFamily="18" charset="0"/>
              </a:rPr>
              <a:t> </a:t>
            </a:r>
          </a:p>
        </p:txBody>
      </p:sp>
      <p:sp>
        <p:nvSpPr>
          <p:cNvPr id="625667" name="Text Box 3"/>
          <p:cNvSpPr txBox="1">
            <a:spLocks noChangeArrowheads="1"/>
          </p:cNvSpPr>
          <p:nvPr/>
        </p:nvSpPr>
        <p:spPr bwMode="auto">
          <a:xfrm>
            <a:off x="468313" y="1700213"/>
            <a:ext cx="8675687" cy="1465262"/>
          </a:xfrm>
          <a:prstGeom prst="rect">
            <a:avLst/>
          </a:prstGeom>
          <a:noFill/>
          <a:ln w="9525" algn="ctr">
            <a:noFill/>
            <a:miter lim="800000"/>
            <a:headEnd/>
            <a:tailEnd/>
          </a:ln>
          <a:effectLst/>
        </p:spPr>
        <p:txBody>
          <a:bodyPr>
            <a:spAutoFit/>
          </a:bodyPr>
          <a:lstStyle/>
          <a:p>
            <a:pPr>
              <a:spcBef>
                <a:spcPct val="50000"/>
              </a:spcBef>
              <a:buFontTx/>
              <a:buChar char="•"/>
            </a:pPr>
            <a:endParaRPr lang="es-ES" sz="3600">
              <a:latin typeface="Times New Roman" pitchFamily="18" charset="0"/>
            </a:endParaRPr>
          </a:p>
          <a:p>
            <a:pPr>
              <a:spcBef>
                <a:spcPct val="50000"/>
              </a:spcBef>
            </a:pPr>
            <a:endParaRPr lang="es-ES" sz="3600">
              <a:latin typeface="Times New Roman" pitchFamily="18" charset="0"/>
            </a:endParaRPr>
          </a:p>
        </p:txBody>
      </p:sp>
      <p:sp>
        <p:nvSpPr>
          <p:cNvPr id="625668" name="Text Box 4"/>
          <p:cNvSpPr txBox="1">
            <a:spLocks noChangeArrowheads="1"/>
          </p:cNvSpPr>
          <p:nvPr/>
        </p:nvSpPr>
        <p:spPr bwMode="auto">
          <a:xfrm>
            <a:off x="395288" y="1989138"/>
            <a:ext cx="8280400" cy="3295650"/>
          </a:xfrm>
          <a:prstGeom prst="rect">
            <a:avLst/>
          </a:prstGeom>
          <a:solidFill>
            <a:schemeClr val="bg1"/>
          </a:solidFill>
          <a:ln w="9525" algn="ctr">
            <a:noFill/>
            <a:miter lim="800000"/>
            <a:headEnd/>
            <a:tailEnd/>
          </a:ln>
          <a:effectLst/>
        </p:spPr>
        <p:txBody>
          <a:bodyPr>
            <a:spAutoFit/>
          </a:bodyPr>
          <a:lstStyle/>
          <a:p>
            <a:pPr>
              <a:buFontTx/>
              <a:buChar char="•"/>
            </a:pPr>
            <a:r>
              <a:rPr lang="es-ES" sz="2800">
                <a:solidFill>
                  <a:srgbClr val="FFFFFF"/>
                </a:solidFill>
              </a:rPr>
              <a:t>Rotación de cultivos</a:t>
            </a:r>
          </a:p>
          <a:p>
            <a:pPr>
              <a:buFontTx/>
              <a:buChar char="•"/>
            </a:pPr>
            <a:endParaRPr lang="es-ES" sz="2800">
              <a:solidFill>
                <a:srgbClr val="FFFFFF"/>
              </a:solidFill>
            </a:endParaRPr>
          </a:p>
          <a:p>
            <a:pPr>
              <a:buFontTx/>
              <a:buChar char="•"/>
            </a:pPr>
            <a:r>
              <a:rPr lang="es-ES" sz="2800">
                <a:solidFill>
                  <a:srgbClr val="FFFFFF"/>
                </a:solidFill>
              </a:rPr>
              <a:t>Siembra de variedades resistentes</a:t>
            </a:r>
          </a:p>
          <a:p>
            <a:pPr>
              <a:buFontTx/>
              <a:buChar char="•"/>
            </a:pPr>
            <a:endParaRPr lang="es-ES" sz="2800">
              <a:solidFill>
                <a:srgbClr val="FFFFFF"/>
              </a:solidFill>
            </a:endParaRPr>
          </a:p>
          <a:p>
            <a:pPr>
              <a:buFontTx/>
              <a:buChar char="•"/>
            </a:pPr>
            <a:r>
              <a:rPr lang="es-ES" sz="2800">
                <a:solidFill>
                  <a:srgbClr val="FFFFFF"/>
                </a:solidFill>
              </a:rPr>
              <a:t>Uso de fungicidas foliares aplicados a partir de la floración del cultivo. Pautas</a:t>
            </a:r>
          </a:p>
          <a:p>
            <a:pPr>
              <a:spcBef>
                <a:spcPct val="50000"/>
              </a:spcBef>
            </a:pPr>
            <a:endParaRPr lang="es-ES" sz="2800">
              <a:solidFill>
                <a:srgbClr val="FFFFFF"/>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100" name="Text Box 4"/>
          <p:cNvSpPr txBox="1">
            <a:spLocks noChangeArrowheads="1"/>
          </p:cNvSpPr>
          <p:nvPr/>
        </p:nvSpPr>
        <p:spPr bwMode="auto">
          <a:xfrm>
            <a:off x="1671638" y="2871788"/>
            <a:ext cx="6346825" cy="822325"/>
          </a:xfrm>
          <a:prstGeom prst="rect">
            <a:avLst/>
          </a:prstGeom>
          <a:solidFill>
            <a:schemeClr val="bg1"/>
          </a:solidFill>
          <a:ln w="9525">
            <a:noFill/>
            <a:miter lim="800000"/>
            <a:headEnd/>
            <a:tailEnd/>
          </a:ln>
          <a:effectLst/>
        </p:spPr>
        <p:txBody>
          <a:bodyPr wrap="none">
            <a:spAutoFit/>
          </a:bodyPr>
          <a:lstStyle/>
          <a:p>
            <a:r>
              <a:rPr lang="es-ES" b="1">
                <a:solidFill>
                  <a:srgbClr val="FFFFFF"/>
                </a:solidFill>
              </a:rPr>
              <a:t>USO DE FUNGICIDAS PARA EL CONTROL</a:t>
            </a:r>
          </a:p>
          <a:p>
            <a:r>
              <a:rPr lang="es-ES" b="1">
                <a:solidFill>
                  <a:srgbClr val="FFFFFF"/>
                </a:solidFill>
              </a:rPr>
              <a:t>DE MANCHA MARRON</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02" name="Picture 2" descr="C-Scler"/>
          <p:cNvPicPr>
            <a:picLocks noChangeAspect="1" noChangeArrowheads="1"/>
          </p:cNvPicPr>
          <p:nvPr/>
        </p:nvPicPr>
        <p:blipFill>
          <a:blip r:embed="rId3"/>
          <a:srcRect/>
          <a:stretch>
            <a:fillRect/>
          </a:stretch>
        </p:blipFill>
        <p:spPr bwMode="auto">
          <a:xfrm>
            <a:off x="2435225" y="0"/>
            <a:ext cx="4575175" cy="6858000"/>
          </a:xfrm>
          <a:prstGeom prst="rect">
            <a:avLst/>
          </a:prstGeom>
          <a:noFill/>
          <a:ln w="57150">
            <a:solidFill>
              <a:srgbClr val="000000"/>
            </a:solidFill>
            <a:miter lim="800000"/>
            <a:headEnd/>
            <a:tailEnd/>
          </a:ln>
        </p:spPr>
      </p:pic>
      <p:sp>
        <p:nvSpPr>
          <p:cNvPr id="870403" name="AutoShape 3"/>
          <p:cNvSpPr>
            <a:spLocks noChangeArrowheads="1"/>
          </p:cNvSpPr>
          <p:nvPr/>
        </p:nvSpPr>
        <p:spPr bwMode="auto">
          <a:xfrm>
            <a:off x="3344863" y="3733800"/>
            <a:ext cx="1295400" cy="762000"/>
          </a:xfrm>
          <a:prstGeom prst="rightArrow">
            <a:avLst>
              <a:gd name="adj1" fmla="val 50000"/>
              <a:gd name="adj2" fmla="val 42500"/>
            </a:avLst>
          </a:prstGeom>
          <a:solidFill>
            <a:srgbClr val="FFFF00"/>
          </a:solidFill>
          <a:ln w="38100" cmpd="dbl">
            <a:solidFill>
              <a:schemeClr val="tx1"/>
            </a:solidFill>
            <a:miter lim="800000"/>
            <a:headEnd/>
            <a:tailEnd/>
          </a:ln>
          <a:effectLst/>
        </p:spPr>
        <p:txBody>
          <a:bodyPr wrap="none" anchor="ctr"/>
          <a:lstStyle/>
          <a:p>
            <a:endParaRPr lang="es-AR"/>
          </a:p>
        </p:txBody>
      </p:sp>
      <p:sp>
        <p:nvSpPr>
          <p:cNvPr id="870404" name="Oval 4"/>
          <p:cNvSpPr>
            <a:spLocks noChangeArrowheads="1"/>
          </p:cNvSpPr>
          <p:nvPr/>
        </p:nvSpPr>
        <p:spPr bwMode="auto">
          <a:xfrm>
            <a:off x="4716463" y="1600200"/>
            <a:ext cx="2133600" cy="4876800"/>
          </a:xfrm>
          <a:prstGeom prst="ellipse">
            <a:avLst/>
          </a:prstGeom>
          <a:noFill/>
          <a:ln w="57150">
            <a:solidFill>
              <a:srgbClr val="FFFF00"/>
            </a:solidFill>
            <a:round/>
            <a:headEnd/>
            <a:tailEnd/>
          </a:ln>
          <a:effectLst/>
        </p:spPr>
        <p:txBody>
          <a:bodyPr wrap="none" anchor="ctr"/>
          <a:lstStyle/>
          <a:p>
            <a:endParaRPr lang="es-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70404"/>
                                        </p:tgtEl>
                                        <p:attrNameLst>
                                          <p:attrName>style.visibility</p:attrName>
                                        </p:attrNameLst>
                                      </p:cBhvr>
                                      <p:to>
                                        <p:strVal val="visible"/>
                                      </p:to>
                                    </p:set>
                                    <p:anim calcmode="lin" valueType="num">
                                      <p:cBhvr>
                                        <p:cTn id="7" dur="500" fill="hold"/>
                                        <p:tgtEl>
                                          <p:spTgt spid="870404"/>
                                        </p:tgtEl>
                                        <p:attrNameLst>
                                          <p:attrName>ppt_w</p:attrName>
                                        </p:attrNameLst>
                                      </p:cBhvr>
                                      <p:tavLst>
                                        <p:tav tm="0">
                                          <p:val>
                                            <p:fltVal val="0"/>
                                          </p:val>
                                        </p:tav>
                                        <p:tav tm="100000">
                                          <p:val>
                                            <p:strVal val="#ppt_w"/>
                                          </p:val>
                                        </p:tav>
                                      </p:tavLst>
                                    </p:anim>
                                    <p:anim calcmode="lin" valueType="num">
                                      <p:cBhvr>
                                        <p:cTn id="8" dur="500" fill="hold"/>
                                        <p:tgtEl>
                                          <p:spTgt spid="87040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70403"/>
                                        </p:tgtEl>
                                        <p:attrNameLst>
                                          <p:attrName>style.visibility</p:attrName>
                                        </p:attrNameLst>
                                      </p:cBhvr>
                                      <p:to>
                                        <p:strVal val="visible"/>
                                      </p:to>
                                    </p:set>
                                    <p:anim calcmode="lin" valueType="num">
                                      <p:cBhvr additive="base">
                                        <p:cTn id="13" dur="500" fill="hold"/>
                                        <p:tgtEl>
                                          <p:spTgt spid="870403"/>
                                        </p:tgtEl>
                                        <p:attrNameLst>
                                          <p:attrName>ppt_x</p:attrName>
                                        </p:attrNameLst>
                                      </p:cBhvr>
                                      <p:tavLst>
                                        <p:tav tm="0">
                                          <p:val>
                                            <p:strVal val="0-#ppt_w/2"/>
                                          </p:val>
                                        </p:tav>
                                        <p:tav tm="100000">
                                          <p:val>
                                            <p:strVal val="#ppt_x"/>
                                          </p:val>
                                        </p:tav>
                                      </p:tavLst>
                                    </p:anim>
                                    <p:anim calcmode="lin" valueType="num">
                                      <p:cBhvr additive="base">
                                        <p:cTn id="14" dur="500" fill="hold"/>
                                        <p:tgtEl>
                                          <p:spTgt spid="8704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03" grpId="0" animBg="1"/>
      <p:bldP spid="87040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4" name="Picture 2" descr="DSCN1626"/>
          <p:cNvPicPr>
            <a:picLocks noChangeAspect="1" noChangeArrowheads="1"/>
          </p:cNvPicPr>
          <p:nvPr/>
        </p:nvPicPr>
        <p:blipFill>
          <a:blip r:embed="rId3"/>
          <a:srcRect/>
          <a:stretch>
            <a:fillRect/>
          </a:stretch>
        </p:blipFill>
        <p:spPr bwMode="auto">
          <a:xfrm>
            <a:off x="2195513" y="200025"/>
            <a:ext cx="4824412" cy="5605463"/>
          </a:xfrm>
          <a:prstGeom prst="rect">
            <a:avLst/>
          </a:prstGeom>
          <a:noFill/>
        </p:spPr>
      </p:pic>
      <p:sp>
        <p:nvSpPr>
          <p:cNvPr id="335876" name="Line 4"/>
          <p:cNvSpPr>
            <a:spLocks noChangeShapeType="1"/>
          </p:cNvSpPr>
          <p:nvPr/>
        </p:nvSpPr>
        <p:spPr bwMode="ltGray">
          <a:xfrm flipV="1">
            <a:off x="3708400" y="2852738"/>
            <a:ext cx="0" cy="1296987"/>
          </a:xfrm>
          <a:prstGeom prst="line">
            <a:avLst/>
          </a:prstGeom>
          <a:noFill/>
          <a:ln w="76200">
            <a:solidFill>
              <a:srgbClr val="FF0066"/>
            </a:solidFill>
            <a:round/>
            <a:headEnd type="none" w="sm" len="sm"/>
            <a:tailEnd type="triangle" w="sm" len="sm"/>
          </a:ln>
          <a:effectLst/>
        </p:spPr>
        <p:txBody>
          <a:bodyPr wrap="none"/>
          <a:lstStyle/>
          <a:p>
            <a:endParaRPr lang="es-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2050" name="Picture 2" descr="EscalaSeptoria2007"/>
          <p:cNvPicPr>
            <a:picLocks noChangeAspect="1" noChangeArrowheads="1"/>
          </p:cNvPicPr>
          <p:nvPr/>
        </p:nvPicPr>
        <p:blipFill>
          <a:blip r:embed="rId3" cstate="print"/>
          <a:srcRect/>
          <a:stretch>
            <a:fillRect/>
          </a:stretch>
        </p:blipFill>
        <p:spPr bwMode="auto">
          <a:xfrm>
            <a:off x="900113" y="188913"/>
            <a:ext cx="7489825" cy="5616575"/>
          </a:xfrm>
          <a:prstGeom prst="rect">
            <a:avLst/>
          </a:prstGeom>
          <a:noFill/>
        </p:spPr>
      </p:pic>
      <p:sp>
        <p:nvSpPr>
          <p:cNvPr id="642051" name="Text Box 3"/>
          <p:cNvSpPr txBox="1">
            <a:spLocks noChangeArrowheads="1"/>
          </p:cNvSpPr>
          <p:nvPr/>
        </p:nvSpPr>
        <p:spPr bwMode="ltGray">
          <a:xfrm>
            <a:off x="900113" y="5348288"/>
            <a:ext cx="3927475" cy="457200"/>
          </a:xfrm>
          <a:prstGeom prst="rect">
            <a:avLst/>
          </a:prstGeom>
          <a:noFill/>
          <a:ln w="12700">
            <a:noFill/>
            <a:miter lim="800000"/>
            <a:headEnd type="none" w="sm" len="sm"/>
            <a:tailEnd type="none" w="sm" len="sm"/>
          </a:ln>
          <a:effectLst/>
        </p:spPr>
        <p:txBody>
          <a:bodyPr wrap="none">
            <a:spAutoFit/>
          </a:bodyPr>
          <a:lstStyle/>
          <a:p>
            <a:r>
              <a:rPr lang="es-MX" b="1">
                <a:solidFill>
                  <a:srgbClr val="FFFFFF"/>
                </a:solidFill>
              </a:rPr>
              <a:t>Escala de Mancha Marrón</a:t>
            </a:r>
            <a:endParaRPr lang="es-ES" b="1">
              <a:solidFill>
                <a:srgbClr val="FFFFFF"/>
              </a:solidFill>
            </a:endParaRPr>
          </a:p>
        </p:txBody>
      </p:sp>
      <p:sp>
        <p:nvSpPr>
          <p:cNvPr id="642052" name="Text Box 4"/>
          <p:cNvSpPr txBox="1">
            <a:spLocks noChangeArrowheads="1"/>
          </p:cNvSpPr>
          <p:nvPr/>
        </p:nvSpPr>
        <p:spPr bwMode="ltGray">
          <a:xfrm>
            <a:off x="2843213" y="2251075"/>
            <a:ext cx="4286250" cy="457200"/>
          </a:xfrm>
          <a:prstGeom prst="rect">
            <a:avLst/>
          </a:prstGeom>
          <a:noFill/>
          <a:ln w="12700">
            <a:noFill/>
            <a:miter lim="800000"/>
            <a:headEnd type="none" w="sm" len="sm"/>
            <a:tailEnd type="none" w="sm" len="sm"/>
          </a:ln>
          <a:effectLst/>
        </p:spPr>
        <p:txBody>
          <a:bodyPr wrap="none">
            <a:spAutoFit/>
          </a:bodyPr>
          <a:lstStyle/>
          <a:p>
            <a:r>
              <a:rPr lang="es-MX" b="1">
                <a:solidFill>
                  <a:srgbClr val="FFFFFF"/>
                </a:solidFill>
              </a:rPr>
              <a:t>1%              5%                 10%</a:t>
            </a:r>
            <a:endParaRPr lang="es-ES" b="1">
              <a:solidFill>
                <a:srgbClr val="FFFFFF"/>
              </a:solidFill>
            </a:endParaRPr>
          </a:p>
        </p:txBody>
      </p:sp>
      <p:sp>
        <p:nvSpPr>
          <p:cNvPr id="642053" name="Rectangle 5"/>
          <p:cNvSpPr>
            <a:spLocks noChangeArrowheads="1"/>
          </p:cNvSpPr>
          <p:nvPr/>
        </p:nvSpPr>
        <p:spPr bwMode="ltGray">
          <a:xfrm>
            <a:off x="2949575" y="4916488"/>
            <a:ext cx="4548188" cy="457200"/>
          </a:xfrm>
          <a:prstGeom prst="rect">
            <a:avLst/>
          </a:prstGeom>
          <a:noFill/>
          <a:ln w="12700">
            <a:noFill/>
            <a:miter lim="800000"/>
            <a:headEnd type="none" w="sm" len="sm"/>
            <a:tailEnd type="none" w="sm" len="sm"/>
          </a:ln>
          <a:effectLst/>
        </p:spPr>
        <p:txBody>
          <a:bodyPr wrap="none">
            <a:spAutoFit/>
          </a:bodyPr>
          <a:lstStyle/>
          <a:p>
            <a:r>
              <a:rPr lang="es-MX" b="1">
                <a:solidFill>
                  <a:srgbClr val="FFFFFF"/>
                </a:solidFill>
                <a:latin typeface="Times New Roman" pitchFamily="18" charset="0"/>
              </a:rPr>
              <a:t>25%              50%                 &gt;50%</a:t>
            </a:r>
            <a:endParaRPr lang="es-ES" b="1">
              <a:solidFill>
                <a:srgbClr val="FFFFFF"/>
              </a:solidFill>
              <a:latin typeface="Times New Roman" pitchFamily="18"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8740" name="trat 29.avi">
            <a:hlinkClick r:id="" action="ppaction://media"/>
          </p:cNvPr>
          <p:cNvPicPr>
            <a:picLocks noRot="1" noChangeAspect="1" noChangeArrowheads="1"/>
          </p:cNvPicPr>
          <p:nvPr>
            <a:videoFile r:link="rId1"/>
          </p:nvPr>
        </p:nvPicPr>
        <p:blipFill>
          <a:blip r:embed="rId5"/>
          <a:srcRect/>
          <a:stretch>
            <a:fillRect/>
          </a:stretch>
        </p:blipFill>
        <p:spPr bwMode="auto">
          <a:xfrm>
            <a:off x="611188" y="1268413"/>
            <a:ext cx="3911600" cy="2933700"/>
          </a:xfrm>
          <a:prstGeom prst="rect">
            <a:avLst/>
          </a:prstGeom>
          <a:noFill/>
          <a:ln w="76200">
            <a:solidFill>
              <a:schemeClr val="bg1"/>
            </a:solidFill>
            <a:miter lim="800000"/>
            <a:headEnd/>
            <a:tailEnd/>
          </a:ln>
        </p:spPr>
      </p:pic>
      <p:pic>
        <p:nvPicPr>
          <p:cNvPr id="628741" name="4.avi">
            <a:hlinkClick r:id="" action="ppaction://media"/>
          </p:cNvPr>
          <p:cNvPicPr>
            <a:picLocks noRot="1" noChangeAspect="1" noChangeArrowheads="1"/>
          </p:cNvPicPr>
          <p:nvPr>
            <a:videoFile r:link="rId2"/>
          </p:nvPr>
        </p:nvPicPr>
        <p:blipFill>
          <a:blip r:embed="rId6"/>
          <a:srcRect/>
          <a:stretch>
            <a:fillRect/>
          </a:stretch>
        </p:blipFill>
        <p:spPr bwMode="auto">
          <a:xfrm>
            <a:off x="4683125" y="1268413"/>
            <a:ext cx="3992563" cy="2951162"/>
          </a:xfrm>
          <a:prstGeom prst="rect">
            <a:avLst/>
          </a:prstGeom>
          <a:noFill/>
          <a:ln w="76200">
            <a:solidFill>
              <a:srgbClr val="FF3300"/>
            </a:solidFill>
            <a:miter lim="800000"/>
            <a:headEnd/>
            <a:tailEnd/>
          </a:ln>
        </p:spPr>
      </p:pic>
      <p:sp>
        <p:nvSpPr>
          <p:cNvPr id="628742" name="Text Box 6"/>
          <p:cNvSpPr txBox="1">
            <a:spLocks noChangeArrowheads="1"/>
          </p:cNvSpPr>
          <p:nvPr/>
        </p:nvSpPr>
        <p:spPr bwMode="auto">
          <a:xfrm>
            <a:off x="684213" y="4508500"/>
            <a:ext cx="7991475" cy="457200"/>
          </a:xfrm>
          <a:prstGeom prst="rect">
            <a:avLst/>
          </a:prstGeom>
          <a:solidFill>
            <a:srgbClr val="FFFFFF"/>
          </a:solidFill>
          <a:ln w="9525">
            <a:noFill/>
            <a:miter lim="800000"/>
            <a:headEnd/>
            <a:tailEnd/>
          </a:ln>
          <a:effectLst/>
        </p:spPr>
        <p:txBody>
          <a:bodyPr>
            <a:spAutoFit/>
          </a:bodyPr>
          <a:lstStyle/>
          <a:p>
            <a:r>
              <a:rPr lang="es-ES">
                <a:solidFill>
                  <a:schemeClr val="bg1"/>
                </a:solidFill>
              </a:rPr>
              <a:t>Tratada con fungicida                         Sin tratar</a:t>
            </a:r>
            <a:endParaRPr lang="es-ES" sz="1800" b="1">
              <a:solidFill>
                <a:srgbClr val="009900"/>
              </a:solidFill>
            </a:endParaRPr>
          </a:p>
        </p:txBody>
      </p:sp>
      <p:sp>
        <p:nvSpPr>
          <p:cNvPr id="628743" name="Text Box 7"/>
          <p:cNvSpPr txBox="1">
            <a:spLocks noChangeArrowheads="1"/>
          </p:cNvSpPr>
          <p:nvPr/>
        </p:nvSpPr>
        <p:spPr bwMode="auto">
          <a:xfrm>
            <a:off x="0" y="-7938"/>
            <a:ext cx="9144000" cy="822326"/>
          </a:xfrm>
          <a:prstGeom prst="rect">
            <a:avLst/>
          </a:prstGeom>
          <a:solidFill>
            <a:srgbClr val="FFFFFF"/>
          </a:solidFill>
          <a:ln w="9525">
            <a:noFill/>
            <a:miter lim="800000"/>
            <a:headEnd/>
            <a:tailEnd/>
          </a:ln>
          <a:effectLst/>
        </p:spPr>
        <p:txBody>
          <a:bodyPr>
            <a:spAutoFit/>
          </a:bodyPr>
          <a:lstStyle/>
          <a:p>
            <a:r>
              <a:rPr lang="es-ES" b="1">
                <a:solidFill>
                  <a:schemeClr val="bg1"/>
                </a:solidFill>
              </a:rPr>
              <a:t>Ensayo de fungicida para el manejo de Mancha Marr</a:t>
            </a:r>
            <a:r>
              <a:rPr lang="es-MX" b="1">
                <a:solidFill>
                  <a:schemeClr val="bg1"/>
                </a:solidFill>
              </a:rPr>
              <a:t>ó</a:t>
            </a:r>
            <a:r>
              <a:rPr lang="es-ES" b="1">
                <a:solidFill>
                  <a:schemeClr val="bg1"/>
                </a:solidFill>
              </a:rPr>
              <a:t>n</a:t>
            </a:r>
          </a:p>
          <a:p>
            <a:r>
              <a:rPr lang="es-ES" b="1">
                <a:solidFill>
                  <a:schemeClr val="bg1"/>
                </a:solidFill>
              </a:rPr>
              <a:t>INTA Pergamino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67" fill="hold"/>
                                        <p:tgtEl>
                                          <p:spTgt spid="628740"/>
                                        </p:tgtEl>
                                      </p:cBhvr>
                                    </p:cmd>
                                  </p:childTnLst>
                                </p:cTn>
                              </p:par>
                            </p:childTnLst>
                          </p:cTn>
                        </p:par>
                        <p:par>
                          <p:cTn id="7" fill="hold">
                            <p:stCondLst>
                              <p:cond delay="6267"/>
                            </p:stCondLst>
                            <p:childTnLst>
                              <p:par>
                                <p:cTn id="8" presetID="1" presetClass="mediacall" presetSubtype="0" fill="hold" nodeType="afterEffect">
                                  <p:stCondLst>
                                    <p:cond delay="0"/>
                                  </p:stCondLst>
                                  <p:childTnLst>
                                    <p:cmd type="call" cmd="playFrom(0.0)">
                                      <p:cBhvr>
                                        <p:cTn id="9" dur="1" fill="hold"/>
                                        <p:tgtEl>
                                          <p:spTgt spid="62874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628740"/>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628740"/>
                                        </p:tgtEl>
                                      </p:cBhvr>
                                    </p:cmd>
                                  </p:childTnLst>
                                </p:cTn>
                              </p:par>
                            </p:childTnLst>
                          </p:cTn>
                        </p:par>
                      </p:childTnLst>
                    </p:cTn>
                  </p:par>
                </p:childTnLst>
              </p:cTn>
              <p:nextCondLst>
                <p:cond evt="onClick" delay="0">
                  <p:tgtEl>
                    <p:spTgt spid="628740"/>
                  </p:tgtEl>
                </p:cond>
              </p:nextCondLst>
            </p:seq>
            <p:video>
              <p:cMediaNode>
                <p:cTn id="15" fill="hold" display="0">
                  <p:stCondLst>
                    <p:cond delay="indefinite"/>
                  </p:stCondLst>
                  <p:endCondLst>
                    <p:cond evt="onNext" delay="0">
                      <p:tgtEl>
                        <p:sldTgt/>
                      </p:tgtEl>
                    </p:cond>
                    <p:cond evt="onPrev" delay="0">
                      <p:tgtEl>
                        <p:sldTgt/>
                      </p:tgtEl>
                    </p:cond>
                  </p:endCondLst>
                </p:cTn>
                <p:tgtEl>
                  <p:spTgt spid="628740"/>
                </p:tgtEl>
              </p:cMediaNode>
            </p:video>
            <p:seq concurrent="1" nextAc="seek">
              <p:cTn id="16" restart="whenNotActive" fill="hold" evtFilter="cancelBubble" nodeType="interactiveSeq">
                <p:stCondLst>
                  <p:cond evt="onClick" delay="0">
                    <p:tgtEl>
                      <p:spTgt spid="628741"/>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628741"/>
                                        </p:tgtEl>
                                      </p:cBhvr>
                                    </p:cmd>
                                  </p:childTnLst>
                                </p:cTn>
                              </p:par>
                            </p:childTnLst>
                          </p:cTn>
                        </p:par>
                      </p:childTnLst>
                    </p:cTn>
                  </p:par>
                </p:childTnLst>
              </p:cTn>
              <p:nextCondLst>
                <p:cond evt="onClick" delay="0">
                  <p:tgtEl>
                    <p:spTgt spid="628741"/>
                  </p:tgtEl>
                </p:cond>
              </p:nextCondLst>
            </p:seq>
            <p:video>
              <p:cMediaNode>
                <p:cTn id="21" fill="hold" display="0">
                  <p:stCondLst>
                    <p:cond delay="indefinite"/>
                  </p:stCondLst>
                  <p:endCondLst>
                    <p:cond evt="onNext" delay="0">
                      <p:tgtEl>
                        <p:sldTgt/>
                      </p:tgtEl>
                    </p:cond>
                    <p:cond evt="onPrev" delay="0">
                      <p:tgtEl>
                        <p:sldTgt/>
                      </p:tgtEl>
                    </p:cond>
                  </p:endCondLst>
                </p:cTn>
                <p:tgtEl>
                  <p:spTgt spid="628741"/>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2"/>
          <p:cNvSpPr>
            <a:spLocks noGrp="1" noChangeArrowheads="1"/>
          </p:cNvSpPr>
          <p:nvPr>
            <p:ph type="body" idx="1"/>
          </p:nvPr>
        </p:nvSpPr>
        <p:spPr>
          <a:xfrm>
            <a:off x="685800" y="1268413"/>
            <a:ext cx="7772400" cy="4114800"/>
          </a:xfrm>
        </p:spPr>
        <p:txBody>
          <a:bodyPr/>
          <a:lstStyle/>
          <a:p>
            <a:pPr>
              <a:buFont typeface="Monotype Sorts" pitchFamily="2" charset="2"/>
              <a:buNone/>
            </a:pPr>
            <a:endParaRPr lang="es-MX" b="1"/>
          </a:p>
          <a:p>
            <a:pPr>
              <a:buFont typeface="Monotype Sorts" pitchFamily="2" charset="2"/>
              <a:buNone/>
            </a:pPr>
            <a:endParaRPr lang="es-MX" b="1"/>
          </a:p>
          <a:p>
            <a:pPr>
              <a:buFont typeface="Monotype Sorts" pitchFamily="2" charset="2"/>
              <a:buNone/>
            </a:pPr>
            <a:r>
              <a:rPr lang="es-MX" b="1"/>
              <a:t>   </a:t>
            </a:r>
            <a:r>
              <a:rPr lang="es-MX" b="1">
                <a:solidFill>
                  <a:srgbClr val="FFFFFF"/>
                </a:solidFill>
                <a:latin typeface="Arial" charset="0"/>
              </a:rPr>
              <a:t>PAUTAS PARA LA APLICACIÓN DE FUNGICIDAS FOLIARES PARA EL CONTROL DE LAS ENFERMEDADES DE FIN DE CICLO DE LA SOJA</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3170" name="Rectangle 2"/>
          <p:cNvSpPr>
            <a:spLocks noGrp="1" noChangeArrowheads="1"/>
          </p:cNvSpPr>
          <p:nvPr>
            <p:ph type="body" idx="1"/>
          </p:nvPr>
        </p:nvSpPr>
        <p:spPr>
          <a:xfrm>
            <a:off x="685800" y="1412875"/>
            <a:ext cx="7772400" cy="4114800"/>
          </a:xfrm>
          <a:solidFill>
            <a:srgbClr val="FFFFFF"/>
          </a:solidFill>
        </p:spPr>
        <p:txBody>
          <a:bodyPr/>
          <a:lstStyle/>
          <a:p>
            <a:pPr>
              <a:buFont typeface="Monotype Sorts" pitchFamily="2" charset="2"/>
              <a:buNone/>
            </a:pPr>
            <a:r>
              <a:rPr lang="es-MX">
                <a:effectLst>
                  <a:outerShdw blurRad="38100" dist="38100" dir="2700000" algn="tl">
                    <a:srgbClr val="C0C0C0"/>
                  </a:outerShdw>
                </a:effectLst>
              </a:rPr>
              <a:t>   </a:t>
            </a:r>
          </a:p>
          <a:p>
            <a:pPr>
              <a:buFont typeface="Monotype Sorts" pitchFamily="2" charset="2"/>
              <a:buNone/>
            </a:pPr>
            <a:r>
              <a:rPr lang="es-MX">
                <a:effectLst>
                  <a:outerShdw blurRad="38100" dist="38100" dir="2700000" algn="tl">
                    <a:srgbClr val="C0C0C0"/>
                  </a:outerShdw>
                </a:effectLst>
              </a:rPr>
              <a:t>   </a:t>
            </a:r>
            <a:r>
              <a:rPr lang="es-MX" b="1">
                <a:solidFill>
                  <a:schemeClr val="bg1"/>
                </a:solidFill>
                <a:effectLst>
                  <a:outerShdw blurRad="38100" dist="38100" dir="2700000" algn="tl">
                    <a:srgbClr val="C0C0C0"/>
                  </a:outerShdw>
                </a:effectLst>
                <a:latin typeface="Arial" charset="0"/>
              </a:rPr>
              <a:t>Entre las pautas que tomamos en cuenta para una posible aplicación de fungicidas foliares para el manejo de las enfermedades de fin de ciclo de la soja, incluimos las siguientes:</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2"/>
          <p:cNvSpPr>
            <a:spLocks noGrp="1" noChangeArrowheads="1"/>
          </p:cNvSpPr>
          <p:nvPr>
            <p:ph type="body" idx="1"/>
          </p:nvPr>
        </p:nvSpPr>
        <p:spPr>
          <a:xfrm>
            <a:off x="457200" y="1125538"/>
            <a:ext cx="8229600" cy="4525962"/>
          </a:xfrm>
        </p:spPr>
        <p:txBody>
          <a:bodyPr/>
          <a:lstStyle/>
          <a:p>
            <a:pPr>
              <a:lnSpc>
                <a:spcPct val="90000"/>
              </a:lnSpc>
              <a:buFont typeface="Monotype Sorts" pitchFamily="2" charset="2"/>
              <a:buNone/>
            </a:pPr>
            <a:r>
              <a:rPr lang="es-MX" sz="2800" b="1"/>
              <a:t>   </a:t>
            </a:r>
            <a:r>
              <a:rPr lang="es-MX" sz="2800" b="1">
                <a:solidFill>
                  <a:srgbClr val="FFFFFF"/>
                </a:solidFill>
                <a:latin typeface="Arial" charset="0"/>
              </a:rPr>
              <a:t>-Período crítico para el desarrollo de las enfermedades de fin de ciclo:</a:t>
            </a:r>
          </a:p>
          <a:p>
            <a:pPr>
              <a:lnSpc>
                <a:spcPct val="90000"/>
              </a:lnSpc>
              <a:buFont typeface="Monotype Sorts" pitchFamily="2" charset="2"/>
              <a:buNone/>
            </a:pPr>
            <a:endParaRPr lang="es-MX" sz="2800" b="1">
              <a:solidFill>
                <a:srgbClr val="FFFFFF"/>
              </a:solidFill>
              <a:latin typeface="Arial" charset="0"/>
            </a:endParaRPr>
          </a:p>
          <a:p>
            <a:pPr>
              <a:lnSpc>
                <a:spcPct val="90000"/>
              </a:lnSpc>
              <a:buFont typeface="Monotype Sorts" pitchFamily="2" charset="2"/>
              <a:buNone/>
            </a:pPr>
            <a:r>
              <a:rPr lang="es-MX" sz="2800">
                <a:latin typeface="Arial" charset="0"/>
              </a:rPr>
              <a:t>   -</a:t>
            </a:r>
            <a:r>
              <a:rPr lang="es-MX" sz="2800" b="1">
                <a:solidFill>
                  <a:srgbClr val="FFFF99"/>
                </a:solidFill>
                <a:latin typeface="Arial" charset="0"/>
              </a:rPr>
              <a:t>Los estadíos fenológicos del cultivo comprendidos entre R1 y R5 son críticos para estas enfermedades, ya que las mismas causan anticipación en la madurez del cultivo y afectan el llenado de granos. </a:t>
            </a:r>
          </a:p>
          <a:p>
            <a:pPr>
              <a:lnSpc>
                <a:spcPct val="90000"/>
              </a:lnSpc>
              <a:buFont typeface="Monotype Sorts" pitchFamily="2" charset="2"/>
              <a:buNone/>
            </a:pPr>
            <a:r>
              <a:rPr lang="es-MX" sz="2800" b="1">
                <a:solidFill>
                  <a:srgbClr val="FFFF99"/>
                </a:solidFill>
                <a:latin typeface="Arial" charset="0"/>
              </a:rPr>
              <a:t>   -Los rendimientos finales son más afectados cuando más tempranas son las infecciones.</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Grp="1" noChangeArrowheads="1"/>
          </p:cNvSpPr>
          <p:nvPr>
            <p:ph type="body" idx="1"/>
          </p:nvPr>
        </p:nvSpPr>
        <p:spPr>
          <a:xfrm>
            <a:off x="685800" y="1557338"/>
            <a:ext cx="7772400" cy="4114800"/>
          </a:xfrm>
          <a:solidFill>
            <a:srgbClr val="FFFFFF"/>
          </a:solidFill>
        </p:spPr>
        <p:txBody>
          <a:bodyPr/>
          <a:lstStyle/>
          <a:p>
            <a:pPr>
              <a:buFont typeface="Monotype Sorts" pitchFamily="2" charset="2"/>
              <a:buNone/>
            </a:pPr>
            <a:r>
              <a:rPr lang="es-MX" sz="2800" b="1">
                <a:solidFill>
                  <a:schemeClr val="folHlink"/>
                </a:solidFill>
                <a:effectLst>
                  <a:outerShdw blurRad="38100" dist="38100" dir="2700000" algn="tl">
                    <a:srgbClr val="C0C0C0"/>
                  </a:outerShdw>
                </a:effectLst>
              </a:rPr>
              <a:t>  </a:t>
            </a:r>
            <a:r>
              <a:rPr lang="es-MX" sz="2800" b="1">
                <a:solidFill>
                  <a:schemeClr val="folHlink"/>
                </a:solidFill>
                <a:effectLst>
                  <a:outerShdw blurRad="38100" dist="38100" dir="2700000" algn="tl">
                    <a:srgbClr val="C0C0C0"/>
                  </a:outerShdw>
                </a:effectLst>
                <a:latin typeface="Arial" charset="0"/>
              </a:rPr>
              <a:t> </a:t>
            </a:r>
            <a:r>
              <a:rPr lang="es-MX" sz="2800" b="1">
                <a:solidFill>
                  <a:schemeClr val="bg1"/>
                </a:solidFill>
                <a:effectLst>
                  <a:outerShdw blurRad="38100" dist="38100" dir="2700000" algn="tl">
                    <a:srgbClr val="C0C0C0"/>
                  </a:outerShdw>
                </a:effectLst>
                <a:latin typeface="Arial" charset="0"/>
              </a:rPr>
              <a:t>-Grado de cobertura de los surcos:</a:t>
            </a:r>
          </a:p>
          <a:p>
            <a:pPr>
              <a:buFont typeface="Monotype Sorts" pitchFamily="2" charset="2"/>
              <a:buNone/>
            </a:pPr>
            <a:r>
              <a:rPr lang="es-MX" sz="2800">
                <a:solidFill>
                  <a:schemeClr val="bg1"/>
                </a:solidFill>
                <a:effectLst>
                  <a:outerShdw blurRad="38100" dist="38100" dir="2700000" algn="tl">
                    <a:srgbClr val="C0C0C0"/>
                  </a:outerShdw>
                </a:effectLst>
                <a:latin typeface="Arial" charset="0"/>
              </a:rPr>
              <a:t>    </a:t>
            </a:r>
            <a:r>
              <a:rPr lang="es-MX" sz="2800" b="1">
                <a:solidFill>
                  <a:schemeClr val="bg1"/>
                </a:solidFill>
                <a:effectLst>
                  <a:outerShdw blurRad="38100" dist="38100" dir="2700000" algn="tl">
                    <a:srgbClr val="C0C0C0"/>
                  </a:outerShdw>
                </a:effectLst>
                <a:latin typeface="Arial" charset="0"/>
              </a:rPr>
              <a:t>En el caso de la mancha marrón de la hoja (</a:t>
            </a:r>
            <a:r>
              <a:rPr lang="es-MX" sz="2800" b="1" i="1">
                <a:solidFill>
                  <a:schemeClr val="bg1"/>
                </a:solidFill>
                <a:effectLst>
                  <a:outerShdw blurRad="38100" dist="38100" dir="2700000" algn="tl">
                    <a:srgbClr val="C0C0C0"/>
                  </a:outerShdw>
                </a:effectLst>
                <a:latin typeface="Arial" charset="0"/>
              </a:rPr>
              <a:t>Septoria glycines</a:t>
            </a:r>
            <a:r>
              <a:rPr lang="es-MX" sz="2800" b="1">
                <a:solidFill>
                  <a:schemeClr val="bg1"/>
                </a:solidFill>
                <a:effectLst>
                  <a:outerShdw blurRad="38100" dist="38100" dir="2700000" algn="tl">
                    <a:srgbClr val="C0C0C0"/>
                  </a:outerShdw>
                </a:effectLst>
                <a:latin typeface="Arial" charset="0"/>
              </a:rPr>
              <a:t>) la cobertura de los surcos es de importancia porque el desarrollo de la enfermedad se ve favorecido por el espacio sin cobertura entre los surcos ya que el patógeno se difunde mediante el salpicado de las gotas de agua de lluvia.</a:t>
            </a:r>
            <a:endParaRPr lang="es-MX" sz="2800">
              <a:solidFill>
                <a:schemeClr val="bg1"/>
              </a:solidFill>
              <a:effectLst>
                <a:outerShdw blurRad="38100" dist="38100" dir="2700000" algn="tl">
                  <a:srgbClr val="C0C0C0"/>
                </a:outerShdw>
              </a:effectLst>
              <a:latin typeface="Arial"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242" name="Rectangle 2"/>
          <p:cNvSpPr>
            <a:spLocks noGrp="1" noChangeArrowheads="1"/>
          </p:cNvSpPr>
          <p:nvPr>
            <p:ph type="body" idx="1"/>
          </p:nvPr>
        </p:nvSpPr>
        <p:spPr>
          <a:xfrm>
            <a:off x="611188" y="1484313"/>
            <a:ext cx="8458200" cy="4114800"/>
          </a:xfrm>
        </p:spPr>
        <p:txBody>
          <a:bodyPr/>
          <a:lstStyle/>
          <a:p>
            <a:pPr>
              <a:buFont typeface="Monotype Sorts" pitchFamily="2" charset="2"/>
              <a:buNone/>
            </a:pPr>
            <a:r>
              <a:rPr lang="es-MX"/>
              <a:t>      </a:t>
            </a:r>
            <a:r>
              <a:rPr lang="es-MX" b="1">
                <a:solidFill>
                  <a:srgbClr val="FFFFFF"/>
                </a:solidFill>
                <a:latin typeface="Arial" charset="0"/>
              </a:rPr>
              <a:t>La escala que utilizamos es la siguiente: </a:t>
            </a:r>
          </a:p>
          <a:p>
            <a:pPr>
              <a:buFont typeface="Monotype Sorts" pitchFamily="2" charset="2"/>
              <a:buNone/>
            </a:pPr>
            <a:r>
              <a:rPr lang="es-MX" b="1">
                <a:solidFill>
                  <a:srgbClr val="FFFFFF"/>
                </a:solidFill>
                <a:latin typeface="Arial" charset="0"/>
              </a:rPr>
              <a:t>   0: cobertura total</a:t>
            </a:r>
          </a:p>
          <a:p>
            <a:pPr>
              <a:buFont typeface="Monotype Sorts" pitchFamily="2" charset="2"/>
              <a:buNone/>
            </a:pPr>
            <a:r>
              <a:rPr lang="es-MX" b="1">
                <a:solidFill>
                  <a:srgbClr val="FFFFFF"/>
                </a:solidFill>
                <a:latin typeface="Arial" charset="0"/>
              </a:rPr>
              <a:t>   1: 1 a 10 cm libres entre los surcos</a:t>
            </a:r>
          </a:p>
          <a:p>
            <a:pPr>
              <a:buFont typeface="Monotype Sorts" pitchFamily="2" charset="2"/>
              <a:buNone/>
            </a:pPr>
            <a:r>
              <a:rPr lang="es-MX" b="1">
                <a:solidFill>
                  <a:srgbClr val="FFFFFF"/>
                </a:solidFill>
                <a:latin typeface="Arial" charset="0"/>
              </a:rPr>
              <a:t>   2: 11 a 20 cm libres entre los surcos</a:t>
            </a:r>
          </a:p>
          <a:p>
            <a:pPr>
              <a:buFont typeface="Monotype Sorts" pitchFamily="2" charset="2"/>
              <a:buNone/>
            </a:pPr>
            <a:r>
              <a:rPr lang="es-MX" b="1">
                <a:solidFill>
                  <a:srgbClr val="FFFFFF"/>
                </a:solidFill>
                <a:latin typeface="Arial" charset="0"/>
              </a:rPr>
              <a:t>   3: más de 20 cm libres ente los surcos</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7266" name="Rectangle 2"/>
          <p:cNvSpPr>
            <a:spLocks noGrp="1" noChangeArrowheads="1"/>
          </p:cNvSpPr>
          <p:nvPr>
            <p:ph type="body" idx="1"/>
          </p:nvPr>
        </p:nvSpPr>
        <p:spPr>
          <a:xfrm>
            <a:off x="685800" y="1557338"/>
            <a:ext cx="7772400" cy="3671887"/>
          </a:xfrm>
          <a:solidFill>
            <a:srgbClr val="FFFFFF"/>
          </a:solidFill>
        </p:spPr>
        <p:txBody>
          <a:bodyPr/>
          <a:lstStyle/>
          <a:p>
            <a:pPr>
              <a:buFont typeface="Monotype Sorts" pitchFamily="2" charset="2"/>
              <a:buNone/>
            </a:pPr>
            <a:r>
              <a:rPr lang="es-MX" b="1">
                <a:solidFill>
                  <a:srgbClr val="FFFFCC"/>
                </a:solidFill>
                <a:effectLst>
                  <a:outerShdw blurRad="38100" dist="38100" dir="2700000" algn="tl">
                    <a:srgbClr val="C0C0C0"/>
                  </a:outerShdw>
                </a:effectLst>
              </a:rPr>
              <a:t>  </a:t>
            </a:r>
            <a:r>
              <a:rPr lang="es-MX" b="1">
                <a:solidFill>
                  <a:schemeClr val="bg1"/>
                </a:solidFill>
                <a:effectLst>
                  <a:outerShdw blurRad="38100" dist="38100" dir="2700000" algn="tl">
                    <a:srgbClr val="C0C0C0"/>
                  </a:outerShdw>
                </a:effectLst>
              </a:rPr>
              <a:t> </a:t>
            </a:r>
            <a:r>
              <a:rPr lang="es-MX" b="1">
                <a:solidFill>
                  <a:schemeClr val="bg1"/>
                </a:solidFill>
                <a:effectLst>
                  <a:outerShdw blurRad="38100" dist="38100" dir="2700000" algn="tl">
                    <a:srgbClr val="C0C0C0"/>
                  </a:outerShdw>
                </a:effectLst>
                <a:latin typeface="Arial" charset="0"/>
              </a:rPr>
              <a:t>Altura de la planta con síntomas de la enfermedad, expresada en porcentaje. Los valores superiores al 20% durante los primeros estadíos reproductivos son considerados críticos para las posteriores infecciones.</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8290" name="Text Box 2"/>
          <p:cNvSpPr txBox="1">
            <a:spLocks noChangeArrowheads="1"/>
          </p:cNvSpPr>
          <p:nvPr/>
        </p:nvSpPr>
        <p:spPr bwMode="auto">
          <a:xfrm>
            <a:off x="395288" y="1958975"/>
            <a:ext cx="8566150" cy="2838450"/>
          </a:xfrm>
          <a:prstGeom prst="rect">
            <a:avLst/>
          </a:prstGeom>
          <a:noFill/>
          <a:ln w="9525" algn="ctr">
            <a:noFill/>
            <a:miter lim="800000"/>
            <a:headEnd/>
            <a:tailEnd/>
          </a:ln>
          <a:effectLst/>
        </p:spPr>
        <p:txBody>
          <a:bodyPr wrap="none">
            <a:spAutoFit/>
          </a:bodyPr>
          <a:lstStyle/>
          <a:p>
            <a:pPr algn="just"/>
            <a:r>
              <a:rPr lang="es-ES" sz="3600">
                <a:solidFill>
                  <a:srgbClr val="FFFFFF"/>
                </a:solidFill>
              </a:rPr>
              <a:t>Condiciones ambientales favorables para</a:t>
            </a:r>
          </a:p>
          <a:p>
            <a:pPr algn="just"/>
            <a:r>
              <a:rPr lang="es-ES" sz="3600">
                <a:solidFill>
                  <a:srgbClr val="FFFFFF"/>
                </a:solidFill>
              </a:rPr>
              <a:t>la enfermedad:</a:t>
            </a:r>
          </a:p>
          <a:p>
            <a:pPr algn="just"/>
            <a:r>
              <a:rPr lang="es-ES" sz="3600">
                <a:solidFill>
                  <a:srgbClr val="FFFFFF"/>
                </a:solidFill>
              </a:rPr>
              <a:t>-Frecuencia semanal de lluvias</a:t>
            </a:r>
          </a:p>
          <a:p>
            <a:pPr algn="just"/>
            <a:r>
              <a:rPr lang="es-ES" sz="3600">
                <a:solidFill>
                  <a:srgbClr val="FFFFFF"/>
                </a:solidFill>
              </a:rPr>
              <a:t>-Temperaturas moderadas</a:t>
            </a:r>
          </a:p>
          <a:p>
            <a:pPr algn="just"/>
            <a:endParaRPr lang="es-ES" sz="3600">
              <a:solidFill>
                <a:srgbClr val="FFFFFF"/>
              </a:solidFill>
              <a:latin typeface="Times New Roman"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6546" name="Picture 2" descr="SMR planta"/>
          <p:cNvPicPr>
            <a:picLocks noChangeAspect="1" noChangeArrowheads="1"/>
          </p:cNvPicPr>
          <p:nvPr/>
        </p:nvPicPr>
        <p:blipFill>
          <a:blip r:embed="rId3"/>
          <a:srcRect/>
          <a:stretch>
            <a:fillRect/>
          </a:stretch>
        </p:blipFill>
        <p:spPr bwMode="auto">
          <a:xfrm>
            <a:off x="2284413" y="152400"/>
            <a:ext cx="4319587" cy="6477000"/>
          </a:xfrm>
          <a:prstGeom prst="rect">
            <a:avLst/>
          </a:prstGeom>
          <a:noFill/>
          <a:ln w="38100">
            <a:solidFill>
              <a:srgbClr val="000000"/>
            </a:solid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Text Box 2"/>
          <p:cNvSpPr txBox="1">
            <a:spLocks noChangeArrowheads="1"/>
          </p:cNvSpPr>
          <p:nvPr/>
        </p:nvSpPr>
        <p:spPr bwMode="auto">
          <a:xfrm>
            <a:off x="-42863" y="333375"/>
            <a:ext cx="8805863" cy="2663825"/>
          </a:xfrm>
          <a:prstGeom prst="rect">
            <a:avLst/>
          </a:prstGeom>
          <a:solidFill>
            <a:srgbClr val="FFFFFF"/>
          </a:solidFill>
          <a:ln w="9525" algn="ctr">
            <a:solidFill>
              <a:schemeClr val="bg1"/>
            </a:solidFill>
            <a:miter lim="800000"/>
            <a:headEnd/>
            <a:tailEnd/>
          </a:ln>
          <a:effectLst/>
        </p:spPr>
        <p:txBody>
          <a:bodyPr wrap="none">
            <a:spAutoFit/>
          </a:bodyPr>
          <a:lstStyle/>
          <a:p>
            <a:r>
              <a:rPr lang="es-MX" sz="2800">
                <a:solidFill>
                  <a:schemeClr val="bg1"/>
                </a:solidFill>
              </a:rPr>
              <a:t>Ejemplos de situaciones</a:t>
            </a:r>
          </a:p>
          <a:p>
            <a:r>
              <a:rPr lang="es-MX" sz="2800" u="sng">
                <a:solidFill>
                  <a:schemeClr val="bg1"/>
                </a:solidFill>
              </a:rPr>
              <a:t>PARA APLICAR FUNGICIDAS</a:t>
            </a:r>
          </a:p>
          <a:p>
            <a:r>
              <a:rPr lang="es-MX" sz="2800">
                <a:solidFill>
                  <a:schemeClr val="bg1"/>
                </a:solidFill>
              </a:rPr>
              <a:t>-Lotes con plantas en estadios de R2 a R5.</a:t>
            </a:r>
          </a:p>
          <a:p>
            <a:r>
              <a:rPr lang="es-MX" sz="2800">
                <a:solidFill>
                  <a:schemeClr val="bg1"/>
                </a:solidFill>
              </a:rPr>
              <a:t>-Altura de las plantas con síntomas superiores al 20%.</a:t>
            </a:r>
          </a:p>
          <a:p>
            <a:r>
              <a:rPr lang="es-MX" sz="2800">
                <a:solidFill>
                  <a:schemeClr val="bg1"/>
                </a:solidFill>
              </a:rPr>
              <a:t>-Cobertura incompleta de los entresurcos.</a:t>
            </a:r>
          </a:p>
          <a:p>
            <a:r>
              <a:rPr lang="es-MX" sz="2800">
                <a:solidFill>
                  <a:schemeClr val="bg1"/>
                </a:solidFill>
              </a:rPr>
              <a:t>-Condiciones climáticas normales.</a:t>
            </a:r>
            <a:endParaRPr lang="es-ES" sz="2800">
              <a:solidFill>
                <a:schemeClr val="bg1"/>
              </a:solidFill>
            </a:endParaRPr>
          </a:p>
        </p:txBody>
      </p:sp>
      <p:sp>
        <p:nvSpPr>
          <p:cNvPr id="471043" name="Text Box 3"/>
          <p:cNvSpPr txBox="1">
            <a:spLocks noChangeArrowheads="1"/>
          </p:cNvSpPr>
          <p:nvPr/>
        </p:nvSpPr>
        <p:spPr bwMode="auto">
          <a:xfrm>
            <a:off x="34925" y="3213100"/>
            <a:ext cx="8713788" cy="2236788"/>
          </a:xfrm>
          <a:prstGeom prst="rect">
            <a:avLst/>
          </a:prstGeom>
          <a:solidFill>
            <a:schemeClr val="bg1"/>
          </a:solidFill>
          <a:ln w="9525" algn="ctr">
            <a:solidFill>
              <a:schemeClr val="bg1"/>
            </a:solidFill>
            <a:miter lim="800000"/>
            <a:headEnd/>
            <a:tailEnd/>
          </a:ln>
          <a:effectLst/>
        </p:spPr>
        <p:txBody>
          <a:bodyPr>
            <a:spAutoFit/>
          </a:bodyPr>
          <a:lstStyle/>
          <a:p>
            <a:r>
              <a:rPr lang="es-MX" sz="2800">
                <a:solidFill>
                  <a:srgbClr val="FFFFFF"/>
                </a:solidFill>
              </a:rPr>
              <a:t>Ejemplos de situaciones</a:t>
            </a:r>
          </a:p>
          <a:p>
            <a:r>
              <a:rPr lang="es-MX" sz="2800" u="sng">
                <a:solidFill>
                  <a:srgbClr val="FFFFFF"/>
                </a:solidFill>
              </a:rPr>
              <a:t>PARA NO APLICAR FUNGICIDAS</a:t>
            </a:r>
          </a:p>
          <a:p>
            <a:r>
              <a:rPr lang="es-MX" sz="2800">
                <a:solidFill>
                  <a:srgbClr val="FFFFFF"/>
                </a:solidFill>
              </a:rPr>
              <a:t>-Ausencia de síntomas.</a:t>
            </a:r>
          </a:p>
          <a:p>
            <a:r>
              <a:rPr lang="es-MX" sz="2800">
                <a:solidFill>
                  <a:srgbClr val="FFFFFF"/>
                </a:solidFill>
              </a:rPr>
              <a:t>-Cobertura completa de los entresurcos.</a:t>
            </a:r>
          </a:p>
          <a:p>
            <a:r>
              <a:rPr lang="es-MX" sz="2800">
                <a:solidFill>
                  <a:srgbClr val="FFFFFF"/>
                </a:solidFill>
              </a:rPr>
              <a:t>-Baja frecuencia de lluvias.</a:t>
            </a:r>
            <a:endParaRPr lang="es-ES" sz="2800">
              <a:solidFill>
                <a:srgbClr val="FFFFFF"/>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Rectangle 2"/>
          <p:cNvSpPr>
            <a:spLocks noChangeArrowheads="1"/>
          </p:cNvSpPr>
          <p:nvPr/>
        </p:nvSpPr>
        <p:spPr bwMode="auto">
          <a:xfrm>
            <a:off x="374650" y="2066925"/>
            <a:ext cx="8396288" cy="3233738"/>
          </a:xfrm>
          <a:prstGeom prst="rect">
            <a:avLst/>
          </a:prstGeom>
          <a:noFill/>
          <a:ln w="9525">
            <a:noFill/>
            <a:miter lim="800000"/>
            <a:headEnd/>
            <a:tailEnd/>
          </a:ln>
          <a:effectLst/>
        </p:spPr>
        <p:txBody>
          <a:bodyPr wrap="none" anchor="ctr">
            <a:spAutoFit/>
          </a:bodyPr>
          <a:lstStyle/>
          <a:p>
            <a:pPr algn="ctr"/>
            <a:r>
              <a:rPr lang="es-MX" sz="2800" b="1">
                <a:solidFill>
                  <a:srgbClr val="FFFFFF"/>
                </a:solidFill>
              </a:rPr>
              <a:t>Ensayo de fungicidas para el control de</a:t>
            </a:r>
          </a:p>
          <a:p>
            <a:pPr algn="ctr"/>
            <a:r>
              <a:rPr lang="es-MX" sz="2800" b="1">
                <a:solidFill>
                  <a:srgbClr val="FFFFFF"/>
                </a:solidFill>
              </a:rPr>
              <a:t>Enfermedades de Fin de Ciclo</a:t>
            </a:r>
            <a:endParaRPr lang="es-ES" sz="2800">
              <a:solidFill>
                <a:srgbClr val="FFFFFF"/>
              </a:solidFill>
            </a:endParaRPr>
          </a:p>
          <a:p>
            <a:pPr algn="ctr"/>
            <a:r>
              <a:rPr lang="es-MX" sz="1800" b="1">
                <a:solidFill>
                  <a:srgbClr val="FFFFFF"/>
                </a:solidFill>
              </a:rPr>
              <a:t>INTA Pergamino</a:t>
            </a:r>
            <a:endParaRPr lang="es-ES" sz="1800">
              <a:solidFill>
                <a:srgbClr val="FFFFFF"/>
              </a:solidFill>
            </a:endParaRPr>
          </a:p>
          <a:p>
            <a:pPr algn="ctr"/>
            <a:r>
              <a:rPr lang="es-MX" b="1">
                <a:solidFill>
                  <a:srgbClr val="FFFFCC"/>
                </a:solidFill>
              </a:rPr>
              <a:t>Programa Nacional de Roya de la Soja - PNRS (SAGPyA</a:t>
            </a:r>
            <a:r>
              <a:rPr lang="es-MX" b="1">
                <a:solidFill>
                  <a:srgbClr val="FFFFFF"/>
                </a:solidFill>
              </a:rPr>
              <a:t>)</a:t>
            </a:r>
            <a:endParaRPr lang="es-MX">
              <a:solidFill>
                <a:srgbClr val="FFFFFF"/>
              </a:solidFill>
            </a:endParaRPr>
          </a:p>
          <a:p>
            <a:pPr algn="ctr"/>
            <a:endParaRPr lang="es-MX" sz="1800">
              <a:solidFill>
                <a:srgbClr val="FFFFFF"/>
              </a:solidFill>
            </a:endParaRPr>
          </a:p>
          <a:p>
            <a:pPr algn="ctr"/>
            <a:endParaRPr lang="es-MX" sz="1800">
              <a:solidFill>
                <a:srgbClr val="FFFFFF"/>
              </a:solidFill>
            </a:endParaRPr>
          </a:p>
          <a:p>
            <a:pPr algn="ctr"/>
            <a:endParaRPr lang="es-MX" sz="1800">
              <a:solidFill>
                <a:srgbClr val="FFFFFF"/>
              </a:solidFill>
            </a:endParaRPr>
          </a:p>
          <a:p>
            <a:pPr algn="ctr"/>
            <a:endParaRPr lang="es-MX" sz="1800">
              <a:solidFill>
                <a:srgbClr val="FFFFFF"/>
              </a:solidFill>
            </a:endParaRPr>
          </a:p>
          <a:p>
            <a:pPr algn="ctr"/>
            <a:r>
              <a:rPr lang="es-MX" sz="1800">
                <a:solidFill>
                  <a:srgbClr val="FFFFFF"/>
                </a:solidFill>
              </a:rPr>
              <a:t>Responsable: Ing. Antonio Ivancovich -INTA Pergamino</a:t>
            </a:r>
            <a:r>
              <a:rPr lang="es-ES" sz="1800">
                <a:solidFill>
                  <a:srgbClr val="333399"/>
                </a:solidFill>
              </a:rPr>
              <a:t> </a:t>
            </a:r>
          </a:p>
          <a:p>
            <a:pPr algn="ctr"/>
            <a:r>
              <a:rPr lang="es-MX" sz="1800">
                <a:solidFill>
                  <a:srgbClr val="FFFFFF"/>
                </a:solidFill>
              </a:rPr>
              <a:t>Colaborador: Hernán Russian</a:t>
            </a:r>
            <a:endParaRPr lang="es-ES" sz="1800">
              <a:solidFill>
                <a:srgbClr val="FFFFFF"/>
              </a:solidFill>
            </a:endParaRPr>
          </a:p>
        </p:txBody>
      </p:sp>
      <p:graphicFrame>
        <p:nvGraphicFramePr>
          <p:cNvPr id="495619" name="Object 3"/>
          <p:cNvGraphicFramePr>
            <a:graphicFrameLocks noChangeAspect="1"/>
          </p:cNvGraphicFramePr>
          <p:nvPr>
            <p:ph sz="half" idx="1"/>
          </p:nvPr>
        </p:nvGraphicFramePr>
        <p:xfrm>
          <a:off x="3635375" y="5805488"/>
          <a:ext cx="1008063" cy="949325"/>
        </p:xfrm>
        <a:graphic>
          <a:graphicData uri="http://schemas.openxmlformats.org/presentationml/2006/ole">
            <p:oleObj spid="_x0000_s495619" r:id="rId4" imgW="2704762" imgH="3809524" progId="">
              <p:embed/>
            </p:oleObj>
          </a:graphicData>
        </a:graphic>
      </p:graphicFrame>
      <p:graphicFrame>
        <p:nvGraphicFramePr>
          <p:cNvPr id="495620" name="Object 4"/>
          <p:cNvGraphicFramePr>
            <a:graphicFrameLocks noChangeAspect="1"/>
          </p:cNvGraphicFramePr>
          <p:nvPr>
            <p:ph sz="quarter" idx="3"/>
          </p:nvPr>
        </p:nvGraphicFramePr>
        <p:xfrm>
          <a:off x="5076825" y="5891213"/>
          <a:ext cx="1079500" cy="850900"/>
        </p:xfrm>
        <a:graphic>
          <a:graphicData uri="http://schemas.openxmlformats.org/presentationml/2006/ole">
            <p:oleObj spid="_x0000_s495620" r:id="rId5" imgW="2943636" imgH="1695687" progId="">
              <p:embed/>
            </p:oleObj>
          </a:graphicData>
        </a:graphic>
      </p:graphicFrame>
      <p:pic>
        <p:nvPicPr>
          <p:cNvPr id="495621" name="Picture 5" descr="Logo-EEAOC nuevo"/>
          <p:cNvPicPr>
            <a:picLocks noChangeAspect="1" noChangeArrowheads="1"/>
          </p:cNvPicPr>
          <p:nvPr/>
        </p:nvPicPr>
        <p:blipFill>
          <a:blip r:embed="rId6"/>
          <a:srcRect/>
          <a:stretch>
            <a:fillRect/>
          </a:stretch>
        </p:blipFill>
        <p:spPr bwMode="auto">
          <a:xfrm>
            <a:off x="6445250" y="5876925"/>
            <a:ext cx="935038" cy="831850"/>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2850" name="Group 66"/>
          <p:cNvGraphicFramePr>
            <a:graphicFrameLocks noGrp="1"/>
          </p:cNvGraphicFramePr>
          <p:nvPr/>
        </p:nvGraphicFramePr>
        <p:xfrm>
          <a:off x="1042988" y="692150"/>
          <a:ext cx="5975350" cy="5425440"/>
        </p:xfrm>
        <a:graphic>
          <a:graphicData uri="http://schemas.openxmlformats.org/drawingml/2006/table">
            <a:tbl>
              <a:tblPr/>
              <a:tblGrid>
                <a:gridCol w="4129087"/>
                <a:gridCol w="1846263"/>
              </a:tblGrid>
              <a:tr h="2000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1" i="0" u="none" strike="noStrike" cap="none" normalizeH="0" baseline="0" smtClean="0">
                          <a:ln>
                            <a:noFill/>
                          </a:ln>
                          <a:solidFill>
                            <a:schemeClr val="bg1"/>
                          </a:solidFill>
                          <a:effectLst/>
                          <a:latin typeface="Arial" charset="0"/>
                          <a:ea typeface="Times New Roman" pitchFamily="18" charset="0"/>
                          <a:cs typeface="Arial" charset="0"/>
                        </a:rPr>
                        <a:t>Tratamientos</a:t>
                      </a:r>
                      <a:endParaRPr kumimoji="0" lang="es-MX" sz="1200" b="0" i="0" u="none" strike="noStrike" cap="none" normalizeH="0" baseline="0" smtClean="0">
                        <a:ln>
                          <a:noFill/>
                        </a:ln>
                        <a:solidFill>
                          <a:schemeClr val="bg1"/>
                        </a:solidFill>
                        <a:effectLst/>
                        <a:latin typeface="Arial" charset="0"/>
                        <a:ea typeface="Times New Roman" pitchFamily="18" charset="0"/>
                        <a:cs typeface="Arial" charset="0"/>
                      </a:endParaRPr>
                    </a:p>
                  </a:txBody>
                  <a:tcPr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200" b="1" i="0" u="none" strike="noStrike" cap="none" normalizeH="0" baseline="0" smtClean="0">
                          <a:ln>
                            <a:noFill/>
                          </a:ln>
                          <a:solidFill>
                            <a:schemeClr val="bg1"/>
                          </a:solidFill>
                          <a:effectLst/>
                          <a:latin typeface="Arial" charset="0"/>
                          <a:ea typeface="Times New Roman" pitchFamily="18" charset="0"/>
                          <a:cs typeface="Arial" charset="0"/>
                        </a:rPr>
                        <a:t>Promedio (*)</a:t>
                      </a:r>
                      <a:endParaRPr kumimoji="0" lang="es-MX" sz="1200" b="0" i="0" u="none" strike="noStrike" cap="none" normalizeH="0" baseline="0" smtClean="0">
                        <a:ln>
                          <a:noFill/>
                        </a:ln>
                        <a:solidFill>
                          <a:schemeClr val="bg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tr>
              <a:tr h="1619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0" i="0" u="none" strike="noStrike" cap="none" normalizeH="0" baseline="0" smtClean="0">
                          <a:ln>
                            <a:noFill/>
                          </a:ln>
                          <a:solidFill>
                            <a:schemeClr val="bg1"/>
                          </a:solidFill>
                          <a:effectLst/>
                          <a:latin typeface="Arial" charset="0"/>
                          <a:ea typeface="Times New Roman" pitchFamily="18" charset="0"/>
                          <a:cs typeface="Arial" charset="0"/>
                        </a:rPr>
                        <a:t>4-   Azoxystrobin+ Coadyuvante R3</a:t>
                      </a:r>
                    </a:p>
                  </a:txBody>
                  <a:tcPr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0" i="0" u="none" strike="noStrike" cap="none" normalizeH="0" baseline="0" smtClean="0">
                          <a:ln>
                            <a:noFill/>
                          </a:ln>
                          <a:solidFill>
                            <a:schemeClr val="bg1"/>
                          </a:solidFill>
                          <a:effectLst/>
                          <a:latin typeface="Arial" charset="0"/>
                          <a:ea typeface="Times New Roman" pitchFamily="18" charset="0"/>
                          <a:cs typeface="Arial" charset="0"/>
                        </a:rPr>
                        <a:t>      </a:t>
                      </a:r>
                      <a:r>
                        <a:rPr kumimoji="0" lang="es-MX" sz="1200" b="1" i="0" u="none" strike="noStrike" cap="none" normalizeH="0" baseline="0" smtClean="0">
                          <a:ln>
                            <a:noFill/>
                          </a:ln>
                          <a:solidFill>
                            <a:schemeClr val="bg1"/>
                          </a:solidFill>
                          <a:effectLst/>
                          <a:latin typeface="Arial" charset="0"/>
                          <a:ea typeface="Times New Roman" pitchFamily="18" charset="0"/>
                          <a:cs typeface="Arial" charset="0"/>
                        </a:rPr>
                        <a:t>3890,2 a</a:t>
                      </a:r>
                      <a:r>
                        <a:rPr kumimoji="0" lang="es-MX" sz="1200" b="0" i="0" u="none" strike="noStrike" cap="none" normalizeH="0" baseline="0" smtClean="0">
                          <a:ln>
                            <a:noFill/>
                          </a:ln>
                          <a:solidFill>
                            <a:schemeClr val="bg1"/>
                          </a:solidFill>
                          <a:effectLst/>
                          <a:latin typeface="Arial" charset="0"/>
                          <a:ea typeface="Times New Roman" pitchFamily="18" charset="0"/>
                          <a:cs typeface="Arial" charset="0"/>
                        </a:rPr>
                        <a:t> </a:t>
                      </a:r>
                    </a:p>
                  </a:txBody>
                  <a:tcPr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tr>
              <a:tr h="1619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0" i="0" u="none" strike="noStrike" cap="none" normalizeH="0" baseline="0" smtClean="0">
                          <a:ln>
                            <a:noFill/>
                          </a:ln>
                          <a:solidFill>
                            <a:schemeClr val="bg1"/>
                          </a:solidFill>
                          <a:effectLst/>
                          <a:latin typeface="Arial" charset="0"/>
                          <a:ea typeface="Times New Roman" pitchFamily="18" charset="0"/>
                          <a:cs typeface="Arial" charset="0"/>
                        </a:rPr>
                        <a:t>14- Picoxystrobin+ Cyproconazole+ Coadyuvante – </a:t>
                      </a:r>
                      <a:r>
                        <a:rPr kumimoji="0" lang="es-MX" sz="1400" b="1" i="0" u="none" strike="noStrike" cap="none" normalizeH="0" baseline="0" smtClean="0">
                          <a:ln>
                            <a:noFill/>
                          </a:ln>
                          <a:solidFill>
                            <a:srgbClr val="FF0000"/>
                          </a:solidFill>
                          <a:effectLst/>
                          <a:latin typeface="Arial" charset="0"/>
                          <a:ea typeface="Times New Roman" pitchFamily="18" charset="0"/>
                          <a:cs typeface="Arial" charset="0"/>
                        </a:rPr>
                        <a:t>R3</a:t>
                      </a:r>
                    </a:p>
                  </a:txBody>
                  <a:tcPr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1" i="0" u="none" strike="noStrike" cap="none" normalizeH="0" baseline="0" smtClean="0">
                          <a:ln>
                            <a:noFill/>
                          </a:ln>
                          <a:solidFill>
                            <a:schemeClr val="bg1"/>
                          </a:solidFill>
                          <a:effectLst/>
                          <a:latin typeface="Arial" charset="0"/>
                          <a:ea typeface="Times New Roman" pitchFamily="18" charset="0"/>
                          <a:cs typeface="Arial" charset="0"/>
                        </a:rPr>
                        <a:t>      3885,4 a</a:t>
                      </a:r>
                      <a:endParaRPr kumimoji="0" lang="es-MX" sz="1200" b="0" i="0" u="none" strike="noStrike" cap="none" normalizeH="0" baseline="0" smtClean="0">
                        <a:ln>
                          <a:noFill/>
                        </a:ln>
                        <a:solidFill>
                          <a:schemeClr val="bg1"/>
                        </a:solidFill>
                        <a:effectLst/>
                        <a:latin typeface="Arial" charset="0"/>
                        <a:ea typeface="Times New Roman" pitchFamily="18" charset="0"/>
                        <a:cs typeface="Arial" charset="0"/>
                      </a:endParaRPr>
                    </a:p>
                  </a:txBody>
                  <a:tcPr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tr>
              <a:tr h="1619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200" b="0" i="0" u="none" strike="noStrike" cap="none" normalizeH="0" baseline="0" smtClean="0">
                          <a:ln>
                            <a:noFill/>
                          </a:ln>
                          <a:solidFill>
                            <a:schemeClr val="bg1"/>
                          </a:solidFill>
                          <a:effectLst/>
                          <a:latin typeface="Arial" charset="0"/>
                          <a:ea typeface="Times New Roman" pitchFamily="18" charset="0"/>
                          <a:cs typeface="Arial" charset="0"/>
                        </a:rPr>
                        <a:t>2-  Trifloxistrobin+Cyproconazole+Aceite soja – </a:t>
                      </a:r>
                      <a:r>
                        <a:rPr kumimoji="0" lang="pt-BR" sz="1400" b="1" i="0" u="none" strike="noStrike" cap="none" normalizeH="0" baseline="0" smtClean="0">
                          <a:ln>
                            <a:noFill/>
                          </a:ln>
                          <a:solidFill>
                            <a:srgbClr val="FF0000"/>
                          </a:solidFill>
                          <a:effectLst/>
                          <a:latin typeface="Arial" charset="0"/>
                          <a:ea typeface="Times New Roman" pitchFamily="18" charset="0"/>
                          <a:cs typeface="Arial" charset="0"/>
                        </a:rPr>
                        <a:t>R3</a:t>
                      </a: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1" i="0" u="none" strike="noStrike" cap="none" normalizeH="0" baseline="0" smtClean="0">
                          <a:ln>
                            <a:noFill/>
                          </a:ln>
                          <a:solidFill>
                            <a:schemeClr val="bg1"/>
                          </a:solidFill>
                          <a:effectLst/>
                          <a:latin typeface="Arial" charset="0"/>
                          <a:ea typeface="Times New Roman" pitchFamily="18" charset="0"/>
                          <a:cs typeface="Arial" charset="0"/>
                        </a:rPr>
                        <a:t>      3864,9 ab</a:t>
                      </a:r>
                      <a:endParaRPr kumimoji="0" lang="es-MX" sz="1200" b="0" i="0" u="none" strike="noStrike" cap="none" normalizeH="0" baseline="0" smtClean="0">
                        <a:ln>
                          <a:noFill/>
                        </a:ln>
                        <a:solidFill>
                          <a:schemeClr val="bg1"/>
                        </a:solidFill>
                        <a:effectLst/>
                        <a:latin typeface="Arial" charset="0"/>
                        <a:ea typeface="Times New Roman" pitchFamily="18" charset="0"/>
                        <a:cs typeface="Arial" charset="0"/>
                      </a:endParaRPr>
                    </a:p>
                  </a:txBody>
                  <a:tcPr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tr>
              <a:tr h="1619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0" i="0" u="none" strike="noStrike" cap="none" normalizeH="0" baseline="0" smtClean="0">
                          <a:ln>
                            <a:noFill/>
                          </a:ln>
                          <a:solidFill>
                            <a:schemeClr val="bg1"/>
                          </a:solidFill>
                          <a:effectLst/>
                          <a:latin typeface="Arial" charset="0"/>
                          <a:ea typeface="Times New Roman" pitchFamily="18" charset="0"/>
                          <a:cs typeface="Arial" charset="0"/>
                        </a:rPr>
                        <a:t>10- </a:t>
                      </a:r>
                      <a:r>
                        <a:rPr kumimoji="0" lang="en-GB" sz="1200" b="0" i="0" u="none" strike="noStrike" cap="none" normalizeH="0" baseline="0" smtClean="0">
                          <a:ln>
                            <a:noFill/>
                          </a:ln>
                          <a:solidFill>
                            <a:schemeClr val="bg1"/>
                          </a:solidFill>
                          <a:effectLst/>
                          <a:latin typeface="Arial" charset="0"/>
                          <a:ea typeface="Times New Roman" pitchFamily="18" charset="0"/>
                          <a:cs typeface="Arial" charset="0"/>
                        </a:rPr>
                        <a:t>Metominostrobin+Tebuconazole </a:t>
                      </a:r>
                      <a:r>
                        <a:rPr kumimoji="0" lang="en-GB" sz="1400" b="1" i="0" u="none" strike="noStrike" cap="none" normalizeH="0" baseline="0" smtClean="0">
                          <a:ln>
                            <a:noFill/>
                          </a:ln>
                          <a:solidFill>
                            <a:srgbClr val="FF0000"/>
                          </a:solidFill>
                          <a:effectLst/>
                          <a:latin typeface="Arial" charset="0"/>
                          <a:ea typeface="Times New Roman" pitchFamily="18" charset="0"/>
                          <a:cs typeface="Arial" charset="0"/>
                        </a:rPr>
                        <a:t>R3 </a:t>
                      </a:r>
                      <a:r>
                        <a:rPr kumimoji="0" lang="en-GB" sz="1200" b="0" i="0" u="none" strike="noStrike" cap="none" normalizeH="0" baseline="0" smtClean="0">
                          <a:ln>
                            <a:noFill/>
                          </a:ln>
                          <a:solidFill>
                            <a:schemeClr val="bg1"/>
                          </a:solidFill>
                          <a:effectLst/>
                          <a:latin typeface="Arial" charset="0"/>
                          <a:ea typeface="Times New Roman" pitchFamily="18" charset="0"/>
                          <a:cs typeface="Arial" charset="0"/>
                        </a:rPr>
                        <a:t>– Dosis baja</a:t>
                      </a:r>
                    </a:p>
                  </a:txBody>
                  <a:tcPr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1" i="0" u="none" strike="noStrike" cap="none" normalizeH="0" baseline="0" smtClean="0">
                          <a:ln>
                            <a:noFill/>
                          </a:ln>
                          <a:solidFill>
                            <a:schemeClr val="bg1"/>
                          </a:solidFill>
                          <a:effectLst/>
                          <a:latin typeface="Arial" charset="0"/>
                          <a:ea typeface="Times New Roman" pitchFamily="18" charset="0"/>
                          <a:cs typeface="Arial" charset="0"/>
                        </a:rPr>
                        <a:t>      3831,7 abc</a:t>
                      </a:r>
                      <a:endParaRPr kumimoji="0" lang="es-MX" sz="1200" b="0" i="0" u="none" strike="noStrike" cap="none" normalizeH="0" baseline="0" smtClean="0">
                        <a:ln>
                          <a:noFill/>
                        </a:ln>
                        <a:solidFill>
                          <a:schemeClr val="bg1"/>
                        </a:solidFill>
                        <a:effectLst/>
                        <a:latin typeface="Arial" charset="0"/>
                        <a:ea typeface="Times New Roman" pitchFamily="18" charset="0"/>
                        <a:cs typeface="Arial" charset="0"/>
                      </a:endParaRPr>
                    </a:p>
                  </a:txBody>
                  <a:tcPr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tr>
              <a:tr h="1619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200" b="0" i="0" u="none" strike="noStrike" cap="none" normalizeH="0" baseline="0" smtClean="0">
                          <a:ln>
                            <a:noFill/>
                          </a:ln>
                          <a:solidFill>
                            <a:schemeClr val="bg1"/>
                          </a:solidFill>
                          <a:effectLst/>
                          <a:latin typeface="Arial" charset="0"/>
                          <a:ea typeface="Times New Roman" pitchFamily="18" charset="0"/>
                          <a:cs typeface="Arial" charset="0"/>
                        </a:rPr>
                        <a:t>12- Metominostrobin+ Tebuconazole </a:t>
                      </a:r>
                      <a:r>
                        <a:rPr kumimoji="0" lang="pt-BR" sz="1400" b="1" i="0" u="none" strike="noStrike" cap="none" normalizeH="0" baseline="0" smtClean="0">
                          <a:ln>
                            <a:noFill/>
                          </a:ln>
                          <a:solidFill>
                            <a:srgbClr val="FF0000"/>
                          </a:solidFill>
                          <a:effectLst/>
                          <a:latin typeface="Arial" charset="0"/>
                          <a:ea typeface="Times New Roman" pitchFamily="18" charset="0"/>
                          <a:cs typeface="Arial" charset="0"/>
                        </a:rPr>
                        <a:t>R3</a:t>
                      </a:r>
                      <a:r>
                        <a:rPr kumimoji="0" lang="pt-BR" sz="1200" b="0" i="0" u="none" strike="noStrike" cap="none" normalizeH="0" baseline="0" smtClean="0">
                          <a:ln>
                            <a:noFill/>
                          </a:ln>
                          <a:solidFill>
                            <a:schemeClr val="bg1"/>
                          </a:solidFill>
                          <a:effectLst/>
                          <a:latin typeface="Arial" charset="0"/>
                          <a:ea typeface="Times New Roman" pitchFamily="18" charset="0"/>
                          <a:cs typeface="Arial" charset="0"/>
                        </a:rPr>
                        <a:t> – Dosis alta</a:t>
                      </a:r>
                    </a:p>
                  </a:txBody>
                  <a:tcPr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1" i="0" u="none" strike="noStrike" cap="none" normalizeH="0" baseline="0" smtClean="0">
                          <a:ln>
                            <a:noFill/>
                          </a:ln>
                          <a:solidFill>
                            <a:schemeClr val="bg1"/>
                          </a:solidFill>
                          <a:effectLst/>
                          <a:latin typeface="Arial" charset="0"/>
                          <a:ea typeface="Times New Roman" pitchFamily="18" charset="0"/>
                          <a:cs typeface="Arial" charset="0"/>
                        </a:rPr>
                        <a:t>      3828,5 abc</a:t>
                      </a:r>
                      <a:endParaRPr kumimoji="0" lang="es-MX" sz="1200" b="0" i="0" u="none" strike="noStrike" cap="none" normalizeH="0" baseline="0" smtClean="0">
                        <a:ln>
                          <a:noFill/>
                        </a:ln>
                        <a:solidFill>
                          <a:schemeClr val="bg1"/>
                        </a:solidFill>
                        <a:effectLst/>
                        <a:latin typeface="Arial" charset="0"/>
                        <a:ea typeface="Times New Roman" pitchFamily="18" charset="0"/>
                        <a:cs typeface="Arial" charset="0"/>
                      </a:endParaRPr>
                    </a:p>
                  </a:txBody>
                  <a:tcPr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tr>
              <a:tr h="1619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0" i="0" u="none" strike="noStrike" cap="none" normalizeH="0" baseline="0" smtClean="0">
                          <a:ln>
                            <a:noFill/>
                          </a:ln>
                          <a:solidFill>
                            <a:schemeClr val="bg1"/>
                          </a:solidFill>
                          <a:effectLst/>
                          <a:latin typeface="Arial" charset="0"/>
                          <a:ea typeface="Times New Roman" pitchFamily="18" charset="0"/>
                          <a:cs typeface="Arial" charset="0"/>
                        </a:rPr>
                        <a:t>17- Flusilazole+ Carbendazim R5</a:t>
                      </a:r>
                    </a:p>
                  </a:txBody>
                  <a:tcPr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1" i="0" u="none" strike="noStrike" cap="none" normalizeH="0" baseline="0" smtClean="0">
                          <a:ln>
                            <a:noFill/>
                          </a:ln>
                          <a:solidFill>
                            <a:schemeClr val="bg1"/>
                          </a:solidFill>
                          <a:effectLst/>
                          <a:latin typeface="Arial" charset="0"/>
                          <a:ea typeface="Times New Roman" pitchFamily="18" charset="0"/>
                          <a:cs typeface="Arial" charset="0"/>
                        </a:rPr>
                        <a:t>      3785,3 abcd</a:t>
                      </a:r>
                      <a:endParaRPr kumimoji="0" lang="es-MX" sz="1200" b="0" i="0" u="none" strike="noStrike" cap="none" normalizeH="0" baseline="0" smtClean="0">
                        <a:ln>
                          <a:noFill/>
                        </a:ln>
                        <a:solidFill>
                          <a:schemeClr val="bg1"/>
                        </a:solidFill>
                        <a:effectLst/>
                        <a:latin typeface="Arial" charset="0"/>
                        <a:ea typeface="Times New Roman" pitchFamily="18" charset="0"/>
                        <a:cs typeface="Arial" charset="0"/>
                      </a:endParaRPr>
                    </a:p>
                  </a:txBody>
                  <a:tcPr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tr>
              <a:tr h="1619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0" i="0" u="none" strike="noStrike" cap="none" normalizeH="0" baseline="0" smtClean="0">
                          <a:ln>
                            <a:noFill/>
                          </a:ln>
                          <a:solidFill>
                            <a:schemeClr val="bg1"/>
                          </a:solidFill>
                          <a:effectLst/>
                          <a:latin typeface="Arial" charset="0"/>
                          <a:ea typeface="Times New Roman" pitchFamily="18" charset="0"/>
                          <a:cs typeface="Arial" charset="0"/>
                        </a:rPr>
                        <a:t>16- Flusilazole+ Carbendazim </a:t>
                      </a:r>
                      <a:r>
                        <a:rPr kumimoji="0" lang="es-MX" sz="1400" b="1" i="0" u="none" strike="noStrike" cap="none" normalizeH="0" baseline="0" smtClean="0">
                          <a:ln>
                            <a:noFill/>
                          </a:ln>
                          <a:solidFill>
                            <a:srgbClr val="FF0000"/>
                          </a:solidFill>
                          <a:effectLst/>
                          <a:latin typeface="Arial" charset="0"/>
                          <a:ea typeface="Times New Roman" pitchFamily="18" charset="0"/>
                          <a:cs typeface="Arial" charset="0"/>
                        </a:rPr>
                        <a:t>R3</a:t>
                      </a:r>
                    </a:p>
                  </a:txBody>
                  <a:tcPr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1" i="0" u="none" strike="noStrike" cap="none" normalizeH="0" baseline="0" smtClean="0">
                          <a:ln>
                            <a:noFill/>
                          </a:ln>
                          <a:solidFill>
                            <a:schemeClr val="bg1"/>
                          </a:solidFill>
                          <a:effectLst/>
                          <a:latin typeface="Arial" charset="0"/>
                          <a:ea typeface="Times New Roman" pitchFamily="18" charset="0"/>
                          <a:cs typeface="Arial" charset="0"/>
                        </a:rPr>
                        <a:t>      3781,3 abcd</a:t>
                      </a:r>
                      <a:endParaRPr kumimoji="0" lang="es-MX" sz="1200" b="0" i="0" u="none" strike="noStrike" cap="none" normalizeH="0" baseline="0" smtClean="0">
                        <a:ln>
                          <a:noFill/>
                        </a:ln>
                        <a:solidFill>
                          <a:schemeClr val="bg1"/>
                        </a:solidFill>
                        <a:effectLst/>
                        <a:latin typeface="Arial" charset="0"/>
                        <a:ea typeface="Times New Roman" pitchFamily="18" charset="0"/>
                        <a:cs typeface="Arial" charset="0"/>
                      </a:endParaRPr>
                    </a:p>
                  </a:txBody>
                  <a:tcPr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tr>
              <a:tr h="1619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0" i="0" u="none" strike="noStrike" cap="none" normalizeH="0" baseline="0" smtClean="0">
                          <a:ln>
                            <a:noFill/>
                          </a:ln>
                          <a:solidFill>
                            <a:schemeClr val="bg1"/>
                          </a:solidFill>
                          <a:effectLst/>
                          <a:latin typeface="Arial" charset="0"/>
                          <a:ea typeface="Times New Roman" pitchFamily="18" charset="0"/>
                          <a:cs typeface="Arial" charset="0"/>
                        </a:rPr>
                        <a:t>6-   Tebuconazole+ Procloraz</a:t>
                      </a:r>
                      <a:r>
                        <a:rPr kumimoji="0" lang="es-MX" sz="1400" b="1" i="0" u="none" strike="noStrike" cap="none" normalizeH="0" baseline="0" smtClean="0">
                          <a:ln>
                            <a:noFill/>
                          </a:ln>
                          <a:solidFill>
                            <a:srgbClr val="FF0000"/>
                          </a:solidFill>
                          <a:effectLst/>
                          <a:latin typeface="Arial" charset="0"/>
                          <a:ea typeface="Times New Roman" pitchFamily="18" charset="0"/>
                          <a:cs typeface="Arial" charset="0"/>
                        </a:rPr>
                        <a:t> R3</a:t>
                      </a:r>
                    </a:p>
                  </a:txBody>
                  <a:tcPr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1" i="0" u="none" strike="noStrike" cap="none" normalizeH="0" baseline="0" smtClean="0">
                          <a:ln>
                            <a:noFill/>
                          </a:ln>
                          <a:solidFill>
                            <a:schemeClr val="bg1"/>
                          </a:solidFill>
                          <a:effectLst/>
                          <a:latin typeface="Arial" charset="0"/>
                          <a:ea typeface="Times New Roman" pitchFamily="18" charset="0"/>
                          <a:cs typeface="Arial" charset="0"/>
                        </a:rPr>
                        <a:t>      3775,6 abcd</a:t>
                      </a:r>
                      <a:endParaRPr kumimoji="0" lang="es-MX" sz="1200" b="0" i="0" u="none" strike="noStrike" cap="none" normalizeH="0" baseline="0" smtClean="0">
                        <a:ln>
                          <a:noFill/>
                        </a:ln>
                        <a:solidFill>
                          <a:schemeClr val="bg1"/>
                        </a:solidFill>
                        <a:effectLst/>
                        <a:latin typeface="Arial" charset="0"/>
                        <a:ea typeface="Times New Roman" pitchFamily="18" charset="0"/>
                        <a:cs typeface="Arial" charset="0"/>
                      </a:endParaRPr>
                    </a:p>
                  </a:txBody>
                  <a:tcPr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tr>
              <a:tr h="1619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0" i="0" u="none" strike="noStrike" cap="none" normalizeH="0" baseline="0" smtClean="0">
                          <a:ln>
                            <a:noFill/>
                          </a:ln>
                          <a:solidFill>
                            <a:schemeClr val="bg1"/>
                          </a:solidFill>
                          <a:effectLst/>
                          <a:latin typeface="Arial" charset="0"/>
                          <a:ea typeface="Times New Roman" pitchFamily="18" charset="0"/>
                          <a:cs typeface="Arial" charset="0"/>
                        </a:rPr>
                        <a:t>8-   Azoxystrobin+ Myclobutanil </a:t>
                      </a:r>
                      <a:r>
                        <a:rPr kumimoji="0" lang="es-MX" sz="1400" b="1" i="0" u="none" strike="noStrike" cap="none" normalizeH="0" baseline="0" smtClean="0">
                          <a:ln>
                            <a:noFill/>
                          </a:ln>
                          <a:solidFill>
                            <a:srgbClr val="FF0000"/>
                          </a:solidFill>
                          <a:effectLst/>
                          <a:latin typeface="Arial" charset="0"/>
                          <a:ea typeface="Times New Roman" pitchFamily="18" charset="0"/>
                          <a:cs typeface="Arial" charset="0"/>
                        </a:rPr>
                        <a:t>R3</a:t>
                      </a:r>
                    </a:p>
                  </a:txBody>
                  <a:tcPr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1" i="0" u="none" strike="noStrike" cap="none" normalizeH="0" baseline="0" smtClean="0">
                          <a:ln>
                            <a:noFill/>
                          </a:ln>
                          <a:solidFill>
                            <a:schemeClr val="bg1"/>
                          </a:solidFill>
                          <a:effectLst/>
                          <a:latin typeface="Arial" charset="0"/>
                          <a:ea typeface="Times New Roman" pitchFamily="18" charset="0"/>
                          <a:cs typeface="Arial" charset="0"/>
                        </a:rPr>
                        <a:t>      3771,6 abcd</a:t>
                      </a:r>
                      <a:endParaRPr kumimoji="0" lang="es-MX" sz="1200" b="0" i="0" u="none" strike="noStrike" cap="none" normalizeH="0" baseline="0" smtClean="0">
                        <a:ln>
                          <a:noFill/>
                        </a:ln>
                        <a:solidFill>
                          <a:schemeClr val="bg1"/>
                        </a:solidFill>
                        <a:effectLst/>
                        <a:latin typeface="Arial" charset="0"/>
                        <a:ea typeface="Times New Roman" pitchFamily="18" charset="0"/>
                        <a:cs typeface="Arial" charset="0"/>
                      </a:endParaRPr>
                    </a:p>
                  </a:txBody>
                  <a:tcPr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tr>
              <a:tr h="1619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0" i="0" u="none" strike="noStrike" cap="none" normalizeH="0" baseline="0" smtClean="0">
                          <a:ln>
                            <a:noFill/>
                          </a:ln>
                          <a:solidFill>
                            <a:schemeClr val="bg1"/>
                          </a:solidFill>
                          <a:effectLst/>
                          <a:latin typeface="Arial" charset="0"/>
                          <a:ea typeface="Times New Roman" pitchFamily="18" charset="0"/>
                          <a:cs typeface="Arial" charset="0"/>
                        </a:rPr>
                        <a:t>7-   Tebuconazole+ Procloraz R5</a:t>
                      </a:r>
                    </a:p>
                  </a:txBody>
                  <a:tcPr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1" i="0" u="none" strike="noStrike" cap="none" normalizeH="0" baseline="0" smtClean="0">
                          <a:ln>
                            <a:noFill/>
                          </a:ln>
                          <a:solidFill>
                            <a:schemeClr val="bg1"/>
                          </a:solidFill>
                          <a:effectLst/>
                          <a:latin typeface="Arial" charset="0"/>
                          <a:ea typeface="Times New Roman" pitchFamily="18" charset="0"/>
                          <a:cs typeface="Arial" charset="0"/>
                        </a:rPr>
                        <a:t>      3734,0 abcd</a:t>
                      </a:r>
                      <a:endParaRPr kumimoji="0" lang="es-MX" sz="1200" b="0" i="0" u="none" strike="noStrike" cap="none" normalizeH="0" baseline="0" smtClean="0">
                        <a:ln>
                          <a:noFill/>
                        </a:ln>
                        <a:solidFill>
                          <a:schemeClr val="bg1"/>
                        </a:solidFill>
                        <a:effectLst/>
                        <a:latin typeface="Arial" charset="0"/>
                        <a:ea typeface="Times New Roman" pitchFamily="18" charset="0"/>
                        <a:cs typeface="Arial" charset="0"/>
                      </a:endParaRPr>
                    </a:p>
                  </a:txBody>
                  <a:tcPr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tr>
              <a:tr h="1619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0" i="0" u="none" strike="noStrike" cap="none" normalizeH="0" baseline="0" smtClean="0">
                          <a:ln>
                            <a:noFill/>
                          </a:ln>
                          <a:solidFill>
                            <a:schemeClr val="bg1"/>
                          </a:solidFill>
                          <a:effectLst/>
                          <a:latin typeface="Arial" charset="0"/>
                          <a:ea typeface="Times New Roman" pitchFamily="18" charset="0"/>
                          <a:cs typeface="Arial" charset="0"/>
                        </a:rPr>
                        <a:t>11- </a:t>
                      </a:r>
                      <a:r>
                        <a:rPr kumimoji="0" lang="en-GB" sz="1200" b="0" i="0" u="none" strike="noStrike" cap="none" normalizeH="0" baseline="0" smtClean="0">
                          <a:ln>
                            <a:noFill/>
                          </a:ln>
                          <a:solidFill>
                            <a:schemeClr val="bg1"/>
                          </a:solidFill>
                          <a:effectLst/>
                          <a:latin typeface="Arial" charset="0"/>
                          <a:ea typeface="Times New Roman" pitchFamily="18" charset="0"/>
                          <a:cs typeface="Arial" charset="0"/>
                        </a:rPr>
                        <a:t>Metominostrobin+ Tebuconazole R5 – Dosis baja</a:t>
                      </a:r>
                    </a:p>
                  </a:txBody>
                  <a:tcPr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1" i="0" u="none" strike="noStrike" cap="none" normalizeH="0" baseline="0" smtClean="0">
                          <a:ln>
                            <a:noFill/>
                          </a:ln>
                          <a:solidFill>
                            <a:schemeClr val="bg1"/>
                          </a:solidFill>
                          <a:effectLst/>
                          <a:latin typeface="Arial" charset="0"/>
                          <a:ea typeface="Times New Roman" pitchFamily="18" charset="0"/>
                          <a:cs typeface="Arial" charset="0"/>
                        </a:rPr>
                        <a:t>      3727,6   bcd</a:t>
                      </a:r>
                      <a:endParaRPr kumimoji="0" lang="es-MX" sz="1200" b="0" i="0" u="none" strike="noStrike" cap="none" normalizeH="0" baseline="0" smtClean="0">
                        <a:ln>
                          <a:noFill/>
                        </a:ln>
                        <a:solidFill>
                          <a:schemeClr val="bg1"/>
                        </a:solidFill>
                        <a:effectLst/>
                        <a:latin typeface="Arial" charset="0"/>
                        <a:ea typeface="Times New Roman" pitchFamily="18" charset="0"/>
                        <a:cs typeface="Arial" charset="0"/>
                      </a:endParaRPr>
                    </a:p>
                  </a:txBody>
                  <a:tcPr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tr>
              <a:tr h="1619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0" i="0" u="none" strike="noStrike" cap="none" normalizeH="0" baseline="0" smtClean="0">
                          <a:ln>
                            <a:noFill/>
                          </a:ln>
                          <a:solidFill>
                            <a:schemeClr val="bg1"/>
                          </a:solidFill>
                          <a:effectLst/>
                          <a:latin typeface="Arial" charset="0"/>
                          <a:ea typeface="Times New Roman" pitchFamily="18" charset="0"/>
                          <a:cs typeface="Arial" charset="0"/>
                        </a:rPr>
                        <a:t>15- Picoxystrobin+ Cyproconazole+ Coadyuvante – R5</a:t>
                      </a:r>
                    </a:p>
                  </a:txBody>
                  <a:tcPr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1" i="0" u="none" strike="noStrike" cap="none" normalizeH="0" baseline="0" smtClean="0">
                          <a:ln>
                            <a:noFill/>
                          </a:ln>
                          <a:solidFill>
                            <a:schemeClr val="bg1"/>
                          </a:solidFill>
                          <a:effectLst/>
                          <a:latin typeface="Arial" charset="0"/>
                          <a:ea typeface="Times New Roman" pitchFamily="18" charset="0"/>
                          <a:cs typeface="Arial" charset="0"/>
                        </a:rPr>
                        <a:t>      3717,1   bcd</a:t>
                      </a:r>
                      <a:endParaRPr kumimoji="0" lang="es-MX" sz="1200" b="0" i="0" u="none" strike="noStrike" cap="none" normalizeH="0" baseline="0" smtClean="0">
                        <a:ln>
                          <a:noFill/>
                        </a:ln>
                        <a:solidFill>
                          <a:schemeClr val="bg1"/>
                        </a:solidFill>
                        <a:effectLst/>
                        <a:latin typeface="Arial" charset="0"/>
                        <a:ea typeface="Times New Roman" pitchFamily="18" charset="0"/>
                        <a:cs typeface="Arial" charset="0"/>
                      </a:endParaRPr>
                    </a:p>
                  </a:txBody>
                  <a:tcPr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tr>
              <a:tr h="1619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200" b="0" i="0" u="none" strike="noStrike" cap="none" normalizeH="0" baseline="0" smtClean="0">
                          <a:ln>
                            <a:noFill/>
                          </a:ln>
                          <a:solidFill>
                            <a:schemeClr val="bg1"/>
                          </a:solidFill>
                          <a:effectLst/>
                          <a:latin typeface="Arial" charset="0"/>
                          <a:ea typeface="Times New Roman" pitchFamily="18" charset="0"/>
                          <a:cs typeface="Arial" charset="0"/>
                        </a:rPr>
                        <a:t>13- Metominostrobin+ Tebuconazole R5 – Dosis alta</a:t>
                      </a:r>
                    </a:p>
                  </a:txBody>
                  <a:tcPr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1" i="0" u="none" strike="noStrike" cap="none" normalizeH="0" baseline="0" smtClean="0">
                          <a:ln>
                            <a:noFill/>
                          </a:ln>
                          <a:solidFill>
                            <a:schemeClr val="bg1"/>
                          </a:solidFill>
                          <a:effectLst/>
                          <a:latin typeface="Arial" charset="0"/>
                          <a:ea typeface="Times New Roman" pitchFamily="18" charset="0"/>
                          <a:cs typeface="Arial" charset="0"/>
                        </a:rPr>
                        <a:t>      3701,9     cde</a:t>
                      </a:r>
                      <a:endParaRPr kumimoji="0" lang="es-MX" sz="1200" b="0" i="0" u="none" strike="noStrike" cap="none" normalizeH="0" baseline="0" smtClean="0">
                        <a:ln>
                          <a:noFill/>
                        </a:ln>
                        <a:solidFill>
                          <a:schemeClr val="bg1"/>
                        </a:solidFill>
                        <a:effectLst/>
                        <a:latin typeface="Arial" charset="0"/>
                        <a:ea typeface="Times New Roman" pitchFamily="18" charset="0"/>
                        <a:cs typeface="Arial" charset="0"/>
                      </a:endParaRPr>
                    </a:p>
                  </a:txBody>
                  <a:tcPr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tr>
              <a:tr h="1619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200" b="0" i="0" u="none" strike="noStrike" cap="none" normalizeH="0" baseline="0" smtClean="0">
                          <a:ln>
                            <a:noFill/>
                          </a:ln>
                          <a:solidFill>
                            <a:schemeClr val="bg1"/>
                          </a:solidFill>
                          <a:effectLst/>
                          <a:latin typeface="Arial" charset="0"/>
                          <a:ea typeface="Times New Roman" pitchFamily="18" charset="0"/>
                          <a:cs typeface="Arial" charset="0"/>
                        </a:rPr>
                        <a:t>3-  Trifloxistrobin+ Cyproconazole+Aceite soja – R5</a:t>
                      </a: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1" i="0" u="none" strike="noStrike" cap="none" normalizeH="0" baseline="0" smtClean="0">
                          <a:ln>
                            <a:noFill/>
                          </a:ln>
                          <a:solidFill>
                            <a:schemeClr val="bg1"/>
                          </a:solidFill>
                          <a:effectLst/>
                          <a:latin typeface="Arial" charset="0"/>
                          <a:ea typeface="Times New Roman" pitchFamily="18" charset="0"/>
                          <a:cs typeface="Arial" charset="0"/>
                        </a:rPr>
                        <a:t>      3697,4     cde</a:t>
                      </a:r>
                      <a:endParaRPr kumimoji="0" lang="es-MX" sz="1200" b="0" i="0" u="none" strike="noStrike" cap="none" normalizeH="0" baseline="0" smtClean="0">
                        <a:ln>
                          <a:noFill/>
                        </a:ln>
                        <a:solidFill>
                          <a:schemeClr val="bg1"/>
                        </a:solidFill>
                        <a:effectLst/>
                        <a:latin typeface="Arial" charset="0"/>
                        <a:ea typeface="Times New Roman" pitchFamily="18" charset="0"/>
                        <a:cs typeface="Arial" charset="0"/>
                      </a:endParaRPr>
                    </a:p>
                  </a:txBody>
                  <a:tcPr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tr>
              <a:tr h="1619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0" i="0" u="none" strike="noStrike" cap="none" normalizeH="0" baseline="0" smtClean="0">
                          <a:ln>
                            <a:noFill/>
                          </a:ln>
                          <a:solidFill>
                            <a:schemeClr val="bg1"/>
                          </a:solidFill>
                          <a:effectLst/>
                          <a:latin typeface="Arial" charset="0"/>
                          <a:ea typeface="Times New Roman" pitchFamily="18" charset="0"/>
                          <a:cs typeface="Arial" charset="0"/>
                        </a:rPr>
                        <a:t>9-  Azoxystrobin+ Myclobutanil R5</a:t>
                      </a:r>
                    </a:p>
                  </a:txBody>
                  <a:tcPr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1" i="0" u="none" strike="noStrike" cap="none" normalizeH="0" baseline="0" smtClean="0">
                          <a:ln>
                            <a:noFill/>
                          </a:ln>
                          <a:solidFill>
                            <a:schemeClr val="bg1"/>
                          </a:solidFill>
                          <a:effectLst/>
                          <a:latin typeface="Arial" charset="0"/>
                          <a:ea typeface="Times New Roman" pitchFamily="18" charset="0"/>
                          <a:cs typeface="Arial" charset="0"/>
                        </a:rPr>
                        <a:t>      3687,5     cde</a:t>
                      </a:r>
                      <a:endParaRPr kumimoji="0" lang="es-MX" sz="1200" b="0" i="0" u="none" strike="noStrike" cap="none" normalizeH="0" baseline="0" smtClean="0">
                        <a:ln>
                          <a:noFill/>
                        </a:ln>
                        <a:solidFill>
                          <a:schemeClr val="bg1"/>
                        </a:solidFill>
                        <a:effectLst/>
                        <a:latin typeface="Arial" charset="0"/>
                        <a:ea typeface="Times New Roman" pitchFamily="18" charset="0"/>
                        <a:cs typeface="Arial" charset="0"/>
                      </a:endParaRPr>
                    </a:p>
                  </a:txBody>
                  <a:tcPr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tr>
              <a:tr h="1619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0" i="0" u="none" strike="noStrike" cap="none" normalizeH="0" baseline="0" smtClean="0">
                          <a:ln>
                            <a:noFill/>
                          </a:ln>
                          <a:solidFill>
                            <a:schemeClr val="bg1"/>
                          </a:solidFill>
                          <a:effectLst/>
                          <a:latin typeface="Arial" charset="0"/>
                          <a:ea typeface="Times New Roman" pitchFamily="18" charset="0"/>
                          <a:cs typeface="Arial" charset="0"/>
                        </a:rPr>
                        <a:t>5-  Azoxystrobin+ Coadyuvante R5</a:t>
                      </a:r>
                    </a:p>
                  </a:txBody>
                  <a:tcPr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1" i="0" u="none" strike="noStrike" cap="none" normalizeH="0" baseline="0" smtClean="0">
                          <a:ln>
                            <a:noFill/>
                          </a:ln>
                          <a:solidFill>
                            <a:schemeClr val="bg1"/>
                          </a:solidFill>
                          <a:effectLst/>
                          <a:latin typeface="Arial" charset="0"/>
                          <a:ea typeface="Times New Roman" pitchFamily="18" charset="0"/>
                          <a:cs typeface="Arial" charset="0"/>
                        </a:rPr>
                        <a:t>      3665,6       de</a:t>
                      </a:r>
                      <a:endParaRPr kumimoji="0" lang="es-MX" sz="1200" b="0" i="0" u="none" strike="noStrike" cap="none" normalizeH="0" baseline="0" smtClean="0">
                        <a:ln>
                          <a:noFill/>
                        </a:ln>
                        <a:solidFill>
                          <a:schemeClr val="bg1"/>
                        </a:solidFill>
                        <a:effectLst/>
                        <a:latin typeface="Arial" charset="0"/>
                        <a:ea typeface="Times New Roman" pitchFamily="18" charset="0"/>
                        <a:cs typeface="Arial" charset="0"/>
                      </a:endParaRPr>
                    </a:p>
                  </a:txBody>
                  <a:tcPr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tr>
              <a:tr h="1619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1" i="0" u="none" strike="noStrike" cap="none" normalizeH="0" baseline="0" smtClean="0">
                          <a:ln>
                            <a:noFill/>
                          </a:ln>
                          <a:solidFill>
                            <a:schemeClr val="bg1"/>
                          </a:solidFill>
                          <a:effectLst/>
                          <a:latin typeface="Arial" charset="0"/>
                          <a:ea typeface="Times New Roman" pitchFamily="18" charset="0"/>
                          <a:cs typeface="Arial" charset="0"/>
                        </a:rPr>
                        <a:t>18-TESTIGO</a:t>
                      </a:r>
                      <a:endParaRPr kumimoji="0" lang="es-MX" sz="1200" b="0" i="0" u="none" strike="noStrike" cap="none" normalizeH="0" baseline="0" smtClean="0">
                        <a:ln>
                          <a:noFill/>
                        </a:ln>
                        <a:solidFill>
                          <a:schemeClr val="bg1"/>
                        </a:solidFill>
                        <a:effectLst/>
                        <a:latin typeface="Arial" charset="0"/>
                        <a:ea typeface="Times New Roman" pitchFamily="18" charset="0"/>
                        <a:cs typeface="Arial" charset="0"/>
                      </a:endParaRPr>
                    </a:p>
                  </a:txBody>
                  <a:tcPr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1" i="0" u="none" strike="noStrike" cap="none" normalizeH="0" baseline="0" smtClean="0">
                          <a:ln>
                            <a:noFill/>
                          </a:ln>
                          <a:solidFill>
                            <a:schemeClr val="bg1"/>
                          </a:solidFill>
                          <a:effectLst/>
                          <a:latin typeface="Arial" charset="0"/>
                          <a:ea typeface="Times New Roman" pitchFamily="18" charset="0"/>
                          <a:cs typeface="Arial" charset="0"/>
                        </a:rPr>
                        <a:t>      3558,5         e</a:t>
                      </a:r>
                      <a:endParaRPr kumimoji="0" lang="es-MX" sz="1200" b="0" i="0" u="none" strike="noStrike" cap="none" normalizeH="0" baseline="0" smtClean="0">
                        <a:ln>
                          <a:noFill/>
                        </a:ln>
                        <a:solidFill>
                          <a:schemeClr val="bg1"/>
                        </a:solidFill>
                        <a:effectLst/>
                        <a:latin typeface="Arial" charset="0"/>
                        <a:ea typeface="Times New Roman" pitchFamily="18" charset="0"/>
                        <a:cs typeface="Arial" charset="0"/>
                      </a:endParaRPr>
                    </a:p>
                  </a:txBody>
                  <a:tcPr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tr>
              <a:tr h="1619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1" i="0" u="none" strike="noStrike" cap="none" normalizeH="0" baseline="0" smtClean="0">
                          <a:ln>
                            <a:noFill/>
                          </a:ln>
                          <a:solidFill>
                            <a:schemeClr val="bg1"/>
                          </a:solidFill>
                          <a:effectLst/>
                          <a:latin typeface="Arial" charset="0"/>
                          <a:ea typeface="Times New Roman" pitchFamily="18" charset="0"/>
                          <a:cs typeface="Arial" charset="0"/>
                        </a:rPr>
                        <a:t>1-  TESTIGO</a:t>
                      </a:r>
                      <a:endParaRPr kumimoji="0" lang="es-MX" sz="1200" b="0" i="0" u="none" strike="noStrike" cap="none" normalizeH="0" baseline="0" smtClean="0">
                        <a:ln>
                          <a:noFill/>
                        </a:ln>
                        <a:solidFill>
                          <a:schemeClr val="bg1"/>
                        </a:solidFill>
                        <a:effectLst/>
                        <a:latin typeface="Arial" charset="0"/>
                        <a:ea typeface="Times New Roman" pitchFamily="18" charset="0"/>
                        <a:cs typeface="Arial" charset="0"/>
                      </a:endParaRPr>
                    </a:p>
                  </a:txBody>
                  <a:tcPr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1" i="0" u="none" strike="noStrike" cap="none" normalizeH="0" baseline="0" smtClean="0">
                          <a:ln>
                            <a:noFill/>
                          </a:ln>
                          <a:solidFill>
                            <a:schemeClr val="bg1"/>
                          </a:solidFill>
                          <a:effectLst/>
                          <a:latin typeface="Arial" charset="0"/>
                          <a:ea typeface="Times New Roman" pitchFamily="18" charset="0"/>
                          <a:cs typeface="Arial" charset="0"/>
                        </a:rPr>
                        <a:t>      3548,9         e</a:t>
                      </a:r>
                      <a:endParaRPr kumimoji="0" lang="es-MX" sz="1200" b="0" i="0" u="none" strike="noStrike" cap="none" normalizeH="0" baseline="0" smtClean="0">
                        <a:ln>
                          <a:noFill/>
                        </a:ln>
                        <a:solidFill>
                          <a:schemeClr val="bg1"/>
                        </a:solidFill>
                        <a:effectLst/>
                        <a:latin typeface="Arial" charset="0"/>
                        <a:ea typeface="Times New Roman" pitchFamily="18" charset="0"/>
                        <a:cs typeface="Arial" charset="0"/>
                      </a:endParaRPr>
                    </a:p>
                  </a:txBody>
                  <a:tcPr anchor="b"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FFFFFF"/>
                    </a:solidFill>
                  </a:tcPr>
                </a:tc>
              </a:tr>
            </a:tbl>
          </a:graphicData>
        </a:graphic>
      </p:graphicFrame>
      <p:sp>
        <p:nvSpPr>
          <p:cNvPr id="502848" name="Text Box 64"/>
          <p:cNvSpPr txBox="1">
            <a:spLocks noChangeArrowheads="1"/>
          </p:cNvSpPr>
          <p:nvPr/>
        </p:nvSpPr>
        <p:spPr bwMode="ltGray">
          <a:xfrm>
            <a:off x="1042988" y="6192838"/>
            <a:ext cx="4433887" cy="549275"/>
          </a:xfrm>
          <a:prstGeom prst="rect">
            <a:avLst/>
          </a:prstGeom>
          <a:solidFill>
            <a:schemeClr val="bg1"/>
          </a:solidFill>
          <a:ln w="12700">
            <a:noFill/>
            <a:miter lim="800000"/>
            <a:headEnd type="none" w="sm" len="sm"/>
            <a:tailEnd type="none" w="sm" len="sm"/>
          </a:ln>
          <a:effectLst/>
        </p:spPr>
        <p:txBody>
          <a:bodyPr wrap="none">
            <a:spAutoFit/>
          </a:bodyPr>
          <a:lstStyle/>
          <a:p>
            <a:r>
              <a:rPr lang="es-MX" sz="1000">
                <a:solidFill>
                  <a:srgbClr val="FFFFFF"/>
                </a:solidFill>
              </a:rPr>
              <a:t>(*) Promedio de cuatro repeticiones. En kg/ha.</a:t>
            </a:r>
          </a:p>
          <a:p>
            <a:r>
              <a:rPr lang="es-MX" sz="1000">
                <a:solidFill>
                  <a:srgbClr val="FFFFFF"/>
                </a:solidFill>
              </a:rPr>
              <a:t>Los tratamientos seguidos por la misma letra no difirieron significativamente</a:t>
            </a:r>
            <a:endParaRPr lang="en-GB" sz="1000">
              <a:solidFill>
                <a:srgbClr val="FFFFFF"/>
              </a:solidFill>
            </a:endParaRPr>
          </a:p>
          <a:p>
            <a:r>
              <a:rPr lang="en-GB" sz="1000">
                <a:solidFill>
                  <a:srgbClr val="FFFFFF"/>
                </a:solidFill>
              </a:rPr>
              <a:t>LSD 0.05: 157.8            CV: 2.97% </a:t>
            </a:r>
            <a:endParaRPr lang="es-ES" sz="1000">
              <a:solidFill>
                <a:srgbClr val="FFFFFF"/>
              </a:solidFill>
            </a:endParaRPr>
          </a:p>
        </p:txBody>
      </p:sp>
      <p:sp>
        <p:nvSpPr>
          <p:cNvPr id="502849" name="Text Box 65"/>
          <p:cNvSpPr txBox="1">
            <a:spLocks noChangeArrowheads="1"/>
          </p:cNvSpPr>
          <p:nvPr/>
        </p:nvSpPr>
        <p:spPr bwMode="ltGray">
          <a:xfrm>
            <a:off x="1042988" y="209550"/>
            <a:ext cx="5507037" cy="274638"/>
          </a:xfrm>
          <a:prstGeom prst="rect">
            <a:avLst/>
          </a:prstGeom>
          <a:solidFill>
            <a:schemeClr val="bg1"/>
          </a:solidFill>
          <a:ln w="12700">
            <a:noFill/>
            <a:miter lim="800000"/>
            <a:headEnd type="none" w="sm" len="sm"/>
            <a:tailEnd type="none" w="sm" len="sm"/>
          </a:ln>
          <a:effectLst/>
        </p:spPr>
        <p:txBody>
          <a:bodyPr wrap="none">
            <a:spAutoFit/>
          </a:bodyPr>
          <a:lstStyle/>
          <a:p>
            <a:r>
              <a:rPr lang="es-ES" sz="1200" b="1">
                <a:solidFill>
                  <a:srgbClr val="FFFFFF"/>
                </a:solidFill>
              </a:rPr>
              <a:t>Cuadro 4: </a:t>
            </a:r>
            <a:r>
              <a:rPr lang="es-MX" sz="1200" b="1">
                <a:solidFill>
                  <a:srgbClr val="FFFFFF"/>
                </a:solidFill>
              </a:rPr>
              <a:t>Efecto de los tratamientos con fungicidas sobre el rendimiento</a:t>
            </a:r>
            <a:endParaRPr lang="es-ES" sz="1200" b="1">
              <a:solidFill>
                <a:srgbClr val="FFFFFF"/>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388" name="Text Box 4"/>
          <p:cNvSpPr txBox="1">
            <a:spLocks noChangeArrowheads="1"/>
          </p:cNvSpPr>
          <p:nvPr/>
        </p:nvSpPr>
        <p:spPr bwMode="auto">
          <a:xfrm>
            <a:off x="3541713" y="2794000"/>
            <a:ext cx="2470150" cy="641350"/>
          </a:xfrm>
          <a:prstGeom prst="rect">
            <a:avLst/>
          </a:prstGeom>
          <a:solidFill>
            <a:schemeClr val="bg1"/>
          </a:solidFill>
          <a:ln w="9525">
            <a:noFill/>
            <a:miter lim="800000"/>
            <a:headEnd/>
            <a:tailEnd/>
          </a:ln>
          <a:effectLst/>
        </p:spPr>
        <p:txBody>
          <a:bodyPr wrap="none">
            <a:spAutoFit/>
          </a:bodyPr>
          <a:lstStyle/>
          <a:p>
            <a:r>
              <a:rPr lang="es-ES" sz="3600">
                <a:solidFill>
                  <a:srgbClr val="FFFFFF"/>
                </a:solidFill>
              </a:rPr>
              <a:t>RESUMEN</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12" name="Text Box 4"/>
          <p:cNvSpPr txBox="1">
            <a:spLocks noChangeArrowheads="1"/>
          </p:cNvSpPr>
          <p:nvPr/>
        </p:nvSpPr>
        <p:spPr bwMode="auto">
          <a:xfrm>
            <a:off x="2514600" y="2524125"/>
            <a:ext cx="3857625" cy="1552575"/>
          </a:xfrm>
          <a:prstGeom prst="rect">
            <a:avLst/>
          </a:prstGeom>
          <a:solidFill>
            <a:srgbClr val="FFFFFF"/>
          </a:solidFill>
          <a:ln w="9525">
            <a:noFill/>
            <a:miter lim="800000"/>
            <a:headEnd/>
            <a:tailEnd/>
          </a:ln>
          <a:effectLst/>
        </p:spPr>
        <p:txBody>
          <a:bodyPr wrap="none">
            <a:spAutoFit/>
          </a:bodyPr>
          <a:lstStyle/>
          <a:p>
            <a:r>
              <a:rPr lang="es-ES" b="1">
                <a:solidFill>
                  <a:schemeClr val="bg1"/>
                </a:solidFill>
              </a:rPr>
              <a:t>DIAGNOSTICO A CAMPO</a:t>
            </a:r>
          </a:p>
          <a:p>
            <a:endParaRPr lang="es-ES" b="1">
              <a:solidFill>
                <a:schemeClr val="bg1"/>
              </a:solidFill>
            </a:endParaRPr>
          </a:p>
          <a:p>
            <a:r>
              <a:rPr lang="es-ES" b="1">
                <a:solidFill>
                  <a:schemeClr val="bg1"/>
                </a:solidFill>
              </a:rPr>
              <a:t>-EN PLANTA VERDE</a:t>
            </a:r>
          </a:p>
          <a:p>
            <a:r>
              <a:rPr lang="es-ES" b="1">
                <a:solidFill>
                  <a:schemeClr val="bg1"/>
                </a:solidFill>
              </a:rPr>
              <a:t>-EN RASTROJOS</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6" name="Text Box 4"/>
          <p:cNvSpPr txBox="1">
            <a:spLocks noChangeArrowheads="1"/>
          </p:cNvSpPr>
          <p:nvPr/>
        </p:nvSpPr>
        <p:spPr bwMode="auto">
          <a:xfrm>
            <a:off x="2659063" y="2746375"/>
            <a:ext cx="3857625" cy="1187450"/>
          </a:xfrm>
          <a:prstGeom prst="rect">
            <a:avLst/>
          </a:prstGeom>
          <a:solidFill>
            <a:srgbClr val="FFFFFF"/>
          </a:solidFill>
          <a:ln w="9525">
            <a:noFill/>
            <a:miter lim="800000"/>
            <a:headEnd/>
            <a:tailEnd/>
          </a:ln>
          <a:effectLst/>
        </p:spPr>
        <p:txBody>
          <a:bodyPr wrap="none">
            <a:spAutoFit/>
          </a:bodyPr>
          <a:lstStyle/>
          <a:p>
            <a:r>
              <a:rPr lang="es-ES" b="1">
                <a:solidFill>
                  <a:schemeClr val="bg1"/>
                </a:solidFill>
              </a:rPr>
              <a:t>DIAGNOSTICO A CAMPO</a:t>
            </a:r>
          </a:p>
          <a:p>
            <a:endParaRPr lang="es-ES" b="1">
              <a:solidFill>
                <a:schemeClr val="bg1"/>
              </a:solidFill>
            </a:endParaRPr>
          </a:p>
          <a:p>
            <a:r>
              <a:rPr lang="es-ES" b="1">
                <a:solidFill>
                  <a:schemeClr val="bg1"/>
                </a:solidFill>
              </a:rPr>
              <a:t>-EN PLANTA VERDE</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0484" name="Picture 4" descr="DSCN7198"/>
          <p:cNvPicPr>
            <a:picLocks noChangeAspect="1" noChangeArrowheads="1"/>
          </p:cNvPicPr>
          <p:nvPr/>
        </p:nvPicPr>
        <p:blipFill>
          <a:blip r:embed="rId3" cstate="print"/>
          <a:srcRect/>
          <a:stretch>
            <a:fillRect/>
          </a:stretch>
        </p:blipFill>
        <p:spPr bwMode="auto">
          <a:xfrm>
            <a:off x="-36513" y="958850"/>
            <a:ext cx="4464051" cy="3262313"/>
          </a:xfrm>
          <a:prstGeom prst="rect">
            <a:avLst/>
          </a:prstGeom>
          <a:noFill/>
        </p:spPr>
      </p:pic>
      <p:sp>
        <p:nvSpPr>
          <p:cNvPr id="660485" name="Text Box 5"/>
          <p:cNvSpPr txBox="1">
            <a:spLocks noChangeArrowheads="1"/>
          </p:cNvSpPr>
          <p:nvPr/>
        </p:nvSpPr>
        <p:spPr bwMode="auto">
          <a:xfrm>
            <a:off x="-61913" y="4221163"/>
            <a:ext cx="4489451" cy="915987"/>
          </a:xfrm>
          <a:prstGeom prst="rect">
            <a:avLst/>
          </a:prstGeom>
          <a:solidFill>
            <a:schemeClr val="bg1"/>
          </a:solidFill>
          <a:ln w="9525">
            <a:noFill/>
            <a:miter lim="800000"/>
            <a:headEnd/>
            <a:tailEnd/>
          </a:ln>
          <a:effectLst/>
        </p:spPr>
        <p:txBody>
          <a:bodyPr wrap="none">
            <a:spAutoFit/>
          </a:bodyPr>
          <a:lstStyle/>
          <a:p>
            <a:r>
              <a:rPr lang="es-ES" sz="1800" b="1">
                <a:solidFill>
                  <a:srgbClr val="FFFFFF"/>
                </a:solidFill>
              </a:rPr>
              <a:t>Tizón bacteriano</a:t>
            </a:r>
          </a:p>
          <a:p>
            <a:r>
              <a:rPr lang="es-ES" sz="1800" b="1">
                <a:solidFill>
                  <a:srgbClr val="FFFFFF"/>
                </a:solidFill>
              </a:rPr>
              <a:t>S</a:t>
            </a:r>
            <a:r>
              <a:rPr lang="es-MX" sz="1800" b="1">
                <a:solidFill>
                  <a:srgbClr val="FFFFFF"/>
                </a:solidFill>
              </a:rPr>
              <a:t>í</a:t>
            </a:r>
            <a:r>
              <a:rPr lang="es-ES" sz="1800" b="1">
                <a:solidFill>
                  <a:srgbClr val="FFFFFF"/>
                </a:solidFill>
              </a:rPr>
              <a:t>ntomas: desgarramiento de hojas</a:t>
            </a:r>
          </a:p>
          <a:p>
            <a:r>
              <a:rPr lang="es-ES" sz="1800" b="1">
                <a:solidFill>
                  <a:srgbClr val="FFFFFF"/>
                </a:solidFill>
              </a:rPr>
              <a:t>Ubicación: Comienza en tercio superior</a:t>
            </a:r>
          </a:p>
        </p:txBody>
      </p:sp>
      <p:sp>
        <p:nvSpPr>
          <p:cNvPr id="660486" name="Text Box 6"/>
          <p:cNvSpPr txBox="1">
            <a:spLocks noChangeArrowheads="1"/>
          </p:cNvSpPr>
          <p:nvPr/>
        </p:nvSpPr>
        <p:spPr bwMode="auto">
          <a:xfrm>
            <a:off x="4427538" y="4221163"/>
            <a:ext cx="4716462" cy="915987"/>
          </a:xfrm>
          <a:prstGeom prst="rect">
            <a:avLst/>
          </a:prstGeom>
          <a:solidFill>
            <a:srgbClr val="FFFFFF"/>
          </a:solidFill>
          <a:ln w="9525">
            <a:noFill/>
            <a:miter lim="800000"/>
            <a:headEnd/>
            <a:tailEnd/>
          </a:ln>
          <a:effectLst/>
        </p:spPr>
        <p:txBody>
          <a:bodyPr>
            <a:spAutoFit/>
          </a:bodyPr>
          <a:lstStyle/>
          <a:p>
            <a:r>
              <a:rPr lang="es-ES" sz="1800" b="1">
                <a:solidFill>
                  <a:schemeClr val="bg1"/>
                </a:solidFill>
              </a:rPr>
              <a:t>Mancha marrón</a:t>
            </a:r>
          </a:p>
          <a:p>
            <a:r>
              <a:rPr lang="es-ES" sz="1800" b="1">
                <a:solidFill>
                  <a:schemeClr val="bg1"/>
                </a:solidFill>
              </a:rPr>
              <a:t>S</a:t>
            </a:r>
            <a:r>
              <a:rPr lang="es-MX" sz="1800" b="1">
                <a:solidFill>
                  <a:schemeClr val="bg1"/>
                </a:solidFill>
              </a:rPr>
              <a:t>í</a:t>
            </a:r>
            <a:r>
              <a:rPr lang="es-ES" sz="1800" b="1">
                <a:solidFill>
                  <a:schemeClr val="bg1"/>
                </a:solidFill>
              </a:rPr>
              <a:t>ntomas: Manchas marrones y clorosis.</a:t>
            </a:r>
          </a:p>
          <a:p>
            <a:r>
              <a:rPr lang="es-ES" sz="1800" b="1">
                <a:solidFill>
                  <a:schemeClr val="bg1"/>
                </a:solidFill>
              </a:rPr>
              <a:t>Ubicación: Comienza en tercio inferior</a:t>
            </a:r>
          </a:p>
        </p:txBody>
      </p:sp>
      <p:pic>
        <p:nvPicPr>
          <p:cNvPr id="660487" name="Picture 7" descr="DSCN7212"/>
          <p:cNvPicPr>
            <a:picLocks noChangeAspect="1" noChangeArrowheads="1"/>
          </p:cNvPicPr>
          <p:nvPr/>
        </p:nvPicPr>
        <p:blipFill>
          <a:blip r:embed="rId4" cstate="print"/>
          <a:srcRect/>
          <a:stretch>
            <a:fillRect/>
          </a:stretch>
        </p:blipFill>
        <p:spPr bwMode="auto">
          <a:xfrm>
            <a:off x="4427538" y="908050"/>
            <a:ext cx="4830762" cy="3384550"/>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60" name="Text Box 4"/>
          <p:cNvSpPr txBox="1">
            <a:spLocks noChangeArrowheads="1"/>
          </p:cNvSpPr>
          <p:nvPr/>
        </p:nvSpPr>
        <p:spPr bwMode="auto">
          <a:xfrm>
            <a:off x="2659063" y="2817813"/>
            <a:ext cx="3857625" cy="1187450"/>
          </a:xfrm>
          <a:prstGeom prst="rect">
            <a:avLst/>
          </a:prstGeom>
          <a:solidFill>
            <a:srgbClr val="FFFFFF"/>
          </a:solidFill>
          <a:ln w="9525">
            <a:noFill/>
            <a:miter lim="800000"/>
            <a:headEnd/>
            <a:tailEnd/>
          </a:ln>
          <a:effectLst/>
        </p:spPr>
        <p:txBody>
          <a:bodyPr wrap="none">
            <a:spAutoFit/>
          </a:bodyPr>
          <a:lstStyle/>
          <a:p>
            <a:r>
              <a:rPr lang="es-ES" b="1">
                <a:solidFill>
                  <a:schemeClr val="bg1"/>
                </a:solidFill>
              </a:rPr>
              <a:t>DIAGNOSTICO A CAMPO</a:t>
            </a:r>
          </a:p>
          <a:p>
            <a:endParaRPr lang="es-ES" b="1">
              <a:solidFill>
                <a:schemeClr val="bg1"/>
              </a:solidFill>
            </a:endParaRPr>
          </a:p>
          <a:p>
            <a:r>
              <a:rPr lang="es-ES" b="1">
                <a:solidFill>
                  <a:schemeClr val="bg1"/>
                </a:solidFill>
              </a:rPr>
              <a:t>-EN RASTROJOS</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4340" name="Picture 4" descr="Ckikuchii-tallo"/>
          <p:cNvPicPr>
            <a:picLocks noChangeAspect="1" noChangeArrowheads="1"/>
          </p:cNvPicPr>
          <p:nvPr/>
        </p:nvPicPr>
        <p:blipFill>
          <a:blip r:embed="rId3"/>
          <a:srcRect/>
          <a:stretch>
            <a:fillRect/>
          </a:stretch>
        </p:blipFill>
        <p:spPr bwMode="auto">
          <a:xfrm>
            <a:off x="0" y="-26988"/>
            <a:ext cx="4537075" cy="3455988"/>
          </a:xfrm>
          <a:prstGeom prst="rect">
            <a:avLst/>
          </a:prstGeom>
          <a:noFill/>
        </p:spPr>
      </p:pic>
      <p:pic>
        <p:nvPicPr>
          <p:cNvPr id="654341" name="Picture 5" descr="Septoria-tallo2"/>
          <p:cNvPicPr>
            <a:picLocks noChangeAspect="1" noChangeArrowheads="1"/>
          </p:cNvPicPr>
          <p:nvPr/>
        </p:nvPicPr>
        <p:blipFill>
          <a:blip r:embed="rId4"/>
          <a:srcRect/>
          <a:stretch>
            <a:fillRect/>
          </a:stretch>
        </p:blipFill>
        <p:spPr bwMode="auto">
          <a:xfrm>
            <a:off x="2555875" y="3429000"/>
            <a:ext cx="4824413" cy="3406775"/>
          </a:xfrm>
          <a:prstGeom prst="rect">
            <a:avLst/>
          </a:prstGeom>
          <a:noFill/>
        </p:spPr>
      </p:pic>
      <p:pic>
        <p:nvPicPr>
          <p:cNvPr id="654342" name="Picture 6" descr="DSCN7574"/>
          <p:cNvPicPr>
            <a:picLocks noChangeAspect="1" noChangeArrowheads="1"/>
          </p:cNvPicPr>
          <p:nvPr/>
        </p:nvPicPr>
        <p:blipFill>
          <a:blip r:embed="rId5" cstate="print"/>
          <a:srcRect/>
          <a:stretch>
            <a:fillRect/>
          </a:stretch>
        </p:blipFill>
        <p:spPr bwMode="auto">
          <a:xfrm>
            <a:off x="4500563" y="0"/>
            <a:ext cx="4643437" cy="3429000"/>
          </a:xfrm>
          <a:prstGeom prst="rect">
            <a:avLst/>
          </a:prstGeom>
          <a:noFill/>
        </p:spPr>
      </p:pic>
      <p:sp>
        <p:nvSpPr>
          <p:cNvPr id="654343" name="Text Box 7"/>
          <p:cNvSpPr txBox="1">
            <a:spLocks noChangeArrowheads="1"/>
          </p:cNvSpPr>
          <p:nvPr/>
        </p:nvSpPr>
        <p:spPr bwMode="auto">
          <a:xfrm>
            <a:off x="0" y="6427788"/>
            <a:ext cx="9144000" cy="457200"/>
          </a:xfrm>
          <a:prstGeom prst="rect">
            <a:avLst/>
          </a:prstGeom>
          <a:solidFill>
            <a:schemeClr val="bg1"/>
          </a:solidFill>
          <a:ln w="9525">
            <a:noFill/>
            <a:miter lim="800000"/>
            <a:headEnd/>
            <a:tailEnd/>
          </a:ln>
          <a:effectLst/>
        </p:spPr>
        <p:txBody>
          <a:bodyPr>
            <a:spAutoFit/>
          </a:bodyPr>
          <a:lstStyle/>
          <a:p>
            <a:pPr algn="ctr"/>
            <a:r>
              <a:rPr lang="es-ES" b="1">
                <a:solidFill>
                  <a:srgbClr val="FFFFFF"/>
                </a:solidFill>
              </a:rPr>
              <a:t>Sobreviencia en rastrojos</a:t>
            </a:r>
          </a:p>
        </p:txBody>
      </p:sp>
      <p:sp>
        <p:nvSpPr>
          <p:cNvPr id="654344" name="Text Box 8"/>
          <p:cNvSpPr txBox="1">
            <a:spLocks noChangeArrowheads="1"/>
          </p:cNvSpPr>
          <p:nvPr/>
        </p:nvSpPr>
        <p:spPr bwMode="auto">
          <a:xfrm>
            <a:off x="0" y="3068638"/>
            <a:ext cx="4500563" cy="366712"/>
          </a:xfrm>
          <a:prstGeom prst="rect">
            <a:avLst/>
          </a:prstGeom>
          <a:solidFill>
            <a:srgbClr val="FFFFFF"/>
          </a:solidFill>
          <a:ln w="9525">
            <a:noFill/>
            <a:miter lim="800000"/>
            <a:headEnd/>
            <a:tailEnd/>
          </a:ln>
          <a:effectLst/>
        </p:spPr>
        <p:txBody>
          <a:bodyPr>
            <a:spAutoFit/>
          </a:bodyPr>
          <a:lstStyle/>
          <a:p>
            <a:pPr algn="ctr"/>
            <a:r>
              <a:rPr lang="es-ES" sz="1800" b="1" i="1">
                <a:solidFill>
                  <a:schemeClr val="bg1"/>
                </a:solidFill>
              </a:rPr>
              <a:t>Cercospora kikuchiii</a:t>
            </a:r>
          </a:p>
        </p:txBody>
      </p:sp>
      <p:sp>
        <p:nvSpPr>
          <p:cNvPr id="654345" name="Text Box 9"/>
          <p:cNvSpPr txBox="1">
            <a:spLocks noChangeArrowheads="1"/>
          </p:cNvSpPr>
          <p:nvPr/>
        </p:nvSpPr>
        <p:spPr bwMode="auto">
          <a:xfrm>
            <a:off x="4500563" y="3068638"/>
            <a:ext cx="4643437" cy="366712"/>
          </a:xfrm>
          <a:prstGeom prst="rect">
            <a:avLst/>
          </a:prstGeom>
          <a:solidFill>
            <a:srgbClr val="FFFFFF"/>
          </a:solidFill>
          <a:ln w="9525">
            <a:noFill/>
            <a:miter lim="800000"/>
            <a:headEnd/>
            <a:tailEnd/>
          </a:ln>
          <a:effectLst/>
        </p:spPr>
        <p:txBody>
          <a:bodyPr>
            <a:spAutoFit/>
          </a:bodyPr>
          <a:lstStyle/>
          <a:p>
            <a:pPr algn="ctr"/>
            <a:r>
              <a:rPr lang="es-ES" sz="1800" b="1" i="1">
                <a:solidFill>
                  <a:schemeClr val="bg1"/>
                </a:solidFill>
              </a:rPr>
              <a:t>Cercospora sojina</a:t>
            </a:r>
          </a:p>
        </p:txBody>
      </p:sp>
      <p:sp>
        <p:nvSpPr>
          <p:cNvPr id="654346" name="Text Box 10"/>
          <p:cNvSpPr txBox="1">
            <a:spLocks noChangeArrowheads="1"/>
          </p:cNvSpPr>
          <p:nvPr/>
        </p:nvSpPr>
        <p:spPr bwMode="auto">
          <a:xfrm>
            <a:off x="5294313" y="4076700"/>
            <a:ext cx="2085975" cy="376238"/>
          </a:xfrm>
          <a:prstGeom prst="rect">
            <a:avLst/>
          </a:prstGeom>
          <a:noFill/>
          <a:ln w="9525">
            <a:solidFill>
              <a:schemeClr val="bg1"/>
            </a:solidFill>
            <a:miter lim="800000"/>
            <a:headEnd/>
            <a:tailEnd/>
          </a:ln>
          <a:effectLst/>
        </p:spPr>
        <p:txBody>
          <a:bodyPr wrap="none">
            <a:spAutoFit/>
          </a:bodyPr>
          <a:lstStyle/>
          <a:p>
            <a:r>
              <a:rPr lang="es-ES" sz="1800" b="1" i="1">
                <a:solidFill>
                  <a:schemeClr val="bg1"/>
                </a:solidFill>
              </a:rPr>
              <a:t>Septoria glycines</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8" name="Text Box 4"/>
          <p:cNvSpPr txBox="1">
            <a:spLocks noChangeArrowheads="1"/>
          </p:cNvSpPr>
          <p:nvPr/>
        </p:nvSpPr>
        <p:spPr bwMode="auto">
          <a:xfrm>
            <a:off x="1979613" y="2746375"/>
            <a:ext cx="5468937" cy="1187450"/>
          </a:xfrm>
          <a:prstGeom prst="rect">
            <a:avLst/>
          </a:prstGeom>
          <a:solidFill>
            <a:srgbClr val="FFFFFF"/>
          </a:solidFill>
          <a:ln w="9525">
            <a:noFill/>
            <a:miter lim="800000"/>
            <a:headEnd/>
            <a:tailEnd/>
          </a:ln>
          <a:effectLst/>
        </p:spPr>
        <p:txBody>
          <a:bodyPr wrap="none">
            <a:spAutoFit/>
          </a:bodyPr>
          <a:lstStyle/>
          <a:p>
            <a:r>
              <a:rPr lang="es-ES" b="1">
                <a:solidFill>
                  <a:schemeClr val="bg1"/>
                </a:solidFill>
              </a:rPr>
              <a:t>UMBRALES DE DAÑO ECONOMICO</a:t>
            </a:r>
          </a:p>
          <a:p>
            <a:r>
              <a:rPr lang="es-ES" b="1">
                <a:solidFill>
                  <a:schemeClr val="bg1"/>
                </a:solidFill>
              </a:rPr>
              <a:t>PARA LAS ENFERMEDADES DE FIN</a:t>
            </a:r>
          </a:p>
          <a:p>
            <a:r>
              <a:rPr lang="es-ES" b="1">
                <a:solidFill>
                  <a:schemeClr val="bg1"/>
                </a:solidFill>
              </a:rPr>
              <a:t>DE CICLO</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7570" name="Picture 2" descr="SMR hoja"/>
          <p:cNvPicPr>
            <a:picLocks noChangeAspect="1" noChangeArrowheads="1"/>
          </p:cNvPicPr>
          <p:nvPr/>
        </p:nvPicPr>
        <p:blipFill>
          <a:blip r:embed="rId3"/>
          <a:srcRect/>
          <a:stretch>
            <a:fillRect/>
          </a:stretch>
        </p:blipFill>
        <p:spPr bwMode="auto">
          <a:xfrm>
            <a:off x="2411413" y="152400"/>
            <a:ext cx="4370387" cy="6553200"/>
          </a:xfrm>
          <a:prstGeom prst="rect">
            <a:avLst/>
          </a:prstGeom>
          <a:noFill/>
          <a:ln w="38100">
            <a:solidFill>
              <a:srgbClr val="000000"/>
            </a:solidFill>
            <a:miter lim="800000"/>
            <a:headEnd/>
            <a:tailEnd/>
          </a:ln>
        </p:spPr>
      </p:pic>
      <p:sp>
        <p:nvSpPr>
          <p:cNvPr id="877571" name="AutoShape 3"/>
          <p:cNvSpPr>
            <a:spLocks noChangeArrowheads="1"/>
          </p:cNvSpPr>
          <p:nvPr/>
        </p:nvSpPr>
        <p:spPr bwMode="auto">
          <a:xfrm>
            <a:off x="3429000" y="3276600"/>
            <a:ext cx="1371600" cy="381000"/>
          </a:xfrm>
          <a:prstGeom prst="rightArrow">
            <a:avLst>
              <a:gd name="adj1" fmla="val 50000"/>
              <a:gd name="adj2" fmla="val 90000"/>
            </a:avLst>
          </a:prstGeom>
          <a:solidFill>
            <a:srgbClr val="FFFF00"/>
          </a:solidFill>
          <a:ln w="38100" cmpd="dbl">
            <a:solidFill>
              <a:schemeClr val="tx1"/>
            </a:solidFill>
            <a:miter lim="800000"/>
            <a:headEnd/>
            <a:tailEnd/>
          </a:ln>
          <a:effectLst/>
        </p:spPr>
        <p:txBody>
          <a:bodyPr wrap="none" anchor="ctr"/>
          <a:lstStyle/>
          <a:p>
            <a:endParaRPr lang="es-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77571"/>
                                        </p:tgtEl>
                                        <p:attrNameLst>
                                          <p:attrName>style.visibility</p:attrName>
                                        </p:attrNameLst>
                                      </p:cBhvr>
                                      <p:to>
                                        <p:strVal val="visible"/>
                                      </p:to>
                                    </p:set>
                                    <p:anim calcmode="lin" valueType="num">
                                      <p:cBhvr additive="base">
                                        <p:cTn id="7" dur="500" fill="hold"/>
                                        <p:tgtEl>
                                          <p:spTgt spid="877571"/>
                                        </p:tgtEl>
                                        <p:attrNameLst>
                                          <p:attrName>ppt_x</p:attrName>
                                        </p:attrNameLst>
                                      </p:cBhvr>
                                      <p:tavLst>
                                        <p:tav tm="0">
                                          <p:val>
                                            <p:strVal val="0-#ppt_w/2"/>
                                          </p:val>
                                        </p:tav>
                                        <p:tav tm="100000">
                                          <p:val>
                                            <p:strVal val="#ppt_x"/>
                                          </p:val>
                                        </p:tav>
                                      </p:tavLst>
                                    </p:anim>
                                    <p:anim calcmode="lin" valueType="num">
                                      <p:cBhvr additive="base">
                                        <p:cTn id="8" dur="500" fill="hold"/>
                                        <p:tgtEl>
                                          <p:spTgt spid="87757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757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2532" name="Picture 4" descr="DSCN1626"/>
          <p:cNvPicPr>
            <a:picLocks noChangeAspect="1" noChangeArrowheads="1"/>
          </p:cNvPicPr>
          <p:nvPr/>
        </p:nvPicPr>
        <p:blipFill>
          <a:blip r:embed="rId3"/>
          <a:srcRect/>
          <a:stretch>
            <a:fillRect/>
          </a:stretch>
        </p:blipFill>
        <p:spPr bwMode="auto">
          <a:xfrm>
            <a:off x="-36513" y="0"/>
            <a:ext cx="3887788" cy="4292600"/>
          </a:xfrm>
          <a:prstGeom prst="rect">
            <a:avLst/>
          </a:prstGeom>
          <a:noFill/>
        </p:spPr>
      </p:pic>
      <p:pic>
        <p:nvPicPr>
          <p:cNvPr id="662533" name="Picture 5" descr="P1020562"/>
          <p:cNvPicPr>
            <a:picLocks noChangeAspect="1" noChangeArrowheads="1"/>
          </p:cNvPicPr>
          <p:nvPr/>
        </p:nvPicPr>
        <p:blipFill>
          <a:blip r:embed="rId4" cstate="print"/>
          <a:srcRect/>
          <a:stretch>
            <a:fillRect/>
          </a:stretch>
        </p:blipFill>
        <p:spPr bwMode="auto">
          <a:xfrm>
            <a:off x="3851275" y="-26988"/>
            <a:ext cx="5292725" cy="4248151"/>
          </a:xfrm>
          <a:prstGeom prst="rect">
            <a:avLst/>
          </a:prstGeom>
          <a:noFill/>
        </p:spPr>
      </p:pic>
      <p:pic>
        <p:nvPicPr>
          <p:cNvPr id="662534" name="Picture 6" descr="DSCN7500"/>
          <p:cNvPicPr>
            <a:picLocks noChangeAspect="1" noChangeArrowheads="1"/>
          </p:cNvPicPr>
          <p:nvPr/>
        </p:nvPicPr>
        <p:blipFill>
          <a:blip r:embed="rId5" cstate="print"/>
          <a:srcRect/>
          <a:stretch>
            <a:fillRect/>
          </a:stretch>
        </p:blipFill>
        <p:spPr bwMode="auto">
          <a:xfrm>
            <a:off x="2843213" y="3933825"/>
            <a:ext cx="4325937" cy="2924175"/>
          </a:xfrm>
          <a:prstGeom prst="rect">
            <a:avLst/>
          </a:prstGeom>
          <a:noFill/>
        </p:spPr>
      </p:pic>
      <p:sp>
        <p:nvSpPr>
          <p:cNvPr id="662535" name="Line 7"/>
          <p:cNvSpPr>
            <a:spLocks noChangeShapeType="1"/>
          </p:cNvSpPr>
          <p:nvPr/>
        </p:nvSpPr>
        <p:spPr bwMode="ltGray">
          <a:xfrm flipV="1">
            <a:off x="1835150" y="2205038"/>
            <a:ext cx="0" cy="1296987"/>
          </a:xfrm>
          <a:prstGeom prst="line">
            <a:avLst/>
          </a:prstGeom>
          <a:noFill/>
          <a:ln w="76200">
            <a:solidFill>
              <a:srgbClr val="FF0066"/>
            </a:solidFill>
            <a:round/>
            <a:headEnd type="none" w="sm" len="sm"/>
            <a:tailEnd type="triangle" w="sm" len="sm"/>
          </a:ln>
          <a:effectLst/>
        </p:spPr>
        <p:txBody>
          <a:bodyPr wrap="none"/>
          <a:lstStyle/>
          <a:p>
            <a:endParaRPr lang="es-AR"/>
          </a:p>
        </p:txBody>
      </p:sp>
      <p:sp>
        <p:nvSpPr>
          <p:cNvPr id="662536" name="Line 8"/>
          <p:cNvSpPr>
            <a:spLocks noChangeShapeType="1"/>
          </p:cNvSpPr>
          <p:nvPr/>
        </p:nvSpPr>
        <p:spPr bwMode="auto">
          <a:xfrm flipH="1" flipV="1">
            <a:off x="5724525" y="1773238"/>
            <a:ext cx="574675" cy="1728787"/>
          </a:xfrm>
          <a:prstGeom prst="line">
            <a:avLst/>
          </a:prstGeom>
          <a:noFill/>
          <a:ln w="76200">
            <a:solidFill>
              <a:srgbClr val="FF3300"/>
            </a:solidFill>
            <a:round/>
            <a:headEnd/>
            <a:tailEnd/>
          </a:ln>
          <a:effectLst/>
        </p:spPr>
        <p:txBody>
          <a:bodyPr/>
          <a:lstStyle/>
          <a:p>
            <a:endParaRPr lang="es-AR"/>
          </a:p>
        </p:txBody>
      </p:sp>
      <p:sp>
        <p:nvSpPr>
          <p:cNvPr id="662537" name="Text Box 9"/>
          <p:cNvSpPr txBox="1">
            <a:spLocks noChangeArrowheads="1"/>
          </p:cNvSpPr>
          <p:nvPr/>
        </p:nvSpPr>
        <p:spPr bwMode="auto">
          <a:xfrm>
            <a:off x="4140200" y="4149725"/>
            <a:ext cx="311150" cy="366713"/>
          </a:xfrm>
          <a:prstGeom prst="rect">
            <a:avLst/>
          </a:prstGeom>
          <a:solidFill>
            <a:schemeClr val="bg1"/>
          </a:solidFill>
          <a:ln w="9525">
            <a:noFill/>
            <a:miter lim="800000"/>
            <a:headEnd/>
            <a:tailEnd/>
          </a:ln>
          <a:effectLst/>
        </p:spPr>
        <p:txBody>
          <a:bodyPr wrap="none">
            <a:spAutoFit/>
          </a:bodyPr>
          <a:lstStyle/>
          <a:p>
            <a:r>
              <a:rPr lang="es-ES" sz="1800">
                <a:solidFill>
                  <a:srgbClr val="FFFFFF"/>
                </a:solidFill>
              </a:rPr>
              <a:t>1</a:t>
            </a:r>
          </a:p>
        </p:txBody>
      </p:sp>
      <p:sp>
        <p:nvSpPr>
          <p:cNvPr id="662539" name="Text Box 11"/>
          <p:cNvSpPr txBox="1">
            <a:spLocks noChangeArrowheads="1"/>
          </p:cNvSpPr>
          <p:nvPr/>
        </p:nvSpPr>
        <p:spPr bwMode="auto">
          <a:xfrm>
            <a:off x="4765675" y="4933950"/>
            <a:ext cx="311150" cy="366713"/>
          </a:xfrm>
          <a:prstGeom prst="rect">
            <a:avLst/>
          </a:prstGeom>
          <a:solidFill>
            <a:schemeClr val="bg1"/>
          </a:solidFill>
          <a:ln w="9525">
            <a:noFill/>
            <a:miter lim="800000"/>
            <a:headEnd/>
            <a:tailEnd/>
          </a:ln>
          <a:effectLst/>
        </p:spPr>
        <p:txBody>
          <a:bodyPr wrap="none">
            <a:spAutoFit/>
          </a:bodyPr>
          <a:lstStyle/>
          <a:p>
            <a:r>
              <a:rPr lang="es-ES" sz="1800">
                <a:solidFill>
                  <a:srgbClr val="FFFFFF"/>
                </a:solidFill>
              </a:rPr>
              <a:t>2</a:t>
            </a:r>
          </a:p>
        </p:txBody>
      </p:sp>
      <p:sp>
        <p:nvSpPr>
          <p:cNvPr id="662540" name="Text Box 12"/>
          <p:cNvSpPr txBox="1">
            <a:spLocks noChangeArrowheads="1"/>
          </p:cNvSpPr>
          <p:nvPr/>
        </p:nvSpPr>
        <p:spPr bwMode="auto">
          <a:xfrm>
            <a:off x="5651500" y="5006975"/>
            <a:ext cx="311150" cy="366713"/>
          </a:xfrm>
          <a:prstGeom prst="rect">
            <a:avLst/>
          </a:prstGeom>
          <a:solidFill>
            <a:schemeClr val="bg1"/>
          </a:solidFill>
          <a:ln w="9525">
            <a:noFill/>
            <a:miter lim="800000"/>
            <a:headEnd/>
            <a:tailEnd/>
          </a:ln>
          <a:effectLst/>
        </p:spPr>
        <p:txBody>
          <a:bodyPr wrap="none">
            <a:spAutoFit/>
          </a:bodyPr>
          <a:lstStyle/>
          <a:p>
            <a:r>
              <a:rPr lang="es-ES" sz="1800">
                <a:solidFill>
                  <a:srgbClr val="FFFFFF"/>
                </a:solidFill>
              </a:rPr>
              <a:t>3</a:t>
            </a:r>
          </a:p>
        </p:txBody>
      </p:sp>
      <p:sp>
        <p:nvSpPr>
          <p:cNvPr id="662541" name="Text Box 13"/>
          <p:cNvSpPr txBox="1">
            <a:spLocks noChangeArrowheads="1"/>
          </p:cNvSpPr>
          <p:nvPr/>
        </p:nvSpPr>
        <p:spPr bwMode="auto">
          <a:xfrm>
            <a:off x="5003800" y="5367338"/>
            <a:ext cx="311150" cy="366712"/>
          </a:xfrm>
          <a:prstGeom prst="rect">
            <a:avLst/>
          </a:prstGeom>
          <a:solidFill>
            <a:schemeClr val="bg1"/>
          </a:solidFill>
          <a:ln w="9525">
            <a:noFill/>
            <a:miter lim="800000"/>
            <a:headEnd/>
            <a:tailEnd/>
          </a:ln>
          <a:effectLst/>
        </p:spPr>
        <p:txBody>
          <a:bodyPr wrap="none">
            <a:spAutoFit/>
          </a:bodyPr>
          <a:lstStyle/>
          <a:p>
            <a:r>
              <a:rPr lang="es-ES" sz="1800">
                <a:solidFill>
                  <a:srgbClr val="FFFFFF"/>
                </a:solidFill>
              </a:rPr>
              <a:t>4</a:t>
            </a:r>
          </a:p>
        </p:txBody>
      </p:sp>
      <p:sp>
        <p:nvSpPr>
          <p:cNvPr id="662542" name="Text Box 14"/>
          <p:cNvSpPr txBox="1">
            <a:spLocks noChangeArrowheads="1"/>
          </p:cNvSpPr>
          <p:nvPr/>
        </p:nvSpPr>
        <p:spPr bwMode="auto">
          <a:xfrm>
            <a:off x="4643438" y="5942013"/>
            <a:ext cx="311150" cy="366712"/>
          </a:xfrm>
          <a:prstGeom prst="rect">
            <a:avLst/>
          </a:prstGeom>
          <a:solidFill>
            <a:schemeClr val="bg1"/>
          </a:solidFill>
          <a:ln w="9525">
            <a:noFill/>
            <a:miter lim="800000"/>
            <a:headEnd/>
            <a:tailEnd/>
          </a:ln>
          <a:effectLst/>
        </p:spPr>
        <p:txBody>
          <a:bodyPr wrap="none">
            <a:spAutoFit/>
          </a:bodyPr>
          <a:lstStyle/>
          <a:p>
            <a:r>
              <a:rPr lang="es-ES" sz="1800">
                <a:solidFill>
                  <a:srgbClr val="FFFFFF"/>
                </a:solidFill>
              </a:rPr>
              <a:t>5</a:t>
            </a:r>
          </a:p>
        </p:txBody>
      </p:sp>
      <p:sp>
        <p:nvSpPr>
          <p:cNvPr id="662543" name="Text Box 15"/>
          <p:cNvSpPr txBox="1">
            <a:spLocks noChangeArrowheads="1"/>
          </p:cNvSpPr>
          <p:nvPr/>
        </p:nvSpPr>
        <p:spPr bwMode="auto">
          <a:xfrm>
            <a:off x="5773738" y="5654675"/>
            <a:ext cx="311150" cy="366713"/>
          </a:xfrm>
          <a:prstGeom prst="rect">
            <a:avLst/>
          </a:prstGeom>
          <a:solidFill>
            <a:schemeClr val="bg1"/>
          </a:solidFill>
          <a:ln w="9525">
            <a:noFill/>
            <a:miter lim="800000"/>
            <a:headEnd/>
            <a:tailEnd/>
          </a:ln>
          <a:effectLst/>
        </p:spPr>
        <p:txBody>
          <a:bodyPr wrap="none">
            <a:spAutoFit/>
          </a:bodyPr>
          <a:lstStyle/>
          <a:p>
            <a:r>
              <a:rPr lang="es-ES" sz="1800">
                <a:solidFill>
                  <a:srgbClr val="FFFFFF"/>
                </a:solidFill>
              </a:rPr>
              <a:t>6</a:t>
            </a:r>
          </a:p>
        </p:txBody>
      </p:sp>
      <p:sp>
        <p:nvSpPr>
          <p:cNvPr id="662544" name="Text Box 16"/>
          <p:cNvSpPr txBox="1">
            <a:spLocks noChangeArrowheads="1"/>
          </p:cNvSpPr>
          <p:nvPr/>
        </p:nvSpPr>
        <p:spPr bwMode="auto">
          <a:xfrm>
            <a:off x="3924300" y="-26988"/>
            <a:ext cx="5219700" cy="366713"/>
          </a:xfrm>
          <a:prstGeom prst="rect">
            <a:avLst/>
          </a:prstGeom>
          <a:solidFill>
            <a:srgbClr val="FFFFFF"/>
          </a:solidFill>
          <a:ln w="9525">
            <a:noFill/>
            <a:miter lim="800000"/>
            <a:headEnd/>
            <a:tailEnd/>
          </a:ln>
          <a:effectLst/>
        </p:spPr>
        <p:txBody>
          <a:bodyPr>
            <a:spAutoFit/>
          </a:bodyPr>
          <a:lstStyle/>
          <a:p>
            <a:pPr algn="ctr"/>
            <a:r>
              <a:rPr lang="es-ES" sz="1800" b="1" i="1">
                <a:solidFill>
                  <a:schemeClr val="bg1"/>
                </a:solidFill>
              </a:rPr>
              <a:t>Cercospora kikuchiii</a:t>
            </a:r>
          </a:p>
        </p:txBody>
      </p:sp>
      <p:sp>
        <p:nvSpPr>
          <p:cNvPr id="662545" name="Text Box 17"/>
          <p:cNvSpPr txBox="1">
            <a:spLocks noChangeArrowheads="1"/>
          </p:cNvSpPr>
          <p:nvPr/>
        </p:nvSpPr>
        <p:spPr bwMode="auto">
          <a:xfrm>
            <a:off x="2843213" y="6518275"/>
            <a:ext cx="4321175" cy="366713"/>
          </a:xfrm>
          <a:prstGeom prst="rect">
            <a:avLst/>
          </a:prstGeom>
          <a:solidFill>
            <a:srgbClr val="FFFFFF"/>
          </a:solidFill>
          <a:ln w="9525">
            <a:noFill/>
            <a:miter lim="800000"/>
            <a:headEnd/>
            <a:tailEnd/>
          </a:ln>
          <a:effectLst/>
        </p:spPr>
        <p:txBody>
          <a:bodyPr>
            <a:spAutoFit/>
          </a:bodyPr>
          <a:lstStyle/>
          <a:p>
            <a:pPr algn="ctr"/>
            <a:r>
              <a:rPr lang="es-ES" sz="1800" b="1" i="1">
                <a:solidFill>
                  <a:schemeClr val="bg1"/>
                </a:solidFill>
              </a:rPr>
              <a:t>Cercospora sojina</a:t>
            </a:r>
          </a:p>
        </p:txBody>
      </p:sp>
      <p:sp>
        <p:nvSpPr>
          <p:cNvPr id="662546" name="Text Box 18"/>
          <p:cNvSpPr txBox="1">
            <a:spLocks noChangeArrowheads="1"/>
          </p:cNvSpPr>
          <p:nvPr/>
        </p:nvSpPr>
        <p:spPr bwMode="auto">
          <a:xfrm>
            <a:off x="-36513" y="-26988"/>
            <a:ext cx="4321176" cy="366713"/>
          </a:xfrm>
          <a:prstGeom prst="rect">
            <a:avLst/>
          </a:prstGeom>
          <a:solidFill>
            <a:srgbClr val="FFFFFF"/>
          </a:solidFill>
          <a:ln w="9525">
            <a:noFill/>
            <a:miter lim="800000"/>
            <a:headEnd/>
            <a:tailEnd/>
          </a:ln>
          <a:effectLst/>
        </p:spPr>
        <p:txBody>
          <a:bodyPr>
            <a:spAutoFit/>
          </a:bodyPr>
          <a:lstStyle/>
          <a:p>
            <a:pPr algn="ctr"/>
            <a:r>
              <a:rPr lang="es-ES" sz="1800" b="1" i="1">
                <a:solidFill>
                  <a:schemeClr val="bg1"/>
                </a:solidFill>
              </a:rPr>
              <a:t>Septoria glycines</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7090" name="Text Box 2"/>
          <p:cNvSpPr txBox="1">
            <a:spLocks noChangeArrowheads="1"/>
          </p:cNvSpPr>
          <p:nvPr/>
        </p:nvSpPr>
        <p:spPr bwMode="ltGray">
          <a:xfrm>
            <a:off x="3367088" y="3529013"/>
            <a:ext cx="5237162" cy="1555750"/>
          </a:xfrm>
          <a:prstGeom prst="rect">
            <a:avLst/>
          </a:prstGeom>
          <a:noFill/>
          <a:ln w="12700" algn="ctr">
            <a:noFill/>
            <a:miter lim="800000"/>
            <a:headEnd type="none" w="sm" len="sm"/>
            <a:tailEnd type="none" w="sm" len="sm"/>
          </a:ln>
          <a:effectLst/>
        </p:spPr>
        <p:txBody>
          <a:bodyPr wrap="none">
            <a:spAutoFit/>
          </a:bodyPr>
          <a:lstStyle/>
          <a:p>
            <a:r>
              <a:rPr lang="es-ES" sz="3600" b="1"/>
              <a:t>Muchas gracias.</a:t>
            </a:r>
          </a:p>
          <a:p>
            <a:endParaRPr lang="es-ES" sz="3600" b="1"/>
          </a:p>
          <a:p>
            <a:r>
              <a:rPr lang="es-ES" b="1"/>
              <a:t>ivancovich@pergamino.inta.gov.ar</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1 CuadroTexto"/>
          <p:cNvSpPr txBox="1"/>
          <p:nvPr/>
        </p:nvSpPr>
        <p:spPr>
          <a:xfrm>
            <a:off x="500034" y="428604"/>
            <a:ext cx="7715304" cy="461665"/>
          </a:xfrm>
          <a:prstGeom prst="rect">
            <a:avLst/>
          </a:prstGeom>
          <a:noFill/>
        </p:spPr>
        <p:txBody>
          <a:bodyPr wrap="square" rtlCol="0">
            <a:spAutoFit/>
          </a:bodyPr>
          <a:lstStyle/>
          <a:p>
            <a:r>
              <a:rPr lang="es-AR" u="sng" dirty="0" smtClean="0">
                <a:solidFill>
                  <a:srgbClr val="000000"/>
                </a:solidFill>
              </a:rPr>
              <a:t>Trabajo en grupo y conclusiones</a:t>
            </a:r>
            <a:endParaRPr lang="es-AR" u="sng" dirty="0">
              <a:solidFill>
                <a:srgbClr val="000000"/>
              </a:solidFill>
            </a:endParaRPr>
          </a:p>
        </p:txBody>
      </p:sp>
      <p:sp>
        <p:nvSpPr>
          <p:cNvPr id="3" name="2 CuadroTexto"/>
          <p:cNvSpPr txBox="1"/>
          <p:nvPr/>
        </p:nvSpPr>
        <p:spPr>
          <a:xfrm>
            <a:off x="285720" y="2786058"/>
            <a:ext cx="8143932" cy="3785652"/>
          </a:xfrm>
          <a:prstGeom prst="rect">
            <a:avLst/>
          </a:prstGeom>
          <a:noFill/>
        </p:spPr>
        <p:txBody>
          <a:bodyPr wrap="square" rtlCol="0">
            <a:spAutoFit/>
          </a:bodyPr>
          <a:lstStyle/>
          <a:p>
            <a:pPr>
              <a:buFont typeface="Arial" pitchFamily="34" charset="0"/>
              <a:buChar char="•"/>
            </a:pPr>
            <a:r>
              <a:rPr lang="es-AR" sz="1000" dirty="0" smtClean="0">
                <a:solidFill>
                  <a:srgbClr val="000000"/>
                </a:solidFill>
              </a:rPr>
              <a:t> Grupo 2: Lucho Firpo</a:t>
            </a:r>
          </a:p>
          <a:p>
            <a:r>
              <a:rPr lang="es-AR" sz="1000" dirty="0" smtClean="0">
                <a:solidFill>
                  <a:srgbClr val="000000"/>
                </a:solidFill>
              </a:rPr>
              <a:t>Destacable los conceptos transmitidos por </a:t>
            </a:r>
            <a:r>
              <a:rPr lang="es-AR" sz="1000" dirty="0" err="1" smtClean="0">
                <a:solidFill>
                  <a:srgbClr val="000000"/>
                </a:solidFill>
              </a:rPr>
              <a:t>antonio</a:t>
            </a:r>
            <a:r>
              <a:rPr lang="es-AR" sz="1000" dirty="0" smtClean="0">
                <a:solidFill>
                  <a:srgbClr val="000000"/>
                </a:solidFill>
              </a:rPr>
              <a:t> en la </a:t>
            </a:r>
            <a:r>
              <a:rPr lang="es-AR" sz="1000" dirty="0" err="1" smtClean="0">
                <a:solidFill>
                  <a:srgbClr val="000000"/>
                </a:solidFill>
              </a:rPr>
              <a:t>deteccion</a:t>
            </a:r>
            <a:r>
              <a:rPr lang="es-AR" sz="1000" dirty="0" smtClean="0">
                <a:solidFill>
                  <a:srgbClr val="000000"/>
                </a:solidFill>
              </a:rPr>
              <a:t> temprana. No olvidarnos de la </a:t>
            </a:r>
            <a:r>
              <a:rPr lang="es-AR" sz="1000" dirty="0" err="1" smtClean="0">
                <a:solidFill>
                  <a:srgbClr val="000000"/>
                </a:solidFill>
              </a:rPr>
              <a:t>septoria</a:t>
            </a:r>
            <a:r>
              <a:rPr lang="es-AR" sz="1000" dirty="0" smtClean="0">
                <a:solidFill>
                  <a:srgbClr val="000000"/>
                </a:solidFill>
              </a:rPr>
              <a:t> por seguir la MOR</a:t>
            </a:r>
          </a:p>
          <a:p>
            <a:r>
              <a:rPr lang="es-AR" sz="1000" dirty="0" smtClean="0">
                <a:solidFill>
                  <a:srgbClr val="000000"/>
                </a:solidFill>
              </a:rPr>
              <a:t>Como tomar </a:t>
            </a:r>
            <a:r>
              <a:rPr lang="es-AR" sz="1000" dirty="0" err="1" smtClean="0">
                <a:solidFill>
                  <a:srgbClr val="000000"/>
                </a:solidFill>
              </a:rPr>
              <a:t>desiciones</a:t>
            </a:r>
            <a:r>
              <a:rPr lang="es-AR" sz="1000" dirty="0" smtClean="0">
                <a:solidFill>
                  <a:srgbClr val="000000"/>
                </a:solidFill>
              </a:rPr>
              <a:t> cuando falta </a:t>
            </a:r>
            <a:r>
              <a:rPr lang="es-AR" sz="1000" dirty="0" err="1" smtClean="0">
                <a:solidFill>
                  <a:srgbClr val="000000"/>
                </a:solidFill>
              </a:rPr>
              <a:t>capacitacion</a:t>
            </a:r>
            <a:r>
              <a:rPr lang="es-AR" sz="1000" dirty="0" smtClean="0">
                <a:solidFill>
                  <a:srgbClr val="000000"/>
                </a:solidFill>
              </a:rPr>
              <a:t> en el </a:t>
            </a:r>
            <a:r>
              <a:rPr lang="es-AR" sz="1000" dirty="0" err="1" smtClean="0">
                <a:solidFill>
                  <a:srgbClr val="000000"/>
                </a:solidFill>
              </a:rPr>
              <a:t>recorredor</a:t>
            </a:r>
            <a:r>
              <a:rPr lang="es-AR" sz="1000" dirty="0" smtClean="0">
                <a:solidFill>
                  <a:srgbClr val="000000"/>
                </a:solidFill>
              </a:rPr>
              <a:t>, CAPACITACION ??</a:t>
            </a:r>
          </a:p>
          <a:p>
            <a:r>
              <a:rPr lang="es-AR" sz="1000" dirty="0" smtClean="0">
                <a:solidFill>
                  <a:srgbClr val="000000"/>
                </a:solidFill>
              </a:rPr>
              <a:t>Los tratamientos de semillas como pueden impactar en el manejo de las enfermedades. Siembra tempranas MAXIN ataca hongos del suelo, cuando la semilla se siembra tarde </a:t>
            </a:r>
            <a:r>
              <a:rPr lang="es-AR" sz="1000" dirty="0" err="1" smtClean="0">
                <a:solidFill>
                  <a:srgbClr val="000000"/>
                </a:solidFill>
              </a:rPr>
              <a:t>tiram</a:t>
            </a:r>
            <a:r>
              <a:rPr lang="es-AR" sz="1000" dirty="0" smtClean="0">
                <a:solidFill>
                  <a:srgbClr val="000000"/>
                </a:solidFill>
              </a:rPr>
              <a:t>. </a:t>
            </a:r>
            <a:r>
              <a:rPr lang="es-AR" sz="1000" dirty="0" err="1" smtClean="0">
                <a:solidFill>
                  <a:srgbClr val="000000"/>
                </a:solidFill>
              </a:rPr>
              <a:t>Phomosis</a:t>
            </a:r>
            <a:r>
              <a:rPr lang="es-AR" sz="1000" dirty="0" smtClean="0">
                <a:solidFill>
                  <a:srgbClr val="000000"/>
                </a:solidFill>
              </a:rPr>
              <a:t> + 10% descartar. Semillas dañadas germinan menos </a:t>
            </a:r>
          </a:p>
          <a:p>
            <a:r>
              <a:rPr lang="es-AR" sz="1000" dirty="0" smtClean="0">
                <a:solidFill>
                  <a:srgbClr val="000000"/>
                </a:solidFill>
              </a:rPr>
              <a:t>Para ir </a:t>
            </a:r>
            <a:r>
              <a:rPr lang="es-AR" sz="1000" dirty="0" err="1" smtClean="0">
                <a:solidFill>
                  <a:srgbClr val="000000"/>
                </a:solidFill>
              </a:rPr>
              <a:t>adelantandose</a:t>
            </a:r>
            <a:r>
              <a:rPr lang="es-AR" sz="1000" dirty="0" smtClean="0">
                <a:solidFill>
                  <a:srgbClr val="000000"/>
                </a:solidFill>
              </a:rPr>
              <a:t> a lo que va a pasar ver los lotes mas adelantados.</a:t>
            </a:r>
          </a:p>
          <a:p>
            <a:r>
              <a:rPr lang="es-AR" sz="1000" dirty="0" smtClean="0">
                <a:solidFill>
                  <a:srgbClr val="000000"/>
                </a:solidFill>
              </a:rPr>
              <a:t>Aportes a la </a:t>
            </a:r>
            <a:r>
              <a:rPr lang="es-AR" sz="1000" dirty="0" err="1" smtClean="0">
                <a:solidFill>
                  <a:srgbClr val="000000"/>
                </a:solidFill>
              </a:rPr>
              <a:t>ridzo</a:t>
            </a:r>
            <a:r>
              <a:rPr lang="es-AR" sz="1000" dirty="0" smtClean="0">
                <a:solidFill>
                  <a:srgbClr val="000000"/>
                </a:solidFill>
              </a:rPr>
              <a:t>, recopilar la </a:t>
            </a:r>
            <a:r>
              <a:rPr lang="es-AR" sz="1000" dirty="0" err="1" smtClean="0">
                <a:solidFill>
                  <a:srgbClr val="000000"/>
                </a:solidFill>
              </a:rPr>
              <a:t>informacion</a:t>
            </a:r>
            <a:r>
              <a:rPr lang="es-AR" sz="1000" dirty="0" smtClean="0">
                <a:solidFill>
                  <a:srgbClr val="000000"/>
                </a:solidFill>
              </a:rPr>
              <a:t> existente en la zona ver con INTA si se pueden realizar ensayos </a:t>
            </a:r>
            <a:r>
              <a:rPr lang="es-AR" sz="1000" dirty="0" err="1" smtClean="0">
                <a:solidFill>
                  <a:srgbClr val="000000"/>
                </a:solidFill>
              </a:rPr>
              <a:t>especificos</a:t>
            </a:r>
            <a:r>
              <a:rPr lang="es-AR" sz="1000" dirty="0" smtClean="0">
                <a:solidFill>
                  <a:srgbClr val="000000"/>
                </a:solidFill>
              </a:rPr>
              <a:t>. Falta de recursos humano de </a:t>
            </a:r>
            <a:r>
              <a:rPr lang="es-AR" sz="1000" dirty="0" err="1" smtClean="0">
                <a:solidFill>
                  <a:srgbClr val="000000"/>
                </a:solidFill>
              </a:rPr>
              <a:t>inta</a:t>
            </a:r>
            <a:r>
              <a:rPr lang="es-AR" sz="1000" dirty="0" smtClean="0">
                <a:solidFill>
                  <a:srgbClr val="000000"/>
                </a:solidFill>
              </a:rPr>
              <a:t> para hacer los ensayos. </a:t>
            </a:r>
            <a:r>
              <a:rPr lang="es-AR" sz="1000" dirty="0" err="1" smtClean="0">
                <a:solidFill>
                  <a:srgbClr val="000000"/>
                </a:solidFill>
              </a:rPr>
              <a:t>Tambien</a:t>
            </a:r>
            <a:r>
              <a:rPr lang="es-AR" sz="1000" dirty="0" smtClean="0">
                <a:solidFill>
                  <a:srgbClr val="000000"/>
                </a:solidFill>
              </a:rPr>
              <a:t> evaluar en Soja de 2da.</a:t>
            </a:r>
          </a:p>
          <a:p>
            <a:r>
              <a:rPr lang="es-AR" sz="1000" dirty="0" smtClean="0">
                <a:solidFill>
                  <a:srgbClr val="000000"/>
                </a:solidFill>
              </a:rPr>
              <a:t>Protocolo de tecnología de aplicación</a:t>
            </a:r>
          </a:p>
          <a:p>
            <a:endParaRPr lang="es-AR" sz="1000" dirty="0" smtClean="0">
              <a:solidFill>
                <a:srgbClr val="000000"/>
              </a:solidFill>
            </a:endParaRPr>
          </a:p>
          <a:p>
            <a:pPr>
              <a:buFont typeface="Arial" pitchFamily="34" charset="0"/>
              <a:buChar char="•"/>
            </a:pPr>
            <a:r>
              <a:rPr lang="es-AR" sz="1000" dirty="0" smtClean="0">
                <a:solidFill>
                  <a:srgbClr val="000000"/>
                </a:solidFill>
              </a:rPr>
              <a:t>Grupo 3: </a:t>
            </a:r>
            <a:r>
              <a:rPr lang="es-AR" sz="1000" dirty="0" err="1" smtClean="0">
                <a:solidFill>
                  <a:srgbClr val="000000"/>
                </a:solidFill>
              </a:rPr>
              <a:t>Julian</a:t>
            </a:r>
            <a:r>
              <a:rPr lang="es-AR" sz="1000" dirty="0" smtClean="0">
                <a:solidFill>
                  <a:srgbClr val="000000"/>
                </a:solidFill>
              </a:rPr>
              <a:t> Cegarra</a:t>
            </a:r>
          </a:p>
          <a:p>
            <a:r>
              <a:rPr lang="es-AR" sz="1000" dirty="0" smtClean="0">
                <a:solidFill>
                  <a:srgbClr val="000000"/>
                </a:solidFill>
              </a:rPr>
              <a:t>Muy importante el taller, gusto la </a:t>
            </a:r>
            <a:r>
              <a:rPr lang="es-AR" sz="1000" dirty="0" err="1" smtClean="0">
                <a:solidFill>
                  <a:srgbClr val="000000"/>
                </a:solidFill>
              </a:rPr>
              <a:t>vision</a:t>
            </a:r>
            <a:r>
              <a:rPr lang="es-AR" sz="1000" dirty="0" smtClean="0">
                <a:solidFill>
                  <a:srgbClr val="000000"/>
                </a:solidFill>
              </a:rPr>
              <a:t> de tratar las enfermedades por umbral, hay varias campanas es bueno para el productor </a:t>
            </a:r>
            <a:r>
              <a:rPr lang="es-AR" sz="1000" dirty="0" err="1" smtClean="0">
                <a:solidFill>
                  <a:srgbClr val="000000"/>
                </a:solidFill>
              </a:rPr>
              <a:t>parace</a:t>
            </a:r>
            <a:r>
              <a:rPr lang="es-AR" sz="1000" dirty="0" smtClean="0">
                <a:solidFill>
                  <a:srgbClr val="000000"/>
                </a:solidFill>
              </a:rPr>
              <a:t> al medio para llegar temprano, Muy distintos los fundamentos para el manejo  de MOR vs </a:t>
            </a:r>
            <a:r>
              <a:rPr lang="es-AR" sz="1000" dirty="0" err="1" smtClean="0">
                <a:solidFill>
                  <a:srgbClr val="000000"/>
                </a:solidFill>
              </a:rPr>
              <a:t>Septoria</a:t>
            </a:r>
            <a:r>
              <a:rPr lang="es-AR" sz="1000" dirty="0" smtClean="0">
                <a:solidFill>
                  <a:srgbClr val="000000"/>
                </a:solidFill>
              </a:rPr>
              <a:t>.</a:t>
            </a:r>
          </a:p>
          <a:p>
            <a:r>
              <a:rPr lang="es-AR" sz="1000" dirty="0" smtClean="0">
                <a:solidFill>
                  <a:srgbClr val="000000"/>
                </a:solidFill>
              </a:rPr>
              <a:t>2 </a:t>
            </a:r>
            <a:r>
              <a:rPr lang="es-AR" sz="1000" dirty="0" err="1" smtClean="0">
                <a:solidFill>
                  <a:srgbClr val="000000"/>
                </a:solidFill>
              </a:rPr>
              <a:t>Lineas</a:t>
            </a:r>
            <a:r>
              <a:rPr lang="es-AR" sz="1000" dirty="0" smtClean="0">
                <a:solidFill>
                  <a:srgbClr val="000000"/>
                </a:solidFill>
              </a:rPr>
              <a:t> de trabajo, para la </a:t>
            </a:r>
            <a:r>
              <a:rPr lang="es-AR" sz="1000" dirty="0" err="1" smtClean="0">
                <a:solidFill>
                  <a:srgbClr val="000000"/>
                </a:solidFill>
              </a:rPr>
              <a:t>ridzo</a:t>
            </a:r>
            <a:r>
              <a:rPr lang="es-AR" sz="1000" dirty="0" smtClean="0">
                <a:solidFill>
                  <a:srgbClr val="000000"/>
                </a:solidFill>
              </a:rPr>
              <a:t> validar los modelos de decisión de aplicaciones.</a:t>
            </a:r>
          </a:p>
          <a:p>
            <a:r>
              <a:rPr lang="es-AR" sz="1000" dirty="0" smtClean="0">
                <a:solidFill>
                  <a:srgbClr val="000000"/>
                </a:solidFill>
              </a:rPr>
              <a:t>Otra </a:t>
            </a:r>
            <a:r>
              <a:rPr lang="es-AR" sz="1000" dirty="0" err="1" smtClean="0">
                <a:solidFill>
                  <a:srgbClr val="000000"/>
                </a:solidFill>
              </a:rPr>
              <a:t>linea</a:t>
            </a:r>
            <a:r>
              <a:rPr lang="es-AR" sz="1000" dirty="0" smtClean="0">
                <a:solidFill>
                  <a:srgbClr val="000000"/>
                </a:solidFill>
              </a:rPr>
              <a:t> para los productores que dejen franjas en los lotes  que generan dudas a aplicar </a:t>
            </a:r>
          </a:p>
          <a:p>
            <a:r>
              <a:rPr lang="es-AR" sz="1000" dirty="0" smtClean="0">
                <a:solidFill>
                  <a:srgbClr val="000000"/>
                </a:solidFill>
              </a:rPr>
              <a:t>Muy importante el monitoreo</a:t>
            </a:r>
          </a:p>
          <a:p>
            <a:endParaRPr lang="es-AR" sz="1000" dirty="0" smtClean="0">
              <a:solidFill>
                <a:srgbClr val="000000"/>
              </a:solidFill>
            </a:endParaRPr>
          </a:p>
          <a:p>
            <a:r>
              <a:rPr lang="es-AR" sz="1000" dirty="0" err="1" smtClean="0">
                <a:solidFill>
                  <a:srgbClr val="000000"/>
                </a:solidFill>
              </a:rPr>
              <a:t>Despues</a:t>
            </a:r>
            <a:r>
              <a:rPr lang="es-AR" sz="1000" dirty="0" smtClean="0">
                <a:solidFill>
                  <a:srgbClr val="000000"/>
                </a:solidFill>
              </a:rPr>
              <a:t> de 15 </a:t>
            </a:r>
            <a:r>
              <a:rPr lang="es-AR" sz="1000" dirty="0" err="1" smtClean="0">
                <a:solidFill>
                  <a:srgbClr val="000000"/>
                </a:solidFill>
              </a:rPr>
              <a:t>dias</a:t>
            </a:r>
            <a:r>
              <a:rPr lang="es-AR" sz="1000" dirty="0" smtClean="0">
                <a:solidFill>
                  <a:srgbClr val="000000"/>
                </a:solidFill>
              </a:rPr>
              <a:t> se empiezan a ver que vuelven a avanzar  las enfermedades.</a:t>
            </a:r>
          </a:p>
          <a:p>
            <a:endParaRPr lang="es-AR" sz="1000" dirty="0" smtClean="0">
              <a:solidFill>
                <a:srgbClr val="000000"/>
              </a:solidFill>
            </a:endParaRPr>
          </a:p>
          <a:p>
            <a:r>
              <a:rPr lang="es-AR" sz="1000" dirty="0" err="1" smtClean="0">
                <a:solidFill>
                  <a:srgbClr val="000000"/>
                </a:solidFill>
              </a:rPr>
              <a:t>Carbendazin</a:t>
            </a:r>
            <a:r>
              <a:rPr lang="es-AR" sz="1000" dirty="0" smtClean="0">
                <a:solidFill>
                  <a:srgbClr val="000000"/>
                </a:solidFill>
              </a:rPr>
              <a:t> 10</a:t>
            </a:r>
          </a:p>
          <a:p>
            <a:r>
              <a:rPr lang="es-AR" sz="1000" dirty="0" err="1" smtClean="0">
                <a:solidFill>
                  <a:srgbClr val="000000"/>
                </a:solidFill>
              </a:rPr>
              <a:t>Triazoles</a:t>
            </a:r>
            <a:r>
              <a:rPr lang="es-AR" sz="1000" dirty="0" smtClean="0">
                <a:solidFill>
                  <a:srgbClr val="000000"/>
                </a:solidFill>
              </a:rPr>
              <a:t> 14</a:t>
            </a:r>
          </a:p>
          <a:p>
            <a:r>
              <a:rPr lang="es-AR" sz="1000" dirty="0" err="1" smtClean="0">
                <a:solidFill>
                  <a:srgbClr val="000000"/>
                </a:solidFill>
              </a:rPr>
              <a:t>estra</a:t>
            </a:r>
            <a:endParaRPr lang="es-AR" sz="1000" dirty="0" smtClean="0">
              <a:solidFill>
                <a:srgbClr val="000000"/>
              </a:solidFill>
            </a:endParaRPr>
          </a:p>
          <a:p>
            <a:endParaRPr lang="es-AR" sz="1000" dirty="0" smtClean="0">
              <a:solidFill>
                <a:srgbClr val="000000"/>
              </a:solidFill>
            </a:endParaRPr>
          </a:p>
          <a:p>
            <a:endParaRPr lang="es-AR" sz="1000" dirty="0">
              <a:solidFill>
                <a:srgbClr val="000000"/>
              </a:solidFill>
            </a:endParaRPr>
          </a:p>
        </p:txBody>
      </p:sp>
      <p:sp>
        <p:nvSpPr>
          <p:cNvPr id="5" name="4 CuadroTexto"/>
          <p:cNvSpPr txBox="1"/>
          <p:nvPr/>
        </p:nvSpPr>
        <p:spPr>
          <a:xfrm>
            <a:off x="3786182" y="1000108"/>
            <a:ext cx="5000660" cy="1938992"/>
          </a:xfrm>
          <a:prstGeom prst="rect">
            <a:avLst/>
          </a:prstGeom>
          <a:noFill/>
        </p:spPr>
        <p:txBody>
          <a:bodyPr wrap="square" rtlCol="0">
            <a:spAutoFit/>
          </a:bodyPr>
          <a:lstStyle/>
          <a:p>
            <a:pPr>
              <a:buFont typeface="Arial" pitchFamily="34" charset="0"/>
              <a:buChar char="•"/>
            </a:pPr>
            <a:r>
              <a:rPr lang="es-AR" sz="1000" dirty="0" smtClean="0">
                <a:solidFill>
                  <a:srgbClr val="000000"/>
                </a:solidFill>
              </a:rPr>
              <a:t> Grupo 1: Mercedes Prado</a:t>
            </a:r>
          </a:p>
          <a:p>
            <a:r>
              <a:rPr lang="es-AR" sz="1000" dirty="0" smtClean="0">
                <a:solidFill>
                  <a:srgbClr val="000000"/>
                </a:solidFill>
              </a:rPr>
              <a:t>Muy buena recepción de los integrantes, Antonio transmitió mucha claridad y simplicidad.</a:t>
            </a:r>
          </a:p>
          <a:p>
            <a:r>
              <a:rPr lang="es-AR" sz="1000" dirty="0" smtClean="0">
                <a:solidFill>
                  <a:srgbClr val="000000"/>
                </a:solidFill>
              </a:rPr>
              <a:t>Posible línea de trabajo, los umbrales planteados muy bajos. Hay respuestas muy bajas en el oeste, a mas años de soja + respuesta. En Pergamino hay 200 de respuesta, </a:t>
            </a:r>
            <a:r>
              <a:rPr lang="es-AR" sz="1000" dirty="0" err="1" smtClean="0">
                <a:solidFill>
                  <a:srgbClr val="000000"/>
                </a:solidFill>
              </a:rPr>
              <a:t>aca</a:t>
            </a:r>
            <a:r>
              <a:rPr lang="es-AR" sz="1000" dirty="0" smtClean="0">
                <a:solidFill>
                  <a:srgbClr val="000000"/>
                </a:solidFill>
              </a:rPr>
              <a:t>? Aplicaciones continuas? Aplicaciones por ambiente</a:t>
            </a:r>
          </a:p>
          <a:p>
            <a:pPr>
              <a:buFontTx/>
              <a:buChar char="-"/>
            </a:pPr>
            <a:r>
              <a:rPr lang="es-AR" sz="1000" dirty="0" smtClean="0">
                <a:solidFill>
                  <a:srgbClr val="000000"/>
                </a:solidFill>
              </a:rPr>
              <a:t>Si hay enfermedad aplicar temprano</a:t>
            </a:r>
          </a:p>
          <a:p>
            <a:pPr>
              <a:buFontTx/>
              <a:buChar char="-"/>
            </a:pPr>
            <a:r>
              <a:rPr lang="es-AR" sz="1000" dirty="0" smtClean="0">
                <a:solidFill>
                  <a:srgbClr val="000000"/>
                </a:solidFill>
              </a:rPr>
              <a:t> Respuesta a la </a:t>
            </a:r>
            <a:r>
              <a:rPr lang="es-AR" sz="1000" dirty="0" err="1" smtClean="0">
                <a:solidFill>
                  <a:srgbClr val="000000"/>
                </a:solidFill>
              </a:rPr>
              <a:t>apliacacóon</a:t>
            </a:r>
            <a:r>
              <a:rPr lang="es-AR" sz="1000" dirty="0" smtClean="0">
                <a:solidFill>
                  <a:srgbClr val="000000"/>
                </a:solidFill>
              </a:rPr>
              <a:t> por </a:t>
            </a:r>
            <a:r>
              <a:rPr lang="es-AR" sz="1000" dirty="0" err="1" smtClean="0">
                <a:solidFill>
                  <a:srgbClr val="000000"/>
                </a:solidFill>
              </a:rPr>
              <a:t>septoria</a:t>
            </a:r>
            <a:r>
              <a:rPr lang="es-AR" sz="1000" dirty="0" smtClean="0">
                <a:solidFill>
                  <a:srgbClr val="000000"/>
                </a:solidFill>
              </a:rPr>
              <a:t> en lotes cubiertos es baja</a:t>
            </a:r>
          </a:p>
          <a:p>
            <a:pPr>
              <a:buFontTx/>
              <a:buChar char="-"/>
            </a:pPr>
            <a:r>
              <a:rPr lang="es-AR" sz="1000" dirty="0" smtClean="0">
                <a:solidFill>
                  <a:srgbClr val="000000"/>
                </a:solidFill>
              </a:rPr>
              <a:t> Para hacer ensayos hay que elegir el lote con el umbral</a:t>
            </a:r>
          </a:p>
          <a:p>
            <a:pPr>
              <a:buFontTx/>
              <a:buChar char="-"/>
            </a:pPr>
            <a:r>
              <a:rPr lang="es-AR" sz="1000" dirty="0" smtClean="0">
                <a:solidFill>
                  <a:srgbClr val="000000"/>
                </a:solidFill>
              </a:rPr>
              <a:t> Si la soja rinde menos de 20qq  las respuestas son muy bajas</a:t>
            </a:r>
          </a:p>
          <a:p>
            <a:pPr>
              <a:buFontTx/>
              <a:buChar char="-"/>
            </a:pPr>
            <a:r>
              <a:rPr lang="es-AR" sz="1000" dirty="0" smtClean="0">
                <a:solidFill>
                  <a:srgbClr val="000000"/>
                </a:solidFill>
              </a:rPr>
              <a:t> INDUCTORES DE RESISTENCIA FOSFITOS</a:t>
            </a:r>
          </a:p>
          <a:p>
            <a:endParaRPr lang="es-AR" sz="10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738" name="Text Box 2"/>
          <p:cNvSpPr txBox="1">
            <a:spLocks noChangeArrowheads="1"/>
          </p:cNvSpPr>
          <p:nvPr/>
        </p:nvSpPr>
        <p:spPr bwMode="auto">
          <a:xfrm>
            <a:off x="609600" y="3857625"/>
            <a:ext cx="8229600" cy="579438"/>
          </a:xfrm>
          <a:prstGeom prst="rect">
            <a:avLst/>
          </a:prstGeom>
          <a:solidFill>
            <a:schemeClr val="bg1"/>
          </a:solidFill>
          <a:ln w="9525">
            <a:noFill/>
            <a:miter lim="800000"/>
            <a:headEnd/>
            <a:tailEnd/>
          </a:ln>
          <a:effectLst/>
        </p:spPr>
        <p:txBody>
          <a:bodyPr lIns="91422" tIns="45711" rIns="91422" bIns="45711">
            <a:spAutoFit/>
          </a:bodyPr>
          <a:lstStyle/>
          <a:p>
            <a:pPr algn="ctr">
              <a:spcBef>
                <a:spcPct val="50000"/>
              </a:spcBef>
            </a:pPr>
            <a:r>
              <a:rPr lang="es-MX" sz="3200" b="1" i="1">
                <a:solidFill>
                  <a:srgbClr val="FFFFFF"/>
                </a:solidFill>
                <a:effectLst>
                  <a:outerShdw blurRad="38100" dist="38100" dir="2700000" algn="tl">
                    <a:srgbClr val="000000"/>
                  </a:outerShdw>
                </a:effectLst>
              </a:rPr>
              <a:t>Diaporthe phaseolorum </a:t>
            </a:r>
            <a:r>
              <a:rPr lang="es-MX" sz="3200" b="1">
                <a:solidFill>
                  <a:srgbClr val="FFFFFF"/>
                </a:solidFill>
                <a:effectLst>
                  <a:outerShdw blurRad="38100" dist="38100" dir="2700000" algn="tl">
                    <a:srgbClr val="000000"/>
                  </a:outerShdw>
                </a:effectLst>
              </a:rPr>
              <a:t>var.</a:t>
            </a:r>
            <a:r>
              <a:rPr lang="es-MX" sz="3200" b="1" i="1">
                <a:solidFill>
                  <a:srgbClr val="FFFFFF"/>
                </a:solidFill>
                <a:effectLst>
                  <a:outerShdw blurRad="38100" dist="38100" dir="2700000" algn="tl">
                    <a:srgbClr val="000000"/>
                  </a:outerShdw>
                </a:effectLst>
              </a:rPr>
              <a:t> meridionalis</a:t>
            </a:r>
            <a:endParaRPr lang="es-AR" sz="3200" b="1" i="1">
              <a:solidFill>
                <a:srgbClr val="FFFFFF"/>
              </a:solidFill>
              <a:effectLst>
                <a:outerShdw blurRad="38100" dist="38100" dir="2700000" algn="tl">
                  <a:srgbClr val="000000"/>
                </a:outerShdw>
              </a:effectLst>
            </a:endParaRPr>
          </a:p>
        </p:txBody>
      </p:sp>
      <p:sp>
        <p:nvSpPr>
          <p:cNvPr id="884739" name="WordArt 3"/>
          <p:cNvSpPr>
            <a:spLocks noChangeArrowheads="1" noChangeShapeType="1" noTextEdit="1"/>
          </p:cNvSpPr>
          <p:nvPr/>
        </p:nvSpPr>
        <p:spPr bwMode="auto">
          <a:xfrm>
            <a:off x="3203575" y="1990725"/>
            <a:ext cx="3000375" cy="933450"/>
          </a:xfrm>
          <a:prstGeom prst="rect">
            <a:avLst/>
          </a:prstGeom>
        </p:spPr>
        <p:txBody>
          <a:bodyPr wrap="none" fromWordArt="1">
            <a:prstTxWarp prst="textPlain">
              <a:avLst>
                <a:gd name="adj" fmla="val 50000"/>
              </a:avLst>
            </a:prstTxWarp>
          </a:bodyPr>
          <a:lstStyle/>
          <a:p>
            <a:pPr algn="ctr"/>
            <a:r>
              <a:rPr lang="es-AR" sz="3200" b="1" kern="10">
                <a:ln w="38100">
                  <a:solidFill>
                    <a:schemeClr val="tx1"/>
                  </a:solidFill>
                  <a:round/>
                  <a:headEnd/>
                  <a:tailEnd/>
                </a:ln>
                <a:solidFill>
                  <a:srgbClr val="FFFF00"/>
                </a:solidFill>
                <a:effectLst>
                  <a:outerShdw dist="45791" dir="2021404" algn="ctr" rotWithShape="0">
                    <a:srgbClr val="9999FF"/>
                  </a:outerShdw>
                </a:effectLst>
                <a:latin typeface="Arial"/>
                <a:cs typeface="Arial"/>
              </a:rPr>
              <a:t>Cancro del Tallo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84738"/>
                                        </p:tgtEl>
                                        <p:attrNameLst>
                                          <p:attrName>style.visibility</p:attrName>
                                        </p:attrNameLst>
                                      </p:cBhvr>
                                      <p:to>
                                        <p:strVal val="visible"/>
                                      </p:to>
                                    </p:set>
                                    <p:animEffect transition="in" filter="blinds(horizontal)">
                                      <p:cBhvr>
                                        <p:cTn id="7" dur="500"/>
                                        <p:tgtEl>
                                          <p:spTgt spid="88473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84739"/>
                                        </p:tgtEl>
                                        <p:attrNameLst>
                                          <p:attrName>style.visibility</p:attrName>
                                        </p:attrNameLst>
                                      </p:cBhvr>
                                      <p:to>
                                        <p:strVal val="visible"/>
                                      </p:to>
                                    </p:set>
                                    <p:animEffect transition="in" filter="blinds(horizontal)">
                                      <p:cBhvr>
                                        <p:cTn id="12" dur="500"/>
                                        <p:tgtEl>
                                          <p:spTgt spid="8847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4738" grpId="0" animBg="1" autoUpdateAnimBg="0"/>
      <p:bldP spid="88473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6786" name="Picture 2" descr="Cancro tallo3"/>
          <p:cNvPicPr>
            <a:picLocks noChangeAspect="1" noChangeArrowheads="1"/>
          </p:cNvPicPr>
          <p:nvPr/>
        </p:nvPicPr>
        <p:blipFill>
          <a:blip r:embed="rId3"/>
          <a:srcRect/>
          <a:stretch>
            <a:fillRect/>
          </a:stretch>
        </p:blipFill>
        <p:spPr bwMode="auto">
          <a:xfrm>
            <a:off x="2286000" y="152400"/>
            <a:ext cx="4368800" cy="6553200"/>
          </a:xfrm>
          <a:prstGeom prst="rect">
            <a:avLst/>
          </a:prstGeom>
          <a:noFill/>
          <a:ln w="38100">
            <a:solidFill>
              <a:srgbClr val="000000"/>
            </a:solidFill>
            <a:miter lim="800000"/>
            <a:headEnd/>
            <a:tailEnd/>
          </a:ln>
        </p:spPr>
      </p:pic>
      <p:sp>
        <p:nvSpPr>
          <p:cNvPr id="886787" name="Oval 3"/>
          <p:cNvSpPr>
            <a:spLocks noChangeArrowheads="1"/>
          </p:cNvSpPr>
          <p:nvPr/>
        </p:nvSpPr>
        <p:spPr bwMode="auto">
          <a:xfrm>
            <a:off x="2819400" y="1600200"/>
            <a:ext cx="3962400" cy="3429000"/>
          </a:xfrm>
          <a:prstGeom prst="ellipse">
            <a:avLst/>
          </a:prstGeom>
          <a:noFill/>
          <a:ln w="57150">
            <a:solidFill>
              <a:srgbClr val="FFFF00"/>
            </a:solidFill>
            <a:round/>
            <a:headEnd/>
            <a:tailEnd/>
          </a:ln>
          <a:effectLst/>
        </p:spPr>
        <p:txBody>
          <a:bodyPr wrap="none" anchor="ctr"/>
          <a:lstStyle/>
          <a:p>
            <a:endParaRPr lang="es-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86787"/>
                                        </p:tgtEl>
                                        <p:attrNameLst>
                                          <p:attrName>style.visibility</p:attrName>
                                        </p:attrNameLst>
                                      </p:cBhvr>
                                      <p:to>
                                        <p:strVal val="visible"/>
                                      </p:to>
                                    </p:set>
                                    <p:anim calcmode="lin" valueType="num">
                                      <p:cBhvr>
                                        <p:cTn id="7" dur="500" fill="hold"/>
                                        <p:tgtEl>
                                          <p:spTgt spid="886787"/>
                                        </p:tgtEl>
                                        <p:attrNameLst>
                                          <p:attrName>ppt_w</p:attrName>
                                        </p:attrNameLst>
                                      </p:cBhvr>
                                      <p:tavLst>
                                        <p:tav tm="0">
                                          <p:val>
                                            <p:fltVal val="0"/>
                                          </p:val>
                                        </p:tav>
                                        <p:tav tm="100000">
                                          <p:val>
                                            <p:strVal val="#ppt_w"/>
                                          </p:val>
                                        </p:tav>
                                      </p:tavLst>
                                    </p:anim>
                                    <p:anim calcmode="lin" valueType="num">
                                      <p:cBhvr>
                                        <p:cTn id="8" dur="500" fill="hold"/>
                                        <p:tgtEl>
                                          <p:spTgt spid="88678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678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8834" name="Picture 2" descr="Cancro-campo"/>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9858" name="Picture 2" descr="Cancro campo2"/>
          <p:cNvPicPr>
            <a:picLocks noChangeAspect="1" noChangeArrowheads="1"/>
          </p:cNvPicPr>
          <p:nvPr/>
        </p:nvPicPr>
        <p:blipFill>
          <a:blip r:embed="rId3"/>
          <a:srcRect/>
          <a:stretch>
            <a:fillRect/>
          </a:stretch>
        </p:blipFill>
        <p:spPr bwMode="auto">
          <a:xfrm>
            <a:off x="0" y="0"/>
            <a:ext cx="9144000" cy="6858000"/>
          </a:xfrm>
          <a:prstGeom prst="rect">
            <a:avLst/>
          </a:prstGeom>
          <a:noFill/>
        </p:spPr>
      </p:pic>
      <p:pic>
        <p:nvPicPr>
          <p:cNvPr id="889859" name="Picture 3" descr="inta"/>
          <p:cNvPicPr>
            <a:picLocks noChangeAspect="1" noChangeArrowheads="1"/>
          </p:cNvPicPr>
          <p:nvPr/>
        </p:nvPicPr>
        <p:blipFill>
          <a:blip r:embed="rId4"/>
          <a:srcRect/>
          <a:stretch>
            <a:fillRect/>
          </a:stretch>
        </p:blipFill>
        <p:spPr bwMode="auto">
          <a:xfrm>
            <a:off x="8229600" y="6035675"/>
            <a:ext cx="685800" cy="669925"/>
          </a:xfrm>
          <a:prstGeom prst="rect">
            <a:avLst/>
          </a:prstGeom>
          <a:noFill/>
        </p:spPr>
      </p:pic>
      <p:sp>
        <p:nvSpPr>
          <p:cNvPr id="889860" name="AutoShape 4"/>
          <p:cNvSpPr>
            <a:spLocks noChangeArrowheads="1"/>
          </p:cNvSpPr>
          <p:nvPr/>
        </p:nvSpPr>
        <p:spPr bwMode="auto">
          <a:xfrm>
            <a:off x="990600" y="3352800"/>
            <a:ext cx="1371600" cy="381000"/>
          </a:xfrm>
          <a:prstGeom prst="rightArrow">
            <a:avLst>
              <a:gd name="adj1" fmla="val 50000"/>
              <a:gd name="adj2" fmla="val 90000"/>
            </a:avLst>
          </a:prstGeom>
          <a:solidFill>
            <a:srgbClr val="FFFF00"/>
          </a:solidFill>
          <a:ln w="38100" cmpd="dbl">
            <a:solidFill>
              <a:schemeClr val="tx1"/>
            </a:solidFill>
            <a:miter lim="800000"/>
            <a:headEnd/>
            <a:tailEnd/>
          </a:ln>
          <a:effectLst/>
        </p:spPr>
        <p:txBody>
          <a:bodyPr wrap="none" anchor="ctr"/>
          <a:lstStyle/>
          <a:p>
            <a:endParaRPr lang="es-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89860"/>
                                        </p:tgtEl>
                                        <p:attrNameLst>
                                          <p:attrName>style.visibility</p:attrName>
                                        </p:attrNameLst>
                                      </p:cBhvr>
                                      <p:to>
                                        <p:strVal val="visible"/>
                                      </p:to>
                                    </p:set>
                                    <p:anim calcmode="lin" valueType="num">
                                      <p:cBhvr additive="base">
                                        <p:cTn id="7" dur="500" fill="hold"/>
                                        <p:tgtEl>
                                          <p:spTgt spid="889860"/>
                                        </p:tgtEl>
                                        <p:attrNameLst>
                                          <p:attrName>ppt_x</p:attrName>
                                        </p:attrNameLst>
                                      </p:cBhvr>
                                      <p:tavLst>
                                        <p:tav tm="0">
                                          <p:val>
                                            <p:strVal val="0-#ppt_w/2"/>
                                          </p:val>
                                        </p:tav>
                                        <p:tav tm="100000">
                                          <p:val>
                                            <p:strVal val="#ppt_x"/>
                                          </p:val>
                                        </p:tav>
                                      </p:tavLst>
                                    </p:anim>
                                    <p:anim calcmode="lin" valueType="num">
                                      <p:cBhvr additive="base">
                                        <p:cTn id="8" dur="500" fill="hold"/>
                                        <p:tgtEl>
                                          <p:spTgt spid="8898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9860" grpId="0" animBg="1"/>
    </p:bldLst>
  </p:timing>
</p:sld>
</file>

<file path=ppt/theme/theme1.xml><?xml version="1.0" encoding="utf-8"?>
<a:theme xmlns:a="http://schemas.openxmlformats.org/drawingml/2006/main" name="1_Plantilla INTA">
  <a:themeElements>
    <a:clrScheme name="1_Plantilla INTA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fontScheme name="1_Plantilla INT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Plantilla INTA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1_Plantilla INTA 2">
        <a:dk1>
          <a:srgbClr val="000066"/>
        </a:dk1>
        <a:lt1>
          <a:srgbClr val="CCECFF"/>
        </a:lt1>
        <a:dk2>
          <a:srgbClr val="6699FF"/>
        </a:dk2>
        <a:lt2>
          <a:srgbClr val="CCFFFF"/>
        </a:lt2>
        <a:accent1>
          <a:srgbClr val="CC99FF"/>
        </a:accent1>
        <a:accent2>
          <a:srgbClr val="9999FF"/>
        </a:accent2>
        <a:accent3>
          <a:srgbClr val="B8CAFF"/>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1_Plantilla INTA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1982</TotalTime>
  <Words>1651</Words>
  <Application>Microsoft PowerPoint</Application>
  <PresentationFormat>Presentación en pantalla (4:3)</PresentationFormat>
  <Paragraphs>310</Paragraphs>
  <Slides>52</Slides>
  <Notes>52</Notes>
  <HiddenSlides>0</HiddenSlides>
  <MMClips>2</MMClips>
  <ScaleCrop>false</ScaleCrop>
  <HeadingPairs>
    <vt:vector size="6" baseType="variant">
      <vt:variant>
        <vt:lpstr>Tema</vt:lpstr>
      </vt:variant>
      <vt:variant>
        <vt:i4>1</vt:i4>
      </vt:variant>
      <vt:variant>
        <vt:lpstr>Servidores OLE incrustados</vt:lpstr>
      </vt:variant>
      <vt:variant>
        <vt:i4>0</vt:i4>
      </vt:variant>
      <vt:variant>
        <vt:lpstr>Títulos de diapositiva</vt:lpstr>
      </vt:variant>
      <vt:variant>
        <vt:i4>52</vt:i4>
      </vt:variant>
    </vt:vector>
  </HeadingPairs>
  <TitlesOfParts>
    <vt:vector size="53" baseType="lpstr">
      <vt:lpstr>1_Plantilla INTA</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Factores que favorecieron su difusión </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vector>
  </TitlesOfParts>
  <Company>INTA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Alberto Zeballos</dc:creator>
  <cp:lastModifiedBy>Martin Miguez</cp:lastModifiedBy>
  <cp:revision>118</cp:revision>
  <dcterms:created xsi:type="dcterms:W3CDTF">2001-03-07T15:25:24Z</dcterms:created>
  <dcterms:modified xsi:type="dcterms:W3CDTF">2011-02-04T16:45:03Z</dcterms:modified>
</cp:coreProperties>
</file>