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57" r:id="rId3"/>
    <p:sldId id="260" r:id="rId4"/>
    <p:sldId id="263" r:id="rId5"/>
    <p:sldId id="278" r:id="rId6"/>
    <p:sldId id="281" r:id="rId7"/>
    <p:sldId id="282" r:id="rId8"/>
    <p:sldId id="265" r:id="rId9"/>
    <p:sldId id="280" r:id="rId10"/>
    <p:sldId id="266" r:id="rId11"/>
    <p:sldId id="279" r:id="rId12"/>
    <p:sldId id="276" r:id="rId13"/>
    <p:sldId id="277" r:id="rId14"/>
    <p:sldId id="283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3A418-834F-4577-BC29-9B406E32D2DE}" type="datetimeFigureOut">
              <a:rPr lang="es-AR" smtClean="0"/>
              <a:pPr/>
              <a:t>20/04/2012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32AC2-9B9B-4456-B9DF-ECC8812FA7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0C-81A4-4CFE-A987-A654F8CD2ADE}" type="datetimeFigureOut">
              <a:rPr lang="es-AR" smtClean="0"/>
              <a:pPr/>
              <a:t>20/04/2012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096A-1186-4581-8172-A5DF1B88040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0C-81A4-4CFE-A987-A654F8CD2ADE}" type="datetimeFigureOut">
              <a:rPr lang="es-AR" smtClean="0"/>
              <a:pPr/>
              <a:t>20/04/2012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096A-1186-4581-8172-A5DF1B88040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0C-81A4-4CFE-A987-A654F8CD2ADE}" type="datetimeFigureOut">
              <a:rPr lang="es-AR" smtClean="0"/>
              <a:pPr/>
              <a:t>20/04/2012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096A-1186-4581-8172-A5DF1B88040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0C-81A4-4CFE-A987-A654F8CD2ADE}" type="datetimeFigureOut">
              <a:rPr lang="es-AR" smtClean="0"/>
              <a:pPr/>
              <a:t>20/04/2012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096A-1186-4581-8172-A5DF1B88040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0C-81A4-4CFE-A987-A654F8CD2ADE}" type="datetimeFigureOut">
              <a:rPr lang="es-AR" smtClean="0"/>
              <a:pPr/>
              <a:t>20/04/2012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096A-1186-4581-8172-A5DF1B88040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0C-81A4-4CFE-A987-A654F8CD2ADE}" type="datetimeFigureOut">
              <a:rPr lang="es-AR" smtClean="0"/>
              <a:pPr/>
              <a:t>20/04/2012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096A-1186-4581-8172-A5DF1B88040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0C-81A4-4CFE-A987-A654F8CD2ADE}" type="datetimeFigureOut">
              <a:rPr lang="es-AR" smtClean="0"/>
              <a:pPr/>
              <a:t>20/04/2012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096A-1186-4581-8172-A5DF1B88040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0C-81A4-4CFE-A987-A654F8CD2ADE}" type="datetimeFigureOut">
              <a:rPr lang="es-AR" smtClean="0"/>
              <a:pPr/>
              <a:t>20/04/2012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096A-1186-4581-8172-A5DF1B88040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0C-81A4-4CFE-A987-A654F8CD2ADE}" type="datetimeFigureOut">
              <a:rPr lang="es-AR" smtClean="0"/>
              <a:pPr/>
              <a:t>20/04/2012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096A-1186-4581-8172-A5DF1B88040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0C-81A4-4CFE-A987-A654F8CD2ADE}" type="datetimeFigureOut">
              <a:rPr lang="es-AR" smtClean="0"/>
              <a:pPr/>
              <a:t>20/04/2012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096A-1186-4581-8172-A5DF1B88040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E0C-81A4-4CFE-A987-A654F8CD2ADE}" type="datetimeFigureOut">
              <a:rPr lang="es-AR" smtClean="0"/>
              <a:pPr/>
              <a:t>20/04/2012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096A-1186-4581-8172-A5DF1B88040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E0C-81A4-4CFE-A987-A654F8CD2ADE}" type="datetimeFigureOut">
              <a:rPr lang="es-AR" smtClean="0"/>
              <a:pPr/>
              <a:t>20/04/2012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0096A-1186-4581-8172-A5DF1B880408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 descr="C:\Users\Mar-Ro\AppData\Local\Microsoft\Windows\Temporary Internet Files\Content.Outlook\VYOFB4OW\Logo TOMAS -auspicio bloque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AR" dirty="0" smtClean="0"/>
              <a:t>Rendimientos históricos</a:t>
            </a:r>
            <a:br>
              <a:rPr lang="es-AR" dirty="0" smtClean="0"/>
            </a:br>
            <a:r>
              <a:rPr lang="es-AR" dirty="0" smtClean="0"/>
              <a:t>SOJA 2</a:t>
            </a:r>
            <a:endParaRPr lang="es-ES" dirty="0" smtClean="0"/>
          </a:p>
        </p:txBody>
      </p:sp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43561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005263"/>
            <a:ext cx="4284662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6324600" y="4876800"/>
            <a:ext cx="2605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Opción de maíz de 2da.</a:t>
            </a:r>
          </a:p>
          <a:p>
            <a:r>
              <a:rPr lang="es-AR" dirty="0" smtClean="0"/>
              <a:t>	Ultra precoz</a:t>
            </a:r>
          </a:p>
          <a:p>
            <a:r>
              <a:rPr lang="es-AR" dirty="0" smtClean="0"/>
              <a:t>	diversificar la s2</a:t>
            </a:r>
          </a:p>
          <a:p>
            <a:r>
              <a:rPr lang="es-AR" dirty="0" smtClean="0"/>
              <a:t>	mejorar </a:t>
            </a:r>
            <a:r>
              <a:rPr lang="es-AR" dirty="0" err="1" smtClean="0"/>
              <a:t>rend</a:t>
            </a:r>
            <a:r>
              <a:rPr lang="es-AR" dirty="0" smtClean="0"/>
              <a:t> s1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s-AR" dirty="0" smtClean="0"/>
              <a:t>Planteo técnico FINA</a:t>
            </a:r>
            <a:endParaRPr lang="es-A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804986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Elipse"/>
          <p:cNvSpPr/>
          <p:nvPr/>
        </p:nvSpPr>
        <p:spPr>
          <a:xfrm>
            <a:off x="4953000" y="3276600"/>
            <a:ext cx="32004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N: rendimiento / 32 trigo, 34 cebada Franjas con 30kg para  decidir </a:t>
            </a:r>
            <a:r>
              <a:rPr lang="es-AR" dirty="0" err="1" smtClean="0"/>
              <a:t>refertilización</a:t>
            </a:r>
            <a:endParaRPr lang="es-AR" dirty="0" smtClean="0"/>
          </a:p>
          <a:p>
            <a:pPr algn="ctr"/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mtClean="0"/>
              <a:t>Avances en tecnología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>
            <a:noAutofit/>
          </a:bodyPr>
          <a:lstStyle/>
          <a:p>
            <a:r>
              <a:rPr lang="es-AR" dirty="0" smtClean="0"/>
              <a:t>Fina</a:t>
            </a:r>
          </a:p>
          <a:p>
            <a:pPr lvl="1"/>
            <a:r>
              <a:rPr lang="es-AR" sz="2400" dirty="0" err="1" smtClean="0"/>
              <a:t>Azospirillium</a:t>
            </a:r>
            <a:r>
              <a:rPr lang="es-AR" sz="2400" dirty="0" smtClean="0"/>
              <a:t> semilla. Wave</a:t>
            </a:r>
          </a:p>
          <a:p>
            <a:pPr lvl="1"/>
            <a:r>
              <a:rPr lang="es-AR" sz="2400" dirty="0" err="1" smtClean="0"/>
              <a:t>Funguicida</a:t>
            </a:r>
            <a:r>
              <a:rPr lang="es-AR" sz="2400" dirty="0" smtClean="0"/>
              <a:t> semilla. </a:t>
            </a:r>
            <a:r>
              <a:rPr lang="es-AR" sz="2400" dirty="0" err="1" smtClean="0"/>
              <a:t>Scenic</a:t>
            </a:r>
            <a:endParaRPr lang="es-AR" sz="2400" dirty="0" smtClean="0"/>
          </a:p>
          <a:p>
            <a:pPr lvl="1"/>
            <a:r>
              <a:rPr lang="es-AR" sz="2400" dirty="0" smtClean="0"/>
              <a:t>Genotipos del alto potencial y calidad comercial</a:t>
            </a:r>
          </a:p>
          <a:p>
            <a:pPr lvl="1"/>
            <a:r>
              <a:rPr lang="es-AR" sz="2400" dirty="0" err="1" smtClean="0"/>
              <a:t>Funguicida</a:t>
            </a:r>
            <a:r>
              <a:rPr lang="es-AR" sz="2400" dirty="0" smtClean="0"/>
              <a:t> hoja por potencial </a:t>
            </a:r>
          </a:p>
          <a:p>
            <a:pPr lvl="2"/>
            <a:r>
              <a:rPr lang="es-AR" dirty="0" smtClean="0"/>
              <a:t>Cebada       </a:t>
            </a:r>
            <a:r>
              <a:rPr lang="es-AR" dirty="0" err="1" smtClean="0"/>
              <a:t>funguicida</a:t>
            </a:r>
            <a:r>
              <a:rPr lang="es-AR" dirty="0" smtClean="0"/>
              <a:t>  Z37</a:t>
            </a:r>
          </a:p>
          <a:p>
            <a:pPr lvl="2"/>
            <a:r>
              <a:rPr lang="es-AR" dirty="0" smtClean="0"/>
              <a:t>Trigo           Opera          Z39</a:t>
            </a:r>
          </a:p>
          <a:p>
            <a:pPr lvl="1"/>
            <a:endParaRPr lang="es-AR" sz="2400" dirty="0" smtClean="0"/>
          </a:p>
          <a:p>
            <a:r>
              <a:rPr lang="es-AR" dirty="0" smtClean="0"/>
              <a:t>Rotación</a:t>
            </a:r>
          </a:p>
          <a:p>
            <a:pPr lvl="1"/>
            <a:r>
              <a:rPr lang="es-AR" sz="2400" dirty="0" smtClean="0"/>
              <a:t>Fertilización enriquecimiento con P</a:t>
            </a:r>
          </a:p>
          <a:p>
            <a:pPr lvl="1"/>
            <a:r>
              <a:rPr lang="es-AR" sz="2400" dirty="0" smtClean="0"/>
              <a:t>Incorporación de maíz de segunda (detrás del trigo)</a:t>
            </a:r>
          </a:p>
          <a:p>
            <a:pPr lvl="1">
              <a:buFontTx/>
              <a:buNone/>
            </a:pPr>
            <a:r>
              <a:rPr lang="es-AR" sz="2400" dirty="0" smtClean="0"/>
              <a:t> </a:t>
            </a:r>
          </a:p>
          <a:p>
            <a:pPr lvl="1">
              <a:buFontTx/>
              <a:buNone/>
            </a:pPr>
            <a:endParaRPr lang="es-AR" sz="2400" dirty="0" smtClean="0"/>
          </a:p>
        </p:txBody>
      </p:sp>
      <p:sp>
        <p:nvSpPr>
          <p:cNvPr id="4" name="3 Cerrar llave"/>
          <p:cNvSpPr/>
          <p:nvPr/>
        </p:nvSpPr>
        <p:spPr>
          <a:xfrm>
            <a:off x="4800600" y="1905000"/>
            <a:ext cx="6096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638800" y="2057400"/>
            <a:ext cx="287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Poca semilla, muy protegida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Aspectos clave FINA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s-AR" dirty="0" smtClean="0"/>
              <a:t>Lograr altos rendimientos. Diluir costos fijos y ventaja competitiva con la competencia</a:t>
            </a:r>
          </a:p>
          <a:p>
            <a:endParaRPr lang="es-AR" dirty="0" smtClean="0"/>
          </a:p>
          <a:p>
            <a:r>
              <a:rPr lang="es-AR" dirty="0" smtClean="0"/>
              <a:t>Es el integrante de un cultivo doble. </a:t>
            </a:r>
          </a:p>
          <a:p>
            <a:endParaRPr lang="es-AR" dirty="0" smtClean="0"/>
          </a:p>
          <a:p>
            <a:r>
              <a:rPr lang="es-AR" dirty="0" smtClean="0"/>
              <a:t>Fechas limite de siembra:</a:t>
            </a:r>
          </a:p>
          <a:p>
            <a:pPr lvl="1"/>
            <a:r>
              <a:rPr lang="es-AR" dirty="0" smtClean="0"/>
              <a:t>15 Junio para cebada y trigo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s-AR" dirty="0" smtClean="0"/>
          </a:p>
          <a:p>
            <a:pPr marL="971550" lvl="1" indent="-514350">
              <a:buFont typeface="Arial" pitchFamily="34" charset="0"/>
              <a:buChar char="•"/>
            </a:pPr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4600" y="2286000"/>
            <a:ext cx="404508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 smtClean="0"/>
              <a:t>Muchas gracias!!</a:t>
            </a:r>
          </a:p>
          <a:p>
            <a:endParaRPr lang="es-AR" sz="3200" dirty="0" smtClean="0"/>
          </a:p>
          <a:p>
            <a:r>
              <a:rPr lang="es-AR" sz="3200" dirty="0" smtClean="0"/>
              <a:t>Juan Pablo Monzon</a:t>
            </a:r>
          </a:p>
          <a:p>
            <a:r>
              <a:rPr lang="es-AR" sz="3200" dirty="0" smtClean="0"/>
              <a:t>monzon.jp@gmail.com</a:t>
            </a:r>
            <a:endParaRPr lang="es-A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eaLnBrk="1" hangingPunct="1"/>
            <a:r>
              <a:rPr lang="es-AR" smtClean="0"/>
              <a:t>CREA Pirovano – La Larga</a:t>
            </a:r>
            <a:endParaRPr lang="es-E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368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AR" b="1" dirty="0" smtClean="0"/>
              <a:t>Monzon e hijo SH</a:t>
            </a:r>
          </a:p>
          <a:p>
            <a:pPr algn="ctr" eaLnBrk="1" hangingPunct="1"/>
            <a:endParaRPr lang="es-AR" dirty="0" smtClean="0"/>
          </a:p>
          <a:p>
            <a:pPr algn="ctr" eaLnBrk="1" hangingPunct="1"/>
            <a:endParaRPr lang="es-AR" dirty="0" smtClean="0"/>
          </a:p>
          <a:p>
            <a:pPr algn="ctr" eaLnBrk="1" hangingPunct="1">
              <a:buFontTx/>
              <a:buNone/>
            </a:pPr>
            <a:r>
              <a:rPr lang="es-AR" dirty="0" smtClean="0"/>
              <a:t>19 Abril 2012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AR" sz="4000" dirty="0" smtClean="0"/>
              <a:t>Descripción Empresa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s-ES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75688" cy="40941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s-AR" sz="2400" dirty="0" smtClean="0"/>
              <a:t>Empresa familiar</a:t>
            </a:r>
          </a:p>
          <a:p>
            <a:pPr eaLnBrk="1" hangingPunct="1">
              <a:lnSpc>
                <a:spcPct val="90000"/>
              </a:lnSpc>
            </a:pPr>
            <a:endParaRPr lang="es-AR" sz="2400" dirty="0" smtClean="0"/>
          </a:p>
          <a:p>
            <a:pPr eaLnBrk="1" hangingPunct="1">
              <a:lnSpc>
                <a:spcPct val="90000"/>
              </a:lnSpc>
            </a:pPr>
            <a:r>
              <a:rPr lang="es-AR" sz="2400" dirty="0" smtClean="0"/>
              <a:t>100% Campos arrendados  en zona Arboledas, DAIREAUX</a:t>
            </a:r>
          </a:p>
          <a:p>
            <a:pPr eaLnBrk="1" hangingPunct="1">
              <a:lnSpc>
                <a:spcPct val="90000"/>
              </a:lnSpc>
            </a:pPr>
            <a:endParaRPr lang="es-AR" sz="2400" dirty="0" smtClean="0"/>
          </a:p>
          <a:p>
            <a:pPr eaLnBrk="1" hangingPunct="1">
              <a:lnSpc>
                <a:spcPct val="90000"/>
              </a:lnSpc>
            </a:pPr>
            <a:r>
              <a:rPr lang="es-AR" sz="2400" dirty="0" smtClean="0"/>
              <a:t>Solo alquileres por mínimo 3 años. </a:t>
            </a:r>
          </a:p>
          <a:p>
            <a:pPr eaLnBrk="1" hangingPunct="1">
              <a:lnSpc>
                <a:spcPct val="90000"/>
              </a:lnSpc>
            </a:pPr>
            <a:endParaRPr lang="es-AR" sz="2400" dirty="0" smtClean="0"/>
          </a:p>
          <a:p>
            <a:pPr eaLnBrk="1" hangingPunct="1">
              <a:lnSpc>
                <a:spcPct val="90000"/>
              </a:lnSpc>
            </a:pPr>
            <a:r>
              <a:rPr lang="es-AR" sz="2400" dirty="0" smtClean="0"/>
              <a:t> Alquileres financiados a cosecha fina y gruesa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5260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/>
              <a:t>Campos Alquilados. Monzon e hijo</a:t>
            </a:r>
            <a:endParaRPr lang="es-ES" sz="2400" b="1"/>
          </a:p>
        </p:txBody>
      </p:sp>
      <p:pic>
        <p:nvPicPr>
          <p:cNvPr id="8195" name="13 Imagen" descr="Todos Camp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7475"/>
            <a:ext cx="91440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14 CuadroTexto"/>
          <p:cNvSpPr txBox="1">
            <a:spLocks noChangeArrowheads="1"/>
          </p:cNvSpPr>
          <p:nvPr/>
        </p:nvSpPr>
        <p:spPr bwMode="auto">
          <a:xfrm>
            <a:off x="2051050" y="5732463"/>
            <a:ext cx="12239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/>
              <a:t>Arboledas</a:t>
            </a:r>
          </a:p>
        </p:txBody>
      </p:sp>
      <p:sp>
        <p:nvSpPr>
          <p:cNvPr id="8" name="7 Rectángulo"/>
          <p:cNvSpPr/>
          <p:nvPr/>
        </p:nvSpPr>
        <p:spPr>
          <a:xfrm rot="2769651">
            <a:off x="603250" y="3279775"/>
            <a:ext cx="461963" cy="3730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AR" dirty="0" smtClean="0"/>
              <a:t>Manejo de rotaciones históricas 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70294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295400" y="1219200"/>
            <a:ext cx="591392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dirty="0"/>
              <a:t>Rotación:  1) Soja 1ra</a:t>
            </a:r>
          </a:p>
          <a:p>
            <a:r>
              <a:rPr lang="es-AR" dirty="0"/>
              <a:t>                 </a:t>
            </a:r>
            <a:r>
              <a:rPr lang="es-AR" dirty="0" smtClean="0"/>
              <a:t>  2</a:t>
            </a:r>
            <a:r>
              <a:rPr lang="es-AR" dirty="0"/>
              <a:t>) Cebada </a:t>
            </a:r>
            <a:r>
              <a:rPr lang="es-AR" dirty="0" smtClean="0"/>
              <a:t>/ Soja 2da          (heladas, calibre)</a:t>
            </a:r>
            <a:endParaRPr lang="es-AR" dirty="0"/>
          </a:p>
          <a:p>
            <a:r>
              <a:rPr lang="es-AR" dirty="0"/>
              <a:t>                </a:t>
            </a:r>
            <a:r>
              <a:rPr lang="es-AR" dirty="0" smtClean="0"/>
              <a:t>   </a:t>
            </a:r>
            <a:r>
              <a:rPr lang="es-AR" dirty="0"/>
              <a:t>3) Trigo </a:t>
            </a:r>
            <a:r>
              <a:rPr lang="es-AR" dirty="0" smtClean="0"/>
              <a:t>     / Soja </a:t>
            </a:r>
            <a:r>
              <a:rPr lang="es-AR" dirty="0"/>
              <a:t>2da          alternativas de </a:t>
            </a:r>
            <a:r>
              <a:rPr lang="es-AR" dirty="0" smtClean="0"/>
              <a:t>Maíz 2da</a:t>
            </a:r>
            <a:endParaRPr lang="es-A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38600"/>
            <a:ext cx="43434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AR" dirty="0" smtClean="0"/>
              <a:t>¿Por qué hacemos 65% de FINA?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562600"/>
          </a:xfrm>
        </p:spPr>
        <p:txBody>
          <a:bodyPr>
            <a:normAutofit/>
          </a:bodyPr>
          <a:lstStyle/>
          <a:p>
            <a:r>
              <a:rPr lang="es-AR" dirty="0" smtClean="0"/>
              <a:t>Zona suelos francos. Tosca 0,5 a 1m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pPr>
              <a:buNone/>
            </a:pP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53690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¿Por qué hacemos 65% de FINA?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Diversificar riesgos. Períodos críticos!!</a:t>
            </a:r>
          </a:p>
          <a:p>
            <a:r>
              <a:rPr lang="es-AR" dirty="0" smtClean="0"/>
              <a:t> Aporte de Carbono a la rotación</a:t>
            </a:r>
          </a:p>
          <a:p>
            <a:r>
              <a:rPr lang="es-AR" dirty="0" smtClean="0"/>
              <a:t>Creemos que mantener la rotación a largo plazo es más rentable que cambiarla según precios</a:t>
            </a:r>
          </a:p>
          <a:p>
            <a:endParaRPr lang="es-AR" dirty="0" smtClean="0"/>
          </a:p>
          <a:p>
            <a:pPr lvl="1"/>
            <a:r>
              <a:rPr lang="es-AR" dirty="0" smtClean="0"/>
              <a:t>Buena situación económica y financiera</a:t>
            </a:r>
          </a:p>
          <a:p>
            <a:pPr lvl="1"/>
            <a:r>
              <a:rPr lang="es-AR" dirty="0" smtClean="0"/>
              <a:t>Foco: lograr altos rendimientos</a:t>
            </a:r>
          </a:p>
          <a:p>
            <a:pPr lvl="1"/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AR" dirty="0" smtClean="0"/>
              <a:t>Rendimientos Históricos</a:t>
            </a:r>
            <a:br>
              <a:rPr lang="es-AR" dirty="0" smtClean="0"/>
            </a:br>
            <a:r>
              <a:rPr lang="es-AR" dirty="0" smtClean="0"/>
              <a:t> TRIGO – CEBADA – </a:t>
            </a:r>
            <a:endParaRPr lang="es-ES" dirty="0" smtClean="0"/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675"/>
            <a:ext cx="43973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44675"/>
            <a:ext cx="4500562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Rendimiento y agua a la siembra</a:t>
            </a:r>
            <a:endParaRPr lang="es-A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68413"/>
            <a:ext cx="7200900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2950</TotalTime>
  <Words>271</Words>
  <Application>Microsoft Office PowerPoint</Application>
  <PresentationFormat>Presentación en pantalla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CREA Pirovano – La Larga</vt:lpstr>
      <vt:lpstr>Descripción Empresa </vt:lpstr>
      <vt:lpstr>Diapositiva 4</vt:lpstr>
      <vt:lpstr>Manejo de rotaciones históricas </vt:lpstr>
      <vt:lpstr>¿Por qué hacemos 65% de FINA?</vt:lpstr>
      <vt:lpstr>¿Por qué hacemos 65% de FINA?</vt:lpstr>
      <vt:lpstr>Rendimientos Históricos  TRIGO – CEBADA – </vt:lpstr>
      <vt:lpstr>Rendimiento y agua a la siembra</vt:lpstr>
      <vt:lpstr>Rendimientos históricos SOJA 2</vt:lpstr>
      <vt:lpstr>Planteo técnico FINA</vt:lpstr>
      <vt:lpstr>Avances en tecnología</vt:lpstr>
      <vt:lpstr>Aspectos clave FINA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bececocultivos1</dc:creator>
  <cp:lastModifiedBy>Martin Miguez</cp:lastModifiedBy>
  <cp:revision>38</cp:revision>
  <dcterms:created xsi:type="dcterms:W3CDTF">2012-04-16T14:45:19Z</dcterms:created>
  <dcterms:modified xsi:type="dcterms:W3CDTF">2012-04-21T14:45:23Z</dcterms:modified>
</cp:coreProperties>
</file>