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6" r:id="rId2"/>
    <p:sldId id="313" r:id="rId3"/>
    <p:sldId id="314" r:id="rId4"/>
    <p:sldId id="315" r:id="rId5"/>
    <p:sldId id="289" r:id="rId6"/>
    <p:sldId id="310" r:id="rId7"/>
    <p:sldId id="288" r:id="rId8"/>
    <p:sldId id="319" r:id="rId9"/>
    <p:sldId id="320" r:id="rId10"/>
    <p:sldId id="321" r:id="rId11"/>
    <p:sldId id="322" r:id="rId12"/>
    <p:sldId id="30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349"/>
    <a:srgbClr val="080808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7023" autoAdjust="0"/>
    <p:restoredTop sz="86380" autoAdjust="0"/>
  </p:normalViewPr>
  <p:slideViewPr>
    <p:cSldViewPr>
      <p:cViewPr>
        <p:scale>
          <a:sx n="94" d="100"/>
          <a:sy n="94" d="100"/>
        </p:scale>
        <p:origin x="-133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orenabiondini:Desktop:Rotac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orenabiondini:Desktop:Rotaci&#243;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Untitled:Este%20pa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0154862672916"/>
          <c:y val="0.18276551143440231"/>
          <c:w val="0.84567837057143913"/>
          <c:h val="0.79640127705108865"/>
        </c:manualLayout>
      </c:layout>
      <c:pie3DChart>
        <c:varyColors val="1"/>
        <c:ser>
          <c:idx val="0"/>
          <c:order val="0"/>
          <c:explosion val="25"/>
          <c:dPt>
            <c:idx val="3"/>
            <c:explosion val="17"/>
          </c:dPt>
          <c:dPt>
            <c:idx val="4"/>
            <c:explosion val="18"/>
          </c:dPt>
          <c:dLbls>
            <c:dLbl>
              <c:idx val="0"/>
              <c:delete val="1"/>
            </c:dLbl>
            <c:dLbl>
              <c:idx val="3"/>
              <c:layout>
                <c:manualLayout>
                  <c:x val="-0.18640890501656043"/>
                  <c:y val="-0.20938645706032744"/>
                </c:manualLayout>
              </c:layout>
              <c:showVal val="1"/>
              <c:showCatNam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lang="es-ES_tradnl"/>
                </a:pPr>
                <a:endParaRPr lang="es-AR"/>
              </a:p>
            </c:txPr>
            <c:showVal val="1"/>
            <c:showCatName val="1"/>
            <c:showLeaderLines val="1"/>
          </c:dLbls>
          <c:cat>
            <c:strRef>
              <c:f>Hoja1!$D$1:$D$9</c:f>
              <c:strCache>
                <c:ptCount val="8"/>
                <c:pt idx="0">
                  <c:v>Campaña 10-11</c:v>
                </c:pt>
                <c:pt idx="1">
                  <c:v>Trigo</c:v>
                </c:pt>
                <c:pt idx="2">
                  <c:v>Cebada</c:v>
                </c:pt>
                <c:pt idx="3">
                  <c:v>Soja</c:v>
                </c:pt>
                <c:pt idx="4">
                  <c:v>Soja 2ª</c:v>
                </c:pt>
                <c:pt idx="5">
                  <c:v>Maíz Pop</c:v>
                </c:pt>
                <c:pt idx="6">
                  <c:v>Maíz colorado</c:v>
                </c:pt>
                <c:pt idx="7">
                  <c:v>Maíz comercial</c:v>
                </c:pt>
              </c:strCache>
            </c:strRef>
          </c:cat>
          <c:val>
            <c:numRef>
              <c:f>Hoja1!$E$1:$E$9</c:f>
              <c:numCache>
                <c:formatCode>0.00%</c:formatCode>
                <c:ptCount val="9"/>
                <c:pt idx="1">
                  <c:v>7.5000000000000108E-2</c:v>
                </c:pt>
                <c:pt idx="2">
                  <c:v>0.12300000000000012</c:v>
                </c:pt>
                <c:pt idx="3">
                  <c:v>0.47900000000000031</c:v>
                </c:pt>
                <c:pt idx="4">
                  <c:v>0.19800000000000029</c:v>
                </c:pt>
                <c:pt idx="5">
                  <c:v>0.19500000000000028</c:v>
                </c:pt>
                <c:pt idx="6">
                  <c:v>9.6000000000000169E-2</c:v>
                </c:pt>
                <c:pt idx="7">
                  <c:v>3.2000000000000063E-2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199429019671313E-2"/>
          <c:y val="0.13670196310952401"/>
          <c:w val="0.86111111111111105"/>
          <c:h val="0.81018518518518501"/>
        </c:manualLayout>
      </c:layout>
      <c:pie3DChart>
        <c:varyColors val="1"/>
        <c:ser>
          <c:idx val="0"/>
          <c:order val="0"/>
          <c:explosion val="30"/>
          <c:dPt>
            <c:idx val="2"/>
            <c:explosion val="22"/>
          </c:dPt>
          <c:dPt>
            <c:idx val="3"/>
            <c:explosion val="16"/>
          </c:dPt>
          <c:dPt>
            <c:idx val="4"/>
            <c:explosion val="21"/>
          </c:dPt>
          <c:dPt>
            <c:idx val="5"/>
            <c:explosion val="17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6.2405839586847311E-2"/>
                  <c:y val="-6.0215768973006199E-3"/>
                </c:manualLayout>
              </c:layout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Soja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 </a:t>
                    </a:r>
                    <a:r>
                      <a:rPr lang="en-US"/>
                      <a:t>37%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6.8802330044136731E-2"/>
                  <c:y val="-4.2586909746892283E-2"/>
                </c:manualLayout>
              </c:layout>
              <c:showVal val="1"/>
              <c:showCatNam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lang="es-ES_tradnl"/>
                </a:pPr>
                <a:endParaRPr lang="es-AR"/>
              </a:p>
            </c:txPr>
            <c:showVal val="1"/>
            <c:showCatName val="1"/>
            <c:showLeaderLines val="1"/>
          </c:dLbls>
          <c:cat>
            <c:strRef>
              <c:f>Hoja1!$D$20:$D$28</c:f>
              <c:strCache>
                <c:ptCount val="8"/>
                <c:pt idx="0">
                  <c:v>Campaña 11-12</c:v>
                </c:pt>
                <c:pt idx="1">
                  <c:v>Trigo</c:v>
                </c:pt>
                <c:pt idx="2">
                  <c:v>Cebada</c:v>
                </c:pt>
                <c:pt idx="3">
                  <c:v>Soja</c:v>
                </c:pt>
                <c:pt idx="4">
                  <c:v>Soja 2ª</c:v>
                </c:pt>
                <c:pt idx="5">
                  <c:v>Maíz Pop</c:v>
                </c:pt>
                <c:pt idx="6">
                  <c:v>Sorgo Granífero</c:v>
                </c:pt>
                <c:pt idx="7">
                  <c:v>Maíz comercial</c:v>
                </c:pt>
              </c:strCache>
            </c:strRef>
          </c:cat>
          <c:val>
            <c:numRef>
              <c:f>Hoja1!$E$20:$E$28</c:f>
              <c:numCache>
                <c:formatCode>0.00%</c:formatCode>
                <c:ptCount val="9"/>
                <c:pt idx="1">
                  <c:v>0.10500000000000002</c:v>
                </c:pt>
                <c:pt idx="2">
                  <c:v>9.7000000000000017E-2</c:v>
                </c:pt>
                <c:pt idx="3" formatCode="0%">
                  <c:v>0.37000000000000038</c:v>
                </c:pt>
                <c:pt idx="4">
                  <c:v>0.20200000000000001</c:v>
                </c:pt>
                <c:pt idx="5" formatCode="0%">
                  <c:v>0.27</c:v>
                </c:pt>
                <c:pt idx="6">
                  <c:v>0.128</c:v>
                </c:pt>
                <c:pt idx="7" formatCode="0%">
                  <c:v>3.0000000000000002E-2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1"/>
  <c:chart>
    <c:autoTitleDeleted val="1"/>
    <c:plotArea>
      <c:layout>
        <c:manualLayout>
          <c:layoutTarget val="inner"/>
          <c:xMode val="edge"/>
          <c:yMode val="edge"/>
          <c:x val="9.7226645435244244E-2"/>
          <c:y val="2.088065339138E-2"/>
          <c:w val="0.86586542786714205"/>
          <c:h val="0.87923801813500313"/>
        </c:manualLayout>
      </c:layout>
      <c:lineChart>
        <c:grouping val="standard"/>
        <c:ser>
          <c:idx val="0"/>
          <c:order val="0"/>
          <c:tx>
            <c:strRef>
              <c:f>'2012'!$J$8</c:f>
              <c:strCache>
                <c:ptCount val="1"/>
                <c:pt idx="0">
                  <c:v> Acumulados 2012</c:v>
                </c:pt>
              </c:strCache>
            </c:strRef>
          </c:tx>
          <c:spPr>
            <a:ln w="476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Pt>
            <c:idx val="5"/>
            <c:spPr>
              <a:ln w="47625">
                <a:solidFill>
                  <a:srgbClr val="3366FF"/>
                </a:solidFill>
              </a:ln>
            </c:spPr>
          </c:dPt>
          <c:cat>
            <c:strRef>
              <c:f>'2012'!$L$63:$L$74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'2012'!$J$9:$J$20</c:f>
              <c:numCache>
                <c:formatCode>0.0</c:formatCode>
                <c:ptCount val="12"/>
                <c:pt idx="0">
                  <c:v>122</c:v>
                </c:pt>
                <c:pt idx="1">
                  <c:v>388.4</c:v>
                </c:pt>
                <c:pt idx="2">
                  <c:v>556.4</c:v>
                </c:pt>
                <c:pt idx="3">
                  <c:v>660.4</c:v>
                </c:pt>
              </c:numCache>
            </c:numRef>
          </c:val>
        </c:ser>
        <c:ser>
          <c:idx val="5"/>
          <c:order val="1"/>
          <c:tx>
            <c:strRef>
              <c:f>'2011'!$J$8</c:f>
              <c:strCache>
                <c:ptCount val="1"/>
                <c:pt idx="0">
                  <c:v> Acumulados 2011</c:v>
                </c:pt>
              </c:strCache>
            </c:strRef>
          </c:tx>
          <c:spPr>
            <a:ln w="50800">
              <a:solidFill>
                <a:srgbClr val="800080"/>
              </a:solidFill>
            </a:ln>
          </c:spPr>
          <c:marker>
            <c:symbol val="none"/>
          </c:marker>
          <c:cat>
            <c:strRef>
              <c:f>'2012'!$L$63:$L$74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'2011'!$J$9:$J$20</c:f>
              <c:numCache>
                <c:formatCode>0.0</c:formatCode>
                <c:ptCount val="12"/>
                <c:pt idx="0">
                  <c:v>167.6</c:v>
                </c:pt>
                <c:pt idx="1">
                  <c:v>227.6</c:v>
                </c:pt>
                <c:pt idx="2">
                  <c:v>282</c:v>
                </c:pt>
                <c:pt idx="3">
                  <c:v>361.5</c:v>
                </c:pt>
                <c:pt idx="4">
                  <c:v>379.8</c:v>
                </c:pt>
                <c:pt idx="5">
                  <c:v>389.7</c:v>
                </c:pt>
                <c:pt idx="6">
                  <c:v>419.2</c:v>
                </c:pt>
                <c:pt idx="7">
                  <c:v>420.8</c:v>
                </c:pt>
                <c:pt idx="8">
                  <c:v>426.4</c:v>
                </c:pt>
                <c:pt idx="9">
                  <c:v>523.40000000000009</c:v>
                </c:pt>
                <c:pt idx="10">
                  <c:v>656.40000000000009</c:v>
                </c:pt>
                <c:pt idx="11">
                  <c:v>662.7</c:v>
                </c:pt>
              </c:numCache>
            </c:numRef>
          </c:val>
        </c:ser>
        <c:ser>
          <c:idx val="2"/>
          <c:order val="2"/>
          <c:tx>
            <c:strRef>
              <c:f>'2010'!$J$8</c:f>
              <c:strCache>
                <c:ptCount val="1"/>
                <c:pt idx="0">
                  <c:v> Acumulados 2010 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strRef>
              <c:f>'2012'!$L$63:$L$74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'2010'!$J$9:$J$20</c:f>
              <c:numCache>
                <c:formatCode>0.0</c:formatCode>
                <c:ptCount val="12"/>
                <c:pt idx="0">
                  <c:v>111</c:v>
                </c:pt>
                <c:pt idx="1">
                  <c:v>233.2</c:v>
                </c:pt>
                <c:pt idx="2">
                  <c:v>300.3</c:v>
                </c:pt>
                <c:pt idx="3">
                  <c:v>339.4</c:v>
                </c:pt>
                <c:pt idx="4">
                  <c:v>362.3</c:v>
                </c:pt>
                <c:pt idx="5">
                  <c:v>376.1</c:v>
                </c:pt>
                <c:pt idx="6">
                  <c:v>391.01</c:v>
                </c:pt>
                <c:pt idx="7">
                  <c:v>391.76</c:v>
                </c:pt>
                <c:pt idx="8">
                  <c:v>510.16</c:v>
                </c:pt>
                <c:pt idx="9">
                  <c:v>569.16</c:v>
                </c:pt>
                <c:pt idx="10">
                  <c:v>612.05999999999949</c:v>
                </c:pt>
                <c:pt idx="11">
                  <c:v>666.66</c:v>
                </c:pt>
              </c:numCache>
            </c:numRef>
          </c:val>
        </c:ser>
        <c:ser>
          <c:idx val="1"/>
          <c:order val="3"/>
          <c:tx>
            <c:strRef>
              <c:f>'2009 '!$J$8</c:f>
              <c:strCache>
                <c:ptCount val="1"/>
                <c:pt idx="0">
                  <c:v>Acumulados  2009 </c:v>
                </c:pt>
              </c:strCache>
            </c:strRef>
          </c:tx>
          <c:spPr>
            <a:ln w="4762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'2012'!$L$63:$L$74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'2009 '!$J$9:$J$20</c:f>
              <c:numCache>
                <c:formatCode>0.0</c:formatCode>
                <c:ptCount val="12"/>
                <c:pt idx="0">
                  <c:v>38.4</c:v>
                </c:pt>
                <c:pt idx="1">
                  <c:v>148.1</c:v>
                </c:pt>
                <c:pt idx="2">
                  <c:v>228.07</c:v>
                </c:pt>
                <c:pt idx="3">
                  <c:v>251.97</c:v>
                </c:pt>
                <c:pt idx="4">
                  <c:v>298.46999999999969</c:v>
                </c:pt>
                <c:pt idx="5">
                  <c:v>298.77</c:v>
                </c:pt>
                <c:pt idx="6">
                  <c:v>327.96999999999969</c:v>
                </c:pt>
                <c:pt idx="7">
                  <c:v>331.37</c:v>
                </c:pt>
                <c:pt idx="8">
                  <c:v>439.57</c:v>
                </c:pt>
                <c:pt idx="9">
                  <c:v>458.87</c:v>
                </c:pt>
                <c:pt idx="10">
                  <c:v>581.07000000000005</c:v>
                </c:pt>
                <c:pt idx="11">
                  <c:v>822.37000000000012</c:v>
                </c:pt>
              </c:numCache>
            </c:numRef>
          </c:val>
        </c:ser>
        <c:ser>
          <c:idx val="3"/>
          <c:order val="4"/>
          <c:tx>
            <c:strRef>
              <c:f>'2009 '!$O$50</c:f>
              <c:strCache>
                <c:ptCount val="1"/>
                <c:pt idx="0">
                  <c:v>Acumulados  2008 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'2012'!$L$63:$L$74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'2009 '!$O$51:$O$62</c:f>
              <c:numCache>
                <c:formatCode>0</c:formatCode>
                <c:ptCount val="12"/>
                <c:pt idx="0">
                  <c:v>106.1</c:v>
                </c:pt>
                <c:pt idx="1">
                  <c:v>204.76999999999998</c:v>
                </c:pt>
                <c:pt idx="2">
                  <c:v>273</c:v>
                </c:pt>
                <c:pt idx="3">
                  <c:v>291.76</c:v>
                </c:pt>
                <c:pt idx="4">
                  <c:v>312.04000000000002</c:v>
                </c:pt>
                <c:pt idx="5">
                  <c:v>340.83</c:v>
                </c:pt>
                <c:pt idx="6">
                  <c:v>373.52</c:v>
                </c:pt>
                <c:pt idx="7">
                  <c:v>389.25</c:v>
                </c:pt>
                <c:pt idx="8">
                  <c:v>451.13</c:v>
                </c:pt>
                <c:pt idx="9">
                  <c:v>595.03</c:v>
                </c:pt>
                <c:pt idx="10">
                  <c:v>693.02</c:v>
                </c:pt>
                <c:pt idx="11">
                  <c:v>802.91</c:v>
                </c:pt>
              </c:numCache>
            </c:numRef>
          </c:val>
        </c:ser>
        <c:ser>
          <c:idx val="4"/>
          <c:order val="5"/>
          <c:tx>
            <c:strRef>
              <c:f>'2012'!$Q$60:$R$60</c:f>
              <c:strCache>
                <c:ptCount val="1"/>
                <c:pt idx="0">
                  <c:v>Historico Año 1953 a 2010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4.3656438409302289E-3"/>
                  <c:y val="-0.15464553307994824"/>
                </c:manualLayout>
              </c:layout>
              <c:tx>
                <c:rich>
                  <a:bodyPr/>
                  <a:lstStyle/>
                  <a:p>
                    <a:pPr>
                      <a:defRPr lang="es-ES_tradnl" b="1">
                        <a:solidFill>
                          <a:schemeClr val="tx1"/>
                        </a:solidFill>
                      </a:defRPr>
                    </a:pPr>
                    <a:r>
                      <a:rPr lang="es-ES_tradnl" b="1">
                        <a:solidFill>
                          <a:schemeClr val="tx1"/>
                        </a:solidFill>
                      </a:rPr>
                      <a:t>H</a:t>
                    </a:r>
                    <a:r>
                      <a:rPr lang="es-ES_tradnl"/>
                      <a:t>istorico Año 1953 a 2010</a:t>
                    </a:r>
                  </a:p>
                </c:rich>
              </c:tx>
              <c:spPr>
                <a:ln>
                  <a:noFill/>
                </a:ln>
              </c:spPr>
              <c:dLblPos val="r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0.30148279377363912"/>
                  <c:y val="0.26762281251079501"/>
                </c:manualLayout>
              </c:layout>
              <c:tx>
                <c:rich>
                  <a:bodyPr/>
                  <a:lstStyle/>
                  <a:p>
                    <a:r>
                      <a:rPr lang="es-ES_tradnl" sz="1400" b="1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s-ES_tradnl" sz="1400">
                        <a:solidFill>
                          <a:schemeClr val="tx1"/>
                        </a:solidFill>
                      </a:rPr>
                      <a:t>50 mm</a:t>
                    </a:r>
                    <a:endParaRPr lang="es-ES_tradnl"/>
                  </a:p>
                </c:rich>
              </c:tx>
              <c:dLblPos val="r"/>
            </c:dLbl>
            <c:txPr>
              <a:bodyPr/>
              <a:lstStyle/>
              <a:p>
                <a:pPr>
                  <a:defRPr lang="es-ES_tradnl" b="1">
                    <a:solidFill>
                      <a:schemeClr val="tx1"/>
                    </a:solidFill>
                  </a:defRPr>
                </a:pPr>
                <a:endParaRPr lang="es-AR"/>
              </a:p>
            </c:txPr>
            <c:dLblPos val="t"/>
            <c:showSerName val="1"/>
          </c:dLbls>
          <c:cat>
            <c:strRef>
              <c:f>'2012'!$L$63:$L$74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'2012'!$R$62:$R$73</c:f>
              <c:numCache>
                <c:formatCode>0</c:formatCode>
                <c:ptCount val="12"/>
                <c:pt idx="0">
                  <c:v>125.9929824561403</c:v>
                </c:pt>
                <c:pt idx="1">
                  <c:v>219.02456140350847</c:v>
                </c:pt>
                <c:pt idx="2">
                  <c:v>363.02403508771926</c:v>
                </c:pt>
                <c:pt idx="3">
                  <c:v>441.59421052631581</c:v>
                </c:pt>
                <c:pt idx="4">
                  <c:v>481.83280701754398</c:v>
                </c:pt>
                <c:pt idx="5">
                  <c:v>508.80824561403574</c:v>
                </c:pt>
                <c:pt idx="6">
                  <c:v>532.89964912280709</c:v>
                </c:pt>
                <c:pt idx="7">
                  <c:v>559.40228070175317</c:v>
                </c:pt>
                <c:pt idx="8">
                  <c:v>610.39</c:v>
                </c:pt>
                <c:pt idx="9">
                  <c:v>721.43035087719352</c:v>
                </c:pt>
                <c:pt idx="10">
                  <c:v>831.23210526315802</c:v>
                </c:pt>
                <c:pt idx="11">
                  <c:v>950.69877192982722</c:v>
                </c:pt>
              </c:numCache>
            </c:numRef>
          </c:val>
        </c:ser>
        <c:marker val="1"/>
        <c:axId val="68092672"/>
        <c:axId val="68094208"/>
      </c:lineChart>
      <c:catAx>
        <c:axId val="68092672"/>
        <c:scaling>
          <c:orientation val="minMax"/>
        </c:scaling>
        <c:axPos val="b"/>
        <c:numFmt formatCode="0" sourceLinked="1"/>
        <c:majorTickMark val="none"/>
        <c:tickLblPos val="nextTo"/>
        <c:txPr>
          <a:bodyPr rot="0" vert="horz"/>
          <a:lstStyle/>
          <a:p>
            <a:pPr>
              <a:defRPr lang="es-ES_tradnl"/>
            </a:pPr>
            <a:endParaRPr lang="es-AR"/>
          </a:p>
        </c:txPr>
        <c:crossAx val="68094208"/>
        <c:crosses val="autoZero"/>
        <c:auto val="1"/>
        <c:lblAlgn val="ctr"/>
        <c:lblOffset val="100"/>
      </c:catAx>
      <c:valAx>
        <c:axId val="680942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s-ES_tradnl"/>
                </a:pPr>
                <a:r>
                  <a:rPr lang="es-ES_tradnl"/>
                  <a:t>mm/Mes</a:t>
                </a:r>
              </a:p>
            </c:rich>
          </c:tx>
          <c:layout>
            <c:manualLayout>
              <c:xMode val="edge"/>
              <c:yMode val="edge"/>
              <c:x val="8.967930116992668E-3"/>
              <c:y val="0.40647008540698132"/>
            </c:manualLayout>
          </c:layout>
        </c:title>
        <c:numFmt formatCode="0.0" sourceLinked="1"/>
        <c:majorTickMark val="none"/>
        <c:tickLblPos val="nextTo"/>
        <c:txPr>
          <a:bodyPr rot="0" vert="horz"/>
          <a:lstStyle/>
          <a:p>
            <a:pPr>
              <a:defRPr lang="es-ES_tradnl"/>
            </a:pPr>
            <a:endParaRPr lang="es-AR"/>
          </a:p>
        </c:txPr>
        <c:crossAx val="68092672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12708401236568187"/>
          <c:y val="3.0207878459880065E-2"/>
          <c:w val="0.72241860538342562"/>
          <c:h val="0.11670255461360213"/>
        </c:manualLayout>
      </c:layout>
      <c:spPr>
        <a:solidFill>
          <a:schemeClr val="tx1">
            <a:alpha val="0"/>
          </a:schemeClr>
        </a:solidFill>
        <a:ln>
          <a:noFill/>
        </a:ln>
      </c:spPr>
      <c:txPr>
        <a:bodyPr/>
        <a:lstStyle/>
        <a:p>
          <a:pPr>
            <a:defRPr lang="es-ES_tradnl"/>
          </a:pPr>
          <a:endParaRPr lang="es-AR"/>
        </a:p>
      </c:txPr>
    </c:legend>
    <c:plotVisOnly val="1"/>
    <c:dispBlanksAs val="gap"/>
  </c:chart>
  <c:spPr>
    <a:noFill/>
    <a:ln w="22225">
      <a:noFill/>
    </a:ln>
  </c:spPr>
  <c:txPr>
    <a:bodyPr/>
    <a:lstStyle/>
    <a:p>
      <a:pPr>
        <a:defRPr sz="1050" b="1" i="0" u="none" strike="noStrike" baseline="0">
          <a:solidFill>
            <a:srgbClr val="003366"/>
          </a:solidFill>
          <a:latin typeface="Calibri"/>
          <a:ea typeface="Calibri"/>
          <a:cs typeface="Calibri"/>
        </a:defRPr>
      </a:pPr>
      <a:endParaRPr lang="es-AR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0.84485</cdr:x>
      <cdr:y>0.36425</cdr:y>
    </cdr:from>
    <cdr:to>
      <cdr:x>0.92639</cdr:x>
      <cdr:y>0.44118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05655" y="1533505"/>
          <a:ext cx="685798" cy="323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_tradnl"/>
        </a:p>
      </cdr:txBody>
    </cdr:sp>
  </cdr:relSizeAnchor>
  <cdr:relSizeAnchor xmlns:cdr="http://schemas.openxmlformats.org/drawingml/2006/chartDrawing">
    <cdr:from>
      <cdr:x>0.11337</cdr:x>
      <cdr:y>0.26582</cdr:y>
    </cdr:from>
    <cdr:to>
      <cdr:x>0.28287</cdr:x>
      <cdr:y>0.37592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32227"/>
        <a:stretch xmlns:a="http://schemas.openxmlformats.org/drawingml/2006/main"/>
      </cdr:blipFill>
      <cdr:spPr>
        <a:xfrm xmlns:a="http://schemas.openxmlformats.org/drawingml/2006/main">
          <a:off x="1008112" y="1296144"/>
          <a:ext cx="1507276" cy="53684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FA3F-B0E2-4329-8CCD-33DE4664895A}" type="datetimeFigureOut">
              <a:rPr lang="es-ES_tradnl" smtClean="0"/>
              <a:pPr/>
              <a:t>23/04/2012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7AC1-93B1-4F0C-B9DC-311B1CDE578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64085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4D25-0995-4206-94F4-80320EF96D60}" type="datetimeFigureOut">
              <a:rPr lang="es-AR" smtClean="0"/>
              <a:pPr/>
              <a:t>23/04/2012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8D17-A982-4C4E-98BA-4E8479C093B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588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BE38-6276-4E12-AE2A-7022E5B78254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82D7-8A74-4711-A668-DBA37F6A08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70B2-83AD-4EAE-ABC0-E908F41F9130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60CE-09EA-4D56-B788-2AC0AFE058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4FF7-7AC6-47FA-86F6-92F54AD2950A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46C1-FF9B-488F-B798-A89524E6C7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0A84-8441-4D31-B244-D477F9CC8C8F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FDF7-0DC7-4115-BA1F-912E2244DB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1CBA-ED7C-4354-B8F7-ADD5B8FCC652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234F-2D13-48EE-ACD0-477D646356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3186-B4C0-4B2A-9827-75FCA2860F55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8F12-C1E5-4DBE-A413-2974DD5CA9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FAD5-EBB3-4489-AEFF-CA423D8A0BE9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3C08-FE15-49CF-8EE6-931BE4BB43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7869-BA99-4CDC-906D-1D1137A87DD7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A93B-951D-4613-830D-D7FC19A09F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119E-25C6-4BF4-8B2F-9DA7748B85B8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6EE8-52F6-475F-9DCE-B9990F93E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FF2F-120C-4A8D-862C-FF6391B93401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E3F9-F77B-4883-A19D-65B447668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1429-89A4-40BE-9847-EA76934979CD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9B4C-10E3-4788-A5E4-159EBB062C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67FF4-C85B-4C3C-A7F3-1A9EC0B2C73A}" type="datetimeFigureOut">
              <a:rPr lang="es-ES"/>
              <a:pPr>
                <a:defRPr/>
              </a:pPr>
              <a:t>23/04/2012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B06C40-5224-4E24-97F9-D6F9E5B6EA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Hoja_de_c_lculo_de_Microsoft_Office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-315416"/>
            <a:ext cx="9144001" cy="6858000"/>
          </a:xfrm>
        </p:spPr>
      </p:pic>
      <p:sp>
        <p:nvSpPr>
          <p:cNvPr id="5" name="Rectángulo 4"/>
          <p:cNvSpPr/>
          <p:nvPr/>
        </p:nvSpPr>
        <p:spPr>
          <a:xfrm>
            <a:off x="113293" y="1412776"/>
            <a:ext cx="9036496" cy="1999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Elisa Lacau e Hijos S.A</a:t>
            </a:r>
            <a:r>
              <a:rPr lang="es-ES" sz="4000" b="1" dirty="0" smtClean="0"/>
              <a:t>.</a:t>
            </a:r>
            <a:r>
              <a:rPr lang="es-ES" sz="4000" b="1" dirty="0"/>
              <a:t/>
            </a:r>
            <a:br>
              <a:rPr lang="es-ES" sz="4000" b="1" dirty="0"/>
            </a:br>
            <a:r>
              <a:rPr lang="es-ES" sz="4000" b="1" dirty="0"/>
              <a:t>CREA General </a:t>
            </a:r>
            <a:r>
              <a:rPr lang="es-ES" sz="4000" b="1" dirty="0" smtClean="0"/>
              <a:t>Villegas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b="1" dirty="0"/>
              <a:t>Ing. Agr. Martín </a:t>
            </a:r>
            <a:r>
              <a:rPr lang="es-ES" sz="4000" b="1" dirty="0" err="1"/>
              <a:t>Liggera</a:t>
            </a:r>
            <a:endParaRPr lang="es-ES" sz="4000" dirty="0"/>
          </a:p>
        </p:txBody>
      </p:sp>
      <p:pic>
        <p:nvPicPr>
          <p:cNvPr id="7" name="8 Marcador de contenido" descr="LOGO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375" b="89286" l="4018" r="94643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2" y="5892447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38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Gracias</a:t>
            </a:r>
            <a:r>
              <a:rPr lang="en-US" sz="2000" b="1" dirty="0" smtClean="0"/>
              <a:t> </a:t>
            </a:r>
            <a:endParaRPr lang="es-ES" sz="2000" b="1" dirty="0" smtClean="0"/>
          </a:p>
        </p:txBody>
      </p:sp>
      <p:pic>
        <p:nvPicPr>
          <p:cNvPr id="21507" name="8 Marcador de contenido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1550" cy="971550"/>
          </a:xfrm>
        </p:spPr>
      </p:pic>
      <p:cxnSp>
        <p:nvCxnSpPr>
          <p:cNvPr id="11" name="10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IMG00313-20111005-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12776"/>
            <a:ext cx="2808312" cy="2160240"/>
          </a:xfrm>
          <a:prstGeom prst="rect">
            <a:avLst/>
          </a:prstGeom>
        </p:spPr>
      </p:pic>
      <p:pic>
        <p:nvPicPr>
          <p:cNvPr id="7" name="6 Imagen" descr="IMG00361-20111026-1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64904"/>
            <a:ext cx="2862318" cy="3816424"/>
          </a:xfrm>
          <a:prstGeom prst="rect">
            <a:avLst/>
          </a:prstGeom>
        </p:spPr>
      </p:pic>
      <p:pic>
        <p:nvPicPr>
          <p:cNvPr id="8" name="7 Imagen" descr="IMG00179-20110726-1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12776"/>
            <a:ext cx="2483768" cy="1862826"/>
          </a:xfrm>
          <a:prstGeom prst="rect">
            <a:avLst/>
          </a:prstGeom>
        </p:spPr>
      </p:pic>
      <p:pic>
        <p:nvPicPr>
          <p:cNvPr id="9" name="8 Imagen" descr="IMG00378-20111102-16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7696" y="1484784"/>
            <a:ext cx="2736304" cy="2052228"/>
          </a:xfrm>
          <a:prstGeom prst="rect">
            <a:avLst/>
          </a:prstGeom>
        </p:spPr>
      </p:pic>
      <p:pic>
        <p:nvPicPr>
          <p:cNvPr id="13" name="12 Imagen" descr="IMG00197-20110811-11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348880"/>
            <a:ext cx="3203848" cy="2402886"/>
          </a:xfrm>
          <a:prstGeom prst="rect">
            <a:avLst/>
          </a:prstGeom>
        </p:spPr>
      </p:pic>
      <p:pic>
        <p:nvPicPr>
          <p:cNvPr id="17" name="16 Imagen" descr="IMG00534-20111229-18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4941168"/>
            <a:ext cx="2019334" cy="1511680"/>
          </a:xfrm>
          <a:prstGeom prst="rect">
            <a:avLst/>
          </a:prstGeom>
        </p:spPr>
      </p:pic>
      <p:pic>
        <p:nvPicPr>
          <p:cNvPr id="18" name="17 Imagen" descr="IMG00535-20111229-18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7520" y="3789040"/>
            <a:ext cx="3466480" cy="259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es-AR" sz="4000" b="1" dirty="0">
                <a:latin typeface="Calibri" pitchFamily="34" charset="0"/>
              </a:rPr>
              <a:t>LOS AROMOS</a:t>
            </a:r>
            <a:br>
              <a:rPr lang="es-AR" sz="4000" b="1" dirty="0">
                <a:latin typeface="Calibri" pitchFamily="34" charset="0"/>
              </a:rPr>
            </a:br>
            <a:r>
              <a:rPr lang="es-AR" sz="4000" dirty="0" smtClean="0"/>
              <a:t/>
            </a:r>
            <a:br>
              <a:rPr lang="es-AR" sz="4000" dirty="0" smtClean="0"/>
            </a:br>
            <a:endParaRPr lang="es-ES" sz="4000" dirty="0" smtClean="0"/>
          </a:p>
        </p:txBody>
      </p:sp>
      <p:pic>
        <p:nvPicPr>
          <p:cNvPr id="20483" name="8 Marcador de contenido" descr="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82" y="0"/>
            <a:ext cx="971550" cy="971550"/>
          </a:xfrm>
        </p:spPr>
      </p:pic>
      <p:cxnSp>
        <p:nvCxnSpPr>
          <p:cNvPr id="11" name="10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1 Título"/>
          <p:cNvSpPr txBox="1">
            <a:spLocks/>
          </p:cNvSpPr>
          <p:nvPr/>
        </p:nvSpPr>
        <p:spPr bwMode="auto">
          <a:xfrm>
            <a:off x="468313" y="1773238"/>
            <a:ext cx="8229600" cy="2438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AR" sz="4000">
              <a:latin typeface="Calibri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0" y="93345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 sz="2500" i="1" dirty="0" smtClean="0">
              <a:solidFill>
                <a:srgbClr val="080808"/>
              </a:solidFill>
              <a:latin typeface="Calibri" pitchFamily="34" charset="0"/>
            </a:endParaRPr>
          </a:p>
          <a:p>
            <a:r>
              <a:rPr lang="es-AR" sz="2500" i="1" dirty="0" smtClean="0">
                <a:solidFill>
                  <a:srgbClr val="080808"/>
                </a:solidFill>
                <a:latin typeface="Calibri" pitchFamily="34" charset="0"/>
              </a:rPr>
              <a:t>El </a:t>
            </a:r>
            <a:r>
              <a:rPr lang="es-AR" sz="2500" i="1" dirty="0">
                <a:solidFill>
                  <a:srgbClr val="080808"/>
                </a:solidFill>
                <a:latin typeface="Calibri" pitchFamily="34" charset="0"/>
              </a:rPr>
              <a:t>campo se encuentra ubicado en el Partido de Lincoln, sobre camino vecinal a 10 km de la Ruta Provincial Nº 68 y a aproximadamente 3 km de la localidad de Roberts.</a:t>
            </a:r>
          </a:p>
          <a:p>
            <a:endParaRPr lang="es-AR" i="1" dirty="0">
              <a:solidFill>
                <a:srgbClr val="080808"/>
              </a:solidFill>
              <a:latin typeface="Calibri" pitchFamily="34" charset="0"/>
            </a:endParaRPr>
          </a:p>
          <a:p>
            <a:r>
              <a:rPr lang="es-AR" dirty="0">
                <a:solidFill>
                  <a:srgbClr val="080808"/>
                </a:solidFill>
                <a:latin typeface="Calibri" pitchFamily="34" charset="0"/>
              </a:rPr>
              <a:t>Las distancias aproximadas de referencia, son:</a:t>
            </a:r>
          </a:p>
          <a:p>
            <a:r>
              <a:rPr lang="es-AR" dirty="0">
                <a:solidFill>
                  <a:srgbClr val="080808"/>
                </a:solidFill>
                <a:latin typeface="Calibri" pitchFamily="34" charset="0"/>
              </a:rPr>
              <a:t>• A Ruta Provincial N° 68: 10 km</a:t>
            </a:r>
          </a:p>
          <a:p>
            <a:r>
              <a:rPr lang="es-AR" dirty="0">
                <a:solidFill>
                  <a:srgbClr val="080808"/>
                </a:solidFill>
                <a:latin typeface="Calibri" pitchFamily="34" charset="0"/>
              </a:rPr>
              <a:t>• A Roberts: 3 km</a:t>
            </a:r>
          </a:p>
          <a:p>
            <a:r>
              <a:rPr lang="es-AR" dirty="0">
                <a:solidFill>
                  <a:srgbClr val="080808"/>
                </a:solidFill>
                <a:latin typeface="Calibri" pitchFamily="34" charset="0"/>
              </a:rPr>
              <a:t>• A Carlos Tejedor: 63 km</a:t>
            </a:r>
          </a:p>
          <a:p>
            <a:r>
              <a:rPr lang="es-AR" dirty="0">
                <a:solidFill>
                  <a:srgbClr val="080808"/>
                </a:solidFill>
                <a:latin typeface="Calibri" pitchFamily="34" charset="0"/>
              </a:rPr>
              <a:t>• A Lincoln: 75 km</a:t>
            </a:r>
          </a:p>
          <a:p>
            <a:r>
              <a:rPr lang="es-AR" dirty="0">
                <a:solidFill>
                  <a:srgbClr val="080808"/>
                </a:solidFill>
                <a:latin typeface="Calibri" pitchFamily="34" charset="0"/>
              </a:rPr>
              <a:t>• A Buenos Aires: 394 km. </a:t>
            </a:r>
          </a:p>
          <a:p>
            <a:endParaRPr lang="es-AR" i="1" dirty="0">
              <a:solidFill>
                <a:srgbClr val="080808"/>
              </a:solidFill>
              <a:latin typeface="Calibri" pitchFamily="34" charset="0"/>
            </a:endParaRPr>
          </a:p>
          <a:p>
            <a:endParaRPr lang="es-AR" i="1" dirty="0">
              <a:solidFill>
                <a:srgbClr val="080808"/>
              </a:solidFill>
              <a:latin typeface="Calibri" pitchFamily="34" charset="0"/>
            </a:endParaRPr>
          </a:p>
          <a:p>
            <a:endParaRPr lang="es-AR" sz="2000" b="1" dirty="0">
              <a:solidFill>
                <a:srgbClr val="080808"/>
              </a:solidFill>
              <a:latin typeface="Calibri" pitchFamily="34" charset="0"/>
            </a:endParaRPr>
          </a:p>
          <a:p>
            <a:endParaRPr lang="es-AR" sz="2000" b="1" dirty="0">
              <a:solidFill>
                <a:srgbClr val="080808"/>
              </a:solidFill>
              <a:latin typeface="Calibri" pitchFamily="34" charset="0"/>
            </a:endParaRPr>
          </a:p>
          <a:p>
            <a:r>
              <a:rPr lang="es-AR" sz="2000" b="1" dirty="0">
                <a:solidFill>
                  <a:srgbClr val="080808"/>
                </a:solidFill>
                <a:latin typeface="Calibri" pitchFamily="34" charset="0"/>
              </a:rPr>
              <a:t>2.616 hectáreas (</a:t>
            </a:r>
            <a:r>
              <a:rPr lang="es-AR" sz="2000" b="1" dirty="0">
                <a:latin typeface="Calibri" pitchFamily="34" charset="0"/>
              </a:rPr>
              <a:t>56% agrícolas y 44% ganaderas).</a:t>
            </a:r>
            <a:endParaRPr lang="es-AR" sz="2000" b="1" dirty="0">
              <a:solidFill>
                <a:srgbClr val="080808"/>
              </a:solidFill>
              <a:latin typeface="Calibri" pitchFamily="34" charset="0"/>
            </a:endParaRPr>
          </a:p>
          <a:p>
            <a:r>
              <a:rPr lang="es-AR" sz="2000" b="1" dirty="0">
                <a:latin typeface="Calibri" pitchFamily="34" charset="0"/>
              </a:rPr>
              <a:t>Base de las operaciones.</a:t>
            </a:r>
          </a:p>
          <a:p>
            <a:r>
              <a:rPr lang="es-AR" sz="2000" b="1" dirty="0">
                <a:latin typeface="Calibri" pitchFamily="34" charset="0"/>
              </a:rPr>
              <a:t>Campo de cría con ciclo completo.</a:t>
            </a:r>
            <a:endParaRPr lang="es-ES" sz="2000" b="1" dirty="0">
              <a:latin typeface="Calibri" pitchFamily="34" charset="0"/>
            </a:endParaRPr>
          </a:p>
          <a:p>
            <a:pPr algn="ctr"/>
            <a:endParaRPr lang="es-AR" sz="2800" i="1" dirty="0">
              <a:latin typeface="Calibri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469197" cy="28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eaLnBrk="1" hangingPunct="1"/>
            <a:r>
              <a:rPr lang="es-AR" sz="4000" b="1" dirty="0">
                <a:latin typeface="Calibri" pitchFamily="34" charset="0"/>
              </a:rPr>
              <a:t>EL HORNERO</a:t>
            </a:r>
            <a:br>
              <a:rPr lang="es-AR" sz="4000" b="1" dirty="0">
                <a:latin typeface="Calibri" pitchFamily="34" charset="0"/>
              </a:rPr>
            </a:br>
            <a:r>
              <a:rPr lang="es-AR" sz="4000" dirty="0" smtClean="0"/>
              <a:t/>
            </a:r>
            <a:br>
              <a:rPr lang="es-AR" sz="4000" dirty="0" smtClean="0"/>
            </a:br>
            <a:endParaRPr lang="es-ES" sz="4000" dirty="0" smtClean="0"/>
          </a:p>
        </p:txBody>
      </p:sp>
      <p:pic>
        <p:nvPicPr>
          <p:cNvPr id="19459" name="8 Marcador de contenido" descr="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1550" cy="971550"/>
          </a:xfrm>
        </p:spPr>
      </p:pic>
      <p:cxnSp>
        <p:nvCxnSpPr>
          <p:cNvPr id="11" name="10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1 Título"/>
          <p:cNvSpPr txBox="1">
            <a:spLocks/>
          </p:cNvSpPr>
          <p:nvPr/>
        </p:nvSpPr>
        <p:spPr bwMode="auto">
          <a:xfrm>
            <a:off x="468313" y="1773238"/>
            <a:ext cx="8229600" cy="2438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AR" sz="4000">
              <a:latin typeface="Calibri" pitchFamily="34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0" y="1052513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500" i="1" dirty="0" smtClean="0">
                <a:latin typeface="Calibri" pitchFamily="34" charset="0"/>
              </a:rPr>
              <a:t>El </a:t>
            </a:r>
            <a:r>
              <a:rPr lang="es-AR" sz="2500" i="1" dirty="0">
                <a:latin typeface="Calibri" pitchFamily="34" charset="0"/>
              </a:rPr>
              <a:t>campo se encuentra ubicado en el Partido de Carlos Tejedor, sobre camino vecinal, a aproximadamente 13 km de la localidad de Tres Algarrobos y a 15 km de la Ruta Nacional Nº 226.</a:t>
            </a:r>
          </a:p>
          <a:p>
            <a:pPr>
              <a:defRPr/>
            </a:pPr>
            <a:endParaRPr lang="es-AR" sz="2500" i="1" dirty="0">
              <a:latin typeface="Calibri" pitchFamily="34" charset="0"/>
            </a:endParaRPr>
          </a:p>
          <a:p>
            <a:pPr>
              <a:defRPr/>
            </a:pPr>
            <a:r>
              <a:rPr lang="es-AR" dirty="0">
                <a:latin typeface="+mj-lt"/>
              </a:rPr>
              <a:t>Las distancias aproximadas de referencia, son:</a:t>
            </a:r>
          </a:p>
          <a:p>
            <a:pPr>
              <a:defRPr/>
            </a:pPr>
            <a:r>
              <a:rPr lang="es-AR" dirty="0">
                <a:latin typeface="+mj-lt"/>
              </a:rPr>
              <a:t>• A Tres Algarrobos: 13 km</a:t>
            </a:r>
          </a:p>
          <a:p>
            <a:pPr>
              <a:defRPr/>
            </a:pPr>
            <a:r>
              <a:rPr lang="es-AR" dirty="0">
                <a:latin typeface="+mj-lt"/>
              </a:rPr>
              <a:t>• A la Ruta Nacional Nº 226: 15 km</a:t>
            </a:r>
          </a:p>
          <a:p>
            <a:pPr>
              <a:defRPr/>
            </a:pPr>
            <a:r>
              <a:rPr lang="es-AR" dirty="0">
                <a:latin typeface="+mj-lt"/>
              </a:rPr>
              <a:t>• A la Ruta Nacional Nº 33: 14 km</a:t>
            </a:r>
          </a:p>
          <a:p>
            <a:pPr>
              <a:defRPr/>
            </a:pPr>
            <a:r>
              <a:rPr lang="es-AR" dirty="0">
                <a:latin typeface="+mj-lt"/>
              </a:rPr>
              <a:t>• A Carlos Tejedor: 59 km</a:t>
            </a:r>
          </a:p>
          <a:p>
            <a:pPr>
              <a:defRPr/>
            </a:pPr>
            <a:r>
              <a:rPr lang="es-AR" dirty="0">
                <a:latin typeface="+mj-lt"/>
              </a:rPr>
              <a:t>• A Buenos Aires: 488 km</a:t>
            </a:r>
          </a:p>
          <a:p>
            <a:pPr>
              <a:defRPr/>
            </a:pPr>
            <a:endParaRPr lang="es-AR" dirty="0"/>
          </a:p>
          <a:p>
            <a:pPr>
              <a:defRPr/>
            </a:pPr>
            <a:endParaRPr lang="es-AR" sz="2000" b="1" dirty="0">
              <a:latin typeface="+mj-lt"/>
            </a:endParaRPr>
          </a:p>
          <a:p>
            <a:pPr>
              <a:defRPr/>
            </a:pPr>
            <a:endParaRPr lang="es-AR" sz="2000" b="1" dirty="0">
              <a:latin typeface="+mj-lt"/>
            </a:endParaRPr>
          </a:p>
          <a:p>
            <a:pPr>
              <a:defRPr/>
            </a:pPr>
            <a:endParaRPr lang="es-AR" sz="2000" b="1" dirty="0">
              <a:latin typeface="+mj-lt"/>
            </a:endParaRPr>
          </a:p>
          <a:p>
            <a:pPr>
              <a:defRPr/>
            </a:pPr>
            <a:endParaRPr lang="es-AR" sz="2000" b="1" dirty="0">
              <a:latin typeface="+mj-lt"/>
            </a:endParaRPr>
          </a:p>
          <a:p>
            <a:pPr>
              <a:defRPr/>
            </a:pPr>
            <a:r>
              <a:rPr lang="es-AR" sz="2000" b="1" dirty="0">
                <a:latin typeface="+mj-lt"/>
              </a:rPr>
              <a:t>2.160 hectáreas (2.128 agrícolas</a:t>
            </a:r>
            <a:r>
              <a:rPr lang="es-AR" sz="2000" dirty="0"/>
              <a:t>).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3071813"/>
            <a:ext cx="4921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71550"/>
          </a:xfrm>
        </p:spPr>
        <p:txBody>
          <a:bodyPr/>
          <a:lstStyle/>
          <a:p>
            <a:pPr eaLnBrk="1" hangingPunct="1"/>
            <a:r>
              <a:rPr lang="es-AR" sz="4000" b="1" dirty="0" smtClean="0"/>
              <a:t>INVENTARIO DE LAS TIERRAS</a:t>
            </a:r>
            <a:endParaRPr lang="es-ES" sz="4000" b="1" dirty="0" smtClean="0"/>
          </a:p>
        </p:txBody>
      </p:sp>
      <p:pic>
        <p:nvPicPr>
          <p:cNvPr id="63491" name="8 Marcador de contenido" descr="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1550" cy="971550"/>
          </a:xfrm>
        </p:spPr>
      </p:pic>
      <p:cxnSp>
        <p:nvCxnSpPr>
          <p:cNvPr id="11" name="10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052513"/>
            <a:ext cx="51498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>
          <a:xfrm>
            <a:off x="0" y="-171400"/>
            <a:ext cx="9144000" cy="1589038"/>
          </a:xfrm>
        </p:spPr>
        <p:txBody>
          <a:bodyPr/>
          <a:lstStyle/>
          <a:p>
            <a:pPr eaLnBrk="1" hangingPunct="1"/>
            <a:r>
              <a:rPr lang="es-ES" sz="4000" b="1" dirty="0" smtClean="0"/>
              <a:t>ROTACIÓN</a:t>
            </a:r>
          </a:p>
        </p:txBody>
      </p:sp>
      <p:pic>
        <p:nvPicPr>
          <p:cNvPr id="50179" name="8 Marcador de contenido" descr="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1550" cy="971550"/>
          </a:xfrm>
        </p:spPr>
      </p:pic>
      <p:cxnSp>
        <p:nvCxnSpPr>
          <p:cNvPr id="11" name="10 Conector recto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012160" y="30689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+mn-lt"/>
              </a:rPr>
              <a:t>Rotación con Gramíneas        52,10%</a:t>
            </a:r>
            <a:endParaRPr lang="es-ES" sz="1400" dirty="0"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56176" y="573325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+mn-lt"/>
              </a:rPr>
              <a:t>Rotación </a:t>
            </a:r>
            <a:r>
              <a:rPr lang="es-ES" sz="1400" dirty="0">
                <a:latin typeface="+mn-lt"/>
                <a:cs typeface="Calibri" pitchFamily="34" charset="0"/>
              </a:rPr>
              <a:t>con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smtClean="0">
                <a:latin typeface="+mn-lt"/>
                <a:cs typeface="Calibri" pitchFamily="34" charset="0"/>
              </a:rPr>
              <a:t>Gramíneas</a:t>
            </a:r>
            <a:r>
              <a:rPr lang="es-ES" sz="1400" dirty="0" smtClean="0">
                <a:latin typeface="+mn-lt"/>
              </a:rPr>
              <a:t> </a:t>
            </a:r>
          </a:p>
          <a:p>
            <a:pPr algn="ctr"/>
            <a:r>
              <a:rPr lang="es-ES" sz="1400" dirty="0">
                <a:latin typeface="+mn-lt"/>
              </a:rPr>
              <a:t> </a:t>
            </a:r>
            <a:r>
              <a:rPr lang="es-ES" sz="1400" dirty="0" smtClean="0">
                <a:latin typeface="+mn-lt"/>
              </a:rPr>
              <a:t>  63 %</a:t>
            </a:r>
            <a:endParaRPr lang="es-ES" sz="1400" dirty="0">
              <a:latin typeface="+mn-lt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xmlns="" val="3876199083"/>
              </p:ext>
            </p:extLst>
          </p:nvPr>
        </p:nvGraphicFramePr>
        <p:xfrm>
          <a:off x="1043608" y="1268760"/>
          <a:ext cx="53285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563888" y="1124744"/>
            <a:ext cx="165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n-lt"/>
              </a:rPr>
              <a:t>Campaña</a:t>
            </a:r>
            <a:r>
              <a:rPr lang="es-ES" sz="1800" b="1" dirty="0" smtClean="0">
                <a:latin typeface="+mn-lt"/>
              </a:rPr>
              <a:t> </a:t>
            </a:r>
            <a:r>
              <a:rPr lang="es-ES" b="1" dirty="0" smtClean="0">
                <a:latin typeface="+mn-lt"/>
              </a:rPr>
              <a:t>10-11</a:t>
            </a:r>
            <a:endParaRPr lang="es-ES" b="1" dirty="0">
              <a:latin typeface="+mn-lt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xmlns="" val="1838124998"/>
              </p:ext>
            </p:extLst>
          </p:nvPr>
        </p:nvGraphicFramePr>
        <p:xfrm>
          <a:off x="1763688" y="3933056"/>
          <a:ext cx="475252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 flipH="1">
            <a:off x="3563888" y="378904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rgbClr val="000000"/>
                  </a:solidFill>
                </a:ln>
                <a:latin typeface="+mn-lt"/>
              </a:rPr>
              <a:t>Campaña  </a:t>
            </a:r>
            <a:r>
              <a:rPr lang="es-ES" sz="1400" dirty="0" smtClean="0">
                <a:ln>
                  <a:solidFill>
                    <a:srgbClr val="000000"/>
                  </a:solidFill>
                </a:ln>
                <a:latin typeface="+mn-lt"/>
              </a:rPr>
              <a:t>11-12</a:t>
            </a:r>
            <a:endParaRPr lang="es-ES" sz="1400" dirty="0">
              <a:ln>
                <a:solidFill>
                  <a:srgbClr val="000000"/>
                </a:solidFill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s-ES" sz="4000" b="1" dirty="0" smtClean="0"/>
              <a:t>PRECIPITACIONES</a:t>
            </a:r>
          </a:p>
        </p:txBody>
      </p:sp>
      <p:pic>
        <p:nvPicPr>
          <p:cNvPr id="53251" name="8 Marcador de contenido" descr="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1550" cy="971550"/>
          </a:xfrm>
        </p:spPr>
      </p:pic>
      <p:cxnSp>
        <p:nvCxnSpPr>
          <p:cNvPr id="11" name="10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878021"/>
              </p:ext>
            </p:extLst>
          </p:nvPr>
        </p:nvGraphicFramePr>
        <p:xfrm>
          <a:off x="251520" y="1484784"/>
          <a:ext cx="8892480" cy="487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IMG_5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6935" y="1094974"/>
            <a:ext cx="9230935" cy="5763025"/>
          </a:xfrm>
          <a:prstGeom prst="rect">
            <a:avLst/>
          </a:prstGeom>
          <a:noFill/>
        </p:spPr>
      </p:pic>
      <p:pic>
        <p:nvPicPr>
          <p:cNvPr id="10" name="8 Marcador de contenido" descr="LOGO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06" y="116632"/>
            <a:ext cx="946494" cy="8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1 Título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229600" cy="1268760"/>
          </a:xfrm>
        </p:spPr>
        <p:txBody>
          <a:bodyPr/>
          <a:lstStyle/>
          <a:p>
            <a:pPr eaLnBrk="1" hangingPunct="1"/>
            <a:r>
              <a:rPr lang="es-ES" sz="4000" b="1" dirty="0" smtClean="0"/>
              <a:t>AGUA A LA SIEMBRA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alphaModFix amt="58000"/>
          </a:blip>
          <a:srcRect/>
          <a:stretch>
            <a:fillRect/>
          </a:stretch>
        </p:blipFill>
        <p:spPr bwMode="auto">
          <a:xfrm>
            <a:off x="683568" y="1916832"/>
            <a:ext cx="7776864" cy="40564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CuadroTexto 4"/>
          <p:cNvSpPr txBox="1"/>
          <p:nvPr/>
        </p:nvSpPr>
        <p:spPr>
          <a:xfrm>
            <a:off x="6012160" y="6021288"/>
            <a:ext cx="254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 Manuel </a:t>
            </a:r>
            <a:r>
              <a:rPr lang="es-ES" dirty="0" err="1" smtClean="0"/>
              <a:t>Berm</a:t>
            </a:r>
            <a:r>
              <a:rPr lang="es-ES" dirty="0" err="1"/>
              <a:t>u</a:t>
            </a:r>
            <a:r>
              <a:rPr lang="es-ES" dirty="0" err="1" smtClean="0"/>
              <a:t>dez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Marcador de contenido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043608" y="-50800"/>
            <a:ext cx="7748441" cy="709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8088754"/>
              </p:ext>
            </p:extLst>
          </p:nvPr>
        </p:nvGraphicFramePr>
        <p:xfrm>
          <a:off x="683568" y="814064"/>
          <a:ext cx="7704856" cy="6012608"/>
        </p:xfrm>
        <a:graphic>
          <a:graphicData uri="http://schemas.openxmlformats.org/presentationml/2006/ole">
            <p:oleObj spid="_x0000_s1026" name="Hoja de cálculo" r:id="rId4" imgW="7624800" imgH="5942520" progId="Excel.Sheet.12">
              <p:embed/>
            </p:oleObj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76672"/>
          </a:xfrm>
        </p:spPr>
        <p:txBody>
          <a:bodyPr/>
          <a:lstStyle/>
          <a:p>
            <a:r>
              <a:rPr lang="es-ES" sz="3200" dirty="0" smtClean="0"/>
              <a:t>Margen Bruto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213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Marcador de contenido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043608" y="-50800"/>
            <a:ext cx="7748441" cy="709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76672"/>
          </a:xfrm>
        </p:spPr>
        <p:txBody>
          <a:bodyPr/>
          <a:lstStyle/>
          <a:p>
            <a:r>
              <a:rPr lang="es-ES" sz="3200" dirty="0" smtClean="0"/>
              <a:t>Margen Bruto</a:t>
            </a:r>
            <a:endParaRPr lang="es-ES" sz="3200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55576" y="873914"/>
          <a:ext cx="7704856" cy="5923897"/>
        </p:xfrm>
        <a:graphic>
          <a:graphicData uri="http://schemas.openxmlformats.org/presentationml/2006/ole">
            <p:oleObj spid="_x0000_s4099" name="Hoja de cálculo" r:id="rId4" imgW="7734600" imgH="5942520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3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261</Words>
  <Application>Microsoft Office PowerPoint</Application>
  <PresentationFormat>Presentación en pantalla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Hoja de cálculo</vt:lpstr>
      <vt:lpstr>Diapositiva 1</vt:lpstr>
      <vt:lpstr>LOS AROMOS  </vt:lpstr>
      <vt:lpstr>EL HORNERO  </vt:lpstr>
      <vt:lpstr>INVENTARIO DE LAS TIERRAS</vt:lpstr>
      <vt:lpstr>ROTACIÓN</vt:lpstr>
      <vt:lpstr>PRECIPITACIONES</vt:lpstr>
      <vt:lpstr>AGUA A LA SIEMBRA</vt:lpstr>
      <vt:lpstr>Margen Bruto</vt:lpstr>
      <vt:lpstr>Margen Bruto</vt:lpstr>
      <vt:lpstr>Diapositiva 10</vt:lpstr>
      <vt:lpstr>Diapositiva 11</vt:lpstr>
      <vt:lpstr>Gracias </vt:lpstr>
    </vt:vector>
  </TitlesOfParts>
  <Company>Computronics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 LACAU E HIJOS S.A.  Reunión CREA 23/02/2012</dc:title>
  <dc:creator>Vicky</dc:creator>
  <cp:lastModifiedBy>Martin Miguez</cp:lastModifiedBy>
  <cp:revision>124</cp:revision>
  <dcterms:created xsi:type="dcterms:W3CDTF">2012-01-24T17:32:50Z</dcterms:created>
  <dcterms:modified xsi:type="dcterms:W3CDTF">2012-04-23T13:10:32Z</dcterms:modified>
</cp:coreProperties>
</file>