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tags/tag4.xml" ContentType="application/vnd.openxmlformats-officedocument.presentationml.tags+xml"/>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tags/tag1.xml" ContentType="application/vnd.openxmlformats-officedocument.presentationml.tags+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30.xml" ContentType="application/vnd.openxmlformats-officedocument.drawingml.chart+xml"/>
  <Override PartName="/ppt/charts/chart41.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charts/chart26.xml" ContentType="application/vnd.openxmlformats-officedocument.drawingml.chart+xml"/>
  <Override PartName="/ppt/notesSlides/notesSlide18.xml" ContentType="application/vnd.openxmlformats-officedocument.presentationml.notesSlide+xml"/>
  <Override PartName="/ppt/tags/tag2.xml" ContentType="application/vnd.openxmlformats-officedocument.presentationml.tags+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charts/chart40.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notesSlides/notesSlide19.xml" ContentType="application/vnd.openxmlformats-officedocument.presentationml.notesSlide+xml"/>
  <Override PartName="/ppt/charts/chart38.xml" ContentType="application/vnd.openxmlformats-officedocument.drawingml.char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tags/tag3.xml" ContentType="application/vnd.openxmlformats-officedocument.presentationml.tags+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13" r:id="rId2"/>
    <p:sldId id="317" r:id="rId3"/>
    <p:sldId id="314" r:id="rId4"/>
    <p:sldId id="315" r:id="rId5"/>
    <p:sldId id="256" r:id="rId6"/>
    <p:sldId id="258" r:id="rId7"/>
    <p:sldId id="268" r:id="rId8"/>
    <p:sldId id="260" r:id="rId9"/>
    <p:sldId id="262" r:id="rId10"/>
    <p:sldId id="285" r:id="rId11"/>
    <p:sldId id="261" r:id="rId12"/>
    <p:sldId id="281" r:id="rId13"/>
    <p:sldId id="282" r:id="rId14"/>
    <p:sldId id="263" r:id="rId15"/>
    <p:sldId id="265" r:id="rId16"/>
    <p:sldId id="266" r:id="rId17"/>
    <p:sldId id="267" r:id="rId18"/>
    <p:sldId id="283" r:id="rId19"/>
    <p:sldId id="298" r:id="rId20"/>
    <p:sldId id="257" r:id="rId21"/>
    <p:sldId id="304" r:id="rId22"/>
    <p:sldId id="269" r:id="rId23"/>
    <p:sldId id="271" r:id="rId24"/>
    <p:sldId id="292" r:id="rId25"/>
    <p:sldId id="299" r:id="rId26"/>
    <p:sldId id="272" r:id="rId27"/>
    <p:sldId id="305" r:id="rId28"/>
    <p:sldId id="273" r:id="rId29"/>
    <p:sldId id="274" r:id="rId30"/>
    <p:sldId id="301" r:id="rId31"/>
    <p:sldId id="278" r:id="rId32"/>
    <p:sldId id="302" r:id="rId33"/>
    <p:sldId id="275" r:id="rId34"/>
    <p:sldId id="280" r:id="rId35"/>
    <p:sldId id="276" r:id="rId36"/>
    <p:sldId id="306" r:id="rId37"/>
    <p:sldId id="307" r:id="rId38"/>
    <p:sldId id="300" r:id="rId39"/>
    <p:sldId id="277" r:id="rId40"/>
    <p:sldId id="286" r:id="rId41"/>
    <p:sldId id="287" r:id="rId42"/>
    <p:sldId id="290" r:id="rId43"/>
    <p:sldId id="288" r:id="rId44"/>
    <p:sldId id="289" r:id="rId45"/>
    <p:sldId id="308" r:id="rId46"/>
    <p:sldId id="309" r:id="rId47"/>
    <p:sldId id="291" r:id="rId48"/>
    <p:sldId id="293" r:id="rId49"/>
    <p:sldId id="295" r:id="rId50"/>
    <p:sldId id="294" r:id="rId51"/>
    <p:sldId id="296" r:id="rId52"/>
    <p:sldId id="303" r:id="rId53"/>
    <p:sldId id="297" r:id="rId54"/>
    <p:sldId id="316" r:id="rId55"/>
    <p:sldId id="318" r:id="rId5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CC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87" autoAdjust="0"/>
    <p:restoredTop sz="93369" autoAdjust="0"/>
  </p:normalViewPr>
  <p:slideViewPr>
    <p:cSldViewPr>
      <p:cViewPr varScale="1">
        <p:scale>
          <a:sx n="68" d="100"/>
          <a:sy n="68" d="100"/>
        </p:scale>
        <p:origin x="-15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JAT_cultivos_Z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MM.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CLIMA\base%20clima%20para%20jat%2011%201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CLIMA\base%20clima%20para%20jat%2011%201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CLIMA\Clima%20Inta%20Gral%20Villegas\Serie%20Climatica_INTA-Gral-Villega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CLIMA\Clima%20Inta%20Gral%20Villegas\Serie%20Climatica_INTA-Gral-Villegas.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Mar-Ro\Downloads\consultaB_pcia%20(1).php"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CLIMA\base%20clima%20para%20jat%2011%201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MM.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Mar-Ro\Dropbox\RIDZO\2011-12\Seguimiento%20Ensayos\Info%20interna%20ensayos\Planilla%20de%20campo%20Genotipos%20de%20Trigo%202011-12.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MM.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MM.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MM.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MM.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M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Mar-Ro\Dropbox\RIDZO\2011-12\Seguimiento%20Ensayos\Info%20interna%20ensayos\Planilla%20Nutricion%20P%20de%20trigo%202011-12.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Mar-Ro\Dropbox\RIDZO\2011-12\Seguimiento%20Ensayos\Info%20interna%20ensayos\Planilla%20Nutricion%20P%20de%20trigo%202011-12.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Mar-Ro\Dropbox\RIDZO\2011-12\Seguimiento%20Ensayos\Info%20interna%20ensayos\Planilla%20Nutricion%20P%20de%20trigo%202011-1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Mar-Ro\Dropbox\RIDZO\2011-12\Seguimiento%20Ensayos\Info%20interna%20ensayos\Planilla%20Nutricion%20N%20de%20trigo%202011-12.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Mar-Ro\AppData\Local\Microsoft\Windows\Temporary%20Internet%20Files\Content.Outlook\VYOFB4OW\Validac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MM.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MM.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Mar-Ro\Dropbox\RIDZO\2011-12\Seguimiento%20Ensayos\Info%20interna%20ensayos\Planilla%20de%20campo%20Genotipos%20de%20Trigo%202011-12.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Mar-Ro\Dropbox\RIDZO\2011-12\Seguimiento%20Ensayos\Info%20interna%20ensayos\Planilla%20de%20campo%20Genotipos%20de%20Trigo%202011-12.xlsx" TargetMode="External"/></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Ro\Dropbox\RIDZO\2011-12\Seguimiento%20Ensayos\Info%20interna%20ensayos\Planilla%20de%20campo%20Genotipos%20de%20Trigo%202011-12.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Mar-Ro\Dropbox\RIDZO\2011-12\Seguimiento%20Ensayos\Info%20interna%20ensayos\Planilla%20de%20campo%20Genotipos%20de%20Trigo%202011-12.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Mar-Ro\Dropbox\RIDZO\2011-12\Seguimiento%20Ensayos\Info%20interna%20ensayos\Planilla%20de%20campo%20Genotipos%20de%20Trigo%202011-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r-Ro\Dropbox\RIDZO\2011-12\An&#225;lisis%20de%20Campa&#241;a\FINA\xCREA\Fina11-12_ZO_CONSOLIDADO_L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AR"/>
  <c:style val="7"/>
  <c:chart>
    <c:autoTitleDeleted val="1"/>
    <c:plotArea>
      <c:layout>
        <c:manualLayout>
          <c:layoutTarget val="inner"/>
          <c:xMode val="edge"/>
          <c:yMode val="edge"/>
          <c:x val="8.3416443574902993E-2"/>
          <c:y val="8.0148038305460745E-2"/>
          <c:w val="0.70584290082147372"/>
          <c:h val="0.67349245284238013"/>
        </c:manualLayout>
      </c:layout>
      <c:areaChart>
        <c:grouping val="stacked"/>
        <c:ser>
          <c:idx val="0"/>
          <c:order val="0"/>
          <c:tx>
            <c:v>SOJA</c:v>
          </c:tx>
          <c:spPr>
            <a:solidFill>
              <a:srgbClr val="92D050"/>
            </a:solidFill>
            <a:ln>
              <a:solidFill>
                <a:sysClr val="windowText" lastClr="000000"/>
              </a:solidFill>
            </a:ln>
          </c:spPr>
          <c:dLbls>
            <c:dLbl>
              <c:idx val="0"/>
              <c:layout>
                <c:manualLayout>
                  <c:x val="5.0000000000000114E-2"/>
                  <c:y val="-3.7695213717021522E-3"/>
                </c:manualLayout>
              </c:layout>
              <c:showVal val="1"/>
            </c:dLbl>
            <c:dLbl>
              <c:idx val="3"/>
              <c:layout>
                <c:manualLayout>
                  <c:x val="-3.2748437480814012E-2"/>
                  <c:y val="-9.3566596577673525E-3"/>
                </c:manualLayout>
              </c:layout>
              <c:showVal val="1"/>
            </c:dLbl>
            <c:txPr>
              <a:bodyPr/>
              <a:lstStyle/>
              <a:p>
                <a:pPr>
                  <a:defRPr sz="2000" b="1" u="none"/>
                </a:pPr>
                <a:endParaRPr lang="es-AR"/>
              </a:p>
            </c:txPr>
            <c:showVal val="1"/>
          </c:dLbls>
          <c:cat>
            <c:strRef>
              <c:f>'Evolución ZO'!$C$13:$F$13</c:f>
              <c:strCache>
                <c:ptCount val="4"/>
                <c:pt idx="0">
                  <c:v>2007-08</c:v>
                </c:pt>
                <c:pt idx="1">
                  <c:v>2008-09</c:v>
                </c:pt>
                <c:pt idx="2">
                  <c:v>2009-10</c:v>
                </c:pt>
                <c:pt idx="3">
                  <c:v>2010-11</c:v>
                </c:pt>
              </c:strCache>
            </c:strRef>
          </c:cat>
          <c:val>
            <c:numRef>
              <c:f>'Evolución ZO'!$C$34:$F$34</c:f>
              <c:numCache>
                <c:formatCode>#,##0</c:formatCode>
                <c:ptCount val="4"/>
                <c:pt idx="0">
                  <c:v>100227.88999999998</c:v>
                </c:pt>
                <c:pt idx="1">
                  <c:v>116899.20999999999</c:v>
                </c:pt>
                <c:pt idx="2">
                  <c:v>123736.50799999993</c:v>
                </c:pt>
                <c:pt idx="3">
                  <c:v>137830</c:v>
                </c:pt>
              </c:numCache>
            </c:numRef>
          </c:val>
        </c:ser>
        <c:ser>
          <c:idx val="4"/>
          <c:order val="1"/>
          <c:tx>
            <c:v>CEBADA</c:v>
          </c:tx>
          <c:spPr>
            <a:solidFill>
              <a:schemeClr val="accent6">
                <a:lumMod val="60000"/>
                <a:lumOff val="40000"/>
              </a:schemeClr>
            </a:solidFill>
            <a:ln w="6350">
              <a:solidFill>
                <a:sysClr val="windowText" lastClr="000000"/>
              </a:solidFill>
            </a:ln>
          </c:spPr>
          <c:dLbls>
            <c:dLbl>
              <c:idx val="0"/>
              <c:layout>
                <c:manualLayout>
                  <c:x val="4.1558150687745495E-2"/>
                  <c:y val="2.4615212330434004E-2"/>
                </c:manualLayout>
              </c:layout>
              <c:showVal val="1"/>
            </c:dLbl>
            <c:dLbl>
              <c:idx val="1"/>
              <c:layout>
                <c:manualLayout>
                  <c:x val="-2.3087861493192034E-3"/>
                  <c:y val="3.5555306699515753E-2"/>
                </c:manualLayout>
              </c:layout>
              <c:showVal val="1"/>
            </c:dLbl>
            <c:dLbl>
              <c:idx val="2"/>
              <c:layout>
                <c:manualLayout>
                  <c:x val="-1.8179418498576456E-7"/>
                  <c:y val="4.9230424660867883E-2"/>
                </c:manualLayout>
              </c:layout>
              <c:showVal val="1"/>
            </c:dLbl>
            <c:dLbl>
              <c:idx val="3"/>
              <c:layout>
                <c:manualLayout>
                  <c:x val="-2.27031274941982E-2"/>
                  <c:y val="4.5679654496132815E-2"/>
                </c:manualLayout>
              </c:layout>
              <c:showVal val="1"/>
            </c:dLbl>
            <c:txPr>
              <a:bodyPr/>
              <a:lstStyle/>
              <a:p>
                <a:pPr>
                  <a:defRPr sz="2000" b="1"/>
                </a:pPr>
                <a:endParaRPr lang="es-AR"/>
              </a:p>
            </c:txPr>
            <c:showVal val="1"/>
          </c:dLbls>
          <c:val>
            <c:numRef>
              <c:f>'Evolución ZO'!$C$4:$F$4</c:f>
              <c:numCache>
                <c:formatCode>#,##0</c:formatCode>
                <c:ptCount val="4"/>
                <c:pt idx="0">
                  <c:v>10421</c:v>
                </c:pt>
                <c:pt idx="1">
                  <c:v>15865</c:v>
                </c:pt>
                <c:pt idx="2">
                  <c:v>12799.48</c:v>
                </c:pt>
                <c:pt idx="3">
                  <c:v>10006.630000000006</c:v>
                </c:pt>
              </c:numCache>
            </c:numRef>
          </c:val>
        </c:ser>
        <c:ser>
          <c:idx val="1"/>
          <c:order val="2"/>
          <c:tx>
            <c:v>GIRASOL</c:v>
          </c:tx>
          <c:spPr>
            <a:solidFill>
              <a:srgbClr val="FFFF00"/>
            </a:solidFill>
          </c:spPr>
          <c:dLbls>
            <c:dLbl>
              <c:idx val="0"/>
              <c:layout>
                <c:manualLayout>
                  <c:x val="4.3866936837064975E-2"/>
                  <c:y val="-1.6410141553622623E-2"/>
                </c:manualLayout>
              </c:layout>
              <c:showVal val="1"/>
            </c:dLbl>
            <c:dLbl>
              <c:idx val="3"/>
              <c:layout>
                <c:manualLayout>
                  <c:x val="-1.4035044634634513E-2"/>
                  <c:y val="-3.1188865525891029E-3"/>
                </c:manualLayout>
              </c:layout>
              <c:showVal val="1"/>
            </c:dLbl>
            <c:txPr>
              <a:bodyPr/>
              <a:lstStyle/>
              <a:p>
                <a:pPr>
                  <a:defRPr sz="2000" b="1">
                    <a:effectLst/>
                  </a:defRPr>
                </a:pPr>
                <a:endParaRPr lang="es-AR"/>
              </a:p>
            </c:txPr>
            <c:showVal val="1"/>
          </c:dLbls>
          <c:cat>
            <c:strRef>
              <c:f>'Evolución ZO'!$C$13:$F$13</c:f>
              <c:strCache>
                <c:ptCount val="4"/>
                <c:pt idx="0">
                  <c:v>2007-08</c:v>
                </c:pt>
                <c:pt idx="1">
                  <c:v>2008-09</c:v>
                </c:pt>
                <c:pt idx="2">
                  <c:v>2009-10</c:v>
                </c:pt>
                <c:pt idx="3">
                  <c:v>2010-11</c:v>
                </c:pt>
              </c:strCache>
            </c:strRef>
          </c:cat>
          <c:val>
            <c:numRef>
              <c:f>'Evolución ZO'!$C$44:$F$44</c:f>
              <c:numCache>
                <c:formatCode>#,##0</c:formatCode>
                <c:ptCount val="4"/>
                <c:pt idx="0">
                  <c:v>17089.239999999936</c:v>
                </c:pt>
                <c:pt idx="1">
                  <c:v>21913.249999999996</c:v>
                </c:pt>
                <c:pt idx="2">
                  <c:v>19706.755000000008</c:v>
                </c:pt>
                <c:pt idx="3">
                  <c:v>21910.109999999924</c:v>
                </c:pt>
              </c:numCache>
            </c:numRef>
          </c:val>
        </c:ser>
        <c:ser>
          <c:idx val="2"/>
          <c:order val="3"/>
          <c:tx>
            <c:v>MAIZ</c:v>
          </c:tx>
          <c:spPr>
            <a:solidFill>
              <a:schemeClr val="accent6">
                <a:lumMod val="75000"/>
              </a:schemeClr>
            </a:solidFill>
            <a:ln>
              <a:solidFill>
                <a:sysClr val="windowText" lastClr="000000"/>
              </a:solidFill>
            </a:ln>
          </c:spPr>
          <c:dLbls>
            <c:dLbl>
              <c:idx val="0"/>
              <c:layout>
                <c:manualLayout>
                  <c:x val="5.2777777777777812E-2"/>
                  <c:y val="0"/>
                </c:manualLayout>
              </c:layout>
              <c:showVal val="1"/>
            </c:dLbl>
            <c:dLbl>
              <c:idx val="3"/>
              <c:layout>
                <c:manualLayout>
                  <c:x val="-1.4035044634634513E-2"/>
                  <c:y val="6.2377731051782145E-3"/>
                </c:manualLayout>
              </c:layout>
              <c:showVal val="1"/>
            </c:dLbl>
            <c:txPr>
              <a:bodyPr/>
              <a:lstStyle/>
              <a:p>
                <a:pPr>
                  <a:defRPr sz="2000" b="1" u="none"/>
                </a:pPr>
                <a:endParaRPr lang="es-AR"/>
              </a:p>
            </c:txPr>
            <c:showVal val="1"/>
          </c:dLbls>
          <c:cat>
            <c:strRef>
              <c:f>'Evolución ZO'!$C$13:$F$13</c:f>
              <c:strCache>
                <c:ptCount val="4"/>
                <c:pt idx="0">
                  <c:v>2007-08</c:v>
                </c:pt>
                <c:pt idx="1">
                  <c:v>2008-09</c:v>
                </c:pt>
                <c:pt idx="2">
                  <c:v>2009-10</c:v>
                </c:pt>
                <c:pt idx="3">
                  <c:v>2010-11</c:v>
                </c:pt>
              </c:strCache>
            </c:strRef>
          </c:cat>
          <c:val>
            <c:numRef>
              <c:f>'Evolución ZO'!$C$24:$F$24</c:f>
              <c:numCache>
                <c:formatCode>#,##0</c:formatCode>
                <c:ptCount val="4"/>
                <c:pt idx="0">
                  <c:v>63831.321276509414</c:v>
                </c:pt>
                <c:pt idx="1">
                  <c:v>46763.730000000025</c:v>
                </c:pt>
                <c:pt idx="2">
                  <c:v>46446.417000000001</c:v>
                </c:pt>
                <c:pt idx="3">
                  <c:v>67355.493333333099</c:v>
                </c:pt>
              </c:numCache>
            </c:numRef>
          </c:val>
        </c:ser>
        <c:ser>
          <c:idx val="3"/>
          <c:order val="4"/>
          <c:tx>
            <c:v>TRIGO</c:v>
          </c:tx>
          <c:spPr>
            <a:solidFill>
              <a:srgbClr val="F2FB79"/>
            </a:solidFill>
            <a:ln>
              <a:solidFill>
                <a:schemeClr val="tx1"/>
              </a:solidFill>
            </a:ln>
          </c:spPr>
          <c:dLbls>
            <c:dLbl>
              <c:idx val="0"/>
              <c:layout>
                <c:manualLayout>
                  <c:x val="4.7222222222222457E-2"/>
                  <c:y val="-7.5390427434042654E-3"/>
                </c:manualLayout>
              </c:layout>
              <c:showVal val="1"/>
            </c:dLbl>
            <c:dLbl>
              <c:idx val="3"/>
              <c:layout>
                <c:manualLayout>
                  <c:x val="-1.4035044634634513E-2"/>
                  <c:y val="-9.3566596577673525E-3"/>
                </c:manualLayout>
              </c:layout>
              <c:showVal val="1"/>
            </c:dLbl>
            <c:txPr>
              <a:bodyPr/>
              <a:lstStyle/>
              <a:p>
                <a:pPr>
                  <a:defRPr sz="2000" b="1" u="none"/>
                </a:pPr>
                <a:endParaRPr lang="es-AR"/>
              </a:p>
            </c:txPr>
            <c:showVal val="1"/>
          </c:dLbls>
          <c:cat>
            <c:strRef>
              <c:f>'Evolución ZO'!$C$13:$F$13</c:f>
              <c:strCache>
                <c:ptCount val="4"/>
                <c:pt idx="0">
                  <c:v>2007-08</c:v>
                </c:pt>
                <c:pt idx="1">
                  <c:v>2008-09</c:v>
                </c:pt>
                <c:pt idx="2">
                  <c:v>2009-10</c:v>
                </c:pt>
                <c:pt idx="3">
                  <c:v>2010-11</c:v>
                </c:pt>
              </c:strCache>
            </c:strRef>
          </c:cat>
          <c:val>
            <c:numRef>
              <c:f>'Evolución ZO'!$C$14:$F$14</c:f>
              <c:numCache>
                <c:formatCode>#,##0</c:formatCode>
                <c:ptCount val="4"/>
                <c:pt idx="0">
                  <c:v>57482</c:v>
                </c:pt>
                <c:pt idx="1">
                  <c:v>51385</c:v>
                </c:pt>
                <c:pt idx="2">
                  <c:v>36275.520000000004</c:v>
                </c:pt>
                <c:pt idx="3">
                  <c:v>39823.971000000005</c:v>
                </c:pt>
              </c:numCache>
            </c:numRef>
          </c:val>
        </c:ser>
        <c:axId val="69146496"/>
        <c:axId val="69148032"/>
      </c:areaChart>
      <c:catAx>
        <c:axId val="69146496"/>
        <c:scaling>
          <c:orientation val="minMax"/>
        </c:scaling>
        <c:axPos val="b"/>
        <c:majorGridlines/>
        <c:numFmt formatCode="General" sourceLinked="0"/>
        <c:tickLblPos val="nextTo"/>
        <c:txPr>
          <a:bodyPr/>
          <a:lstStyle/>
          <a:p>
            <a:pPr>
              <a:defRPr sz="1800" b="1"/>
            </a:pPr>
            <a:endParaRPr lang="es-AR"/>
          </a:p>
        </c:txPr>
        <c:crossAx val="69148032"/>
        <c:crosses val="autoZero"/>
        <c:auto val="1"/>
        <c:lblAlgn val="ctr"/>
        <c:lblOffset val="100"/>
      </c:catAx>
      <c:valAx>
        <c:axId val="69148032"/>
        <c:scaling>
          <c:orientation val="minMax"/>
        </c:scaling>
        <c:axPos val="l"/>
        <c:majorGridlines>
          <c:spPr>
            <a:ln w="15875"/>
          </c:spPr>
        </c:majorGridlines>
        <c:title>
          <c:tx>
            <c:rich>
              <a:bodyPr rot="0" vert="horz"/>
              <a:lstStyle/>
              <a:p>
                <a:pPr>
                  <a:defRPr/>
                </a:pPr>
                <a:r>
                  <a:rPr lang="es-AR" dirty="0"/>
                  <a:t>SUP. </a:t>
                </a:r>
                <a:r>
                  <a:rPr lang="es-AR" dirty="0" smtClean="0"/>
                  <a:t>(mil Has</a:t>
                </a:r>
                <a:r>
                  <a:rPr lang="es-AR" dirty="0"/>
                  <a:t>.)</a:t>
                </a:r>
              </a:p>
            </c:rich>
          </c:tx>
          <c:layout>
            <c:manualLayout>
              <c:xMode val="edge"/>
              <c:yMode val="edge"/>
              <c:x val="2.2106299212598401E-3"/>
              <c:y val="3.6647464863311975E-3"/>
            </c:manualLayout>
          </c:layout>
        </c:title>
        <c:numFmt formatCode="#,##0" sourceLinked="1"/>
        <c:tickLblPos val="nextTo"/>
        <c:txPr>
          <a:bodyPr/>
          <a:lstStyle/>
          <a:p>
            <a:pPr>
              <a:defRPr sz="1800" b="1"/>
            </a:pPr>
            <a:endParaRPr lang="es-AR"/>
          </a:p>
        </c:txPr>
        <c:crossAx val="69146496"/>
        <c:crosses val="autoZero"/>
        <c:crossBetween val="midCat"/>
        <c:dispUnits>
          <c:builtInUnit val="thousands"/>
        </c:dispUnits>
      </c:valAx>
      <c:spPr>
        <a:noFill/>
        <a:ln w="22225">
          <a:solidFill>
            <a:schemeClr val="tx1">
              <a:lumMod val="50000"/>
              <a:lumOff val="50000"/>
            </a:schemeClr>
          </a:solidFill>
        </a:ln>
      </c:spPr>
    </c:plotArea>
    <c:legend>
      <c:legendPos val="r"/>
      <c:layout/>
      <c:spPr>
        <a:solidFill>
          <a:schemeClr val="bg1">
            <a:lumMod val="95000"/>
          </a:schemeClr>
        </a:solidFill>
      </c:spPr>
      <c:txPr>
        <a:bodyPr/>
        <a:lstStyle/>
        <a:p>
          <a:pPr>
            <a:defRPr sz="1200" b="1"/>
          </a:pPr>
          <a:endParaRPr lang="es-AR"/>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AR"/>
  <c:chart>
    <c:autoTitleDeleted val="1"/>
    <c:plotArea>
      <c:layout>
        <c:manualLayout>
          <c:layoutTarget val="inner"/>
          <c:xMode val="edge"/>
          <c:yMode val="edge"/>
          <c:x val="0.18030854935402241"/>
          <c:y val="0.19441775450649781"/>
          <c:w val="0.75304187690916002"/>
          <c:h val="0.54923502251838818"/>
        </c:manualLayout>
      </c:layout>
      <c:barChart>
        <c:barDir val="col"/>
        <c:grouping val="clustered"/>
        <c:ser>
          <c:idx val="0"/>
          <c:order val="0"/>
          <c:tx>
            <c:strRef>
              <c:f>'Caract-ZO'!$AU$8</c:f>
              <c:strCache>
                <c:ptCount val="1"/>
                <c:pt idx="0">
                  <c:v>Norte</c:v>
                </c:pt>
              </c:strCache>
            </c:strRef>
          </c:tx>
          <c:spPr>
            <a:solidFill>
              <a:srgbClr val="FF3399"/>
            </a:solidFill>
            <a:ln>
              <a:solidFill>
                <a:sysClr val="windowText" lastClr="000000"/>
              </a:solidFill>
            </a:ln>
          </c:spPr>
          <c:dPt>
            <c:idx val="0"/>
            <c:spPr>
              <a:solidFill>
                <a:schemeClr val="tx2">
                  <a:lumMod val="60000"/>
                  <a:lumOff val="40000"/>
                </a:schemeClr>
              </a:solidFill>
              <a:ln>
                <a:solidFill>
                  <a:sysClr val="windowText" lastClr="000000"/>
                </a:solidFill>
              </a:ln>
            </c:spPr>
          </c:dPt>
          <c:dPt>
            <c:idx val="1"/>
            <c:spPr>
              <a:solidFill>
                <a:schemeClr val="tx2">
                  <a:lumMod val="60000"/>
                  <a:lumOff val="40000"/>
                </a:schemeClr>
              </a:solidFill>
              <a:ln>
                <a:solidFill>
                  <a:sysClr val="windowText" lastClr="000000"/>
                </a:solidFill>
              </a:ln>
            </c:spPr>
          </c:dPt>
          <c:dLbls>
            <c:dLblPos val="outEnd"/>
            <c:showVal val="1"/>
          </c:dLbls>
          <c:cat>
            <c:strRef>
              <c:f>'Caract-ZO'!$BC$5:$BD$5</c:f>
              <c:strCache>
                <c:ptCount val="2"/>
                <c:pt idx="0">
                  <c:v>10-11</c:v>
                </c:pt>
                <c:pt idx="1">
                  <c:v>11-12</c:v>
                </c:pt>
              </c:strCache>
            </c:strRef>
          </c:cat>
          <c:val>
            <c:numRef>
              <c:f>'Caract-ZO'!$BC$8:$BD$8</c:f>
              <c:numCache>
                <c:formatCode>#,##0</c:formatCode>
                <c:ptCount val="2"/>
                <c:pt idx="0">
                  <c:v>5557.9266188098654</c:v>
                </c:pt>
                <c:pt idx="1">
                  <c:v>3771</c:v>
                </c:pt>
              </c:numCache>
            </c:numRef>
          </c:val>
        </c:ser>
        <c:gapWidth val="27"/>
        <c:overlap val="100"/>
        <c:axId val="79980416"/>
        <c:axId val="79981952"/>
      </c:barChart>
      <c:catAx>
        <c:axId val="79980416"/>
        <c:scaling>
          <c:orientation val="minMax"/>
        </c:scaling>
        <c:axPos val="b"/>
        <c:numFmt formatCode="@" sourceLinked="1"/>
        <c:tickLblPos val="nextTo"/>
        <c:crossAx val="79981952"/>
        <c:crosses val="autoZero"/>
        <c:auto val="1"/>
        <c:lblAlgn val="ctr"/>
        <c:lblOffset val="100"/>
      </c:catAx>
      <c:valAx>
        <c:axId val="79981952"/>
        <c:scaling>
          <c:orientation val="minMax"/>
        </c:scaling>
        <c:axPos val="l"/>
        <c:majorGridlines/>
        <c:numFmt formatCode="#,##0" sourceLinked="1"/>
        <c:tickLblPos val="nextTo"/>
        <c:spPr>
          <a:effectLst>
            <a:outerShdw blurRad="50800" dist="38100" dir="2700000" algn="tl" rotWithShape="0">
              <a:prstClr val="black">
                <a:alpha val="40000"/>
              </a:prstClr>
            </a:outerShdw>
          </a:effectLst>
        </c:spPr>
        <c:crossAx val="79980416"/>
        <c:crosses val="autoZero"/>
        <c:crossBetween val="between"/>
      </c:valAx>
    </c:plotArea>
    <c:plotVisOnly val="1"/>
  </c:chart>
  <c:txPr>
    <a:bodyPr/>
    <a:lstStyle/>
    <a:p>
      <a:pPr>
        <a:defRPr b="1">
          <a:solidFill>
            <a:schemeClr val="bg1"/>
          </a:solidFill>
          <a:effectLst>
            <a:outerShdw blurRad="38100" dist="38100" dir="2700000" algn="tl">
              <a:srgbClr val="000000">
                <a:alpha val="43137"/>
              </a:srgbClr>
            </a:outerShdw>
          </a:effectLst>
        </a:defRPr>
      </a:pPr>
      <a:endParaRPr lang="es-A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AR"/>
  <c:chart>
    <c:autoTitleDeleted val="1"/>
    <c:plotArea>
      <c:layout>
        <c:manualLayout>
          <c:layoutTarget val="inner"/>
          <c:xMode val="edge"/>
          <c:yMode val="edge"/>
          <c:x val="0.18030854935402241"/>
          <c:y val="0.19441775450649795"/>
          <c:w val="0.75304187690916047"/>
          <c:h val="0.54923502251838863"/>
        </c:manualLayout>
      </c:layout>
      <c:barChart>
        <c:barDir val="col"/>
        <c:grouping val="clustered"/>
        <c:ser>
          <c:idx val="0"/>
          <c:order val="0"/>
          <c:tx>
            <c:strRef>
              <c:f>'Caract-ZO'!$AU$9</c:f>
              <c:strCache>
                <c:ptCount val="1"/>
                <c:pt idx="0">
                  <c:v>Sur</c:v>
                </c:pt>
              </c:strCache>
            </c:strRef>
          </c:tx>
          <c:spPr>
            <a:solidFill>
              <a:srgbClr val="00B050"/>
            </a:solidFill>
            <a:ln>
              <a:solidFill>
                <a:sysClr val="windowText" lastClr="000000"/>
              </a:solidFill>
            </a:ln>
          </c:spPr>
          <c:dLbls>
            <c:dLblPos val="outEnd"/>
            <c:showVal val="1"/>
          </c:dLbls>
          <c:cat>
            <c:strRef>
              <c:f>'Caract-ZO'!$BC$5:$BD$5</c:f>
              <c:strCache>
                <c:ptCount val="2"/>
                <c:pt idx="0">
                  <c:v>10-11</c:v>
                </c:pt>
                <c:pt idx="1">
                  <c:v>11-12</c:v>
                </c:pt>
              </c:strCache>
            </c:strRef>
          </c:cat>
          <c:val>
            <c:numRef>
              <c:f>'Caract-ZO'!$BC$9:$BD$9</c:f>
              <c:numCache>
                <c:formatCode>#,##0</c:formatCode>
                <c:ptCount val="2"/>
                <c:pt idx="0">
                  <c:v>4880.3030093763182</c:v>
                </c:pt>
                <c:pt idx="1">
                  <c:v>3986</c:v>
                </c:pt>
              </c:numCache>
            </c:numRef>
          </c:val>
        </c:ser>
        <c:gapWidth val="27"/>
        <c:overlap val="100"/>
        <c:axId val="80001664"/>
        <c:axId val="80007552"/>
      </c:barChart>
      <c:catAx>
        <c:axId val="80001664"/>
        <c:scaling>
          <c:orientation val="minMax"/>
        </c:scaling>
        <c:axPos val="b"/>
        <c:numFmt formatCode="@" sourceLinked="1"/>
        <c:tickLblPos val="nextTo"/>
        <c:crossAx val="80007552"/>
        <c:crosses val="autoZero"/>
        <c:auto val="1"/>
        <c:lblAlgn val="ctr"/>
        <c:lblOffset val="100"/>
      </c:catAx>
      <c:valAx>
        <c:axId val="80007552"/>
        <c:scaling>
          <c:orientation val="minMax"/>
          <c:max val="6000"/>
        </c:scaling>
        <c:axPos val="l"/>
        <c:majorGridlines/>
        <c:numFmt formatCode="#,##0" sourceLinked="1"/>
        <c:tickLblPos val="nextTo"/>
        <c:spPr>
          <a:effectLst>
            <a:outerShdw blurRad="50800" dist="38100" dir="2700000" algn="tl" rotWithShape="0">
              <a:prstClr val="black">
                <a:alpha val="40000"/>
              </a:prstClr>
            </a:outerShdw>
          </a:effectLst>
        </c:spPr>
        <c:crossAx val="80001664"/>
        <c:crosses val="autoZero"/>
        <c:crossBetween val="between"/>
      </c:valAx>
    </c:plotArea>
    <c:plotVisOnly val="1"/>
  </c:chart>
  <c:txPr>
    <a:bodyPr/>
    <a:lstStyle/>
    <a:p>
      <a:pPr>
        <a:defRPr b="1">
          <a:solidFill>
            <a:schemeClr val="bg1"/>
          </a:solidFill>
          <a:effectLst>
            <a:outerShdw blurRad="38100" dist="38100" dir="2700000" algn="tl">
              <a:srgbClr val="000000">
                <a:alpha val="43137"/>
              </a:srgbClr>
            </a:outerShdw>
          </a:effectLst>
        </a:defRPr>
      </a:pPr>
      <a:endParaRPr lang="es-A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AR"/>
  <c:chart>
    <c:autoTitleDeleted val="1"/>
    <c:plotArea>
      <c:layout>
        <c:manualLayout>
          <c:layoutTarget val="inner"/>
          <c:xMode val="edge"/>
          <c:yMode val="edge"/>
          <c:x val="0.18030854935402241"/>
          <c:y val="0.19441775450649781"/>
          <c:w val="0.75304187690916002"/>
          <c:h val="0.54923502251838818"/>
        </c:manualLayout>
      </c:layout>
      <c:barChart>
        <c:barDir val="col"/>
        <c:grouping val="clustered"/>
        <c:ser>
          <c:idx val="1"/>
          <c:order val="1"/>
          <c:tx>
            <c:strRef>
              <c:f>'Caract-ZO'!$AU$6</c:f>
              <c:strCache>
                <c:ptCount val="1"/>
                <c:pt idx="0">
                  <c:v>Centro-este</c:v>
                </c:pt>
              </c:strCache>
            </c:strRef>
          </c:tx>
          <c:spPr>
            <a:solidFill>
              <a:srgbClr val="FF3399"/>
            </a:solidFill>
          </c:spPr>
          <c:cat>
            <c:strRef>
              <c:f>'Caract-ZO'!$AV$5:$AW$5</c:f>
              <c:strCache>
                <c:ptCount val="2"/>
                <c:pt idx="0">
                  <c:v>10-11</c:v>
                </c:pt>
                <c:pt idx="1">
                  <c:v>11-12</c:v>
                </c:pt>
              </c:strCache>
            </c:strRef>
          </c:cat>
          <c:val>
            <c:numRef>
              <c:f>'Caract-ZO'!$AV$6:$AW$6</c:f>
              <c:numCache>
                <c:formatCode>#,##0</c:formatCode>
                <c:ptCount val="2"/>
                <c:pt idx="0">
                  <c:v>4868.4233480349585</c:v>
                </c:pt>
                <c:pt idx="1">
                  <c:v>3792</c:v>
                </c:pt>
              </c:numCache>
            </c:numRef>
          </c:val>
        </c:ser>
        <c:ser>
          <c:idx val="2"/>
          <c:order val="2"/>
          <c:tx>
            <c:strRef>
              <c:f>'Caract-ZO'!$AU$6</c:f>
              <c:strCache>
                <c:ptCount val="1"/>
                <c:pt idx="0">
                  <c:v>Centro-este</c:v>
                </c:pt>
              </c:strCache>
            </c:strRef>
          </c:tx>
          <c:spPr>
            <a:solidFill>
              <a:srgbClr val="FF3399"/>
            </a:solidFill>
            <a:ln>
              <a:solidFill>
                <a:sysClr val="windowText" lastClr="000000"/>
              </a:solidFill>
            </a:ln>
          </c:spPr>
          <c:cat>
            <c:strRef>
              <c:f>'Caract-ZO'!$AV$5:$AW$5</c:f>
              <c:strCache>
                <c:ptCount val="2"/>
                <c:pt idx="0">
                  <c:v>10-11</c:v>
                </c:pt>
                <c:pt idx="1">
                  <c:v>11-12</c:v>
                </c:pt>
              </c:strCache>
            </c:strRef>
          </c:cat>
          <c:val>
            <c:numRef>
              <c:f>'Caract-ZO'!$AV$6:$AW$6</c:f>
              <c:numCache>
                <c:formatCode>#,##0</c:formatCode>
                <c:ptCount val="2"/>
                <c:pt idx="0">
                  <c:v>4868.4233480349585</c:v>
                </c:pt>
                <c:pt idx="1">
                  <c:v>3792</c:v>
                </c:pt>
              </c:numCache>
            </c:numRef>
          </c:val>
        </c:ser>
        <c:ser>
          <c:idx val="0"/>
          <c:order val="0"/>
          <c:tx>
            <c:strRef>
              <c:f>'Caract-ZO'!$AU$6</c:f>
              <c:strCache>
                <c:ptCount val="1"/>
                <c:pt idx="0">
                  <c:v>Centro-este</c:v>
                </c:pt>
              </c:strCache>
            </c:strRef>
          </c:tx>
          <c:spPr>
            <a:solidFill>
              <a:srgbClr val="FF3399"/>
            </a:solidFill>
          </c:spPr>
          <c:dLbls>
            <c:dLblPos val="outEnd"/>
            <c:showVal val="1"/>
          </c:dLbls>
          <c:cat>
            <c:strRef>
              <c:f>'Caract-ZO'!$AV$5:$AW$5</c:f>
              <c:strCache>
                <c:ptCount val="2"/>
                <c:pt idx="0">
                  <c:v>10-11</c:v>
                </c:pt>
                <c:pt idx="1">
                  <c:v>11-12</c:v>
                </c:pt>
              </c:strCache>
            </c:strRef>
          </c:cat>
          <c:val>
            <c:numRef>
              <c:f>'Caract-ZO'!$AV$6:$AW$6</c:f>
              <c:numCache>
                <c:formatCode>#,##0</c:formatCode>
                <c:ptCount val="2"/>
                <c:pt idx="0">
                  <c:v>4868.4233480349585</c:v>
                </c:pt>
                <c:pt idx="1">
                  <c:v>3792</c:v>
                </c:pt>
              </c:numCache>
            </c:numRef>
          </c:val>
        </c:ser>
        <c:gapWidth val="27"/>
        <c:overlap val="100"/>
        <c:axId val="68746240"/>
        <c:axId val="81466112"/>
      </c:barChart>
      <c:catAx>
        <c:axId val="68746240"/>
        <c:scaling>
          <c:orientation val="minMax"/>
        </c:scaling>
        <c:axPos val="b"/>
        <c:tickLblPos val="nextTo"/>
        <c:crossAx val="81466112"/>
        <c:crosses val="autoZero"/>
        <c:auto val="1"/>
        <c:lblAlgn val="ctr"/>
        <c:lblOffset val="100"/>
      </c:catAx>
      <c:valAx>
        <c:axId val="81466112"/>
        <c:scaling>
          <c:orientation val="minMax"/>
        </c:scaling>
        <c:axPos val="l"/>
        <c:majorGridlines/>
        <c:numFmt formatCode="#,##0" sourceLinked="1"/>
        <c:tickLblPos val="nextTo"/>
        <c:spPr>
          <a:effectLst>
            <a:outerShdw blurRad="50800" dist="38100" dir="2700000" algn="tl" rotWithShape="0">
              <a:prstClr val="black">
                <a:alpha val="40000"/>
              </a:prstClr>
            </a:outerShdw>
          </a:effectLst>
        </c:spPr>
        <c:crossAx val="68746240"/>
        <c:crosses val="autoZero"/>
        <c:crossBetween val="between"/>
      </c:valAx>
    </c:plotArea>
    <c:plotVisOnly val="1"/>
  </c:chart>
  <c:txPr>
    <a:bodyPr/>
    <a:lstStyle/>
    <a:p>
      <a:pPr>
        <a:defRPr b="1">
          <a:solidFill>
            <a:schemeClr val="bg1"/>
          </a:solidFill>
          <a:effectLst>
            <a:outerShdw blurRad="38100" dist="38100" dir="2700000" algn="tl">
              <a:srgbClr val="000000">
                <a:alpha val="43137"/>
              </a:srgbClr>
            </a:outerShdw>
          </a:effectLst>
        </a:defRPr>
      </a:pPr>
      <a:endParaRPr lang="es-A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AR"/>
  <c:chart>
    <c:autoTitleDeleted val="1"/>
    <c:plotArea>
      <c:layout>
        <c:manualLayout>
          <c:layoutTarget val="inner"/>
          <c:xMode val="edge"/>
          <c:yMode val="edge"/>
          <c:x val="0.18030854935402241"/>
          <c:y val="0.19441775450649781"/>
          <c:w val="0.75304187690916002"/>
          <c:h val="0.54923502251838818"/>
        </c:manualLayout>
      </c:layout>
      <c:barChart>
        <c:barDir val="col"/>
        <c:grouping val="clustered"/>
        <c:ser>
          <c:idx val="0"/>
          <c:order val="0"/>
          <c:tx>
            <c:strRef>
              <c:f>'Caract-ZO'!$AU$7</c:f>
              <c:strCache>
                <c:ptCount val="1"/>
                <c:pt idx="0">
                  <c:v>Centro oeste</c:v>
                </c:pt>
              </c:strCache>
            </c:strRef>
          </c:tx>
          <c:spPr>
            <a:solidFill>
              <a:srgbClr val="FFFF00"/>
            </a:solidFill>
            <a:ln>
              <a:solidFill>
                <a:sysClr val="windowText" lastClr="000000"/>
              </a:solidFill>
            </a:ln>
          </c:spPr>
          <c:dLbls>
            <c:dLblPos val="outEnd"/>
            <c:showVal val="1"/>
          </c:dLbls>
          <c:cat>
            <c:strRef>
              <c:f>'Caract-ZO'!$AV$5:$AW$5</c:f>
              <c:strCache>
                <c:ptCount val="2"/>
                <c:pt idx="0">
                  <c:v>10-11</c:v>
                </c:pt>
                <c:pt idx="1">
                  <c:v>11-12</c:v>
                </c:pt>
              </c:strCache>
            </c:strRef>
          </c:cat>
          <c:val>
            <c:numRef>
              <c:f>'Caract-ZO'!$AV$7:$AW$7</c:f>
              <c:numCache>
                <c:formatCode>#,##0</c:formatCode>
                <c:ptCount val="2"/>
                <c:pt idx="0">
                  <c:v>4462.4290450928384</c:v>
                </c:pt>
                <c:pt idx="1">
                  <c:v>3088</c:v>
                </c:pt>
              </c:numCache>
            </c:numRef>
          </c:val>
        </c:ser>
        <c:gapWidth val="27"/>
        <c:overlap val="100"/>
        <c:axId val="81477632"/>
        <c:axId val="81479168"/>
      </c:barChart>
      <c:catAx>
        <c:axId val="81477632"/>
        <c:scaling>
          <c:orientation val="minMax"/>
        </c:scaling>
        <c:axPos val="b"/>
        <c:tickLblPos val="nextTo"/>
        <c:crossAx val="81479168"/>
        <c:crosses val="autoZero"/>
        <c:auto val="1"/>
        <c:lblAlgn val="ctr"/>
        <c:lblOffset val="100"/>
      </c:catAx>
      <c:valAx>
        <c:axId val="81479168"/>
        <c:scaling>
          <c:orientation val="minMax"/>
          <c:max val="6000"/>
          <c:min val="0"/>
        </c:scaling>
        <c:axPos val="l"/>
        <c:majorGridlines/>
        <c:numFmt formatCode="#,##0" sourceLinked="1"/>
        <c:tickLblPos val="nextTo"/>
        <c:spPr>
          <a:effectLst>
            <a:outerShdw blurRad="50800" dist="38100" dir="2700000" algn="tl" rotWithShape="0">
              <a:prstClr val="black">
                <a:alpha val="40000"/>
              </a:prstClr>
            </a:outerShdw>
          </a:effectLst>
        </c:spPr>
        <c:crossAx val="81477632"/>
        <c:crosses val="autoZero"/>
        <c:crossBetween val="between"/>
      </c:valAx>
    </c:plotArea>
    <c:plotVisOnly val="1"/>
  </c:chart>
  <c:txPr>
    <a:bodyPr/>
    <a:lstStyle/>
    <a:p>
      <a:pPr>
        <a:defRPr b="1">
          <a:solidFill>
            <a:schemeClr val="bg1"/>
          </a:solidFill>
          <a:effectLst>
            <a:outerShdw blurRad="38100" dist="38100" dir="2700000" algn="tl">
              <a:srgbClr val="000000">
                <a:alpha val="43137"/>
              </a:srgbClr>
            </a:outerShdw>
          </a:effectLst>
        </a:defRPr>
      </a:pPr>
      <a:endParaRPr lang="es-A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AR"/>
  <c:chart>
    <c:autoTitleDeleted val="1"/>
    <c:plotArea>
      <c:layout>
        <c:manualLayout>
          <c:layoutTarget val="inner"/>
          <c:xMode val="edge"/>
          <c:yMode val="edge"/>
          <c:x val="0.18030854935402241"/>
          <c:y val="0.19441775450649781"/>
          <c:w val="0.75304187690916002"/>
          <c:h val="0.54923502251838818"/>
        </c:manualLayout>
      </c:layout>
      <c:barChart>
        <c:barDir val="col"/>
        <c:grouping val="clustered"/>
        <c:ser>
          <c:idx val="0"/>
          <c:order val="0"/>
          <c:tx>
            <c:strRef>
              <c:f>'Caract-ZO'!$AU$8</c:f>
              <c:strCache>
                <c:ptCount val="1"/>
                <c:pt idx="0">
                  <c:v>Norte</c:v>
                </c:pt>
              </c:strCache>
            </c:strRef>
          </c:tx>
          <c:spPr>
            <a:solidFill>
              <a:srgbClr val="FF3399"/>
            </a:solidFill>
            <a:ln>
              <a:solidFill>
                <a:sysClr val="windowText" lastClr="000000"/>
              </a:solidFill>
            </a:ln>
          </c:spPr>
          <c:dPt>
            <c:idx val="0"/>
            <c:spPr>
              <a:solidFill>
                <a:schemeClr val="tx2">
                  <a:lumMod val="60000"/>
                  <a:lumOff val="40000"/>
                </a:schemeClr>
              </a:solidFill>
              <a:ln>
                <a:solidFill>
                  <a:sysClr val="windowText" lastClr="000000"/>
                </a:solidFill>
              </a:ln>
            </c:spPr>
          </c:dPt>
          <c:dPt>
            <c:idx val="1"/>
            <c:spPr>
              <a:solidFill>
                <a:schemeClr val="tx2">
                  <a:lumMod val="60000"/>
                  <a:lumOff val="40000"/>
                </a:schemeClr>
              </a:solidFill>
              <a:ln>
                <a:solidFill>
                  <a:sysClr val="windowText" lastClr="000000"/>
                </a:solidFill>
              </a:ln>
            </c:spPr>
          </c:dPt>
          <c:dLbls>
            <c:dLblPos val="outEnd"/>
            <c:showVal val="1"/>
          </c:dLbls>
          <c:cat>
            <c:strRef>
              <c:f>'Caract-ZO'!$AV$5:$AW$5</c:f>
              <c:strCache>
                <c:ptCount val="2"/>
                <c:pt idx="0">
                  <c:v>10-11</c:v>
                </c:pt>
                <c:pt idx="1">
                  <c:v>11-12</c:v>
                </c:pt>
              </c:strCache>
            </c:strRef>
          </c:cat>
          <c:val>
            <c:numRef>
              <c:f>'Caract-ZO'!$AV$8:$AW$8</c:f>
              <c:numCache>
                <c:formatCode>#,##0</c:formatCode>
                <c:ptCount val="2"/>
                <c:pt idx="0">
                  <c:v>5577.7337461300076</c:v>
                </c:pt>
                <c:pt idx="1">
                  <c:v>3068</c:v>
                </c:pt>
              </c:numCache>
            </c:numRef>
          </c:val>
        </c:ser>
        <c:gapWidth val="27"/>
        <c:overlap val="100"/>
        <c:axId val="81516032"/>
        <c:axId val="81517568"/>
      </c:barChart>
      <c:catAx>
        <c:axId val="81516032"/>
        <c:scaling>
          <c:orientation val="minMax"/>
        </c:scaling>
        <c:axPos val="b"/>
        <c:tickLblPos val="nextTo"/>
        <c:crossAx val="81517568"/>
        <c:crosses val="autoZero"/>
        <c:auto val="1"/>
        <c:lblAlgn val="ctr"/>
        <c:lblOffset val="100"/>
      </c:catAx>
      <c:valAx>
        <c:axId val="81517568"/>
        <c:scaling>
          <c:orientation val="minMax"/>
        </c:scaling>
        <c:axPos val="l"/>
        <c:majorGridlines/>
        <c:numFmt formatCode="#,##0" sourceLinked="1"/>
        <c:tickLblPos val="nextTo"/>
        <c:spPr>
          <a:effectLst>
            <a:outerShdw blurRad="50800" dist="38100" dir="2700000" algn="tl" rotWithShape="0">
              <a:prstClr val="black">
                <a:alpha val="40000"/>
              </a:prstClr>
            </a:outerShdw>
          </a:effectLst>
        </c:spPr>
        <c:crossAx val="81516032"/>
        <c:crosses val="autoZero"/>
        <c:crossBetween val="between"/>
      </c:valAx>
    </c:plotArea>
    <c:plotVisOnly val="1"/>
  </c:chart>
  <c:txPr>
    <a:bodyPr/>
    <a:lstStyle/>
    <a:p>
      <a:pPr>
        <a:defRPr sz="1100" b="1">
          <a:solidFill>
            <a:schemeClr val="bg1"/>
          </a:solidFill>
          <a:effectLst>
            <a:outerShdw blurRad="38100" dist="38100" dir="2700000" algn="tl">
              <a:srgbClr val="000000">
                <a:alpha val="43137"/>
              </a:srgbClr>
            </a:outerShdw>
          </a:effectLst>
        </a:defRPr>
      </a:pPr>
      <a:endParaRPr lang="es-A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AR"/>
  <c:chart>
    <c:autoTitleDeleted val="1"/>
    <c:plotArea>
      <c:layout>
        <c:manualLayout>
          <c:layoutTarget val="inner"/>
          <c:xMode val="edge"/>
          <c:yMode val="edge"/>
          <c:x val="0.18030854935402241"/>
          <c:y val="0.19441775450649795"/>
          <c:w val="0.75304187690916047"/>
          <c:h val="0.54923502251838863"/>
        </c:manualLayout>
      </c:layout>
      <c:barChart>
        <c:barDir val="col"/>
        <c:grouping val="clustered"/>
        <c:ser>
          <c:idx val="0"/>
          <c:order val="0"/>
          <c:tx>
            <c:strRef>
              <c:f>'Caract-ZO'!$AU$9</c:f>
              <c:strCache>
                <c:ptCount val="1"/>
                <c:pt idx="0">
                  <c:v>Sur</c:v>
                </c:pt>
              </c:strCache>
            </c:strRef>
          </c:tx>
          <c:spPr>
            <a:solidFill>
              <a:srgbClr val="00B050"/>
            </a:solidFill>
            <a:ln>
              <a:solidFill>
                <a:sysClr val="windowText" lastClr="000000"/>
              </a:solidFill>
            </a:ln>
          </c:spPr>
          <c:dLbls>
            <c:dLblPos val="outEnd"/>
            <c:showVal val="1"/>
          </c:dLbls>
          <c:cat>
            <c:strRef>
              <c:f>'Caract-ZO'!$AV$5:$AW$5</c:f>
              <c:strCache>
                <c:ptCount val="2"/>
                <c:pt idx="0">
                  <c:v>10-11</c:v>
                </c:pt>
                <c:pt idx="1">
                  <c:v>11-12</c:v>
                </c:pt>
              </c:strCache>
            </c:strRef>
          </c:cat>
          <c:val>
            <c:numRef>
              <c:f>'Caract-ZO'!$AV$9:$AW$9</c:f>
              <c:numCache>
                <c:formatCode>#,##0</c:formatCode>
                <c:ptCount val="2"/>
                <c:pt idx="0">
                  <c:v>4294.4313554233786</c:v>
                </c:pt>
                <c:pt idx="1">
                  <c:v>3423</c:v>
                </c:pt>
              </c:numCache>
            </c:numRef>
          </c:val>
        </c:ser>
        <c:gapWidth val="27"/>
        <c:overlap val="100"/>
        <c:axId val="81144064"/>
        <c:axId val="81149952"/>
      </c:barChart>
      <c:catAx>
        <c:axId val="81144064"/>
        <c:scaling>
          <c:orientation val="minMax"/>
        </c:scaling>
        <c:axPos val="b"/>
        <c:tickLblPos val="nextTo"/>
        <c:crossAx val="81149952"/>
        <c:crosses val="autoZero"/>
        <c:auto val="1"/>
        <c:lblAlgn val="ctr"/>
        <c:lblOffset val="100"/>
      </c:catAx>
      <c:valAx>
        <c:axId val="81149952"/>
        <c:scaling>
          <c:orientation val="minMax"/>
          <c:max val="6000"/>
        </c:scaling>
        <c:axPos val="l"/>
        <c:majorGridlines/>
        <c:numFmt formatCode="#,##0" sourceLinked="1"/>
        <c:tickLblPos val="nextTo"/>
        <c:spPr>
          <a:effectLst>
            <a:outerShdw blurRad="50800" dist="38100" dir="2700000" algn="tl" rotWithShape="0">
              <a:prstClr val="black">
                <a:alpha val="40000"/>
              </a:prstClr>
            </a:outerShdw>
          </a:effectLst>
        </c:spPr>
        <c:crossAx val="81144064"/>
        <c:crosses val="autoZero"/>
        <c:crossBetween val="between"/>
      </c:valAx>
    </c:plotArea>
    <c:plotVisOnly val="1"/>
  </c:chart>
  <c:txPr>
    <a:bodyPr/>
    <a:lstStyle/>
    <a:p>
      <a:pPr>
        <a:defRPr b="1">
          <a:solidFill>
            <a:schemeClr val="bg1"/>
          </a:solidFill>
          <a:effectLst>
            <a:outerShdw blurRad="38100" dist="38100" dir="2700000" algn="tl">
              <a:srgbClr val="000000">
                <a:alpha val="43137"/>
              </a:srgbClr>
            </a:outerShdw>
          </a:effectLst>
        </a:defRPr>
      </a:pPr>
      <a:endParaRPr lang="es-A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7.8452537182852139E-2"/>
          <c:y val="5.1400554097404488E-2"/>
          <c:w val="0.87477657480314963"/>
          <c:h val="0.79822506561679785"/>
        </c:manualLayout>
      </c:layout>
      <c:lineChart>
        <c:grouping val="standard"/>
        <c:ser>
          <c:idx val="0"/>
          <c:order val="0"/>
          <c:tx>
            <c:v>11-12</c:v>
          </c:tx>
          <c:spPr>
            <a:ln w="57150"/>
            <a:effectLst>
              <a:outerShdw blurRad="50800" dist="38100" dir="2700000" algn="tl" rotWithShape="0">
                <a:prstClr val="black">
                  <a:alpha val="40000"/>
                </a:prstClr>
              </a:outerShdw>
            </a:effectLst>
          </c:spPr>
          <c:marker>
            <c:symbol val="none"/>
          </c:marker>
          <c:cat>
            <c:strRef>
              <c:f>Hoja9!$B$1:$J$1</c:f>
              <c:strCache>
                <c:ptCount val="9"/>
                <c:pt idx="0">
                  <c:v>ABRIL</c:v>
                </c:pt>
                <c:pt idx="1">
                  <c:v>MAYO</c:v>
                </c:pt>
                <c:pt idx="2">
                  <c:v>JUNIO</c:v>
                </c:pt>
                <c:pt idx="3">
                  <c:v>JULIO</c:v>
                </c:pt>
                <c:pt idx="4">
                  <c:v>AGOSTO</c:v>
                </c:pt>
                <c:pt idx="5">
                  <c:v>SEPTIEMBRE</c:v>
                </c:pt>
                <c:pt idx="6">
                  <c:v>OCTUBRE</c:v>
                </c:pt>
                <c:pt idx="7">
                  <c:v>NOVIEMBRE</c:v>
                </c:pt>
                <c:pt idx="8">
                  <c:v>DICIEMBRE</c:v>
                </c:pt>
              </c:strCache>
            </c:strRef>
          </c:cat>
          <c:val>
            <c:numRef>
              <c:f>Hoja9!$B$6:$J$6</c:f>
              <c:numCache>
                <c:formatCode>#,##0</c:formatCode>
                <c:ptCount val="9"/>
                <c:pt idx="0">
                  <c:v>112.24724637681157</c:v>
                </c:pt>
                <c:pt idx="1">
                  <c:v>37.849794238683124</c:v>
                </c:pt>
                <c:pt idx="2">
                  <c:v>13.777797253870871</c:v>
                </c:pt>
                <c:pt idx="3">
                  <c:v>33.538710610003015</c:v>
                </c:pt>
                <c:pt idx="4">
                  <c:v>11.689245283018868</c:v>
                </c:pt>
                <c:pt idx="5">
                  <c:v>16.65623522458629</c:v>
                </c:pt>
                <c:pt idx="6">
                  <c:v>68.740578465062967</c:v>
                </c:pt>
                <c:pt idx="7">
                  <c:v>179.07860011474475</c:v>
                </c:pt>
                <c:pt idx="8">
                  <c:v>13.375000000000032</c:v>
                </c:pt>
              </c:numCache>
            </c:numRef>
          </c:val>
        </c:ser>
        <c:ser>
          <c:idx val="1"/>
          <c:order val="1"/>
          <c:tx>
            <c:v>Historico</c:v>
          </c:tx>
          <c:spPr>
            <a:ln w="57150">
              <a:solidFill>
                <a:srgbClr val="FF0000"/>
              </a:solidFill>
            </a:ln>
            <a:effectLst>
              <a:outerShdw blurRad="50800" dist="38100" dir="2700000" algn="tl" rotWithShape="0">
                <a:prstClr val="black">
                  <a:alpha val="40000"/>
                </a:prstClr>
              </a:outerShdw>
            </a:effectLst>
          </c:spPr>
          <c:marker>
            <c:symbol val="none"/>
          </c:marker>
          <c:cat>
            <c:strRef>
              <c:f>Hoja9!$B$1:$J$1</c:f>
              <c:strCache>
                <c:ptCount val="9"/>
                <c:pt idx="0">
                  <c:v>ABRIL</c:v>
                </c:pt>
                <c:pt idx="1">
                  <c:v>MAYO</c:v>
                </c:pt>
                <c:pt idx="2">
                  <c:v>JUNIO</c:v>
                </c:pt>
                <c:pt idx="3">
                  <c:v>JULIO</c:v>
                </c:pt>
                <c:pt idx="4">
                  <c:v>AGOSTO</c:v>
                </c:pt>
                <c:pt idx="5">
                  <c:v>SEPTIEMBRE</c:v>
                </c:pt>
                <c:pt idx="6">
                  <c:v>OCTUBRE</c:v>
                </c:pt>
                <c:pt idx="7">
                  <c:v>NOVIEMBRE</c:v>
                </c:pt>
                <c:pt idx="8">
                  <c:v>DICIEMBRE</c:v>
                </c:pt>
              </c:strCache>
            </c:strRef>
          </c:cat>
          <c:val>
            <c:numRef>
              <c:f>Hoja9!$B$7:$J$7</c:f>
              <c:numCache>
                <c:formatCode>#,##0</c:formatCode>
                <c:ptCount val="9"/>
                <c:pt idx="0">
                  <c:v>80</c:v>
                </c:pt>
                <c:pt idx="1">
                  <c:v>50</c:v>
                </c:pt>
                <c:pt idx="2">
                  <c:v>30</c:v>
                </c:pt>
                <c:pt idx="3">
                  <c:v>25</c:v>
                </c:pt>
                <c:pt idx="4">
                  <c:v>30</c:v>
                </c:pt>
                <c:pt idx="5">
                  <c:v>55</c:v>
                </c:pt>
                <c:pt idx="6">
                  <c:v>110</c:v>
                </c:pt>
                <c:pt idx="7">
                  <c:v>100</c:v>
                </c:pt>
                <c:pt idx="8">
                  <c:v>100</c:v>
                </c:pt>
              </c:numCache>
            </c:numRef>
          </c:val>
        </c:ser>
        <c:marker val="1"/>
        <c:axId val="81597568"/>
        <c:axId val="81599104"/>
      </c:lineChart>
      <c:catAx>
        <c:axId val="81597568"/>
        <c:scaling>
          <c:orientation val="minMax"/>
        </c:scaling>
        <c:axPos val="b"/>
        <c:tickLblPos val="nextTo"/>
        <c:txPr>
          <a:bodyPr/>
          <a:lstStyle/>
          <a:p>
            <a:pPr>
              <a:defRPr sz="1200" b="1">
                <a:effectLst>
                  <a:outerShdw blurRad="38100" dist="38100" dir="2700000" algn="tl">
                    <a:srgbClr val="000000">
                      <a:alpha val="43137"/>
                    </a:srgbClr>
                  </a:outerShdw>
                </a:effectLst>
              </a:defRPr>
            </a:pPr>
            <a:endParaRPr lang="es-AR"/>
          </a:p>
        </c:txPr>
        <c:crossAx val="81599104"/>
        <c:crosses val="autoZero"/>
        <c:auto val="1"/>
        <c:lblAlgn val="ctr"/>
        <c:lblOffset val="100"/>
      </c:catAx>
      <c:valAx>
        <c:axId val="81599104"/>
        <c:scaling>
          <c:orientation val="minMax"/>
        </c:scaling>
        <c:axPos val="l"/>
        <c:title>
          <c:tx>
            <c:rich>
              <a:bodyPr rot="-5400000" vert="horz"/>
              <a:lstStyle/>
              <a:p>
                <a:pPr>
                  <a:defRPr/>
                </a:pPr>
                <a:r>
                  <a:rPr lang="es-AR" dirty="0" err="1" smtClean="0"/>
                  <a:t>Milimetros</a:t>
                </a:r>
                <a:endParaRPr lang="es-AR" dirty="0"/>
              </a:p>
            </c:rich>
          </c:tx>
          <c:layout/>
        </c:title>
        <c:numFmt formatCode="#,##0" sourceLinked="1"/>
        <c:tickLblPos val="nextTo"/>
        <c:txPr>
          <a:bodyPr/>
          <a:lstStyle/>
          <a:p>
            <a:pPr>
              <a:defRPr sz="1200" b="1">
                <a:effectLst>
                  <a:outerShdw blurRad="38100" dist="38100" dir="2700000" algn="tl">
                    <a:srgbClr val="000000">
                      <a:alpha val="43137"/>
                    </a:srgbClr>
                  </a:outerShdw>
                </a:effectLst>
              </a:defRPr>
            </a:pPr>
            <a:endParaRPr lang="es-AR"/>
          </a:p>
        </c:txPr>
        <c:crossAx val="81597568"/>
        <c:crosses val="autoZero"/>
        <c:crossBetween val="between"/>
      </c:valAx>
    </c:plotArea>
    <c:legend>
      <c:legendPos val="r"/>
      <c:layout>
        <c:manualLayout>
          <c:xMode val="edge"/>
          <c:yMode val="edge"/>
          <c:x val="0.29904155730533677"/>
          <c:y val="8.2949475065616798E-2"/>
          <c:w val="0.18429177602799723"/>
          <c:h val="0.33410104986876682"/>
        </c:manualLayout>
      </c:layout>
      <c:txPr>
        <a:bodyPr/>
        <a:lstStyle/>
        <a:p>
          <a:pPr>
            <a:defRPr sz="1400" b="1">
              <a:effectLst>
                <a:outerShdw blurRad="38100" dist="38100" dir="2700000" algn="tl">
                  <a:srgbClr val="000000">
                    <a:alpha val="43137"/>
                  </a:srgbClr>
                </a:outerShdw>
              </a:effectLst>
            </a:defRPr>
          </a:pPr>
          <a:endParaRPr lang="es-AR"/>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lang="es-MX"/>
            </a:pPr>
            <a:r>
              <a:rPr lang="es-MX"/>
              <a:t>Zona</a:t>
            </a:r>
            <a:r>
              <a:rPr lang="es-MX" baseline="0"/>
              <a:t> Norte: LLuvias</a:t>
            </a:r>
            <a:endParaRPr lang="es-MX"/>
          </a:p>
        </c:rich>
      </c:tx>
      <c:layout/>
    </c:title>
    <c:plotArea>
      <c:layout/>
      <c:lineChart>
        <c:grouping val="standard"/>
        <c:ser>
          <c:idx val="0"/>
          <c:order val="0"/>
          <c:tx>
            <c:strRef>
              <c:f>'Comparación Lluvias'!$B$4</c:f>
              <c:strCache>
                <c:ptCount val="1"/>
                <c:pt idx="0">
                  <c:v>campaña 11 12</c:v>
                </c:pt>
              </c:strCache>
            </c:strRef>
          </c:tx>
          <c:spPr>
            <a:ln w="57150"/>
            <a:effectLst>
              <a:outerShdw blurRad="50800" dist="38100" dir="2700000" algn="tl" rotWithShape="0">
                <a:prstClr val="black">
                  <a:alpha val="40000"/>
                </a:prstClr>
              </a:outerShdw>
            </a:effectLst>
          </c:spPr>
          <c:marker>
            <c:symbol val="none"/>
          </c:marker>
          <c:cat>
            <c:strRef>
              <c:f>'Comparación Lluvias'!$A$5:$A$11</c:f>
              <c:strCache>
                <c:ptCount val="7"/>
                <c:pt idx="0">
                  <c:v>Jun</c:v>
                </c:pt>
                <c:pt idx="1">
                  <c:v>Jul</c:v>
                </c:pt>
                <c:pt idx="2">
                  <c:v>Ago</c:v>
                </c:pt>
                <c:pt idx="3">
                  <c:v>Sep</c:v>
                </c:pt>
                <c:pt idx="4">
                  <c:v>Oct</c:v>
                </c:pt>
                <c:pt idx="5">
                  <c:v>Nov</c:v>
                </c:pt>
                <c:pt idx="6">
                  <c:v>Dic</c:v>
                </c:pt>
              </c:strCache>
            </c:strRef>
          </c:cat>
          <c:val>
            <c:numRef>
              <c:f>'Comparación Lluvias'!$B$5:$B$11</c:f>
              <c:numCache>
                <c:formatCode>General</c:formatCode>
                <c:ptCount val="7"/>
                <c:pt idx="0">
                  <c:v>7</c:v>
                </c:pt>
                <c:pt idx="1">
                  <c:v>10.8</c:v>
                </c:pt>
                <c:pt idx="2">
                  <c:v>0.60000000000000064</c:v>
                </c:pt>
                <c:pt idx="3">
                  <c:v>7.8</c:v>
                </c:pt>
                <c:pt idx="4">
                  <c:v>78</c:v>
                </c:pt>
                <c:pt idx="5">
                  <c:v>61.8</c:v>
                </c:pt>
                <c:pt idx="6">
                  <c:v>2.8</c:v>
                </c:pt>
              </c:numCache>
            </c:numRef>
          </c:val>
        </c:ser>
        <c:ser>
          <c:idx val="1"/>
          <c:order val="1"/>
          <c:tx>
            <c:strRef>
              <c:f>'Comparación Lluvias'!$C$4</c:f>
              <c:strCache>
                <c:ptCount val="1"/>
                <c:pt idx="0">
                  <c:v>Histórico</c:v>
                </c:pt>
              </c:strCache>
            </c:strRef>
          </c:tx>
          <c:spPr>
            <a:ln w="57150">
              <a:solidFill>
                <a:srgbClr val="FF0000"/>
              </a:solidFill>
            </a:ln>
            <a:effectLst>
              <a:outerShdw blurRad="50800" dist="38100" dir="2700000" algn="tl" rotWithShape="0">
                <a:prstClr val="black">
                  <a:alpha val="40000"/>
                </a:prstClr>
              </a:outerShdw>
            </a:effectLst>
          </c:spPr>
          <c:marker>
            <c:symbol val="none"/>
          </c:marker>
          <c:cat>
            <c:strRef>
              <c:f>'Comparación Lluvias'!$A$5:$A$11</c:f>
              <c:strCache>
                <c:ptCount val="7"/>
                <c:pt idx="0">
                  <c:v>Jun</c:v>
                </c:pt>
                <c:pt idx="1">
                  <c:v>Jul</c:v>
                </c:pt>
                <c:pt idx="2">
                  <c:v>Ago</c:v>
                </c:pt>
                <c:pt idx="3">
                  <c:v>Sep</c:v>
                </c:pt>
                <c:pt idx="4">
                  <c:v>Oct</c:v>
                </c:pt>
                <c:pt idx="5">
                  <c:v>Nov</c:v>
                </c:pt>
                <c:pt idx="6">
                  <c:v>Dic</c:v>
                </c:pt>
              </c:strCache>
            </c:strRef>
          </c:cat>
          <c:val>
            <c:numRef>
              <c:f>'Comparación Lluvias'!$C$5:$C$11</c:f>
              <c:numCache>
                <c:formatCode>_-* #,##0_-;\-* #,##0_-;_-* "-"??_-;_-@_-</c:formatCode>
                <c:ptCount val="7"/>
                <c:pt idx="0">
                  <c:v>20.963888888888892</c:v>
                </c:pt>
                <c:pt idx="1">
                  <c:v>17.041666666666668</c:v>
                </c:pt>
                <c:pt idx="2">
                  <c:v>21.36944444444444</c:v>
                </c:pt>
                <c:pt idx="3">
                  <c:v>46.852777777777774</c:v>
                </c:pt>
                <c:pt idx="4">
                  <c:v>100.36111111111109</c:v>
                </c:pt>
                <c:pt idx="5">
                  <c:v>103.35555555555533</c:v>
                </c:pt>
                <c:pt idx="6">
                  <c:v>121.63333333333308</c:v>
                </c:pt>
              </c:numCache>
            </c:numRef>
          </c:val>
        </c:ser>
        <c:marker val="1"/>
        <c:axId val="81653760"/>
        <c:axId val="81655296"/>
      </c:lineChart>
      <c:catAx>
        <c:axId val="81653760"/>
        <c:scaling>
          <c:orientation val="minMax"/>
        </c:scaling>
        <c:axPos val="b"/>
        <c:majorTickMark val="none"/>
        <c:tickLblPos val="nextTo"/>
        <c:txPr>
          <a:bodyPr/>
          <a:lstStyle/>
          <a:p>
            <a:pPr>
              <a:defRPr lang="es-MX" b="1">
                <a:effectLst>
                  <a:outerShdw blurRad="38100" dist="38100" dir="2700000" algn="tl">
                    <a:srgbClr val="000000">
                      <a:alpha val="43137"/>
                    </a:srgbClr>
                  </a:outerShdw>
                </a:effectLst>
              </a:defRPr>
            </a:pPr>
            <a:endParaRPr lang="es-AR"/>
          </a:p>
        </c:txPr>
        <c:crossAx val="81655296"/>
        <c:crosses val="autoZero"/>
        <c:auto val="1"/>
        <c:lblAlgn val="ctr"/>
        <c:lblOffset val="100"/>
      </c:catAx>
      <c:valAx>
        <c:axId val="81655296"/>
        <c:scaling>
          <c:orientation val="minMax"/>
          <c:max val="250"/>
        </c:scaling>
        <c:axPos val="l"/>
        <c:title>
          <c:tx>
            <c:rich>
              <a:bodyPr/>
              <a:lstStyle/>
              <a:p>
                <a:pPr>
                  <a:defRPr lang="es-MX"/>
                </a:pPr>
                <a:r>
                  <a:rPr smtClean="0"/>
                  <a:t>MM</a:t>
                </a:r>
                <a:endParaRPr/>
              </a:p>
            </c:rich>
          </c:tx>
          <c:layout/>
        </c:title>
        <c:numFmt formatCode="General" sourceLinked="1"/>
        <c:majorTickMark val="none"/>
        <c:tickLblPos val="nextTo"/>
        <c:txPr>
          <a:bodyPr/>
          <a:lstStyle/>
          <a:p>
            <a:pPr>
              <a:defRPr lang="es-MX"/>
            </a:pPr>
            <a:endParaRPr lang="es-AR"/>
          </a:p>
        </c:txPr>
        <c:crossAx val="81653760"/>
        <c:crosses val="autoZero"/>
        <c:crossBetween val="between"/>
      </c:valAx>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lang="es-MX"/>
            </a:pPr>
            <a:r>
              <a:rPr lang="es-MX"/>
              <a:t>Zona</a:t>
            </a:r>
            <a:r>
              <a:rPr lang="es-MX" baseline="0"/>
              <a:t> Sur: Lluvias</a:t>
            </a:r>
            <a:endParaRPr lang="es-MX"/>
          </a:p>
        </c:rich>
      </c:tx>
      <c:layout/>
    </c:title>
    <c:plotArea>
      <c:layout>
        <c:manualLayout>
          <c:layoutTarget val="inner"/>
          <c:xMode val="edge"/>
          <c:yMode val="edge"/>
          <c:x val="0.15747462817147903"/>
          <c:y val="0.18310444924151448"/>
          <c:w val="0.81196981627296583"/>
          <c:h val="0.67764217459534171"/>
        </c:manualLayout>
      </c:layout>
      <c:lineChart>
        <c:grouping val="standard"/>
        <c:ser>
          <c:idx val="0"/>
          <c:order val="0"/>
          <c:tx>
            <c:strRef>
              <c:f>'Comparación Lluvias'!$D$4</c:f>
              <c:strCache>
                <c:ptCount val="1"/>
                <c:pt idx="0">
                  <c:v>campaña 11 12</c:v>
                </c:pt>
              </c:strCache>
            </c:strRef>
          </c:tx>
          <c:spPr>
            <a:ln w="57150"/>
            <a:effectLst>
              <a:outerShdw blurRad="50800" dist="38100" dir="2700000" algn="tl" rotWithShape="0">
                <a:prstClr val="black">
                  <a:alpha val="40000"/>
                </a:prstClr>
              </a:outerShdw>
            </a:effectLst>
          </c:spPr>
          <c:marker>
            <c:symbol val="none"/>
          </c:marker>
          <c:cat>
            <c:strRef>
              <c:f>'Comparación Lluvias'!$A$5:$A$11</c:f>
              <c:strCache>
                <c:ptCount val="7"/>
                <c:pt idx="0">
                  <c:v>Jun</c:v>
                </c:pt>
                <c:pt idx="1">
                  <c:v>Jul</c:v>
                </c:pt>
                <c:pt idx="2">
                  <c:v>Ago</c:v>
                </c:pt>
                <c:pt idx="3">
                  <c:v>Sep</c:v>
                </c:pt>
                <c:pt idx="4">
                  <c:v>Oct</c:v>
                </c:pt>
                <c:pt idx="5">
                  <c:v>Nov</c:v>
                </c:pt>
                <c:pt idx="6">
                  <c:v>Dic</c:v>
                </c:pt>
              </c:strCache>
            </c:strRef>
          </c:cat>
          <c:val>
            <c:numRef>
              <c:f>'Comparación Lluvias'!$D$5:$D$11</c:f>
              <c:numCache>
                <c:formatCode>General</c:formatCode>
                <c:ptCount val="7"/>
                <c:pt idx="0">
                  <c:v>13.5</c:v>
                </c:pt>
                <c:pt idx="1">
                  <c:v>42.5</c:v>
                </c:pt>
                <c:pt idx="2">
                  <c:v>17</c:v>
                </c:pt>
                <c:pt idx="3">
                  <c:v>8</c:v>
                </c:pt>
                <c:pt idx="4">
                  <c:v>59</c:v>
                </c:pt>
                <c:pt idx="5">
                  <c:v>232</c:v>
                </c:pt>
                <c:pt idx="6">
                  <c:v>16</c:v>
                </c:pt>
              </c:numCache>
            </c:numRef>
          </c:val>
        </c:ser>
        <c:ser>
          <c:idx val="1"/>
          <c:order val="1"/>
          <c:tx>
            <c:strRef>
              <c:f>'Comparación Lluvias'!$E$4</c:f>
              <c:strCache>
                <c:ptCount val="1"/>
                <c:pt idx="0">
                  <c:v>Histórico</c:v>
                </c:pt>
              </c:strCache>
            </c:strRef>
          </c:tx>
          <c:spPr>
            <a:ln w="57150">
              <a:solidFill>
                <a:srgbClr val="FF0000"/>
              </a:solidFill>
            </a:ln>
            <a:effectLst>
              <a:outerShdw blurRad="50800" dist="38100" dir="2700000" algn="tl" rotWithShape="0">
                <a:prstClr val="black">
                  <a:alpha val="40000"/>
                </a:prstClr>
              </a:outerShdw>
            </a:effectLst>
          </c:spPr>
          <c:marker>
            <c:symbol val="none"/>
          </c:marker>
          <c:cat>
            <c:strRef>
              <c:f>'Comparación Lluvias'!$A$5:$A$11</c:f>
              <c:strCache>
                <c:ptCount val="7"/>
                <c:pt idx="0">
                  <c:v>Jun</c:v>
                </c:pt>
                <c:pt idx="1">
                  <c:v>Jul</c:v>
                </c:pt>
                <c:pt idx="2">
                  <c:v>Ago</c:v>
                </c:pt>
                <c:pt idx="3">
                  <c:v>Sep</c:v>
                </c:pt>
                <c:pt idx="4">
                  <c:v>Oct</c:v>
                </c:pt>
                <c:pt idx="5">
                  <c:v>Nov</c:v>
                </c:pt>
                <c:pt idx="6">
                  <c:v>Dic</c:v>
                </c:pt>
              </c:strCache>
            </c:strRef>
          </c:cat>
          <c:val>
            <c:numRef>
              <c:f>'Comparación Lluvias'!$E$5:$E$11</c:f>
              <c:numCache>
                <c:formatCode>0</c:formatCode>
                <c:ptCount val="7"/>
                <c:pt idx="0">
                  <c:v>30.331460674157302</c:v>
                </c:pt>
                <c:pt idx="1">
                  <c:v>27.286516853932483</c:v>
                </c:pt>
                <c:pt idx="2">
                  <c:v>26.563218390804597</c:v>
                </c:pt>
                <c:pt idx="3">
                  <c:v>53.539325842696627</c:v>
                </c:pt>
                <c:pt idx="4">
                  <c:v>90.280898876403953</c:v>
                </c:pt>
                <c:pt idx="5">
                  <c:v>90.016853932583999</c:v>
                </c:pt>
                <c:pt idx="6">
                  <c:v>89.264044943820224</c:v>
                </c:pt>
              </c:numCache>
            </c:numRef>
          </c:val>
        </c:ser>
        <c:marker val="1"/>
        <c:axId val="81663872"/>
        <c:axId val="81665408"/>
      </c:lineChart>
      <c:catAx>
        <c:axId val="81663872"/>
        <c:scaling>
          <c:orientation val="minMax"/>
        </c:scaling>
        <c:axPos val="b"/>
        <c:majorTickMark val="none"/>
        <c:tickLblPos val="nextTo"/>
        <c:txPr>
          <a:bodyPr/>
          <a:lstStyle/>
          <a:p>
            <a:pPr>
              <a:defRPr lang="es-MX" b="1">
                <a:effectLst>
                  <a:outerShdw blurRad="38100" dist="38100" dir="2700000" algn="tl">
                    <a:srgbClr val="000000">
                      <a:alpha val="43137"/>
                    </a:srgbClr>
                  </a:outerShdw>
                </a:effectLst>
              </a:defRPr>
            </a:pPr>
            <a:endParaRPr lang="es-AR"/>
          </a:p>
        </c:txPr>
        <c:crossAx val="81665408"/>
        <c:crosses val="autoZero"/>
        <c:auto val="1"/>
        <c:lblAlgn val="ctr"/>
        <c:lblOffset val="100"/>
      </c:catAx>
      <c:valAx>
        <c:axId val="81665408"/>
        <c:scaling>
          <c:orientation val="minMax"/>
        </c:scaling>
        <c:axPos val="l"/>
        <c:title>
          <c:tx>
            <c:rich>
              <a:bodyPr/>
              <a:lstStyle/>
              <a:p>
                <a:pPr>
                  <a:defRPr lang="es-MX"/>
                </a:pPr>
                <a:r>
                  <a:rPr smtClean="0"/>
                  <a:t>MM</a:t>
                </a:r>
                <a:endParaRPr/>
              </a:p>
            </c:rich>
          </c:tx>
          <c:layout/>
        </c:title>
        <c:numFmt formatCode="General" sourceLinked="1"/>
        <c:majorTickMark val="none"/>
        <c:tickLblPos val="nextTo"/>
        <c:txPr>
          <a:bodyPr/>
          <a:lstStyle/>
          <a:p>
            <a:pPr>
              <a:defRPr lang="es-MX"/>
            </a:pPr>
            <a:endParaRPr lang="es-AR"/>
          </a:p>
        </c:txPr>
        <c:crossAx val="81663872"/>
        <c:crosses val="autoZero"/>
        <c:crossBetween val="between"/>
      </c:valAx>
    </c:plotArea>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AR"/>
  <c:chart>
    <c:plotArea>
      <c:layout/>
      <c:lineChart>
        <c:grouping val="standard"/>
        <c:ser>
          <c:idx val="1"/>
          <c:order val="0"/>
          <c:spPr>
            <a:ln>
              <a:solidFill>
                <a:srgbClr val="0070C0"/>
              </a:solidFill>
            </a:ln>
          </c:spPr>
          <c:marker>
            <c:symbol val="none"/>
          </c:marker>
          <c:cat>
            <c:numRef>
              <c:f>'T Ciclo'!$A$7:$A$159</c:f>
              <c:numCache>
                <c:formatCode>d\-m\-yy;@</c:formatCode>
                <c:ptCount val="153"/>
                <c:pt idx="0">
                  <c:v>36708</c:v>
                </c:pt>
                <c:pt idx="1">
                  <c:v>36709</c:v>
                </c:pt>
                <c:pt idx="2">
                  <c:v>36710</c:v>
                </c:pt>
                <c:pt idx="3">
                  <c:v>36711</c:v>
                </c:pt>
                <c:pt idx="4">
                  <c:v>36712</c:v>
                </c:pt>
                <c:pt idx="5">
                  <c:v>36713</c:v>
                </c:pt>
                <c:pt idx="6">
                  <c:v>36714</c:v>
                </c:pt>
                <c:pt idx="7">
                  <c:v>36715</c:v>
                </c:pt>
                <c:pt idx="8">
                  <c:v>36716</c:v>
                </c:pt>
                <c:pt idx="9">
                  <c:v>36717</c:v>
                </c:pt>
                <c:pt idx="10">
                  <c:v>36718</c:v>
                </c:pt>
                <c:pt idx="11">
                  <c:v>36719</c:v>
                </c:pt>
                <c:pt idx="12">
                  <c:v>36720</c:v>
                </c:pt>
                <c:pt idx="13">
                  <c:v>36721</c:v>
                </c:pt>
                <c:pt idx="14">
                  <c:v>36722</c:v>
                </c:pt>
                <c:pt idx="15">
                  <c:v>36723</c:v>
                </c:pt>
                <c:pt idx="16">
                  <c:v>36724</c:v>
                </c:pt>
                <c:pt idx="17">
                  <c:v>36725</c:v>
                </c:pt>
                <c:pt idx="18">
                  <c:v>36726</c:v>
                </c:pt>
                <c:pt idx="19">
                  <c:v>36727</c:v>
                </c:pt>
                <c:pt idx="20">
                  <c:v>36728</c:v>
                </c:pt>
                <c:pt idx="21">
                  <c:v>36729</c:v>
                </c:pt>
                <c:pt idx="22">
                  <c:v>36730</c:v>
                </c:pt>
                <c:pt idx="23">
                  <c:v>36731</c:v>
                </c:pt>
                <c:pt idx="24">
                  <c:v>36732</c:v>
                </c:pt>
                <c:pt idx="25">
                  <c:v>36733</c:v>
                </c:pt>
                <c:pt idx="26">
                  <c:v>36734</c:v>
                </c:pt>
                <c:pt idx="27">
                  <c:v>36735</c:v>
                </c:pt>
                <c:pt idx="28">
                  <c:v>36736</c:v>
                </c:pt>
                <c:pt idx="29">
                  <c:v>36737</c:v>
                </c:pt>
                <c:pt idx="30">
                  <c:v>36738</c:v>
                </c:pt>
                <c:pt idx="31">
                  <c:v>36739</c:v>
                </c:pt>
                <c:pt idx="32">
                  <c:v>36740</c:v>
                </c:pt>
                <c:pt idx="33">
                  <c:v>36741</c:v>
                </c:pt>
                <c:pt idx="34">
                  <c:v>36742</c:v>
                </c:pt>
                <c:pt idx="35">
                  <c:v>36743</c:v>
                </c:pt>
                <c:pt idx="36">
                  <c:v>36744</c:v>
                </c:pt>
                <c:pt idx="37">
                  <c:v>36745</c:v>
                </c:pt>
                <c:pt idx="38">
                  <c:v>36746</c:v>
                </c:pt>
                <c:pt idx="39">
                  <c:v>36747</c:v>
                </c:pt>
                <c:pt idx="40">
                  <c:v>36748</c:v>
                </c:pt>
                <c:pt idx="41">
                  <c:v>36749</c:v>
                </c:pt>
                <c:pt idx="42">
                  <c:v>36750</c:v>
                </c:pt>
                <c:pt idx="43">
                  <c:v>36751</c:v>
                </c:pt>
                <c:pt idx="44">
                  <c:v>36752</c:v>
                </c:pt>
                <c:pt idx="45">
                  <c:v>36753</c:v>
                </c:pt>
                <c:pt idx="46">
                  <c:v>36754</c:v>
                </c:pt>
                <c:pt idx="47">
                  <c:v>36755</c:v>
                </c:pt>
                <c:pt idx="48">
                  <c:v>36756</c:v>
                </c:pt>
                <c:pt idx="49">
                  <c:v>36757</c:v>
                </c:pt>
                <c:pt idx="50">
                  <c:v>36758</c:v>
                </c:pt>
                <c:pt idx="51">
                  <c:v>36759</c:v>
                </c:pt>
                <c:pt idx="52">
                  <c:v>36760</c:v>
                </c:pt>
                <c:pt idx="53">
                  <c:v>36761</c:v>
                </c:pt>
                <c:pt idx="54">
                  <c:v>36762</c:v>
                </c:pt>
                <c:pt idx="55">
                  <c:v>36763</c:v>
                </c:pt>
                <c:pt idx="56">
                  <c:v>36764</c:v>
                </c:pt>
                <c:pt idx="57">
                  <c:v>36765</c:v>
                </c:pt>
                <c:pt idx="58">
                  <c:v>36766</c:v>
                </c:pt>
                <c:pt idx="59">
                  <c:v>36767</c:v>
                </c:pt>
                <c:pt idx="60">
                  <c:v>36768</c:v>
                </c:pt>
                <c:pt idx="61">
                  <c:v>36769</c:v>
                </c:pt>
                <c:pt idx="62">
                  <c:v>36770</c:v>
                </c:pt>
                <c:pt idx="63">
                  <c:v>36771</c:v>
                </c:pt>
                <c:pt idx="64">
                  <c:v>36772</c:v>
                </c:pt>
                <c:pt idx="65">
                  <c:v>36773</c:v>
                </c:pt>
                <c:pt idx="66">
                  <c:v>36774</c:v>
                </c:pt>
                <c:pt idx="67">
                  <c:v>36775</c:v>
                </c:pt>
                <c:pt idx="68">
                  <c:v>36776</c:v>
                </c:pt>
                <c:pt idx="69">
                  <c:v>36777</c:v>
                </c:pt>
                <c:pt idx="70">
                  <c:v>36778</c:v>
                </c:pt>
                <c:pt idx="71">
                  <c:v>36779</c:v>
                </c:pt>
                <c:pt idx="72">
                  <c:v>36780</c:v>
                </c:pt>
                <c:pt idx="73">
                  <c:v>36781</c:v>
                </c:pt>
                <c:pt idx="74">
                  <c:v>36782</c:v>
                </c:pt>
                <c:pt idx="75">
                  <c:v>36783</c:v>
                </c:pt>
                <c:pt idx="76">
                  <c:v>36784</c:v>
                </c:pt>
                <c:pt idx="77">
                  <c:v>36785</c:v>
                </c:pt>
                <c:pt idx="78">
                  <c:v>36786</c:v>
                </c:pt>
                <c:pt idx="79">
                  <c:v>36787</c:v>
                </c:pt>
                <c:pt idx="80">
                  <c:v>36788</c:v>
                </c:pt>
                <c:pt idx="81">
                  <c:v>36789</c:v>
                </c:pt>
                <c:pt idx="82">
                  <c:v>36790</c:v>
                </c:pt>
                <c:pt idx="83">
                  <c:v>36791</c:v>
                </c:pt>
                <c:pt idx="84">
                  <c:v>36792</c:v>
                </c:pt>
                <c:pt idx="85">
                  <c:v>36793</c:v>
                </c:pt>
                <c:pt idx="86">
                  <c:v>36794</c:v>
                </c:pt>
                <c:pt idx="87">
                  <c:v>36795</c:v>
                </c:pt>
                <c:pt idx="88">
                  <c:v>36796</c:v>
                </c:pt>
                <c:pt idx="89">
                  <c:v>36797</c:v>
                </c:pt>
                <c:pt idx="90">
                  <c:v>36798</c:v>
                </c:pt>
                <c:pt idx="91">
                  <c:v>36799</c:v>
                </c:pt>
                <c:pt idx="92">
                  <c:v>36800</c:v>
                </c:pt>
                <c:pt idx="93">
                  <c:v>36801</c:v>
                </c:pt>
                <c:pt idx="94">
                  <c:v>36802</c:v>
                </c:pt>
                <c:pt idx="95">
                  <c:v>36803</c:v>
                </c:pt>
                <c:pt idx="96">
                  <c:v>36804</c:v>
                </c:pt>
                <c:pt idx="97">
                  <c:v>36805</c:v>
                </c:pt>
                <c:pt idx="98">
                  <c:v>36806</c:v>
                </c:pt>
                <c:pt idx="99">
                  <c:v>36807</c:v>
                </c:pt>
                <c:pt idx="100">
                  <c:v>36808</c:v>
                </c:pt>
                <c:pt idx="101">
                  <c:v>36809</c:v>
                </c:pt>
                <c:pt idx="102">
                  <c:v>36810</c:v>
                </c:pt>
                <c:pt idx="103">
                  <c:v>36811</c:v>
                </c:pt>
                <c:pt idx="104">
                  <c:v>36812</c:v>
                </c:pt>
                <c:pt idx="105">
                  <c:v>36813</c:v>
                </c:pt>
                <c:pt idx="106">
                  <c:v>36814</c:v>
                </c:pt>
                <c:pt idx="107">
                  <c:v>36815</c:v>
                </c:pt>
                <c:pt idx="108">
                  <c:v>36816</c:v>
                </c:pt>
                <c:pt idx="109">
                  <c:v>36817</c:v>
                </c:pt>
                <c:pt idx="110">
                  <c:v>36818</c:v>
                </c:pt>
                <c:pt idx="111">
                  <c:v>36819</c:v>
                </c:pt>
                <c:pt idx="112">
                  <c:v>36820</c:v>
                </c:pt>
                <c:pt idx="113">
                  <c:v>36821</c:v>
                </c:pt>
                <c:pt idx="114">
                  <c:v>36822</c:v>
                </c:pt>
                <c:pt idx="115">
                  <c:v>36823</c:v>
                </c:pt>
                <c:pt idx="116">
                  <c:v>36824</c:v>
                </c:pt>
                <c:pt idx="117">
                  <c:v>36825</c:v>
                </c:pt>
                <c:pt idx="118">
                  <c:v>36826</c:v>
                </c:pt>
                <c:pt idx="119">
                  <c:v>36827</c:v>
                </c:pt>
                <c:pt idx="120">
                  <c:v>36828</c:v>
                </c:pt>
                <c:pt idx="121">
                  <c:v>36829</c:v>
                </c:pt>
                <c:pt idx="122">
                  <c:v>36830</c:v>
                </c:pt>
                <c:pt idx="123">
                  <c:v>36831</c:v>
                </c:pt>
                <c:pt idx="124">
                  <c:v>36832</c:v>
                </c:pt>
                <c:pt idx="125">
                  <c:v>36833</c:v>
                </c:pt>
                <c:pt idx="126">
                  <c:v>36834</c:v>
                </c:pt>
                <c:pt idx="127">
                  <c:v>36835</c:v>
                </c:pt>
                <c:pt idx="128">
                  <c:v>36836</c:v>
                </c:pt>
                <c:pt idx="129">
                  <c:v>36837</c:v>
                </c:pt>
                <c:pt idx="130">
                  <c:v>36838</c:v>
                </c:pt>
                <c:pt idx="131">
                  <c:v>36839</c:v>
                </c:pt>
                <c:pt idx="132">
                  <c:v>36840</c:v>
                </c:pt>
                <c:pt idx="133">
                  <c:v>36841</c:v>
                </c:pt>
                <c:pt idx="134">
                  <c:v>36842</c:v>
                </c:pt>
                <c:pt idx="135">
                  <c:v>36843</c:v>
                </c:pt>
                <c:pt idx="136">
                  <c:v>36844</c:v>
                </c:pt>
                <c:pt idx="137">
                  <c:v>36845</c:v>
                </c:pt>
                <c:pt idx="138">
                  <c:v>36846</c:v>
                </c:pt>
                <c:pt idx="139">
                  <c:v>36847</c:v>
                </c:pt>
                <c:pt idx="140">
                  <c:v>36848</c:v>
                </c:pt>
                <c:pt idx="141">
                  <c:v>36849</c:v>
                </c:pt>
                <c:pt idx="142">
                  <c:v>36850</c:v>
                </c:pt>
                <c:pt idx="143">
                  <c:v>36851</c:v>
                </c:pt>
                <c:pt idx="144">
                  <c:v>36852</c:v>
                </c:pt>
                <c:pt idx="145">
                  <c:v>36853</c:v>
                </c:pt>
                <c:pt idx="146">
                  <c:v>36854</c:v>
                </c:pt>
                <c:pt idx="147">
                  <c:v>36855</c:v>
                </c:pt>
                <c:pt idx="148">
                  <c:v>36856</c:v>
                </c:pt>
                <c:pt idx="149">
                  <c:v>36857</c:v>
                </c:pt>
                <c:pt idx="150">
                  <c:v>36858</c:v>
                </c:pt>
                <c:pt idx="151">
                  <c:v>36859</c:v>
                </c:pt>
                <c:pt idx="152">
                  <c:v>36860</c:v>
                </c:pt>
              </c:numCache>
            </c:numRef>
          </c:cat>
          <c:val>
            <c:numRef>
              <c:f>'T Ciclo'!$P$7:$P$191</c:f>
              <c:numCache>
                <c:formatCode>0</c:formatCode>
                <c:ptCount val="185"/>
                <c:pt idx="0">
                  <c:v>5.8</c:v>
                </c:pt>
                <c:pt idx="1">
                  <c:v>7.4</c:v>
                </c:pt>
                <c:pt idx="2">
                  <c:v>14.4</c:v>
                </c:pt>
                <c:pt idx="3">
                  <c:v>15.5</c:v>
                </c:pt>
                <c:pt idx="4">
                  <c:v>6.7</c:v>
                </c:pt>
                <c:pt idx="5">
                  <c:v>6.7</c:v>
                </c:pt>
                <c:pt idx="6">
                  <c:v>1.9000000000000001</c:v>
                </c:pt>
                <c:pt idx="7">
                  <c:v>3.4</c:v>
                </c:pt>
                <c:pt idx="8">
                  <c:v>1.4</c:v>
                </c:pt>
                <c:pt idx="9">
                  <c:v>0.4</c:v>
                </c:pt>
                <c:pt idx="10">
                  <c:v>2.6</c:v>
                </c:pt>
                <c:pt idx="11">
                  <c:v>-1.4</c:v>
                </c:pt>
                <c:pt idx="12">
                  <c:v>-2.4</c:v>
                </c:pt>
                <c:pt idx="13">
                  <c:v>-3.2</c:v>
                </c:pt>
                <c:pt idx="14">
                  <c:v>-5.7</c:v>
                </c:pt>
                <c:pt idx="15">
                  <c:v>-8.6</c:v>
                </c:pt>
                <c:pt idx="16">
                  <c:v>-7.3</c:v>
                </c:pt>
                <c:pt idx="17">
                  <c:v>-6.1</c:v>
                </c:pt>
                <c:pt idx="18">
                  <c:v>0</c:v>
                </c:pt>
                <c:pt idx="19">
                  <c:v>-5.3</c:v>
                </c:pt>
                <c:pt idx="20">
                  <c:v>-2.1</c:v>
                </c:pt>
                <c:pt idx="21">
                  <c:v>-3.6</c:v>
                </c:pt>
                <c:pt idx="22">
                  <c:v>-2.9</c:v>
                </c:pt>
                <c:pt idx="23">
                  <c:v>0.8</c:v>
                </c:pt>
                <c:pt idx="24">
                  <c:v>-2</c:v>
                </c:pt>
                <c:pt idx="25">
                  <c:v>-1.9000000000000001</c:v>
                </c:pt>
                <c:pt idx="26">
                  <c:v>2.9</c:v>
                </c:pt>
                <c:pt idx="27">
                  <c:v>0.30000000000000032</c:v>
                </c:pt>
                <c:pt idx="28">
                  <c:v>-2.9</c:v>
                </c:pt>
                <c:pt idx="29">
                  <c:v>5.5</c:v>
                </c:pt>
                <c:pt idx="30">
                  <c:v>-1.7</c:v>
                </c:pt>
                <c:pt idx="31">
                  <c:v>-4.0999999999999996</c:v>
                </c:pt>
                <c:pt idx="32">
                  <c:v>-5.5</c:v>
                </c:pt>
                <c:pt idx="33">
                  <c:v>-9.4</c:v>
                </c:pt>
                <c:pt idx="34">
                  <c:v>-4.4000000000000004</c:v>
                </c:pt>
                <c:pt idx="35">
                  <c:v>-5.7</c:v>
                </c:pt>
                <c:pt idx="36">
                  <c:v>1.5</c:v>
                </c:pt>
                <c:pt idx="37">
                  <c:v>-3</c:v>
                </c:pt>
                <c:pt idx="38">
                  <c:v>-0.4</c:v>
                </c:pt>
                <c:pt idx="39">
                  <c:v>-3.1</c:v>
                </c:pt>
                <c:pt idx="40">
                  <c:v>-1.5</c:v>
                </c:pt>
                <c:pt idx="41">
                  <c:v>1.6</c:v>
                </c:pt>
                <c:pt idx="42">
                  <c:v>3.3</c:v>
                </c:pt>
                <c:pt idx="43">
                  <c:v>0.60000000000000064</c:v>
                </c:pt>
                <c:pt idx="44">
                  <c:v>-2.8</c:v>
                </c:pt>
                <c:pt idx="45">
                  <c:v>-3.3</c:v>
                </c:pt>
                <c:pt idx="46">
                  <c:v>4</c:v>
                </c:pt>
                <c:pt idx="47">
                  <c:v>2.8</c:v>
                </c:pt>
                <c:pt idx="48">
                  <c:v>6.6</c:v>
                </c:pt>
                <c:pt idx="49">
                  <c:v>3.9</c:v>
                </c:pt>
                <c:pt idx="50">
                  <c:v>1.6</c:v>
                </c:pt>
                <c:pt idx="51">
                  <c:v>5.9</c:v>
                </c:pt>
                <c:pt idx="52">
                  <c:v>8.5</c:v>
                </c:pt>
                <c:pt idx="53">
                  <c:v>4</c:v>
                </c:pt>
                <c:pt idx="54">
                  <c:v>-2.5</c:v>
                </c:pt>
                <c:pt idx="55">
                  <c:v>0.5</c:v>
                </c:pt>
                <c:pt idx="56">
                  <c:v>5.0999999999999996</c:v>
                </c:pt>
                <c:pt idx="57">
                  <c:v>7.4</c:v>
                </c:pt>
                <c:pt idx="58">
                  <c:v>12.5</c:v>
                </c:pt>
                <c:pt idx="59">
                  <c:v>2.5</c:v>
                </c:pt>
                <c:pt idx="60">
                  <c:v>3.3</c:v>
                </c:pt>
                <c:pt idx="61">
                  <c:v>9.6</c:v>
                </c:pt>
                <c:pt idx="62">
                  <c:v>7.6</c:v>
                </c:pt>
                <c:pt idx="63">
                  <c:v>4.5</c:v>
                </c:pt>
                <c:pt idx="64">
                  <c:v>6.8</c:v>
                </c:pt>
                <c:pt idx="65">
                  <c:v>6.5</c:v>
                </c:pt>
                <c:pt idx="66">
                  <c:v>4.2</c:v>
                </c:pt>
                <c:pt idx="67">
                  <c:v>11</c:v>
                </c:pt>
                <c:pt idx="68">
                  <c:v>7.6</c:v>
                </c:pt>
                <c:pt idx="69">
                  <c:v>9.1</c:v>
                </c:pt>
                <c:pt idx="70">
                  <c:v>10.4</c:v>
                </c:pt>
                <c:pt idx="71">
                  <c:v>10.6</c:v>
                </c:pt>
                <c:pt idx="72">
                  <c:v>5.0999999999999996</c:v>
                </c:pt>
                <c:pt idx="73">
                  <c:v>7.8</c:v>
                </c:pt>
                <c:pt idx="74">
                  <c:v>5.4</c:v>
                </c:pt>
                <c:pt idx="75">
                  <c:v>1.9000000000000001</c:v>
                </c:pt>
                <c:pt idx="76">
                  <c:v>6.7</c:v>
                </c:pt>
                <c:pt idx="77">
                  <c:v>6.9</c:v>
                </c:pt>
                <c:pt idx="78">
                  <c:v>4.4000000000000004</c:v>
                </c:pt>
                <c:pt idx="79">
                  <c:v>6</c:v>
                </c:pt>
                <c:pt idx="80">
                  <c:v>8.3000000000000007</c:v>
                </c:pt>
                <c:pt idx="81">
                  <c:v>12.9</c:v>
                </c:pt>
                <c:pt idx="82">
                  <c:v>9.5</c:v>
                </c:pt>
                <c:pt idx="83">
                  <c:v>7.6</c:v>
                </c:pt>
                <c:pt idx="84">
                  <c:v>2.8</c:v>
                </c:pt>
                <c:pt idx="85">
                  <c:v>6.4</c:v>
                </c:pt>
                <c:pt idx="86">
                  <c:v>5.7</c:v>
                </c:pt>
                <c:pt idx="87">
                  <c:v>8.5</c:v>
                </c:pt>
                <c:pt idx="88">
                  <c:v>12.6</c:v>
                </c:pt>
                <c:pt idx="89">
                  <c:v>13.1</c:v>
                </c:pt>
                <c:pt idx="90">
                  <c:v>6.6</c:v>
                </c:pt>
                <c:pt idx="91">
                  <c:v>5.4</c:v>
                </c:pt>
                <c:pt idx="92">
                  <c:v>5.7</c:v>
                </c:pt>
                <c:pt idx="93">
                  <c:v>3.1</c:v>
                </c:pt>
                <c:pt idx="94">
                  <c:v>6.5</c:v>
                </c:pt>
                <c:pt idx="95">
                  <c:v>6.5</c:v>
                </c:pt>
                <c:pt idx="96">
                  <c:v>8.8000000000000007</c:v>
                </c:pt>
                <c:pt idx="97">
                  <c:v>12.7</c:v>
                </c:pt>
                <c:pt idx="98">
                  <c:v>5.9</c:v>
                </c:pt>
                <c:pt idx="99">
                  <c:v>3.8</c:v>
                </c:pt>
                <c:pt idx="100">
                  <c:v>5.4</c:v>
                </c:pt>
                <c:pt idx="101">
                  <c:v>11.1</c:v>
                </c:pt>
                <c:pt idx="102">
                  <c:v>11.1</c:v>
                </c:pt>
                <c:pt idx="103">
                  <c:v>11.4</c:v>
                </c:pt>
                <c:pt idx="104">
                  <c:v>14.2</c:v>
                </c:pt>
                <c:pt idx="105">
                  <c:v>10.6</c:v>
                </c:pt>
                <c:pt idx="106">
                  <c:v>7.7</c:v>
                </c:pt>
                <c:pt idx="107">
                  <c:v>4.4000000000000004</c:v>
                </c:pt>
                <c:pt idx="108">
                  <c:v>5.8</c:v>
                </c:pt>
                <c:pt idx="109">
                  <c:v>8.6</c:v>
                </c:pt>
                <c:pt idx="110">
                  <c:v>13.6</c:v>
                </c:pt>
                <c:pt idx="111">
                  <c:v>14.4</c:v>
                </c:pt>
                <c:pt idx="112">
                  <c:v>13.7</c:v>
                </c:pt>
                <c:pt idx="113">
                  <c:v>9.5</c:v>
                </c:pt>
                <c:pt idx="114">
                  <c:v>11.1</c:v>
                </c:pt>
                <c:pt idx="115">
                  <c:v>9.2000000000000011</c:v>
                </c:pt>
                <c:pt idx="116">
                  <c:v>5.9</c:v>
                </c:pt>
                <c:pt idx="117">
                  <c:v>8.7000000000000011</c:v>
                </c:pt>
                <c:pt idx="118">
                  <c:v>11.2</c:v>
                </c:pt>
                <c:pt idx="119">
                  <c:v>7.8</c:v>
                </c:pt>
                <c:pt idx="120">
                  <c:v>9.2000000000000011</c:v>
                </c:pt>
                <c:pt idx="121">
                  <c:v>6.7</c:v>
                </c:pt>
                <c:pt idx="122">
                  <c:v>10.200000000000001</c:v>
                </c:pt>
                <c:pt idx="123">
                  <c:v>16.8</c:v>
                </c:pt>
                <c:pt idx="124">
                  <c:v>11.2</c:v>
                </c:pt>
                <c:pt idx="125">
                  <c:v>13.2</c:v>
                </c:pt>
                <c:pt idx="126">
                  <c:v>11.1</c:v>
                </c:pt>
                <c:pt idx="127">
                  <c:v>7.1</c:v>
                </c:pt>
                <c:pt idx="128">
                  <c:v>11.4</c:v>
                </c:pt>
                <c:pt idx="129">
                  <c:v>12.8</c:v>
                </c:pt>
                <c:pt idx="130">
                  <c:v>9.3000000000000007</c:v>
                </c:pt>
                <c:pt idx="131">
                  <c:v>8.3000000000000007</c:v>
                </c:pt>
                <c:pt idx="132">
                  <c:v>8.6</c:v>
                </c:pt>
                <c:pt idx="133">
                  <c:v>11.1</c:v>
                </c:pt>
                <c:pt idx="134">
                  <c:v>12.8</c:v>
                </c:pt>
                <c:pt idx="135">
                  <c:v>12.9</c:v>
                </c:pt>
                <c:pt idx="136">
                  <c:v>15</c:v>
                </c:pt>
                <c:pt idx="137">
                  <c:v>12.3</c:v>
                </c:pt>
                <c:pt idx="138">
                  <c:v>10.1</c:v>
                </c:pt>
                <c:pt idx="139">
                  <c:v>10.3</c:v>
                </c:pt>
                <c:pt idx="140">
                  <c:v>12.6</c:v>
                </c:pt>
                <c:pt idx="141">
                  <c:v>10.6</c:v>
                </c:pt>
                <c:pt idx="142">
                  <c:v>12.1</c:v>
                </c:pt>
                <c:pt idx="143">
                  <c:v>16.600000000000001</c:v>
                </c:pt>
                <c:pt idx="144">
                  <c:v>15.5</c:v>
                </c:pt>
                <c:pt idx="145">
                  <c:v>13</c:v>
                </c:pt>
                <c:pt idx="146">
                  <c:v>14.1</c:v>
                </c:pt>
                <c:pt idx="147">
                  <c:v>14.8</c:v>
                </c:pt>
                <c:pt idx="148">
                  <c:v>13.1</c:v>
                </c:pt>
                <c:pt idx="149">
                  <c:v>16.3</c:v>
                </c:pt>
                <c:pt idx="150">
                  <c:v>12.2</c:v>
                </c:pt>
                <c:pt idx="151">
                  <c:v>13.5</c:v>
                </c:pt>
                <c:pt idx="152">
                  <c:v>14.3</c:v>
                </c:pt>
                <c:pt idx="153">
                  <c:v>15.6</c:v>
                </c:pt>
                <c:pt idx="154">
                  <c:v>15.6</c:v>
                </c:pt>
                <c:pt idx="155">
                  <c:v>11.9</c:v>
                </c:pt>
                <c:pt idx="156">
                  <c:v>15.6</c:v>
                </c:pt>
                <c:pt idx="157">
                  <c:v>15.2</c:v>
                </c:pt>
                <c:pt idx="158">
                  <c:v>17.100000000000001</c:v>
                </c:pt>
                <c:pt idx="159">
                  <c:v>17.5</c:v>
                </c:pt>
                <c:pt idx="160">
                  <c:v>9.6</c:v>
                </c:pt>
                <c:pt idx="161">
                  <c:v>12.4</c:v>
                </c:pt>
                <c:pt idx="162">
                  <c:v>15.6</c:v>
                </c:pt>
                <c:pt idx="163">
                  <c:v>14.6</c:v>
                </c:pt>
                <c:pt idx="164">
                  <c:v>8.1</c:v>
                </c:pt>
                <c:pt idx="165">
                  <c:v>7</c:v>
                </c:pt>
                <c:pt idx="166">
                  <c:v>14.3</c:v>
                </c:pt>
                <c:pt idx="167">
                  <c:v>12.2</c:v>
                </c:pt>
                <c:pt idx="168">
                  <c:v>13.3</c:v>
                </c:pt>
                <c:pt idx="169">
                  <c:v>16.2</c:v>
                </c:pt>
                <c:pt idx="170">
                  <c:v>15</c:v>
                </c:pt>
                <c:pt idx="171">
                  <c:v>14.8</c:v>
                </c:pt>
                <c:pt idx="172">
                  <c:v>16.8</c:v>
                </c:pt>
                <c:pt idx="173">
                  <c:v>18.2</c:v>
                </c:pt>
                <c:pt idx="174">
                  <c:v>18.8</c:v>
                </c:pt>
                <c:pt idx="175">
                  <c:v>19.399999999999999</c:v>
                </c:pt>
                <c:pt idx="176">
                  <c:v>17.3</c:v>
                </c:pt>
                <c:pt idx="177">
                  <c:v>13.3</c:v>
                </c:pt>
                <c:pt idx="178">
                  <c:v>17.8</c:v>
                </c:pt>
                <c:pt idx="179">
                  <c:v>17.7</c:v>
                </c:pt>
                <c:pt idx="180">
                  <c:v>18.2</c:v>
                </c:pt>
                <c:pt idx="181">
                  <c:v>18.8</c:v>
                </c:pt>
                <c:pt idx="182">
                  <c:v>18.5</c:v>
                </c:pt>
                <c:pt idx="183">
                  <c:v>16.5</c:v>
                </c:pt>
                <c:pt idx="184">
                  <c:v>16.399999999999999</c:v>
                </c:pt>
              </c:numCache>
            </c:numRef>
          </c:val>
        </c:ser>
        <c:ser>
          <c:idx val="2"/>
          <c:order val="1"/>
          <c:spPr>
            <a:ln>
              <a:solidFill>
                <a:srgbClr val="FF0000"/>
              </a:solidFill>
            </a:ln>
          </c:spPr>
          <c:marker>
            <c:symbol val="none"/>
          </c:marker>
          <c:cat>
            <c:numRef>
              <c:f>'T Ciclo'!$A$7:$A$159</c:f>
              <c:numCache>
                <c:formatCode>d\-m\-yy;@</c:formatCode>
                <c:ptCount val="153"/>
                <c:pt idx="0">
                  <c:v>36708</c:v>
                </c:pt>
                <c:pt idx="1">
                  <c:v>36709</c:v>
                </c:pt>
                <c:pt idx="2">
                  <c:v>36710</c:v>
                </c:pt>
                <c:pt idx="3">
                  <c:v>36711</c:v>
                </c:pt>
                <c:pt idx="4">
                  <c:v>36712</c:v>
                </c:pt>
                <c:pt idx="5">
                  <c:v>36713</c:v>
                </c:pt>
                <c:pt idx="6">
                  <c:v>36714</c:v>
                </c:pt>
                <c:pt idx="7">
                  <c:v>36715</c:v>
                </c:pt>
                <c:pt idx="8">
                  <c:v>36716</c:v>
                </c:pt>
                <c:pt idx="9">
                  <c:v>36717</c:v>
                </c:pt>
                <c:pt idx="10">
                  <c:v>36718</c:v>
                </c:pt>
                <c:pt idx="11">
                  <c:v>36719</c:v>
                </c:pt>
                <c:pt idx="12">
                  <c:v>36720</c:v>
                </c:pt>
                <c:pt idx="13">
                  <c:v>36721</c:v>
                </c:pt>
                <c:pt idx="14">
                  <c:v>36722</c:v>
                </c:pt>
                <c:pt idx="15">
                  <c:v>36723</c:v>
                </c:pt>
                <c:pt idx="16">
                  <c:v>36724</c:v>
                </c:pt>
                <c:pt idx="17">
                  <c:v>36725</c:v>
                </c:pt>
                <c:pt idx="18">
                  <c:v>36726</c:v>
                </c:pt>
                <c:pt idx="19">
                  <c:v>36727</c:v>
                </c:pt>
                <c:pt idx="20">
                  <c:v>36728</c:v>
                </c:pt>
                <c:pt idx="21">
                  <c:v>36729</c:v>
                </c:pt>
                <c:pt idx="22">
                  <c:v>36730</c:v>
                </c:pt>
                <c:pt idx="23">
                  <c:v>36731</c:v>
                </c:pt>
                <c:pt idx="24">
                  <c:v>36732</c:v>
                </c:pt>
                <c:pt idx="25">
                  <c:v>36733</c:v>
                </c:pt>
                <c:pt idx="26">
                  <c:v>36734</c:v>
                </c:pt>
                <c:pt idx="27">
                  <c:v>36735</c:v>
                </c:pt>
                <c:pt idx="28">
                  <c:v>36736</c:v>
                </c:pt>
                <c:pt idx="29">
                  <c:v>36737</c:v>
                </c:pt>
                <c:pt idx="30">
                  <c:v>36738</c:v>
                </c:pt>
                <c:pt idx="31">
                  <c:v>36739</c:v>
                </c:pt>
                <c:pt idx="32">
                  <c:v>36740</c:v>
                </c:pt>
                <c:pt idx="33">
                  <c:v>36741</c:v>
                </c:pt>
                <c:pt idx="34">
                  <c:v>36742</c:v>
                </c:pt>
                <c:pt idx="35">
                  <c:v>36743</c:v>
                </c:pt>
                <c:pt idx="36">
                  <c:v>36744</c:v>
                </c:pt>
                <c:pt idx="37">
                  <c:v>36745</c:v>
                </c:pt>
                <c:pt idx="38">
                  <c:v>36746</c:v>
                </c:pt>
                <c:pt idx="39">
                  <c:v>36747</c:v>
                </c:pt>
                <c:pt idx="40">
                  <c:v>36748</c:v>
                </c:pt>
                <c:pt idx="41">
                  <c:v>36749</c:v>
                </c:pt>
                <c:pt idx="42">
                  <c:v>36750</c:v>
                </c:pt>
                <c:pt idx="43">
                  <c:v>36751</c:v>
                </c:pt>
                <c:pt idx="44">
                  <c:v>36752</c:v>
                </c:pt>
                <c:pt idx="45">
                  <c:v>36753</c:v>
                </c:pt>
                <c:pt idx="46">
                  <c:v>36754</c:v>
                </c:pt>
                <c:pt idx="47">
                  <c:v>36755</c:v>
                </c:pt>
                <c:pt idx="48">
                  <c:v>36756</c:v>
                </c:pt>
                <c:pt idx="49">
                  <c:v>36757</c:v>
                </c:pt>
                <c:pt idx="50">
                  <c:v>36758</c:v>
                </c:pt>
                <c:pt idx="51">
                  <c:v>36759</c:v>
                </c:pt>
                <c:pt idx="52">
                  <c:v>36760</c:v>
                </c:pt>
                <c:pt idx="53">
                  <c:v>36761</c:v>
                </c:pt>
                <c:pt idx="54">
                  <c:v>36762</c:v>
                </c:pt>
                <c:pt idx="55">
                  <c:v>36763</c:v>
                </c:pt>
                <c:pt idx="56">
                  <c:v>36764</c:v>
                </c:pt>
                <c:pt idx="57">
                  <c:v>36765</c:v>
                </c:pt>
                <c:pt idx="58">
                  <c:v>36766</c:v>
                </c:pt>
                <c:pt idx="59">
                  <c:v>36767</c:v>
                </c:pt>
                <c:pt idx="60">
                  <c:v>36768</c:v>
                </c:pt>
                <c:pt idx="61">
                  <c:v>36769</c:v>
                </c:pt>
                <c:pt idx="62">
                  <c:v>36770</c:v>
                </c:pt>
                <c:pt idx="63">
                  <c:v>36771</c:v>
                </c:pt>
                <c:pt idx="64">
                  <c:v>36772</c:v>
                </c:pt>
                <c:pt idx="65">
                  <c:v>36773</c:v>
                </c:pt>
                <c:pt idx="66">
                  <c:v>36774</c:v>
                </c:pt>
                <c:pt idx="67">
                  <c:v>36775</c:v>
                </c:pt>
                <c:pt idx="68">
                  <c:v>36776</c:v>
                </c:pt>
                <c:pt idx="69">
                  <c:v>36777</c:v>
                </c:pt>
                <c:pt idx="70">
                  <c:v>36778</c:v>
                </c:pt>
                <c:pt idx="71">
                  <c:v>36779</c:v>
                </c:pt>
                <c:pt idx="72">
                  <c:v>36780</c:v>
                </c:pt>
                <c:pt idx="73">
                  <c:v>36781</c:v>
                </c:pt>
                <c:pt idx="74">
                  <c:v>36782</c:v>
                </c:pt>
                <c:pt idx="75">
                  <c:v>36783</c:v>
                </c:pt>
                <c:pt idx="76">
                  <c:v>36784</c:v>
                </c:pt>
                <c:pt idx="77">
                  <c:v>36785</c:v>
                </c:pt>
                <c:pt idx="78">
                  <c:v>36786</c:v>
                </c:pt>
                <c:pt idx="79">
                  <c:v>36787</c:v>
                </c:pt>
                <c:pt idx="80">
                  <c:v>36788</c:v>
                </c:pt>
                <c:pt idx="81">
                  <c:v>36789</c:v>
                </c:pt>
                <c:pt idx="82">
                  <c:v>36790</c:v>
                </c:pt>
                <c:pt idx="83">
                  <c:v>36791</c:v>
                </c:pt>
                <c:pt idx="84">
                  <c:v>36792</c:v>
                </c:pt>
                <c:pt idx="85">
                  <c:v>36793</c:v>
                </c:pt>
                <c:pt idx="86">
                  <c:v>36794</c:v>
                </c:pt>
                <c:pt idx="87">
                  <c:v>36795</c:v>
                </c:pt>
                <c:pt idx="88">
                  <c:v>36796</c:v>
                </c:pt>
                <c:pt idx="89">
                  <c:v>36797</c:v>
                </c:pt>
                <c:pt idx="90">
                  <c:v>36798</c:v>
                </c:pt>
                <c:pt idx="91">
                  <c:v>36799</c:v>
                </c:pt>
                <c:pt idx="92">
                  <c:v>36800</c:v>
                </c:pt>
                <c:pt idx="93">
                  <c:v>36801</c:v>
                </c:pt>
                <c:pt idx="94">
                  <c:v>36802</c:v>
                </c:pt>
                <c:pt idx="95">
                  <c:v>36803</c:v>
                </c:pt>
                <c:pt idx="96">
                  <c:v>36804</c:v>
                </c:pt>
                <c:pt idx="97">
                  <c:v>36805</c:v>
                </c:pt>
                <c:pt idx="98">
                  <c:v>36806</c:v>
                </c:pt>
                <c:pt idx="99">
                  <c:v>36807</c:v>
                </c:pt>
                <c:pt idx="100">
                  <c:v>36808</c:v>
                </c:pt>
                <c:pt idx="101">
                  <c:v>36809</c:v>
                </c:pt>
                <c:pt idx="102">
                  <c:v>36810</c:v>
                </c:pt>
                <c:pt idx="103">
                  <c:v>36811</c:v>
                </c:pt>
                <c:pt idx="104">
                  <c:v>36812</c:v>
                </c:pt>
                <c:pt idx="105">
                  <c:v>36813</c:v>
                </c:pt>
                <c:pt idx="106">
                  <c:v>36814</c:v>
                </c:pt>
                <c:pt idx="107">
                  <c:v>36815</c:v>
                </c:pt>
                <c:pt idx="108">
                  <c:v>36816</c:v>
                </c:pt>
                <c:pt idx="109">
                  <c:v>36817</c:v>
                </c:pt>
                <c:pt idx="110">
                  <c:v>36818</c:v>
                </c:pt>
                <c:pt idx="111">
                  <c:v>36819</c:v>
                </c:pt>
                <c:pt idx="112">
                  <c:v>36820</c:v>
                </c:pt>
                <c:pt idx="113">
                  <c:v>36821</c:v>
                </c:pt>
                <c:pt idx="114">
                  <c:v>36822</c:v>
                </c:pt>
                <c:pt idx="115">
                  <c:v>36823</c:v>
                </c:pt>
                <c:pt idx="116">
                  <c:v>36824</c:v>
                </c:pt>
                <c:pt idx="117">
                  <c:v>36825</c:v>
                </c:pt>
                <c:pt idx="118">
                  <c:v>36826</c:v>
                </c:pt>
                <c:pt idx="119">
                  <c:v>36827</c:v>
                </c:pt>
                <c:pt idx="120">
                  <c:v>36828</c:v>
                </c:pt>
                <c:pt idx="121">
                  <c:v>36829</c:v>
                </c:pt>
                <c:pt idx="122">
                  <c:v>36830</c:v>
                </c:pt>
                <c:pt idx="123">
                  <c:v>36831</c:v>
                </c:pt>
                <c:pt idx="124">
                  <c:v>36832</c:v>
                </c:pt>
                <c:pt idx="125">
                  <c:v>36833</c:v>
                </c:pt>
                <c:pt idx="126">
                  <c:v>36834</c:v>
                </c:pt>
                <c:pt idx="127">
                  <c:v>36835</c:v>
                </c:pt>
                <c:pt idx="128">
                  <c:v>36836</c:v>
                </c:pt>
                <c:pt idx="129">
                  <c:v>36837</c:v>
                </c:pt>
                <c:pt idx="130">
                  <c:v>36838</c:v>
                </c:pt>
                <c:pt idx="131">
                  <c:v>36839</c:v>
                </c:pt>
                <c:pt idx="132">
                  <c:v>36840</c:v>
                </c:pt>
                <c:pt idx="133">
                  <c:v>36841</c:v>
                </c:pt>
                <c:pt idx="134">
                  <c:v>36842</c:v>
                </c:pt>
                <c:pt idx="135">
                  <c:v>36843</c:v>
                </c:pt>
                <c:pt idx="136">
                  <c:v>36844</c:v>
                </c:pt>
                <c:pt idx="137">
                  <c:v>36845</c:v>
                </c:pt>
                <c:pt idx="138">
                  <c:v>36846</c:v>
                </c:pt>
                <c:pt idx="139">
                  <c:v>36847</c:v>
                </c:pt>
                <c:pt idx="140">
                  <c:v>36848</c:v>
                </c:pt>
                <c:pt idx="141">
                  <c:v>36849</c:v>
                </c:pt>
                <c:pt idx="142">
                  <c:v>36850</c:v>
                </c:pt>
                <c:pt idx="143">
                  <c:v>36851</c:v>
                </c:pt>
                <c:pt idx="144">
                  <c:v>36852</c:v>
                </c:pt>
                <c:pt idx="145">
                  <c:v>36853</c:v>
                </c:pt>
                <c:pt idx="146">
                  <c:v>36854</c:v>
                </c:pt>
                <c:pt idx="147">
                  <c:v>36855</c:v>
                </c:pt>
                <c:pt idx="148">
                  <c:v>36856</c:v>
                </c:pt>
                <c:pt idx="149">
                  <c:v>36857</c:v>
                </c:pt>
                <c:pt idx="150">
                  <c:v>36858</c:v>
                </c:pt>
                <c:pt idx="151">
                  <c:v>36859</c:v>
                </c:pt>
                <c:pt idx="152">
                  <c:v>36860</c:v>
                </c:pt>
              </c:numCache>
            </c:numRef>
          </c:cat>
          <c:val>
            <c:numRef>
              <c:f>'T Ciclo'!$N$7:$N$191</c:f>
              <c:numCache>
                <c:formatCode>0</c:formatCode>
                <c:ptCount val="185"/>
                <c:pt idx="0">
                  <c:v>20.5</c:v>
                </c:pt>
                <c:pt idx="1">
                  <c:v>14.7</c:v>
                </c:pt>
                <c:pt idx="2">
                  <c:v>16.2</c:v>
                </c:pt>
                <c:pt idx="3">
                  <c:v>26.8</c:v>
                </c:pt>
                <c:pt idx="4">
                  <c:v>19.5</c:v>
                </c:pt>
                <c:pt idx="5">
                  <c:v>11.2</c:v>
                </c:pt>
                <c:pt idx="6">
                  <c:v>16</c:v>
                </c:pt>
                <c:pt idx="7">
                  <c:v>21.3</c:v>
                </c:pt>
                <c:pt idx="8">
                  <c:v>16.3</c:v>
                </c:pt>
                <c:pt idx="9">
                  <c:v>20</c:v>
                </c:pt>
                <c:pt idx="10">
                  <c:v>16.399999999999999</c:v>
                </c:pt>
                <c:pt idx="11">
                  <c:v>10.3</c:v>
                </c:pt>
                <c:pt idx="12">
                  <c:v>12.6</c:v>
                </c:pt>
                <c:pt idx="13">
                  <c:v>12.8</c:v>
                </c:pt>
                <c:pt idx="14">
                  <c:v>7.7</c:v>
                </c:pt>
                <c:pt idx="15">
                  <c:v>9.6</c:v>
                </c:pt>
                <c:pt idx="16">
                  <c:v>10.4</c:v>
                </c:pt>
                <c:pt idx="17">
                  <c:v>6.6</c:v>
                </c:pt>
                <c:pt idx="18">
                  <c:v>14.7</c:v>
                </c:pt>
                <c:pt idx="19">
                  <c:v>17.7</c:v>
                </c:pt>
                <c:pt idx="20">
                  <c:v>16.2</c:v>
                </c:pt>
                <c:pt idx="21">
                  <c:v>14.2</c:v>
                </c:pt>
                <c:pt idx="22">
                  <c:v>17.899999999999999</c:v>
                </c:pt>
                <c:pt idx="23">
                  <c:v>16.2</c:v>
                </c:pt>
                <c:pt idx="24">
                  <c:v>17</c:v>
                </c:pt>
                <c:pt idx="25">
                  <c:v>20.2</c:v>
                </c:pt>
                <c:pt idx="26">
                  <c:v>23.1</c:v>
                </c:pt>
                <c:pt idx="27">
                  <c:v>18.5</c:v>
                </c:pt>
                <c:pt idx="28">
                  <c:v>19.600000000000001</c:v>
                </c:pt>
                <c:pt idx="29">
                  <c:v>19</c:v>
                </c:pt>
                <c:pt idx="30">
                  <c:v>15.5</c:v>
                </c:pt>
                <c:pt idx="31">
                  <c:v>10.4</c:v>
                </c:pt>
                <c:pt idx="32">
                  <c:v>12.4</c:v>
                </c:pt>
                <c:pt idx="33">
                  <c:v>11.9</c:v>
                </c:pt>
                <c:pt idx="34">
                  <c:v>10.8</c:v>
                </c:pt>
                <c:pt idx="35">
                  <c:v>13.8</c:v>
                </c:pt>
                <c:pt idx="36">
                  <c:v>16.5</c:v>
                </c:pt>
                <c:pt idx="37">
                  <c:v>18.600000000000001</c:v>
                </c:pt>
                <c:pt idx="38">
                  <c:v>19.899999999999999</c:v>
                </c:pt>
                <c:pt idx="39">
                  <c:v>20.3</c:v>
                </c:pt>
                <c:pt idx="40">
                  <c:v>21.1</c:v>
                </c:pt>
                <c:pt idx="41">
                  <c:v>17.600000000000001</c:v>
                </c:pt>
                <c:pt idx="42">
                  <c:v>15.3</c:v>
                </c:pt>
                <c:pt idx="43">
                  <c:v>11.3</c:v>
                </c:pt>
                <c:pt idx="44">
                  <c:v>13.5</c:v>
                </c:pt>
                <c:pt idx="45">
                  <c:v>15.5</c:v>
                </c:pt>
                <c:pt idx="46">
                  <c:v>20.3</c:v>
                </c:pt>
                <c:pt idx="47">
                  <c:v>25.5</c:v>
                </c:pt>
                <c:pt idx="48">
                  <c:v>28.2</c:v>
                </c:pt>
                <c:pt idx="49">
                  <c:v>21.6</c:v>
                </c:pt>
                <c:pt idx="50">
                  <c:v>25.9</c:v>
                </c:pt>
                <c:pt idx="51">
                  <c:v>27.3</c:v>
                </c:pt>
                <c:pt idx="52">
                  <c:v>27.9</c:v>
                </c:pt>
                <c:pt idx="53">
                  <c:v>19.600000000000001</c:v>
                </c:pt>
                <c:pt idx="54">
                  <c:v>23.2</c:v>
                </c:pt>
                <c:pt idx="55">
                  <c:v>22.1</c:v>
                </c:pt>
                <c:pt idx="56">
                  <c:v>27.4</c:v>
                </c:pt>
                <c:pt idx="57">
                  <c:v>21.8</c:v>
                </c:pt>
                <c:pt idx="58">
                  <c:v>26.5</c:v>
                </c:pt>
                <c:pt idx="59">
                  <c:v>17.600000000000001</c:v>
                </c:pt>
                <c:pt idx="60">
                  <c:v>19.5</c:v>
                </c:pt>
                <c:pt idx="61">
                  <c:v>13.5</c:v>
                </c:pt>
                <c:pt idx="62">
                  <c:v>17.2</c:v>
                </c:pt>
                <c:pt idx="63">
                  <c:v>12</c:v>
                </c:pt>
                <c:pt idx="64">
                  <c:v>9.4</c:v>
                </c:pt>
                <c:pt idx="65">
                  <c:v>20.7</c:v>
                </c:pt>
                <c:pt idx="66">
                  <c:v>25.9</c:v>
                </c:pt>
                <c:pt idx="67">
                  <c:v>27.3</c:v>
                </c:pt>
                <c:pt idx="68">
                  <c:v>27.5</c:v>
                </c:pt>
                <c:pt idx="69">
                  <c:v>26.6</c:v>
                </c:pt>
                <c:pt idx="70">
                  <c:v>28.1</c:v>
                </c:pt>
                <c:pt idx="71">
                  <c:v>19.100000000000001</c:v>
                </c:pt>
                <c:pt idx="72">
                  <c:v>21</c:v>
                </c:pt>
                <c:pt idx="73">
                  <c:v>20.9</c:v>
                </c:pt>
                <c:pt idx="74">
                  <c:v>14.6</c:v>
                </c:pt>
                <c:pt idx="75">
                  <c:v>22.3</c:v>
                </c:pt>
                <c:pt idx="76">
                  <c:v>21.6</c:v>
                </c:pt>
                <c:pt idx="77">
                  <c:v>21.5</c:v>
                </c:pt>
                <c:pt idx="78">
                  <c:v>20.3</c:v>
                </c:pt>
                <c:pt idx="79">
                  <c:v>23.9</c:v>
                </c:pt>
                <c:pt idx="80">
                  <c:v>25.8</c:v>
                </c:pt>
                <c:pt idx="81">
                  <c:v>28.7</c:v>
                </c:pt>
                <c:pt idx="82">
                  <c:v>26.1</c:v>
                </c:pt>
                <c:pt idx="83">
                  <c:v>24.6</c:v>
                </c:pt>
                <c:pt idx="84">
                  <c:v>22.2</c:v>
                </c:pt>
                <c:pt idx="85">
                  <c:v>20.100000000000001</c:v>
                </c:pt>
                <c:pt idx="86">
                  <c:v>25.1</c:v>
                </c:pt>
                <c:pt idx="87">
                  <c:v>27.1</c:v>
                </c:pt>
                <c:pt idx="88">
                  <c:v>21.5</c:v>
                </c:pt>
                <c:pt idx="89">
                  <c:v>17.899999999999999</c:v>
                </c:pt>
                <c:pt idx="90">
                  <c:v>19</c:v>
                </c:pt>
                <c:pt idx="91">
                  <c:v>17.7</c:v>
                </c:pt>
                <c:pt idx="92">
                  <c:v>17.100000000000001</c:v>
                </c:pt>
                <c:pt idx="93">
                  <c:v>22</c:v>
                </c:pt>
                <c:pt idx="94">
                  <c:v>25.1</c:v>
                </c:pt>
                <c:pt idx="95">
                  <c:v>26.2</c:v>
                </c:pt>
                <c:pt idx="96">
                  <c:v>28.6</c:v>
                </c:pt>
                <c:pt idx="97">
                  <c:v>19</c:v>
                </c:pt>
                <c:pt idx="98">
                  <c:v>21.4</c:v>
                </c:pt>
                <c:pt idx="99">
                  <c:v>24.7</c:v>
                </c:pt>
                <c:pt idx="100">
                  <c:v>24.8</c:v>
                </c:pt>
                <c:pt idx="101">
                  <c:v>27.3</c:v>
                </c:pt>
                <c:pt idx="102">
                  <c:v>27.8</c:v>
                </c:pt>
                <c:pt idx="103">
                  <c:v>29.1</c:v>
                </c:pt>
                <c:pt idx="104">
                  <c:v>23.6</c:v>
                </c:pt>
                <c:pt idx="105">
                  <c:v>17.399999999999999</c:v>
                </c:pt>
                <c:pt idx="106">
                  <c:v>13.9</c:v>
                </c:pt>
                <c:pt idx="107">
                  <c:v>20.8</c:v>
                </c:pt>
                <c:pt idx="108">
                  <c:v>21.3</c:v>
                </c:pt>
                <c:pt idx="109">
                  <c:v>28.1</c:v>
                </c:pt>
                <c:pt idx="110">
                  <c:v>30.2</c:v>
                </c:pt>
                <c:pt idx="111">
                  <c:v>29.5</c:v>
                </c:pt>
                <c:pt idx="112">
                  <c:v>27</c:v>
                </c:pt>
                <c:pt idx="113">
                  <c:v>22.8</c:v>
                </c:pt>
                <c:pt idx="114">
                  <c:v>17.3</c:v>
                </c:pt>
                <c:pt idx="115">
                  <c:v>25.4</c:v>
                </c:pt>
                <c:pt idx="116">
                  <c:v>26.1</c:v>
                </c:pt>
                <c:pt idx="117">
                  <c:v>28.4</c:v>
                </c:pt>
                <c:pt idx="118">
                  <c:v>20.7</c:v>
                </c:pt>
                <c:pt idx="119">
                  <c:v>26.6</c:v>
                </c:pt>
                <c:pt idx="120">
                  <c:v>19.8</c:v>
                </c:pt>
                <c:pt idx="121">
                  <c:v>22.4</c:v>
                </c:pt>
                <c:pt idx="122">
                  <c:v>25.3</c:v>
                </c:pt>
                <c:pt idx="123">
                  <c:v>32.4</c:v>
                </c:pt>
                <c:pt idx="124">
                  <c:v>32</c:v>
                </c:pt>
                <c:pt idx="125">
                  <c:v>29.7</c:v>
                </c:pt>
                <c:pt idx="126">
                  <c:v>29.9</c:v>
                </c:pt>
                <c:pt idx="127">
                  <c:v>27.6</c:v>
                </c:pt>
                <c:pt idx="128">
                  <c:v>30.5</c:v>
                </c:pt>
                <c:pt idx="129">
                  <c:v>39.6</c:v>
                </c:pt>
                <c:pt idx="130">
                  <c:v>17.5</c:v>
                </c:pt>
                <c:pt idx="131">
                  <c:v>24.5</c:v>
                </c:pt>
                <c:pt idx="132">
                  <c:v>25.4</c:v>
                </c:pt>
                <c:pt idx="133">
                  <c:v>30</c:v>
                </c:pt>
                <c:pt idx="134">
                  <c:v>31.7</c:v>
                </c:pt>
                <c:pt idx="135">
                  <c:v>31.4</c:v>
                </c:pt>
                <c:pt idx="136">
                  <c:v>28.3</c:v>
                </c:pt>
                <c:pt idx="137">
                  <c:v>23.2</c:v>
                </c:pt>
                <c:pt idx="138">
                  <c:v>26.3</c:v>
                </c:pt>
                <c:pt idx="139">
                  <c:v>27.7</c:v>
                </c:pt>
                <c:pt idx="140">
                  <c:v>25.1</c:v>
                </c:pt>
                <c:pt idx="141">
                  <c:v>30.9</c:v>
                </c:pt>
                <c:pt idx="142">
                  <c:v>29.6</c:v>
                </c:pt>
                <c:pt idx="143">
                  <c:v>32.6</c:v>
                </c:pt>
                <c:pt idx="144">
                  <c:v>26.4</c:v>
                </c:pt>
                <c:pt idx="145">
                  <c:v>30.8</c:v>
                </c:pt>
                <c:pt idx="146">
                  <c:v>33.800000000000004</c:v>
                </c:pt>
                <c:pt idx="147">
                  <c:v>29.3</c:v>
                </c:pt>
                <c:pt idx="148">
                  <c:v>27.1</c:v>
                </c:pt>
                <c:pt idx="149">
                  <c:v>29.9</c:v>
                </c:pt>
                <c:pt idx="150">
                  <c:v>27.1</c:v>
                </c:pt>
                <c:pt idx="151">
                  <c:v>29.5</c:v>
                </c:pt>
                <c:pt idx="152">
                  <c:v>32.300000000000004</c:v>
                </c:pt>
                <c:pt idx="153">
                  <c:v>36.5</c:v>
                </c:pt>
                <c:pt idx="154">
                  <c:v>28.6</c:v>
                </c:pt>
                <c:pt idx="155">
                  <c:v>29.3</c:v>
                </c:pt>
                <c:pt idx="156">
                  <c:v>30.8</c:v>
                </c:pt>
                <c:pt idx="157">
                  <c:v>30.5</c:v>
                </c:pt>
                <c:pt idx="158">
                  <c:v>34.6</c:v>
                </c:pt>
                <c:pt idx="159">
                  <c:v>28.6</c:v>
                </c:pt>
                <c:pt idx="160">
                  <c:v>27.8</c:v>
                </c:pt>
                <c:pt idx="161">
                  <c:v>31.6</c:v>
                </c:pt>
                <c:pt idx="162">
                  <c:v>32.1</c:v>
                </c:pt>
                <c:pt idx="163">
                  <c:v>28.3</c:v>
                </c:pt>
                <c:pt idx="164">
                  <c:v>22.2</c:v>
                </c:pt>
                <c:pt idx="165">
                  <c:v>30.6</c:v>
                </c:pt>
                <c:pt idx="166">
                  <c:v>37.6</c:v>
                </c:pt>
                <c:pt idx="167">
                  <c:v>36.800000000000004</c:v>
                </c:pt>
                <c:pt idx="168">
                  <c:v>35.5</c:v>
                </c:pt>
                <c:pt idx="169">
                  <c:v>33.700000000000003</c:v>
                </c:pt>
                <c:pt idx="170">
                  <c:v>27.1</c:v>
                </c:pt>
                <c:pt idx="171">
                  <c:v>31.2</c:v>
                </c:pt>
                <c:pt idx="172">
                  <c:v>33.9</c:v>
                </c:pt>
                <c:pt idx="173">
                  <c:v>36.9</c:v>
                </c:pt>
                <c:pt idx="174">
                  <c:v>37.6</c:v>
                </c:pt>
                <c:pt idx="175">
                  <c:v>37</c:v>
                </c:pt>
                <c:pt idx="176">
                  <c:v>32.6</c:v>
                </c:pt>
                <c:pt idx="177">
                  <c:v>34.200000000000003</c:v>
                </c:pt>
                <c:pt idx="178">
                  <c:v>36.800000000000004</c:v>
                </c:pt>
                <c:pt idx="179">
                  <c:v>37.9</c:v>
                </c:pt>
                <c:pt idx="180">
                  <c:v>37.800000000000004</c:v>
                </c:pt>
                <c:pt idx="181">
                  <c:v>35.6</c:v>
                </c:pt>
                <c:pt idx="182">
                  <c:v>34.800000000000004</c:v>
                </c:pt>
                <c:pt idx="183">
                  <c:v>34</c:v>
                </c:pt>
                <c:pt idx="184">
                  <c:v>35</c:v>
                </c:pt>
              </c:numCache>
            </c:numRef>
          </c:val>
        </c:ser>
        <c:marker val="1"/>
        <c:axId val="81559552"/>
        <c:axId val="81561088"/>
      </c:lineChart>
      <c:dateAx>
        <c:axId val="81559552"/>
        <c:scaling>
          <c:orientation val="minMax"/>
        </c:scaling>
        <c:axPos val="b"/>
        <c:numFmt formatCode="d\-m;@" sourceLinked="0"/>
        <c:tickLblPos val="nextTo"/>
        <c:txPr>
          <a:bodyPr/>
          <a:lstStyle/>
          <a:p>
            <a:pPr>
              <a:defRPr b="1">
                <a:effectLst>
                  <a:outerShdw blurRad="38100" dist="38100" dir="2700000" algn="tl">
                    <a:srgbClr val="000000">
                      <a:alpha val="43137"/>
                    </a:srgbClr>
                  </a:outerShdw>
                </a:effectLst>
              </a:defRPr>
            </a:pPr>
            <a:endParaRPr lang="es-AR"/>
          </a:p>
        </c:txPr>
        <c:crossAx val="81561088"/>
        <c:crosses val="autoZero"/>
        <c:auto val="1"/>
        <c:lblOffset val="100"/>
        <c:majorUnit val="15"/>
        <c:majorTimeUnit val="days"/>
      </c:dateAx>
      <c:valAx>
        <c:axId val="81561088"/>
        <c:scaling>
          <c:orientation val="minMax"/>
          <c:max val="40"/>
          <c:min val="-10"/>
        </c:scaling>
        <c:axPos val="l"/>
        <c:majorGridlines/>
        <c:numFmt formatCode="0" sourceLinked="1"/>
        <c:tickLblPos val="nextTo"/>
        <c:crossAx val="81559552"/>
        <c:crosses val="autoZero"/>
        <c:crossBetween val="between"/>
        <c:majorUnit val="10"/>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0.12904680903647006"/>
          <c:y val="5.1411940896528931E-2"/>
          <c:w val="0.80228028367123716"/>
          <c:h val="0.80712709558701889"/>
        </c:manualLayout>
      </c:layout>
      <c:areaChart>
        <c:grouping val="stacked"/>
        <c:ser>
          <c:idx val="0"/>
          <c:order val="0"/>
          <c:tx>
            <c:v>Trigo</c:v>
          </c:tx>
          <c:cat>
            <c:strRef>
              <c:f>'Caract-ZO'!$D$33:$P$33</c:f>
              <c:strCache>
                <c:ptCount val="13"/>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strCache>
            </c:strRef>
          </c:cat>
          <c:val>
            <c:numRef>
              <c:f>'Caract-ZO'!$D$34:$P$34</c:f>
              <c:numCache>
                <c:formatCode>#,##0.00</c:formatCode>
                <c:ptCount val="13"/>
                <c:pt idx="0">
                  <c:v>18085</c:v>
                </c:pt>
                <c:pt idx="1">
                  <c:v>14323</c:v>
                </c:pt>
                <c:pt idx="2">
                  <c:v>14077</c:v>
                </c:pt>
                <c:pt idx="3">
                  <c:v>22408</c:v>
                </c:pt>
                <c:pt idx="4">
                  <c:v>29403</c:v>
                </c:pt>
                <c:pt idx="5">
                  <c:v>40742</c:v>
                </c:pt>
                <c:pt idx="6">
                  <c:v>41185</c:v>
                </c:pt>
                <c:pt idx="7">
                  <c:v>47241</c:v>
                </c:pt>
                <c:pt idx="8">
                  <c:v>57482</c:v>
                </c:pt>
                <c:pt idx="9">
                  <c:v>51385</c:v>
                </c:pt>
                <c:pt idx="10">
                  <c:v>36276</c:v>
                </c:pt>
                <c:pt idx="11">
                  <c:v>40791.981</c:v>
                </c:pt>
                <c:pt idx="12">
                  <c:v>46862</c:v>
                </c:pt>
              </c:numCache>
            </c:numRef>
          </c:val>
        </c:ser>
        <c:ser>
          <c:idx val="1"/>
          <c:order val="1"/>
          <c:tx>
            <c:v>Cebada</c:v>
          </c:tx>
          <c:spPr>
            <a:solidFill>
              <a:schemeClr val="accent1"/>
            </a:solidFill>
            <a:ln w="25400">
              <a:noFill/>
            </a:ln>
          </c:spPr>
          <c:cat>
            <c:strRef>
              <c:f>'Caract-ZO'!$D$33:$P$33</c:f>
              <c:strCache>
                <c:ptCount val="13"/>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strCache>
            </c:strRef>
          </c:cat>
          <c:val>
            <c:numRef>
              <c:f>'Caract-ZO'!$D$42:$P$42</c:f>
              <c:numCache>
                <c:formatCode>General</c:formatCode>
                <c:ptCount val="13"/>
                <c:pt idx="7" formatCode="#,##0.00">
                  <c:v>2417</c:v>
                </c:pt>
                <c:pt idx="8" formatCode="#,##0.00">
                  <c:v>10421</c:v>
                </c:pt>
                <c:pt idx="9" formatCode="#,##0.00">
                  <c:v>15865</c:v>
                </c:pt>
                <c:pt idx="10" formatCode="#,##0.00">
                  <c:v>12799</c:v>
                </c:pt>
                <c:pt idx="11" formatCode="#,##0.00">
                  <c:v>6575.0300000000007</c:v>
                </c:pt>
                <c:pt idx="12" formatCode="#,##0.00">
                  <c:v>28771</c:v>
                </c:pt>
              </c:numCache>
            </c:numRef>
          </c:val>
        </c:ser>
        <c:ser>
          <c:idx val="2"/>
          <c:order val="2"/>
          <c:tx>
            <c:v>Colza</c:v>
          </c:tx>
          <c:spPr>
            <a:ln w="25400">
              <a:noFill/>
            </a:ln>
          </c:spPr>
          <c:cat>
            <c:strRef>
              <c:f>'Caract-ZO'!$D$33:$P$33</c:f>
              <c:strCache>
                <c:ptCount val="13"/>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strCache>
            </c:strRef>
          </c:cat>
          <c:val>
            <c:numRef>
              <c:f>'Caract-ZO'!$D$50:$P$50</c:f>
              <c:numCache>
                <c:formatCode>General</c:formatCode>
                <c:ptCount val="13"/>
                <c:pt idx="9" formatCode="#,##0.00">
                  <c:v>481</c:v>
                </c:pt>
                <c:pt idx="10" formatCode="#,##0.00">
                  <c:v>81</c:v>
                </c:pt>
                <c:pt idx="11" formatCode="#,##0.00">
                  <c:v>73</c:v>
                </c:pt>
                <c:pt idx="12" formatCode="#,##0.00">
                  <c:v>297</c:v>
                </c:pt>
              </c:numCache>
            </c:numRef>
          </c:val>
        </c:ser>
        <c:axId val="68601344"/>
        <c:axId val="68602880"/>
      </c:areaChart>
      <c:catAx>
        <c:axId val="68601344"/>
        <c:scaling>
          <c:orientation val="minMax"/>
        </c:scaling>
        <c:axPos val="b"/>
        <c:numFmt formatCode="General" sourceLinked="1"/>
        <c:tickLblPos val="nextTo"/>
        <c:txPr>
          <a:bodyPr/>
          <a:lstStyle/>
          <a:p>
            <a:pPr>
              <a:defRPr sz="1400" b="1">
                <a:effectLst>
                  <a:outerShdw blurRad="38100" dist="38100" dir="2700000" algn="tl">
                    <a:srgbClr val="000000">
                      <a:alpha val="43137"/>
                    </a:srgbClr>
                  </a:outerShdw>
                </a:effectLst>
              </a:defRPr>
            </a:pPr>
            <a:endParaRPr lang="es-AR"/>
          </a:p>
        </c:txPr>
        <c:crossAx val="68602880"/>
        <c:crosses val="autoZero"/>
        <c:auto val="1"/>
        <c:lblAlgn val="ctr"/>
        <c:lblOffset val="100"/>
      </c:catAx>
      <c:valAx>
        <c:axId val="68602880"/>
        <c:scaling>
          <c:orientation val="minMax"/>
          <c:max val="90000"/>
        </c:scaling>
        <c:axPos val="l"/>
        <c:majorGridlines>
          <c:spPr>
            <a:ln>
              <a:prstDash val="dash"/>
            </a:ln>
          </c:spPr>
        </c:majorGridlines>
        <c:title>
          <c:tx>
            <c:rich>
              <a:bodyPr rot="-5400000" vert="horz"/>
              <a:lstStyle/>
              <a:p>
                <a:pPr>
                  <a:defRPr sz="1600">
                    <a:effectLst/>
                  </a:defRPr>
                </a:pPr>
                <a:r>
                  <a:rPr lang="es-AR" sz="1600" dirty="0" smtClean="0">
                    <a:effectLst/>
                  </a:rPr>
                  <a:t>Superficie Ha</a:t>
                </a:r>
                <a:endParaRPr lang="es-AR" sz="1600" dirty="0">
                  <a:effectLst/>
                </a:endParaRPr>
              </a:p>
            </c:rich>
          </c:tx>
          <c:layout/>
        </c:title>
        <c:numFmt formatCode="#,##0" sourceLinked="0"/>
        <c:tickLblPos val="nextTo"/>
        <c:txPr>
          <a:bodyPr/>
          <a:lstStyle/>
          <a:p>
            <a:pPr>
              <a:defRPr sz="1400" b="1">
                <a:effectLst>
                  <a:outerShdw blurRad="38100" dist="38100" dir="2700000" algn="tl">
                    <a:srgbClr val="000000">
                      <a:alpha val="43137"/>
                    </a:srgbClr>
                  </a:outerShdw>
                </a:effectLst>
              </a:defRPr>
            </a:pPr>
            <a:endParaRPr lang="es-AR"/>
          </a:p>
        </c:txPr>
        <c:crossAx val="68601344"/>
        <c:crosses val="autoZero"/>
        <c:crossBetween val="between"/>
      </c:valAx>
    </c:plotArea>
    <c:plotVisOnly val="1"/>
    <c:dispBlanksAs val="zero"/>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AR"/>
  <c:chart>
    <c:plotArea>
      <c:layout/>
      <c:lineChart>
        <c:grouping val="standard"/>
        <c:ser>
          <c:idx val="5"/>
          <c:order val="2"/>
          <c:tx>
            <c:strRef>
              <c:f>'T Ciclo'!$Q$6</c:f>
              <c:strCache>
                <c:ptCount val="1"/>
                <c:pt idx="0">
                  <c:v>Max 11-12</c:v>
                </c:pt>
              </c:strCache>
            </c:strRef>
          </c:tx>
          <c:spPr>
            <a:ln>
              <a:solidFill>
                <a:srgbClr val="C00000"/>
              </a:solidFill>
            </a:ln>
          </c:spPr>
          <c:marker>
            <c:symbol val="none"/>
          </c:marker>
          <c:cat>
            <c:numRef>
              <c:f>'T Ciclo'!$A$7:$A$159</c:f>
              <c:numCache>
                <c:formatCode>d\-m\-yy;@</c:formatCode>
                <c:ptCount val="153"/>
                <c:pt idx="0">
                  <c:v>36708</c:v>
                </c:pt>
                <c:pt idx="1">
                  <c:v>36709</c:v>
                </c:pt>
                <c:pt idx="2">
                  <c:v>36710</c:v>
                </c:pt>
                <c:pt idx="3">
                  <c:v>36711</c:v>
                </c:pt>
                <c:pt idx="4">
                  <c:v>36712</c:v>
                </c:pt>
                <c:pt idx="5">
                  <c:v>36713</c:v>
                </c:pt>
                <c:pt idx="6">
                  <c:v>36714</c:v>
                </c:pt>
                <c:pt idx="7">
                  <c:v>36715</c:v>
                </c:pt>
                <c:pt idx="8">
                  <c:v>36716</c:v>
                </c:pt>
                <c:pt idx="9">
                  <c:v>36717</c:v>
                </c:pt>
                <c:pt idx="10">
                  <c:v>36718</c:v>
                </c:pt>
                <c:pt idx="11">
                  <c:v>36719</c:v>
                </c:pt>
                <c:pt idx="12">
                  <c:v>36720</c:v>
                </c:pt>
                <c:pt idx="13">
                  <c:v>36721</c:v>
                </c:pt>
                <c:pt idx="14">
                  <c:v>36722</c:v>
                </c:pt>
                <c:pt idx="15">
                  <c:v>36723</c:v>
                </c:pt>
                <c:pt idx="16">
                  <c:v>36724</c:v>
                </c:pt>
                <c:pt idx="17">
                  <c:v>36725</c:v>
                </c:pt>
                <c:pt idx="18">
                  <c:v>36726</c:v>
                </c:pt>
                <c:pt idx="19">
                  <c:v>36727</c:v>
                </c:pt>
                <c:pt idx="20">
                  <c:v>36728</c:v>
                </c:pt>
                <c:pt idx="21">
                  <c:v>36729</c:v>
                </c:pt>
                <c:pt idx="22">
                  <c:v>36730</c:v>
                </c:pt>
                <c:pt idx="23">
                  <c:v>36731</c:v>
                </c:pt>
                <c:pt idx="24">
                  <c:v>36732</c:v>
                </c:pt>
                <c:pt idx="25">
                  <c:v>36733</c:v>
                </c:pt>
                <c:pt idx="26">
                  <c:v>36734</c:v>
                </c:pt>
                <c:pt idx="27">
                  <c:v>36735</c:v>
                </c:pt>
                <c:pt idx="28">
                  <c:v>36736</c:v>
                </c:pt>
                <c:pt idx="29">
                  <c:v>36737</c:v>
                </c:pt>
                <c:pt idx="30">
                  <c:v>36738</c:v>
                </c:pt>
                <c:pt idx="31">
                  <c:v>36739</c:v>
                </c:pt>
                <c:pt idx="32">
                  <c:v>36740</c:v>
                </c:pt>
                <c:pt idx="33">
                  <c:v>36741</c:v>
                </c:pt>
                <c:pt idx="34">
                  <c:v>36742</c:v>
                </c:pt>
                <c:pt idx="35">
                  <c:v>36743</c:v>
                </c:pt>
                <c:pt idx="36">
                  <c:v>36744</c:v>
                </c:pt>
                <c:pt idx="37">
                  <c:v>36745</c:v>
                </c:pt>
                <c:pt idx="38">
                  <c:v>36746</c:v>
                </c:pt>
                <c:pt idx="39">
                  <c:v>36747</c:v>
                </c:pt>
                <c:pt idx="40">
                  <c:v>36748</c:v>
                </c:pt>
                <c:pt idx="41">
                  <c:v>36749</c:v>
                </c:pt>
                <c:pt idx="42">
                  <c:v>36750</c:v>
                </c:pt>
                <c:pt idx="43">
                  <c:v>36751</c:v>
                </c:pt>
                <c:pt idx="44">
                  <c:v>36752</c:v>
                </c:pt>
                <c:pt idx="45">
                  <c:v>36753</c:v>
                </c:pt>
                <c:pt idx="46">
                  <c:v>36754</c:v>
                </c:pt>
                <c:pt idx="47">
                  <c:v>36755</c:v>
                </c:pt>
                <c:pt idx="48">
                  <c:v>36756</c:v>
                </c:pt>
                <c:pt idx="49">
                  <c:v>36757</c:v>
                </c:pt>
                <c:pt idx="50">
                  <c:v>36758</c:v>
                </c:pt>
                <c:pt idx="51">
                  <c:v>36759</c:v>
                </c:pt>
                <c:pt idx="52">
                  <c:v>36760</c:v>
                </c:pt>
                <c:pt idx="53">
                  <c:v>36761</c:v>
                </c:pt>
                <c:pt idx="54">
                  <c:v>36762</c:v>
                </c:pt>
                <c:pt idx="55">
                  <c:v>36763</c:v>
                </c:pt>
                <c:pt idx="56">
                  <c:v>36764</c:v>
                </c:pt>
                <c:pt idx="57">
                  <c:v>36765</c:v>
                </c:pt>
                <c:pt idx="58">
                  <c:v>36766</c:v>
                </c:pt>
                <c:pt idx="59">
                  <c:v>36767</c:v>
                </c:pt>
                <c:pt idx="60">
                  <c:v>36768</c:v>
                </c:pt>
                <c:pt idx="61">
                  <c:v>36769</c:v>
                </c:pt>
                <c:pt idx="62">
                  <c:v>36770</c:v>
                </c:pt>
                <c:pt idx="63">
                  <c:v>36771</c:v>
                </c:pt>
                <c:pt idx="64">
                  <c:v>36772</c:v>
                </c:pt>
                <c:pt idx="65">
                  <c:v>36773</c:v>
                </c:pt>
                <c:pt idx="66">
                  <c:v>36774</c:v>
                </c:pt>
                <c:pt idx="67">
                  <c:v>36775</c:v>
                </c:pt>
                <c:pt idx="68">
                  <c:v>36776</c:v>
                </c:pt>
                <c:pt idx="69">
                  <c:v>36777</c:v>
                </c:pt>
                <c:pt idx="70">
                  <c:v>36778</c:v>
                </c:pt>
                <c:pt idx="71">
                  <c:v>36779</c:v>
                </c:pt>
                <c:pt idx="72">
                  <c:v>36780</c:v>
                </c:pt>
                <c:pt idx="73">
                  <c:v>36781</c:v>
                </c:pt>
                <c:pt idx="74">
                  <c:v>36782</c:v>
                </c:pt>
                <c:pt idx="75">
                  <c:v>36783</c:v>
                </c:pt>
                <c:pt idx="76">
                  <c:v>36784</c:v>
                </c:pt>
                <c:pt idx="77">
                  <c:v>36785</c:v>
                </c:pt>
                <c:pt idx="78">
                  <c:v>36786</c:v>
                </c:pt>
                <c:pt idx="79">
                  <c:v>36787</c:v>
                </c:pt>
                <c:pt idx="80">
                  <c:v>36788</c:v>
                </c:pt>
                <c:pt idx="81">
                  <c:v>36789</c:v>
                </c:pt>
                <c:pt idx="82">
                  <c:v>36790</c:v>
                </c:pt>
                <c:pt idx="83">
                  <c:v>36791</c:v>
                </c:pt>
                <c:pt idx="84">
                  <c:v>36792</c:v>
                </c:pt>
                <c:pt idx="85">
                  <c:v>36793</c:v>
                </c:pt>
                <c:pt idx="86">
                  <c:v>36794</c:v>
                </c:pt>
                <c:pt idx="87">
                  <c:v>36795</c:v>
                </c:pt>
                <c:pt idx="88">
                  <c:v>36796</c:v>
                </c:pt>
                <c:pt idx="89">
                  <c:v>36797</c:v>
                </c:pt>
                <c:pt idx="90">
                  <c:v>36798</c:v>
                </c:pt>
                <c:pt idx="91">
                  <c:v>36799</c:v>
                </c:pt>
                <c:pt idx="92">
                  <c:v>36800</c:v>
                </c:pt>
                <c:pt idx="93">
                  <c:v>36801</c:v>
                </c:pt>
                <c:pt idx="94">
                  <c:v>36802</c:v>
                </c:pt>
                <c:pt idx="95">
                  <c:v>36803</c:v>
                </c:pt>
                <c:pt idx="96">
                  <c:v>36804</c:v>
                </c:pt>
                <c:pt idx="97">
                  <c:v>36805</c:v>
                </c:pt>
                <c:pt idx="98">
                  <c:v>36806</c:v>
                </c:pt>
                <c:pt idx="99">
                  <c:v>36807</c:v>
                </c:pt>
                <c:pt idx="100">
                  <c:v>36808</c:v>
                </c:pt>
                <c:pt idx="101">
                  <c:v>36809</c:v>
                </c:pt>
                <c:pt idx="102">
                  <c:v>36810</c:v>
                </c:pt>
                <c:pt idx="103">
                  <c:v>36811</c:v>
                </c:pt>
                <c:pt idx="104">
                  <c:v>36812</c:v>
                </c:pt>
                <c:pt idx="105">
                  <c:v>36813</c:v>
                </c:pt>
                <c:pt idx="106">
                  <c:v>36814</c:v>
                </c:pt>
                <c:pt idx="107">
                  <c:v>36815</c:v>
                </c:pt>
                <c:pt idx="108">
                  <c:v>36816</c:v>
                </c:pt>
                <c:pt idx="109">
                  <c:v>36817</c:v>
                </c:pt>
                <c:pt idx="110">
                  <c:v>36818</c:v>
                </c:pt>
                <c:pt idx="111">
                  <c:v>36819</c:v>
                </c:pt>
                <c:pt idx="112">
                  <c:v>36820</c:v>
                </c:pt>
                <c:pt idx="113">
                  <c:v>36821</c:v>
                </c:pt>
                <c:pt idx="114">
                  <c:v>36822</c:v>
                </c:pt>
                <c:pt idx="115">
                  <c:v>36823</c:v>
                </c:pt>
                <c:pt idx="116">
                  <c:v>36824</c:v>
                </c:pt>
                <c:pt idx="117">
                  <c:v>36825</c:v>
                </c:pt>
                <c:pt idx="118">
                  <c:v>36826</c:v>
                </c:pt>
                <c:pt idx="119">
                  <c:v>36827</c:v>
                </c:pt>
                <c:pt idx="120">
                  <c:v>36828</c:v>
                </c:pt>
                <c:pt idx="121">
                  <c:v>36829</c:v>
                </c:pt>
                <c:pt idx="122">
                  <c:v>36830</c:v>
                </c:pt>
                <c:pt idx="123">
                  <c:v>36831</c:v>
                </c:pt>
                <c:pt idx="124">
                  <c:v>36832</c:v>
                </c:pt>
                <c:pt idx="125">
                  <c:v>36833</c:v>
                </c:pt>
                <c:pt idx="126">
                  <c:v>36834</c:v>
                </c:pt>
                <c:pt idx="127">
                  <c:v>36835</c:v>
                </c:pt>
                <c:pt idx="128">
                  <c:v>36836</c:v>
                </c:pt>
                <c:pt idx="129">
                  <c:v>36837</c:v>
                </c:pt>
                <c:pt idx="130">
                  <c:v>36838</c:v>
                </c:pt>
                <c:pt idx="131">
                  <c:v>36839</c:v>
                </c:pt>
                <c:pt idx="132">
                  <c:v>36840</c:v>
                </c:pt>
                <c:pt idx="133">
                  <c:v>36841</c:v>
                </c:pt>
                <c:pt idx="134">
                  <c:v>36842</c:v>
                </c:pt>
                <c:pt idx="135">
                  <c:v>36843</c:v>
                </c:pt>
                <c:pt idx="136">
                  <c:v>36844</c:v>
                </c:pt>
                <c:pt idx="137">
                  <c:v>36845</c:v>
                </c:pt>
                <c:pt idx="138">
                  <c:v>36846</c:v>
                </c:pt>
                <c:pt idx="139">
                  <c:v>36847</c:v>
                </c:pt>
                <c:pt idx="140">
                  <c:v>36848</c:v>
                </c:pt>
                <c:pt idx="141">
                  <c:v>36849</c:v>
                </c:pt>
                <c:pt idx="142">
                  <c:v>36850</c:v>
                </c:pt>
                <c:pt idx="143">
                  <c:v>36851</c:v>
                </c:pt>
                <c:pt idx="144">
                  <c:v>36852</c:v>
                </c:pt>
                <c:pt idx="145">
                  <c:v>36853</c:v>
                </c:pt>
                <c:pt idx="146">
                  <c:v>36854</c:v>
                </c:pt>
                <c:pt idx="147">
                  <c:v>36855</c:v>
                </c:pt>
                <c:pt idx="148">
                  <c:v>36856</c:v>
                </c:pt>
                <c:pt idx="149">
                  <c:v>36857</c:v>
                </c:pt>
                <c:pt idx="150">
                  <c:v>36858</c:v>
                </c:pt>
                <c:pt idx="151">
                  <c:v>36859</c:v>
                </c:pt>
                <c:pt idx="152">
                  <c:v>36860</c:v>
                </c:pt>
              </c:numCache>
            </c:numRef>
          </c:cat>
          <c:val>
            <c:numRef>
              <c:f>'T Ciclo'!$Q$7:$Q$159</c:f>
              <c:numCache>
                <c:formatCode>0</c:formatCode>
                <c:ptCount val="153"/>
                <c:pt idx="0">
                  <c:v>12.9</c:v>
                </c:pt>
                <c:pt idx="1">
                  <c:v>14.3</c:v>
                </c:pt>
                <c:pt idx="2">
                  <c:v>11.6</c:v>
                </c:pt>
                <c:pt idx="3">
                  <c:v>15.9</c:v>
                </c:pt>
                <c:pt idx="4">
                  <c:v>12.4</c:v>
                </c:pt>
                <c:pt idx="5">
                  <c:v>15.8</c:v>
                </c:pt>
                <c:pt idx="6">
                  <c:v>20.399999999999999</c:v>
                </c:pt>
                <c:pt idx="7">
                  <c:v>22.6</c:v>
                </c:pt>
                <c:pt idx="8">
                  <c:v>23.3</c:v>
                </c:pt>
                <c:pt idx="9">
                  <c:v>23.1</c:v>
                </c:pt>
                <c:pt idx="10">
                  <c:v>21.4</c:v>
                </c:pt>
                <c:pt idx="11">
                  <c:v>22.4</c:v>
                </c:pt>
                <c:pt idx="12">
                  <c:v>18.8</c:v>
                </c:pt>
                <c:pt idx="13">
                  <c:v>19.7</c:v>
                </c:pt>
                <c:pt idx="14">
                  <c:v>20.399999999999999</c:v>
                </c:pt>
                <c:pt idx="15">
                  <c:v>19.2</c:v>
                </c:pt>
                <c:pt idx="16">
                  <c:v>15.9</c:v>
                </c:pt>
                <c:pt idx="17">
                  <c:v>10.8</c:v>
                </c:pt>
                <c:pt idx="18">
                  <c:v>10.200000000000001</c:v>
                </c:pt>
                <c:pt idx="19">
                  <c:v>12.3</c:v>
                </c:pt>
                <c:pt idx="20">
                  <c:v>18.7</c:v>
                </c:pt>
                <c:pt idx="21">
                  <c:v>21.5</c:v>
                </c:pt>
                <c:pt idx="22">
                  <c:v>21.4</c:v>
                </c:pt>
                <c:pt idx="23">
                  <c:v>23</c:v>
                </c:pt>
                <c:pt idx="24">
                  <c:v>19.2</c:v>
                </c:pt>
                <c:pt idx="25">
                  <c:v>18.100000000000001</c:v>
                </c:pt>
                <c:pt idx="26">
                  <c:v>19.399999999999999</c:v>
                </c:pt>
                <c:pt idx="27">
                  <c:v>19.100000000000001</c:v>
                </c:pt>
                <c:pt idx="28">
                  <c:v>14.5</c:v>
                </c:pt>
                <c:pt idx="29">
                  <c:v>9.3000000000000007</c:v>
                </c:pt>
                <c:pt idx="30">
                  <c:v>9.7000000000000011</c:v>
                </c:pt>
                <c:pt idx="31">
                  <c:v>12.7</c:v>
                </c:pt>
                <c:pt idx="32">
                  <c:v>16.3</c:v>
                </c:pt>
                <c:pt idx="33">
                  <c:v>15</c:v>
                </c:pt>
                <c:pt idx="34">
                  <c:v>16.399999999999999</c:v>
                </c:pt>
                <c:pt idx="35">
                  <c:v>21.1</c:v>
                </c:pt>
                <c:pt idx="36">
                  <c:v>23.9</c:v>
                </c:pt>
                <c:pt idx="37">
                  <c:v>22.2</c:v>
                </c:pt>
                <c:pt idx="38">
                  <c:v>15.4</c:v>
                </c:pt>
                <c:pt idx="39">
                  <c:v>17.399999999999999</c:v>
                </c:pt>
                <c:pt idx="40">
                  <c:v>19.7</c:v>
                </c:pt>
                <c:pt idx="41">
                  <c:v>27.9</c:v>
                </c:pt>
                <c:pt idx="42">
                  <c:v>19.3</c:v>
                </c:pt>
                <c:pt idx="43">
                  <c:v>19.399999999999999</c:v>
                </c:pt>
                <c:pt idx="44">
                  <c:v>19.899999999999999</c:v>
                </c:pt>
                <c:pt idx="45">
                  <c:v>17</c:v>
                </c:pt>
                <c:pt idx="46">
                  <c:v>20.399999999999999</c:v>
                </c:pt>
                <c:pt idx="47">
                  <c:v>21.8</c:v>
                </c:pt>
                <c:pt idx="48">
                  <c:v>14.6</c:v>
                </c:pt>
                <c:pt idx="49">
                  <c:v>12.6</c:v>
                </c:pt>
                <c:pt idx="50">
                  <c:v>15.5</c:v>
                </c:pt>
                <c:pt idx="51">
                  <c:v>13.5</c:v>
                </c:pt>
                <c:pt idx="52">
                  <c:v>17.100000000000001</c:v>
                </c:pt>
                <c:pt idx="53">
                  <c:v>18.399999999999999</c:v>
                </c:pt>
                <c:pt idx="54">
                  <c:v>20.100000000000001</c:v>
                </c:pt>
                <c:pt idx="55">
                  <c:v>16.2</c:v>
                </c:pt>
                <c:pt idx="56">
                  <c:v>18.100000000000001</c:v>
                </c:pt>
                <c:pt idx="57">
                  <c:v>18.3</c:v>
                </c:pt>
                <c:pt idx="58">
                  <c:v>22</c:v>
                </c:pt>
                <c:pt idx="59">
                  <c:v>22.6</c:v>
                </c:pt>
                <c:pt idx="60">
                  <c:v>19.8</c:v>
                </c:pt>
                <c:pt idx="61">
                  <c:v>20.7</c:v>
                </c:pt>
                <c:pt idx="62">
                  <c:v>22.8</c:v>
                </c:pt>
                <c:pt idx="63">
                  <c:v>25.5</c:v>
                </c:pt>
                <c:pt idx="64">
                  <c:v>23</c:v>
                </c:pt>
                <c:pt idx="65">
                  <c:v>21.4</c:v>
                </c:pt>
                <c:pt idx="66">
                  <c:v>22.3</c:v>
                </c:pt>
                <c:pt idx="67">
                  <c:v>24.7</c:v>
                </c:pt>
                <c:pt idx="68">
                  <c:v>26</c:v>
                </c:pt>
                <c:pt idx="69">
                  <c:v>25.6</c:v>
                </c:pt>
                <c:pt idx="70">
                  <c:v>29.6</c:v>
                </c:pt>
                <c:pt idx="71">
                  <c:v>21.8</c:v>
                </c:pt>
                <c:pt idx="72">
                  <c:v>27.9</c:v>
                </c:pt>
                <c:pt idx="73">
                  <c:v>27.2</c:v>
                </c:pt>
                <c:pt idx="74">
                  <c:v>22.8</c:v>
                </c:pt>
                <c:pt idx="75">
                  <c:v>25.3</c:v>
                </c:pt>
                <c:pt idx="76">
                  <c:v>29.8</c:v>
                </c:pt>
                <c:pt idx="77">
                  <c:v>29.4</c:v>
                </c:pt>
                <c:pt idx="78">
                  <c:v>22</c:v>
                </c:pt>
                <c:pt idx="79">
                  <c:v>17.3</c:v>
                </c:pt>
                <c:pt idx="80">
                  <c:v>25.5</c:v>
                </c:pt>
                <c:pt idx="81">
                  <c:v>28.9</c:v>
                </c:pt>
                <c:pt idx="82">
                  <c:v>31.5</c:v>
                </c:pt>
                <c:pt idx="83">
                  <c:v>16.8</c:v>
                </c:pt>
                <c:pt idx="84">
                  <c:v>18.399999999999999</c:v>
                </c:pt>
                <c:pt idx="85">
                  <c:v>23.6</c:v>
                </c:pt>
                <c:pt idx="86">
                  <c:v>27.6</c:v>
                </c:pt>
                <c:pt idx="87">
                  <c:v>29.8</c:v>
                </c:pt>
                <c:pt idx="88">
                  <c:v>32.300000000000004</c:v>
                </c:pt>
                <c:pt idx="89">
                  <c:v>33.300000000000004</c:v>
                </c:pt>
                <c:pt idx="90">
                  <c:v>27.1</c:v>
                </c:pt>
                <c:pt idx="91">
                  <c:v>26.5</c:v>
                </c:pt>
                <c:pt idx="92">
                  <c:v>26.4</c:v>
                </c:pt>
                <c:pt idx="93">
                  <c:v>23</c:v>
                </c:pt>
                <c:pt idx="94">
                  <c:v>22.6</c:v>
                </c:pt>
                <c:pt idx="95">
                  <c:v>16.7</c:v>
                </c:pt>
                <c:pt idx="96">
                  <c:v>23.2</c:v>
                </c:pt>
                <c:pt idx="97">
                  <c:v>27</c:v>
                </c:pt>
                <c:pt idx="98">
                  <c:v>20</c:v>
                </c:pt>
                <c:pt idx="99">
                  <c:v>17.899999999999999</c:v>
                </c:pt>
                <c:pt idx="100">
                  <c:v>18.2</c:v>
                </c:pt>
                <c:pt idx="101">
                  <c:v>24.8</c:v>
                </c:pt>
                <c:pt idx="102">
                  <c:v>25.5</c:v>
                </c:pt>
                <c:pt idx="103">
                  <c:v>16.8</c:v>
                </c:pt>
                <c:pt idx="104">
                  <c:v>17.100000000000001</c:v>
                </c:pt>
                <c:pt idx="105">
                  <c:v>25.1</c:v>
                </c:pt>
                <c:pt idx="106">
                  <c:v>28.6</c:v>
                </c:pt>
                <c:pt idx="107">
                  <c:v>23.2</c:v>
                </c:pt>
                <c:pt idx="108">
                  <c:v>23.2</c:v>
                </c:pt>
                <c:pt idx="109">
                  <c:v>14.3</c:v>
                </c:pt>
                <c:pt idx="110">
                  <c:v>23.5</c:v>
                </c:pt>
                <c:pt idx="111">
                  <c:v>30.1</c:v>
                </c:pt>
                <c:pt idx="112">
                  <c:v>32</c:v>
                </c:pt>
                <c:pt idx="113">
                  <c:v>17.399999999999999</c:v>
                </c:pt>
                <c:pt idx="114">
                  <c:v>24.3</c:v>
                </c:pt>
                <c:pt idx="115">
                  <c:v>23.4</c:v>
                </c:pt>
                <c:pt idx="116">
                  <c:v>25.1</c:v>
                </c:pt>
                <c:pt idx="117">
                  <c:v>21.2</c:v>
                </c:pt>
                <c:pt idx="118">
                  <c:v>25.8</c:v>
                </c:pt>
                <c:pt idx="119">
                  <c:v>28.7</c:v>
                </c:pt>
                <c:pt idx="120">
                  <c:v>26.2</c:v>
                </c:pt>
                <c:pt idx="121">
                  <c:v>26.4</c:v>
                </c:pt>
                <c:pt idx="122">
                  <c:v>27.2</c:v>
                </c:pt>
                <c:pt idx="123">
                  <c:v>29</c:v>
                </c:pt>
                <c:pt idx="124">
                  <c:v>32.200000000000003</c:v>
                </c:pt>
                <c:pt idx="125">
                  <c:v>35.700000000000003</c:v>
                </c:pt>
                <c:pt idx="126">
                  <c:v>33</c:v>
                </c:pt>
                <c:pt idx="127">
                  <c:v>33.1</c:v>
                </c:pt>
                <c:pt idx="128">
                  <c:v>34.9</c:v>
                </c:pt>
                <c:pt idx="129">
                  <c:v>32.9</c:v>
                </c:pt>
                <c:pt idx="130">
                  <c:v>36.9</c:v>
                </c:pt>
                <c:pt idx="131">
                  <c:v>24.6</c:v>
                </c:pt>
                <c:pt idx="132">
                  <c:v>24.7</c:v>
                </c:pt>
                <c:pt idx="133">
                  <c:v>30.9</c:v>
                </c:pt>
                <c:pt idx="134">
                  <c:v>33</c:v>
                </c:pt>
                <c:pt idx="135">
                  <c:v>30.1</c:v>
                </c:pt>
                <c:pt idx="136">
                  <c:v>30</c:v>
                </c:pt>
                <c:pt idx="137">
                  <c:v>31.9</c:v>
                </c:pt>
                <c:pt idx="138">
                  <c:v>34.1</c:v>
                </c:pt>
                <c:pt idx="139">
                  <c:v>31.1</c:v>
                </c:pt>
                <c:pt idx="140">
                  <c:v>35.1</c:v>
                </c:pt>
                <c:pt idx="141">
                  <c:v>21.1</c:v>
                </c:pt>
                <c:pt idx="142">
                  <c:v>26.9</c:v>
                </c:pt>
                <c:pt idx="143">
                  <c:v>27.2</c:v>
                </c:pt>
                <c:pt idx="144">
                  <c:v>32.4</c:v>
                </c:pt>
                <c:pt idx="145">
                  <c:v>32.800000000000004</c:v>
                </c:pt>
                <c:pt idx="146">
                  <c:v>35.4</c:v>
                </c:pt>
                <c:pt idx="147">
                  <c:v>32.9</c:v>
                </c:pt>
                <c:pt idx="148">
                  <c:v>36.1</c:v>
                </c:pt>
                <c:pt idx="149">
                  <c:v>31</c:v>
                </c:pt>
                <c:pt idx="150">
                  <c:v>32.300000000000004</c:v>
                </c:pt>
                <c:pt idx="151">
                  <c:v>29.3</c:v>
                </c:pt>
                <c:pt idx="152">
                  <c:v>23.2</c:v>
                </c:pt>
              </c:numCache>
            </c:numRef>
          </c:val>
        </c:ser>
        <c:ser>
          <c:idx val="6"/>
          <c:order val="3"/>
          <c:tx>
            <c:strRef>
              <c:f>'T Ciclo'!$S$6</c:f>
              <c:strCache>
                <c:ptCount val="1"/>
                <c:pt idx="0">
                  <c:v>Min 11-12</c:v>
                </c:pt>
              </c:strCache>
            </c:strRef>
          </c:tx>
          <c:spPr>
            <a:ln>
              <a:solidFill>
                <a:srgbClr val="0070C0"/>
              </a:solidFill>
            </a:ln>
          </c:spPr>
          <c:marker>
            <c:symbol val="none"/>
          </c:marker>
          <c:cat>
            <c:numRef>
              <c:f>'T Ciclo'!$A$7:$A$159</c:f>
              <c:numCache>
                <c:formatCode>d\-m\-yy;@</c:formatCode>
                <c:ptCount val="153"/>
                <c:pt idx="0">
                  <c:v>36708</c:v>
                </c:pt>
                <c:pt idx="1">
                  <c:v>36709</c:v>
                </c:pt>
                <c:pt idx="2">
                  <c:v>36710</c:v>
                </c:pt>
                <c:pt idx="3">
                  <c:v>36711</c:v>
                </c:pt>
                <c:pt idx="4">
                  <c:v>36712</c:v>
                </c:pt>
                <c:pt idx="5">
                  <c:v>36713</c:v>
                </c:pt>
                <c:pt idx="6">
                  <c:v>36714</c:v>
                </c:pt>
                <c:pt idx="7">
                  <c:v>36715</c:v>
                </c:pt>
                <c:pt idx="8">
                  <c:v>36716</c:v>
                </c:pt>
                <c:pt idx="9">
                  <c:v>36717</c:v>
                </c:pt>
                <c:pt idx="10">
                  <c:v>36718</c:v>
                </c:pt>
                <c:pt idx="11">
                  <c:v>36719</c:v>
                </c:pt>
                <c:pt idx="12">
                  <c:v>36720</c:v>
                </c:pt>
                <c:pt idx="13">
                  <c:v>36721</c:v>
                </c:pt>
                <c:pt idx="14">
                  <c:v>36722</c:v>
                </c:pt>
                <c:pt idx="15">
                  <c:v>36723</c:v>
                </c:pt>
                <c:pt idx="16">
                  <c:v>36724</c:v>
                </c:pt>
                <c:pt idx="17">
                  <c:v>36725</c:v>
                </c:pt>
                <c:pt idx="18">
                  <c:v>36726</c:v>
                </c:pt>
                <c:pt idx="19">
                  <c:v>36727</c:v>
                </c:pt>
                <c:pt idx="20">
                  <c:v>36728</c:v>
                </c:pt>
                <c:pt idx="21">
                  <c:v>36729</c:v>
                </c:pt>
                <c:pt idx="22">
                  <c:v>36730</c:v>
                </c:pt>
                <c:pt idx="23">
                  <c:v>36731</c:v>
                </c:pt>
                <c:pt idx="24">
                  <c:v>36732</c:v>
                </c:pt>
                <c:pt idx="25">
                  <c:v>36733</c:v>
                </c:pt>
                <c:pt idx="26">
                  <c:v>36734</c:v>
                </c:pt>
                <c:pt idx="27">
                  <c:v>36735</c:v>
                </c:pt>
                <c:pt idx="28">
                  <c:v>36736</c:v>
                </c:pt>
                <c:pt idx="29">
                  <c:v>36737</c:v>
                </c:pt>
                <c:pt idx="30">
                  <c:v>36738</c:v>
                </c:pt>
                <c:pt idx="31">
                  <c:v>36739</c:v>
                </c:pt>
                <c:pt idx="32">
                  <c:v>36740</c:v>
                </c:pt>
                <c:pt idx="33">
                  <c:v>36741</c:v>
                </c:pt>
                <c:pt idx="34">
                  <c:v>36742</c:v>
                </c:pt>
                <c:pt idx="35">
                  <c:v>36743</c:v>
                </c:pt>
                <c:pt idx="36">
                  <c:v>36744</c:v>
                </c:pt>
                <c:pt idx="37">
                  <c:v>36745</c:v>
                </c:pt>
                <c:pt idx="38">
                  <c:v>36746</c:v>
                </c:pt>
                <c:pt idx="39">
                  <c:v>36747</c:v>
                </c:pt>
                <c:pt idx="40">
                  <c:v>36748</c:v>
                </c:pt>
                <c:pt idx="41">
                  <c:v>36749</c:v>
                </c:pt>
                <c:pt idx="42">
                  <c:v>36750</c:v>
                </c:pt>
                <c:pt idx="43">
                  <c:v>36751</c:v>
                </c:pt>
                <c:pt idx="44">
                  <c:v>36752</c:v>
                </c:pt>
                <c:pt idx="45">
                  <c:v>36753</c:v>
                </c:pt>
                <c:pt idx="46">
                  <c:v>36754</c:v>
                </c:pt>
                <c:pt idx="47">
                  <c:v>36755</c:v>
                </c:pt>
                <c:pt idx="48">
                  <c:v>36756</c:v>
                </c:pt>
                <c:pt idx="49">
                  <c:v>36757</c:v>
                </c:pt>
                <c:pt idx="50">
                  <c:v>36758</c:v>
                </c:pt>
                <c:pt idx="51">
                  <c:v>36759</c:v>
                </c:pt>
                <c:pt idx="52">
                  <c:v>36760</c:v>
                </c:pt>
                <c:pt idx="53">
                  <c:v>36761</c:v>
                </c:pt>
                <c:pt idx="54">
                  <c:v>36762</c:v>
                </c:pt>
                <c:pt idx="55">
                  <c:v>36763</c:v>
                </c:pt>
                <c:pt idx="56">
                  <c:v>36764</c:v>
                </c:pt>
                <c:pt idx="57">
                  <c:v>36765</c:v>
                </c:pt>
                <c:pt idx="58">
                  <c:v>36766</c:v>
                </c:pt>
                <c:pt idx="59">
                  <c:v>36767</c:v>
                </c:pt>
                <c:pt idx="60">
                  <c:v>36768</c:v>
                </c:pt>
                <c:pt idx="61">
                  <c:v>36769</c:v>
                </c:pt>
                <c:pt idx="62">
                  <c:v>36770</c:v>
                </c:pt>
                <c:pt idx="63">
                  <c:v>36771</c:v>
                </c:pt>
                <c:pt idx="64">
                  <c:v>36772</c:v>
                </c:pt>
                <c:pt idx="65">
                  <c:v>36773</c:v>
                </c:pt>
                <c:pt idx="66">
                  <c:v>36774</c:v>
                </c:pt>
                <c:pt idx="67">
                  <c:v>36775</c:v>
                </c:pt>
                <c:pt idx="68">
                  <c:v>36776</c:v>
                </c:pt>
                <c:pt idx="69">
                  <c:v>36777</c:v>
                </c:pt>
                <c:pt idx="70">
                  <c:v>36778</c:v>
                </c:pt>
                <c:pt idx="71">
                  <c:v>36779</c:v>
                </c:pt>
                <c:pt idx="72">
                  <c:v>36780</c:v>
                </c:pt>
                <c:pt idx="73">
                  <c:v>36781</c:v>
                </c:pt>
                <c:pt idx="74">
                  <c:v>36782</c:v>
                </c:pt>
                <c:pt idx="75">
                  <c:v>36783</c:v>
                </c:pt>
                <c:pt idx="76">
                  <c:v>36784</c:v>
                </c:pt>
                <c:pt idx="77">
                  <c:v>36785</c:v>
                </c:pt>
                <c:pt idx="78">
                  <c:v>36786</c:v>
                </c:pt>
                <c:pt idx="79">
                  <c:v>36787</c:v>
                </c:pt>
                <c:pt idx="80">
                  <c:v>36788</c:v>
                </c:pt>
                <c:pt idx="81">
                  <c:v>36789</c:v>
                </c:pt>
                <c:pt idx="82">
                  <c:v>36790</c:v>
                </c:pt>
                <c:pt idx="83">
                  <c:v>36791</c:v>
                </c:pt>
                <c:pt idx="84">
                  <c:v>36792</c:v>
                </c:pt>
                <c:pt idx="85">
                  <c:v>36793</c:v>
                </c:pt>
                <c:pt idx="86">
                  <c:v>36794</c:v>
                </c:pt>
                <c:pt idx="87">
                  <c:v>36795</c:v>
                </c:pt>
                <c:pt idx="88">
                  <c:v>36796</c:v>
                </c:pt>
                <c:pt idx="89">
                  <c:v>36797</c:v>
                </c:pt>
                <c:pt idx="90">
                  <c:v>36798</c:v>
                </c:pt>
                <c:pt idx="91">
                  <c:v>36799</c:v>
                </c:pt>
                <c:pt idx="92">
                  <c:v>36800</c:v>
                </c:pt>
                <c:pt idx="93">
                  <c:v>36801</c:v>
                </c:pt>
                <c:pt idx="94">
                  <c:v>36802</c:v>
                </c:pt>
                <c:pt idx="95">
                  <c:v>36803</c:v>
                </c:pt>
                <c:pt idx="96">
                  <c:v>36804</c:v>
                </c:pt>
                <c:pt idx="97">
                  <c:v>36805</c:v>
                </c:pt>
                <c:pt idx="98">
                  <c:v>36806</c:v>
                </c:pt>
                <c:pt idx="99">
                  <c:v>36807</c:v>
                </c:pt>
                <c:pt idx="100">
                  <c:v>36808</c:v>
                </c:pt>
                <c:pt idx="101">
                  <c:v>36809</c:v>
                </c:pt>
                <c:pt idx="102">
                  <c:v>36810</c:v>
                </c:pt>
                <c:pt idx="103">
                  <c:v>36811</c:v>
                </c:pt>
                <c:pt idx="104">
                  <c:v>36812</c:v>
                </c:pt>
                <c:pt idx="105">
                  <c:v>36813</c:v>
                </c:pt>
                <c:pt idx="106">
                  <c:v>36814</c:v>
                </c:pt>
                <c:pt idx="107">
                  <c:v>36815</c:v>
                </c:pt>
                <c:pt idx="108">
                  <c:v>36816</c:v>
                </c:pt>
                <c:pt idx="109">
                  <c:v>36817</c:v>
                </c:pt>
                <c:pt idx="110">
                  <c:v>36818</c:v>
                </c:pt>
                <c:pt idx="111">
                  <c:v>36819</c:v>
                </c:pt>
                <c:pt idx="112">
                  <c:v>36820</c:v>
                </c:pt>
                <c:pt idx="113">
                  <c:v>36821</c:v>
                </c:pt>
                <c:pt idx="114">
                  <c:v>36822</c:v>
                </c:pt>
                <c:pt idx="115">
                  <c:v>36823</c:v>
                </c:pt>
                <c:pt idx="116">
                  <c:v>36824</c:v>
                </c:pt>
                <c:pt idx="117">
                  <c:v>36825</c:v>
                </c:pt>
                <c:pt idx="118">
                  <c:v>36826</c:v>
                </c:pt>
                <c:pt idx="119">
                  <c:v>36827</c:v>
                </c:pt>
                <c:pt idx="120">
                  <c:v>36828</c:v>
                </c:pt>
                <c:pt idx="121">
                  <c:v>36829</c:v>
                </c:pt>
                <c:pt idx="122">
                  <c:v>36830</c:v>
                </c:pt>
                <c:pt idx="123">
                  <c:v>36831</c:v>
                </c:pt>
                <c:pt idx="124">
                  <c:v>36832</c:v>
                </c:pt>
                <c:pt idx="125">
                  <c:v>36833</c:v>
                </c:pt>
                <c:pt idx="126">
                  <c:v>36834</c:v>
                </c:pt>
                <c:pt idx="127">
                  <c:v>36835</c:v>
                </c:pt>
                <c:pt idx="128">
                  <c:v>36836</c:v>
                </c:pt>
                <c:pt idx="129">
                  <c:v>36837</c:v>
                </c:pt>
                <c:pt idx="130">
                  <c:v>36838</c:v>
                </c:pt>
                <c:pt idx="131">
                  <c:v>36839</c:v>
                </c:pt>
                <c:pt idx="132">
                  <c:v>36840</c:v>
                </c:pt>
                <c:pt idx="133">
                  <c:v>36841</c:v>
                </c:pt>
                <c:pt idx="134">
                  <c:v>36842</c:v>
                </c:pt>
                <c:pt idx="135">
                  <c:v>36843</c:v>
                </c:pt>
                <c:pt idx="136">
                  <c:v>36844</c:v>
                </c:pt>
                <c:pt idx="137">
                  <c:v>36845</c:v>
                </c:pt>
                <c:pt idx="138">
                  <c:v>36846</c:v>
                </c:pt>
                <c:pt idx="139">
                  <c:v>36847</c:v>
                </c:pt>
                <c:pt idx="140">
                  <c:v>36848</c:v>
                </c:pt>
                <c:pt idx="141">
                  <c:v>36849</c:v>
                </c:pt>
                <c:pt idx="142">
                  <c:v>36850</c:v>
                </c:pt>
                <c:pt idx="143">
                  <c:v>36851</c:v>
                </c:pt>
                <c:pt idx="144">
                  <c:v>36852</c:v>
                </c:pt>
                <c:pt idx="145">
                  <c:v>36853</c:v>
                </c:pt>
                <c:pt idx="146">
                  <c:v>36854</c:v>
                </c:pt>
                <c:pt idx="147">
                  <c:v>36855</c:v>
                </c:pt>
                <c:pt idx="148">
                  <c:v>36856</c:v>
                </c:pt>
                <c:pt idx="149">
                  <c:v>36857</c:v>
                </c:pt>
                <c:pt idx="150">
                  <c:v>36858</c:v>
                </c:pt>
                <c:pt idx="151">
                  <c:v>36859</c:v>
                </c:pt>
                <c:pt idx="152">
                  <c:v>36860</c:v>
                </c:pt>
              </c:numCache>
            </c:numRef>
          </c:cat>
          <c:val>
            <c:numRef>
              <c:f>'T Ciclo'!$S$7:$S$159</c:f>
              <c:numCache>
                <c:formatCode>0</c:formatCode>
                <c:ptCount val="153"/>
                <c:pt idx="0">
                  <c:v>-5</c:v>
                </c:pt>
                <c:pt idx="1">
                  <c:v>-3.6</c:v>
                </c:pt>
                <c:pt idx="2">
                  <c:v>-5.4</c:v>
                </c:pt>
                <c:pt idx="3">
                  <c:v>-4.4000000000000004</c:v>
                </c:pt>
                <c:pt idx="4">
                  <c:v>-5.0999999999999996</c:v>
                </c:pt>
                <c:pt idx="5">
                  <c:v>-6.2</c:v>
                </c:pt>
                <c:pt idx="6">
                  <c:v>-2.8</c:v>
                </c:pt>
                <c:pt idx="7">
                  <c:v>-0.8</c:v>
                </c:pt>
                <c:pt idx="8">
                  <c:v>5.7</c:v>
                </c:pt>
                <c:pt idx="9">
                  <c:v>1.6</c:v>
                </c:pt>
                <c:pt idx="10">
                  <c:v>8</c:v>
                </c:pt>
                <c:pt idx="11">
                  <c:v>5.9</c:v>
                </c:pt>
                <c:pt idx="12">
                  <c:v>2.2000000000000002</c:v>
                </c:pt>
                <c:pt idx="13">
                  <c:v>7.4</c:v>
                </c:pt>
                <c:pt idx="14">
                  <c:v>5.0999999999999996</c:v>
                </c:pt>
                <c:pt idx="15">
                  <c:v>1.7</c:v>
                </c:pt>
                <c:pt idx="16">
                  <c:v>-1.5</c:v>
                </c:pt>
                <c:pt idx="17">
                  <c:v>5.9</c:v>
                </c:pt>
                <c:pt idx="18">
                  <c:v>0</c:v>
                </c:pt>
                <c:pt idx="19">
                  <c:v>-2.4</c:v>
                </c:pt>
                <c:pt idx="20">
                  <c:v>-1</c:v>
                </c:pt>
                <c:pt idx="21">
                  <c:v>3</c:v>
                </c:pt>
                <c:pt idx="22">
                  <c:v>2.8</c:v>
                </c:pt>
                <c:pt idx="23">
                  <c:v>7.2</c:v>
                </c:pt>
                <c:pt idx="24">
                  <c:v>4.5999999999999996</c:v>
                </c:pt>
                <c:pt idx="25">
                  <c:v>1.9000000000000001</c:v>
                </c:pt>
                <c:pt idx="26">
                  <c:v>0.9</c:v>
                </c:pt>
                <c:pt idx="27">
                  <c:v>2</c:v>
                </c:pt>
                <c:pt idx="28">
                  <c:v>1.2</c:v>
                </c:pt>
                <c:pt idx="29">
                  <c:v>-4.5999999999999996</c:v>
                </c:pt>
                <c:pt idx="30">
                  <c:v>-3.1</c:v>
                </c:pt>
                <c:pt idx="31">
                  <c:v>2</c:v>
                </c:pt>
                <c:pt idx="32">
                  <c:v>-1.3</c:v>
                </c:pt>
                <c:pt idx="33">
                  <c:v>0.60000000000000064</c:v>
                </c:pt>
                <c:pt idx="34">
                  <c:v>-5.8</c:v>
                </c:pt>
                <c:pt idx="35">
                  <c:v>0.8</c:v>
                </c:pt>
                <c:pt idx="36">
                  <c:v>0.30000000000000032</c:v>
                </c:pt>
                <c:pt idx="37">
                  <c:v>7.3</c:v>
                </c:pt>
                <c:pt idx="38">
                  <c:v>7</c:v>
                </c:pt>
                <c:pt idx="39">
                  <c:v>14</c:v>
                </c:pt>
                <c:pt idx="40">
                  <c:v>14.9</c:v>
                </c:pt>
                <c:pt idx="41">
                  <c:v>12.1</c:v>
                </c:pt>
                <c:pt idx="42">
                  <c:v>9.6</c:v>
                </c:pt>
                <c:pt idx="43">
                  <c:v>4.0999999999999996</c:v>
                </c:pt>
                <c:pt idx="44">
                  <c:v>0.5</c:v>
                </c:pt>
                <c:pt idx="45">
                  <c:v>4.9000000000000004</c:v>
                </c:pt>
                <c:pt idx="46">
                  <c:v>2.5</c:v>
                </c:pt>
                <c:pt idx="47">
                  <c:v>-0.9</c:v>
                </c:pt>
                <c:pt idx="48">
                  <c:v>6.7</c:v>
                </c:pt>
                <c:pt idx="49">
                  <c:v>-1.7</c:v>
                </c:pt>
                <c:pt idx="50">
                  <c:v>-4.7</c:v>
                </c:pt>
                <c:pt idx="51">
                  <c:v>-6.6</c:v>
                </c:pt>
                <c:pt idx="52">
                  <c:v>-4.7</c:v>
                </c:pt>
                <c:pt idx="53">
                  <c:v>-1.1000000000000001</c:v>
                </c:pt>
                <c:pt idx="54">
                  <c:v>4</c:v>
                </c:pt>
                <c:pt idx="55">
                  <c:v>2.6</c:v>
                </c:pt>
                <c:pt idx="56">
                  <c:v>-0.2</c:v>
                </c:pt>
                <c:pt idx="57">
                  <c:v>2.5</c:v>
                </c:pt>
                <c:pt idx="58">
                  <c:v>-0.60000000000000064</c:v>
                </c:pt>
                <c:pt idx="59">
                  <c:v>1.1000000000000001</c:v>
                </c:pt>
                <c:pt idx="60">
                  <c:v>0.1</c:v>
                </c:pt>
                <c:pt idx="61">
                  <c:v>-4.4000000000000004</c:v>
                </c:pt>
                <c:pt idx="62">
                  <c:v>3.6</c:v>
                </c:pt>
                <c:pt idx="63">
                  <c:v>8.8000000000000007</c:v>
                </c:pt>
                <c:pt idx="64">
                  <c:v>7.4</c:v>
                </c:pt>
                <c:pt idx="65">
                  <c:v>1.4</c:v>
                </c:pt>
                <c:pt idx="66">
                  <c:v>-0.8</c:v>
                </c:pt>
                <c:pt idx="67">
                  <c:v>-1.6</c:v>
                </c:pt>
                <c:pt idx="68">
                  <c:v>0.8</c:v>
                </c:pt>
                <c:pt idx="69">
                  <c:v>-0.5</c:v>
                </c:pt>
                <c:pt idx="70">
                  <c:v>12.3</c:v>
                </c:pt>
                <c:pt idx="71">
                  <c:v>2.1</c:v>
                </c:pt>
                <c:pt idx="72">
                  <c:v>-0.30000000000000032</c:v>
                </c:pt>
                <c:pt idx="73">
                  <c:v>3</c:v>
                </c:pt>
                <c:pt idx="74">
                  <c:v>5.6</c:v>
                </c:pt>
                <c:pt idx="75">
                  <c:v>8.3000000000000007</c:v>
                </c:pt>
                <c:pt idx="76">
                  <c:v>10.6</c:v>
                </c:pt>
                <c:pt idx="77">
                  <c:v>13.4</c:v>
                </c:pt>
                <c:pt idx="78">
                  <c:v>6</c:v>
                </c:pt>
                <c:pt idx="79">
                  <c:v>3.1</c:v>
                </c:pt>
                <c:pt idx="80">
                  <c:v>0.70000000000000062</c:v>
                </c:pt>
                <c:pt idx="81">
                  <c:v>3.3</c:v>
                </c:pt>
                <c:pt idx="82">
                  <c:v>11.7</c:v>
                </c:pt>
                <c:pt idx="83">
                  <c:v>8.4</c:v>
                </c:pt>
                <c:pt idx="84">
                  <c:v>5</c:v>
                </c:pt>
                <c:pt idx="85">
                  <c:v>5.3</c:v>
                </c:pt>
                <c:pt idx="86">
                  <c:v>11.9</c:v>
                </c:pt>
                <c:pt idx="87">
                  <c:v>11.3</c:v>
                </c:pt>
                <c:pt idx="88">
                  <c:v>15.9</c:v>
                </c:pt>
                <c:pt idx="89">
                  <c:v>17.899999999999999</c:v>
                </c:pt>
                <c:pt idx="90">
                  <c:v>10.3</c:v>
                </c:pt>
                <c:pt idx="91">
                  <c:v>5.3</c:v>
                </c:pt>
                <c:pt idx="92">
                  <c:v>12.7</c:v>
                </c:pt>
                <c:pt idx="93">
                  <c:v>13.2</c:v>
                </c:pt>
                <c:pt idx="94">
                  <c:v>8.5</c:v>
                </c:pt>
                <c:pt idx="95">
                  <c:v>10.7</c:v>
                </c:pt>
                <c:pt idx="96">
                  <c:v>9.7000000000000011</c:v>
                </c:pt>
                <c:pt idx="97">
                  <c:v>11.5</c:v>
                </c:pt>
                <c:pt idx="98">
                  <c:v>15.6</c:v>
                </c:pt>
                <c:pt idx="99">
                  <c:v>13.5</c:v>
                </c:pt>
                <c:pt idx="100">
                  <c:v>9.8000000000000007</c:v>
                </c:pt>
                <c:pt idx="101">
                  <c:v>6.9</c:v>
                </c:pt>
                <c:pt idx="102">
                  <c:v>10.8</c:v>
                </c:pt>
                <c:pt idx="103">
                  <c:v>13.8</c:v>
                </c:pt>
                <c:pt idx="104">
                  <c:v>10.200000000000001</c:v>
                </c:pt>
                <c:pt idx="105">
                  <c:v>10.7</c:v>
                </c:pt>
                <c:pt idx="106">
                  <c:v>9.4</c:v>
                </c:pt>
                <c:pt idx="107">
                  <c:v>10</c:v>
                </c:pt>
                <c:pt idx="108">
                  <c:v>10.5</c:v>
                </c:pt>
                <c:pt idx="109">
                  <c:v>11.6</c:v>
                </c:pt>
                <c:pt idx="110">
                  <c:v>11.8</c:v>
                </c:pt>
                <c:pt idx="111">
                  <c:v>13.1</c:v>
                </c:pt>
                <c:pt idx="112">
                  <c:v>15.3</c:v>
                </c:pt>
                <c:pt idx="113">
                  <c:v>10.3</c:v>
                </c:pt>
                <c:pt idx="114">
                  <c:v>9.6</c:v>
                </c:pt>
                <c:pt idx="115">
                  <c:v>11.6</c:v>
                </c:pt>
                <c:pt idx="116">
                  <c:v>12.6</c:v>
                </c:pt>
                <c:pt idx="117">
                  <c:v>6.1</c:v>
                </c:pt>
                <c:pt idx="118">
                  <c:v>2.5</c:v>
                </c:pt>
                <c:pt idx="119">
                  <c:v>10.4</c:v>
                </c:pt>
                <c:pt idx="120">
                  <c:v>9</c:v>
                </c:pt>
                <c:pt idx="121">
                  <c:v>6.6</c:v>
                </c:pt>
                <c:pt idx="122">
                  <c:v>5.3</c:v>
                </c:pt>
                <c:pt idx="123">
                  <c:v>10.1</c:v>
                </c:pt>
                <c:pt idx="124">
                  <c:v>12.1</c:v>
                </c:pt>
                <c:pt idx="125">
                  <c:v>16.2</c:v>
                </c:pt>
                <c:pt idx="126">
                  <c:v>16.899999999999999</c:v>
                </c:pt>
                <c:pt idx="127">
                  <c:v>12.2</c:v>
                </c:pt>
                <c:pt idx="128">
                  <c:v>16.5</c:v>
                </c:pt>
                <c:pt idx="129">
                  <c:v>17.2</c:v>
                </c:pt>
                <c:pt idx="130">
                  <c:v>18</c:v>
                </c:pt>
                <c:pt idx="131">
                  <c:v>12.4</c:v>
                </c:pt>
                <c:pt idx="132">
                  <c:v>9.8000000000000007</c:v>
                </c:pt>
                <c:pt idx="133">
                  <c:v>8.2000000000000011</c:v>
                </c:pt>
                <c:pt idx="134">
                  <c:v>11.7</c:v>
                </c:pt>
                <c:pt idx="135">
                  <c:v>16.3</c:v>
                </c:pt>
                <c:pt idx="136">
                  <c:v>12.4</c:v>
                </c:pt>
                <c:pt idx="137">
                  <c:v>9.8000000000000007</c:v>
                </c:pt>
                <c:pt idx="138">
                  <c:v>11.6</c:v>
                </c:pt>
                <c:pt idx="139">
                  <c:v>14.3</c:v>
                </c:pt>
                <c:pt idx="140">
                  <c:v>17.600000000000001</c:v>
                </c:pt>
                <c:pt idx="141">
                  <c:v>13.9</c:v>
                </c:pt>
                <c:pt idx="142">
                  <c:v>11.6</c:v>
                </c:pt>
                <c:pt idx="143">
                  <c:v>15.2</c:v>
                </c:pt>
                <c:pt idx="144">
                  <c:v>12.3</c:v>
                </c:pt>
                <c:pt idx="145">
                  <c:v>15.4</c:v>
                </c:pt>
                <c:pt idx="146">
                  <c:v>17.2</c:v>
                </c:pt>
                <c:pt idx="147">
                  <c:v>16.8</c:v>
                </c:pt>
                <c:pt idx="148">
                  <c:v>12.9</c:v>
                </c:pt>
                <c:pt idx="149">
                  <c:v>18.100000000000001</c:v>
                </c:pt>
                <c:pt idx="150">
                  <c:v>16.8</c:v>
                </c:pt>
                <c:pt idx="151">
                  <c:v>17.100000000000001</c:v>
                </c:pt>
                <c:pt idx="152">
                  <c:v>10.1</c:v>
                </c:pt>
              </c:numCache>
            </c:numRef>
          </c:val>
        </c:ser>
        <c:ser>
          <c:idx val="3"/>
          <c:order val="0"/>
          <c:tx>
            <c:strRef>
              <c:f>'T Ciclo'!$Q$6</c:f>
              <c:strCache>
                <c:ptCount val="1"/>
                <c:pt idx="0">
                  <c:v>Max 11-12</c:v>
                </c:pt>
              </c:strCache>
            </c:strRef>
          </c:tx>
          <c:spPr>
            <a:ln>
              <a:solidFill>
                <a:srgbClr val="FF0000"/>
              </a:solidFill>
            </a:ln>
          </c:spPr>
          <c:marker>
            <c:symbol val="none"/>
          </c:marker>
          <c:cat>
            <c:numRef>
              <c:f>'T Ciclo'!$A$7:$A$159</c:f>
              <c:numCache>
                <c:formatCode>d\-m\-yy;@</c:formatCode>
                <c:ptCount val="153"/>
                <c:pt idx="0">
                  <c:v>36708</c:v>
                </c:pt>
                <c:pt idx="1">
                  <c:v>36709</c:v>
                </c:pt>
                <c:pt idx="2">
                  <c:v>36710</c:v>
                </c:pt>
                <c:pt idx="3">
                  <c:v>36711</c:v>
                </c:pt>
                <c:pt idx="4">
                  <c:v>36712</c:v>
                </c:pt>
                <c:pt idx="5">
                  <c:v>36713</c:v>
                </c:pt>
                <c:pt idx="6">
                  <c:v>36714</c:v>
                </c:pt>
                <c:pt idx="7">
                  <c:v>36715</c:v>
                </c:pt>
                <c:pt idx="8">
                  <c:v>36716</c:v>
                </c:pt>
                <c:pt idx="9">
                  <c:v>36717</c:v>
                </c:pt>
                <c:pt idx="10">
                  <c:v>36718</c:v>
                </c:pt>
                <c:pt idx="11">
                  <c:v>36719</c:v>
                </c:pt>
                <c:pt idx="12">
                  <c:v>36720</c:v>
                </c:pt>
                <c:pt idx="13">
                  <c:v>36721</c:v>
                </c:pt>
                <c:pt idx="14">
                  <c:v>36722</c:v>
                </c:pt>
                <c:pt idx="15">
                  <c:v>36723</c:v>
                </c:pt>
                <c:pt idx="16">
                  <c:v>36724</c:v>
                </c:pt>
                <c:pt idx="17">
                  <c:v>36725</c:v>
                </c:pt>
                <c:pt idx="18">
                  <c:v>36726</c:v>
                </c:pt>
                <c:pt idx="19">
                  <c:v>36727</c:v>
                </c:pt>
                <c:pt idx="20">
                  <c:v>36728</c:v>
                </c:pt>
                <c:pt idx="21">
                  <c:v>36729</c:v>
                </c:pt>
                <c:pt idx="22">
                  <c:v>36730</c:v>
                </c:pt>
                <c:pt idx="23">
                  <c:v>36731</c:v>
                </c:pt>
                <c:pt idx="24">
                  <c:v>36732</c:v>
                </c:pt>
                <c:pt idx="25">
                  <c:v>36733</c:v>
                </c:pt>
                <c:pt idx="26">
                  <c:v>36734</c:v>
                </c:pt>
                <c:pt idx="27">
                  <c:v>36735</c:v>
                </c:pt>
                <c:pt idx="28">
                  <c:v>36736</c:v>
                </c:pt>
                <c:pt idx="29">
                  <c:v>36737</c:v>
                </c:pt>
                <c:pt idx="30">
                  <c:v>36738</c:v>
                </c:pt>
                <c:pt idx="31">
                  <c:v>36739</c:v>
                </c:pt>
                <c:pt idx="32">
                  <c:v>36740</c:v>
                </c:pt>
                <c:pt idx="33">
                  <c:v>36741</c:v>
                </c:pt>
                <c:pt idx="34">
                  <c:v>36742</c:v>
                </c:pt>
                <c:pt idx="35">
                  <c:v>36743</c:v>
                </c:pt>
                <c:pt idx="36">
                  <c:v>36744</c:v>
                </c:pt>
                <c:pt idx="37">
                  <c:v>36745</c:v>
                </c:pt>
                <c:pt idx="38">
                  <c:v>36746</c:v>
                </c:pt>
                <c:pt idx="39">
                  <c:v>36747</c:v>
                </c:pt>
                <c:pt idx="40">
                  <c:v>36748</c:v>
                </c:pt>
                <c:pt idx="41">
                  <c:v>36749</c:v>
                </c:pt>
                <c:pt idx="42">
                  <c:v>36750</c:v>
                </c:pt>
                <c:pt idx="43">
                  <c:v>36751</c:v>
                </c:pt>
                <c:pt idx="44">
                  <c:v>36752</c:v>
                </c:pt>
                <c:pt idx="45">
                  <c:v>36753</c:v>
                </c:pt>
                <c:pt idx="46">
                  <c:v>36754</c:v>
                </c:pt>
                <c:pt idx="47">
                  <c:v>36755</c:v>
                </c:pt>
                <c:pt idx="48">
                  <c:v>36756</c:v>
                </c:pt>
                <c:pt idx="49">
                  <c:v>36757</c:v>
                </c:pt>
                <c:pt idx="50">
                  <c:v>36758</c:v>
                </c:pt>
                <c:pt idx="51">
                  <c:v>36759</c:v>
                </c:pt>
                <c:pt idx="52">
                  <c:v>36760</c:v>
                </c:pt>
                <c:pt idx="53">
                  <c:v>36761</c:v>
                </c:pt>
                <c:pt idx="54">
                  <c:v>36762</c:v>
                </c:pt>
                <c:pt idx="55">
                  <c:v>36763</c:v>
                </c:pt>
                <c:pt idx="56">
                  <c:v>36764</c:v>
                </c:pt>
                <c:pt idx="57">
                  <c:v>36765</c:v>
                </c:pt>
                <c:pt idx="58">
                  <c:v>36766</c:v>
                </c:pt>
                <c:pt idx="59">
                  <c:v>36767</c:v>
                </c:pt>
                <c:pt idx="60">
                  <c:v>36768</c:v>
                </c:pt>
                <c:pt idx="61">
                  <c:v>36769</c:v>
                </c:pt>
                <c:pt idx="62">
                  <c:v>36770</c:v>
                </c:pt>
                <c:pt idx="63">
                  <c:v>36771</c:v>
                </c:pt>
                <c:pt idx="64">
                  <c:v>36772</c:v>
                </c:pt>
                <c:pt idx="65">
                  <c:v>36773</c:v>
                </c:pt>
                <c:pt idx="66">
                  <c:v>36774</c:v>
                </c:pt>
                <c:pt idx="67">
                  <c:v>36775</c:v>
                </c:pt>
                <c:pt idx="68">
                  <c:v>36776</c:v>
                </c:pt>
                <c:pt idx="69">
                  <c:v>36777</c:v>
                </c:pt>
                <c:pt idx="70">
                  <c:v>36778</c:v>
                </c:pt>
                <c:pt idx="71">
                  <c:v>36779</c:v>
                </c:pt>
                <c:pt idx="72">
                  <c:v>36780</c:v>
                </c:pt>
                <c:pt idx="73">
                  <c:v>36781</c:v>
                </c:pt>
                <c:pt idx="74">
                  <c:v>36782</c:v>
                </c:pt>
                <c:pt idx="75">
                  <c:v>36783</c:v>
                </c:pt>
                <c:pt idx="76">
                  <c:v>36784</c:v>
                </c:pt>
                <c:pt idx="77">
                  <c:v>36785</c:v>
                </c:pt>
                <c:pt idx="78">
                  <c:v>36786</c:v>
                </c:pt>
                <c:pt idx="79">
                  <c:v>36787</c:v>
                </c:pt>
                <c:pt idx="80">
                  <c:v>36788</c:v>
                </c:pt>
                <c:pt idx="81">
                  <c:v>36789</c:v>
                </c:pt>
                <c:pt idx="82">
                  <c:v>36790</c:v>
                </c:pt>
                <c:pt idx="83">
                  <c:v>36791</c:v>
                </c:pt>
                <c:pt idx="84">
                  <c:v>36792</c:v>
                </c:pt>
                <c:pt idx="85">
                  <c:v>36793</c:v>
                </c:pt>
                <c:pt idx="86">
                  <c:v>36794</c:v>
                </c:pt>
                <c:pt idx="87">
                  <c:v>36795</c:v>
                </c:pt>
                <c:pt idx="88">
                  <c:v>36796</c:v>
                </c:pt>
                <c:pt idx="89">
                  <c:v>36797</c:v>
                </c:pt>
                <c:pt idx="90">
                  <c:v>36798</c:v>
                </c:pt>
                <c:pt idx="91">
                  <c:v>36799</c:v>
                </c:pt>
                <c:pt idx="92">
                  <c:v>36800</c:v>
                </c:pt>
                <c:pt idx="93">
                  <c:v>36801</c:v>
                </c:pt>
                <c:pt idx="94">
                  <c:v>36802</c:v>
                </c:pt>
                <c:pt idx="95">
                  <c:v>36803</c:v>
                </c:pt>
                <c:pt idx="96">
                  <c:v>36804</c:v>
                </c:pt>
                <c:pt idx="97">
                  <c:v>36805</c:v>
                </c:pt>
                <c:pt idx="98">
                  <c:v>36806</c:v>
                </c:pt>
                <c:pt idx="99">
                  <c:v>36807</c:v>
                </c:pt>
                <c:pt idx="100">
                  <c:v>36808</c:v>
                </c:pt>
                <c:pt idx="101">
                  <c:v>36809</c:v>
                </c:pt>
                <c:pt idx="102">
                  <c:v>36810</c:v>
                </c:pt>
                <c:pt idx="103">
                  <c:v>36811</c:v>
                </c:pt>
                <c:pt idx="104">
                  <c:v>36812</c:v>
                </c:pt>
                <c:pt idx="105">
                  <c:v>36813</c:v>
                </c:pt>
                <c:pt idx="106">
                  <c:v>36814</c:v>
                </c:pt>
                <c:pt idx="107">
                  <c:v>36815</c:v>
                </c:pt>
                <c:pt idx="108">
                  <c:v>36816</c:v>
                </c:pt>
                <c:pt idx="109">
                  <c:v>36817</c:v>
                </c:pt>
                <c:pt idx="110">
                  <c:v>36818</c:v>
                </c:pt>
                <c:pt idx="111">
                  <c:v>36819</c:v>
                </c:pt>
                <c:pt idx="112">
                  <c:v>36820</c:v>
                </c:pt>
                <c:pt idx="113">
                  <c:v>36821</c:v>
                </c:pt>
                <c:pt idx="114">
                  <c:v>36822</c:v>
                </c:pt>
                <c:pt idx="115">
                  <c:v>36823</c:v>
                </c:pt>
                <c:pt idx="116">
                  <c:v>36824</c:v>
                </c:pt>
                <c:pt idx="117">
                  <c:v>36825</c:v>
                </c:pt>
                <c:pt idx="118">
                  <c:v>36826</c:v>
                </c:pt>
                <c:pt idx="119">
                  <c:v>36827</c:v>
                </c:pt>
                <c:pt idx="120">
                  <c:v>36828</c:v>
                </c:pt>
                <c:pt idx="121">
                  <c:v>36829</c:v>
                </c:pt>
                <c:pt idx="122">
                  <c:v>36830</c:v>
                </c:pt>
                <c:pt idx="123">
                  <c:v>36831</c:v>
                </c:pt>
                <c:pt idx="124">
                  <c:v>36832</c:v>
                </c:pt>
                <c:pt idx="125">
                  <c:v>36833</c:v>
                </c:pt>
                <c:pt idx="126">
                  <c:v>36834</c:v>
                </c:pt>
                <c:pt idx="127">
                  <c:v>36835</c:v>
                </c:pt>
                <c:pt idx="128">
                  <c:v>36836</c:v>
                </c:pt>
                <c:pt idx="129">
                  <c:v>36837</c:v>
                </c:pt>
                <c:pt idx="130">
                  <c:v>36838</c:v>
                </c:pt>
                <c:pt idx="131">
                  <c:v>36839</c:v>
                </c:pt>
                <c:pt idx="132">
                  <c:v>36840</c:v>
                </c:pt>
                <c:pt idx="133">
                  <c:v>36841</c:v>
                </c:pt>
                <c:pt idx="134">
                  <c:v>36842</c:v>
                </c:pt>
                <c:pt idx="135">
                  <c:v>36843</c:v>
                </c:pt>
                <c:pt idx="136">
                  <c:v>36844</c:v>
                </c:pt>
                <c:pt idx="137">
                  <c:v>36845</c:v>
                </c:pt>
                <c:pt idx="138">
                  <c:v>36846</c:v>
                </c:pt>
                <c:pt idx="139">
                  <c:v>36847</c:v>
                </c:pt>
                <c:pt idx="140">
                  <c:v>36848</c:v>
                </c:pt>
                <c:pt idx="141">
                  <c:v>36849</c:v>
                </c:pt>
                <c:pt idx="142">
                  <c:v>36850</c:v>
                </c:pt>
                <c:pt idx="143">
                  <c:v>36851</c:v>
                </c:pt>
                <c:pt idx="144">
                  <c:v>36852</c:v>
                </c:pt>
                <c:pt idx="145">
                  <c:v>36853</c:v>
                </c:pt>
                <c:pt idx="146">
                  <c:v>36854</c:v>
                </c:pt>
                <c:pt idx="147">
                  <c:v>36855</c:v>
                </c:pt>
                <c:pt idx="148">
                  <c:v>36856</c:v>
                </c:pt>
                <c:pt idx="149">
                  <c:v>36857</c:v>
                </c:pt>
                <c:pt idx="150">
                  <c:v>36858</c:v>
                </c:pt>
                <c:pt idx="151">
                  <c:v>36859</c:v>
                </c:pt>
                <c:pt idx="152">
                  <c:v>36860</c:v>
                </c:pt>
              </c:numCache>
            </c:numRef>
          </c:cat>
          <c:val>
            <c:numRef>
              <c:f>'T Ciclo'!$Q$7:$Q$159</c:f>
              <c:numCache>
                <c:formatCode>0</c:formatCode>
                <c:ptCount val="153"/>
                <c:pt idx="0">
                  <c:v>12.9</c:v>
                </c:pt>
                <c:pt idx="1">
                  <c:v>14.3</c:v>
                </c:pt>
                <c:pt idx="2">
                  <c:v>11.6</c:v>
                </c:pt>
                <c:pt idx="3">
                  <c:v>15.9</c:v>
                </c:pt>
                <c:pt idx="4">
                  <c:v>12.4</c:v>
                </c:pt>
                <c:pt idx="5">
                  <c:v>15.8</c:v>
                </c:pt>
                <c:pt idx="6">
                  <c:v>20.399999999999999</c:v>
                </c:pt>
                <c:pt idx="7">
                  <c:v>22.6</c:v>
                </c:pt>
                <c:pt idx="8">
                  <c:v>23.3</c:v>
                </c:pt>
                <c:pt idx="9">
                  <c:v>23.1</c:v>
                </c:pt>
                <c:pt idx="10">
                  <c:v>21.4</c:v>
                </c:pt>
                <c:pt idx="11">
                  <c:v>22.4</c:v>
                </c:pt>
                <c:pt idx="12">
                  <c:v>18.8</c:v>
                </c:pt>
                <c:pt idx="13">
                  <c:v>19.7</c:v>
                </c:pt>
                <c:pt idx="14">
                  <c:v>20.399999999999999</c:v>
                </c:pt>
                <c:pt idx="15">
                  <c:v>19.2</c:v>
                </c:pt>
                <c:pt idx="16">
                  <c:v>15.9</c:v>
                </c:pt>
                <c:pt idx="17">
                  <c:v>10.8</c:v>
                </c:pt>
                <c:pt idx="18">
                  <c:v>10.200000000000001</c:v>
                </c:pt>
                <c:pt idx="19">
                  <c:v>12.3</c:v>
                </c:pt>
                <c:pt idx="20">
                  <c:v>18.7</c:v>
                </c:pt>
                <c:pt idx="21">
                  <c:v>21.5</c:v>
                </c:pt>
                <c:pt idx="22">
                  <c:v>21.4</c:v>
                </c:pt>
                <c:pt idx="23">
                  <c:v>23</c:v>
                </c:pt>
                <c:pt idx="24">
                  <c:v>19.2</c:v>
                </c:pt>
                <c:pt idx="25">
                  <c:v>18.100000000000001</c:v>
                </c:pt>
                <c:pt idx="26">
                  <c:v>19.399999999999999</c:v>
                </c:pt>
                <c:pt idx="27">
                  <c:v>19.100000000000001</c:v>
                </c:pt>
                <c:pt idx="28">
                  <c:v>14.5</c:v>
                </c:pt>
                <c:pt idx="29">
                  <c:v>9.3000000000000007</c:v>
                </c:pt>
                <c:pt idx="30">
                  <c:v>9.7000000000000011</c:v>
                </c:pt>
                <c:pt idx="31">
                  <c:v>12.7</c:v>
                </c:pt>
                <c:pt idx="32">
                  <c:v>16.3</c:v>
                </c:pt>
                <c:pt idx="33">
                  <c:v>15</c:v>
                </c:pt>
                <c:pt idx="34">
                  <c:v>16.399999999999999</c:v>
                </c:pt>
                <c:pt idx="35">
                  <c:v>21.1</c:v>
                </c:pt>
                <c:pt idx="36">
                  <c:v>23.9</c:v>
                </c:pt>
                <c:pt idx="37">
                  <c:v>22.2</c:v>
                </c:pt>
                <c:pt idx="38">
                  <c:v>15.4</c:v>
                </c:pt>
                <c:pt idx="39">
                  <c:v>17.399999999999999</c:v>
                </c:pt>
                <c:pt idx="40">
                  <c:v>19.7</c:v>
                </c:pt>
                <c:pt idx="41">
                  <c:v>27.9</c:v>
                </c:pt>
                <c:pt idx="42">
                  <c:v>19.3</c:v>
                </c:pt>
                <c:pt idx="43">
                  <c:v>19.399999999999999</c:v>
                </c:pt>
                <c:pt idx="44">
                  <c:v>19.899999999999999</c:v>
                </c:pt>
                <c:pt idx="45">
                  <c:v>17</c:v>
                </c:pt>
                <c:pt idx="46">
                  <c:v>20.399999999999999</c:v>
                </c:pt>
                <c:pt idx="47">
                  <c:v>21.8</c:v>
                </c:pt>
                <c:pt idx="48">
                  <c:v>14.6</c:v>
                </c:pt>
                <c:pt idx="49">
                  <c:v>12.6</c:v>
                </c:pt>
                <c:pt idx="50">
                  <c:v>15.5</c:v>
                </c:pt>
                <c:pt idx="51">
                  <c:v>13.5</c:v>
                </c:pt>
                <c:pt idx="52">
                  <c:v>17.100000000000001</c:v>
                </c:pt>
                <c:pt idx="53">
                  <c:v>18.399999999999999</c:v>
                </c:pt>
                <c:pt idx="54">
                  <c:v>20.100000000000001</c:v>
                </c:pt>
                <c:pt idx="55">
                  <c:v>16.2</c:v>
                </c:pt>
                <c:pt idx="56">
                  <c:v>18.100000000000001</c:v>
                </c:pt>
                <c:pt idx="57">
                  <c:v>18.3</c:v>
                </c:pt>
                <c:pt idx="58">
                  <c:v>22</c:v>
                </c:pt>
                <c:pt idx="59">
                  <c:v>22.6</c:v>
                </c:pt>
                <c:pt idx="60">
                  <c:v>19.8</c:v>
                </c:pt>
                <c:pt idx="61">
                  <c:v>20.7</c:v>
                </c:pt>
                <c:pt idx="62">
                  <c:v>22.8</c:v>
                </c:pt>
                <c:pt idx="63">
                  <c:v>25.5</c:v>
                </c:pt>
                <c:pt idx="64">
                  <c:v>23</c:v>
                </c:pt>
                <c:pt idx="65">
                  <c:v>21.4</c:v>
                </c:pt>
                <c:pt idx="66">
                  <c:v>22.3</c:v>
                </c:pt>
                <c:pt idx="67">
                  <c:v>24.7</c:v>
                </c:pt>
                <c:pt idx="68">
                  <c:v>26</c:v>
                </c:pt>
                <c:pt idx="69">
                  <c:v>25.6</c:v>
                </c:pt>
                <c:pt idx="70">
                  <c:v>29.6</c:v>
                </c:pt>
                <c:pt idx="71">
                  <c:v>21.8</c:v>
                </c:pt>
                <c:pt idx="72">
                  <c:v>27.9</c:v>
                </c:pt>
                <c:pt idx="73">
                  <c:v>27.2</c:v>
                </c:pt>
                <c:pt idx="74">
                  <c:v>22.8</c:v>
                </c:pt>
                <c:pt idx="75">
                  <c:v>25.3</c:v>
                </c:pt>
                <c:pt idx="76">
                  <c:v>29.8</c:v>
                </c:pt>
                <c:pt idx="77">
                  <c:v>29.4</c:v>
                </c:pt>
                <c:pt idx="78">
                  <c:v>22</c:v>
                </c:pt>
                <c:pt idx="79">
                  <c:v>17.3</c:v>
                </c:pt>
                <c:pt idx="80">
                  <c:v>25.5</c:v>
                </c:pt>
                <c:pt idx="81">
                  <c:v>28.9</c:v>
                </c:pt>
                <c:pt idx="82">
                  <c:v>31.5</c:v>
                </c:pt>
                <c:pt idx="83">
                  <c:v>16.8</c:v>
                </c:pt>
                <c:pt idx="84">
                  <c:v>18.399999999999999</c:v>
                </c:pt>
                <c:pt idx="85">
                  <c:v>23.6</c:v>
                </c:pt>
                <c:pt idx="86">
                  <c:v>27.6</c:v>
                </c:pt>
                <c:pt idx="87">
                  <c:v>29.8</c:v>
                </c:pt>
                <c:pt idx="88">
                  <c:v>32.300000000000004</c:v>
                </c:pt>
                <c:pt idx="89">
                  <c:v>33.300000000000004</c:v>
                </c:pt>
                <c:pt idx="90">
                  <c:v>27.1</c:v>
                </c:pt>
                <c:pt idx="91">
                  <c:v>26.5</c:v>
                </c:pt>
                <c:pt idx="92">
                  <c:v>26.4</c:v>
                </c:pt>
                <c:pt idx="93">
                  <c:v>23</c:v>
                </c:pt>
                <c:pt idx="94">
                  <c:v>22.6</c:v>
                </c:pt>
                <c:pt idx="95">
                  <c:v>16.7</c:v>
                </c:pt>
                <c:pt idx="96">
                  <c:v>23.2</c:v>
                </c:pt>
                <c:pt idx="97">
                  <c:v>27</c:v>
                </c:pt>
                <c:pt idx="98">
                  <c:v>20</c:v>
                </c:pt>
                <c:pt idx="99">
                  <c:v>17.899999999999999</c:v>
                </c:pt>
                <c:pt idx="100">
                  <c:v>18.2</c:v>
                </c:pt>
                <c:pt idx="101">
                  <c:v>24.8</c:v>
                </c:pt>
                <c:pt idx="102">
                  <c:v>25.5</c:v>
                </c:pt>
                <c:pt idx="103">
                  <c:v>16.8</c:v>
                </c:pt>
                <c:pt idx="104">
                  <c:v>17.100000000000001</c:v>
                </c:pt>
                <c:pt idx="105">
                  <c:v>25.1</c:v>
                </c:pt>
                <c:pt idx="106">
                  <c:v>28.6</c:v>
                </c:pt>
                <c:pt idx="107">
                  <c:v>23.2</c:v>
                </c:pt>
                <c:pt idx="108">
                  <c:v>23.2</c:v>
                </c:pt>
                <c:pt idx="109">
                  <c:v>14.3</c:v>
                </c:pt>
                <c:pt idx="110">
                  <c:v>23.5</c:v>
                </c:pt>
                <c:pt idx="111">
                  <c:v>30.1</c:v>
                </c:pt>
                <c:pt idx="112">
                  <c:v>32</c:v>
                </c:pt>
                <c:pt idx="113">
                  <c:v>17.399999999999999</c:v>
                </c:pt>
                <c:pt idx="114">
                  <c:v>24.3</c:v>
                </c:pt>
                <c:pt idx="115">
                  <c:v>23.4</c:v>
                </c:pt>
                <c:pt idx="116">
                  <c:v>25.1</c:v>
                </c:pt>
                <c:pt idx="117">
                  <c:v>21.2</c:v>
                </c:pt>
                <c:pt idx="118">
                  <c:v>25.8</c:v>
                </c:pt>
                <c:pt idx="119">
                  <c:v>28.7</c:v>
                </c:pt>
                <c:pt idx="120">
                  <c:v>26.2</c:v>
                </c:pt>
                <c:pt idx="121">
                  <c:v>26.4</c:v>
                </c:pt>
                <c:pt idx="122">
                  <c:v>27.2</c:v>
                </c:pt>
                <c:pt idx="123">
                  <c:v>29</c:v>
                </c:pt>
                <c:pt idx="124">
                  <c:v>32.200000000000003</c:v>
                </c:pt>
                <c:pt idx="125">
                  <c:v>35.700000000000003</c:v>
                </c:pt>
                <c:pt idx="126">
                  <c:v>33</c:v>
                </c:pt>
                <c:pt idx="127">
                  <c:v>33.1</c:v>
                </c:pt>
                <c:pt idx="128">
                  <c:v>34.9</c:v>
                </c:pt>
                <c:pt idx="129">
                  <c:v>32.9</c:v>
                </c:pt>
                <c:pt idx="130">
                  <c:v>36.9</c:v>
                </c:pt>
                <c:pt idx="131">
                  <c:v>24.6</c:v>
                </c:pt>
                <c:pt idx="132">
                  <c:v>24.7</c:v>
                </c:pt>
                <c:pt idx="133">
                  <c:v>30.9</c:v>
                </c:pt>
                <c:pt idx="134">
                  <c:v>33</c:v>
                </c:pt>
                <c:pt idx="135">
                  <c:v>30.1</c:v>
                </c:pt>
                <c:pt idx="136">
                  <c:v>30</c:v>
                </c:pt>
                <c:pt idx="137">
                  <c:v>31.9</c:v>
                </c:pt>
                <c:pt idx="138">
                  <c:v>34.1</c:v>
                </c:pt>
                <c:pt idx="139">
                  <c:v>31.1</c:v>
                </c:pt>
                <c:pt idx="140">
                  <c:v>35.1</c:v>
                </c:pt>
                <c:pt idx="141">
                  <c:v>21.1</c:v>
                </c:pt>
                <c:pt idx="142">
                  <c:v>26.9</c:v>
                </c:pt>
                <c:pt idx="143">
                  <c:v>27.2</c:v>
                </c:pt>
                <c:pt idx="144">
                  <c:v>32.4</c:v>
                </c:pt>
                <c:pt idx="145">
                  <c:v>32.800000000000004</c:v>
                </c:pt>
                <c:pt idx="146">
                  <c:v>35.4</c:v>
                </c:pt>
                <c:pt idx="147">
                  <c:v>32.9</c:v>
                </c:pt>
                <c:pt idx="148">
                  <c:v>36.1</c:v>
                </c:pt>
                <c:pt idx="149">
                  <c:v>31</c:v>
                </c:pt>
                <c:pt idx="150">
                  <c:v>32.300000000000004</c:v>
                </c:pt>
                <c:pt idx="151">
                  <c:v>29.3</c:v>
                </c:pt>
                <c:pt idx="152">
                  <c:v>23.2</c:v>
                </c:pt>
              </c:numCache>
            </c:numRef>
          </c:val>
        </c:ser>
        <c:ser>
          <c:idx val="4"/>
          <c:order val="1"/>
          <c:tx>
            <c:strRef>
              <c:f>'T Ciclo'!$S$6</c:f>
              <c:strCache>
                <c:ptCount val="1"/>
                <c:pt idx="0">
                  <c:v>Min 11-12</c:v>
                </c:pt>
              </c:strCache>
            </c:strRef>
          </c:tx>
          <c:spPr>
            <a:ln>
              <a:solidFill>
                <a:srgbClr val="0070C0"/>
              </a:solidFill>
            </a:ln>
          </c:spPr>
          <c:marker>
            <c:symbol val="none"/>
          </c:marker>
          <c:cat>
            <c:numRef>
              <c:f>'T Ciclo'!$A$7:$A$159</c:f>
              <c:numCache>
                <c:formatCode>d\-m\-yy;@</c:formatCode>
                <c:ptCount val="153"/>
                <c:pt idx="0">
                  <c:v>36708</c:v>
                </c:pt>
                <c:pt idx="1">
                  <c:v>36709</c:v>
                </c:pt>
                <c:pt idx="2">
                  <c:v>36710</c:v>
                </c:pt>
                <c:pt idx="3">
                  <c:v>36711</c:v>
                </c:pt>
                <c:pt idx="4">
                  <c:v>36712</c:v>
                </c:pt>
                <c:pt idx="5">
                  <c:v>36713</c:v>
                </c:pt>
                <c:pt idx="6">
                  <c:v>36714</c:v>
                </c:pt>
                <c:pt idx="7">
                  <c:v>36715</c:v>
                </c:pt>
                <c:pt idx="8">
                  <c:v>36716</c:v>
                </c:pt>
                <c:pt idx="9">
                  <c:v>36717</c:v>
                </c:pt>
                <c:pt idx="10">
                  <c:v>36718</c:v>
                </c:pt>
                <c:pt idx="11">
                  <c:v>36719</c:v>
                </c:pt>
                <c:pt idx="12">
                  <c:v>36720</c:v>
                </c:pt>
                <c:pt idx="13">
                  <c:v>36721</c:v>
                </c:pt>
                <c:pt idx="14">
                  <c:v>36722</c:v>
                </c:pt>
                <c:pt idx="15">
                  <c:v>36723</c:v>
                </c:pt>
                <c:pt idx="16">
                  <c:v>36724</c:v>
                </c:pt>
                <c:pt idx="17">
                  <c:v>36725</c:v>
                </c:pt>
                <c:pt idx="18">
                  <c:v>36726</c:v>
                </c:pt>
                <c:pt idx="19">
                  <c:v>36727</c:v>
                </c:pt>
                <c:pt idx="20">
                  <c:v>36728</c:v>
                </c:pt>
                <c:pt idx="21">
                  <c:v>36729</c:v>
                </c:pt>
                <c:pt idx="22">
                  <c:v>36730</c:v>
                </c:pt>
                <c:pt idx="23">
                  <c:v>36731</c:v>
                </c:pt>
                <c:pt idx="24">
                  <c:v>36732</c:v>
                </c:pt>
                <c:pt idx="25">
                  <c:v>36733</c:v>
                </c:pt>
                <c:pt idx="26">
                  <c:v>36734</c:v>
                </c:pt>
                <c:pt idx="27">
                  <c:v>36735</c:v>
                </c:pt>
                <c:pt idx="28">
                  <c:v>36736</c:v>
                </c:pt>
                <c:pt idx="29">
                  <c:v>36737</c:v>
                </c:pt>
                <c:pt idx="30">
                  <c:v>36738</c:v>
                </c:pt>
                <c:pt idx="31">
                  <c:v>36739</c:v>
                </c:pt>
                <c:pt idx="32">
                  <c:v>36740</c:v>
                </c:pt>
                <c:pt idx="33">
                  <c:v>36741</c:v>
                </c:pt>
                <c:pt idx="34">
                  <c:v>36742</c:v>
                </c:pt>
                <c:pt idx="35">
                  <c:v>36743</c:v>
                </c:pt>
                <c:pt idx="36">
                  <c:v>36744</c:v>
                </c:pt>
                <c:pt idx="37">
                  <c:v>36745</c:v>
                </c:pt>
                <c:pt idx="38">
                  <c:v>36746</c:v>
                </c:pt>
                <c:pt idx="39">
                  <c:v>36747</c:v>
                </c:pt>
                <c:pt idx="40">
                  <c:v>36748</c:v>
                </c:pt>
                <c:pt idx="41">
                  <c:v>36749</c:v>
                </c:pt>
                <c:pt idx="42">
                  <c:v>36750</c:v>
                </c:pt>
                <c:pt idx="43">
                  <c:v>36751</c:v>
                </c:pt>
                <c:pt idx="44">
                  <c:v>36752</c:v>
                </c:pt>
                <c:pt idx="45">
                  <c:v>36753</c:v>
                </c:pt>
                <c:pt idx="46">
                  <c:v>36754</c:v>
                </c:pt>
                <c:pt idx="47">
                  <c:v>36755</c:v>
                </c:pt>
                <c:pt idx="48">
                  <c:v>36756</c:v>
                </c:pt>
                <c:pt idx="49">
                  <c:v>36757</c:v>
                </c:pt>
                <c:pt idx="50">
                  <c:v>36758</c:v>
                </c:pt>
                <c:pt idx="51">
                  <c:v>36759</c:v>
                </c:pt>
                <c:pt idx="52">
                  <c:v>36760</c:v>
                </c:pt>
                <c:pt idx="53">
                  <c:v>36761</c:v>
                </c:pt>
                <c:pt idx="54">
                  <c:v>36762</c:v>
                </c:pt>
                <c:pt idx="55">
                  <c:v>36763</c:v>
                </c:pt>
                <c:pt idx="56">
                  <c:v>36764</c:v>
                </c:pt>
                <c:pt idx="57">
                  <c:v>36765</c:v>
                </c:pt>
                <c:pt idx="58">
                  <c:v>36766</c:v>
                </c:pt>
                <c:pt idx="59">
                  <c:v>36767</c:v>
                </c:pt>
                <c:pt idx="60">
                  <c:v>36768</c:v>
                </c:pt>
                <c:pt idx="61">
                  <c:v>36769</c:v>
                </c:pt>
                <c:pt idx="62">
                  <c:v>36770</c:v>
                </c:pt>
                <c:pt idx="63">
                  <c:v>36771</c:v>
                </c:pt>
                <c:pt idx="64">
                  <c:v>36772</c:v>
                </c:pt>
                <c:pt idx="65">
                  <c:v>36773</c:v>
                </c:pt>
                <c:pt idx="66">
                  <c:v>36774</c:v>
                </c:pt>
                <c:pt idx="67">
                  <c:v>36775</c:v>
                </c:pt>
                <c:pt idx="68">
                  <c:v>36776</c:v>
                </c:pt>
                <c:pt idx="69">
                  <c:v>36777</c:v>
                </c:pt>
                <c:pt idx="70">
                  <c:v>36778</c:v>
                </c:pt>
                <c:pt idx="71">
                  <c:v>36779</c:v>
                </c:pt>
                <c:pt idx="72">
                  <c:v>36780</c:v>
                </c:pt>
                <c:pt idx="73">
                  <c:v>36781</c:v>
                </c:pt>
                <c:pt idx="74">
                  <c:v>36782</c:v>
                </c:pt>
                <c:pt idx="75">
                  <c:v>36783</c:v>
                </c:pt>
                <c:pt idx="76">
                  <c:v>36784</c:v>
                </c:pt>
                <c:pt idx="77">
                  <c:v>36785</c:v>
                </c:pt>
                <c:pt idx="78">
                  <c:v>36786</c:v>
                </c:pt>
                <c:pt idx="79">
                  <c:v>36787</c:v>
                </c:pt>
                <c:pt idx="80">
                  <c:v>36788</c:v>
                </c:pt>
                <c:pt idx="81">
                  <c:v>36789</c:v>
                </c:pt>
                <c:pt idx="82">
                  <c:v>36790</c:v>
                </c:pt>
                <c:pt idx="83">
                  <c:v>36791</c:v>
                </c:pt>
                <c:pt idx="84">
                  <c:v>36792</c:v>
                </c:pt>
                <c:pt idx="85">
                  <c:v>36793</c:v>
                </c:pt>
                <c:pt idx="86">
                  <c:v>36794</c:v>
                </c:pt>
                <c:pt idx="87">
                  <c:v>36795</c:v>
                </c:pt>
                <c:pt idx="88">
                  <c:v>36796</c:v>
                </c:pt>
                <c:pt idx="89">
                  <c:v>36797</c:v>
                </c:pt>
                <c:pt idx="90">
                  <c:v>36798</c:v>
                </c:pt>
                <c:pt idx="91">
                  <c:v>36799</c:v>
                </c:pt>
                <c:pt idx="92">
                  <c:v>36800</c:v>
                </c:pt>
                <c:pt idx="93">
                  <c:v>36801</c:v>
                </c:pt>
                <c:pt idx="94">
                  <c:v>36802</c:v>
                </c:pt>
                <c:pt idx="95">
                  <c:v>36803</c:v>
                </c:pt>
                <c:pt idx="96">
                  <c:v>36804</c:v>
                </c:pt>
                <c:pt idx="97">
                  <c:v>36805</c:v>
                </c:pt>
                <c:pt idx="98">
                  <c:v>36806</c:v>
                </c:pt>
                <c:pt idx="99">
                  <c:v>36807</c:v>
                </c:pt>
                <c:pt idx="100">
                  <c:v>36808</c:v>
                </c:pt>
                <c:pt idx="101">
                  <c:v>36809</c:v>
                </c:pt>
                <c:pt idx="102">
                  <c:v>36810</c:v>
                </c:pt>
                <c:pt idx="103">
                  <c:v>36811</c:v>
                </c:pt>
                <c:pt idx="104">
                  <c:v>36812</c:v>
                </c:pt>
                <c:pt idx="105">
                  <c:v>36813</c:v>
                </c:pt>
                <c:pt idx="106">
                  <c:v>36814</c:v>
                </c:pt>
                <c:pt idx="107">
                  <c:v>36815</c:v>
                </c:pt>
                <c:pt idx="108">
                  <c:v>36816</c:v>
                </c:pt>
                <c:pt idx="109">
                  <c:v>36817</c:v>
                </c:pt>
                <c:pt idx="110">
                  <c:v>36818</c:v>
                </c:pt>
                <c:pt idx="111">
                  <c:v>36819</c:v>
                </c:pt>
                <c:pt idx="112">
                  <c:v>36820</c:v>
                </c:pt>
                <c:pt idx="113">
                  <c:v>36821</c:v>
                </c:pt>
                <c:pt idx="114">
                  <c:v>36822</c:v>
                </c:pt>
                <c:pt idx="115">
                  <c:v>36823</c:v>
                </c:pt>
                <c:pt idx="116">
                  <c:v>36824</c:v>
                </c:pt>
                <c:pt idx="117">
                  <c:v>36825</c:v>
                </c:pt>
                <c:pt idx="118">
                  <c:v>36826</c:v>
                </c:pt>
                <c:pt idx="119">
                  <c:v>36827</c:v>
                </c:pt>
                <c:pt idx="120">
                  <c:v>36828</c:v>
                </c:pt>
                <c:pt idx="121">
                  <c:v>36829</c:v>
                </c:pt>
                <c:pt idx="122">
                  <c:v>36830</c:v>
                </c:pt>
                <c:pt idx="123">
                  <c:v>36831</c:v>
                </c:pt>
                <c:pt idx="124">
                  <c:v>36832</c:v>
                </c:pt>
                <c:pt idx="125">
                  <c:v>36833</c:v>
                </c:pt>
                <c:pt idx="126">
                  <c:v>36834</c:v>
                </c:pt>
                <c:pt idx="127">
                  <c:v>36835</c:v>
                </c:pt>
                <c:pt idx="128">
                  <c:v>36836</c:v>
                </c:pt>
                <c:pt idx="129">
                  <c:v>36837</c:v>
                </c:pt>
                <c:pt idx="130">
                  <c:v>36838</c:v>
                </c:pt>
                <c:pt idx="131">
                  <c:v>36839</c:v>
                </c:pt>
                <c:pt idx="132">
                  <c:v>36840</c:v>
                </c:pt>
                <c:pt idx="133">
                  <c:v>36841</c:v>
                </c:pt>
                <c:pt idx="134">
                  <c:v>36842</c:v>
                </c:pt>
                <c:pt idx="135">
                  <c:v>36843</c:v>
                </c:pt>
                <c:pt idx="136">
                  <c:v>36844</c:v>
                </c:pt>
                <c:pt idx="137">
                  <c:v>36845</c:v>
                </c:pt>
                <c:pt idx="138">
                  <c:v>36846</c:v>
                </c:pt>
                <c:pt idx="139">
                  <c:v>36847</c:v>
                </c:pt>
                <c:pt idx="140">
                  <c:v>36848</c:v>
                </c:pt>
                <c:pt idx="141">
                  <c:v>36849</c:v>
                </c:pt>
                <c:pt idx="142">
                  <c:v>36850</c:v>
                </c:pt>
                <c:pt idx="143">
                  <c:v>36851</c:v>
                </c:pt>
                <c:pt idx="144">
                  <c:v>36852</c:v>
                </c:pt>
                <c:pt idx="145">
                  <c:v>36853</c:v>
                </c:pt>
                <c:pt idx="146">
                  <c:v>36854</c:v>
                </c:pt>
                <c:pt idx="147">
                  <c:v>36855</c:v>
                </c:pt>
                <c:pt idx="148">
                  <c:v>36856</c:v>
                </c:pt>
                <c:pt idx="149">
                  <c:v>36857</c:v>
                </c:pt>
                <c:pt idx="150">
                  <c:v>36858</c:v>
                </c:pt>
                <c:pt idx="151">
                  <c:v>36859</c:v>
                </c:pt>
                <c:pt idx="152">
                  <c:v>36860</c:v>
                </c:pt>
              </c:numCache>
            </c:numRef>
          </c:cat>
          <c:val>
            <c:numRef>
              <c:f>'T Ciclo'!$S$7:$S$159</c:f>
              <c:numCache>
                <c:formatCode>0</c:formatCode>
                <c:ptCount val="153"/>
                <c:pt idx="0">
                  <c:v>-5</c:v>
                </c:pt>
                <c:pt idx="1">
                  <c:v>-3.6</c:v>
                </c:pt>
                <c:pt idx="2">
                  <c:v>-5.4</c:v>
                </c:pt>
                <c:pt idx="3">
                  <c:v>-4.4000000000000004</c:v>
                </c:pt>
                <c:pt idx="4">
                  <c:v>-5.0999999999999996</c:v>
                </c:pt>
                <c:pt idx="5">
                  <c:v>-6.2</c:v>
                </c:pt>
                <c:pt idx="6">
                  <c:v>-2.8</c:v>
                </c:pt>
                <c:pt idx="7">
                  <c:v>-0.8</c:v>
                </c:pt>
                <c:pt idx="8">
                  <c:v>5.7</c:v>
                </c:pt>
                <c:pt idx="9">
                  <c:v>1.6</c:v>
                </c:pt>
                <c:pt idx="10">
                  <c:v>8</c:v>
                </c:pt>
                <c:pt idx="11">
                  <c:v>5.9</c:v>
                </c:pt>
                <c:pt idx="12">
                  <c:v>2.2000000000000002</c:v>
                </c:pt>
                <c:pt idx="13">
                  <c:v>7.4</c:v>
                </c:pt>
                <c:pt idx="14">
                  <c:v>5.0999999999999996</c:v>
                </c:pt>
                <c:pt idx="15">
                  <c:v>1.7</c:v>
                </c:pt>
                <c:pt idx="16">
                  <c:v>-1.5</c:v>
                </c:pt>
                <c:pt idx="17">
                  <c:v>5.9</c:v>
                </c:pt>
                <c:pt idx="18">
                  <c:v>0</c:v>
                </c:pt>
                <c:pt idx="19">
                  <c:v>-2.4</c:v>
                </c:pt>
                <c:pt idx="20">
                  <c:v>-1</c:v>
                </c:pt>
                <c:pt idx="21">
                  <c:v>3</c:v>
                </c:pt>
                <c:pt idx="22">
                  <c:v>2.8</c:v>
                </c:pt>
                <c:pt idx="23">
                  <c:v>7.2</c:v>
                </c:pt>
                <c:pt idx="24">
                  <c:v>4.5999999999999996</c:v>
                </c:pt>
                <c:pt idx="25">
                  <c:v>1.9000000000000001</c:v>
                </c:pt>
                <c:pt idx="26">
                  <c:v>0.9</c:v>
                </c:pt>
                <c:pt idx="27">
                  <c:v>2</c:v>
                </c:pt>
                <c:pt idx="28">
                  <c:v>1.2</c:v>
                </c:pt>
                <c:pt idx="29">
                  <c:v>-4.5999999999999996</c:v>
                </c:pt>
                <c:pt idx="30">
                  <c:v>-3.1</c:v>
                </c:pt>
                <c:pt idx="31">
                  <c:v>2</c:v>
                </c:pt>
                <c:pt idx="32">
                  <c:v>-1.3</c:v>
                </c:pt>
                <c:pt idx="33">
                  <c:v>0.60000000000000064</c:v>
                </c:pt>
                <c:pt idx="34">
                  <c:v>-5.8</c:v>
                </c:pt>
                <c:pt idx="35">
                  <c:v>0.8</c:v>
                </c:pt>
                <c:pt idx="36">
                  <c:v>0.30000000000000032</c:v>
                </c:pt>
                <c:pt idx="37">
                  <c:v>7.3</c:v>
                </c:pt>
                <c:pt idx="38">
                  <c:v>7</c:v>
                </c:pt>
                <c:pt idx="39">
                  <c:v>14</c:v>
                </c:pt>
                <c:pt idx="40">
                  <c:v>14.9</c:v>
                </c:pt>
                <c:pt idx="41">
                  <c:v>12.1</c:v>
                </c:pt>
                <c:pt idx="42">
                  <c:v>9.6</c:v>
                </c:pt>
                <c:pt idx="43">
                  <c:v>4.0999999999999996</c:v>
                </c:pt>
                <c:pt idx="44">
                  <c:v>0.5</c:v>
                </c:pt>
                <c:pt idx="45">
                  <c:v>4.9000000000000004</c:v>
                </c:pt>
                <c:pt idx="46">
                  <c:v>2.5</c:v>
                </c:pt>
                <c:pt idx="47">
                  <c:v>-0.9</c:v>
                </c:pt>
                <c:pt idx="48">
                  <c:v>6.7</c:v>
                </c:pt>
                <c:pt idx="49">
                  <c:v>-1.7</c:v>
                </c:pt>
                <c:pt idx="50">
                  <c:v>-4.7</c:v>
                </c:pt>
                <c:pt idx="51">
                  <c:v>-6.6</c:v>
                </c:pt>
                <c:pt idx="52">
                  <c:v>-4.7</c:v>
                </c:pt>
                <c:pt idx="53">
                  <c:v>-1.1000000000000001</c:v>
                </c:pt>
                <c:pt idx="54">
                  <c:v>4</c:v>
                </c:pt>
                <c:pt idx="55">
                  <c:v>2.6</c:v>
                </c:pt>
                <c:pt idx="56">
                  <c:v>-0.2</c:v>
                </c:pt>
                <c:pt idx="57">
                  <c:v>2.5</c:v>
                </c:pt>
                <c:pt idx="58">
                  <c:v>-0.60000000000000064</c:v>
                </c:pt>
                <c:pt idx="59">
                  <c:v>1.1000000000000001</c:v>
                </c:pt>
                <c:pt idx="60">
                  <c:v>0.1</c:v>
                </c:pt>
                <c:pt idx="61">
                  <c:v>-4.4000000000000004</c:v>
                </c:pt>
                <c:pt idx="62">
                  <c:v>3.6</c:v>
                </c:pt>
                <c:pt idx="63">
                  <c:v>8.8000000000000007</c:v>
                </c:pt>
                <c:pt idx="64">
                  <c:v>7.4</c:v>
                </c:pt>
                <c:pt idx="65">
                  <c:v>1.4</c:v>
                </c:pt>
                <c:pt idx="66">
                  <c:v>-0.8</c:v>
                </c:pt>
                <c:pt idx="67">
                  <c:v>-1.6</c:v>
                </c:pt>
                <c:pt idx="68">
                  <c:v>0.8</c:v>
                </c:pt>
                <c:pt idx="69">
                  <c:v>-0.5</c:v>
                </c:pt>
                <c:pt idx="70">
                  <c:v>12.3</c:v>
                </c:pt>
                <c:pt idx="71">
                  <c:v>2.1</c:v>
                </c:pt>
                <c:pt idx="72">
                  <c:v>-0.30000000000000032</c:v>
                </c:pt>
                <c:pt idx="73">
                  <c:v>3</c:v>
                </c:pt>
                <c:pt idx="74">
                  <c:v>5.6</c:v>
                </c:pt>
                <c:pt idx="75">
                  <c:v>8.3000000000000007</c:v>
                </c:pt>
                <c:pt idx="76">
                  <c:v>10.6</c:v>
                </c:pt>
                <c:pt idx="77">
                  <c:v>13.4</c:v>
                </c:pt>
                <c:pt idx="78">
                  <c:v>6</c:v>
                </c:pt>
                <c:pt idx="79">
                  <c:v>3.1</c:v>
                </c:pt>
                <c:pt idx="80">
                  <c:v>0.70000000000000062</c:v>
                </c:pt>
                <c:pt idx="81">
                  <c:v>3.3</c:v>
                </c:pt>
                <c:pt idx="82">
                  <c:v>11.7</c:v>
                </c:pt>
                <c:pt idx="83">
                  <c:v>8.4</c:v>
                </c:pt>
                <c:pt idx="84">
                  <c:v>5</c:v>
                </c:pt>
                <c:pt idx="85">
                  <c:v>5.3</c:v>
                </c:pt>
                <c:pt idx="86">
                  <c:v>11.9</c:v>
                </c:pt>
                <c:pt idx="87">
                  <c:v>11.3</c:v>
                </c:pt>
                <c:pt idx="88">
                  <c:v>15.9</c:v>
                </c:pt>
                <c:pt idx="89">
                  <c:v>17.899999999999999</c:v>
                </c:pt>
                <c:pt idx="90">
                  <c:v>10.3</c:v>
                </c:pt>
                <c:pt idx="91">
                  <c:v>5.3</c:v>
                </c:pt>
                <c:pt idx="92">
                  <c:v>12.7</c:v>
                </c:pt>
                <c:pt idx="93">
                  <c:v>13.2</c:v>
                </c:pt>
                <c:pt idx="94">
                  <c:v>8.5</c:v>
                </c:pt>
                <c:pt idx="95">
                  <c:v>10.7</c:v>
                </c:pt>
                <c:pt idx="96">
                  <c:v>9.7000000000000011</c:v>
                </c:pt>
                <c:pt idx="97">
                  <c:v>11.5</c:v>
                </c:pt>
                <c:pt idx="98">
                  <c:v>15.6</c:v>
                </c:pt>
                <c:pt idx="99">
                  <c:v>13.5</c:v>
                </c:pt>
                <c:pt idx="100">
                  <c:v>9.8000000000000007</c:v>
                </c:pt>
                <c:pt idx="101">
                  <c:v>6.9</c:v>
                </c:pt>
                <c:pt idx="102">
                  <c:v>10.8</c:v>
                </c:pt>
                <c:pt idx="103">
                  <c:v>13.8</c:v>
                </c:pt>
                <c:pt idx="104">
                  <c:v>10.200000000000001</c:v>
                </c:pt>
                <c:pt idx="105">
                  <c:v>10.7</c:v>
                </c:pt>
                <c:pt idx="106">
                  <c:v>9.4</c:v>
                </c:pt>
                <c:pt idx="107">
                  <c:v>10</c:v>
                </c:pt>
                <c:pt idx="108">
                  <c:v>10.5</c:v>
                </c:pt>
                <c:pt idx="109">
                  <c:v>11.6</c:v>
                </c:pt>
                <c:pt idx="110">
                  <c:v>11.8</c:v>
                </c:pt>
                <c:pt idx="111">
                  <c:v>13.1</c:v>
                </c:pt>
                <c:pt idx="112">
                  <c:v>15.3</c:v>
                </c:pt>
                <c:pt idx="113">
                  <c:v>10.3</c:v>
                </c:pt>
                <c:pt idx="114">
                  <c:v>9.6</c:v>
                </c:pt>
                <c:pt idx="115">
                  <c:v>11.6</c:v>
                </c:pt>
                <c:pt idx="116">
                  <c:v>12.6</c:v>
                </c:pt>
                <c:pt idx="117">
                  <c:v>6.1</c:v>
                </c:pt>
                <c:pt idx="118">
                  <c:v>2.5</c:v>
                </c:pt>
                <c:pt idx="119">
                  <c:v>10.4</c:v>
                </c:pt>
                <c:pt idx="120">
                  <c:v>9</c:v>
                </c:pt>
                <c:pt idx="121">
                  <c:v>6.6</c:v>
                </c:pt>
                <c:pt idx="122">
                  <c:v>5.3</c:v>
                </c:pt>
                <c:pt idx="123">
                  <c:v>10.1</c:v>
                </c:pt>
                <c:pt idx="124">
                  <c:v>12.1</c:v>
                </c:pt>
                <c:pt idx="125">
                  <c:v>16.2</c:v>
                </c:pt>
                <c:pt idx="126">
                  <c:v>16.899999999999999</c:v>
                </c:pt>
                <c:pt idx="127">
                  <c:v>12.2</c:v>
                </c:pt>
                <c:pt idx="128">
                  <c:v>16.5</c:v>
                </c:pt>
                <c:pt idx="129">
                  <c:v>17.2</c:v>
                </c:pt>
                <c:pt idx="130">
                  <c:v>18</c:v>
                </c:pt>
                <c:pt idx="131">
                  <c:v>12.4</c:v>
                </c:pt>
                <c:pt idx="132">
                  <c:v>9.8000000000000007</c:v>
                </c:pt>
                <c:pt idx="133">
                  <c:v>8.2000000000000011</c:v>
                </c:pt>
                <c:pt idx="134">
                  <c:v>11.7</c:v>
                </c:pt>
                <c:pt idx="135">
                  <c:v>16.3</c:v>
                </c:pt>
                <c:pt idx="136">
                  <c:v>12.4</c:v>
                </c:pt>
                <c:pt idx="137">
                  <c:v>9.8000000000000007</c:v>
                </c:pt>
                <c:pt idx="138">
                  <c:v>11.6</c:v>
                </c:pt>
                <c:pt idx="139">
                  <c:v>14.3</c:v>
                </c:pt>
                <c:pt idx="140">
                  <c:v>17.600000000000001</c:v>
                </c:pt>
                <c:pt idx="141">
                  <c:v>13.9</c:v>
                </c:pt>
                <c:pt idx="142">
                  <c:v>11.6</c:v>
                </c:pt>
                <c:pt idx="143">
                  <c:v>15.2</c:v>
                </c:pt>
                <c:pt idx="144">
                  <c:v>12.3</c:v>
                </c:pt>
                <c:pt idx="145">
                  <c:v>15.4</c:v>
                </c:pt>
                <c:pt idx="146">
                  <c:v>17.2</c:v>
                </c:pt>
                <c:pt idx="147">
                  <c:v>16.8</c:v>
                </c:pt>
                <c:pt idx="148">
                  <c:v>12.9</c:v>
                </c:pt>
                <c:pt idx="149">
                  <c:v>18.100000000000001</c:v>
                </c:pt>
                <c:pt idx="150">
                  <c:v>16.8</c:v>
                </c:pt>
                <c:pt idx="151">
                  <c:v>17.100000000000001</c:v>
                </c:pt>
                <c:pt idx="152">
                  <c:v>10.1</c:v>
                </c:pt>
              </c:numCache>
            </c:numRef>
          </c:val>
        </c:ser>
        <c:marker val="1"/>
        <c:axId val="81582720"/>
        <c:axId val="81863040"/>
      </c:lineChart>
      <c:dateAx>
        <c:axId val="81582720"/>
        <c:scaling>
          <c:orientation val="minMax"/>
          <c:max val="36860"/>
        </c:scaling>
        <c:axPos val="b"/>
        <c:numFmt formatCode="d\-m;@" sourceLinked="0"/>
        <c:tickLblPos val="nextTo"/>
        <c:txPr>
          <a:bodyPr/>
          <a:lstStyle/>
          <a:p>
            <a:pPr>
              <a:defRPr b="1">
                <a:effectLst>
                  <a:outerShdw blurRad="38100" dist="38100" dir="2700000" algn="tl">
                    <a:srgbClr val="000000">
                      <a:alpha val="43137"/>
                    </a:srgbClr>
                  </a:outerShdw>
                </a:effectLst>
              </a:defRPr>
            </a:pPr>
            <a:endParaRPr lang="es-AR"/>
          </a:p>
        </c:txPr>
        <c:crossAx val="81863040"/>
        <c:crosses val="autoZero"/>
        <c:auto val="1"/>
        <c:lblOffset val="100"/>
        <c:majorUnit val="15"/>
        <c:majorTimeUnit val="days"/>
      </c:dateAx>
      <c:valAx>
        <c:axId val="81863040"/>
        <c:scaling>
          <c:orientation val="minMax"/>
        </c:scaling>
        <c:axPos val="l"/>
        <c:majorGridlines/>
        <c:numFmt formatCode="0" sourceLinked="1"/>
        <c:tickLblPos val="nextTo"/>
        <c:crossAx val="81582720"/>
        <c:crosses val="autoZero"/>
        <c:crossBetween val="between"/>
        <c:majorUnit val="10"/>
      </c:valAx>
    </c:plotArea>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s-AR"/>
  <c:chart>
    <c:plotArea>
      <c:layout/>
      <c:lineChart>
        <c:grouping val="standard"/>
        <c:ser>
          <c:idx val="0"/>
          <c:order val="0"/>
          <c:tx>
            <c:v>T max</c:v>
          </c:tx>
          <c:spPr>
            <a:ln>
              <a:solidFill>
                <a:srgbClr val="FF0000"/>
              </a:solidFill>
            </a:ln>
          </c:spPr>
          <c:marker>
            <c:symbol val="none"/>
          </c:marker>
          <c:cat>
            <c:numRef>
              <c:f>'consultaB_pcia (1)'!$A$8:$A$177</c:f>
              <c:numCache>
                <c:formatCode>dd/mm/yyyy</c:formatCode>
                <c:ptCount val="170"/>
                <c:pt idx="0">
                  <c:v>40336</c:v>
                </c:pt>
                <c:pt idx="1">
                  <c:v>40337</c:v>
                </c:pt>
                <c:pt idx="2">
                  <c:v>40338</c:v>
                </c:pt>
                <c:pt idx="3">
                  <c:v>40339</c:v>
                </c:pt>
                <c:pt idx="4">
                  <c:v>40340</c:v>
                </c:pt>
                <c:pt idx="5">
                  <c:v>40341</c:v>
                </c:pt>
                <c:pt idx="6">
                  <c:v>40342</c:v>
                </c:pt>
                <c:pt idx="7">
                  <c:v>40343</c:v>
                </c:pt>
                <c:pt idx="8">
                  <c:v>40344</c:v>
                </c:pt>
                <c:pt idx="9">
                  <c:v>40345</c:v>
                </c:pt>
                <c:pt idx="10">
                  <c:v>40346</c:v>
                </c:pt>
                <c:pt idx="11">
                  <c:v>40347</c:v>
                </c:pt>
                <c:pt idx="12">
                  <c:v>40348</c:v>
                </c:pt>
                <c:pt idx="13">
                  <c:v>40349</c:v>
                </c:pt>
                <c:pt idx="14">
                  <c:v>40350</c:v>
                </c:pt>
                <c:pt idx="15">
                  <c:v>40351</c:v>
                </c:pt>
                <c:pt idx="16">
                  <c:v>40352</c:v>
                </c:pt>
                <c:pt idx="17">
                  <c:v>40353</c:v>
                </c:pt>
                <c:pt idx="18">
                  <c:v>40354</c:v>
                </c:pt>
                <c:pt idx="19">
                  <c:v>40355</c:v>
                </c:pt>
                <c:pt idx="20">
                  <c:v>40356</c:v>
                </c:pt>
                <c:pt idx="21">
                  <c:v>40357</c:v>
                </c:pt>
                <c:pt idx="22">
                  <c:v>40358</c:v>
                </c:pt>
                <c:pt idx="23">
                  <c:v>40359</c:v>
                </c:pt>
                <c:pt idx="24">
                  <c:v>40360</c:v>
                </c:pt>
                <c:pt idx="25">
                  <c:v>40361</c:v>
                </c:pt>
                <c:pt idx="26">
                  <c:v>40362</c:v>
                </c:pt>
                <c:pt idx="27">
                  <c:v>40363</c:v>
                </c:pt>
                <c:pt idx="28">
                  <c:v>40364</c:v>
                </c:pt>
                <c:pt idx="29">
                  <c:v>40365</c:v>
                </c:pt>
                <c:pt idx="30">
                  <c:v>40366</c:v>
                </c:pt>
                <c:pt idx="31">
                  <c:v>40367</c:v>
                </c:pt>
                <c:pt idx="32">
                  <c:v>40368</c:v>
                </c:pt>
                <c:pt idx="33">
                  <c:v>40369</c:v>
                </c:pt>
                <c:pt idx="34">
                  <c:v>40370</c:v>
                </c:pt>
                <c:pt idx="35">
                  <c:v>40371</c:v>
                </c:pt>
                <c:pt idx="36">
                  <c:v>40372</c:v>
                </c:pt>
                <c:pt idx="37">
                  <c:v>40373</c:v>
                </c:pt>
                <c:pt idx="38">
                  <c:v>40374</c:v>
                </c:pt>
                <c:pt idx="39">
                  <c:v>40375</c:v>
                </c:pt>
                <c:pt idx="40">
                  <c:v>40376</c:v>
                </c:pt>
                <c:pt idx="41">
                  <c:v>40377</c:v>
                </c:pt>
                <c:pt idx="42">
                  <c:v>40379</c:v>
                </c:pt>
                <c:pt idx="43">
                  <c:v>40380</c:v>
                </c:pt>
                <c:pt idx="44">
                  <c:v>40381</c:v>
                </c:pt>
                <c:pt idx="45">
                  <c:v>40382</c:v>
                </c:pt>
                <c:pt idx="46">
                  <c:v>40383</c:v>
                </c:pt>
                <c:pt idx="47">
                  <c:v>40384</c:v>
                </c:pt>
                <c:pt idx="48">
                  <c:v>40385</c:v>
                </c:pt>
                <c:pt idx="49">
                  <c:v>40386</c:v>
                </c:pt>
                <c:pt idx="50">
                  <c:v>40387</c:v>
                </c:pt>
                <c:pt idx="51">
                  <c:v>40388</c:v>
                </c:pt>
                <c:pt idx="52">
                  <c:v>40389</c:v>
                </c:pt>
                <c:pt idx="53">
                  <c:v>40390</c:v>
                </c:pt>
                <c:pt idx="54">
                  <c:v>40391</c:v>
                </c:pt>
                <c:pt idx="55">
                  <c:v>40392</c:v>
                </c:pt>
                <c:pt idx="56">
                  <c:v>40393</c:v>
                </c:pt>
                <c:pt idx="57">
                  <c:v>40394</c:v>
                </c:pt>
                <c:pt idx="58">
                  <c:v>40395</c:v>
                </c:pt>
                <c:pt idx="59">
                  <c:v>40396</c:v>
                </c:pt>
                <c:pt idx="60">
                  <c:v>40397</c:v>
                </c:pt>
                <c:pt idx="61">
                  <c:v>40398</c:v>
                </c:pt>
                <c:pt idx="62">
                  <c:v>40399</c:v>
                </c:pt>
                <c:pt idx="63">
                  <c:v>40400</c:v>
                </c:pt>
                <c:pt idx="64">
                  <c:v>40401</c:v>
                </c:pt>
                <c:pt idx="65">
                  <c:v>40402</c:v>
                </c:pt>
                <c:pt idx="66">
                  <c:v>40403</c:v>
                </c:pt>
                <c:pt idx="67">
                  <c:v>40404</c:v>
                </c:pt>
                <c:pt idx="68">
                  <c:v>40405</c:v>
                </c:pt>
                <c:pt idx="69">
                  <c:v>40406</c:v>
                </c:pt>
                <c:pt idx="70">
                  <c:v>40407</c:v>
                </c:pt>
                <c:pt idx="71">
                  <c:v>40408</c:v>
                </c:pt>
                <c:pt idx="72">
                  <c:v>40409</c:v>
                </c:pt>
                <c:pt idx="73">
                  <c:v>40410</c:v>
                </c:pt>
                <c:pt idx="74">
                  <c:v>40411</c:v>
                </c:pt>
                <c:pt idx="75">
                  <c:v>40412</c:v>
                </c:pt>
                <c:pt idx="76">
                  <c:v>40413</c:v>
                </c:pt>
                <c:pt idx="77">
                  <c:v>40414</c:v>
                </c:pt>
                <c:pt idx="78">
                  <c:v>40415</c:v>
                </c:pt>
                <c:pt idx="79">
                  <c:v>40416</c:v>
                </c:pt>
                <c:pt idx="80">
                  <c:v>40417</c:v>
                </c:pt>
                <c:pt idx="81">
                  <c:v>40418</c:v>
                </c:pt>
                <c:pt idx="82">
                  <c:v>40419</c:v>
                </c:pt>
                <c:pt idx="83">
                  <c:v>40420</c:v>
                </c:pt>
                <c:pt idx="84">
                  <c:v>40421</c:v>
                </c:pt>
                <c:pt idx="85">
                  <c:v>40422</c:v>
                </c:pt>
                <c:pt idx="86">
                  <c:v>40423</c:v>
                </c:pt>
                <c:pt idx="87">
                  <c:v>40425</c:v>
                </c:pt>
                <c:pt idx="88">
                  <c:v>40426</c:v>
                </c:pt>
                <c:pt idx="89">
                  <c:v>40427</c:v>
                </c:pt>
                <c:pt idx="90">
                  <c:v>40428</c:v>
                </c:pt>
                <c:pt idx="91">
                  <c:v>40429</c:v>
                </c:pt>
                <c:pt idx="92">
                  <c:v>40430</c:v>
                </c:pt>
                <c:pt idx="93">
                  <c:v>40431</c:v>
                </c:pt>
                <c:pt idx="94">
                  <c:v>40432</c:v>
                </c:pt>
                <c:pt idx="95">
                  <c:v>40433</c:v>
                </c:pt>
                <c:pt idx="96">
                  <c:v>40434</c:v>
                </c:pt>
                <c:pt idx="97">
                  <c:v>40435</c:v>
                </c:pt>
                <c:pt idx="98">
                  <c:v>40436</c:v>
                </c:pt>
                <c:pt idx="99">
                  <c:v>40437</c:v>
                </c:pt>
                <c:pt idx="100">
                  <c:v>40438</c:v>
                </c:pt>
                <c:pt idx="101">
                  <c:v>40439</c:v>
                </c:pt>
                <c:pt idx="102">
                  <c:v>40440</c:v>
                </c:pt>
                <c:pt idx="103">
                  <c:v>40441</c:v>
                </c:pt>
                <c:pt idx="104">
                  <c:v>40442</c:v>
                </c:pt>
                <c:pt idx="105">
                  <c:v>40443</c:v>
                </c:pt>
                <c:pt idx="106">
                  <c:v>40444</c:v>
                </c:pt>
                <c:pt idx="107">
                  <c:v>40445</c:v>
                </c:pt>
                <c:pt idx="108">
                  <c:v>40446</c:v>
                </c:pt>
                <c:pt idx="109">
                  <c:v>40447</c:v>
                </c:pt>
                <c:pt idx="110">
                  <c:v>40448</c:v>
                </c:pt>
                <c:pt idx="111">
                  <c:v>40449</c:v>
                </c:pt>
                <c:pt idx="112">
                  <c:v>40450</c:v>
                </c:pt>
                <c:pt idx="113">
                  <c:v>40451</c:v>
                </c:pt>
                <c:pt idx="114">
                  <c:v>40452</c:v>
                </c:pt>
                <c:pt idx="115">
                  <c:v>40453</c:v>
                </c:pt>
                <c:pt idx="116">
                  <c:v>40454</c:v>
                </c:pt>
                <c:pt idx="117">
                  <c:v>40455</c:v>
                </c:pt>
                <c:pt idx="118">
                  <c:v>40456</c:v>
                </c:pt>
                <c:pt idx="119">
                  <c:v>40457</c:v>
                </c:pt>
                <c:pt idx="120">
                  <c:v>40458</c:v>
                </c:pt>
                <c:pt idx="121">
                  <c:v>40459</c:v>
                </c:pt>
                <c:pt idx="122">
                  <c:v>40460</c:v>
                </c:pt>
                <c:pt idx="123">
                  <c:v>40461</c:v>
                </c:pt>
                <c:pt idx="124">
                  <c:v>40462</c:v>
                </c:pt>
                <c:pt idx="125">
                  <c:v>40463</c:v>
                </c:pt>
                <c:pt idx="126">
                  <c:v>40464</c:v>
                </c:pt>
                <c:pt idx="127">
                  <c:v>40465</c:v>
                </c:pt>
                <c:pt idx="128">
                  <c:v>40466</c:v>
                </c:pt>
                <c:pt idx="129">
                  <c:v>40467</c:v>
                </c:pt>
                <c:pt idx="130">
                  <c:v>40468</c:v>
                </c:pt>
                <c:pt idx="131">
                  <c:v>40469</c:v>
                </c:pt>
                <c:pt idx="132">
                  <c:v>40470</c:v>
                </c:pt>
                <c:pt idx="133">
                  <c:v>40471</c:v>
                </c:pt>
                <c:pt idx="134">
                  <c:v>40472</c:v>
                </c:pt>
                <c:pt idx="135">
                  <c:v>40473</c:v>
                </c:pt>
                <c:pt idx="136">
                  <c:v>40474</c:v>
                </c:pt>
                <c:pt idx="137">
                  <c:v>40475</c:v>
                </c:pt>
                <c:pt idx="138">
                  <c:v>40476</c:v>
                </c:pt>
                <c:pt idx="139">
                  <c:v>40477</c:v>
                </c:pt>
                <c:pt idx="140">
                  <c:v>40478</c:v>
                </c:pt>
                <c:pt idx="141">
                  <c:v>40479</c:v>
                </c:pt>
                <c:pt idx="142">
                  <c:v>40480</c:v>
                </c:pt>
                <c:pt idx="143">
                  <c:v>40481</c:v>
                </c:pt>
                <c:pt idx="144">
                  <c:v>40482</c:v>
                </c:pt>
                <c:pt idx="145">
                  <c:v>40483</c:v>
                </c:pt>
                <c:pt idx="146">
                  <c:v>40484</c:v>
                </c:pt>
                <c:pt idx="147">
                  <c:v>40485</c:v>
                </c:pt>
                <c:pt idx="148">
                  <c:v>40486</c:v>
                </c:pt>
                <c:pt idx="149">
                  <c:v>40487</c:v>
                </c:pt>
                <c:pt idx="150">
                  <c:v>40488</c:v>
                </c:pt>
                <c:pt idx="151">
                  <c:v>40489</c:v>
                </c:pt>
                <c:pt idx="152">
                  <c:v>40490</c:v>
                </c:pt>
                <c:pt idx="153">
                  <c:v>40491</c:v>
                </c:pt>
                <c:pt idx="154">
                  <c:v>40492</c:v>
                </c:pt>
                <c:pt idx="155">
                  <c:v>40493</c:v>
                </c:pt>
                <c:pt idx="156">
                  <c:v>40494</c:v>
                </c:pt>
                <c:pt idx="157">
                  <c:v>40495</c:v>
                </c:pt>
                <c:pt idx="158">
                  <c:v>40496</c:v>
                </c:pt>
                <c:pt idx="159">
                  <c:v>40497</c:v>
                </c:pt>
                <c:pt idx="160">
                  <c:v>40498</c:v>
                </c:pt>
                <c:pt idx="161">
                  <c:v>40499</c:v>
                </c:pt>
                <c:pt idx="162">
                  <c:v>40500</c:v>
                </c:pt>
                <c:pt idx="163">
                  <c:v>40501</c:v>
                </c:pt>
                <c:pt idx="164">
                  <c:v>40503</c:v>
                </c:pt>
                <c:pt idx="165">
                  <c:v>40504</c:v>
                </c:pt>
                <c:pt idx="166">
                  <c:v>40505</c:v>
                </c:pt>
                <c:pt idx="167">
                  <c:v>40506</c:v>
                </c:pt>
                <c:pt idx="168">
                  <c:v>40507</c:v>
                </c:pt>
                <c:pt idx="169">
                  <c:v>40508</c:v>
                </c:pt>
              </c:numCache>
            </c:numRef>
          </c:cat>
          <c:val>
            <c:numRef>
              <c:f>'consultaB_pcia (1)'!$B$8:$B$177</c:f>
              <c:numCache>
                <c:formatCode>General</c:formatCode>
                <c:ptCount val="170"/>
                <c:pt idx="0">
                  <c:v>17</c:v>
                </c:pt>
                <c:pt idx="1">
                  <c:v>11.8</c:v>
                </c:pt>
                <c:pt idx="2">
                  <c:v>11</c:v>
                </c:pt>
                <c:pt idx="3">
                  <c:v>12.8</c:v>
                </c:pt>
                <c:pt idx="4">
                  <c:v>13.1</c:v>
                </c:pt>
                <c:pt idx="5">
                  <c:v>14.3</c:v>
                </c:pt>
                <c:pt idx="6">
                  <c:v>13</c:v>
                </c:pt>
                <c:pt idx="7">
                  <c:v>16.100000000000001</c:v>
                </c:pt>
                <c:pt idx="8">
                  <c:v>19.600000000000001</c:v>
                </c:pt>
                <c:pt idx="9">
                  <c:v>16.5</c:v>
                </c:pt>
                <c:pt idx="10">
                  <c:v>14.8</c:v>
                </c:pt>
                <c:pt idx="11">
                  <c:v>13.3</c:v>
                </c:pt>
                <c:pt idx="12">
                  <c:v>13.6</c:v>
                </c:pt>
                <c:pt idx="13">
                  <c:v>16.2</c:v>
                </c:pt>
                <c:pt idx="14">
                  <c:v>12</c:v>
                </c:pt>
                <c:pt idx="15">
                  <c:v>19</c:v>
                </c:pt>
                <c:pt idx="16">
                  <c:v>21</c:v>
                </c:pt>
                <c:pt idx="17">
                  <c:v>16.600000000000001</c:v>
                </c:pt>
                <c:pt idx="18">
                  <c:v>18.3</c:v>
                </c:pt>
                <c:pt idx="19">
                  <c:v>14</c:v>
                </c:pt>
                <c:pt idx="20">
                  <c:v>14.3</c:v>
                </c:pt>
                <c:pt idx="21">
                  <c:v>19.5</c:v>
                </c:pt>
                <c:pt idx="22">
                  <c:v>18.3</c:v>
                </c:pt>
                <c:pt idx="23">
                  <c:v>18.100000000000001</c:v>
                </c:pt>
                <c:pt idx="24">
                  <c:v>18.100000000000001</c:v>
                </c:pt>
                <c:pt idx="25">
                  <c:v>14.5</c:v>
                </c:pt>
                <c:pt idx="26">
                  <c:v>16.5</c:v>
                </c:pt>
                <c:pt idx="27">
                  <c:v>23.2</c:v>
                </c:pt>
                <c:pt idx="28">
                  <c:v>16.8</c:v>
                </c:pt>
                <c:pt idx="29">
                  <c:v>8.6</c:v>
                </c:pt>
                <c:pt idx="30">
                  <c:v>15.1</c:v>
                </c:pt>
                <c:pt idx="31">
                  <c:v>17.600000000000001</c:v>
                </c:pt>
                <c:pt idx="32">
                  <c:v>14.5</c:v>
                </c:pt>
                <c:pt idx="33">
                  <c:v>17.600000000000001</c:v>
                </c:pt>
                <c:pt idx="34">
                  <c:v>14.8</c:v>
                </c:pt>
                <c:pt idx="35">
                  <c:v>8.3000000000000007</c:v>
                </c:pt>
                <c:pt idx="36">
                  <c:v>10.5</c:v>
                </c:pt>
                <c:pt idx="37">
                  <c:v>8.8000000000000007</c:v>
                </c:pt>
                <c:pt idx="38">
                  <c:v>8.6</c:v>
                </c:pt>
                <c:pt idx="39">
                  <c:v>8.6</c:v>
                </c:pt>
                <c:pt idx="40">
                  <c:v>8.3000000000000007</c:v>
                </c:pt>
                <c:pt idx="41">
                  <c:v>3.5</c:v>
                </c:pt>
                <c:pt idx="42">
                  <c:v>15.8</c:v>
                </c:pt>
                <c:pt idx="43">
                  <c:v>15.5</c:v>
                </c:pt>
                <c:pt idx="44">
                  <c:v>11.5</c:v>
                </c:pt>
                <c:pt idx="45">
                  <c:v>15</c:v>
                </c:pt>
                <c:pt idx="46">
                  <c:v>14.3</c:v>
                </c:pt>
                <c:pt idx="47">
                  <c:v>15</c:v>
                </c:pt>
                <c:pt idx="48">
                  <c:v>18.5</c:v>
                </c:pt>
                <c:pt idx="49">
                  <c:v>21</c:v>
                </c:pt>
                <c:pt idx="50">
                  <c:v>18</c:v>
                </c:pt>
                <c:pt idx="51">
                  <c:v>18</c:v>
                </c:pt>
                <c:pt idx="52">
                  <c:v>15.5</c:v>
                </c:pt>
                <c:pt idx="53">
                  <c:v>12.6</c:v>
                </c:pt>
                <c:pt idx="54">
                  <c:v>9.1</c:v>
                </c:pt>
                <c:pt idx="55">
                  <c:v>9.5</c:v>
                </c:pt>
                <c:pt idx="56">
                  <c:v>10</c:v>
                </c:pt>
                <c:pt idx="57">
                  <c:v>8.8000000000000007</c:v>
                </c:pt>
                <c:pt idx="58">
                  <c:v>11</c:v>
                </c:pt>
                <c:pt idx="59">
                  <c:v>14</c:v>
                </c:pt>
                <c:pt idx="60">
                  <c:v>16.7</c:v>
                </c:pt>
                <c:pt idx="61">
                  <c:v>18</c:v>
                </c:pt>
                <c:pt idx="62">
                  <c:v>18.5</c:v>
                </c:pt>
                <c:pt idx="63">
                  <c:v>18.5</c:v>
                </c:pt>
                <c:pt idx="64">
                  <c:v>15.1</c:v>
                </c:pt>
                <c:pt idx="65">
                  <c:v>14.8</c:v>
                </c:pt>
                <c:pt idx="66">
                  <c:v>8.5</c:v>
                </c:pt>
                <c:pt idx="67">
                  <c:v>10.6</c:v>
                </c:pt>
                <c:pt idx="68">
                  <c:v>12.3</c:v>
                </c:pt>
                <c:pt idx="69">
                  <c:v>17.7</c:v>
                </c:pt>
                <c:pt idx="70">
                  <c:v>21.6</c:v>
                </c:pt>
                <c:pt idx="71">
                  <c:v>25.2</c:v>
                </c:pt>
                <c:pt idx="72">
                  <c:v>19.2</c:v>
                </c:pt>
                <c:pt idx="73">
                  <c:v>24</c:v>
                </c:pt>
                <c:pt idx="74">
                  <c:v>24</c:v>
                </c:pt>
                <c:pt idx="75">
                  <c:v>26</c:v>
                </c:pt>
                <c:pt idx="76">
                  <c:v>16.8</c:v>
                </c:pt>
                <c:pt idx="77">
                  <c:v>20.6</c:v>
                </c:pt>
                <c:pt idx="78">
                  <c:v>22.5</c:v>
                </c:pt>
                <c:pt idx="79">
                  <c:v>25.3</c:v>
                </c:pt>
                <c:pt idx="80">
                  <c:v>22.7</c:v>
                </c:pt>
                <c:pt idx="81">
                  <c:v>21</c:v>
                </c:pt>
                <c:pt idx="82">
                  <c:v>16</c:v>
                </c:pt>
                <c:pt idx="83">
                  <c:v>15.3</c:v>
                </c:pt>
                <c:pt idx="84">
                  <c:v>13.5</c:v>
                </c:pt>
                <c:pt idx="85">
                  <c:v>14.3</c:v>
                </c:pt>
                <c:pt idx="86">
                  <c:v>11</c:v>
                </c:pt>
                <c:pt idx="87">
                  <c:v>18</c:v>
                </c:pt>
                <c:pt idx="88">
                  <c:v>20</c:v>
                </c:pt>
                <c:pt idx="89">
                  <c:v>25.7</c:v>
                </c:pt>
                <c:pt idx="90">
                  <c:v>25</c:v>
                </c:pt>
                <c:pt idx="91">
                  <c:v>24.2</c:v>
                </c:pt>
                <c:pt idx="92">
                  <c:v>25.1</c:v>
                </c:pt>
                <c:pt idx="93">
                  <c:v>15.1</c:v>
                </c:pt>
                <c:pt idx="94">
                  <c:v>17.5</c:v>
                </c:pt>
                <c:pt idx="95">
                  <c:v>16.2</c:v>
                </c:pt>
                <c:pt idx="96">
                  <c:v>14.8</c:v>
                </c:pt>
                <c:pt idx="97">
                  <c:v>20</c:v>
                </c:pt>
                <c:pt idx="98">
                  <c:v>20.5</c:v>
                </c:pt>
                <c:pt idx="99">
                  <c:v>20.5</c:v>
                </c:pt>
                <c:pt idx="100">
                  <c:v>19</c:v>
                </c:pt>
                <c:pt idx="101">
                  <c:v>19.600000000000001</c:v>
                </c:pt>
                <c:pt idx="102">
                  <c:v>23.3</c:v>
                </c:pt>
                <c:pt idx="103">
                  <c:v>25</c:v>
                </c:pt>
                <c:pt idx="104">
                  <c:v>23.6</c:v>
                </c:pt>
                <c:pt idx="105">
                  <c:v>23.5</c:v>
                </c:pt>
                <c:pt idx="106">
                  <c:v>20</c:v>
                </c:pt>
                <c:pt idx="107">
                  <c:v>18.5</c:v>
                </c:pt>
                <c:pt idx="108">
                  <c:v>22.6</c:v>
                </c:pt>
                <c:pt idx="109">
                  <c:v>24</c:v>
                </c:pt>
                <c:pt idx="110">
                  <c:v>23</c:v>
                </c:pt>
                <c:pt idx="111">
                  <c:v>16.600000000000001</c:v>
                </c:pt>
                <c:pt idx="112">
                  <c:v>15.6</c:v>
                </c:pt>
                <c:pt idx="113">
                  <c:v>16.7</c:v>
                </c:pt>
                <c:pt idx="114">
                  <c:v>16.7</c:v>
                </c:pt>
                <c:pt idx="115">
                  <c:v>20.6</c:v>
                </c:pt>
                <c:pt idx="116">
                  <c:v>24</c:v>
                </c:pt>
                <c:pt idx="117">
                  <c:v>24.6</c:v>
                </c:pt>
                <c:pt idx="118">
                  <c:v>25.5</c:v>
                </c:pt>
                <c:pt idx="119">
                  <c:v>21</c:v>
                </c:pt>
                <c:pt idx="120">
                  <c:v>21.5</c:v>
                </c:pt>
                <c:pt idx="121">
                  <c:v>23</c:v>
                </c:pt>
                <c:pt idx="122">
                  <c:v>24.2</c:v>
                </c:pt>
                <c:pt idx="123">
                  <c:v>22.7</c:v>
                </c:pt>
                <c:pt idx="124">
                  <c:v>25.2</c:v>
                </c:pt>
                <c:pt idx="125">
                  <c:v>26.3</c:v>
                </c:pt>
                <c:pt idx="126">
                  <c:v>24.3</c:v>
                </c:pt>
                <c:pt idx="127">
                  <c:v>17.600000000000001</c:v>
                </c:pt>
                <c:pt idx="128">
                  <c:v>15.3</c:v>
                </c:pt>
                <c:pt idx="129">
                  <c:v>19.3</c:v>
                </c:pt>
                <c:pt idx="130">
                  <c:v>19.5</c:v>
                </c:pt>
                <c:pt idx="131">
                  <c:v>24.5</c:v>
                </c:pt>
                <c:pt idx="132">
                  <c:v>28.6</c:v>
                </c:pt>
                <c:pt idx="133">
                  <c:v>27.3</c:v>
                </c:pt>
                <c:pt idx="134">
                  <c:v>25.7</c:v>
                </c:pt>
                <c:pt idx="135">
                  <c:v>21.3</c:v>
                </c:pt>
                <c:pt idx="136">
                  <c:v>18.600000000000001</c:v>
                </c:pt>
                <c:pt idx="137">
                  <c:v>21.8</c:v>
                </c:pt>
                <c:pt idx="138">
                  <c:v>26</c:v>
                </c:pt>
                <c:pt idx="139">
                  <c:v>27.7</c:v>
                </c:pt>
                <c:pt idx="140">
                  <c:v>21.6</c:v>
                </c:pt>
                <c:pt idx="141">
                  <c:v>25.5</c:v>
                </c:pt>
                <c:pt idx="142">
                  <c:v>19</c:v>
                </c:pt>
                <c:pt idx="143">
                  <c:v>19.7</c:v>
                </c:pt>
                <c:pt idx="144">
                  <c:v>23.2</c:v>
                </c:pt>
                <c:pt idx="145">
                  <c:v>30</c:v>
                </c:pt>
                <c:pt idx="146">
                  <c:v>30.2</c:v>
                </c:pt>
                <c:pt idx="147">
                  <c:v>26.2</c:v>
                </c:pt>
                <c:pt idx="148">
                  <c:v>28.1</c:v>
                </c:pt>
                <c:pt idx="149">
                  <c:v>25.3</c:v>
                </c:pt>
                <c:pt idx="150">
                  <c:v>28.2</c:v>
                </c:pt>
                <c:pt idx="151">
                  <c:v>32.700000000000003</c:v>
                </c:pt>
                <c:pt idx="152">
                  <c:v>17.7</c:v>
                </c:pt>
                <c:pt idx="153">
                  <c:v>23.1</c:v>
                </c:pt>
                <c:pt idx="154">
                  <c:v>21</c:v>
                </c:pt>
                <c:pt idx="155">
                  <c:v>25.5</c:v>
                </c:pt>
                <c:pt idx="156">
                  <c:v>29.2</c:v>
                </c:pt>
                <c:pt idx="157">
                  <c:v>28.3</c:v>
                </c:pt>
                <c:pt idx="158">
                  <c:v>26.2</c:v>
                </c:pt>
                <c:pt idx="159">
                  <c:v>23.5</c:v>
                </c:pt>
                <c:pt idx="160">
                  <c:v>24</c:v>
                </c:pt>
                <c:pt idx="161">
                  <c:v>25</c:v>
                </c:pt>
                <c:pt idx="162">
                  <c:v>29.5</c:v>
                </c:pt>
                <c:pt idx="163">
                  <c:v>30</c:v>
                </c:pt>
                <c:pt idx="164">
                  <c:v>30.3</c:v>
                </c:pt>
                <c:pt idx="165">
                  <c:v>24.7</c:v>
                </c:pt>
                <c:pt idx="166">
                  <c:v>28</c:v>
                </c:pt>
                <c:pt idx="167">
                  <c:v>32.5</c:v>
                </c:pt>
                <c:pt idx="168">
                  <c:v>28.2</c:v>
                </c:pt>
                <c:pt idx="169">
                  <c:v>31.6</c:v>
                </c:pt>
              </c:numCache>
            </c:numRef>
          </c:val>
        </c:ser>
        <c:ser>
          <c:idx val="1"/>
          <c:order val="1"/>
          <c:tx>
            <c:v>T min</c:v>
          </c:tx>
          <c:spPr>
            <a:ln>
              <a:solidFill>
                <a:schemeClr val="tx2">
                  <a:lumMod val="60000"/>
                  <a:lumOff val="40000"/>
                </a:schemeClr>
              </a:solidFill>
            </a:ln>
          </c:spPr>
          <c:marker>
            <c:symbol val="none"/>
          </c:marker>
          <c:cat>
            <c:numRef>
              <c:f>'consultaB_pcia (1)'!$A$8:$A$177</c:f>
              <c:numCache>
                <c:formatCode>dd/mm/yyyy</c:formatCode>
                <c:ptCount val="170"/>
                <c:pt idx="0">
                  <c:v>40336</c:v>
                </c:pt>
                <c:pt idx="1">
                  <c:v>40337</c:v>
                </c:pt>
                <c:pt idx="2">
                  <c:v>40338</c:v>
                </c:pt>
                <c:pt idx="3">
                  <c:v>40339</c:v>
                </c:pt>
                <c:pt idx="4">
                  <c:v>40340</c:v>
                </c:pt>
                <c:pt idx="5">
                  <c:v>40341</c:v>
                </c:pt>
                <c:pt idx="6">
                  <c:v>40342</c:v>
                </c:pt>
                <c:pt idx="7">
                  <c:v>40343</c:v>
                </c:pt>
                <c:pt idx="8">
                  <c:v>40344</c:v>
                </c:pt>
                <c:pt idx="9">
                  <c:v>40345</c:v>
                </c:pt>
                <c:pt idx="10">
                  <c:v>40346</c:v>
                </c:pt>
                <c:pt idx="11">
                  <c:v>40347</c:v>
                </c:pt>
                <c:pt idx="12">
                  <c:v>40348</c:v>
                </c:pt>
                <c:pt idx="13">
                  <c:v>40349</c:v>
                </c:pt>
                <c:pt idx="14">
                  <c:v>40350</c:v>
                </c:pt>
                <c:pt idx="15">
                  <c:v>40351</c:v>
                </c:pt>
                <c:pt idx="16">
                  <c:v>40352</c:v>
                </c:pt>
                <c:pt idx="17">
                  <c:v>40353</c:v>
                </c:pt>
                <c:pt idx="18">
                  <c:v>40354</c:v>
                </c:pt>
                <c:pt idx="19">
                  <c:v>40355</c:v>
                </c:pt>
                <c:pt idx="20">
                  <c:v>40356</c:v>
                </c:pt>
                <c:pt idx="21">
                  <c:v>40357</c:v>
                </c:pt>
                <c:pt idx="22">
                  <c:v>40358</c:v>
                </c:pt>
                <c:pt idx="23">
                  <c:v>40359</c:v>
                </c:pt>
                <c:pt idx="24">
                  <c:v>40360</c:v>
                </c:pt>
                <c:pt idx="25">
                  <c:v>40361</c:v>
                </c:pt>
                <c:pt idx="26">
                  <c:v>40362</c:v>
                </c:pt>
                <c:pt idx="27">
                  <c:v>40363</c:v>
                </c:pt>
                <c:pt idx="28">
                  <c:v>40364</c:v>
                </c:pt>
                <c:pt idx="29">
                  <c:v>40365</c:v>
                </c:pt>
                <c:pt idx="30">
                  <c:v>40366</c:v>
                </c:pt>
                <c:pt idx="31">
                  <c:v>40367</c:v>
                </c:pt>
                <c:pt idx="32">
                  <c:v>40368</c:v>
                </c:pt>
                <c:pt idx="33">
                  <c:v>40369</c:v>
                </c:pt>
                <c:pt idx="34">
                  <c:v>40370</c:v>
                </c:pt>
                <c:pt idx="35">
                  <c:v>40371</c:v>
                </c:pt>
                <c:pt idx="36">
                  <c:v>40372</c:v>
                </c:pt>
                <c:pt idx="37">
                  <c:v>40373</c:v>
                </c:pt>
                <c:pt idx="38">
                  <c:v>40374</c:v>
                </c:pt>
                <c:pt idx="39">
                  <c:v>40375</c:v>
                </c:pt>
                <c:pt idx="40">
                  <c:v>40376</c:v>
                </c:pt>
                <c:pt idx="41">
                  <c:v>40377</c:v>
                </c:pt>
                <c:pt idx="42">
                  <c:v>40379</c:v>
                </c:pt>
                <c:pt idx="43">
                  <c:v>40380</c:v>
                </c:pt>
                <c:pt idx="44">
                  <c:v>40381</c:v>
                </c:pt>
                <c:pt idx="45">
                  <c:v>40382</c:v>
                </c:pt>
                <c:pt idx="46">
                  <c:v>40383</c:v>
                </c:pt>
                <c:pt idx="47">
                  <c:v>40384</c:v>
                </c:pt>
                <c:pt idx="48">
                  <c:v>40385</c:v>
                </c:pt>
                <c:pt idx="49">
                  <c:v>40386</c:v>
                </c:pt>
                <c:pt idx="50">
                  <c:v>40387</c:v>
                </c:pt>
                <c:pt idx="51">
                  <c:v>40388</c:v>
                </c:pt>
                <c:pt idx="52">
                  <c:v>40389</c:v>
                </c:pt>
                <c:pt idx="53">
                  <c:v>40390</c:v>
                </c:pt>
                <c:pt idx="54">
                  <c:v>40391</c:v>
                </c:pt>
                <c:pt idx="55">
                  <c:v>40392</c:v>
                </c:pt>
                <c:pt idx="56">
                  <c:v>40393</c:v>
                </c:pt>
                <c:pt idx="57">
                  <c:v>40394</c:v>
                </c:pt>
                <c:pt idx="58">
                  <c:v>40395</c:v>
                </c:pt>
                <c:pt idx="59">
                  <c:v>40396</c:v>
                </c:pt>
                <c:pt idx="60">
                  <c:v>40397</c:v>
                </c:pt>
                <c:pt idx="61">
                  <c:v>40398</c:v>
                </c:pt>
                <c:pt idx="62">
                  <c:v>40399</c:v>
                </c:pt>
                <c:pt idx="63">
                  <c:v>40400</c:v>
                </c:pt>
                <c:pt idx="64">
                  <c:v>40401</c:v>
                </c:pt>
                <c:pt idx="65">
                  <c:v>40402</c:v>
                </c:pt>
                <c:pt idx="66">
                  <c:v>40403</c:v>
                </c:pt>
                <c:pt idx="67">
                  <c:v>40404</c:v>
                </c:pt>
                <c:pt idx="68">
                  <c:v>40405</c:v>
                </c:pt>
                <c:pt idx="69">
                  <c:v>40406</c:v>
                </c:pt>
                <c:pt idx="70">
                  <c:v>40407</c:v>
                </c:pt>
                <c:pt idx="71">
                  <c:v>40408</c:v>
                </c:pt>
                <c:pt idx="72">
                  <c:v>40409</c:v>
                </c:pt>
                <c:pt idx="73">
                  <c:v>40410</c:v>
                </c:pt>
                <c:pt idx="74">
                  <c:v>40411</c:v>
                </c:pt>
                <c:pt idx="75">
                  <c:v>40412</c:v>
                </c:pt>
                <c:pt idx="76">
                  <c:v>40413</c:v>
                </c:pt>
                <c:pt idx="77">
                  <c:v>40414</c:v>
                </c:pt>
                <c:pt idx="78">
                  <c:v>40415</c:v>
                </c:pt>
                <c:pt idx="79">
                  <c:v>40416</c:v>
                </c:pt>
                <c:pt idx="80">
                  <c:v>40417</c:v>
                </c:pt>
                <c:pt idx="81">
                  <c:v>40418</c:v>
                </c:pt>
                <c:pt idx="82">
                  <c:v>40419</c:v>
                </c:pt>
                <c:pt idx="83">
                  <c:v>40420</c:v>
                </c:pt>
                <c:pt idx="84">
                  <c:v>40421</c:v>
                </c:pt>
                <c:pt idx="85">
                  <c:v>40422</c:v>
                </c:pt>
                <c:pt idx="86">
                  <c:v>40423</c:v>
                </c:pt>
                <c:pt idx="87">
                  <c:v>40425</c:v>
                </c:pt>
                <c:pt idx="88">
                  <c:v>40426</c:v>
                </c:pt>
                <c:pt idx="89">
                  <c:v>40427</c:v>
                </c:pt>
                <c:pt idx="90">
                  <c:v>40428</c:v>
                </c:pt>
                <c:pt idx="91">
                  <c:v>40429</c:v>
                </c:pt>
                <c:pt idx="92">
                  <c:v>40430</c:v>
                </c:pt>
                <c:pt idx="93">
                  <c:v>40431</c:v>
                </c:pt>
                <c:pt idx="94">
                  <c:v>40432</c:v>
                </c:pt>
                <c:pt idx="95">
                  <c:v>40433</c:v>
                </c:pt>
                <c:pt idx="96">
                  <c:v>40434</c:v>
                </c:pt>
                <c:pt idx="97">
                  <c:v>40435</c:v>
                </c:pt>
                <c:pt idx="98">
                  <c:v>40436</c:v>
                </c:pt>
                <c:pt idx="99">
                  <c:v>40437</c:v>
                </c:pt>
                <c:pt idx="100">
                  <c:v>40438</c:v>
                </c:pt>
                <c:pt idx="101">
                  <c:v>40439</c:v>
                </c:pt>
                <c:pt idx="102">
                  <c:v>40440</c:v>
                </c:pt>
                <c:pt idx="103">
                  <c:v>40441</c:v>
                </c:pt>
                <c:pt idx="104">
                  <c:v>40442</c:v>
                </c:pt>
                <c:pt idx="105">
                  <c:v>40443</c:v>
                </c:pt>
                <c:pt idx="106">
                  <c:v>40444</c:v>
                </c:pt>
                <c:pt idx="107">
                  <c:v>40445</c:v>
                </c:pt>
                <c:pt idx="108">
                  <c:v>40446</c:v>
                </c:pt>
                <c:pt idx="109">
                  <c:v>40447</c:v>
                </c:pt>
                <c:pt idx="110">
                  <c:v>40448</c:v>
                </c:pt>
                <c:pt idx="111">
                  <c:v>40449</c:v>
                </c:pt>
                <c:pt idx="112">
                  <c:v>40450</c:v>
                </c:pt>
                <c:pt idx="113">
                  <c:v>40451</c:v>
                </c:pt>
                <c:pt idx="114">
                  <c:v>40452</c:v>
                </c:pt>
                <c:pt idx="115">
                  <c:v>40453</c:v>
                </c:pt>
                <c:pt idx="116">
                  <c:v>40454</c:v>
                </c:pt>
                <c:pt idx="117">
                  <c:v>40455</c:v>
                </c:pt>
                <c:pt idx="118">
                  <c:v>40456</c:v>
                </c:pt>
                <c:pt idx="119">
                  <c:v>40457</c:v>
                </c:pt>
                <c:pt idx="120">
                  <c:v>40458</c:v>
                </c:pt>
                <c:pt idx="121">
                  <c:v>40459</c:v>
                </c:pt>
                <c:pt idx="122">
                  <c:v>40460</c:v>
                </c:pt>
                <c:pt idx="123">
                  <c:v>40461</c:v>
                </c:pt>
                <c:pt idx="124">
                  <c:v>40462</c:v>
                </c:pt>
                <c:pt idx="125">
                  <c:v>40463</c:v>
                </c:pt>
                <c:pt idx="126">
                  <c:v>40464</c:v>
                </c:pt>
                <c:pt idx="127">
                  <c:v>40465</c:v>
                </c:pt>
                <c:pt idx="128">
                  <c:v>40466</c:v>
                </c:pt>
                <c:pt idx="129">
                  <c:v>40467</c:v>
                </c:pt>
                <c:pt idx="130">
                  <c:v>40468</c:v>
                </c:pt>
                <c:pt idx="131">
                  <c:v>40469</c:v>
                </c:pt>
                <c:pt idx="132">
                  <c:v>40470</c:v>
                </c:pt>
                <c:pt idx="133">
                  <c:v>40471</c:v>
                </c:pt>
                <c:pt idx="134">
                  <c:v>40472</c:v>
                </c:pt>
                <c:pt idx="135">
                  <c:v>40473</c:v>
                </c:pt>
                <c:pt idx="136">
                  <c:v>40474</c:v>
                </c:pt>
                <c:pt idx="137">
                  <c:v>40475</c:v>
                </c:pt>
                <c:pt idx="138">
                  <c:v>40476</c:v>
                </c:pt>
                <c:pt idx="139">
                  <c:v>40477</c:v>
                </c:pt>
                <c:pt idx="140">
                  <c:v>40478</c:v>
                </c:pt>
                <c:pt idx="141">
                  <c:v>40479</c:v>
                </c:pt>
                <c:pt idx="142">
                  <c:v>40480</c:v>
                </c:pt>
                <c:pt idx="143">
                  <c:v>40481</c:v>
                </c:pt>
                <c:pt idx="144">
                  <c:v>40482</c:v>
                </c:pt>
                <c:pt idx="145">
                  <c:v>40483</c:v>
                </c:pt>
                <c:pt idx="146">
                  <c:v>40484</c:v>
                </c:pt>
                <c:pt idx="147">
                  <c:v>40485</c:v>
                </c:pt>
                <c:pt idx="148">
                  <c:v>40486</c:v>
                </c:pt>
                <c:pt idx="149">
                  <c:v>40487</c:v>
                </c:pt>
                <c:pt idx="150">
                  <c:v>40488</c:v>
                </c:pt>
                <c:pt idx="151">
                  <c:v>40489</c:v>
                </c:pt>
                <c:pt idx="152">
                  <c:v>40490</c:v>
                </c:pt>
                <c:pt idx="153">
                  <c:v>40491</c:v>
                </c:pt>
                <c:pt idx="154">
                  <c:v>40492</c:v>
                </c:pt>
                <c:pt idx="155">
                  <c:v>40493</c:v>
                </c:pt>
                <c:pt idx="156">
                  <c:v>40494</c:v>
                </c:pt>
                <c:pt idx="157">
                  <c:v>40495</c:v>
                </c:pt>
                <c:pt idx="158">
                  <c:v>40496</c:v>
                </c:pt>
                <c:pt idx="159">
                  <c:v>40497</c:v>
                </c:pt>
                <c:pt idx="160">
                  <c:v>40498</c:v>
                </c:pt>
                <c:pt idx="161">
                  <c:v>40499</c:v>
                </c:pt>
                <c:pt idx="162">
                  <c:v>40500</c:v>
                </c:pt>
                <c:pt idx="163">
                  <c:v>40501</c:v>
                </c:pt>
                <c:pt idx="164">
                  <c:v>40503</c:v>
                </c:pt>
                <c:pt idx="165">
                  <c:v>40504</c:v>
                </c:pt>
                <c:pt idx="166">
                  <c:v>40505</c:v>
                </c:pt>
                <c:pt idx="167">
                  <c:v>40506</c:v>
                </c:pt>
                <c:pt idx="168">
                  <c:v>40507</c:v>
                </c:pt>
                <c:pt idx="169">
                  <c:v>40508</c:v>
                </c:pt>
              </c:numCache>
            </c:numRef>
          </c:cat>
          <c:val>
            <c:numRef>
              <c:f>'consultaB_pcia (1)'!$C$8:$C$177</c:f>
              <c:numCache>
                <c:formatCode>General</c:formatCode>
                <c:ptCount val="170"/>
                <c:pt idx="0">
                  <c:v>4.8</c:v>
                </c:pt>
                <c:pt idx="1">
                  <c:v>6.1</c:v>
                </c:pt>
                <c:pt idx="2">
                  <c:v>-1.1000000000000001</c:v>
                </c:pt>
                <c:pt idx="3">
                  <c:v>2.4</c:v>
                </c:pt>
                <c:pt idx="4">
                  <c:v>6.8</c:v>
                </c:pt>
                <c:pt idx="5">
                  <c:v>6.4</c:v>
                </c:pt>
                <c:pt idx="6">
                  <c:v>10.3</c:v>
                </c:pt>
                <c:pt idx="7">
                  <c:v>5.0999999999999996</c:v>
                </c:pt>
                <c:pt idx="8">
                  <c:v>3.9</c:v>
                </c:pt>
                <c:pt idx="9">
                  <c:v>1.3</c:v>
                </c:pt>
                <c:pt idx="10">
                  <c:v>8.3000000000000007</c:v>
                </c:pt>
                <c:pt idx="11">
                  <c:v>5.5</c:v>
                </c:pt>
                <c:pt idx="12">
                  <c:v>2.2000000000000002</c:v>
                </c:pt>
                <c:pt idx="13">
                  <c:v>0.4</c:v>
                </c:pt>
                <c:pt idx="14">
                  <c:v>2</c:v>
                </c:pt>
                <c:pt idx="15">
                  <c:v>5.8</c:v>
                </c:pt>
                <c:pt idx="16">
                  <c:v>6.4</c:v>
                </c:pt>
                <c:pt idx="17">
                  <c:v>-0.8</c:v>
                </c:pt>
                <c:pt idx="18">
                  <c:v>7.4</c:v>
                </c:pt>
                <c:pt idx="19">
                  <c:v>5</c:v>
                </c:pt>
                <c:pt idx="20">
                  <c:v>1.6</c:v>
                </c:pt>
                <c:pt idx="21">
                  <c:v>1.7</c:v>
                </c:pt>
                <c:pt idx="22">
                  <c:v>-1.2</c:v>
                </c:pt>
                <c:pt idx="23">
                  <c:v>5</c:v>
                </c:pt>
                <c:pt idx="24">
                  <c:v>8</c:v>
                </c:pt>
                <c:pt idx="25">
                  <c:v>11</c:v>
                </c:pt>
                <c:pt idx="26">
                  <c:v>14.3</c:v>
                </c:pt>
                <c:pt idx="27">
                  <c:v>8.5</c:v>
                </c:pt>
                <c:pt idx="28">
                  <c:v>5.5</c:v>
                </c:pt>
                <c:pt idx="29">
                  <c:v>3.2</c:v>
                </c:pt>
                <c:pt idx="30">
                  <c:v>1</c:v>
                </c:pt>
                <c:pt idx="31">
                  <c:v>0</c:v>
                </c:pt>
                <c:pt idx="32">
                  <c:v>-0.8</c:v>
                </c:pt>
                <c:pt idx="33">
                  <c:v>5.5</c:v>
                </c:pt>
                <c:pt idx="34">
                  <c:v>-2.5</c:v>
                </c:pt>
                <c:pt idx="35">
                  <c:v>0.2</c:v>
                </c:pt>
                <c:pt idx="36">
                  <c:v>-1.7</c:v>
                </c:pt>
                <c:pt idx="37">
                  <c:v>-3.5</c:v>
                </c:pt>
                <c:pt idx="38">
                  <c:v>-5.5</c:v>
                </c:pt>
                <c:pt idx="39">
                  <c:v>-5.8</c:v>
                </c:pt>
                <c:pt idx="40">
                  <c:v>-5.5</c:v>
                </c:pt>
                <c:pt idx="41">
                  <c:v>2.2000000000000002</c:v>
                </c:pt>
                <c:pt idx="42">
                  <c:v>-0.60000000000000064</c:v>
                </c:pt>
                <c:pt idx="43">
                  <c:v>-2.7</c:v>
                </c:pt>
                <c:pt idx="44">
                  <c:v>-2</c:v>
                </c:pt>
                <c:pt idx="45">
                  <c:v>-4.5</c:v>
                </c:pt>
                <c:pt idx="46">
                  <c:v>0</c:v>
                </c:pt>
                <c:pt idx="47">
                  <c:v>-2.7</c:v>
                </c:pt>
                <c:pt idx="48">
                  <c:v>0.2</c:v>
                </c:pt>
                <c:pt idx="49">
                  <c:v>4.4000000000000004</c:v>
                </c:pt>
                <c:pt idx="50">
                  <c:v>-0.60000000000000064</c:v>
                </c:pt>
                <c:pt idx="51">
                  <c:v>4</c:v>
                </c:pt>
                <c:pt idx="52">
                  <c:v>0.4</c:v>
                </c:pt>
                <c:pt idx="53">
                  <c:v>-4</c:v>
                </c:pt>
                <c:pt idx="54">
                  <c:v>-6.8</c:v>
                </c:pt>
                <c:pt idx="55">
                  <c:v>-6.5</c:v>
                </c:pt>
                <c:pt idx="56">
                  <c:v>-3</c:v>
                </c:pt>
                <c:pt idx="57">
                  <c:v>-5.5</c:v>
                </c:pt>
                <c:pt idx="58">
                  <c:v>-0.8</c:v>
                </c:pt>
                <c:pt idx="59">
                  <c:v>-3</c:v>
                </c:pt>
                <c:pt idx="60">
                  <c:v>4.4000000000000004</c:v>
                </c:pt>
                <c:pt idx="61">
                  <c:v>-2.5</c:v>
                </c:pt>
                <c:pt idx="62">
                  <c:v>-3</c:v>
                </c:pt>
                <c:pt idx="63">
                  <c:v>5</c:v>
                </c:pt>
                <c:pt idx="64">
                  <c:v>5.4</c:v>
                </c:pt>
                <c:pt idx="65">
                  <c:v>1.6</c:v>
                </c:pt>
                <c:pt idx="66">
                  <c:v>2.5</c:v>
                </c:pt>
                <c:pt idx="67">
                  <c:v>-1.3</c:v>
                </c:pt>
                <c:pt idx="68">
                  <c:v>5.4</c:v>
                </c:pt>
                <c:pt idx="69">
                  <c:v>7</c:v>
                </c:pt>
                <c:pt idx="70">
                  <c:v>3.9</c:v>
                </c:pt>
                <c:pt idx="71">
                  <c:v>0.4</c:v>
                </c:pt>
                <c:pt idx="72">
                  <c:v>6.1</c:v>
                </c:pt>
                <c:pt idx="73">
                  <c:v>7.5</c:v>
                </c:pt>
                <c:pt idx="74">
                  <c:v>7</c:v>
                </c:pt>
                <c:pt idx="75">
                  <c:v>-1.6</c:v>
                </c:pt>
                <c:pt idx="76">
                  <c:v>-0.4</c:v>
                </c:pt>
                <c:pt idx="77">
                  <c:v>1</c:v>
                </c:pt>
                <c:pt idx="78">
                  <c:v>6.5</c:v>
                </c:pt>
                <c:pt idx="79">
                  <c:v>8.3000000000000007</c:v>
                </c:pt>
                <c:pt idx="80">
                  <c:v>5</c:v>
                </c:pt>
                <c:pt idx="81">
                  <c:v>0.60000000000000064</c:v>
                </c:pt>
                <c:pt idx="82">
                  <c:v>8</c:v>
                </c:pt>
                <c:pt idx="83">
                  <c:v>-1</c:v>
                </c:pt>
                <c:pt idx="84">
                  <c:v>6.4</c:v>
                </c:pt>
                <c:pt idx="85">
                  <c:v>5</c:v>
                </c:pt>
                <c:pt idx="86">
                  <c:v>6</c:v>
                </c:pt>
                <c:pt idx="87">
                  <c:v>7</c:v>
                </c:pt>
                <c:pt idx="88">
                  <c:v>9.6</c:v>
                </c:pt>
                <c:pt idx="89">
                  <c:v>9.8000000000000007</c:v>
                </c:pt>
                <c:pt idx="90">
                  <c:v>10.1</c:v>
                </c:pt>
                <c:pt idx="91">
                  <c:v>7.8</c:v>
                </c:pt>
                <c:pt idx="92">
                  <c:v>7.4</c:v>
                </c:pt>
                <c:pt idx="93">
                  <c:v>3</c:v>
                </c:pt>
                <c:pt idx="94">
                  <c:v>3</c:v>
                </c:pt>
                <c:pt idx="95">
                  <c:v>6.4</c:v>
                </c:pt>
                <c:pt idx="96">
                  <c:v>0.8</c:v>
                </c:pt>
                <c:pt idx="97">
                  <c:v>7.4</c:v>
                </c:pt>
                <c:pt idx="98">
                  <c:v>7.1</c:v>
                </c:pt>
                <c:pt idx="99">
                  <c:v>9.6</c:v>
                </c:pt>
                <c:pt idx="100">
                  <c:v>4.4000000000000004</c:v>
                </c:pt>
                <c:pt idx="101">
                  <c:v>6</c:v>
                </c:pt>
                <c:pt idx="102">
                  <c:v>0.4</c:v>
                </c:pt>
                <c:pt idx="103">
                  <c:v>5</c:v>
                </c:pt>
                <c:pt idx="104">
                  <c:v>6</c:v>
                </c:pt>
                <c:pt idx="105">
                  <c:v>5.9</c:v>
                </c:pt>
                <c:pt idx="106">
                  <c:v>9.8000000000000007</c:v>
                </c:pt>
                <c:pt idx="107">
                  <c:v>11.6</c:v>
                </c:pt>
                <c:pt idx="108">
                  <c:v>10.3</c:v>
                </c:pt>
                <c:pt idx="109">
                  <c:v>4.5</c:v>
                </c:pt>
                <c:pt idx="110">
                  <c:v>4.4000000000000004</c:v>
                </c:pt>
                <c:pt idx="111">
                  <c:v>6.5</c:v>
                </c:pt>
                <c:pt idx="112">
                  <c:v>9.1</c:v>
                </c:pt>
                <c:pt idx="113">
                  <c:v>4.5</c:v>
                </c:pt>
                <c:pt idx="114">
                  <c:v>9</c:v>
                </c:pt>
                <c:pt idx="115">
                  <c:v>7.8</c:v>
                </c:pt>
                <c:pt idx="116">
                  <c:v>8.6</c:v>
                </c:pt>
                <c:pt idx="117">
                  <c:v>5</c:v>
                </c:pt>
                <c:pt idx="118">
                  <c:v>6</c:v>
                </c:pt>
                <c:pt idx="119">
                  <c:v>9.8000000000000007</c:v>
                </c:pt>
                <c:pt idx="120">
                  <c:v>7.8</c:v>
                </c:pt>
                <c:pt idx="121">
                  <c:v>12</c:v>
                </c:pt>
                <c:pt idx="122">
                  <c:v>13</c:v>
                </c:pt>
                <c:pt idx="123">
                  <c:v>8.3000000000000007</c:v>
                </c:pt>
                <c:pt idx="124">
                  <c:v>8.3000000000000007</c:v>
                </c:pt>
                <c:pt idx="125">
                  <c:v>8</c:v>
                </c:pt>
                <c:pt idx="126">
                  <c:v>6</c:v>
                </c:pt>
                <c:pt idx="127">
                  <c:v>4.4000000000000004</c:v>
                </c:pt>
                <c:pt idx="128">
                  <c:v>11</c:v>
                </c:pt>
                <c:pt idx="129">
                  <c:v>14.3</c:v>
                </c:pt>
                <c:pt idx="130">
                  <c:v>14.3</c:v>
                </c:pt>
                <c:pt idx="131">
                  <c:v>5.5</c:v>
                </c:pt>
                <c:pt idx="132">
                  <c:v>10.6</c:v>
                </c:pt>
                <c:pt idx="133">
                  <c:v>10.1</c:v>
                </c:pt>
                <c:pt idx="134">
                  <c:v>5.5</c:v>
                </c:pt>
                <c:pt idx="135">
                  <c:v>8.3000000000000007</c:v>
                </c:pt>
                <c:pt idx="136">
                  <c:v>10.1</c:v>
                </c:pt>
                <c:pt idx="137">
                  <c:v>10.6</c:v>
                </c:pt>
                <c:pt idx="138">
                  <c:v>10.5</c:v>
                </c:pt>
                <c:pt idx="139">
                  <c:v>10.8</c:v>
                </c:pt>
                <c:pt idx="140">
                  <c:v>11.6</c:v>
                </c:pt>
                <c:pt idx="141">
                  <c:v>13</c:v>
                </c:pt>
                <c:pt idx="142">
                  <c:v>10.3</c:v>
                </c:pt>
                <c:pt idx="143">
                  <c:v>16.600000000000001</c:v>
                </c:pt>
                <c:pt idx="144">
                  <c:v>9.8000000000000007</c:v>
                </c:pt>
                <c:pt idx="145">
                  <c:v>6.4</c:v>
                </c:pt>
                <c:pt idx="146">
                  <c:v>13.3</c:v>
                </c:pt>
                <c:pt idx="147">
                  <c:v>17.3</c:v>
                </c:pt>
                <c:pt idx="148">
                  <c:v>9.3000000000000007</c:v>
                </c:pt>
                <c:pt idx="149">
                  <c:v>9</c:v>
                </c:pt>
                <c:pt idx="150">
                  <c:v>5.9</c:v>
                </c:pt>
                <c:pt idx="151">
                  <c:v>7.8</c:v>
                </c:pt>
                <c:pt idx="152">
                  <c:v>10.8</c:v>
                </c:pt>
                <c:pt idx="153">
                  <c:v>12.3</c:v>
                </c:pt>
                <c:pt idx="154">
                  <c:v>16.3</c:v>
                </c:pt>
                <c:pt idx="155">
                  <c:v>12.8</c:v>
                </c:pt>
                <c:pt idx="156">
                  <c:v>9.1</c:v>
                </c:pt>
                <c:pt idx="157">
                  <c:v>9.6</c:v>
                </c:pt>
                <c:pt idx="158">
                  <c:v>10.3</c:v>
                </c:pt>
                <c:pt idx="159">
                  <c:v>11.6</c:v>
                </c:pt>
                <c:pt idx="160">
                  <c:v>18.3</c:v>
                </c:pt>
                <c:pt idx="161">
                  <c:v>19.2</c:v>
                </c:pt>
                <c:pt idx="162">
                  <c:v>14.1</c:v>
                </c:pt>
                <c:pt idx="163">
                  <c:v>11</c:v>
                </c:pt>
                <c:pt idx="164">
                  <c:v>17</c:v>
                </c:pt>
                <c:pt idx="165">
                  <c:v>14.1</c:v>
                </c:pt>
                <c:pt idx="166">
                  <c:v>13.8</c:v>
                </c:pt>
                <c:pt idx="167">
                  <c:v>15.8</c:v>
                </c:pt>
                <c:pt idx="168">
                  <c:v>10.6</c:v>
                </c:pt>
                <c:pt idx="169">
                  <c:v>8.8000000000000007</c:v>
                </c:pt>
              </c:numCache>
            </c:numRef>
          </c:val>
        </c:ser>
        <c:marker val="1"/>
        <c:axId val="81918976"/>
        <c:axId val="83055360"/>
      </c:lineChart>
      <c:dateAx>
        <c:axId val="81918976"/>
        <c:scaling>
          <c:orientation val="minMax"/>
          <c:max val="40508"/>
        </c:scaling>
        <c:axPos val="b"/>
        <c:numFmt formatCode="dd\-mm" sourceLinked="0"/>
        <c:tickLblPos val="nextTo"/>
        <c:txPr>
          <a:bodyPr rot="0" vert="horz"/>
          <a:lstStyle/>
          <a:p>
            <a:pPr>
              <a:defRPr/>
            </a:pPr>
            <a:endParaRPr lang="es-AR"/>
          </a:p>
        </c:txPr>
        <c:crossAx val="83055360"/>
        <c:crosses val="autoZero"/>
        <c:auto val="1"/>
        <c:lblOffset val="100"/>
        <c:majorUnit val="15"/>
        <c:majorTimeUnit val="days"/>
      </c:dateAx>
      <c:valAx>
        <c:axId val="83055360"/>
        <c:scaling>
          <c:orientation val="minMax"/>
          <c:max val="40"/>
          <c:min val="-10"/>
        </c:scaling>
        <c:axPos val="l"/>
        <c:majorGridlines/>
        <c:title>
          <c:tx>
            <c:rich>
              <a:bodyPr rot="-5400000" vert="horz"/>
              <a:lstStyle/>
              <a:p>
                <a:pPr>
                  <a:defRPr/>
                </a:pPr>
                <a:r>
                  <a:rPr lang="es-AR" dirty="0" smtClean="0"/>
                  <a:t>Temperatura</a:t>
                </a:r>
                <a:endParaRPr lang="es-AR" dirty="0"/>
              </a:p>
            </c:rich>
          </c:tx>
          <c:layout/>
        </c:title>
        <c:numFmt formatCode="General" sourceLinked="1"/>
        <c:tickLblPos val="nextTo"/>
        <c:crossAx val="81918976"/>
        <c:crosses val="autoZero"/>
        <c:crossBetween val="between"/>
        <c:majorUnit val="10"/>
      </c:valAx>
    </c:plotArea>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s-AR"/>
  <c:chart>
    <c:autoTitleDeleted val="1"/>
    <c:plotArea>
      <c:layout/>
      <c:lineChart>
        <c:grouping val="standard"/>
        <c:ser>
          <c:idx val="0"/>
          <c:order val="0"/>
          <c:tx>
            <c:strRef>
              <c:f>Temp2011!$H$5</c:f>
              <c:strCache>
                <c:ptCount val="1"/>
                <c:pt idx="0">
                  <c:v>Max 11-12</c:v>
                </c:pt>
              </c:strCache>
            </c:strRef>
          </c:tx>
          <c:spPr>
            <a:ln>
              <a:solidFill>
                <a:srgbClr val="FF0000"/>
              </a:solidFill>
            </a:ln>
          </c:spPr>
          <c:marker>
            <c:symbol val="none"/>
          </c:marker>
          <c:cat>
            <c:numRef>
              <c:f>Temp2011!$A$12:$A$188</c:f>
              <c:numCache>
                <c:formatCode>d\-m;@</c:formatCode>
                <c:ptCount val="177"/>
                <c:pt idx="0">
                  <c:v>40701</c:v>
                </c:pt>
                <c:pt idx="1">
                  <c:v>40702</c:v>
                </c:pt>
                <c:pt idx="2">
                  <c:v>40703</c:v>
                </c:pt>
                <c:pt idx="3">
                  <c:v>40704</c:v>
                </c:pt>
                <c:pt idx="4">
                  <c:v>40705</c:v>
                </c:pt>
                <c:pt idx="5">
                  <c:v>40706</c:v>
                </c:pt>
                <c:pt idx="6">
                  <c:v>40707</c:v>
                </c:pt>
                <c:pt idx="7">
                  <c:v>40708</c:v>
                </c:pt>
                <c:pt idx="8">
                  <c:v>40709</c:v>
                </c:pt>
                <c:pt idx="9">
                  <c:v>40710</c:v>
                </c:pt>
                <c:pt idx="10">
                  <c:v>40711</c:v>
                </c:pt>
                <c:pt idx="11">
                  <c:v>40712</c:v>
                </c:pt>
                <c:pt idx="12">
                  <c:v>40713</c:v>
                </c:pt>
                <c:pt idx="13">
                  <c:v>40714</c:v>
                </c:pt>
                <c:pt idx="14">
                  <c:v>40715</c:v>
                </c:pt>
                <c:pt idx="15">
                  <c:v>40716</c:v>
                </c:pt>
                <c:pt idx="16">
                  <c:v>40717</c:v>
                </c:pt>
                <c:pt idx="17">
                  <c:v>40718</c:v>
                </c:pt>
                <c:pt idx="18">
                  <c:v>40719</c:v>
                </c:pt>
                <c:pt idx="19">
                  <c:v>40720</c:v>
                </c:pt>
                <c:pt idx="20">
                  <c:v>40721</c:v>
                </c:pt>
                <c:pt idx="21">
                  <c:v>40722</c:v>
                </c:pt>
                <c:pt idx="22">
                  <c:v>40723</c:v>
                </c:pt>
                <c:pt idx="23">
                  <c:v>40724</c:v>
                </c:pt>
                <c:pt idx="24">
                  <c:v>40725</c:v>
                </c:pt>
                <c:pt idx="25">
                  <c:v>40726</c:v>
                </c:pt>
                <c:pt idx="26">
                  <c:v>40727</c:v>
                </c:pt>
                <c:pt idx="27">
                  <c:v>40728</c:v>
                </c:pt>
                <c:pt idx="28">
                  <c:v>40729</c:v>
                </c:pt>
                <c:pt idx="29">
                  <c:v>40730</c:v>
                </c:pt>
                <c:pt idx="30">
                  <c:v>40731</c:v>
                </c:pt>
                <c:pt idx="31">
                  <c:v>40732</c:v>
                </c:pt>
                <c:pt idx="32">
                  <c:v>40733</c:v>
                </c:pt>
                <c:pt idx="33">
                  <c:v>40734</c:v>
                </c:pt>
                <c:pt idx="34">
                  <c:v>40735</c:v>
                </c:pt>
                <c:pt idx="35">
                  <c:v>40736</c:v>
                </c:pt>
                <c:pt idx="36">
                  <c:v>40737</c:v>
                </c:pt>
                <c:pt idx="37">
                  <c:v>40738</c:v>
                </c:pt>
                <c:pt idx="38">
                  <c:v>40739</c:v>
                </c:pt>
                <c:pt idx="39">
                  <c:v>40740</c:v>
                </c:pt>
                <c:pt idx="40">
                  <c:v>40741</c:v>
                </c:pt>
                <c:pt idx="41">
                  <c:v>40742</c:v>
                </c:pt>
                <c:pt idx="42">
                  <c:v>40743</c:v>
                </c:pt>
                <c:pt idx="43">
                  <c:v>40744</c:v>
                </c:pt>
                <c:pt idx="44">
                  <c:v>40745</c:v>
                </c:pt>
                <c:pt idx="45">
                  <c:v>40746</c:v>
                </c:pt>
                <c:pt idx="46">
                  <c:v>40747</c:v>
                </c:pt>
                <c:pt idx="47">
                  <c:v>40748</c:v>
                </c:pt>
                <c:pt idx="48">
                  <c:v>40749</c:v>
                </c:pt>
                <c:pt idx="49">
                  <c:v>40750</c:v>
                </c:pt>
                <c:pt idx="50">
                  <c:v>40751</c:v>
                </c:pt>
                <c:pt idx="51">
                  <c:v>40752</c:v>
                </c:pt>
                <c:pt idx="52">
                  <c:v>40753</c:v>
                </c:pt>
                <c:pt idx="53">
                  <c:v>40754</c:v>
                </c:pt>
                <c:pt idx="54">
                  <c:v>40755</c:v>
                </c:pt>
                <c:pt idx="55">
                  <c:v>40756</c:v>
                </c:pt>
                <c:pt idx="56">
                  <c:v>40757</c:v>
                </c:pt>
                <c:pt idx="57">
                  <c:v>40758</c:v>
                </c:pt>
                <c:pt idx="58">
                  <c:v>40759</c:v>
                </c:pt>
                <c:pt idx="59">
                  <c:v>40760</c:v>
                </c:pt>
                <c:pt idx="60">
                  <c:v>40761</c:v>
                </c:pt>
                <c:pt idx="61">
                  <c:v>40762</c:v>
                </c:pt>
                <c:pt idx="62">
                  <c:v>40763</c:v>
                </c:pt>
                <c:pt idx="63">
                  <c:v>40764</c:v>
                </c:pt>
                <c:pt idx="64">
                  <c:v>40765</c:v>
                </c:pt>
                <c:pt idx="65">
                  <c:v>40766</c:v>
                </c:pt>
                <c:pt idx="66">
                  <c:v>40767</c:v>
                </c:pt>
                <c:pt idx="67">
                  <c:v>40768</c:v>
                </c:pt>
                <c:pt idx="68">
                  <c:v>40769</c:v>
                </c:pt>
                <c:pt idx="69">
                  <c:v>40770</c:v>
                </c:pt>
                <c:pt idx="70">
                  <c:v>40771</c:v>
                </c:pt>
                <c:pt idx="71">
                  <c:v>40772</c:v>
                </c:pt>
                <c:pt idx="72">
                  <c:v>40773</c:v>
                </c:pt>
                <c:pt idx="73">
                  <c:v>40774</c:v>
                </c:pt>
                <c:pt idx="74">
                  <c:v>40775</c:v>
                </c:pt>
                <c:pt idx="75">
                  <c:v>40776</c:v>
                </c:pt>
                <c:pt idx="76">
                  <c:v>40777</c:v>
                </c:pt>
                <c:pt idx="77">
                  <c:v>40778</c:v>
                </c:pt>
                <c:pt idx="78">
                  <c:v>40779</c:v>
                </c:pt>
                <c:pt idx="79">
                  <c:v>40780</c:v>
                </c:pt>
                <c:pt idx="80">
                  <c:v>40781</c:v>
                </c:pt>
                <c:pt idx="81">
                  <c:v>40782</c:v>
                </c:pt>
                <c:pt idx="82">
                  <c:v>40783</c:v>
                </c:pt>
                <c:pt idx="83">
                  <c:v>40784</c:v>
                </c:pt>
                <c:pt idx="84">
                  <c:v>40785</c:v>
                </c:pt>
                <c:pt idx="85">
                  <c:v>40786</c:v>
                </c:pt>
                <c:pt idx="86">
                  <c:v>40787</c:v>
                </c:pt>
                <c:pt idx="87">
                  <c:v>40788</c:v>
                </c:pt>
                <c:pt idx="88">
                  <c:v>40789</c:v>
                </c:pt>
                <c:pt idx="89">
                  <c:v>40790</c:v>
                </c:pt>
                <c:pt idx="90">
                  <c:v>40791</c:v>
                </c:pt>
                <c:pt idx="91">
                  <c:v>40792</c:v>
                </c:pt>
                <c:pt idx="92">
                  <c:v>40793</c:v>
                </c:pt>
                <c:pt idx="93">
                  <c:v>40794</c:v>
                </c:pt>
                <c:pt idx="94">
                  <c:v>40795</c:v>
                </c:pt>
                <c:pt idx="95">
                  <c:v>40796</c:v>
                </c:pt>
                <c:pt idx="96">
                  <c:v>40797</c:v>
                </c:pt>
                <c:pt idx="97">
                  <c:v>40798</c:v>
                </c:pt>
                <c:pt idx="98">
                  <c:v>40799</c:v>
                </c:pt>
                <c:pt idx="99">
                  <c:v>40800</c:v>
                </c:pt>
                <c:pt idx="100">
                  <c:v>40801</c:v>
                </c:pt>
                <c:pt idx="101">
                  <c:v>40802</c:v>
                </c:pt>
                <c:pt idx="102">
                  <c:v>40803</c:v>
                </c:pt>
                <c:pt idx="103">
                  <c:v>40804</c:v>
                </c:pt>
                <c:pt idx="104">
                  <c:v>40805</c:v>
                </c:pt>
                <c:pt idx="105">
                  <c:v>40806</c:v>
                </c:pt>
                <c:pt idx="106">
                  <c:v>40807</c:v>
                </c:pt>
                <c:pt idx="107">
                  <c:v>40808</c:v>
                </c:pt>
                <c:pt idx="108">
                  <c:v>40809</c:v>
                </c:pt>
                <c:pt idx="109">
                  <c:v>40810</c:v>
                </c:pt>
                <c:pt idx="110">
                  <c:v>40811</c:v>
                </c:pt>
                <c:pt idx="111">
                  <c:v>40812</c:v>
                </c:pt>
                <c:pt idx="112">
                  <c:v>40813</c:v>
                </c:pt>
                <c:pt idx="113">
                  <c:v>40814</c:v>
                </c:pt>
                <c:pt idx="114">
                  <c:v>40815</c:v>
                </c:pt>
                <c:pt idx="115">
                  <c:v>40816</c:v>
                </c:pt>
                <c:pt idx="116">
                  <c:v>40817</c:v>
                </c:pt>
                <c:pt idx="117">
                  <c:v>40818</c:v>
                </c:pt>
                <c:pt idx="118">
                  <c:v>40819</c:v>
                </c:pt>
                <c:pt idx="119">
                  <c:v>40820</c:v>
                </c:pt>
                <c:pt idx="120">
                  <c:v>40821</c:v>
                </c:pt>
                <c:pt idx="121">
                  <c:v>40822</c:v>
                </c:pt>
                <c:pt idx="122">
                  <c:v>40823</c:v>
                </c:pt>
                <c:pt idx="123">
                  <c:v>40824</c:v>
                </c:pt>
                <c:pt idx="124">
                  <c:v>40825</c:v>
                </c:pt>
                <c:pt idx="125">
                  <c:v>40826</c:v>
                </c:pt>
                <c:pt idx="126">
                  <c:v>40827</c:v>
                </c:pt>
                <c:pt idx="127">
                  <c:v>40828</c:v>
                </c:pt>
                <c:pt idx="128">
                  <c:v>40829</c:v>
                </c:pt>
                <c:pt idx="129">
                  <c:v>40830</c:v>
                </c:pt>
                <c:pt idx="130">
                  <c:v>40831</c:v>
                </c:pt>
                <c:pt idx="131">
                  <c:v>40832</c:v>
                </c:pt>
                <c:pt idx="132">
                  <c:v>40833</c:v>
                </c:pt>
                <c:pt idx="133">
                  <c:v>40834</c:v>
                </c:pt>
                <c:pt idx="134">
                  <c:v>40835</c:v>
                </c:pt>
                <c:pt idx="135">
                  <c:v>40836</c:v>
                </c:pt>
                <c:pt idx="136">
                  <c:v>40837</c:v>
                </c:pt>
                <c:pt idx="137">
                  <c:v>40838</c:v>
                </c:pt>
                <c:pt idx="138">
                  <c:v>40839</c:v>
                </c:pt>
                <c:pt idx="139">
                  <c:v>40840</c:v>
                </c:pt>
                <c:pt idx="140">
                  <c:v>40841</c:v>
                </c:pt>
                <c:pt idx="141">
                  <c:v>40842</c:v>
                </c:pt>
                <c:pt idx="142">
                  <c:v>40843</c:v>
                </c:pt>
                <c:pt idx="143">
                  <c:v>40844</c:v>
                </c:pt>
                <c:pt idx="144">
                  <c:v>40845</c:v>
                </c:pt>
                <c:pt idx="145">
                  <c:v>40846</c:v>
                </c:pt>
                <c:pt idx="146">
                  <c:v>40847</c:v>
                </c:pt>
                <c:pt idx="147">
                  <c:v>40848</c:v>
                </c:pt>
                <c:pt idx="148">
                  <c:v>40849</c:v>
                </c:pt>
                <c:pt idx="149">
                  <c:v>40850</c:v>
                </c:pt>
                <c:pt idx="150">
                  <c:v>40851</c:v>
                </c:pt>
                <c:pt idx="151">
                  <c:v>40852</c:v>
                </c:pt>
                <c:pt idx="152">
                  <c:v>40853</c:v>
                </c:pt>
                <c:pt idx="153">
                  <c:v>40854</c:v>
                </c:pt>
                <c:pt idx="154">
                  <c:v>40855</c:v>
                </c:pt>
                <c:pt idx="155">
                  <c:v>40856</c:v>
                </c:pt>
                <c:pt idx="156">
                  <c:v>40857</c:v>
                </c:pt>
                <c:pt idx="157">
                  <c:v>40858</c:v>
                </c:pt>
                <c:pt idx="158">
                  <c:v>40859</c:v>
                </c:pt>
                <c:pt idx="159">
                  <c:v>40860</c:v>
                </c:pt>
                <c:pt idx="160">
                  <c:v>40861</c:v>
                </c:pt>
                <c:pt idx="161">
                  <c:v>40862</c:v>
                </c:pt>
                <c:pt idx="162">
                  <c:v>40863</c:v>
                </c:pt>
                <c:pt idx="163">
                  <c:v>40864</c:v>
                </c:pt>
                <c:pt idx="164">
                  <c:v>40865</c:v>
                </c:pt>
                <c:pt idx="165">
                  <c:v>40866</c:v>
                </c:pt>
                <c:pt idx="166">
                  <c:v>40867</c:v>
                </c:pt>
                <c:pt idx="167">
                  <c:v>40868</c:v>
                </c:pt>
                <c:pt idx="168">
                  <c:v>40869</c:v>
                </c:pt>
                <c:pt idx="169">
                  <c:v>40870</c:v>
                </c:pt>
                <c:pt idx="170">
                  <c:v>40871</c:v>
                </c:pt>
                <c:pt idx="171">
                  <c:v>40872</c:v>
                </c:pt>
                <c:pt idx="172">
                  <c:v>40873</c:v>
                </c:pt>
                <c:pt idx="173">
                  <c:v>40874</c:v>
                </c:pt>
                <c:pt idx="174">
                  <c:v>40875</c:v>
                </c:pt>
                <c:pt idx="175">
                  <c:v>40876</c:v>
                </c:pt>
                <c:pt idx="176">
                  <c:v>40877</c:v>
                </c:pt>
              </c:numCache>
            </c:numRef>
          </c:cat>
          <c:val>
            <c:numRef>
              <c:f>Temp2011!$H$12:$H$188</c:f>
              <c:numCache>
                <c:formatCode>General</c:formatCode>
                <c:ptCount val="177"/>
                <c:pt idx="0">
                  <c:v>13.3</c:v>
                </c:pt>
                <c:pt idx="1">
                  <c:v>16.7</c:v>
                </c:pt>
                <c:pt idx="2">
                  <c:v>16.8</c:v>
                </c:pt>
                <c:pt idx="3">
                  <c:v>19.399999999999999</c:v>
                </c:pt>
                <c:pt idx="4">
                  <c:v>19.3</c:v>
                </c:pt>
                <c:pt idx="5">
                  <c:v>17.3</c:v>
                </c:pt>
                <c:pt idx="6">
                  <c:v>14</c:v>
                </c:pt>
                <c:pt idx="7">
                  <c:v>11.2</c:v>
                </c:pt>
                <c:pt idx="8">
                  <c:v>11.2</c:v>
                </c:pt>
                <c:pt idx="9">
                  <c:v>14.7</c:v>
                </c:pt>
                <c:pt idx="10">
                  <c:v>16.399999999999999</c:v>
                </c:pt>
                <c:pt idx="11">
                  <c:v>11.7</c:v>
                </c:pt>
                <c:pt idx="12">
                  <c:v>11.7</c:v>
                </c:pt>
                <c:pt idx="13">
                  <c:v>17.3</c:v>
                </c:pt>
                <c:pt idx="14">
                  <c:v>11.6</c:v>
                </c:pt>
                <c:pt idx="15">
                  <c:v>10.4</c:v>
                </c:pt>
                <c:pt idx="16">
                  <c:v>14.2</c:v>
                </c:pt>
                <c:pt idx="17">
                  <c:v>12.1</c:v>
                </c:pt>
                <c:pt idx="18">
                  <c:v>9.8000000000000007</c:v>
                </c:pt>
                <c:pt idx="19">
                  <c:v>10.9</c:v>
                </c:pt>
                <c:pt idx="20">
                  <c:v>15.2</c:v>
                </c:pt>
                <c:pt idx="21">
                  <c:v>14.1</c:v>
                </c:pt>
                <c:pt idx="24">
                  <c:v>9.9</c:v>
                </c:pt>
                <c:pt idx="25">
                  <c:v>10.6</c:v>
                </c:pt>
                <c:pt idx="26">
                  <c:v>9.7000000000000011</c:v>
                </c:pt>
                <c:pt idx="27">
                  <c:v>14.1</c:v>
                </c:pt>
                <c:pt idx="28">
                  <c:v>9.8000000000000007</c:v>
                </c:pt>
                <c:pt idx="29">
                  <c:v>12.6</c:v>
                </c:pt>
                <c:pt idx="30">
                  <c:v>18.600000000000001</c:v>
                </c:pt>
                <c:pt idx="31">
                  <c:v>19.5</c:v>
                </c:pt>
                <c:pt idx="32">
                  <c:v>20.3</c:v>
                </c:pt>
                <c:pt idx="33">
                  <c:v>20.8</c:v>
                </c:pt>
                <c:pt idx="34">
                  <c:v>18.7</c:v>
                </c:pt>
                <c:pt idx="35">
                  <c:v>19.899999999999999</c:v>
                </c:pt>
                <c:pt idx="36">
                  <c:v>20.7</c:v>
                </c:pt>
                <c:pt idx="37">
                  <c:v>17</c:v>
                </c:pt>
                <c:pt idx="38">
                  <c:v>16.899999999999999</c:v>
                </c:pt>
                <c:pt idx="39">
                  <c:v>16.7</c:v>
                </c:pt>
                <c:pt idx="40">
                  <c:v>14.9</c:v>
                </c:pt>
                <c:pt idx="41">
                  <c:v>7.5</c:v>
                </c:pt>
                <c:pt idx="42">
                  <c:v>9.4</c:v>
                </c:pt>
                <c:pt idx="43">
                  <c:v>11.3</c:v>
                </c:pt>
                <c:pt idx="44">
                  <c:v>16.2</c:v>
                </c:pt>
                <c:pt idx="45">
                  <c:v>19.3</c:v>
                </c:pt>
                <c:pt idx="46">
                  <c:v>18.2</c:v>
                </c:pt>
                <c:pt idx="47">
                  <c:v>19.600000000000001</c:v>
                </c:pt>
                <c:pt idx="48">
                  <c:v>15.9</c:v>
                </c:pt>
                <c:pt idx="49">
                  <c:v>16.3</c:v>
                </c:pt>
                <c:pt idx="50">
                  <c:v>16.600000000000001</c:v>
                </c:pt>
                <c:pt idx="51">
                  <c:v>17.899999999999999</c:v>
                </c:pt>
                <c:pt idx="52">
                  <c:v>10.1</c:v>
                </c:pt>
                <c:pt idx="53">
                  <c:v>7.2</c:v>
                </c:pt>
                <c:pt idx="54">
                  <c:v>9.6</c:v>
                </c:pt>
                <c:pt idx="55">
                  <c:v>10.6</c:v>
                </c:pt>
                <c:pt idx="56">
                  <c:v>14.7</c:v>
                </c:pt>
                <c:pt idx="57">
                  <c:v>12.2</c:v>
                </c:pt>
                <c:pt idx="58">
                  <c:v>11.2</c:v>
                </c:pt>
                <c:pt idx="59">
                  <c:v>19.2</c:v>
                </c:pt>
                <c:pt idx="60">
                  <c:v>18.2</c:v>
                </c:pt>
                <c:pt idx="61">
                  <c:v>19.8</c:v>
                </c:pt>
                <c:pt idx="62">
                  <c:v>14.6</c:v>
                </c:pt>
                <c:pt idx="63">
                  <c:v>14.3</c:v>
                </c:pt>
                <c:pt idx="64">
                  <c:v>17.600000000000001</c:v>
                </c:pt>
                <c:pt idx="65">
                  <c:v>23.9</c:v>
                </c:pt>
                <c:pt idx="66">
                  <c:v>18.100000000000001</c:v>
                </c:pt>
                <c:pt idx="67">
                  <c:v>18.5</c:v>
                </c:pt>
                <c:pt idx="68">
                  <c:v>17.100000000000001</c:v>
                </c:pt>
                <c:pt idx="69">
                  <c:v>14.8</c:v>
                </c:pt>
                <c:pt idx="70">
                  <c:v>17</c:v>
                </c:pt>
                <c:pt idx="71">
                  <c:v>16.899999999999999</c:v>
                </c:pt>
                <c:pt idx="72">
                  <c:v>9.8000000000000007</c:v>
                </c:pt>
                <c:pt idx="73">
                  <c:v>10.1</c:v>
                </c:pt>
                <c:pt idx="74">
                  <c:v>10.4</c:v>
                </c:pt>
                <c:pt idx="75">
                  <c:v>10.9</c:v>
                </c:pt>
                <c:pt idx="76">
                  <c:v>13.4</c:v>
                </c:pt>
                <c:pt idx="77">
                  <c:v>15.6</c:v>
                </c:pt>
                <c:pt idx="78">
                  <c:v>16.899999999999999</c:v>
                </c:pt>
                <c:pt idx="79">
                  <c:v>12.9</c:v>
                </c:pt>
                <c:pt idx="80">
                  <c:v>15</c:v>
                </c:pt>
                <c:pt idx="81">
                  <c:v>13.3</c:v>
                </c:pt>
                <c:pt idx="82">
                  <c:v>18.8</c:v>
                </c:pt>
                <c:pt idx="83">
                  <c:v>16.7</c:v>
                </c:pt>
                <c:pt idx="84">
                  <c:v>15.9</c:v>
                </c:pt>
                <c:pt idx="85">
                  <c:v>17.100000000000001</c:v>
                </c:pt>
                <c:pt idx="86">
                  <c:v>19.2</c:v>
                </c:pt>
                <c:pt idx="87">
                  <c:v>20.3</c:v>
                </c:pt>
                <c:pt idx="88">
                  <c:v>21.8</c:v>
                </c:pt>
                <c:pt idx="89">
                  <c:v>17.600000000000001</c:v>
                </c:pt>
                <c:pt idx="90">
                  <c:v>19.100000000000001</c:v>
                </c:pt>
                <c:pt idx="91">
                  <c:v>19.399999999999999</c:v>
                </c:pt>
                <c:pt idx="92">
                  <c:v>22.6</c:v>
                </c:pt>
                <c:pt idx="93">
                  <c:v>22.3</c:v>
                </c:pt>
                <c:pt idx="94">
                  <c:v>26.3</c:v>
                </c:pt>
                <c:pt idx="95">
                  <c:v>18.3</c:v>
                </c:pt>
                <c:pt idx="96">
                  <c:v>26.3</c:v>
                </c:pt>
                <c:pt idx="97">
                  <c:v>23</c:v>
                </c:pt>
                <c:pt idx="98">
                  <c:v>20.6</c:v>
                </c:pt>
                <c:pt idx="99">
                  <c:v>19.899999999999999</c:v>
                </c:pt>
                <c:pt idx="100">
                  <c:v>26.1</c:v>
                </c:pt>
                <c:pt idx="101">
                  <c:v>23.7</c:v>
                </c:pt>
                <c:pt idx="102">
                  <c:v>19.7</c:v>
                </c:pt>
                <c:pt idx="103">
                  <c:v>19.7</c:v>
                </c:pt>
                <c:pt idx="104">
                  <c:v>22.3</c:v>
                </c:pt>
                <c:pt idx="105">
                  <c:v>25.6</c:v>
                </c:pt>
                <c:pt idx="106">
                  <c:v>30.1</c:v>
                </c:pt>
                <c:pt idx="107">
                  <c:v>13.2</c:v>
                </c:pt>
                <c:pt idx="108">
                  <c:v>15.2</c:v>
                </c:pt>
                <c:pt idx="109">
                  <c:v>20.6</c:v>
                </c:pt>
                <c:pt idx="110">
                  <c:v>23.9</c:v>
                </c:pt>
                <c:pt idx="111">
                  <c:v>26.2</c:v>
                </c:pt>
                <c:pt idx="112">
                  <c:v>27.1</c:v>
                </c:pt>
                <c:pt idx="113">
                  <c:v>27.3</c:v>
                </c:pt>
                <c:pt idx="114">
                  <c:v>23.5</c:v>
                </c:pt>
                <c:pt idx="115">
                  <c:v>20.7</c:v>
                </c:pt>
                <c:pt idx="116">
                  <c:v>23</c:v>
                </c:pt>
                <c:pt idx="117">
                  <c:v>17.8</c:v>
                </c:pt>
                <c:pt idx="118">
                  <c:v>18.5</c:v>
                </c:pt>
                <c:pt idx="119">
                  <c:v>15.7</c:v>
                </c:pt>
                <c:pt idx="120">
                  <c:v>21.3</c:v>
                </c:pt>
                <c:pt idx="121">
                  <c:v>22.2</c:v>
                </c:pt>
                <c:pt idx="122">
                  <c:v>17.3</c:v>
                </c:pt>
                <c:pt idx="123">
                  <c:v>17.2</c:v>
                </c:pt>
                <c:pt idx="124">
                  <c:v>17.3</c:v>
                </c:pt>
                <c:pt idx="125">
                  <c:v>22.8</c:v>
                </c:pt>
                <c:pt idx="126">
                  <c:v>21.4</c:v>
                </c:pt>
                <c:pt idx="127">
                  <c:v>15.7</c:v>
                </c:pt>
                <c:pt idx="128">
                  <c:v>17.399999999999999</c:v>
                </c:pt>
                <c:pt idx="129">
                  <c:v>24.1</c:v>
                </c:pt>
                <c:pt idx="130">
                  <c:v>25.6</c:v>
                </c:pt>
                <c:pt idx="131">
                  <c:v>19.100000000000001</c:v>
                </c:pt>
                <c:pt idx="132">
                  <c:v>20.2</c:v>
                </c:pt>
                <c:pt idx="133">
                  <c:v>16.899999999999999</c:v>
                </c:pt>
                <c:pt idx="134">
                  <c:v>23</c:v>
                </c:pt>
                <c:pt idx="135">
                  <c:v>28.8</c:v>
                </c:pt>
                <c:pt idx="136">
                  <c:v>31.4</c:v>
                </c:pt>
                <c:pt idx="137">
                  <c:v>21.8</c:v>
                </c:pt>
                <c:pt idx="138">
                  <c:v>23.4</c:v>
                </c:pt>
                <c:pt idx="139">
                  <c:v>24.8</c:v>
                </c:pt>
                <c:pt idx="140">
                  <c:v>22.5</c:v>
                </c:pt>
                <c:pt idx="141">
                  <c:v>19.7</c:v>
                </c:pt>
                <c:pt idx="142">
                  <c:v>23.9</c:v>
                </c:pt>
                <c:pt idx="143">
                  <c:v>21.4</c:v>
                </c:pt>
                <c:pt idx="144">
                  <c:v>23.9</c:v>
                </c:pt>
                <c:pt idx="145">
                  <c:v>25.1</c:v>
                </c:pt>
                <c:pt idx="146">
                  <c:v>24.9</c:v>
                </c:pt>
                <c:pt idx="147">
                  <c:v>25.8</c:v>
                </c:pt>
                <c:pt idx="148">
                  <c:v>29.1</c:v>
                </c:pt>
                <c:pt idx="149">
                  <c:v>32.1</c:v>
                </c:pt>
                <c:pt idx="150">
                  <c:v>25.7</c:v>
                </c:pt>
                <c:pt idx="151">
                  <c:v>28.2</c:v>
                </c:pt>
                <c:pt idx="152">
                  <c:v>30.7</c:v>
                </c:pt>
                <c:pt idx="153">
                  <c:v>27.4</c:v>
                </c:pt>
                <c:pt idx="154">
                  <c:v>21</c:v>
                </c:pt>
                <c:pt idx="155">
                  <c:v>20.3</c:v>
                </c:pt>
                <c:pt idx="156">
                  <c:v>21.4</c:v>
                </c:pt>
                <c:pt idx="157">
                  <c:v>27.3</c:v>
                </c:pt>
                <c:pt idx="158">
                  <c:v>28.8</c:v>
                </c:pt>
                <c:pt idx="159">
                  <c:v>28.6</c:v>
                </c:pt>
                <c:pt idx="160">
                  <c:v>27.3</c:v>
                </c:pt>
                <c:pt idx="161">
                  <c:v>27.8</c:v>
                </c:pt>
                <c:pt idx="162">
                  <c:v>29.8</c:v>
                </c:pt>
                <c:pt idx="163">
                  <c:v>29.2</c:v>
                </c:pt>
                <c:pt idx="164">
                  <c:v>31.5</c:v>
                </c:pt>
                <c:pt idx="165">
                  <c:v>18.5</c:v>
                </c:pt>
                <c:pt idx="166">
                  <c:v>26.7</c:v>
                </c:pt>
                <c:pt idx="167">
                  <c:v>25.3</c:v>
                </c:pt>
                <c:pt idx="168">
                  <c:v>29.8</c:v>
                </c:pt>
                <c:pt idx="169">
                  <c:v>30.6</c:v>
                </c:pt>
                <c:pt idx="170">
                  <c:v>31.3</c:v>
                </c:pt>
                <c:pt idx="171">
                  <c:v>28.5</c:v>
                </c:pt>
                <c:pt idx="172">
                  <c:v>30.5</c:v>
                </c:pt>
                <c:pt idx="173">
                  <c:v>25.8</c:v>
                </c:pt>
                <c:pt idx="174">
                  <c:v>30.5</c:v>
                </c:pt>
                <c:pt idx="175">
                  <c:v>30.5</c:v>
                </c:pt>
                <c:pt idx="176">
                  <c:v>24.6</c:v>
                </c:pt>
              </c:numCache>
            </c:numRef>
          </c:val>
        </c:ser>
        <c:ser>
          <c:idx val="2"/>
          <c:order val="1"/>
          <c:tx>
            <c:strRef>
              <c:f>Temp2011!$J$5</c:f>
              <c:strCache>
                <c:ptCount val="1"/>
                <c:pt idx="0">
                  <c:v>Min 11-12</c:v>
                </c:pt>
              </c:strCache>
            </c:strRef>
          </c:tx>
          <c:spPr>
            <a:ln>
              <a:solidFill>
                <a:srgbClr val="0070C0"/>
              </a:solidFill>
            </a:ln>
          </c:spPr>
          <c:marker>
            <c:symbol val="none"/>
          </c:marker>
          <c:cat>
            <c:numRef>
              <c:f>Temp2011!$A$12:$A$188</c:f>
              <c:numCache>
                <c:formatCode>d\-m;@</c:formatCode>
                <c:ptCount val="177"/>
                <c:pt idx="0">
                  <c:v>40701</c:v>
                </c:pt>
                <c:pt idx="1">
                  <c:v>40702</c:v>
                </c:pt>
                <c:pt idx="2">
                  <c:v>40703</c:v>
                </c:pt>
                <c:pt idx="3">
                  <c:v>40704</c:v>
                </c:pt>
                <c:pt idx="4">
                  <c:v>40705</c:v>
                </c:pt>
                <c:pt idx="5">
                  <c:v>40706</c:v>
                </c:pt>
                <c:pt idx="6">
                  <c:v>40707</c:v>
                </c:pt>
                <c:pt idx="7">
                  <c:v>40708</c:v>
                </c:pt>
                <c:pt idx="8">
                  <c:v>40709</c:v>
                </c:pt>
                <c:pt idx="9">
                  <c:v>40710</c:v>
                </c:pt>
                <c:pt idx="10">
                  <c:v>40711</c:v>
                </c:pt>
                <c:pt idx="11">
                  <c:v>40712</c:v>
                </c:pt>
                <c:pt idx="12">
                  <c:v>40713</c:v>
                </c:pt>
                <c:pt idx="13">
                  <c:v>40714</c:v>
                </c:pt>
                <c:pt idx="14">
                  <c:v>40715</c:v>
                </c:pt>
                <c:pt idx="15">
                  <c:v>40716</c:v>
                </c:pt>
                <c:pt idx="16">
                  <c:v>40717</c:v>
                </c:pt>
                <c:pt idx="17">
                  <c:v>40718</c:v>
                </c:pt>
                <c:pt idx="18">
                  <c:v>40719</c:v>
                </c:pt>
                <c:pt idx="19">
                  <c:v>40720</c:v>
                </c:pt>
                <c:pt idx="20">
                  <c:v>40721</c:v>
                </c:pt>
                <c:pt idx="21">
                  <c:v>40722</c:v>
                </c:pt>
                <c:pt idx="22">
                  <c:v>40723</c:v>
                </c:pt>
                <c:pt idx="23">
                  <c:v>40724</c:v>
                </c:pt>
                <c:pt idx="24">
                  <c:v>40725</c:v>
                </c:pt>
                <c:pt idx="25">
                  <c:v>40726</c:v>
                </c:pt>
                <c:pt idx="26">
                  <c:v>40727</c:v>
                </c:pt>
                <c:pt idx="27">
                  <c:v>40728</c:v>
                </c:pt>
                <c:pt idx="28">
                  <c:v>40729</c:v>
                </c:pt>
                <c:pt idx="29">
                  <c:v>40730</c:v>
                </c:pt>
                <c:pt idx="30">
                  <c:v>40731</c:v>
                </c:pt>
                <c:pt idx="31">
                  <c:v>40732</c:v>
                </c:pt>
                <c:pt idx="32">
                  <c:v>40733</c:v>
                </c:pt>
                <c:pt idx="33">
                  <c:v>40734</c:v>
                </c:pt>
                <c:pt idx="34">
                  <c:v>40735</c:v>
                </c:pt>
                <c:pt idx="35">
                  <c:v>40736</c:v>
                </c:pt>
                <c:pt idx="36">
                  <c:v>40737</c:v>
                </c:pt>
                <c:pt idx="37">
                  <c:v>40738</c:v>
                </c:pt>
                <c:pt idx="38">
                  <c:v>40739</c:v>
                </c:pt>
                <c:pt idx="39">
                  <c:v>40740</c:v>
                </c:pt>
                <c:pt idx="40">
                  <c:v>40741</c:v>
                </c:pt>
                <c:pt idx="41">
                  <c:v>40742</c:v>
                </c:pt>
                <c:pt idx="42">
                  <c:v>40743</c:v>
                </c:pt>
                <c:pt idx="43">
                  <c:v>40744</c:v>
                </c:pt>
                <c:pt idx="44">
                  <c:v>40745</c:v>
                </c:pt>
                <c:pt idx="45">
                  <c:v>40746</c:v>
                </c:pt>
                <c:pt idx="46">
                  <c:v>40747</c:v>
                </c:pt>
                <c:pt idx="47">
                  <c:v>40748</c:v>
                </c:pt>
                <c:pt idx="48">
                  <c:v>40749</c:v>
                </c:pt>
                <c:pt idx="49">
                  <c:v>40750</c:v>
                </c:pt>
                <c:pt idx="50">
                  <c:v>40751</c:v>
                </c:pt>
                <c:pt idx="51">
                  <c:v>40752</c:v>
                </c:pt>
                <c:pt idx="52">
                  <c:v>40753</c:v>
                </c:pt>
                <c:pt idx="53">
                  <c:v>40754</c:v>
                </c:pt>
                <c:pt idx="54">
                  <c:v>40755</c:v>
                </c:pt>
                <c:pt idx="55">
                  <c:v>40756</c:v>
                </c:pt>
                <c:pt idx="56">
                  <c:v>40757</c:v>
                </c:pt>
                <c:pt idx="57">
                  <c:v>40758</c:v>
                </c:pt>
                <c:pt idx="58">
                  <c:v>40759</c:v>
                </c:pt>
                <c:pt idx="59">
                  <c:v>40760</c:v>
                </c:pt>
                <c:pt idx="60">
                  <c:v>40761</c:v>
                </c:pt>
                <c:pt idx="61">
                  <c:v>40762</c:v>
                </c:pt>
                <c:pt idx="62">
                  <c:v>40763</c:v>
                </c:pt>
                <c:pt idx="63">
                  <c:v>40764</c:v>
                </c:pt>
                <c:pt idx="64">
                  <c:v>40765</c:v>
                </c:pt>
                <c:pt idx="65">
                  <c:v>40766</c:v>
                </c:pt>
                <c:pt idx="66">
                  <c:v>40767</c:v>
                </c:pt>
                <c:pt idx="67">
                  <c:v>40768</c:v>
                </c:pt>
                <c:pt idx="68">
                  <c:v>40769</c:v>
                </c:pt>
                <c:pt idx="69">
                  <c:v>40770</c:v>
                </c:pt>
                <c:pt idx="70">
                  <c:v>40771</c:v>
                </c:pt>
                <c:pt idx="71">
                  <c:v>40772</c:v>
                </c:pt>
                <c:pt idx="72">
                  <c:v>40773</c:v>
                </c:pt>
                <c:pt idx="73">
                  <c:v>40774</c:v>
                </c:pt>
                <c:pt idx="74">
                  <c:v>40775</c:v>
                </c:pt>
                <c:pt idx="75">
                  <c:v>40776</c:v>
                </c:pt>
                <c:pt idx="76">
                  <c:v>40777</c:v>
                </c:pt>
                <c:pt idx="77">
                  <c:v>40778</c:v>
                </c:pt>
                <c:pt idx="78">
                  <c:v>40779</c:v>
                </c:pt>
                <c:pt idx="79">
                  <c:v>40780</c:v>
                </c:pt>
                <c:pt idx="80">
                  <c:v>40781</c:v>
                </c:pt>
                <c:pt idx="81">
                  <c:v>40782</c:v>
                </c:pt>
                <c:pt idx="82">
                  <c:v>40783</c:v>
                </c:pt>
                <c:pt idx="83">
                  <c:v>40784</c:v>
                </c:pt>
                <c:pt idx="84">
                  <c:v>40785</c:v>
                </c:pt>
                <c:pt idx="85">
                  <c:v>40786</c:v>
                </c:pt>
                <c:pt idx="86">
                  <c:v>40787</c:v>
                </c:pt>
                <c:pt idx="87">
                  <c:v>40788</c:v>
                </c:pt>
                <c:pt idx="88">
                  <c:v>40789</c:v>
                </c:pt>
                <c:pt idx="89">
                  <c:v>40790</c:v>
                </c:pt>
                <c:pt idx="90">
                  <c:v>40791</c:v>
                </c:pt>
                <c:pt idx="91">
                  <c:v>40792</c:v>
                </c:pt>
                <c:pt idx="92">
                  <c:v>40793</c:v>
                </c:pt>
                <c:pt idx="93">
                  <c:v>40794</c:v>
                </c:pt>
                <c:pt idx="94">
                  <c:v>40795</c:v>
                </c:pt>
                <c:pt idx="95">
                  <c:v>40796</c:v>
                </c:pt>
                <c:pt idx="96">
                  <c:v>40797</c:v>
                </c:pt>
                <c:pt idx="97">
                  <c:v>40798</c:v>
                </c:pt>
                <c:pt idx="98">
                  <c:v>40799</c:v>
                </c:pt>
                <c:pt idx="99">
                  <c:v>40800</c:v>
                </c:pt>
                <c:pt idx="100">
                  <c:v>40801</c:v>
                </c:pt>
                <c:pt idx="101">
                  <c:v>40802</c:v>
                </c:pt>
                <c:pt idx="102">
                  <c:v>40803</c:v>
                </c:pt>
                <c:pt idx="103">
                  <c:v>40804</c:v>
                </c:pt>
                <c:pt idx="104">
                  <c:v>40805</c:v>
                </c:pt>
                <c:pt idx="105">
                  <c:v>40806</c:v>
                </c:pt>
                <c:pt idx="106">
                  <c:v>40807</c:v>
                </c:pt>
                <c:pt idx="107">
                  <c:v>40808</c:v>
                </c:pt>
                <c:pt idx="108">
                  <c:v>40809</c:v>
                </c:pt>
                <c:pt idx="109">
                  <c:v>40810</c:v>
                </c:pt>
                <c:pt idx="110">
                  <c:v>40811</c:v>
                </c:pt>
                <c:pt idx="111">
                  <c:v>40812</c:v>
                </c:pt>
                <c:pt idx="112">
                  <c:v>40813</c:v>
                </c:pt>
                <c:pt idx="113">
                  <c:v>40814</c:v>
                </c:pt>
                <c:pt idx="114">
                  <c:v>40815</c:v>
                </c:pt>
                <c:pt idx="115">
                  <c:v>40816</c:v>
                </c:pt>
                <c:pt idx="116">
                  <c:v>40817</c:v>
                </c:pt>
                <c:pt idx="117">
                  <c:v>40818</c:v>
                </c:pt>
                <c:pt idx="118">
                  <c:v>40819</c:v>
                </c:pt>
                <c:pt idx="119">
                  <c:v>40820</c:v>
                </c:pt>
                <c:pt idx="120">
                  <c:v>40821</c:v>
                </c:pt>
                <c:pt idx="121">
                  <c:v>40822</c:v>
                </c:pt>
                <c:pt idx="122">
                  <c:v>40823</c:v>
                </c:pt>
                <c:pt idx="123">
                  <c:v>40824</c:v>
                </c:pt>
                <c:pt idx="124">
                  <c:v>40825</c:v>
                </c:pt>
                <c:pt idx="125">
                  <c:v>40826</c:v>
                </c:pt>
                <c:pt idx="126">
                  <c:v>40827</c:v>
                </c:pt>
                <c:pt idx="127">
                  <c:v>40828</c:v>
                </c:pt>
                <c:pt idx="128">
                  <c:v>40829</c:v>
                </c:pt>
                <c:pt idx="129">
                  <c:v>40830</c:v>
                </c:pt>
                <c:pt idx="130">
                  <c:v>40831</c:v>
                </c:pt>
                <c:pt idx="131">
                  <c:v>40832</c:v>
                </c:pt>
                <c:pt idx="132">
                  <c:v>40833</c:v>
                </c:pt>
                <c:pt idx="133">
                  <c:v>40834</c:v>
                </c:pt>
                <c:pt idx="134">
                  <c:v>40835</c:v>
                </c:pt>
                <c:pt idx="135">
                  <c:v>40836</c:v>
                </c:pt>
                <c:pt idx="136">
                  <c:v>40837</c:v>
                </c:pt>
                <c:pt idx="137">
                  <c:v>40838</c:v>
                </c:pt>
                <c:pt idx="138">
                  <c:v>40839</c:v>
                </c:pt>
                <c:pt idx="139">
                  <c:v>40840</c:v>
                </c:pt>
                <c:pt idx="140">
                  <c:v>40841</c:v>
                </c:pt>
                <c:pt idx="141">
                  <c:v>40842</c:v>
                </c:pt>
                <c:pt idx="142">
                  <c:v>40843</c:v>
                </c:pt>
                <c:pt idx="143">
                  <c:v>40844</c:v>
                </c:pt>
                <c:pt idx="144">
                  <c:v>40845</c:v>
                </c:pt>
                <c:pt idx="145">
                  <c:v>40846</c:v>
                </c:pt>
                <c:pt idx="146">
                  <c:v>40847</c:v>
                </c:pt>
                <c:pt idx="147">
                  <c:v>40848</c:v>
                </c:pt>
                <c:pt idx="148">
                  <c:v>40849</c:v>
                </c:pt>
                <c:pt idx="149">
                  <c:v>40850</c:v>
                </c:pt>
                <c:pt idx="150">
                  <c:v>40851</c:v>
                </c:pt>
                <c:pt idx="151">
                  <c:v>40852</c:v>
                </c:pt>
                <c:pt idx="152">
                  <c:v>40853</c:v>
                </c:pt>
                <c:pt idx="153">
                  <c:v>40854</c:v>
                </c:pt>
                <c:pt idx="154">
                  <c:v>40855</c:v>
                </c:pt>
                <c:pt idx="155">
                  <c:v>40856</c:v>
                </c:pt>
                <c:pt idx="156">
                  <c:v>40857</c:v>
                </c:pt>
                <c:pt idx="157">
                  <c:v>40858</c:v>
                </c:pt>
                <c:pt idx="158">
                  <c:v>40859</c:v>
                </c:pt>
                <c:pt idx="159">
                  <c:v>40860</c:v>
                </c:pt>
                <c:pt idx="160">
                  <c:v>40861</c:v>
                </c:pt>
                <c:pt idx="161">
                  <c:v>40862</c:v>
                </c:pt>
                <c:pt idx="162">
                  <c:v>40863</c:v>
                </c:pt>
                <c:pt idx="163">
                  <c:v>40864</c:v>
                </c:pt>
                <c:pt idx="164">
                  <c:v>40865</c:v>
                </c:pt>
                <c:pt idx="165">
                  <c:v>40866</c:v>
                </c:pt>
                <c:pt idx="166">
                  <c:v>40867</c:v>
                </c:pt>
                <c:pt idx="167">
                  <c:v>40868</c:v>
                </c:pt>
                <c:pt idx="168">
                  <c:v>40869</c:v>
                </c:pt>
                <c:pt idx="169">
                  <c:v>40870</c:v>
                </c:pt>
                <c:pt idx="170">
                  <c:v>40871</c:v>
                </c:pt>
                <c:pt idx="171">
                  <c:v>40872</c:v>
                </c:pt>
                <c:pt idx="172">
                  <c:v>40873</c:v>
                </c:pt>
                <c:pt idx="173">
                  <c:v>40874</c:v>
                </c:pt>
                <c:pt idx="174">
                  <c:v>40875</c:v>
                </c:pt>
                <c:pt idx="175">
                  <c:v>40876</c:v>
                </c:pt>
                <c:pt idx="176">
                  <c:v>40877</c:v>
                </c:pt>
              </c:numCache>
            </c:numRef>
          </c:cat>
          <c:val>
            <c:numRef>
              <c:f>Temp2011!$J$12:$J$188</c:f>
              <c:numCache>
                <c:formatCode>General</c:formatCode>
                <c:ptCount val="177"/>
                <c:pt idx="0">
                  <c:v>1.5</c:v>
                </c:pt>
                <c:pt idx="1">
                  <c:v>6.1</c:v>
                </c:pt>
                <c:pt idx="2">
                  <c:v>8</c:v>
                </c:pt>
                <c:pt idx="3">
                  <c:v>7.4</c:v>
                </c:pt>
                <c:pt idx="4">
                  <c:v>4.5999999999999996</c:v>
                </c:pt>
                <c:pt idx="5">
                  <c:v>3.9</c:v>
                </c:pt>
                <c:pt idx="6">
                  <c:v>3.3</c:v>
                </c:pt>
                <c:pt idx="7">
                  <c:v>3.2</c:v>
                </c:pt>
                <c:pt idx="8">
                  <c:v>8.7000000000000011</c:v>
                </c:pt>
                <c:pt idx="9">
                  <c:v>4.9000000000000004</c:v>
                </c:pt>
                <c:pt idx="10">
                  <c:v>-0.4</c:v>
                </c:pt>
                <c:pt idx="11">
                  <c:v>2.8</c:v>
                </c:pt>
                <c:pt idx="12">
                  <c:v>5.3</c:v>
                </c:pt>
                <c:pt idx="13">
                  <c:v>2.1</c:v>
                </c:pt>
                <c:pt idx="14">
                  <c:v>-0.4</c:v>
                </c:pt>
                <c:pt idx="15">
                  <c:v>4.9000000000000004</c:v>
                </c:pt>
                <c:pt idx="16">
                  <c:v>3.8</c:v>
                </c:pt>
                <c:pt idx="17">
                  <c:v>2.1</c:v>
                </c:pt>
                <c:pt idx="18">
                  <c:v>-2.9</c:v>
                </c:pt>
                <c:pt idx="19">
                  <c:v>-4.7</c:v>
                </c:pt>
                <c:pt idx="20">
                  <c:v>-1.4</c:v>
                </c:pt>
                <c:pt idx="21">
                  <c:v>-0.1</c:v>
                </c:pt>
                <c:pt idx="22">
                  <c:v>4.2</c:v>
                </c:pt>
                <c:pt idx="24">
                  <c:v>-2.1</c:v>
                </c:pt>
                <c:pt idx="25">
                  <c:v>-4.4000000000000004</c:v>
                </c:pt>
                <c:pt idx="26">
                  <c:v>-4</c:v>
                </c:pt>
                <c:pt idx="27">
                  <c:v>-4.2</c:v>
                </c:pt>
                <c:pt idx="28">
                  <c:v>-2.8</c:v>
                </c:pt>
                <c:pt idx="29">
                  <c:v>-7.4</c:v>
                </c:pt>
                <c:pt idx="30">
                  <c:v>-2.2999999999999998</c:v>
                </c:pt>
                <c:pt idx="31">
                  <c:v>-1.3</c:v>
                </c:pt>
                <c:pt idx="32">
                  <c:v>4.0999999999999996</c:v>
                </c:pt>
                <c:pt idx="33">
                  <c:v>1.3</c:v>
                </c:pt>
                <c:pt idx="34">
                  <c:v>7.7</c:v>
                </c:pt>
                <c:pt idx="35">
                  <c:v>3.5</c:v>
                </c:pt>
                <c:pt idx="36">
                  <c:v>0.30000000000000032</c:v>
                </c:pt>
                <c:pt idx="37">
                  <c:v>6.3</c:v>
                </c:pt>
                <c:pt idx="38">
                  <c:v>3.4</c:v>
                </c:pt>
                <c:pt idx="39">
                  <c:v>2</c:v>
                </c:pt>
                <c:pt idx="40">
                  <c:v>-1.6</c:v>
                </c:pt>
                <c:pt idx="41">
                  <c:v>4.4000000000000004</c:v>
                </c:pt>
                <c:pt idx="42">
                  <c:v>3.5</c:v>
                </c:pt>
                <c:pt idx="43">
                  <c:v>-1.8</c:v>
                </c:pt>
                <c:pt idx="44">
                  <c:v>0.9</c:v>
                </c:pt>
                <c:pt idx="45">
                  <c:v>2.5</c:v>
                </c:pt>
                <c:pt idx="46">
                  <c:v>3.7</c:v>
                </c:pt>
                <c:pt idx="47">
                  <c:v>4.5999999999999996</c:v>
                </c:pt>
                <c:pt idx="48">
                  <c:v>7.9</c:v>
                </c:pt>
                <c:pt idx="49">
                  <c:v>5.0999999999999996</c:v>
                </c:pt>
                <c:pt idx="50">
                  <c:v>1.7</c:v>
                </c:pt>
                <c:pt idx="51">
                  <c:v>0.30000000000000032</c:v>
                </c:pt>
                <c:pt idx="52">
                  <c:v>-0.1</c:v>
                </c:pt>
                <c:pt idx="53">
                  <c:v>-3.3</c:v>
                </c:pt>
                <c:pt idx="54">
                  <c:v>-2.9</c:v>
                </c:pt>
                <c:pt idx="55">
                  <c:v>-1.3</c:v>
                </c:pt>
                <c:pt idx="56">
                  <c:v>2.2999999999999998</c:v>
                </c:pt>
                <c:pt idx="57">
                  <c:v>0.8</c:v>
                </c:pt>
                <c:pt idx="58">
                  <c:v>-6.5</c:v>
                </c:pt>
                <c:pt idx="59">
                  <c:v>-0.1</c:v>
                </c:pt>
                <c:pt idx="60">
                  <c:v>-0.70000000000000062</c:v>
                </c:pt>
                <c:pt idx="61">
                  <c:v>2.2000000000000002</c:v>
                </c:pt>
                <c:pt idx="62">
                  <c:v>7.7</c:v>
                </c:pt>
                <c:pt idx="63">
                  <c:v>10.4</c:v>
                </c:pt>
                <c:pt idx="64">
                  <c:v>12.7</c:v>
                </c:pt>
                <c:pt idx="65">
                  <c:v>12.8</c:v>
                </c:pt>
                <c:pt idx="66">
                  <c:v>7.4</c:v>
                </c:pt>
                <c:pt idx="67">
                  <c:v>2.6</c:v>
                </c:pt>
                <c:pt idx="68">
                  <c:v>-0.60000000000000064</c:v>
                </c:pt>
                <c:pt idx="69">
                  <c:v>4.5999999999999996</c:v>
                </c:pt>
                <c:pt idx="70">
                  <c:v>4.4000000000000004</c:v>
                </c:pt>
                <c:pt idx="71">
                  <c:v>0.30000000000000032</c:v>
                </c:pt>
                <c:pt idx="72">
                  <c:v>5.5</c:v>
                </c:pt>
                <c:pt idx="73">
                  <c:v>2.2999999999999998</c:v>
                </c:pt>
                <c:pt idx="74">
                  <c:v>-1.4</c:v>
                </c:pt>
                <c:pt idx="75">
                  <c:v>-4.2</c:v>
                </c:pt>
                <c:pt idx="76">
                  <c:v>-3.3</c:v>
                </c:pt>
                <c:pt idx="77">
                  <c:v>0.4</c:v>
                </c:pt>
                <c:pt idx="78">
                  <c:v>3.8</c:v>
                </c:pt>
                <c:pt idx="79">
                  <c:v>1.7</c:v>
                </c:pt>
                <c:pt idx="80">
                  <c:v>0.8</c:v>
                </c:pt>
                <c:pt idx="81">
                  <c:v>5.6</c:v>
                </c:pt>
                <c:pt idx="82">
                  <c:v>0.8</c:v>
                </c:pt>
                <c:pt idx="83">
                  <c:v>3.5</c:v>
                </c:pt>
                <c:pt idx="84">
                  <c:v>3.3</c:v>
                </c:pt>
                <c:pt idx="85">
                  <c:v>-0.9</c:v>
                </c:pt>
                <c:pt idx="86">
                  <c:v>3.3</c:v>
                </c:pt>
                <c:pt idx="87">
                  <c:v>5.7</c:v>
                </c:pt>
                <c:pt idx="88">
                  <c:v>4.5999999999999996</c:v>
                </c:pt>
                <c:pt idx="89">
                  <c:v>3.8</c:v>
                </c:pt>
                <c:pt idx="90">
                  <c:v>4.2</c:v>
                </c:pt>
                <c:pt idx="91">
                  <c:v>2</c:v>
                </c:pt>
                <c:pt idx="92">
                  <c:v>2.8</c:v>
                </c:pt>
                <c:pt idx="93">
                  <c:v>3.3</c:v>
                </c:pt>
                <c:pt idx="94">
                  <c:v>11.9</c:v>
                </c:pt>
                <c:pt idx="95">
                  <c:v>4.3</c:v>
                </c:pt>
                <c:pt idx="96">
                  <c:v>2.7</c:v>
                </c:pt>
                <c:pt idx="97">
                  <c:v>4.8</c:v>
                </c:pt>
                <c:pt idx="98">
                  <c:v>-0.30000000000000032</c:v>
                </c:pt>
                <c:pt idx="99">
                  <c:v>4.7</c:v>
                </c:pt>
                <c:pt idx="100">
                  <c:v>8.2000000000000011</c:v>
                </c:pt>
                <c:pt idx="101">
                  <c:v>10.6</c:v>
                </c:pt>
                <c:pt idx="102">
                  <c:v>5.3</c:v>
                </c:pt>
                <c:pt idx="103">
                  <c:v>1.1000000000000001</c:v>
                </c:pt>
                <c:pt idx="104">
                  <c:v>2.9</c:v>
                </c:pt>
                <c:pt idx="105">
                  <c:v>1.8</c:v>
                </c:pt>
                <c:pt idx="106">
                  <c:v>10.7</c:v>
                </c:pt>
                <c:pt idx="107">
                  <c:v>5.2</c:v>
                </c:pt>
                <c:pt idx="108">
                  <c:v>0.2</c:v>
                </c:pt>
                <c:pt idx="109">
                  <c:v>4.2</c:v>
                </c:pt>
                <c:pt idx="110">
                  <c:v>10.9</c:v>
                </c:pt>
                <c:pt idx="111">
                  <c:v>7.9</c:v>
                </c:pt>
                <c:pt idx="112">
                  <c:v>12.6</c:v>
                </c:pt>
                <c:pt idx="113">
                  <c:v>13.9</c:v>
                </c:pt>
                <c:pt idx="114">
                  <c:v>9.1</c:v>
                </c:pt>
                <c:pt idx="115">
                  <c:v>3.6</c:v>
                </c:pt>
                <c:pt idx="116">
                  <c:v>5.9</c:v>
                </c:pt>
                <c:pt idx="117">
                  <c:v>3.8</c:v>
                </c:pt>
                <c:pt idx="118">
                  <c:v>-2.5</c:v>
                </c:pt>
                <c:pt idx="119">
                  <c:v>8.5</c:v>
                </c:pt>
                <c:pt idx="120">
                  <c:v>9.2000000000000011</c:v>
                </c:pt>
                <c:pt idx="121">
                  <c:v>8.9</c:v>
                </c:pt>
                <c:pt idx="122">
                  <c:v>13.3</c:v>
                </c:pt>
                <c:pt idx="123">
                  <c:v>11.7</c:v>
                </c:pt>
                <c:pt idx="124">
                  <c:v>10.8</c:v>
                </c:pt>
                <c:pt idx="125">
                  <c:v>6.2</c:v>
                </c:pt>
                <c:pt idx="126">
                  <c:v>10.200000000000001</c:v>
                </c:pt>
                <c:pt idx="127">
                  <c:v>11.6</c:v>
                </c:pt>
                <c:pt idx="128">
                  <c:v>9.8000000000000007</c:v>
                </c:pt>
                <c:pt idx="129">
                  <c:v>6.8</c:v>
                </c:pt>
                <c:pt idx="130">
                  <c:v>8.2000000000000011</c:v>
                </c:pt>
                <c:pt idx="131">
                  <c:v>11.8</c:v>
                </c:pt>
                <c:pt idx="132">
                  <c:v>4.9000000000000004</c:v>
                </c:pt>
                <c:pt idx="133">
                  <c:v>9.7000000000000011</c:v>
                </c:pt>
                <c:pt idx="134">
                  <c:v>5.4</c:v>
                </c:pt>
                <c:pt idx="135">
                  <c:v>10.9</c:v>
                </c:pt>
                <c:pt idx="136">
                  <c:v>13.2</c:v>
                </c:pt>
                <c:pt idx="137">
                  <c:v>7.9</c:v>
                </c:pt>
                <c:pt idx="138">
                  <c:v>2.6</c:v>
                </c:pt>
                <c:pt idx="139">
                  <c:v>8.7000000000000011</c:v>
                </c:pt>
                <c:pt idx="140">
                  <c:v>8.2000000000000011</c:v>
                </c:pt>
                <c:pt idx="141">
                  <c:v>2.4</c:v>
                </c:pt>
                <c:pt idx="142">
                  <c:v>13.2</c:v>
                </c:pt>
                <c:pt idx="143">
                  <c:v>5.7</c:v>
                </c:pt>
                <c:pt idx="144">
                  <c:v>8.8000000000000007</c:v>
                </c:pt>
                <c:pt idx="145">
                  <c:v>2.5</c:v>
                </c:pt>
                <c:pt idx="146">
                  <c:v>7.8</c:v>
                </c:pt>
                <c:pt idx="147">
                  <c:v>7.7</c:v>
                </c:pt>
                <c:pt idx="148">
                  <c:v>10.9</c:v>
                </c:pt>
                <c:pt idx="149">
                  <c:v>14.8</c:v>
                </c:pt>
                <c:pt idx="150">
                  <c:v>14.8</c:v>
                </c:pt>
                <c:pt idx="151">
                  <c:v>13.7</c:v>
                </c:pt>
                <c:pt idx="152">
                  <c:v>13.9</c:v>
                </c:pt>
                <c:pt idx="153">
                  <c:v>14.3</c:v>
                </c:pt>
                <c:pt idx="154">
                  <c:v>16.100000000000001</c:v>
                </c:pt>
                <c:pt idx="155">
                  <c:v>11.4</c:v>
                </c:pt>
                <c:pt idx="156">
                  <c:v>10.200000000000001</c:v>
                </c:pt>
                <c:pt idx="157">
                  <c:v>9.8000000000000007</c:v>
                </c:pt>
                <c:pt idx="158">
                  <c:v>12.8</c:v>
                </c:pt>
                <c:pt idx="159">
                  <c:v>14.8</c:v>
                </c:pt>
                <c:pt idx="160">
                  <c:v>11.4</c:v>
                </c:pt>
                <c:pt idx="161">
                  <c:v>11.6</c:v>
                </c:pt>
                <c:pt idx="162">
                  <c:v>13.1</c:v>
                </c:pt>
                <c:pt idx="163">
                  <c:v>14.6</c:v>
                </c:pt>
                <c:pt idx="164">
                  <c:v>16.899999999999999</c:v>
                </c:pt>
                <c:pt idx="165">
                  <c:v>13.2</c:v>
                </c:pt>
                <c:pt idx="166">
                  <c:v>11.1</c:v>
                </c:pt>
                <c:pt idx="167">
                  <c:v>13.9</c:v>
                </c:pt>
                <c:pt idx="168">
                  <c:v>12</c:v>
                </c:pt>
                <c:pt idx="169">
                  <c:v>17.100000000000001</c:v>
                </c:pt>
                <c:pt idx="170">
                  <c:v>16.100000000000001</c:v>
                </c:pt>
                <c:pt idx="171">
                  <c:v>17.600000000000001</c:v>
                </c:pt>
                <c:pt idx="172">
                  <c:v>13.3</c:v>
                </c:pt>
                <c:pt idx="173">
                  <c:v>17.399999999999999</c:v>
                </c:pt>
                <c:pt idx="174">
                  <c:v>16.2</c:v>
                </c:pt>
                <c:pt idx="175">
                  <c:v>16.2</c:v>
                </c:pt>
                <c:pt idx="176">
                  <c:v>6.3</c:v>
                </c:pt>
              </c:numCache>
            </c:numRef>
          </c:val>
        </c:ser>
        <c:marker val="1"/>
        <c:axId val="83084032"/>
        <c:axId val="83085568"/>
      </c:lineChart>
      <c:dateAx>
        <c:axId val="83084032"/>
        <c:scaling>
          <c:orientation val="minMax"/>
          <c:max val="40873"/>
        </c:scaling>
        <c:axPos val="b"/>
        <c:numFmt formatCode="d\-m;@" sourceLinked="1"/>
        <c:majorTickMark val="none"/>
        <c:tickLblPos val="nextTo"/>
        <c:txPr>
          <a:bodyPr/>
          <a:lstStyle/>
          <a:p>
            <a:pPr>
              <a:defRPr lang="es-MX"/>
            </a:pPr>
            <a:endParaRPr lang="es-AR"/>
          </a:p>
        </c:txPr>
        <c:crossAx val="83085568"/>
        <c:crosses val="autoZero"/>
        <c:auto val="1"/>
        <c:lblOffset val="100"/>
        <c:majorUnit val="15"/>
        <c:majorTimeUnit val="days"/>
      </c:dateAx>
      <c:valAx>
        <c:axId val="83085568"/>
        <c:scaling>
          <c:orientation val="minMax"/>
          <c:max val="40"/>
          <c:min val="-10"/>
        </c:scaling>
        <c:axPos val="l"/>
        <c:majorGridlines/>
        <c:title>
          <c:layout/>
          <c:txPr>
            <a:bodyPr/>
            <a:lstStyle/>
            <a:p>
              <a:pPr>
                <a:defRPr lang="es-MX"/>
              </a:pPr>
              <a:endParaRPr lang="es-AR"/>
            </a:p>
          </c:txPr>
        </c:title>
        <c:numFmt formatCode="General" sourceLinked="1"/>
        <c:majorTickMark val="none"/>
        <c:tickLblPos val="nextTo"/>
        <c:txPr>
          <a:bodyPr/>
          <a:lstStyle/>
          <a:p>
            <a:pPr>
              <a:defRPr lang="es-MX"/>
            </a:pPr>
            <a:endParaRPr lang="es-AR"/>
          </a:p>
        </c:txPr>
        <c:crossAx val="83084032"/>
        <c:crosses val="autoZero"/>
        <c:crossBetween val="between"/>
        <c:majorUnit val="10"/>
      </c:valAx>
    </c:plotArea>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s-AR"/>
  <c:chart>
    <c:title>
      <c:layout/>
    </c:title>
    <c:plotArea>
      <c:layout/>
      <c:scatterChart>
        <c:scatterStyle val="lineMarker"/>
        <c:ser>
          <c:idx val="1"/>
          <c:order val="0"/>
          <c:tx>
            <c:v>Cebada</c:v>
          </c:tx>
          <c:spPr>
            <a:ln w="28575">
              <a:noFill/>
            </a:ln>
          </c:spPr>
          <c:marker>
            <c:symbol val="circle"/>
            <c:size val="5"/>
            <c:spPr>
              <a:solidFill>
                <a:schemeClr val="accent1"/>
              </a:solidFill>
              <a:ln>
                <a:solidFill>
                  <a:schemeClr val="tx1"/>
                </a:solidFill>
              </a:ln>
            </c:spPr>
          </c:marker>
          <c:trendline>
            <c:spPr>
              <a:ln w="44450">
                <a:solidFill>
                  <a:schemeClr val="tx2">
                    <a:lumMod val="60000"/>
                    <a:lumOff val="40000"/>
                  </a:schemeClr>
                </a:solidFill>
              </a:ln>
              <a:effectLst>
                <a:outerShdw blurRad="50800" dist="38100" algn="l" rotWithShape="0">
                  <a:prstClr val="black">
                    <a:alpha val="40000"/>
                  </a:prstClr>
                </a:outerShdw>
              </a:effectLst>
            </c:spPr>
            <c:trendlineType val="poly"/>
            <c:order val="2"/>
            <c:dispRSqr val="1"/>
            <c:dispEq val="1"/>
            <c:trendlineLbl>
              <c:layout>
                <c:manualLayout>
                  <c:x val="-0.18440012914052858"/>
                  <c:y val="-8.2773767862350481E-2"/>
                </c:manualLayout>
              </c:layout>
              <c:numFmt formatCode="General" sourceLinked="0"/>
              <c:spPr>
                <a:solidFill>
                  <a:schemeClr val="tx2">
                    <a:lumMod val="40000"/>
                    <a:lumOff val="60000"/>
                  </a:schemeClr>
                </a:solidFill>
              </c:spPr>
              <c:txPr>
                <a:bodyPr/>
                <a:lstStyle/>
                <a:p>
                  <a:pPr>
                    <a:defRPr sz="1050" b="1">
                      <a:solidFill>
                        <a:schemeClr val="bg1"/>
                      </a:solidFill>
                    </a:defRPr>
                  </a:pPr>
                  <a:endParaRPr lang="es-AR"/>
                </a:p>
              </c:txPr>
            </c:trendlineLbl>
          </c:trendline>
          <c:xVal>
            <c:numRef>
              <c:f>FS!$V$4:$V$70</c:f>
              <c:numCache>
                <c:formatCode>dd/mm/yyyy</c:formatCode>
                <c:ptCount val="67"/>
                <c:pt idx="0">
                  <c:v>40667</c:v>
                </c:pt>
                <c:pt idx="1">
                  <c:v>40675</c:v>
                </c:pt>
                <c:pt idx="2">
                  <c:v>40676</c:v>
                </c:pt>
                <c:pt idx="3">
                  <c:v>40678</c:v>
                </c:pt>
                <c:pt idx="4">
                  <c:v>40683</c:v>
                </c:pt>
                <c:pt idx="5">
                  <c:v>40688</c:v>
                </c:pt>
                <c:pt idx="6">
                  <c:v>40689</c:v>
                </c:pt>
                <c:pt idx="7">
                  <c:v>40690</c:v>
                </c:pt>
                <c:pt idx="8">
                  <c:v>40691</c:v>
                </c:pt>
                <c:pt idx="9">
                  <c:v>40692</c:v>
                </c:pt>
                <c:pt idx="10">
                  <c:v>40693</c:v>
                </c:pt>
                <c:pt idx="11">
                  <c:v>40694</c:v>
                </c:pt>
                <c:pt idx="12">
                  <c:v>40695</c:v>
                </c:pt>
                <c:pt idx="13">
                  <c:v>40696</c:v>
                </c:pt>
                <c:pt idx="14">
                  <c:v>40697</c:v>
                </c:pt>
                <c:pt idx="15">
                  <c:v>40698</c:v>
                </c:pt>
                <c:pt idx="16">
                  <c:v>40699</c:v>
                </c:pt>
                <c:pt idx="17">
                  <c:v>40700</c:v>
                </c:pt>
                <c:pt idx="18">
                  <c:v>40701</c:v>
                </c:pt>
                <c:pt idx="19">
                  <c:v>40702</c:v>
                </c:pt>
                <c:pt idx="20">
                  <c:v>40703</c:v>
                </c:pt>
                <c:pt idx="21">
                  <c:v>40704</c:v>
                </c:pt>
                <c:pt idx="22">
                  <c:v>40705</c:v>
                </c:pt>
                <c:pt idx="23">
                  <c:v>40706</c:v>
                </c:pt>
                <c:pt idx="24">
                  <c:v>40707</c:v>
                </c:pt>
                <c:pt idx="25">
                  <c:v>40708</c:v>
                </c:pt>
                <c:pt idx="26">
                  <c:v>40709</c:v>
                </c:pt>
                <c:pt idx="27">
                  <c:v>40710</c:v>
                </c:pt>
                <c:pt idx="28">
                  <c:v>40711</c:v>
                </c:pt>
                <c:pt idx="29">
                  <c:v>40712</c:v>
                </c:pt>
                <c:pt idx="30">
                  <c:v>40713</c:v>
                </c:pt>
                <c:pt idx="31">
                  <c:v>40714</c:v>
                </c:pt>
                <c:pt idx="32">
                  <c:v>40715</c:v>
                </c:pt>
                <c:pt idx="33">
                  <c:v>40716</c:v>
                </c:pt>
                <c:pt idx="34">
                  <c:v>40717</c:v>
                </c:pt>
                <c:pt idx="35">
                  <c:v>40718</c:v>
                </c:pt>
                <c:pt idx="36">
                  <c:v>40719</c:v>
                </c:pt>
                <c:pt idx="37">
                  <c:v>40720</c:v>
                </c:pt>
                <c:pt idx="38">
                  <c:v>40721</c:v>
                </c:pt>
                <c:pt idx="39">
                  <c:v>40722</c:v>
                </c:pt>
                <c:pt idx="40">
                  <c:v>40723</c:v>
                </c:pt>
                <c:pt idx="41">
                  <c:v>40724</c:v>
                </c:pt>
                <c:pt idx="42">
                  <c:v>40725</c:v>
                </c:pt>
                <c:pt idx="43">
                  <c:v>40726</c:v>
                </c:pt>
                <c:pt idx="44">
                  <c:v>40727</c:v>
                </c:pt>
                <c:pt idx="45">
                  <c:v>40728</c:v>
                </c:pt>
                <c:pt idx="46">
                  <c:v>40729</c:v>
                </c:pt>
                <c:pt idx="47">
                  <c:v>40730</c:v>
                </c:pt>
                <c:pt idx="48">
                  <c:v>40731</c:v>
                </c:pt>
                <c:pt idx="49">
                  <c:v>40732</c:v>
                </c:pt>
                <c:pt idx="50">
                  <c:v>40733</c:v>
                </c:pt>
                <c:pt idx="51">
                  <c:v>40734</c:v>
                </c:pt>
                <c:pt idx="52">
                  <c:v>40735</c:v>
                </c:pt>
                <c:pt idx="53">
                  <c:v>40736</c:v>
                </c:pt>
                <c:pt idx="54">
                  <c:v>40737</c:v>
                </c:pt>
                <c:pt idx="55">
                  <c:v>40738</c:v>
                </c:pt>
                <c:pt idx="56">
                  <c:v>40739</c:v>
                </c:pt>
                <c:pt idx="57">
                  <c:v>40740</c:v>
                </c:pt>
                <c:pt idx="58">
                  <c:v>40745</c:v>
                </c:pt>
                <c:pt idx="59">
                  <c:v>40746</c:v>
                </c:pt>
                <c:pt idx="60">
                  <c:v>40751</c:v>
                </c:pt>
                <c:pt idx="61">
                  <c:v>40753</c:v>
                </c:pt>
                <c:pt idx="62">
                  <c:v>40765</c:v>
                </c:pt>
              </c:numCache>
            </c:numRef>
          </c:xVal>
          <c:yVal>
            <c:numRef>
              <c:f>FS!$W$4:$W$70</c:f>
              <c:numCache>
                <c:formatCode>General</c:formatCode>
                <c:ptCount val="67"/>
                <c:pt idx="1">
                  <c:v>3904.6428571428537</c:v>
                </c:pt>
                <c:pt idx="5">
                  <c:v>3480</c:v>
                </c:pt>
                <c:pt idx="6">
                  <c:v>6223</c:v>
                </c:pt>
                <c:pt idx="7">
                  <c:v>1500</c:v>
                </c:pt>
                <c:pt idx="8">
                  <c:v>2810</c:v>
                </c:pt>
                <c:pt idx="9">
                  <c:v>2520</c:v>
                </c:pt>
                <c:pt idx="11">
                  <c:v>4201</c:v>
                </c:pt>
                <c:pt idx="12">
                  <c:v>4100</c:v>
                </c:pt>
                <c:pt idx="13">
                  <c:v>4514</c:v>
                </c:pt>
                <c:pt idx="14">
                  <c:v>4585</c:v>
                </c:pt>
                <c:pt idx="15">
                  <c:v>4595</c:v>
                </c:pt>
                <c:pt idx="16">
                  <c:v>6191</c:v>
                </c:pt>
                <c:pt idx="17">
                  <c:v>5100</c:v>
                </c:pt>
                <c:pt idx="18">
                  <c:v>4670</c:v>
                </c:pt>
                <c:pt idx="19">
                  <c:v>5440.3921568627611</c:v>
                </c:pt>
                <c:pt idx="20">
                  <c:v>5440.3921568627611</c:v>
                </c:pt>
                <c:pt idx="21">
                  <c:v>6064</c:v>
                </c:pt>
                <c:pt idx="22">
                  <c:v>4425</c:v>
                </c:pt>
                <c:pt idx="23">
                  <c:v>5063.0833333333285</c:v>
                </c:pt>
                <c:pt idx="24">
                  <c:v>4656</c:v>
                </c:pt>
                <c:pt idx="25">
                  <c:v>3991</c:v>
                </c:pt>
                <c:pt idx="26">
                  <c:v>4277</c:v>
                </c:pt>
                <c:pt idx="27">
                  <c:v>4277</c:v>
                </c:pt>
                <c:pt idx="28">
                  <c:v>5239</c:v>
                </c:pt>
                <c:pt idx="29">
                  <c:v>5140</c:v>
                </c:pt>
                <c:pt idx="30">
                  <c:v>5475</c:v>
                </c:pt>
                <c:pt idx="31">
                  <c:v>5400</c:v>
                </c:pt>
                <c:pt idx="32">
                  <c:v>4401</c:v>
                </c:pt>
                <c:pt idx="33">
                  <c:v>4500</c:v>
                </c:pt>
                <c:pt idx="34">
                  <c:v>4416</c:v>
                </c:pt>
                <c:pt idx="35">
                  <c:v>4696</c:v>
                </c:pt>
                <c:pt idx="36">
                  <c:v>5023.8900000000003</c:v>
                </c:pt>
                <c:pt idx="37">
                  <c:v>5725</c:v>
                </c:pt>
                <c:pt idx="38">
                  <c:v>6062</c:v>
                </c:pt>
                <c:pt idx="39">
                  <c:v>6175</c:v>
                </c:pt>
                <c:pt idx="40">
                  <c:v>5500</c:v>
                </c:pt>
                <c:pt idx="41">
                  <c:v>5559</c:v>
                </c:pt>
                <c:pt idx="42">
                  <c:v>4890.38</c:v>
                </c:pt>
                <c:pt idx="43">
                  <c:v>4466</c:v>
                </c:pt>
                <c:pt idx="44">
                  <c:v>5175</c:v>
                </c:pt>
                <c:pt idx="45">
                  <c:v>4782</c:v>
                </c:pt>
                <c:pt idx="46">
                  <c:v>5278</c:v>
                </c:pt>
                <c:pt idx="47">
                  <c:v>5079</c:v>
                </c:pt>
                <c:pt idx="48">
                  <c:v>3545</c:v>
                </c:pt>
                <c:pt idx="49">
                  <c:v>5300</c:v>
                </c:pt>
                <c:pt idx="50">
                  <c:v>2310.6666666666533</c:v>
                </c:pt>
                <c:pt idx="52">
                  <c:v>3932</c:v>
                </c:pt>
                <c:pt idx="54">
                  <c:v>4030.6382978723477</c:v>
                </c:pt>
                <c:pt idx="55">
                  <c:v>2721.1111111111122</c:v>
                </c:pt>
                <c:pt idx="56">
                  <c:v>3308</c:v>
                </c:pt>
                <c:pt idx="57">
                  <c:v>3196.8</c:v>
                </c:pt>
                <c:pt idx="60">
                  <c:v>1636</c:v>
                </c:pt>
                <c:pt idx="61">
                  <c:v>2365</c:v>
                </c:pt>
              </c:numCache>
            </c:numRef>
          </c:yVal>
        </c:ser>
        <c:axId val="83030016"/>
        <c:axId val="83031552"/>
      </c:scatterChart>
      <c:valAx>
        <c:axId val="83030016"/>
        <c:scaling>
          <c:orientation val="minMax"/>
          <c:max val="40755"/>
          <c:min val="40664"/>
        </c:scaling>
        <c:axPos val="b"/>
        <c:numFmt formatCode="dd/mm" sourceLinked="0"/>
        <c:tickLblPos val="nextTo"/>
        <c:txPr>
          <a:bodyPr/>
          <a:lstStyle/>
          <a:p>
            <a:pPr>
              <a:defRPr sz="1600" b="1"/>
            </a:pPr>
            <a:endParaRPr lang="es-AR"/>
          </a:p>
        </c:txPr>
        <c:crossAx val="83031552"/>
        <c:crosses val="autoZero"/>
        <c:crossBetween val="midCat"/>
        <c:majorUnit val="15"/>
        <c:minorUnit val="5"/>
      </c:valAx>
      <c:valAx>
        <c:axId val="83031552"/>
        <c:scaling>
          <c:orientation val="minMax"/>
          <c:max val="8000"/>
          <c:min val="0"/>
        </c:scaling>
        <c:axPos val="l"/>
        <c:majorGridlines/>
        <c:title>
          <c:tx>
            <c:rich>
              <a:bodyPr rot="-5400000" vert="horz"/>
              <a:lstStyle/>
              <a:p>
                <a:pPr>
                  <a:defRPr sz="1600">
                    <a:effectLst>
                      <a:outerShdw blurRad="38100" dist="38100" dir="2700000" algn="tl">
                        <a:srgbClr val="000000">
                          <a:alpha val="43137"/>
                        </a:srgbClr>
                      </a:outerShdw>
                    </a:effectLst>
                  </a:defRPr>
                </a:pPr>
                <a:r>
                  <a:rPr lang="es-AR" sz="1600" dirty="0" smtClean="0">
                    <a:effectLst>
                      <a:outerShdw blurRad="38100" dist="38100" dir="2700000" algn="tl">
                        <a:srgbClr val="000000">
                          <a:alpha val="43137"/>
                        </a:srgbClr>
                      </a:outerShdw>
                    </a:effectLst>
                  </a:rPr>
                  <a:t>Rinde</a:t>
                </a:r>
                <a:endParaRPr lang="es-AR" sz="1600" dirty="0">
                  <a:effectLst>
                    <a:outerShdw blurRad="38100" dist="38100" dir="2700000" algn="tl">
                      <a:srgbClr val="000000">
                        <a:alpha val="43137"/>
                      </a:srgbClr>
                    </a:outerShdw>
                  </a:effectLst>
                </a:endParaRPr>
              </a:p>
            </c:rich>
          </c:tx>
          <c:layout/>
        </c:title>
        <c:numFmt formatCode="#,##0" sourceLinked="0"/>
        <c:tickLblPos val="nextTo"/>
        <c:txPr>
          <a:bodyPr/>
          <a:lstStyle/>
          <a:p>
            <a:pPr>
              <a:defRPr sz="1400" b="1">
                <a:effectLst>
                  <a:outerShdw blurRad="38100" dist="38100" dir="2700000" algn="tl">
                    <a:srgbClr val="000000">
                      <a:alpha val="43137"/>
                    </a:srgbClr>
                  </a:outerShdw>
                </a:effectLst>
              </a:defRPr>
            </a:pPr>
            <a:endParaRPr lang="es-AR"/>
          </a:p>
        </c:txPr>
        <c:crossAx val="83030016"/>
        <c:crossesAt val="40660"/>
        <c:crossBetween val="midCat"/>
      </c:valAx>
    </c:plotArea>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0.14196741032370971"/>
          <c:y val="2.7663703832602152E-2"/>
          <c:w val="0.72042957130359042"/>
          <c:h val="0.84279554498502962"/>
        </c:manualLayout>
      </c:layout>
      <c:barChart>
        <c:barDir val="col"/>
        <c:grouping val="clustered"/>
        <c:ser>
          <c:idx val="1"/>
          <c:order val="0"/>
          <c:tx>
            <c:strRef>
              <c:f>Analisis!$C$464</c:f>
              <c:strCache>
                <c:ptCount val="1"/>
                <c:pt idx="0">
                  <c:v>05-jun</c:v>
                </c:pt>
              </c:strCache>
            </c:strRef>
          </c:tx>
          <c:dLbls>
            <c:dLbl>
              <c:idx val="0"/>
              <c:layout>
                <c:manualLayout>
                  <c:x val="2.7777777777777974E-3"/>
                  <c:y val="0.32283311113283525"/>
                </c:manualLayout>
              </c:layout>
              <c:numFmt formatCode="#,##0" sourceLinked="0"/>
              <c:spPr/>
              <c:txPr>
                <a:bodyPr/>
                <a:lstStyle/>
                <a:p>
                  <a:pPr>
                    <a:defRPr sz="1800" b="1">
                      <a:solidFill>
                        <a:schemeClr val="bg1"/>
                      </a:solidFill>
                      <a:effectLst>
                        <a:outerShdw blurRad="38100" dist="38100" dir="2700000" algn="tl">
                          <a:srgbClr val="000000">
                            <a:alpha val="43137"/>
                          </a:srgbClr>
                        </a:outerShdw>
                      </a:effectLst>
                    </a:defRPr>
                  </a:pPr>
                  <a:endParaRPr lang="es-AR"/>
                </a:p>
              </c:txPr>
              <c:dLblPos val="outEnd"/>
              <c:showVal val="1"/>
            </c:dLbl>
            <c:txPr>
              <a:bodyPr/>
              <a:lstStyle/>
              <a:p>
                <a:pPr>
                  <a:defRPr sz="1800" b="1">
                    <a:solidFill>
                      <a:schemeClr val="bg1"/>
                    </a:solidFill>
                    <a:effectLst>
                      <a:outerShdw blurRad="38100" dist="38100" dir="2700000" algn="tl">
                        <a:srgbClr val="000000">
                          <a:alpha val="43137"/>
                        </a:srgbClr>
                      </a:outerShdw>
                    </a:effectLst>
                  </a:defRPr>
                </a:pPr>
                <a:endParaRPr lang="es-AR"/>
              </a:p>
            </c:txPr>
            <c:dLblPos val="outEnd"/>
            <c:showVal val="1"/>
          </c:dLbls>
          <c:errBars>
            <c:errBarType val="both"/>
            <c:errValType val="cust"/>
            <c:plus>
              <c:numRef>
                <c:f>Analisis!$H$464</c:f>
                <c:numCache>
                  <c:formatCode>General</c:formatCode>
                  <c:ptCount val="1"/>
                  <c:pt idx="0">
                    <c:v>868.40101949138239</c:v>
                  </c:pt>
                </c:numCache>
              </c:numRef>
            </c:plus>
            <c:minus>
              <c:numRef>
                <c:f>Analisis!$H$464</c:f>
                <c:numCache>
                  <c:formatCode>General</c:formatCode>
                  <c:ptCount val="1"/>
                  <c:pt idx="0">
                    <c:v>868.40101949138239</c:v>
                  </c:pt>
                </c:numCache>
              </c:numRef>
            </c:minus>
          </c:errBars>
          <c:val>
            <c:numRef>
              <c:f>Analisis!$I$464</c:f>
              <c:numCache>
                <c:formatCode>0</c:formatCode>
                <c:ptCount val="1"/>
                <c:pt idx="0">
                  <c:v>5508.8347266874634</c:v>
                </c:pt>
              </c:numCache>
            </c:numRef>
          </c:val>
        </c:ser>
        <c:ser>
          <c:idx val="0"/>
          <c:order val="1"/>
          <c:tx>
            <c:strRef>
              <c:f>Analisis!$C$459</c:f>
              <c:strCache>
                <c:ptCount val="1"/>
                <c:pt idx="0">
                  <c:v>20-jun</c:v>
                </c:pt>
              </c:strCache>
            </c:strRef>
          </c:tx>
          <c:dLbls>
            <c:dLbl>
              <c:idx val="0"/>
              <c:layout>
                <c:manualLayout>
                  <c:x val="-8.3333333333333367E-3"/>
                  <c:y val="0.32020845169272982"/>
                </c:manualLayout>
              </c:layout>
              <c:dLblPos val="outEnd"/>
              <c:showVal val="1"/>
            </c:dLbl>
            <c:numFmt formatCode="#,##0" sourceLinked="0"/>
            <c:txPr>
              <a:bodyPr/>
              <a:lstStyle/>
              <a:p>
                <a:pPr>
                  <a:defRPr sz="2000" b="1">
                    <a:solidFill>
                      <a:schemeClr val="bg1"/>
                    </a:solidFill>
                    <a:effectLst>
                      <a:outerShdw blurRad="38100" dist="38100" dir="2700000" algn="tl">
                        <a:srgbClr val="000000">
                          <a:alpha val="43137"/>
                        </a:srgbClr>
                      </a:outerShdw>
                    </a:effectLst>
                  </a:defRPr>
                </a:pPr>
                <a:endParaRPr lang="es-AR"/>
              </a:p>
            </c:txPr>
            <c:dLblPos val="outEnd"/>
            <c:showVal val="1"/>
          </c:dLbls>
          <c:errBars>
            <c:errBarType val="both"/>
            <c:errValType val="cust"/>
            <c:plus>
              <c:numRef>
                <c:f>Analisis!$H$459</c:f>
                <c:numCache>
                  <c:formatCode>General</c:formatCode>
                  <c:ptCount val="1"/>
                  <c:pt idx="0">
                    <c:v>557.97653381203838</c:v>
                  </c:pt>
                </c:numCache>
              </c:numRef>
            </c:plus>
            <c:minus>
              <c:numRef>
                <c:f>Analisis!$H$459</c:f>
                <c:numCache>
                  <c:formatCode>General</c:formatCode>
                  <c:ptCount val="1"/>
                  <c:pt idx="0">
                    <c:v>557.97653381203838</c:v>
                  </c:pt>
                </c:numCache>
              </c:numRef>
            </c:minus>
          </c:errBars>
          <c:val>
            <c:numRef>
              <c:f>Analisis!$I$459</c:f>
              <c:numCache>
                <c:formatCode>0</c:formatCode>
                <c:ptCount val="1"/>
                <c:pt idx="0">
                  <c:v>5440.4261572521209</c:v>
                </c:pt>
              </c:numCache>
            </c:numRef>
          </c:val>
        </c:ser>
        <c:axId val="83166336"/>
        <c:axId val="83167872"/>
      </c:barChart>
      <c:catAx>
        <c:axId val="83166336"/>
        <c:scaling>
          <c:orientation val="minMax"/>
        </c:scaling>
        <c:delete val="1"/>
        <c:axPos val="b"/>
        <c:tickLblPos val="nextTo"/>
        <c:crossAx val="83167872"/>
        <c:crosses val="autoZero"/>
        <c:auto val="1"/>
        <c:lblAlgn val="ctr"/>
        <c:lblOffset val="100"/>
      </c:catAx>
      <c:valAx>
        <c:axId val="83167872"/>
        <c:scaling>
          <c:orientation val="minMax"/>
          <c:min val="0"/>
        </c:scaling>
        <c:axPos val="l"/>
        <c:majorGridlines/>
        <c:numFmt formatCode="#,##0" sourceLinked="0"/>
        <c:tickLblPos val="nextTo"/>
        <c:txPr>
          <a:bodyPr/>
          <a:lstStyle/>
          <a:p>
            <a:pPr>
              <a:defRPr sz="1400" b="1">
                <a:effectLst>
                  <a:outerShdw blurRad="38100" dist="38100" dir="2700000" algn="tl">
                    <a:srgbClr val="000000">
                      <a:alpha val="43137"/>
                    </a:srgbClr>
                  </a:outerShdw>
                </a:effectLst>
              </a:defRPr>
            </a:pPr>
            <a:endParaRPr lang="es-AR"/>
          </a:p>
        </c:txPr>
        <c:crossAx val="83166336"/>
        <c:crosses val="autoZero"/>
        <c:crossBetween val="between"/>
      </c:valAx>
    </c:plotArea>
    <c:legend>
      <c:legendPos val="r"/>
      <c:layout>
        <c:manualLayout>
          <c:xMode val="edge"/>
          <c:yMode val="edge"/>
          <c:x val="0.23030686789151356"/>
          <c:y val="0.89075884576011577"/>
          <c:w val="0.49191535433070882"/>
          <c:h val="0.10499549726372202"/>
        </c:manualLayout>
      </c:layout>
      <c:txPr>
        <a:bodyPr/>
        <a:lstStyle/>
        <a:p>
          <a:pPr>
            <a:defRPr sz="1800"/>
          </a:pPr>
          <a:endParaRPr lang="es-AR"/>
        </a:p>
      </c:txPr>
    </c:legend>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s-AR"/>
  <c:chart>
    <c:title>
      <c:layout/>
    </c:title>
    <c:plotArea>
      <c:layout/>
      <c:scatterChart>
        <c:scatterStyle val="lineMarker"/>
        <c:ser>
          <c:idx val="0"/>
          <c:order val="0"/>
          <c:tx>
            <c:v>Trigo</c:v>
          </c:tx>
          <c:spPr>
            <a:ln w="28575">
              <a:noFill/>
            </a:ln>
          </c:spPr>
          <c:marker>
            <c:symbol val="circle"/>
            <c:size val="5"/>
            <c:spPr>
              <a:solidFill>
                <a:srgbClr val="FF0000"/>
              </a:solidFill>
              <a:ln>
                <a:solidFill>
                  <a:sysClr val="windowText" lastClr="000000"/>
                </a:solidFill>
              </a:ln>
            </c:spPr>
          </c:marker>
          <c:trendline>
            <c:spPr>
              <a:ln w="41275">
                <a:solidFill>
                  <a:srgbClr val="FF0000"/>
                </a:solidFill>
              </a:ln>
              <a:effectLst>
                <a:outerShdw blurRad="50800" dist="38100" algn="l" rotWithShape="0">
                  <a:prstClr val="black">
                    <a:alpha val="40000"/>
                  </a:prstClr>
                </a:outerShdw>
              </a:effectLst>
            </c:spPr>
            <c:trendlineType val="poly"/>
            <c:order val="2"/>
          </c:trendline>
          <c:xVal>
            <c:numRef>
              <c:f>FS!$V$4:$V$70</c:f>
              <c:numCache>
                <c:formatCode>dd/mm/yyyy</c:formatCode>
                <c:ptCount val="67"/>
                <c:pt idx="0">
                  <c:v>40667</c:v>
                </c:pt>
                <c:pt idx="1">
                  <c:v>40675</c:v>
                </c:pt>
                <c:pt idx="2">
                  <c:v>40676</c:v>
                </c:pt>
                <c:pt idx="3">
                  <c:v>40678</c:v>
                </c:pt>
                <c:pt idx="4">
                  <c:v>40683</c:v>
                </c:pt>
                <c:pt idx="5">
                  <c:v>40688</c:v>
                </c:pt>
                <c:pt idx="6">
                  <c:v>40689</c:v>
                </c:pt>
                <c:pt idx="7">
                  <c:v>40690</c:v>
                </c:pt>
                <c:pt idx="8">
                  <c:v>40691</c:v>
                </c:pt>
                <c:pt idx="9">
                  <c:v>40692</c:v>
                </c:pt>
                <c:pt idx="10">
                  <c:v>40693</c:v>
                </c:pt>
                <c:pt idx="11">
                  <c:v>40694</c:v>
                </c:pt>
                <c:pt idx="12">
                  <c:v>40695</c:v>
                </c:pt>
                <c:pt idx="13">
                  <c:v>40696</c:v>
                </c:pt>
                <c:pt idx="14">
                  <c:v>40697</c:v>
                </c:pt>
                <c:pt idx="15">
                  <c:v>40698</c:v>
                </c:pt>
                <c:pt idx="16">
                  <c:v>40699</c:v>
                </c:pt>
                <c:pt idx="17">
                  <c:v>40700</c:v>
                </c:pt>
                <c:pt idx="18">
                  <c:v>40701</c:v>
                </c:pt>
                <c:pt idx="19">
                  <c:v>40702</c:v>
                </c:pt>
                <c:pt idx="20">
                  <c:v>40703</c:v>
                </c:pt>
                <c:pt idx="21">
                  <c:v>40704</c:v>
                </c:pt>
                <c:pt idx="22">
                  <c:v>40705</c:v>
                </c:pt>
                <c:pt idx="23">
                  <c:v>40706</c:v>
                </c:pt>
                <c:pt idx="24">
                  <c:v>40707</c:v>
                </c:pt>
                <c:pt idx="25">
                  <c:v>40708</c:v>
                </c:pt>
                <c:pt idx="26">
                  <c:v>40709</c:v>
                </c:pt>
                <c:pt idx="27">
                  <c:v>40710</c:v>
                </c:pt>
                <c:pt idx="28">
                  <c:v>40711</c:v>
                </c:pt>
                <c:pt idx="29">
                  <c:v>40712</c:v>
                </c:pt>
                <c:pt idx="30">
                  <c:v>40713</c:v>
                </c:pt>
                <c:pt idx="31">
                  <c:v>40714</c:v>
                </c:pt>
                <c:pt idx="32">
                  <c:v>40715</c:v>
                </c:pt>
                <c:pt idx="33">
                  <c:v>40716</c:v>
                </c:pt>
                <c:pt idx="34">
                  <c:v>40717</c:v>
                </c:pt>
                <c:pt idx="35">
                  <c:v>40718</c:v>
                </c:pt>
                <c:pt idx="36">
                  <c:v>40719</c:v>
                </c:pt>
                <c:pt idx="37">
                  <c:v>40720</c:v>
                </c:pt>
                <c:pt idx="38">
                  <c:v>40721</c:v>
                </c:pt>
                <c:pt idx="39">
                  <c:v>40722</c:v>
                </c:pt>
                <c:pt idx="40">
                  <c:v>40723</c:v>
                </c:pt>
                <c:pt idx="41">
                  <c:v>40724</c:v>
                </c:pt>
                <c:pt idx="42">
                  <c:v>40725</c:v>
                </c:pt>
                <c:pt idx="43">
                  <c:v>40726</c:v>
                </c:pt>
                <c:pt idx="44">
                  <c:v>40727</c:v>
                </c:pt>
                <c:pt idx="45">
                  <c:v>40728</c:v>
                </c:pt>
                <c:pt idx="46">
                  <c:v>40729</c:v>
                </c:pt>
                <c:pt idx="47">
                  <c:v>40730</c:v>
                </c:pt>
                <c:pt idx="48">
                  <c:v>40731</c:v>
                </c:pt>
                <c:pt idx="49">
                  <c:v>40732</c:v>
                </c:pt>
                <c:pt idx="50">
                  <c:v>40733</c:v>
                </c:pt>
                <c:pt idx="51">
                  <c:v>40734</c:v>
                </c:pt>
                <c:pt idx="52">
                  <c:v>40735</c:v>
                </c:pt>
                <c:pt idx="53">
                  <c:v>40736</c:v>
                </c:pt>
                <c:pt idx="54">
                  <c:v>40737</c:v>
                </c:pt>
                <c:pt idx="55">
                  <c:v>40738</c:v>
                </c:pt>
                <c:pt idx="56">
                  <c:v>40739</c:v>
                </c:pt>
                <c:pt idx="57">
                  <c:v>40740</c:v>
                </c:pt>
                <c:pt idx="58">
                  <c:v>40745</c:v>
                </c:pt>
                <c:pt idx="59">
                  <c:v>40746</c:v>
                </c:pt>
                <c:pt idx="60">
                  <c:v>40751</c:v>
                </c:pt>
                <c:pt idx="61">
                  <c:v>40753</c:v>
                </c:pt>
                <c:pt idx="62">
                  <c:v>40765</c:v>
                </c:pt>
              </c:numCache>
            </c:numRef>
          </c:xVal>
          <c:yVal>
            <c:numRef>
              <c:f>FS!$X$4:$X$70</c:f>
              <c:numCache>
                <c:formatCode>General</c:formatCode>
                <c:ptCount val="67"/>
                <c:pt idx="0">
                  <c:v>4200</c:v>
                </c:pt>
                <c:pt idx="2">
                  <c:v>2800</c:v>
                </c:pt>
                <c:pt idx="3">
                  <c:v>5100</c:v>
                </c:pt>
                <c:pt idx="4">
                  <c:v>3100</c:v>
                </c:pt>
                <c:pt idx="5">
                  <c:v>2460</c:v>
                </c:pt>
                <c:pt idx="6">
                  <c:v>6963</c:v>
                </c:pt>
                <c:pt idx="7">
                  <c:v>6296</c:v>
                </c:pt>
                <c:pt idx="8">
                  <c:v>4954.8148148148148</c:v>
                </c:pt>
                <c:pt idx="9">
                  <c:v>6023</c:v>
                </c:pt>
                <c:pt idx="10">
                  <c:v>5779.1304347826144</c:v>
                </c:pt>
                <c:pt idx="11">
                  <c:v>6337</c:v>
                </c:pt>
                <c:pt idx="12">
                  <c:v>5800</c:v>
                </c:pt>
                <c:pt idx="13">
                  <c:v>5700</c:v>
                </c:pt>
                <c:pt idx="14">
                  <c:v>6253</c:v>
                </c:pt>
                <c:pt idx="15">
                  <c:v>6148</c:v>
                </c:pt>
                <c:pt idx="16">
                  <c:v>5381.9210526315792</c:v>
                </c:pt>
                <c:pt idx="17">
                  <c:v>5979</c:v>
                </c:pt>
                <c:pt idx="18">
                  <c:v>5591</c:v>
                </c:pt>
                <c:pt idx="19">
                  <c:v>6168</c:v>
                </c:pt>
                <c:pt idx="20">
                  <c:v>6493</c:v>
                </c:pt>
                <c:pt idx="21">
                  <c:v>7100</c:v>
                </c:pt>
                <c:pt idx="22">
                  <c:v>5990</c:v>
                </c:pt>
                <c:pt idx="23">
                  <c:v>5250</c:v>
                </c:pt>
                <c:pt idx="24">
                  <c:v>6783</c:v>
                </c:pt>
                <c:pt idx="25">
                  <c:v>6029</c:v>
                </c:pt>
                <c:pt idx="26">
                  <c:v>6975</c:v>
                </c:pt>
                <c:pt idx="27">
                  <c:v>6634</c:v>
                </c:pt>
                <c:pt idx="28">
                  <c:v>3660.9523809523812</c:v>
                </c:pt>
                <c:pt idx="29">
                  <c:v>4130</c:v>
                </c:pt>
                <c:pt idx="30">
                  <c:v>5232.7777777777765</c:v>
                </c:pt>
                <c:pt idx="31">
                  <c:v>6463.5</c:v>
                </c:pt>
                <c:pt idx="32">
                  <c:v>5545.9374999999827</c:v>
                </c:pt>
                <c:pt idx="33">
                  <c:v>6273</c:v>
                </c:pt>
                <c:pt idx="34">
                  <c:v>5593</c:v>
                </c:pt>
                <c:pt idx="35">
                  <c:v>7147.6623376623547</c:v>
                </c:pt>
                <c:pt idx="36">
                  <c:v>6518.9555125725337</c:v>
                </c:pt>
                <c:pt idx="37">
                  <c:v>6256</c:v>
                </c:pt>
                <c:pt idx="38">
                  <c:v>5350</c:v>
                </c:pt>
                <c:pt idx="39">
                  <c:v>5361</c:v>
                </c:pt>
                <c:pt idx="40">
                  <c:v>5999.2682926829284</c:v>
                </c:pt>
                <c:pt idx="41">
                  <c:v>5563.6294117647258</c:v>
                </c:pt>
                <c:pt idx="42">
                  <c:v>5616.1073825503345</c:v>
                </c:pt>
                <c:pt idx="43">
                  <c:v>6238</c:v>
                </c:pt>
                <c:pt idx="44">
                  <c:v>5444.7619047619373</c:v>
                </c:pt>
                <c:pt idx="45">
                  <c:v>4721.135135135135</c:v>
                </c:pt>
                <c:pt idx="46">
                  <c:v>6475.7664233576897</c:v>
                </c:pt>
                <c:pt idx="47">
                  <c:v>5097</c:v>
                </c:pt>
                <c:pt idx="48">
                  <c:v>4624</c:v>
                </c:pt>
                <c:pt idx="49">
                  <c:v>5468</c:v>
                </c:pt>
                <c:pt idx="50">
                  <c:v>5198</c:v>
                </c:pt>
                <c:pt idx="51">
                  <c:v>3511</c:v>
                </c:pt>
                <c:pt idx="52">
                  <c:v>4508</c:v>
                </c:pt>
                <c:pt idx="53">
                  <c:v>5462</c:v>
                </c:pt>
                <c:pt idx="56">
                  <c:v>4966</c:v>
                </c:pt>
                <c:pt idx="58">
                  <c:v>4620</c:v>
                </c:pt>
                <c:pt idx="59">
                  <c:v>5568</c:v>
                </c:pt>
                <c:pt idx="62">
                  <c:v>4887</c:v>
                </c:pt>
              </c:numCache>
            </c:numRef>
          </c:yVal>
        </c:ser>
        <c:axId val="84353792"/>
        <c:axId val="84355328"/>
      </c:scatterChart>
      <c:valAx>
        <c:axId val="84353792"/>
        <c:scaling>
          <c:orientation val="minMax"/>
          <c:max val="40765"/>
          <c:min val="40664"/>
        </c:scaling>
        <c:axPos val="b"/>
        <c:numFmt formatCode="dd/mm" sourceLinked="0"/>
        <c:tickLblPos val="nextTo"/>
        <c:txPr>
          <a:bodyPr/>
          <a:lstStyle/>
          <a:p>
            <a:pPr>
              <a:defRPr sz="1600" b="1"/>
            </a:pPr>
            <a:endParaRPr lang="es-AR"/>
          </a:p>
        </c:txPr>
        <c:crossAx val="84355328"/>
        <c:crosses val="autoZero"/>
        <c:crossBetween val="midCat"/>
        <c:majorUnit val="15"/>
        <c:minorUnit val="5"/>
      </c:valAx>
      <c:valAx>
        <c:axId val="84355328"/>
        <c:scaling>
          <c:orientation val="minMax"/>
          <c:max val="8000"/>
          <c:min val="0"/>
        </c:scaling>
        <c:axPos val="l"/>
        <c:majorGridlines/>
        <c:title>
          <c:tx>
            <c:rich>
              <a:bodyPr rot="-5400000" vert="horz"/>
              <a:lstStyle/>
              <a:p>
                <a:pPr>
                  <a:defRPr sz="1600">
                    <a:effectLst>
                      <a:outerShdw blurRad="38100" dist="38100" dir="2700000" algn="tl">
                        <a:srgbClr val="000000">
                          <a:alpha val="43137"/>
                        </a:srgbClr>
                      </a:outerShdw>
                    </a:effectLst>
                  </a:defRPr>
                </a:pPr>
                <a:r>
                  <a:rPr lang="es-AR" sz="1600" dirty="0" smtClean="0">
                    <a:effectLst>
                      <a:outerShdw blurRad="38100" dist="38100" dir="2700000" algn="tl">
                        <a:srgbClr val="000000">
                          <a:alpha val="43137"/>
                        </a:srgbClr>
                      </a:outerShdw>
                    </a:effectLst>
                  </a:rPr>
                  <a:t>Rinde</a:t>
                </a:r>
                <a:endParaRPr lang="es-AR" sz="1600" dirty="0">
                  <a:effectLst>
                    <a:outerShdw blurRad="38100" dist="38100" dir="2700000" algn="tl">
                      <a:srgbClr val="000000">
                        <a:alpha val="43137"/>
                      </a:srgbClr>
                    </a:outerShdw>
                  </a:effectLst>
                </a:endParaRPr>
              </a:p>
            </c:rich>
          </c:tx>
          <c:layout/>
        </c:title>
        <c:numFmt formatCode="#,##0" sourceLinked="0"/>
        <c:tickLblPos val="nextTo"/>
        <c:txPr>
          <a:bodyPr/>
          <a:lstStyle/>
          <a:p>
            <a:pPr>
              <a:defRPr sz="1400" b="1">
                <a:effectLst>
                  <a:outerShdw blurRad="38100" dist="38100" dir="2700000" algn="tl">
                    <a:srgbClr val="000000">
                      <a:alpha val="43137"/>
                    </a:srgbClr>
                  </a:outerShdw>
                </a:effectLst>
              </a:defRPr>
            </a:pPr>
            <a:endParaRPr lang="es-AR"/>
          </a:p>
        </c:txPr>
        <c:crossAx val="84353792"/>
        <c:crossesAt val="40660"/>
        <c:crossBetween val="midCat"/>
      </c:valAx>
    </c:plotArea>
    <c:legend>
      <c:legendPos val="r"/>
      <c:legendEntry>
        <c:idx val="-1"/>
        <c:delete val="1"/>
      </c:legendEntry>
      <c:legendEntry>
        <c:idx val="1"/>
        <c:delete val="1"/>
      </c:legendEntry>
      <c:layout/>
      <c:txPr>
        <a:bodyPr/>
        <a:lstStyle/>
        <a:p>
          <a:pPr>
            <a:defRPr sz="1200" b="1">
              <a:effectLst>
                <a:outerShdw blurRad="38100" dist="38100" dir="2700000" algn="tl">
                  <a:srgbClr val="000000">
                    <a:alpha val="43137"/>
                  </a:srgbClr>
                </a:outerShdw>
              </a:effectLst>
            </a:defRPr>
          </a:pPr>
          <a:endParaRPr lang="es-AR"/>
        </a:p>
      </c:txPr>
    </c:legend>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s-AR" dirty="0"/>
              <a:t>C. </a:t>
            </a:r>
            <a:r>
              <a:rPr lang="es-AR" dirty="0" smtClean="0"/>
              <a:t>CORTO: (DM</a:t>
            </a:r>
            <a:r>
              <a:rPr lang="es-AR" baseline="0" dirty="0" smtClean="0"/>
              <a:t> </a:t>
            </a:r>
            <a:r>
              <a:rPr lang="es-AR" baseline="0" dirty="0" err="1" smtClean="0"/>
              <a:t>C</a:t>
            </a:r>
            <a:r>
              <a:rPr lang="es-AR" dirty="0" err="1" smtClean="0"/>
              <a:t>ronox</a:t>
            </a:r>
            <a:r>
              <a:rPr lang="es-AR" dirty="0" smtClean="0"/>
              <a:t>)</a:t>
            </a:r>
            <a:endParaRPr lang="es-AR" dirty="0"/>
          </a:p>
        </c:rich>
      </c:tx>
      <c:layout/>
    </c:title>
    <c:plotArea>
      <c:layout/>
      <c:scatterChart>
        <c:scatterStyle val="lineMarker"/>
        <c:ser>
          <c:idx val="0"/>
          <c:order val="0"/>
          <c:tx>
            <c:strRef>
              <c:f>FS!$J$31</c:f>
              <c:strCache>
                <c:ptCount val="1"/>
                <c:pt idx="0">
                  <c:v>C. CORTO</c:v>
                </c:pt>
              </c:strCache>
            </c:strRef>
          </c:tx>
          <c:spPr>
            <a:ln w="28575">
              <a:noFill/>
            </a:ln>
          </c:spPr>
          <c:marker>
            <c:symbol val="circle"/>
            <c:size val="8"/>
            <c:spPr>
              <a:noFill/>
            </c:spPr>
          </c:marker>
          <c:trendline>
            <c:spPr>
              <a:ln w="38100">
                <a:solidFill>
                  <a:schemeClr val="tx2">
                    <a:lumMod val="60000"/>
                    <a:lumOff val="40000"/>
                  </a:schemeClr>
                </a:solidFill>
              </a:ln>
            </c:spPr>
            <c:trendlineType val="linear"/>
          </c:trendline>
          <c:xVal>
            <c:numRef>
              <c:f>FS!$I$32:$I$87</c:f>
              <c:numCache>
                <c:formatCode>dd/mm/yyyy</c:formatCode>
                <c:ptCount val="56"/>
                <c:pt idx="0">
                  <c:v>40667</c:v>
                </c:pt>
                <c:pt idx="1">
                  <c:v>40676</c:v>
                </c:pt>
                <c:pt idx="2">
                  <c:v>40683</c:v>
                </c:pt>
                <c:pt idx="3">
                  <c:v>40688</c:v>
                </c:pt>
                <c:pt idx="4">
                  <c:v>40689</c:v>
                </c:pt>
                <c:pt idx="5">
                  <c:v>40690</c:v>
                </c:pt>
                <c:pt idx="6">
                  <c:v>40691</c:v>
                </c:pt>
                <c:pt idx="7">
                  <c:v>40692</c:v>
                </c:pt>
                <c:pt idx="8">
                  <c:v>40693</c:v>
                </c:pt>
                <c:pt idx="9">
                  <c:v>40694</c:v>
                </c:pt>
                <c:pt idx="10">
                  <c:v>40695</c:v>
                </c:pt>
                <c:pt idx="11">
                  <c:v>40696</c:v>
                </c:pt>
                <c:pt idx="12">
                  <c:v>40697</c:v>
                </c:pt>
                <c:pt idx="13">
                  <c:v>40698</c:v>
                </c:pt>
                <c:pt idx="14">
                  <c:v>40699</c:v>
                </c:pt>
                <c:pt idx="15">
                  <c:v>40700</c:v>
                </c:pt>
                <c:pt idx="16">
                  <c:v>40701</c:v>
                </c:pt>
                <c:pt idx="17">
                  <c:v>40702</c:v>
                </c:pt>
                <c:pt idx="18">
                  <c:v>40703</c:v>
                </c:pt>
                <c:pt idx="19">
                  <c:v>40704</c:v>
                </c:pt>
                <c:pt idx="20">
                  <c:v>40705</c:v>
                </c:pt>
                <c:pt idx="21">
                  <c:v>40706</c:v>
                </c:pt>
                <c:pt idx="22">
                  <c:v>40707</c:v>
                </c:pt>
                <c:pt idx="23">
                  <c:v>40708</c:v>
                </c:pt>
                <c:pt idx="24">
                  <c:v>40709</c:v>
                </c:pt>
                <c:pt idx="25">
                  <c:v>40710</c:v>
                </c:pt>
                <c:pt idx="26">
                  <c:v>40711</c:v>
                </c:pt>
                <c:pt idx="27">
                  <c:v>40712</c:v>
                </c:pt>
                <c:pt idx="28">
                  <c:v>40713</c:v>
                </c:pt>
                <c:pt idx="29">
                  <c:v>40714</c:v>
                </c:pt>
                <c:pt idx="30">
                  <c:v>40715</c:v>
                </c:pt>
                <c:pt idx="31">
                  <c:v>40716</c:v>
                </c:pt>
                <c:pt idx="32">
                  <c:v>40717</c:v>
                </c:pt>
                <c:pt idx="33">
                  <c:v>40718</c:v>
                </c:pt>
                <c:pt idx="34">
                  <c:v>40719</c:v>
                </c:pt>
                <c:pt idx="35">
                  <c:v>40720</c:v>
                </c:pt>
                <c:pt idx="36">
                  <c:v>40721</c:v>
                </c:pt>
                <c:pt idx="37">
                  <c:v>40722</c:v>
                </c:pt>
                <c:pt idx="38">
                  <c:v>40723</c:v>
                </c:pt>
                <c:pt idx="39">
                  <c:v>40724</c:v>
                </c:pt>
                <c:pt idx="40">
                  <c:v>40725</c:v>
                </c:pt>
                <c:pt idx="41">
                  <c:v>40726</c:v>
                </c:pt>
                <c:pt idx="42">
                  <c:v>40727</c:v>
                </c:pt>
                <c:pt idx="43">
                  <c:v>40728</c:v>
                </c:pt>
                <c:pt idx="44">
                  <c:v>40729</c:v>
                </c:pt>
                <c:pt idx="45">
                  <c:v>40730</c:v>
                </c:pt>
                <c:pt idx="46">
                  <c:v>40731</c:v>
                </c:pt>
                <c:pt idx="47">
                  <c:v>40732</c:v>
                </c:pt>
                <c:pt idx="48">
                  <c:v>40733</c:v>
                </c:pt>
                <c:pt idx="49">
                  <c:v>40734</c:v>
                </c:pt>
                <c:pt idx="50">
                  <c:v>40735</c:v>
                </c:pt>
                <c:pt idx="51">
                  <c:v>40736</c:v>
                </c:pt>
                <c:pt idx="52">
                  <c:v>40739</c:v>
                </c:pt>
                <c:pt idx="53">
                  <c:v>40745</c:v>
                </c:pt>
                <c:pt idx="54">
                  <c:v>40746</c:v>
                </c:pt>
                <c:pt idx="55">
                  <c:v>40765</c:v>
                </c:pt>
              </c:numCache>
            </c:numRef>
          </c:xVal>
          <c:yVal>
            <c:numRef>
              <c:f>FS!$J$32:$J$87</c:f>
              <c:numCache>
                <c:formatCode>General</c:formatCode>
                <c:ptCount val="56"/>
                <c:pt idx="30">
                  <c:v>5545.9374999999854</c:v>
                </c:pt>
                <c:pt idx="31">
                  <c:v>6273</c:v>
                </c:pt>
                <c:pt idx="34">
                  <c:v>4601.4666666666935</c:v>
                </c:pt>
                <c:pt idx="35">
                  <c:v>4698.3333333333285</c:v>
                </c:pt>
                <c:pt idx="36">
                  <c:v>4453</c:v>
                </c:pt>
                <c:pt idx="37">
                  <c:v>5361</c:v>
                </c:pt>
                <c:pt idx="38">
                  <c:v>4798</c:v>
                </c:pt>
                <c:pt idx="40">
                  <c:v>4338</c:v>
                </c:pt>
                <c:pt idx="41">
                  <c:v>3806</c:v>
                </c:pt>
                <c:pt idx="45">
                  <c:v>4233</c:v>
                </c:pt>
                <c:pt idx="46">
                  <c:v>4624</c:v>
                </c:pt>
                <c:pt idx="47">
                  <c:v>5468</c:v>
                </c:pt>
                <c:pt idx="48">
                  <c:v>4186</c:v>
                </c:pt>
                <c:pt idx="50">
                  <c:v>4508</c:v>
                </c:pt>
                <c:pt idx="51">
                  <c:v>3796</c:v>
                </c:pt>
                <c:pt idx="52">
                  <c:v>4966</c:v>
                </c:pt>
                <c:pt idx="54">
                  <c:v>3300</c:v>
                </c:pt>
              </c:numCache>
            </c:numRef>
          </c:yVal>
        </c:ser>
        <c:axId val="84406656"/>
        <c:axId val="84408192"/>
      </c:scatterChart>
      <c:valAx>
        <c:axId val="84406656"/>
        <c:scaling>
          <c:orientation val="minMax"/>
          <c:max val="40765"/>
          <c:min val="40709"/>
        </c:scaling>
        <c:axPos val="b"/>
        <c:numFmt formatCode="dd/mm" sourceLinked="0"/>
        <c:tickLblPos val="nextTo"/>
        <c:crossAx val="84408192"/>
        <c:crosses val="autoZero"/>
        <c:crossBetween val="midCat"/>
        <c:majorUnit val="15"/>
        <c:minorUnit val="5"/>
      </c:valAx>
      <c:valAx>
        <c:axId val="84408192"/>
        <c:scaling>
          <c:orientation val="minMax"/>
          <c:max val="8000"/>
        </c:scaling>
        <c:axPos val="l"/>
        <c:majorGridlines/>
        <c:numFmt formatCode="General" sourceLinked="1"/>
        <c:tickLblPos val="nextTo"/>
        <c:crossAx val="84406656"/>
        <c:crosses val="autoZero"/>
        <c:crossBetween val="midCat"/>
      </c:valAx>
    </c:plotArea>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s-AR" dirty="0"/>
              <a:t>INTER </a:t>
            </a:r>
            <a:r>
              <a:rPr lang="es-AR" dirty="0" smtClean="0"/>
              <a:t>CORTO ( B9)</a:t>
            </a:r>
            <a:endParaRPr lang="es-AR" dirty="0"/>
          </a:p>
        </c:rich>
      </c:tx>
      <c:layout/>
    </c:title>
    <c:plotArea>
      <c:layout/>
      <c:scatterChart>
        <c:scatterStyle val="lineMarker"/>
        <c:ser>
          <c:idx val="1"/>
          <c:order val="0"/>
          <c:tx>
            <c:strRef>
              <c:f>FS!$K$31</c:f>
              <c:strCache>
                <c:ptCount val="1"/>
                <c:pt idx="0">
                  <c:v>INTER CORTO</c:v>
                </c:pt>
              </c:strCache>
            </c:strRef>
          </c:tx>
          <c:spPr>
            <a:ln w="28575">
              <a:noFill/>
            </a:ln>
          </c:spPr>
          <c:marker>
            <c:symbol val="circle"/>
            <c:size val="10"/>
            <c:spPr>
              <a:noFill/>
            </c:spPr>
          </c:marker>
          <c:trendline>
            <c:spPr>
              <a:ln w="38100">
                <a:solidFill>
                  <a:srgbClr val="FF0000"/>
                </a:solidFill>
              </a:ln>
            </c:spPr>
            <c:trendlineType val="poly"/>
            <c:order val="2"/>
          </c:trendline>
          <c:xVal>
            <c:numRef>
              <c:f>FS!$I$32:$I$87</c:f>
              <c:numCache>
                <c:formatCode>dd/mm/yyyy</c:formatCode>
                <c:ptCount val="56"/>
                <c:pt idx="0">
                  <c:v>40667</c:v>
                </c:pt>
                <c:pt idx="1">
                  <c:v>40676</c:v>
                </c:pt>
                <c:pt idx="2">
                  <c:v>40683</c:v>
                </c:pt>
                <c:pt idx="3">
                  <c:v>40688</c:v>
                </c:pt>
                <c:pt idx="4">
                  <c:v>40689</c:v>
                </c:pt>
                <c:pt idx="5">
                  <c:v>40690</c:v>
                </c:pt>
                <c:pt idx="6">
                  <c:v>40691</c:v>
                </c:pt>
                <c:pt idx="7">
                  <c:v>40692</c:v>
                </c:pt>
                <c:pt idx="8">
                  <c:v>40693</c:v>
                </c:pt>
                <c:pt idx="9">
                  <c:v>40694</c:v>
                </c:pt>
                <c:pt idx="10">
                  <c:v>40695</c:v>
                </c:pt>
                <c:pt idx="11">
                  <c:v>40696</c:v>
                </c:pt>
                <c:pt idx="12">
                  <c:v>40697</c:v>
                </c:pt>
                <c:pt idx="13">
                  <c:v>40698</c:v>
                </c:pt>
                <c:pt idx="14">
                  <c:v>40699</c:v>
                </c:pt>
                <c:pt idx="15">
                  <c:v>40700</c:v>
                </c:pt>
                <c:pt idx="16">
                  <c:v>40701</c:v>
                </c:pt>
                <c:pt idx="17">
                  <c:v>40702</c:v>
                </c:pt>
                <c:pt idx="18">
                  <c:v>40703</c:v>
                </c:pt>
                <c:pt idx="19">
                  <c:v>40704</c:v>
                </c:pt>
                <c:pt idx="20">
                  <c:v>40705</c:v>
                </c:pt>
                <c:pt idx="21">
                  <c:v>40706</c:v>
                </c:pt>
                <c:pt idx="22">
                  <c:v>40707</c:v>
                </c:pt>
                <c:pt idx="23">
                  <c:v>40708</c:v>
                </c:pt>
                <c:pt idx="24">
                  <c:v>40709</c:v>
                </c:pt>
                <c:pt idx="25">
                  <c:v>40710</c:v>
                </c:pt>
                <c:pt idx="26">
                  <c:v>40711</c:v>
                </c:pt>
                <c:pt idx="27">
                  <c:v>40712</c:v>
                </c:pt>
                <c:pt idx="28">
                  <c:v>40713</c:v>
                </c:pt>
                <c:pt idx="29">
                  <c:v>40714</c:v>
                </c:pt>
                <c:pt idx="30">
                  <c:v>40715</c:v>
                </c:pt>
                <c:pt idx="31">
                  <c:v>40716</c:v>
                </c:pt>
                <c:pt idx="32">
                  <c:v>40717</c:v>
                </c:pt>
                <c:pt idx="33">
                  <c:v>40718</c:v>
                </c:pt>
                <c:pt idx="34">
                  <c:v>40719</c:v>
                </c:pt>
                <c:pt idx="35">
                  <c:v>40720</c:v>
                </c:pt>
                <c:pt idx="36">
                  <c:v>40721</c:v>
                </c:pt>
                <c:pt idx="37">
                  <c:v>40722</c:v>
                </c:pt>
                <c:pt idx="38">
                  <c:v>40723</c:v>
                </c:pt>
                <c:pt idx="39">
                  <c:v>40724</c:v>
                </c:pt>
                <c:pt idx="40">
                  <c:v>40725</c:v>
                </c:pt>
                <c:pt idx="41">
                  <c:v>40726</c:v>
                </c:pt>
                <c:pt idx="42">
                  <c:v>40727</c:v>
                </c:pt>
                <c:pt idx="43">
                  <c:v>40728</c:v>
                </c:pt>
                <c:pt idx="44">
                  <c:v>40729</c:v>
                </c:pt>
                <c:pt idx="45">
                  <c:v>40730</c:v>
                </c:pt>
                <c:pt idx="46">
                  <c:v>40731</c:v>
                </c:pt>
                <c:pt idx="47">
                  <c:v>40732</c:v>
                </c:pt>
                <c:pt idx="48">
                  <c:v>40733</c:v>
                </c:pt>
                <c:pt idx="49">
                  <c:v>40734</c:v>
                </c:pt>
                <c:pt idx="50">
                  <c:v>40735</c:v>
                </c:pt>
                <c:pt idx="51">
                  <c:v>40736</c:v>
                </c:pt>
                <c:pt idx="52">
                  <c:v>40739</c:v>
                </c:pt>
                <c:pt idx="53">
                  <c:v>40745</c:v>
                </c:pt>
                <c:pt idx="54">
                  <c:v>40746</c:v>
                </c:pt>
                <c:pt idx="55">
                  <c:v>40765</c:v>
                </c:pt>
              </c:numCache>
            </c:numRef>
          </c:xVal>
          <c:yVal>
            <c:numRef>
              <c:f>FS!$K$32:$K$87</c:f>
              <c:numCache>
                <c:formatCode>General</c:formatCode>
                <c:ptCount val="56"/>
                <c:pt idx="1">
                  <c:v>2800</c:v>
                </c:pt>
                <c:pt idx="2">
                  <c:v>3100</c:v>
                </c:pt>
                <c:pt idx="4">
                  <c:v>5800</c:v>
                </c:pt>
                <c:pt idx="15">
                  <c:v>5979</c:v>
                </c:pt>
                <c:pt idx="16">
                  <c:v>4848</c:v>
                </c:pt>
                <c:pt idx="17">
                  <c:v>4450</c:v>
                </c:pt>
                <c:pt idx="19">
                  <c:v>5678.2795698924729</c:v>
                </c:pt>
                <c:pt idx="23">
                  <c:v>5110</c:v>
                </c:pt>
                <c:pt idx="24">
                  <c:v>6975</c:v>
                </c:pt>
                <c:pt idx="28">
                  <c:v>5232.7777777777765</c:v>
                </c:pt>
                <c:pt idx="29">
                  <c:v>6463.5</c:v>
                </c:pt>
                <c:pt idx="30">
                  <c:v>5374.6600000000044</c:v>
                </c:pt>
                <c:pt idx="31">
                  <c:v>4819</c:v>
                </c:pt>
                <c:pt idx="32">
                  <c:v>5593</c:v>
                </c:pt>
                <c:pt idx="33">
                  <c:v>5242.9090909090764</c:v>
                </c:pt>
                <c:pt idx="34">
                  <c:v>6518.9555125725337</c:v>
                </c:pt>
                <c:pt idx="35">
                  <c:v>5992</c:v>
                </c:pt>
                <c:pt idx="36">
                  <c:v>5002</c:v>
                </c:pt>
                <c:pt idx="37">
                  <c:v>3000</c:v>
                </c:pt>
                <c:pt idx="38">
                  <c:v>5999.2682926829284</c:v>
                </c:pt>
                <c:pt idx="39">
                  <c:v>5563.629411764724</c:v>
                </c:pt>
                <c:pt idx="41">
                  <c:v>5184.6615384615789</c:v>
                </c:pt>
                <c:pt idx="42">
                  <c:v>5444.7619047619337</c:v>
                </c:pt>
                <c:pt idx="43">
                  <c:v>4721.135135135135</c:v>
                </c:pt>
                <c:pt idx="44">
                  <c:v>6475.7664233576861</c:v>
                </c:pt>
                <c:pt idx="45">
                  <c:v>5097</c:v>
                </c:pt>
                <c:pt idx="48">
                  <c:v>5198</c:v>
                </c:pt>
                <c:pt idx="53">
                  <c:v>4620</c:v>
                </c:pt>
                <c:pt idx="54">
                  <c:v>5568</c:v>
                </c:pt>
                <c:pt idx="55">
                  <c:v>4887</c:v>
                </c:pt>
              </c:numCache>
            </c:numRef>
          </c:yVal>
        </c:ser>
        <c:axId val="84305792"/>
        <c:axId val="84307328"/>
      </c:scatterChart>
      <c:valAx>
        <c:axId val="84305792"/>
        <c:scaling>
          <c:orientation val="minMax"/>
          <c:max val="40765"/>
          <c:min val="40664"/>
        </c:scaling>
        <c:axPos val="b"/>
        <c:numFmt formatCode="dd/mm" sourceLinked="0"/>
        <c:tickLblPos val="nextTo"/>
        <c:crossAx val="84307328"/>
        <c:crosses val="autoZero"/>
        <c:crossBetween val="midCat"/>
        <c:majorUnit val="15"/>
        <c:minorUnit val="5"/>
      </c:valAx>
      <c:valAx>
        <c:axId val="84307328"/>
        <c:scaling>
          <c:orientation val="minMax"/>
        </c:scaling>
        <c:axPos val="l"/>
        <c:majorGridlines/>
        <c:numFmt formatCode="General" sourceLinked="1"/>
        <c:tickLblPos val="nextTo"/>
        <c:crossAx val="84305792"/>
        <c:crosses val="autoZero"/>
        <c:crossBetween val="midCat"/>
      </c:valAx>
    </c:plotArea>
    <c:plotVisOnly val="1"/>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n-US" dirty="0"/>
              <a:t>INTER </a:t>
            </a:r>
            <a:r>
              <a:rPr lang="en-US" dirty="0" smtClean="0"/>
              <a:t>LARGO (B11)</a:t>
            </a:r>
            <a:endParaRPr lang="en-US" dirty="0"/>
          </a:p>
        </c:rich>
      </c:tx>
      <c:layout/>
    </c:title>
    <c:plotArea>
      <c:layout/>
      <c:scatterChart>
        <c:scatterStyle val="lineMarker"/>
        <c:ser>
          <c:idx val="3"/>
          <c:order val="0"/>
          <c:tx>
            <c:strRef>
              <c:f>FS!$M$31</c:f>
              <c:strCache>
                <c:ptCount val="1"/>
                <c:pt idx="0">
                  <c:v>INTER LARGO</c:v>
                </c:pt>
              </c:strCache>
            </c:strRef>
          </c:tx>
          <c:spPr>
            <a:ln w="28575">
              <a:noFill/>
            </a:ln>
          </c:spPr>
          <c:marker>
            <c:symbol val="circle"/>
            <c:size val="10"/>
            <c:spPr>
              <a:noFill/>
            </c:spPr>
          </c:marker>
          <c:trendline>
            <c:spPr>
              <a:ln w="38100">
                <a:solidFill>
                  <a:srgbClr val="7030A0"/>
                </a:solidFill>
              </a:ln>
            </c:spPr>
            <c:trendlineType val="linear"/>
          </c:trendline>
          <c:xVal>
            <c:numRef>
              <c:f>FS!$I$32:$I$87</c:f>
              <c:numCache>
                <c:formatCode>dd/mm/yyyy</c:formatCode>
                <c:ptCount val="56"/>
                <c:pt idx="0">
                  <c:v>40667</c:v>
                </c:pt>
                <c:pt idx="1">
                  <c:v>40676</c:v>
                </c:pt>
                <c:pt idx="2">
                  <c:v>40683</c:v>
                </c:pt>
                <c:pt idx="3">
                  <c:v>40688</c:v>
                </c:pt>
                <c:pt idx="4">
                  <c:v>40689</c:v>
                </c:pt>
                <c:pt idx="5">
                  <c:v>40690</c:v>
                </c:pt>
                <c:pt idx="6">
                  <c:v>40691</c:v>
                </c:pt>
                <c:pt idx="7">
                  <c:v>40692</c:v>
                </c:pt>
                <c:pt idx="8">
                  <c:v>40693</c:v>
                </c:pt>
                <c:pt idx="9">
                  <c:v>40694</c:v>
                </c:pt>
                <c:pt idx="10">
                  <c:v>40695</c:v>
                </c:pt>
                <c:pt idx="11">
                  <c:v>40696</c:v>
                </c:pt>
                <c:pt idx="12">
                  <c:v>40697</c:v>
                </c:pt>
                <c:pt idx="13">
                  <c:v>40698</c:v>
                </c:pt>
                <c:pt idx="14">
                  <c:v>40699</c:v>
                </c:pt>
                <c:pt idx="15">
                  <c:v>40700</c:v>
                </c:pt>
                <c:pt idx="16">
                  <c:v>40701</c:v>
                </c:pt>
                <c:pt idx="17">
                  <c:v>40702</c:v>
                </c:pt>
                <c:pt idx="18">
                  <c:v>40703</c:v>
                </c:pt>
                <c:pt idx="19">
                  <c:v>40704</c:v>
                </c:pt>
                <c:pt idx="20">
                  <c:v>40705</c:v>
                </c:pt>
                <c:pt idx="21">
                  <c:v>40706</c:v>
                </c:pt>
                <c:pt idx="22">
                  <c:v>40707</c:v>
                </c:pt>
                <c:pt idx="23">
                  <c:v>40708</c:v>
                </c:pt>
                <c:pt idx="24">
                  <c:v>40709</c:v>
                </c:pt>
                <c:pt idx="25">
                  <c:v>40710</c:v>
                </c:pt>
                <c:pt idx="26">
                  <c:v>40711</c:v>
                </c:pt>
                <c:pt idx="27">
                  <c:v>40712</c:v>
                </c:pt>
                <c:pt idx="28">
                  <c:v>40713</c:v>
                </c:pt>
                <c:pt idx="29">
                  <c:v>40714</c:v>
                </c:pt>
                <c:pt idx="30">
                  <c:v>40715</c:v>
                </c:pt>
                <c:pt idx="31">
                  <c:v>40716</c:v>
                </c:pt>
                <c:pt idx="32">
                  <c:v>40717</c:v>
                </c:pt>
                <c:pt idx="33">
                  <c:v>40718</c:v>
                </c:pt>
                <c:pt idx="34">
                  <c:v>40719</c:v>
                </c:pt>
                <c:pt idx="35">
                  <c:v>40720</c:v>
                </c:pt>
                <c:pt idx="36">
                  <c:v>40721</c:v>
                </c:pt>
                <c:pt idx="37">
                  <c:v>40722</c:v>
                </c:pt>
                <c:pt idx="38">
                  <c:v>40723</c:v>
                </c:pt>
                <c:pt idx="39">
                  <c:v>40724</c:v>
                </c:pt>
                <c:pt idx="40">
                  <c:v>40725</c:v>
                </c:pt>
                <c:pt idx="41">
                  <c:v>40726</c:v>
                </c:pt>
                <c:pt idx="42">
                  <c:v>40727</c:v>
                </c:pt>
                <c:pt idx="43">
                  <c:v>40728</c:v>
                </c:pt>
                <c:pt idx="44">
                  <c:v>40729</c:v>
                </c:pt>
                <c:pt idx="45">
                  <c:v>40730</c:v>
                </c:pt>
                <c:pt idx="46">
                  <c:v>40731</c:v>
                </c:pt>
                <c:pt idx="47">
                  <c:v>40732</c:v>
                </c:pt>
                <c:pt idx="48">
                  <c:v>40733</c:v>
                </c:pt>
                <c:pt idx="49">
                  <c:v>40734</c:v>
                </c:pt>
                <c:pt idx="50">
                  <c:v>40735</c:v>
                </c:pt>
                <c:pt idx="51">
                  <c:v>40736</c:v>
                </c:pt>
                <c:pt idx="52">
                  <c:v>40739</c:v>
                </c:pt>
                <c:pt idx="53">
                  <c:v>40745</c:v>
                </c:pt>
                <c:pt idx="54">
                  <c:v>40746</c:v>
                </c:pt>
                <c:pt idx="55">
                  <c:v>40765</c:v>
                </c:pt>
              </c:numCache>
            </c:numRef>
          </c:xVal>
          <c:yVal>
            <c:numRef>
              <c:f>FS!$M$32:$M$87</c:f>
              <c:numCache>
                <c:formatCode>General</c:formatCode>
                <c:ptCount val="56"/>
                <c:pt idx="3">
                  <c:v>2460</c:v>
                </c:pt>
                <c:pt idx="4">
                  <c:v>5100</c:v>
                </c:pt>
                <c:pt idx="5">
                  <c:v>6296</c:v>
                </c:pt>
                <c:pt idx="7">
                  <c:v>6023</c:v>
                </c:pt>
                <c:pt idx="8">
                  <c:v>5037</c:v>
                </c:pt>
                <c:pt idx="9">
                  <c:v>5091</c:v>
                </c:pt>
                <c:pt idx="10">
                  <c:v>5800</c:v>
                </c:pt>
                <c:pt idx="11">
                  <c:v>5571.6666666667061</c:v>
                </c:pt>
                <c:pt idx="12">
                  <c:v>6253</c:v>
                </c:pt>
                <c:pt idx="13">
                  <c:v>6148</c:v>
                </c:pt>
                <c:pt idx="14">
                  <c:v>3804</c:v>
                </c:pt>
                <c:pt idx="15">
                  <c:v>5928.1034482758623</c:v>
                </c:pt>
                <c:pt idx="16">
                  <c:v>5591</c:v>
                </c:pt>
                <c:pt idx="17">
                  <c:v>6168</c:v>
                </c:pt>
                <c:pt idx="18">
                  <c:v>6493</c:v>
                </c:pt>
                <c:pt idx="19">
                  <c:v>6654</c:v>
                </c:pt>
                <c:pt idx="20">
                  <c:v>5500</c:v>
                </c:pt>
                <c:pt idx="21">
                  <c:v>4230.8125000000146</c:v>
                </c:pt>
                <c:pt idx="22">
                  <c:v>6014.8837209302183</c:v>
                </c:pt>
                <c:pt idx="23">
                  <c:v>4469</c:v>
                </c:pt>
                <c:pt idx="24">
                  <c:v>5563</c:v>
                </c:pt>
                <c:pt idx="25">
                  <c:v>6634</c:v>
                </c:pt>
                <c:pt idx="26">
                  <c:v>3442.3125000000073</c:v>
                </c:pt>
                <c:pt idx="29">
                  <c:v>4640</c:v>
                </c:pt>
                <c:pt idx="30">
                  <c:v>3790</c:v>
                </c:pt>
                <c:pt idx="31">
                  <c:v>3790</c:v>
                </c:pt>
                <c:pt idx="32">
                  <c:v>4650</c:v>
                </c:pt>
                <c:pt idx="33">
                  <c:v>7147.6623376623529</c:v>
                </c:pt>
                <c:pt idx="34">
                  <c:v>4870</c:v>
                </c:pt>
                <c:pt idx="35">
                  <c:v>4200</c:v>
                </c:pt>
                <c:pt idx="36">
                  <c:v>5350</c:v>
                </c:pt>
                <c:pt idx="37">
                  <c:v>5000</c:v>
                </c:pt>
                <c:pt idx="38">
                  <c:v>4530</c:v>
                </c:pt>
                <c:pt idx="39">
                  <c:v>3706</c:v>
                </c:pt>
                <c:pt idx="40">
                  <c:v>4700</c:v>
                </c:pt>
                <c:pt idx="41">
                  <c:v>5000</c:v>
                </c:pt>
                <c:pt idx="44">
                  <c:v>5000</c:v>
                </c:pt>
              </c:numCache>
            </c:numRef>
          </c:yVal>
        </c:ser>
        <c:axId val="84331904"/>
        <c:axId val="84411520"/>
      </c:scatterChart>
      <c:valAx>
        <c:axId val="84331904"/>
        <c:scaling>
          <c:orientation val="minMax"/>
          <c:max val="40745"/>
          <c:min val="40674"/>
        </c:scaling>
        <c:axPos val="b"/>
        <c:numFmt formatCode="dd/mm" sourceLinked="0"/>
        <c:tickLblPos val="nextTo"/>
        <c:crossAx val="84411520"/>
        <c:crossesAt val="0"/>
        <c:crossBetween val="midCat"/>
        <c:majorUnit val="15"/>
        <c:minorUnit val="5"/>
      </c:valAx>
      <c:valAx>
        <c:axId val="84411520"/>
        <c:scaling>
          <c:orientation val="minMax"/>
          <c:min val="0"/>
        </c:scaling>
        <c:axPos val="l"/>
        <c:majorGridlines/>
        <c:numFmt formatCode="General" sourceLinked="1"/>
        <c:tickLblPos val="nextTo"/>
        <c:crossAx val="84331904"/>
        <c:crosses val="autoZero"/>
        <c:crossBetween val="midCat"/>
      </c:valAx>
    </c:plotArea>
    <c:plotVisOnly val="1"/>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s-AR" dirty="0"/>
              <a:t>C. </a:t>
            </a:r>
            <a:r>
              <a:rPr lang="es-AR" dirty="0" smtClean="0"/>
              <a:t>LARGO (</a:t>
            </a:r>
            <a:r>
              <a:rPr lang="es-AR" dirty="0" err="1" smtClean="0"/>
              <a:t>Biointa</a:t>
            </a:r>
            <a:r>
              <a:rPr lang="es-AR" baseline="0" dirty="0" smtClean="0"/>
              <a:t> 3005)</a:t>
            </a:r>
          </a:p>
        </c:rich>
      </c:tx>
      <c:layout/>
    </c:title>
    <c:plotArea>
      <c:layout/>
      <c:scatterChart>
        <c:scatterStyle val="lineMarker"/>
        <c:ser>
          <c:idx val="2"/>
          <c:order val="0"/>
          <c:tx>
            <c:strRef>
              <c:f>FS!$N$31</c:f>
              <c:strCache>
                <c:ptCount val="1"/>
                <c:pt idx="0">
                  <c:v>C. LARGO</c:v>
                </c:pt>
              </c:strCache>
            </c:strRef>
          </c:tx>
          <c:spPr>
            <a:ln w="28575">
              <a:noFill/>
            </a:ln>
          </c:spPr>
          <c:marker>
            <c:symbol val="circle"/>
            <c:size val="10"/>
            <c:spPr>
              <a:noFill/>
              <a:ln>
                <a:solidFill>
                  <a:srgbClr val="00B0F0"/>
                </a:solidFill>
              </a:ln>
            </c:spPr>
          </c:marker>
          <c:trendline>
            <c:spPr>
              <a:ln w="38100">
                <a:solidFill>
                  <a:schemeClr val="accent5">
                    <a:lumMod val="60000"/>
                    <a:lumOff val="40000"/>
                  </a:schemeClr>
                </a:solidFill>
              </a:ln>
            </c:spPr>
            <c:trendlineType val="poly"/>
            <c:order val="2"/>
          </c:trendline>
          <c:xVal>
            <c:numRef>
              <c:f>FS!$I$32:$I$87</c:f>
              <c:numCache>
                <c:formatCode>dd/mm/yyyy</c:formatCode>
                <c:ptCount val="56"/>
                <c:pt idx="0">
                  <c:v>40667</c:v>
                </c:pt>
                <c:pt idx="1">
                  <c:v>40676</c:v>
                </c:pt>
                <c:pt idx="2">
                  <c:v>40683</c:v>
                </c:pt>
                <c:pt idx="3">
                  <c:v>40688</c:v>
                </c:pt>
                <c:pt idx="4">
                  <c:v>40689</c:v>
                </c:pt>
                <c:pt idx="5">
                  <c:v>40690</c:v>
                </c:pt>
                <c:pt idx="6">
                  <c:v>40691</c:v>
                </c:pt>
                <c:pt idx="7">
                  <c:v>40692</c:v>
                </c:pt>
                <c:pt idx="8">
                  <c:v>40693</c:v>
                </c:pt>
                <c:pt idx="9">
                  <c:v>40694</c:v>
                </c:pt>
                <c:pt idx="10">
                  <c:v>40695</c:v>
                </c:pt>
                <c:pt idx="11">
                  <c:v>40696</c:v>
                </c:pt>
                <c:pt idx="12">
                  <c:v>40697</c:v>
                </c:pt>
                <c:pt idx="13">
                  <c:v>40698</c:v>
                </c:pt>
                <c:pt idx="14">
                  <c:v>40699</c:v>
                </c:pt>
                <c:pt idx="15">
                  <c:v>40700</c:v>
                </c:pt>
                <c:pt idx="16">
                  <c:v>40701</c:v>
                </c:pt>
                <c:pt idx="17">
                  <c:v>40702</c:v>
                </c:pt>
                <c:pt idx="18">
                  <c:v>40703</c:v>
                </c:pt>
                <c:pt idx="19">
                  <c:v>40704</c:v>
                </c:pt>
                <c:pt idx="20">
                  <c:v>40705</c:v>
                </c:pt>
                <c:pt idx="21">
                  <c:v>40706</c:v>
                </c:pt>
                <c:pt idx="22">
                  <c:v>40707</c:v>
                </c:pt>
                <c:pt idx="23">
                  <c:v>40708</c:v>
                </c:pt>
                <c:pt idx="24">
                  <c:v>40709</c:v>
                </c:pt>
                <c:pt idx="25">
                  <c:v>40710</c:v>
                </c:pt>
                <c:pt idx="26">
                  <c:v>40711</c:v>
                </c:pt>
                <c:pt idx="27">
                  <c:v>40712</c:v>
                </c:pt>
                <c:pt idx="28">
                  <c:v>40713</c:v>
                </c:pt>
                <c:pt idx="29">
                  <c:v>40714</c:v>
                </c:pt>
                <c:pt idx="30">
                  <c:v>40715</c:v>
                </c:pt>
                <c:pt idx="31">
                  <c:v>40716</c:v>
                </c:pt>
                <c:pt idx="32">
                  <c:v>40717</c:v>
                </c:pt>
                <c:pt idx="33">
                  <c:v>40718</c:v>
                </c:pt>
                <c:pt idx="34">
                  <c:v>40719</c:v>
                </c:pt>
                <c:pt idx="35">
                  <c:v>40720</c:v>
                </c:pt>
                <c:pt idx="36">
                  <c:v>40721</c:v>
                </c:pt>
                <c:pt idx="37">
                  <c:v>40722</c:v>
                </c:pt>
                <c:pt idx="38">
                  <c:v>40723</c:v>
                </c:pt>
                <c:pt idx="39">
                  <c:v>40724</c:v>
                </c:pt>
                <c:pt idx="40">
                  <c:v>40725</c:v>
                </c:pt>
                <c:pt idx="41">
                  <c:v>40726</c:v>
                </c:pt>
                <c:pt idx="42">
                  <c:v>40727</c:v>
                </c:pt>
                <c:pt idx="43">
                  <c:v>40728</c:v>
                </c:pt>
                <c:pt idx="44">
                  <c:v>40729</c:v>
                </c:pt>
                <c:pt idx="45">
                  <c:v>40730</c:v>
                </c:pt>
                <c:pt idx="46">
                  <c:v>40731</c:v>
                </c:pt>
                <c:pt idx="47">
                  <c:v>40732</c:v>
                </c:pt>
                <c:pt idx="48">
                  <c:v>40733</c:v>
                </c:pt>
                <c:pt idx="49">
                  <c:v>40734</c:v>
                </c:pt>
                <c:pt idx="50">
                  <c:v>40735</c:v>
                </c:pt>
                <c:pt idx="51">
                  <c:v>40736</c:v>
                </c:pt>
                <c:pt idx="52">
                  <c:v>40739</c:v>
                </c:pt>
                <c:pt idx="53">
                  <c:v>40745</c:v>
                </c:pt>
                <c:pt idx="54">
                  <c:v>40746</c:v>
                </c:pt>
                <c:pt idx="55">
                  <c:v>40765</c:v>
                </c:pt>
              </c:numCache>
            </c:numRef>
          </c:xVal>
          <c:yVal>
            <c:numRef>
              <c:f>FS!$N$32:$N$87</c:f>
              <c:numCache>
                <c:formatCode>General</c:formatCode>
                <c:ptCount val="56"/>
                <c:pt idx="0">
                  <c:v>4200</c:v>
                </c:pt>
                <c:pt idx="4">
                  <c:v>6963</c:v>
                </c:pt>
                <c:pt idx="8">
                  <c:v>5686</c:v>
                </c:pt>
                <c:pt idx="9">
                  <c:v>6337</c:v>
                </c:pt>
                <c:pt idx="10">
                  <c:v>3650</c:v>
                </c:pt>
                <c:pt idx="11">
                  <c:v>5700</c:v>
                </c:pt>
                <c:pt idx="12">
                  <c:v>6183.6</c:v>
                </c:pt>
                <c:pt idx="14">
                  <c:v>3272</c:v>
                </c:pt>
                <c:pt idx="15">
                  <c:v>5310</c:v>
                </c:pt>
                <c:pt idx="16">
                  <c:v>5100</c:v>
                </c:pt>
                <c:pt idx="17">
                  <c:v>5300</c:v>
                </c:pt>
                <c:pt idx="19">
                  <c:v>7100</c:v>
                </c:pt>
                <c:pt idx="21">
                  <c:v>4966.1333333333305</c:v>
                </c:pt>
                <c:pt idx="23">
                  <c:v>6029</c:v>
                </c:pt>
                <c:pt idx="29">
                  <c:v>3532</c:v>
                </c:pt>
                <c:pt idx="31">
                  <c:v>3219</c:v>
                </c:pt>
                <c:pt idx="33">
                  <c:v>4099</c:v>
                </c:pt>
                <c:pt idx="36">
                  <c:v>3536</c:v>
                </c:pt>
                <c:pt idx="40">
                  <c:v>4400</c:v>
                </c:pt>
                <c:pt idx="41">
                  <c:v>6238</c:v>
                </c:pt>
                <c:pt idx="46">
                  <c:v>3454.2857142857151</c:v>
                </c:pt>
                <c:pt idx="49">
                  <c:v>3511</c:v>
                </c:pt>
                <c:pt idx="52">
                  <c:v>4820</c:v>
                </c:pt>
                <c:pt idx="55">
                  <c:v>4887</c:v>
                </c:pt>
              </c:numCache>
            </c:numRef>
          </c:yVal>
        </c:ser>
        <c:axId val="84440192"/>
        <c:axId val="84441728"/>
      </c:scatterChart>
      <c:valAx>
        <c:axId val="84440192"/>
        <c:scaling>
          <c:orientation val="minMax"/>
          <c:max val="40765"/>
          <c:min val="40664"/>
        </c:scaling>
        <c:axPos val="b"/>
        <c:numFmt formatCode="dd/mm" sourceLinked="0"/>
        <c:tickLblPos val="nextTo"/>
        <c:crossAx val="84441728"/>
        <c:crosses val="autoZero"/>
        <c:crossBetween val="midCat"/>
        <c:majorUnit val="15"/>
        <c:minorUnit val="5"/>
      </c:valAx>
      <c:valAx>
        <c:axId val="84441728"/>
        <c:scaling>
          <c:orientation val="minMax"/>
        </c:scaling>
        <c:axPos val="l"/>
        <c:majorGridlines/>
        <c:numFmt formatCode="General" sourceLinked="1"/>
        <c:tickLblPos val="nextTo"/>
        <c:crossAx val="84440192"/>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0.11657879682632705"/>
          <c:y val="3.8981907019852428E-2"/>
          <c:w val="0.7746626199412826"/>
          <c:h val="0.80004891985836812"/>
        </c:manualLayout>
      </c:layout>
      <c:areaChart>
        <c:grouping val="stacked"/>
        <c:ser>
          <c:idx val="0"/>
          <c:order val="0"/>
          <c:tx>
            <c:v>Trigo</c:v>
          </c:tx>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layout>
                <c:manualLayout>
                  <c:x val="-3.7036916064899526E-2"/>
                  <c:y val="-0.14034989486650967"/>
                </c:manualLayout>
              </c:layout>
              <c:numFmt formatCode="#,##0" sourceLinked="0"/>
              <c:spPr/>
              <c:txPr>
                <a:bodyPr/>
                <a:lstStyle/>
                <a:p>
                  <a:pPr>
                    <a:defRPr sz="1800" b="1">
                      <a:solidFill>
                        <a:schemeClr val="bg1"/>
                      </a:solidFill>
                      <a:effectLst>
                        <a:outerShdw blurRad="38100" dist="38100" dir="2700000" algn="tl">
                          <a:srgbClr val="000000">
                            <a:alpha val="43137"/>
                          </a:srgbClr>
                        </a:outerShdw>
                      </a:effectLst>
                    </a:defRPr>
                  </a:pPr>
                  <a:endParaRPr lang="es-AR"/>
                </a:p>
              </c:txPr>
              <c:showVal val="1"/>
            </c:dLbl>
            <c:numFmt formatCode="#,##0" sourceLinked="0"/>
            <c:showVal val="1"/>
          </c:dLbls>
          <c:cat>
            <c:strRef>
              <c:f>'Caract-ZO'!$D$33:$P$33</c:f>
              <c:strCache>
                <c:ptCount val="13"/>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strCache>
            </c:strRef>
          </c:cat>
          <c:val>
            <c:numRef>
              <c:f>'Caract-ZO'!$D$34:$P$34</c:f>
              <c:numCache>
                <c:formatCode>#,##0.00</c:formatCode>
                <c:ptCount val="13"/>
                <c:pt idx="0">
                  <c:v>18085</c:v>
                </c:pt>
                <c:pt idx="1">
                  <c:v>14323</c:v>
                </c:pt>
                <c:pt idx="2">
                  <c:v>14077</c:v>
                </c:pt>
                <c:pt idx="3">
                  <c:v>22408</c:v>
                </c:pt>
                <c:pt idx="4">
                  <c:v>29403</c:v>
                </c:pt>
                <c:pt idx="5">
                  <c:v>40742</c:v>
                </c:pt>
                <c:pt idx="6">
                  <c:v>41185</c:v>
                </c:pt>
                <c:pt idx="7">
                  <c:v>47241</c:v>
                </c:pt>
                <c:pt idx="8">
                  <c:v>57482</c:v>
                </c:pt>
                <c:pt idx="9">
                  <c:v>51385</c:v>
                </c:pt>
                <c:pt idx="10">
                  <c:v>36276</c:v>
                </c:pt>
                <c:pt idx="11">
                  <c:v>40791.981</c:v>
                </c:pt>
                <c:pt idx="12">
                  <c:v>46862</c:v>
                </c:pt>
              </c:numCache>
            </c:numRef>
          </c:val>
        </c:ser>
        <c:ser>
          <c:idx val="1"/>
          <c:order val="1"/>
          <c:tx>
            <c:v>Cebada</c:v>
          </c:tx>
          <c:spPr>
            <a:ln w="25400">
              <a:noFill/>
            </a:ln>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layout>
                <c:manualLayout>
                  <c:x val="-6.9629402202010887E-2"/>
                  <c:y val="-9.1227431663230996E-2"/>
                </c:manualLayout>
              </c:layout>
              <c:numFmt formatCode="#,##0" sourceLinked="0"/>
              <c:spPr/>
              <c:txPr>
                <a:bodyPr/>
                <a:lstStyle/>
                <a:p>
                  <a:pPr>
                    <a:defRPr sz="1600" b="1">
                      <a:solidFill>
                        <a:schemeClr val="tx1"/>
                      </a:solidFill>
                      <a:effectLst>
                        <a:outerShdw blurRad="38100" dist="38100" dir="2700000" algn="tl">
                          <a:srgbClr val="000000">
                            <a:alpha val="43137"/>
                          </a:srgbClr>
                        </a:outerShdw>
                      </a:effectLst>
                    </a:defRPr>
                  </a:pPr>
                  <a:endParaRPr lang="es-AR"/>
                </a:p>
              </c:txPr>
              <c:showVal val="1"/>
            </c:dLbl>
            <c:numFmt formatCode="#,##0" sourceLinked="0"/>
            <c:txPr>
              <a:bodyPr/>
              <a:lstStyle/>
              <a:p>
                <a:pPr>
                  <a:defRPr sz="1600" b="1">
                    <a:solidFill>
                      <a:schemeClr val="bg1"/>
                    </a:solidFill>
                    <a:effectLst>
                      <a:outerShdw blurRad="38100" dist="38100" dir="2700000" algn="tl">
                        <a:srgbClr val="000000">
                          <a:alpha val="43137"/>
                        </a:srgbClr>
                      </a:outerShdw>
                    </a:effectLst>
                  </a:defRPr>
                </a:pPr>
                <a:endParaRPr lang="es-AR"/>
              </a:p>
            </c:txPr>
            <c:showVal val="1"/>
          </c:dLbls>
          <c:cat>
            <c:strRef>
              <c:f>'Caract-ZO'!$D$33:$P$33</c:f>
              <c:strCache>
                <c:ptCount val="13"/>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strCache>
            </c:strRef>
          </c:cat>
          <c:val>
            <c:numRef>
              <c:f>'Caract-ZO'!$D$42:$P$42</c:f>
              <c:numCache>
                <c:formatCode>General</c:formatCode>
                <c:ptCount val="13"/>
                <c:pt idx="7" formatCode="#,##0.00">
                  <c:v>2417</c:v>
                </c:pt>
                <c:pt idx="8" formatCode="#,##0.00">
                  <c:v>10421</c:v>
                </c:pt>
                <c:pt idx="9" formatCode="#,##0.00">
                  <c:v>15865</c:v>
                </c:pt>
                <c:pt idx="10" formatCode="#,##0.00">
                  <c:v>12799</c:v>
                </c:pt>
                <c:pt idx="11" formatCode="#,##0.00">
                  <c:v>6575.0300000000007</c:v>
                </c:pt>
                <c:pt idx="12" formatCode="#,##0.00">
                  <c:v>28771</c:v>
                </c:pt>
              </c:numCache>
            </c:numRef>
          </c:val>
        </c:ser>
        <c:axId val="78914304"/>
        <c:axId val="78915840"/>
      </c:areaChart>
      <c:catAx>
        <c:axId val="78914304"/>
        <c:scaling>
          <c:orientation val="minMax"/>
        </c:scaling>
        <c:axPos val="b"/>
        <c:numFmt formatCode="General" sourceLinked="1"/>
        <c:tickLblPos val="nextTo"/>
        <c:txPr>
          <a:bodyPr rot="-1920000"/>
          <a:lstStyle/>
          <a:p>
            <a:pPr>
              <a:defRPr sz="1400" b="1">
                <a:effectLst>
                  <a:outerShdw blurRad="38100" dist="38100" dir="2700000" algn="tl">
                    <a:srgbClr val="000000">
                      <a:alpha val="43137"/>
                    </a:srgbClr>
                  </a:outerShdw>
                </a:effectLst>
              </a:defRPr>
            </a:pPr>
            <a:endParaRPr lang="es-AR"/>
          </a:p>
        </c:txPr>
        <c:crossAx val="78915840"/>
        <c:crosses val="autoZero"/>
        <c:auto val="1"/>
        <c:lblAlgn val="ctr"/>
        <c:lblOffset val="100"/>
      </c:catAx>
      <c:valAx>
        <c:axId val="78915840"/>
        <c:scaling>
          <c:orientation val="minMax"/>
          <c:max val="90000"/>
        </c:scaling>
        <c:axPos val="l"/>
        <c:majorGridlines>
          <c:spPr>
            <a:ln>
              <a:prstDash val="dash"/>
            </a:ln>
          </c:spPr>
        </c:majorGridlines>
        <c:title>
          <c:tx>
            <c:rich>
              <a:bodyPr rot="-5400000" vert="horz"/>
              <a:lstStyle/>
              <a:p>
                <a:pPr>
                  <a:defRPr sz="1600"/>
                </a:pPr>
                <a:r>
                  <a:rPr lang="es-AR" sz="1600" dirty="0" smtClean="0"/>
                  <a:t>Superficie Ha</a:t>
                </a:r>
                <a:endParaRPr lang="es-AR" sz="1600" dirty="0"/>
              </a:p>
            </c:rich>
          </c:tx>
          <c:layout>
            <c:manualLayout>
              <c:xMode val="edge"/>
              <c:yMode val="edge"/>
              <c:x val="0"/>
              <c:y val="0.32349250951506064"/>
            </c:manualLayout>
          </c:layout>
        </c:title>
        <c:numFmt formatCode="#,##0" sourceLinked="0"/>
        <c:tickLblPos val="nextTo"/>
        <c:txPr>
          <a:bodyPr/>
          <a:lstStyle/>
          <a:p>
            <a:pPr>
              <a:defRPr sz="1400" b="1">
                <a:effectLst>
                  <a:outerShdw blurRad="38100" dist="38100" dir="2700000" algn="tl">
                    <a:srgbClr val="000000">
                      <a:alpha val="43137"/>
                    </a:srgbClr>
                  </a:outerShdw>
                </a:effectLst>
              </a:defRPr>
            </a:pPr>
            <a:endParaRPr lang="es-AR"/>
          </a:p>
        </c:txPr>
        <c:crossAx val="78914304"/>
        <c:crosses val="autoZero"/>
        <c:crossBetween val="between"/>
      </c:valAx>
      <c:dTable>
        <c:showVertBorder val="1"/>
        <c:showOutline val="1"/>
        <c:showKeys val="1"/>
        <c:txPr>
          <a:bodyPr/>
          <a:lstStyle/>
          <a:p>
            <a:pPr rtl="0">
              <a:defRPr sz="1400" b="1">
                <a:effectLst>
                  <a:outerShdw blurRad="38100" dist="38100" dir="2700000" algn="tl">
                    <a:srgbClr val="000000">
                      <a:alpha val="43137"/>
                    </a:srgbClr>
                  </a:outerShdw>
                </a:effectLst>
              </a:defRPr>
            </a:pPr>
            <a:endParaRPr lang="es-AR"/>
          </a:p>
        </c:txPr>
      </c:dTable>
    </c:plotArea>
    <c:legend>
      <c:legendPos val="r"/>
      <c:layout>
        <c:manualLayout>
          <c:xMode val="edge"/>
          <c:yMode val="edge"/>
          <c:x val="0.11902425058057339"/>
          <c:y val="8.2977817469443854E-2"/>
          <c:w val="0.28019412709996466"/>
          <c:h val="0.17963092029746824"/>
        </c:manualLayout>
      </c:layout>
      <c:spPr>
        <a:noFill/>
      </c:spPr>
      <c:txPr>
        <a:bodyPr/>
        <a:lstStyle/>
        <a:p>
          <a:pPr>
            <a:defRPr sz="2000" b="1">
              <a:effectLst>
                <a:outerShdw blurRad="38100" dist="38100" dir="2700000" algn="tl">
                  <a:srgbClr val="000000">
                    <a:alpha val="43137"/>
                  </a:srgbClr>
                </a:outerShdw>
              </a:effectLst>
            </a:defRPr>
          </a:pPr>
          <a:endParaRPr lang="es-AR"/>
        </a:p>
      </c:txPr>
    </c:legend>
    <c:plotVisOnly val="1"/>
    <c:dispBlanksAs val="zero"/>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n-US"/>
              <a:t>&lt; de 130 kg N disponible</a:t>
            </a:r>
          </a:p>
        </c:rich>
      </c:tx>
      <c:layout/>
    </c:title>
    <c:plotArea>
      <c:layout>
        <c:manualLayout>
          <c:layoutTarget val="inner"/>
          <c:xMode val="edge"/>
          <c:yMode val="edge"/>
          <c:x val="8.92858705161855E-2"/>
          <c:y val="0.19480351414406533"/>
          <c:w val="0.81701345144356963"/>
          <c:h val="0.58815543890347155"/>
        </c:manualLayout>
      </c:layout>
      <c:barChart>
        <c:barDir val="col"/>
        <c:grouping val="clustered"/>
        <c:ser>
          <c:idx val="0"/>
          <c:order val="0"/>
          <c:tx>
            <c:strRef>
              <c:f>Fert!$AD$36</c:f>
              <c:strCache>
                <c:ptCount val="1"/>
                <c:pt idx="0">
                  <c:v>&lt; a 50</c:v>
                </c:pt>
              </c:strCache>
            </c:strRef>
          </c:tx>
          <c:cat>
            <c:strRef>
              <c:f>Fert!$AA$37:$AA$41</c:f>
              <c:strCache>
                <c:ptCount val="5"/>
                <c:pt idx="0">
                  <c:v>&lt; a 5</c:v>
                </c:pt>
                <c:pt idx="1">
                  <c:v>5-10</c:v>
                </c:pt>
                <c:pt idx="2">
                  <c:v>10-15</c:v>
                </c:pt>
                <c:pt idx="3">
                  <c:v>15-20</c:v>
                </c:pt>
                <c:pt idx="4">
                  <c:v>&gt; a 20</c:v>
                </c:pt>
              </c:strCache>
            </c:strRef>
          </c:cat>
          <c:val>
            <c:numRef>
              <c:f>Fert!$AD$37:$AD$41</c:f>
              <c:numCache>
                <c:formatCode>#,##0</c:formatCode>
                <c:ptCount val="5"/>
                <c:pt idx="0">
                  <c:v>1351</c:v>
                </c:pt>
                <c:pt idx="1">
                  <c:v>3855</c:v>
                </c:pt>
                <c:pt idx="2">
                  <c:v>2765.8333333333458</c:v>
                </c:pt>
                <c:pt idx="3">
                  <c:v>4650</c:v>
                </c:pt>
                <c:pt idx="4">
                  <c:v>3944.6</c:v>
                </c:pt>
              </c:numCache>
            </c:numRef>
          </c:val>
        </c:ser>
        <c:ser>
          <c:idx val="1"/>
          <c:order val="1"/>
          <c:tx>
            <c:strRef>
              <c:f>Fert!$AE$36</c:f>
              <c:strCache>
                <c:ptCount val="1"/>
                <c:pt idx="0">
                  <c:v>50-100</c:v>
                </c:pt>
              </c:strCache>
            </c:strRef>
          </c:tx>
          <c:cat>
            <c:strRef>
              <c:f>Fert!$AA$37:$AA$41</c:f>
              <c:strCache>
                <c:ptCount val="5"/>
                <c:pt idx="0">
                  <c:v>&lt; a 5</c:v>
                </c:pt>
                <c:pt idx="1">
                  <c:v>5-10</c:v>
                </c:pt>
                <c:pt idx="2">
                  <c:v>10-15</c:v>
                </c:pt>
                <c:pt idx="3">
                  <c:v>15-20</c:v>
                </c:pt>
                <c:pt idx="4">
                  <c:v>&gt; a 20</c:v>
                </c:pt>
              </c:strCache>
            </c:strRef>
          </c:cat>
          <c:val>
            <c:numRef>
              <c:f>Fert!$AE$37:$AE$41</c:f>
              <c:numCache>
                <c:formatCode>#,##0</c:formatCode>
                <c:ptCount val="5"/>
                <c:pt idx="0">
                  <c:v>3914.4736842105262</c:v>
                </c:pt>
                <c:pt idx="1">
                  <c:v>3822.5840166362273</c:v>
                </c:pt>
                <c:pt idx="2">
                  <c:v>4222.6373159650175</c:v>
                </c:pt>
                <c:pt idx="3">
                  <c:v>4075.1327916666637</c:v>
                </c:pt>
                <c:pt idx="4">
                  <c:v>3803.3842804320057</c:v>
                </c:pt>
              </c:numCache>
            </c:numRef>
          </c:val>
        </c:ser>
        <c:ser>
          <c:idx val="2"/>
          <c:order val="2"/>
          <c:tx>
            <c:strRef>
              <c:f>Fert!$AF$36</c:f>
              <c:strCache>
                <c:ptCount val="1"/>
                <c:pt idx="0">
                  <c:v>100-150</c:v>
                </c:pt>
              </c:strCache>
            </c:strRef>
          </c:tx>
          <c:cat>
            <c:strRef>
              <c:f>Fert!$AA$37:$AA$41</c:f>
              <c:strCache>
                <c:ptCount val="5"/>
                <c:pt idx="0">
                  <c:v>&lt; a 5</c:v>
                </c:pt>
                <c:pt idx="1">
                  <c:v>5-10</c:v>
                </c:pt>
                <c:pt idx="2">
                  <c:v>10-15</c:v>
                </c:pt>
                <c:pt idx="3">
                  <c:v>15-20</c:v>
                </c:pt>
                <c:pt idx="4">
                  <c:v>&gt; a 20</c:v>
                </c:pt>
              </c:strCache>
            </c:strRef>
          </c:cat>
          <c:val>
            <c:numRef>
              <c:f>Fert!$AF$37:$AF$41</c:f>
              <c:numCache>
                <c:formatCode>#,##0</c:formatCode>
                <c:ptCount val="5"/>
                <c:pt idx="0">
                  <c:v>4280.6386913229016</c:v>
                </c:pt>
                <c:pt idx="1">
                  <c:v>4166.6908598167111</c:v>
                </c:pt>
                <c:pt idx="2">
                  <c:v>4293.4530637254902</c:v>
                </c:pt>
                <c:pt idx="3">
                  <c:v>5017.1666666666915</c:v>
                </c:pt>
                <c:pt idx="4">
                  <c:v>3857.75</c:v>
                </c:pt>
              </c:numCache>
            </c:numRef>
          </c:val>
        </c:ser>
        <c:ser>
          <c:idx val="3"/>
          <c:order val="3"/>
          <c:tx>
            <c:strRef>
              <c:f>Fert!$AG$36</c:f>
              <c:strCache>
                <c:ptCount val="1"/>
                <c:pt idx="0">
                  <c:v>&gt; a 150</c:v>
                </c:pt>
              </c:strCache>
            </c:strRef>
          </c:tx>
          <c:cat>
            <c:strRef>
              <c:f>Fert!$AA$37:$AA$41</c:f>
              <c:strCache>
                <c:ptCount val="5"/>
                <c:pt idx="0">
                  <c:v>&lt; a 5</c:v>
                </c:pt>
                <c:pt idx="1">
                  <c:v>5-10</c:v>
                </c:pt>
                <c:pt idx="2">
                  <c:v>10-15</c:v>
                </c:pt>
                <c:pt idx="3">
                  <c:v>15-20</c:v>
                </c:pt>
                <c:pt idx="4">
                  <c:v>&gt; a 20</c:v>
                </c:pt>
              </c:strCache>
            </c:strRef>
          </c:cat>
          <c:val>
            <c:numRef>
              <c:f>Fert!$AG$37:$AG$41</c:f>
              <c:numCache>
                <c:formatCode>#,##0</c:formatCode>
                <c:ptCount val="5"/>
                <c:pt idx="1">
                  <c:v>3784</c:v>
                </c:pt>
                <c:pt idx="2">
                  <c:v>4970.1237844131037</c:v>
                </c:pt>
                <c:pt idx="3">
                  <c:v>5390.267131242741</c:v>
                </c:pt>
                <c:pt idx="4">
                  <c:v>3802</c:v>
                </c:pt>
              </c:numCache>
            </c:numRef>
          </c:val>
        </c:ser>
        <c:axId val="84539264"/>
        <c:axId val="84553728"/>
      </c:barChart>
      <c:catAx>
        <c:axId val="84539264"/>
        <c:scaling>
          <c:orientation val="minMax"/>
        </c:scaling>
        <c:axPos val="b"/>
        <c:title>
          <c:tx>
            <c:rich>
              <a:bodyPr/>
              <a:lstStyle/>
              <a:p>
                <a:pPr>
                  <a:defRPr/>
                </a:pPr>
                <a:r>
                  <a:rPr lang="en-US"/>
                  <a:t>P Bray</a:t>
                </a:r>
              </a:p>
            </c:rich>
          </c:tx>
          <c:layout/>
        </c:title>
        <c:tickLblPos val="nextTo"/>
        <c:txPr>
          <a:bodyPr/>
          <a:lstStyle/>
          <a:p>
            <a:pPr>
              <a:defRPr sz="1800" b="1"/>
            </a:pPr>
            <a:endParaRPr lang="es-AR"/>
          </a:p>
        </c:txPr>
        <c:crossAx val="84553728"/>
        <c:crosses val="autoZero"/>
        <c:auto val="1"/>
        <c:lblAlgn val="ctr"/>
        <c:lblOffset val="100"/>
      </c:catAx>
      <c:valAx>
        <c:axId val="84553728"/>
        <c:scaling>
          <c:orientation val="minMax"/>
        </c:scaling>
        <c:axPos val="l"/>
        <c:majorGridlines/>
        <c:title>
          <c:tx>
            <c:rich>
              <a:bodyPr rot="-5400000" vert="horz"/>
              <a:lstStyle/>
              <a:p>
                <a:pPr>
                  <a:defRPr/>
                </a:pPr>
                <a:r>
                  <a:rPr lang="en-US"/>
                  <a:t>Kg/ha</a:t>
                </a:r>
              </a:p>
            </c:rich>
          </c:tx>
          <c:layout/>
        </c:title>
        <c:numFmt formatCode="#,##0" sourceLinked="1"/>
        <c:tickLblPos val="nextTo"/>
        <c:txPr>
          <a:bodyPr/>
          <a:lstStyle/>
          <a:p>
            <a:pPr>
              <a:defRPr sz="1600" b="1">
                <a:effectLst>
                  <a:outerShdw blurRad="38100" dist="38100" dir="2700000" algn="tl">
                    <a:srgbClr val="000000">
                      <a:alpha val="43137"/>
                    </a:srgbClr>
                  </a:outerShdw>
                </a:effectLst>
              </a:defRPr>
            </a:pPr>
            <a:endParaRPr lang="es-AR"/>
          </a:p>
        </c:txPr>
        <c:crossAx val="84539264"/>
        <c:crosses val="autoZero"/>
        <c:crossBetween val="between"/>
      </c:valAx>
    </c:plotArea>
    <c:legend>
      <c:legendPos val="r"/>
      <c:layout/>
      <c:txPr>
        <a:bodyPr/>
        <a:lstStyle/>
        <a:p>
          <a:pPr>
            <a:defRPr sz="1400"/>
          </a:pPr>
          <a:endParaRPr lang="es-AR"/>
        </a:p>
      </c:txPr>
    </c:legend>
    <c:plotVisOnly val="1"/>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n-US"/>
              <a:t>&gt; de 130 kg de N disponible</a:t>
            </a:r>
          </a:p>
        </c:rich>
      </c:tx>
      <c:layout/>
    </c:title>
    <c:plotArea>
      <c:layout>
        <c:manualLayout>
          <c:layoutTarget val="inner"/>
          <c:xMode val="edge"/>
          <c:yMode val="edge"/>
          <c:x val="9.383114610673686E-2"/>
          <c:y val="0.21175925925925926"/>
          <c:w val="0.82190562117235333"/>
          <c:h val="0.62121172353455945"/>
        </c:manualLayout>
      </c:layout>
      <c:barChart>
        <c:barDir val="col"/>
        <c:grouping val="clustered"/>
        <c:ser>
          <c:idx val="0"/>
          <c:order val="0"/>
          <c:tx>
            <c:strRef>
              <c:f>Fert!$AD$27</c:f>
              <c:strCache>
                <c:ptCount val="1"/>
                <c:pt idx="0">
                  <c:v>&lt; a 50</c:v>
                </c:pt>
              </c:strCache>
            </c:strRef>
          </c:tx>
          <c:cat>
            <c:strRef>
              <c:f>Fert!$AA$28:$AA$32</c:f>
              <c:strCache>
                <c:ptCount val="5"/>
                <c:pt idx="0">
                  <c:v>&lt; a 5</c:v>
                </c:pt>
                <c:pt idx="1">
                  <c:v>5-10</c:v>
                </c:pt>
                <c:pt idx="2">
                  <c:v>10-15</c:v>
                </c:pt>
                <c:pt idx="3">
                  <c:v>15-20</c:v>
                </c:pt>
                <c:pt idx="4">
                  <c:v>&gt; a 20</c:v>
                </c:pt>
              </c:strCache>
            </c:strRef>
          </c:cat>
          <c:val>
            <c:numRef>
              <c:f>Fert!$AD$28:$AD$32</c:f>
              <c:numCache>
                <c:formatCode>#,##0</c:formatCode>
                <c:ptCount val="5"/>
                <c:pt idx="1">
                  <c:v>4158</c:v>
                </c:pt>
                <c:pt idx="2">
                  <c:v>4268.5200000000004</c:v>
                </c:pt>
                <c:pt idx="4">
                  <c:v>2551</c:v>
                </c:pt>
              </c:numCache>
            </c:numRef>
          </c:val>
        </c:ser>
        <c:ser>
          <c:idx val="1"/>
          <c:order val="1"/>
          <c:tx>
            <c:strRef>
              <c:f>Fert!$AE$27</c:f>
              <c:strCache>
                <c:ptCount val="1"/>
                <c:pt idx="0">
                  <c:v>50-100</c:v>
                </c:pt>
              </c:strCache>
            </c:strRef>
          </c:tx>
          <c:cat>
            <c:strRef>
              <c:f>Fert!$AA$28:$AA$32</c:f>
              <c:strCache>
                <c:ptCount val="5"/>
                <c:pt idx="0">
                  <c:v>&lt; a 5</c:v>
                </c:pt>
                <c:pt idx="1">
                  <c:v>5-10</c:v>
                </c:pt>
                <c:pt idx="2">
                  <c:v>10-15</c:v>
                </c:pt>
                <c:pt idx="3">
                  <c:v>15-20</c:v>
                </c:pt>
                <c:pt idx="4">
                  <c:v>&gt; a 20</c:v>
                </c:pt>
              </c:strCache>
            </c:strRef>
          </c:cat>
          <c:val>
            <c:numRef>
              <c:f>Fert!$AE$28:$AE$32</c:f>
              <c:numCache>
                <c:formatCode>#,##0</c:formatCode>
                <c:ptCount val="5"/>
                <c:pt idx="0">
                  <c:v>4067.1428571428537</c:v>
                </c:pt>
                <c:pt idx="1">
                  <c:v>4056.0593044054872</c:v>
                </c:pt>
                <c:pt idx="2">
                  <c:v>4313.3821304250723</c:v>
                </c:pt>
                <c:pt idx="3">
                  <c:v>3638.6061211776237</c:v>
                </c:pt>
                <c:pt idx="4">
                  <c:v>3421.5106045548632</c:v>
                </c:pt>
              </c:numCache>
            </c:numRef>
          </c:val>
        </c:ser>
        <c:ser>
          <c:idx val="2"/>
          <c:order val="2"/>
          <c:tx>
            <c:strRef>
              <c:f>Fert!$AF$27</c:f>
              <c:strCache>
                <c:ptCount val="1"/>
                <c:pt idx="0">
                  <c:v>100-150</c:v>
                </c:pt>
              </c:strCache>
            </c:strRef>
          </c:tx>
          <c:cat>
            <c:strRef>
              <c:f>Fert!$AA$28:$AA$32</c:f>
              <c:strCache>
                <c:ptCount val="5"/>
                <c:pt idx="0">
                  <c:v>&lt; a 5</c:v>
                </c:pt>
                <c:pt idx="1">
                  <c:v>5-10</c:v>
                </c:pt>
                <c:pt idx="2">
                  <c:v>10-15</c:v>
                </c:pt>
                <c:pt idx="3">
                  <c:v>15-20</c:v>
                </c:pt>
                <c:pt idx="4">
                  <c:v>&gt; a 20</c:v>
                </c:pt>
              </c:strCache>
            </c:strRef>
          </c:cat>
          <c:val>
            <c:numRef>
              <c:f>Fert!$AF$28:$AF$32</c:f>
              <c:numCache>
                <c:formatCode>#,##0</c:formatCode>
                <c:ptCount val="5"/>
                <c:pt idx="0">
                  <c:v>4388.913605721048</c:v>
                </c:pt>
                <c:pt idx="1">
                  <c:v>4544.4260282004034</c:v>
                </c:pt>
                <c:pt idx="2">
                  <c:v>4792.096062648041</c:v>
                </c:pt>
                <c:pt idx="3">
                  <c:v>4722.4420803782505</c:v>
                </c:pt>
                <c:pt idx="4">
                  <c:v>3250</c:v>
                </c:pt>
              </c:numCache>
            </c:numRef>
          </c:val>
        </c:ser>
        <c:ser>
          <c:idx val="3"/>
          <c:order val="3"/>
          <c:tx>
            <c:strRef>
              <c:f>Fert!$AG$27</c:f>
              <c:strCache>
                <c:ptCount val="1"/>
                <c:pt idx="0">
                  <c:v>&gt; a 150</c:v>
                </c:pt>
              </c:strCache>
            </c:strRef>
          </c:tx>
          <c:cat>
            <c:strRef>
              <c:f>Fert!$AA$28:$AA$32</c:f>
              <c:strCache>
                <c:ptCount val="5"/>
                <c:pt idx="0">
                  <c:v>&lt; a 5</c:v>
                </c:pt>
                <c:pt idx="1">
                  <c:v>5-10</c:v>
                </c:pt>
                <c:pt idx="2">
                  <c:v>10-15</c:v>
                </c:pt>
                <c:pt idx="3">
                  <c:v>15-20</c:v>
                </c:pt>
                <c:pt idx="4">
                  <c:v>&gt; a 20</c:v>
                </c:pt>
              </c:strCache>
            </c:strRef>
          </c:cat>
          <c:val>
            <c:numRef>
              <c:f>Fert!$AG$28:$AG$32</c:f>
              <c:numCache>
                <c:formatCode>#,##0</c:formatCode>
                <c:ptCount val="5"/>
                <c:pt idx="0">
                  <c:v>5605.4374999999909</c:v>
                </c:pt>
                <c:pt idx="1">
                  <c:v>6121.4300536408318</c:v>
                </c:pt>
                <c:pt idx="2">
                  <c:v>5366.972624798721</c:v>
                </c:pt>
                <c:pt idx="3">
                  <c:v>5571.6666666666915</c:v>
                </c:pt>
              </c:numCache>
            </c:numRef>
          </c:val>
        </c:ser>
        <c:axId val="84584704"/>
        <c:axId val="84595072"/>
      </c:barChart>
      <c:catAx>
        <c:axId val="84584704"/>
        <c:scaling>
          <c:orientation val="minMax"/>
        </c:scaling>
        <c:axPos val="b"/>
        <c:title>
          <c:tx>
            <c:rich>
              <a:bodyPr/>
              <a:lstStyle/>
              <a:p>
                <a:pPr>
                  <a:defRPr/>
                </a:pPr>
                <a:r>
                  <a:rPr lang="en-US"/>
                  <a:t>P Bray</a:t>
                </a:r>
              </a:p>
            </c:rich>
          </c:tx>
          <c:layout/>
        </c:title>
        <c:tickLblPos val="nextTo"/>
        <c:txPr>
          <a:bodyPr/>
          <a:lstStyle/>
          <a:p>
            <a:pPr>
              <a:defRPr sz="1400" b="1"/>
            </a:pPr>
            <a:endParaRPr lang="es-AR"/>
          </a:p>
        </c:txPr>
        <c:crossAx val="84595072"/>
        <c:crosses val="autoZero"/>
        <c:auto val="1"/>
        <c:lblAlgn val="ctr"/>
        <c:lblOffset val="100"/>
      </c:catAx>
      <c:valAx>
        <c:axId val="84595072"/>
        <c:scaling>
          <c:orientation val="minMax"/>
          <c:max val="6000"/>
        </c:scaling>
        <c:axPos val="l"/>
        <c:majorGridlines/>
        <c:title>
          <c:tx>
            <c:rich>
              <a:bodyPr rot="-5400000" vert="horz"/>
              <a:lstStyle/>
              <a:p>
                <a:pPr>
                  <a:defRPr/>
                </a:pPr>
                <a:r>
                  <a:rPr lang="en-US"/>
                  <a:t>Kg/ha</a:t>
                </a:r>
              </a:p>
            </c:rich>
          </c:tx>
          <c:layout/>
        </c:title>
        <c:numFmt formatCode="General" sourceLinked="1"/>
        <c:tickLblPos val="nextTo"/>
        <c:txPr>
          <a:bodyPr/>
          <a:lstStyle/>
          <a:p>
            <a:pPr>
              <a:defRPr sz="1600" b="1">
                <a:effectLst>
                  <a:outerShdw blurRad="38100" dist="38100" dir="2700000" algn="tl">
                    <a:srgbClr val="000000">
                      <a:alpha val="43137"/>
                    </a:srgbClr>
                  </a:outerShdw>
                </a:effectLst>
              </a:defRPr>
            </a:pPr>
            <a:endParaRPr lang="es-AR"/>
          </a:p>
        </c:txPr>
        <c:crossAx val="84584704"/>
        <c:crosses val="autoZero"/>
        <c:crossBetween val="between"/>
        <c:majorUnit val="1000"/>
      </c:valAx>
    </c:plotArea>
    <c:legend>
      <c:legendPos val="r"/>
      <c:layout/>
      <c:txPr>
        <a:bodyPr/>
        <a:lstStyle/>
        <a:p>
          <a:pPr>
            <a:defRPr sz="1400"/>
          </a:pPr>
          <a:endParaRPr lang="es-AR"/>
        </a:p>
      </c:txPr>
    </c:legend>
    <c:plotVisOnly val="1"/>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n-US"/>
              <a:t>&lt; de 130 kg N disponible</a:t>
            </a:r>
          </a:p>
        </c:rich>
      </c:tx>
      <c:layout/>
    </c:title>
    <c:plotArea>
      <c:layout>
        <c:manualLayout>
          <c:layoutTarget val="inner"/>
          <c:xMode val="edge"/>
          <c:yMode val="edge"/>
          <c:x val="7.9942257217847909E-2"/>
          <c:y val="0.21175925925925926"/>
          <c:w val="0.83023895450568663"/>
          <c:h val="0.58140820939049287"/>
        </c:manualLayout>
      </c:layout>
      <c:barChart>
        <c:barDir val="col"/>
        <c:grouping val="clustered"/>
        <c:ser>
          <c:idx val="0"/>
          <c:order val="0"/>
          <c:tx>
            <c:strRef>
              <c:f>Fert!$AU$36</c:f>
              <c:strCache>
                <c:ptCount val="1"/>
                <c:pt idx="0">
                  <c:v>&lt; a 50</c:v>
                </c:pt>
              </c:strCache>
            </c:strRef>
          </c:tx>
          <c:cat>
            <c:strRef>
              <c:f>Fert!$AR$37:$AR$41</c:f>
              <c:strCache>
                <c:ptCount val="5"/>
                <c:pt idx="0">
                  <c:v>&lt; a 5</c:v>
                </c:pt>
                <c:pt idx="1">
                  <c:v>5-10</c:v>
                </c:pt>
                <c:pt idx="2">
                  <c:v>10-15</c:v>
                </c:pt>
                <c:pt idx="3">
                  <c:v>15-20</c:v>
                </c:pt>
                <c:pt idx="4">
                  <c:v>&gt; a 20</c:v>
                </c:pt>
              </c:strCache>
            </c:strRef>
          </c:cat>
          <c:val>
            <c:numRef>
              <c:f>Fert!$AU$37:$AU$41</c:f>
              <c:numCache>
                <c:formatCode>#,##0</c:formatCode>
                <c:ptCount val="5"/>
                <c:pt idx="0">
                  <c:v>3266</c:v>
                </c:pt>
                <c:pt idx="1">
                  <c:v>3347.097992831551</c:v>
                </c:pt>
                <c:pt idx="2">
                  <c:v>2832.4463023679418</c:v>
                </c:pt>
                <c:pt idx="3">
                  <c:v>2766.7777777777778</c:v>
                </c:pt>
                <c:pt idx="4">
                  <c:v>3049.2866666666582</c:v>
                </c:pt>
              </c:numCache>
            </c:numRef>
          </c:val>
        </c:ser>
        <c:ser>
          <c:idx val="1"/>
          <c:order val="1"/>
          <c:tx>
            <c:strRef>
              <c:f>Fert!$AV$36</c:f>
              <c:strCache>
                <c:ptCount val="1"/>
                <c:pt idx="0">
                  <c:v>50-100</c:v>
                </c:pt>
              </c:strCache>
            </c:strRef>
          </c:tx>
          <c:cat>
            <c:strRef>
              <c:f>Fert!$AR$37:$AR$41</c:f>
              <c:strCache>
                <c:ptCount val="5"/>
                <c:pt idx="0">
                  <c:v>&lt; a 5</c:v>
                </c:pt>
                <c:pt idx="1">
                  <c:v>5-10</c:v>
                </c:pt>
                <c:pt idx="2">
                  <c:v>10-15</c:v>
                </c:pt>
                <c:pt idx="3">
                  <c:v>15-20</c:v>
                </c:pt>
                <c:pt idx="4">
                  <c:v>&gt; a 20</c:v>
                </c:pt>
              </c:strCache>
            </c:strRef>
          </c:cat>
          <c:val>
            <c:numRef>
              <c:f>Fert!$AV$37:$AV$41</c:f>
              <c:numCache>
                <c:formatCode>#,##0</c:formatCode>
                <c:ptCount val="5"/>
                <c:pt idx="0">
                  <c:v>3727.4402426564502</c:v>
                </c:pt>
                <c:pt idx="1">
                  <c:v>3288.16115942029</c:v>
                </c:pt>
                <c:pt idx="2">
                  <c:v>3046.1455150884512</c:v>
                </c:pt>
                <c:pt idx="3">
                  <c:v>2929.2016129032272</c:v>
                </c:pt>
                <c:pt idx="4">
                  <c:v>3066.8847222222225</c:v>
                </c:pt>
              </c:numCache>
            </c:numRef>
          </c:val>
        </c:ser>
        <c:ser>
          <c:idx val="2"/>
          <c:order val="2"/>
          <c:tx>
            <c:strRef>
              <c:f>Fert!$AW$36</c:f>
              <c:strCache>
                <c:ptCount val="1"/>
                <c:pt idx="0">
                  <c:v>100-150</c:v>
                </c:pt>
              </c:strCache>
            </c:strRef>
          </c:tx>
          <c:cat>
            <c:strRef>
              <c:f>Fert!$AR$37:$AR$41</c:f>
              <c:strCache>
                <c:ptCount val="5"/>
                <c:pt idx="0">
                  <c:v>&lt; a 5</c:v>
                </c:pt>
                <c:pt idx="1">
                  <c:v>5-10</c:v>
                </c:pt>
                <c:pt idx="2">
                  <c:v>10-15</c:v>
                </c:pt>
                <c:pt idx="3">
                  <c:v>15-20</c:v>
                </c:pt>
                <c:pt idx="4">
                  <c:v>&gt; a 20</c:v>
                </c:pt>
              </c:strCache>
            </c:strRef>
          </c:cat>
          <c:val>
            <c:numRef>
              <c:f>Fert!$AW$37:$AW$41</c:f>
              <c:numCache>
                <c:formatCode>#,##0</c:formatCode>
                <c:ptCount val="5"/>
                <c:pt idx="0">
                  <c:v>3782.1424468085102</c:v>
                </c:pt>
                <c:pt idx="1">
                  <c:v>3460.8171386189083</c:v>
                </c:pt>
                <c:pt idx="2">
                  <c:v>3011.4428571428557</c:v>
                </c:pt>
                <c:pt idx="3">
                  <c:v>3518.8571428571513</c:v>
                </c:pt>
                <c:pt idx="4">
                  <c:v>2825</c:v>
                </c:pt>
              </c:numCache>
            </c:numRef>
          </c:val>
        </c:ser>
        <c:ser>
          <c:idx val="3"/>
          <c:order val="3"/>
          <c:tx>
            <c:strRef>
              <c:f>Fert!$AX$36</c:f>
              <c:strCache>
                <c:ptCount val="1"/>
                <c:pt idx="0">
                  <c:v>&gt; a 150</c:v>
                </c:pt>
              </c:strCache>
            </c:strRef>
          </c:tx>
          <c:cat>
            <c:strRef>
              <c:f>Fert!$AR$37:$AR$41</c:f>
              <c:strCache>
                <c:ptCount val="5"/>
                <c:pt idx="0">
                  <c:v>&lt; a 5</c:v>
                </c:pt>
                <c:pt idx="1">
                  <c:v>5-10</c:v>
                </c:pt>
                <c:pt idx="2">
                  <c:v>10-15</c:v>
                </c:pt>
                <c:pt idx="3">
                  <c:v>15-20</c:v>
                </c:pt>
                <c:pt idx="4">
                  <c:v>&gt; a 20</c:v>
                </c:pt>
              </c:strCache>
            </c:strRef>
          </c:cat>
          <c:val>
            <c:numRef>
              <c:f>Fert!$AX$37:$AX$41</c:f>
              <c:numCache>
                <c:formatCode>#,##0</c:formatCode>
                <c:ptCount val="5"/>
                <c:pt idx="0">
                  <c:v>4031</c:v>
                </c:pt>
                <c:pt idx="1">
                  <c:v>4004.5</c:v>
                </c:pt>
              </c:numCache>
            </c:numRef>
          </c:val>
        </c:ser>
        <c:axId val="84660992"/>
        <c:axId val="84662912"/>
      </c:barChart>
      <c:catAx>
        <c:axId val="84660992"/>
        <c:scaling>
          <c:orientation val="minMax"/>
        </c:scaling>
        <c:axPos val="b"/>
        <c:title>
          <c:tx>
            <c:rich>
              <a:bodyPr/>
              <a:lstStyle/>
              <a:p>
                <a:pPr>
                  <a:defRPr/>
                </a:pPr>
                <a:r>
                  <a:rPr lang="en-US"/>
                  <a:t>P Bray</a:t>
                </a:r>
              </a:p>
            </c:rich>
          </c:tx>
          <c:layout/>
        </c:title>
        <c:tickLblPos val="nextTo"/>
        <c:txPr>
          <a:bodyPr/>
          <a:lstStyle/>
          <a:p>
            <a:pPr>
              <a:defRPr sz="1800" b="1"/>
            </a:pPr>
            <a:endParaRPr lang="es-AR"/>
          </a:p>
        </c:txPr>
        <c:crossAx val="84662912"/>
        <c:crosses val="autoZero"/>
        <c:auto val="1"/>
        <c:lblAlgn val="ctr"/>
        <c:lblOffset val="100"/>
      </c:catAx>
      <c:valAx>
        <c:axId val="84662912"/>
        <c:scaling>
          <c:orientation val="minMax"/>
          <c:max val="6000"/>
        </c:scaling>
        <c:axPos val="l"/>
        <c:majorGridlines/>
        <c:title>
          <c:tx>
            <c:rich>
              <a:bodyPr rot="0" vert="horz"/>
              <a:lstStyle/>
              <a:p>
                <a:pPr>
                  <a:defRPr/>
                </a:pPr>
                <a:r>
                  <a:rPr lang="en-US"/>
                  <a:t>Kg/ha</a:t>
                </a:r>
              </a:p>
            </c:rich>
          </c:tx>
          <c:layout>
            <c:manualLayout>
              <c:xMode val="edge"/>
              <c:yMode val="edge"/>
              <c:x val="2.2222222222222251E-2"/>
              <c:y val="0.10720715148397873"/>
            </c:manualLayout>
          </c:layout>
        </c:title>
        <c:numFmt formatCode="#,##0" sourceLinked="1"/>
        <c:tickLblPos val="nextTo"/>
        <c:txPr>
          <a:bodyPr/>
          <a:lstStyle/>
          <a:p>
            <a:pPr>
              <a:defRPr sz="1600" b="1"/>
            </a:pPr>
            <a:endParaRPr lang="es-AR"/>
          </a:p>
        </c:txPr>
        <c:crossAx val="84660992"/>
        <c:crosses val="autoZero"/>
        <c:crossBetween val="between"/>
      </c:valAx>
    </c:plotArea>
    <c:legend>
      <c:legendPos val="r"/>
      <c:layout/>
      <c:txPr>
        <a:bodyPr/>
        <a:lstStyle/>
        <a:p>
          <a:pPr>
            <a:defRPr sz="1400"/>
          </a:pPr>
          <a:endParaRPr lang="es-AR"/>
        </a:p>
      </c:txPr>
    </c:legend>
    <c:plotVisOnly val="1"/>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n-US"/>
              <a:t>&gt; de 130 kg de N disponible</a:t>
            </a:r>
          </a:p>
        </c:rich>
      </c:tx>
      <c:layout/>
    </c:title>
    <c:plotArea>
      <c:layout>
        <c:manualLayout>
          <c:layoutTarget val="inner"/>
          <c:xMode val="edge"/>
          <c:yMode val="edge"/>
          <c:x val="7.9942257217847909E-2"/>
          <c:y val="0.21175925925925926"/>
          <c:w val="0.83579451006124261"/>
          <c:h val="0.58045895304753559"/>
        </c:manualLayout>
      </c:layout>
      <c:barChart>
        <c:barDir val="col"/>
        <c:grouping val="clustered"/>
        <c:ser>
          <c:idx val="0"/>
          <c:order val="0"/>
          <c:tx>
            <c:strRef>
              <c:f>Fert!$AU$27</c:f>
              <c:strCache>
                <c:ptCount val="1"/>
                <c:pt idx="0">
                  <c:v>&lt; a 50</c:v>
                </c:pt>
              </c:strCache>
            </c:strRef>
          </c:tx>
          <c:cat>
            <c:strRef>
              <c:f>Fert!$AR$28:$AR$32</c:f>
              <c:strCache>
                <c:ptCount val="5"/>
                <c:pt idx="0">
                  <c:v>&lt; a 5</c:v>
                </c:pt>
                <c:pt idx="1">
                  <c:v>5-10</c:v>
                </c:pt>
                <c:pt idx="2">
                  <c:v>10-15</c:v>
                </c:pt>
                <c:pt idx="3">
                  <c:v>15-20</c:v>
                </c:pt>
                <c:pt idx="4">
                  <c:v>&gt; a 20</c:v>
                </c:pt>
              </c:strCache>
            </c:strRef>
          </c:cat>
          <c:val>
            <c:numRef>
              <c:f>Fert!$AU$28:$AU$32</c:f>
              <c:numCache>
                <c:formatCode>#,##0</c:formatCode>
                <c:ptCount val="5"/>
                <c:pt idx="1">
                  <c:v>2899</c:v>
                </c:pt>
              </c:numCache>
            </c:numRef>
          </c:val>
        </c:ser>
        <c:ser>
          <c:idx val="1"/>
          <c:order val="1"/>
          <c:tx>
            <c:strRef>
              <c:f>Fert!$AV$27</c:f>
              <c:strCache>
                <c:ptCount val="1"/>
                <c:pt idx="0">
                  <c:v>50-100</c:v>
                </c:pt>
              </c:strCache>
            </c:strRef>
          </c:tx>
          <c:cat>
            <c:strRef>
              <c:f>Fert!$AR$28:$AR$32</c:f>
              <c:strCache>
                <c:ptCount val="5"/>
                <c:pt idx="0">
                  <c:v>&lt; a 5</c:v>
                </c:pt>
                <c:pt idx="1">
                  <c:v>5-10</c:v>
                </c:pt>
                <c:pt idx="2">
                  <c:v>10-15</c:v>
                </c:pt>
                <c:pt idx="3">
                  <c:v>15-20</c:v>
                </c:pt>
                <c:pt idx="4">
                  <c:v>&gt; a 20</c:v>
                </c:pt>
              </c:strCache>
            </c:strRef>
          </c:cat>
          <c:val>
            <c:numRef>
              <c:f>Fert!$AV$28:$AV$32</c:f>
              <c:numCache>
                <c:formatCode>#,##0</c:formatCode>
                <c:ptCount val="5"/>
                <c:pt idx="0">
                  <c:v>4432.7211388455544</c:v>
                </c:pt>
                <c:pt idx="1">
                  <c:v>4328.8338235294123</c:v>
                </c:pt>
                <c:pt idx="2">
                  <c:v>3625.900172839516</c:v>
                </c:pt>
                <c:pt idx="3">
                  <c:v>4501.2571428571428</c:v>
                </c:pt>
                <c:pt idx="4">
                  <c:v>3210.2857142857142</c:v>
                </c:pt>
              </c:numCache>
            </c:numRef>
          </c:val>
        </c:ser>
        <c:ser>
          <c:idx val="2"/>
          <c:order val="2"/>
          <c:tx>
            <c:strRef>
              <c:f>Fert!$AW$27</c:f>
              <c:strCache>
                <c:ptCount val="1"/>
                <c:pt idx="0">
                  <c:v>100-150</c:v>
                </c:pt>
              </c:strCache>
            </c:strRef>
          </c:tx>
          <c:cat>
            <c:strRef>
              <c:f>Fert!$AR$28:$AR$32</c:f>
              <c:strCache>
                <c:ptCount val="5"/>
                <c:pt idx="0">
                  <c:v>&lt; a 5</c:v>
                </c:pt>
                <c:pt idx="1">
                  <c:v>5-10</c:v>
                </c:pt>
                <c:pt idx="2">
                  <c:v>10-15</c:v>
                </c:pt>
                <c:pt idx="3">
                  <c:v>15-20</c:v>
                </c:pt>
                <c:pt idx="4">
                  <c:v>&gt; a 20</c:v>
                </c:pt>
              </c:strCache>
            </c:strRef>
          </c:cat>
          <c:val>
            <c:numRef>
              <c:f>Fert!$AW$28:$AW$32</c:f>
              <c:numCache>
                <c:formatCode>#,##0</c:formatCode>
                <c:ptCount val="5"/>
                <c:pt idx="0">
                  <c:v>4378.25</c:v>
                </c:pt>
                <c:pt idx="1">
                  <c:v>4356.9146153846095</c:v>
                </c:pt>
                <c:pt idx="2">
                  <c:v>3882.75</c:v>
                </c:pt>
                <c:pt idx="3">
                  <c:v>3060.3333333333458</c:v>
                </c:pt>
              </c:numCache>
            </c:numRef>
          </c:val>
        </c:ser>
        <c:ser>
          <c:idx val="3"/>
          <c:order val="3"/>
          <c:tx>
            <c:strRef>
              <c:f>Fert!$AX$27</c:f>
              <c:strCache>
                <c:ptCount val="1"/>
                <c:pt idx="0">
                  <c:v>&gt; a 150</c:v>
                </c:pt>
              </c:strCache>
            </c:strRef>
          </c:tx>
          <c:cat>
            <c:strRef>
              <c:f>Fert!$AR$28:$AR$32</c:f>
              <c:strCache>
                <c:ptCount val="5"/>
                <c:pt idx="0">
                  <c:v>&lt; a 5</c:v>
                </c:pt>
                <c:pt idx="1">
                  <c:v>5-10</c:v>
                </c:pt>
                <c:pt idx="2">
                  <c:v>10-15</c:v>
                </c:pt>
                <c:pt idx="3">
                  <c:v>15-20</c:v>
                </c:pt>
                <c:pt idx="4">
                  <c:v>&gt; a 20</c:v>
                </c:pt>
              </c:strCache>
            </c:strRef>
          </c:cat>
          <c:val>
            <c:numRef>
              <c:f>Fert!$AX$28:$AX$32</c:f>
              <c:numCache>
                <c:formatCode>#,##0</c:formatCode>
                <c:ptCount val="5"/>
                <c:pt idx="0">
                  <c:v>4784</c:v>
                </c:pt>
                <c:pt idx="1">
                  <c:v>4169.5</c:v>
                </c:pt>
                <c:pt idx="2">
                  <c:v>5113</c:v>
                </c:pt>
              </c:numCache>
            </c:numRef>
          </c:val>
        </c:ser>
        <c:axId val="81753216"/>
        <c:axId val="81755136"/>
      </c:barChart>
      <c:catAx>
        <c:axId val="81753216"/>
        <c:scaling>
          <c:orientation val="minMax"/>
        </c:scaling>
        <c:axPos val="b"/>
        <c:title>
          <c:tx>
            <c:rich>
              <a:bodyPr/>
              <a:lstStyle/>
              <a:p>
                <a:pPr>
                  <a:defRPr/>
                </a:pPr>
                <a:r>
                  <a:rPr lang="en-US"/>
                  <a:t>P Bray</a:t>
                </a:r>
              </a:p>
            </c:rich>
          </c:tx>
          <c:layout/>
        </c:title>
        <c:tickLblPos val="nextTo"/>
        <c:txPr>
          <a:bodyPr/>
          <a:lstStyle/>
          <a:p>
            <a:pPr>
              <a:defRPr sz="1800" b="1"/>
            </a:pPr>
            <a:endParaRPr lang="es-AR"/>
          </a:p>
        </c:txPr>
        <c:crossAx val="81755136"/>
        <c:crosses val="autoZero"/>
        <c:auto val="1"/>
        <c:lblAlgn val="ctr"/>
        <c:lblOffset val="100"/>
      </c:catAx>
      <c:valAx>
        <c:axId val="81755136"/>
        <c:scaling>
          <c:orientation val="minMax"/>
        </c:scaling>
        <c:axPos val="l"/>
        <c:majorGridlines/>
        <c:title>
          <c:tx>
            <c:rich>
              <a:bodyPr rot="0" vert="horz"/>
              <a:lstStyle/>
              <a:p>
                <a:pPr>
                  <a:defRPr/>
                </a:pPr>
                <a:r>
                  <a:rPr lang="en-US"/>
                  <a:t>Kg/ha</a:t>
                </a:r>
              </a:p>
            </c:rich>
          </c:tx>
          <c:layout>
            <c:manualLayout>
              <c:xMode val="edge"/>
              <c:yMode val="edge"/>
              <c:x val="0"/>
              <c:y val="8.9998125451139568E-2"/>
            </c:manualLayout>
          </c:layout>
        </c:title>
        <c:numFmt formatCode="General" sourceLinked="1"/>
        <c:tickLblPos val="nextTo"/>
        <c:txPr>
          <a:bodyPr/>
          <a:lstStyle/>
          <a:p>
            <a:pPr>
              <a:defRPr sz="1600" b="1"/>
            </a:pPr>
            <a:endParaRPr lang="es-AR"/>
          </a:p>
        </c:txPr>
        <c:crossAx val="81753216"/>
        <c:crosses val="autoZero"/>
        <c:crossBetween val="between"/>
      </c:valAx>
    </c:plotArea>
    <c:legend>
      <c:legendPos val="r"/>
      <c:layout/>
      <c:txPr>
        <a:bodyPr/>
        <a:lstStyle/>
        <a:p>
          <a:pPr>
            <a:defRPr sz="1400"/>
          </a:pPr>
          <a:endParaRPr lang="es-AR"/>
        </a:p>
      </c:txPr>
    </c:legend>
    <c:plotVisOnly val="1"/>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s-AR"/>
  <c:chart>
    <c:plotArea>
      <c:layout/>
      <c:barChart>
        <c:barDir val="col"/>
        <c:grouping val="clustered"/>
        <c:ser>
          <c:idx val="0"/>
          <c:order val="0"/>
          <c:dLbls>
            <c:txPr>
              <a:bodyPr/>
              <a:lstStyle/>
              <a:p>
                <a:pPr>
                  <a:defRPr sz="1400" b="1">
                    <a:effectLst>
                      <a:outerShdw blurRad="38100" dist="38100" dir="2700000" algn="tl">
                        <a:srgbClr val="000000">
                          <a:alpha val="43137"/>
                        </a:srgbClr>
                      </a:outerShdw>
                    </a:effectLst>
                  </a:defRPr>
                </a:pPr>
                <a:endParaRPr lang="es-AR"/>
              </a:p>
            </c:txPr>
            <c:showVal val="1"/>
          </c:dLbls>
          <c:cat>
            <c:strRef>
              <c:f>'[Planilla Nutricion P de trigo 2011-12.xlsx]Analisis2011'!$B$4,'[Planilla Nutricion P de trigo 2011-12.xlsx]Analisis2011'!$E$4,'[Planilla Nutricion P de trigo 2011-12.xlsx]Analisis2011'!$H$4,'[Planilla Nutricion P de trigo 2011-12.xlsx]Analisis2011'!$K$4</c:f>
              <c:strCache>
                <c:ptCount val="4"/>
                <c:pt idx="0">
                  <c:v>P0</c:v>
                </c:pt>
                <c:pt idx="1">
                  <c:v>P50</c:v>
                </c:pt>
                <c:pt idx="2">
                  <c:v>P100</c:v>
                </c:pt>
                <c:pt idx="3">
                  <c:v>P150</c:v>
                </c:pt>
              </c:strCache>
            </c:strRef>
          </c:cat>
          <c:val>
            <c:numRef>
              <c:f>'[Planilla Nutricion P de trigo 2011-12.xlsx]Analisis2011'!$B$10,'[Planilla Nutricion P de trigo 2011-12.xlsx]Analisis2011'!$E$10,'[Planilla Nutricion P de trigo 2011-12.xlsx]Analisis2011'!$H$10,'[Planilla Nutricion P de trigo 2011-12.xlsx]Analisis2011'!$K$10</c:f>
              <c:numCache>
                <c:formatCode>0</c:formatCode>
                <c:ptCount val="4"/>
                <c:pt idx="0">
                  <c:v>5734.507309429534</c:v>
                </c:pt>
                <c:pt idx="1">
                  <c:v>6178.9213606060102</c:v>
                </c:pt>
                <c:pt idx="2">
                  <c:v>6459.1739480767346</c:v>
                </c:pt>
                <c:pt idx="3">
                  <c:v>6581.0520486514279</c:v>
                </c:pt>
              </c:numCache>
            </c:numRef>
          </c:val>
        </c:ser>
        <c:axId val="84857984"/>
        <c:axId val="84859520"/>
      </c:barChart>
      <c:catAx>
        <c:axId val="84857984"/>
        <c:scaling>
          <c:orientation val="minMax"/>
        </c:scaling>
        <c:axPos val="b"/>
        <c:numFmt formatCode="General" sourceLinked="1"/>
        <c:tickLblPos val="nextTo"/>
        <c:txPr>
          <a:bodyPr/>
          <a:lstStyle/>
          <a:p>
            <a:pPr>
              <a:defRPr sz="1800" b="1">
                <a:effectLst>
                  <a:outerShdw blurRad="38100" dist="38100" dir="2700000" algn="tl">
                    <a:srgbClr val="000000">
                      <a:alpha val="43137"/>
                    </a:srgbClr>
                  </a:outerShdw>
                </a:effectLst>
              </a:defRPr>
            </a:pPr>
            <a:endParaRPr lang="es-AR"/>
          </a:p>
        </c:txPr>
        <c:crossAx val="84859520"/>
        <c:crosses val="autoZero"/>
        <c:auto val="1"/>
        <c:lblAlgn val="ctr"/>
        <c:lblOffset val="100"/>
      </c:catAx>
      <c:valAx>
        <c:axId val="84859520"/>
        <c:scaling>
          <c:orientation val="minMax"/>
          <c:min val="0"/>
        </c:scaling>
        <c:axPos val="l"/>
        <c:majorGridlines/>
        <c:title>
          <c:tx>
            <c:rich>
              <a:bodyPr rot="-5400000" vert="horz"/>
              <a:lstStyle/>
              <a:p>
                <a:pPr>
                  <a:defRPr/>
                </a:pPr>
                <a:r>
                  <a:rPr lang="es-AR" dirty="0" smtClean="0"/>
                  <a:t>Rinde</a:t>
                </a:r>
                <a:endParaRPr lang="es-AR" dirty="0"/>
              </a:p>
            </c:rich>
          </c:tx>
          <c:layout/>
        </c:title>
        <c:numFmt formatCode="#,##0" sourceLinked="0"/>
        <c:tickLblPos val="nextTo"/>
        <c:txPr>
          <a:bodyPr/>
          <a:lstStyle/>
          <a:p>
            <a:pPr>
              <a:defRPr sz="1200" b="1">
                <a:effectLst>
                  <a:outerShdw blurRad="38100" dist="38100" dir="2700000" algn="tl">
                    <a:srgbClr val="000000">
                      <a:alpha val="43137"/>
                    </a:srgbClr>
                  </a:outerShdw>
                </a:effectLst>
              </a:defRPr>
            </a:pPr>
            <a:endParaRPr lang="es-AR"/>
          </a:p>
        </c:txPr>
        <c:crossAx val="84857984"/>
        <c:crosses val="autoZero"/>
        <c:crossBetween val="between"/>
      </c:valAx>
    </c:plotArea>
    <c:plotVisOnly val="1"/>
    <c:dispBlanksAs val="gap"/>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0.12128402081228347"/>
          <c:y val="8.8935185185185575E-2"/>
          <c:w val="0.83231231659239169"/>
          <c:h val="0.7042322834645669"/>
        </c:manualLayout>
      </c:layout>
      <c:lineChart>
        <c:grouping val="standard"/>
        <c:ser>
          <c:idx val="0"/>
          <c:order val="0"/>
          <c:spPr>
            <a:ln w="57150"/>
          </c:spPr>
          <c:marker>
            <c:symbol val="circle"/>
            <c:size val="13"/>
            <c:spPr>
              <a:noFill/>
              <a:ln w="38100"/>
            </c:spPr>
          </c:marker>
          <c:errBars>
            <c:errDir val="y"/>
            <c:errBarType val="both"/>
            <c:errValType val="cust"/>
            <c:plus>
              <c:numRef>
                <c:f>([6]Hoja1!$C$52,[6]Hoja1!$F$52,[6]Hoja1!$I$52,[6]Hoja1!$L$52)</c:f>
                <c:numCache>
                  <c:formatCode>General</c:formatCode>
                  <c:ptCount val="4"/>
                  <c:pt idx="0">
                    <c:v>0</c:v>
                  </c:pt>
                  <c:pt idx="1">
                    <c:v>0</c:v>
                  </c:pt>
                  <c:pt idx="2">
                    <c:v>0</c:v>
                  </c:pt>
                  <c:pt idx="3">
                    <c:v>0</c:v>
                  </c:pt>
                </c:numCache>
              </c:numRef>
            </c:plus>
            <c:minus>
              <c:numRef>
                <c:f>([6]Hoja1!$C$52,[6]Hoja1!$F$52,[6]Hoja1!$I$52,[6]Hoja1!$L$52)</c:f>
                <c:numCache>
                  <c:formatCode>General</c:formatCode>
                  <c:ptCount val="4"/>
                  <c:pt idx="0">
                    <c:v>0</c:v>
                  </c:pt>
                  <c:pt idx="1">
                    <c:v>0</c:v>
                  </c:pt>
                  <c:pt idx="2">
                    <c:v>0</c:v>
                  </c:pt>
                  <c:pt idx="3">
                    <c:v>0</c:v>
                  </c:pt>
                </c:numCache>
              </c:numRef>
            </c:minus>
          </c:errBars>
          <c:cat>
            <c:strRef>
              <c:f>'[Planilla Nutricion P de trigo 2011-12.xlsx]Analisis2011'!$B$4,'[Planilla Nutricion P de trigo 2011-12.xlsx]Analisis2011'!$E$4,'[Planilla Nutricion P de trigo 2011-12.xlsx]Analisis2011'!$H$4,'[Planilla Nutricion P de trigo 2011-12.xlsx]Analisis2011'!$K$4</c:f>
              <c:strCache>
                <c:ptCount val="4"/>
                <c:pt idx="0">
                  <c:v>P0</c:v>
                </c:pt>
                <c:pt idx="1">
                  <c:v>P50</c:v>
                </c:pt>
                <c:pt idx="2">
                  <c:v>P100</c:v>
                </c:pt>
                <c:pt idx="3">
                  <c:v>P150</c:v>
                </c:pt>
              </c:strCache>
            </c:strRef>
          </c:cat>
          <c:val>
            <c:numRef>
              <c:f>'[Planilla Nutricion P de trigo 2011-12.xlsx]Analisis2011'!$C$10,'[Planilla Nutricion P de trigo 2011-12.xlsx]Analisis2011'!$F$10,'[Planilla Nutricion P de trigo 2011-12.xlsx]Analisis2011'!$I$10,'[Planilla Nutricion P de trigo 2011-12.xlsx]Analisis2011'!$L$10</c:f>
              <c:numCache>
                <c:formatCode>0.00</c:formatCode>
                <c:ptCount val="4"/>
                <c:pt idx="0">
                  <c:v>0.87586941176533462</c:v>
                </c:pt>
                <c:pt idx="1">
                  <c:v>0.94373612131739149</c:v>
                </c:pt>
                <c:pt idx="2">
                  <c:v>0.98771803075932851</c:v>
                </c:pt>
                <c:pt idx="3">
                  <c:v>1</c:v>
                </c:pt>
              </c:numCache>
            </c:numRef>
          </c:val>
        </c:ser>
        <c:marker val="1"/>
        <c:axId val="84842752"/>
        <c:axId val="84893696"/>
      </c:lineChart>
      <c:catAx>
        <c:axId val="84842752"/>
        <c:scaling>
          <c:orientation val="minMax"/>
        </c:scaling>
        <c:axPos val="b"/>
        <c:numFmt formatCode="General" sourceLinked="1"/>
        <c:tickLblPos val="nextTo"/>
        <c:txPr>
          <a:bodyPr/>
          <a:lstStyle/>
          <a:p>
            <a:pPr>
              <a:defRPr sz="1800" b="1">
                <a:effectLst>
                  <a:outerShdw blurRad="38100" dist="38100" dir="2700000" algn="tl">
                    <a:srgbClr val="000000">
                      <a:alpha val="43137"/>
                    </a:srgbClr>
                  </a:outerShdw>
                </a:effectLst>
              </a:defRPr>
            </a:pPr>
            <a:endParaRPr lang="es-AR"/>
          </a:p>
        </c:txPr>
        <c:crossAx val="84893696"/>
        <c:crosses val="autoZero"/>
        <c:auto val="1"/>
        <c:lblAlgn val="ctr"/>
        <c:lblOffset val="100"/>
      </c:catAx>
      <c:valAx>
        <c:axId val="84893696"/>
        <c:scaling>
          <c:orientation val="minMax"/>
          <c:min val="0"/>
        </c:scaling>
        <c:axPos val="l"/>
        <c:majorGridlines/>
        <c:title>
          <c:tx>
            <c:rich>
              <a:bodyPr rot="-5400000" vert="horz"/>
              <a:lstStyle/>
              <a:p>
                <a:pPr>
                  <a:defRPr/>
                </a:pPr>
                <a:r>
                  <a:rPr lang="es-AR" dirty="0" err="1" smtClean="0"/>
                  <a:t>Rend</a:t>
                </a:r>
                <a:r>
                  <a:rPr lang="es-AR" dirty="0" smtClean="0"/>
                  <a:t> Relativo</a:t>
                </a:r>
                <a:endParaRPr lang="es-AR" dirty="0"/>
              </a:p>
            </c:rich>
          </c:tx>
          <c:layout/>
        </c:title>
        <c:numFmt formatCode="0.00" sourceLinked="1"/>
        <c:tickLblPos val="nextTo"/>
        <c:txPr>
          <a:bodyPr/>
          <a:lstStyle/>
          <a:p>
            <a:pPr>
              <a:defRPr sz="1100" b="1">
                <a:effectLst>
                  <a:outerShdw blurRad="38100" dist="38100" dir="2700000" algn="tl">
                    <a:srgbClr val="000000">
                      <a:alpha val="43137"/>
                    </a:srgbClr>
                  </a:outerShdw>
                </a:effectLst>
              </a:defRPr>
            </a:pPr>
            <a:endParaRPr lang="es-AR"/>
          </a:p>
        </c:txPr>
        <c:crossAx val="84842752"/>
        <c:crosses val="autoZero"/>
        <c:crossBetween val="between"/>
      </c:valAx>
    </c:plotArea>
    <c:plotVisOnly val="1"/>
    <c:dispBlanksAs val="gap"/>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s-AR"/>
  <c:chart>
    <c:title>
      <c:layout/>
    </c:title>
    <c:plotArea>
      <c:layout/>
      <c:barChart>
        <c:barDir val="col"/>
        <c:grouping val="clustered"/>
        <c:ser>
          <c:idx val="0"/>
          <c:order val="0"/>
          <c:tx>
            <c:v>Respuesta</c:v>
          </c:tx>
          <c:cat>
            <c:strRef>
              <c:f>'[Planilla Nutricion P de trigo 2011-12.xlsx]Analisis2011'!$E$4,'[Planilla Nutricion P de trigo 2011-12.xlsx]Analisis2011'!$H$4,'[Planilla Nutricion P de trigo 2011-12.xlsx]Analisis2011'!$K$4</c:f>
              <c:strCache>
                <c:ptCount val="3"/>
                <c:pt idx="0">
                  <c:v>P50</c:v>
                </c:pt>
                <c:pt idx="1">
                  <c:v>P100</c:v>
                </c:pt>
                <c:pt idx="2">
                  <c:v>P150</c:v>
                </c:pt>
              </c:strCache>
            </c:strRef>
          </c:cat>
          <c:val>
            <c:numRef>
              <c:f>'[Planilla Nutricion P de trigo 2011-12.xlsx]Analisis2011'!$G$12,'[Planilla Nutricion P de trigo 2011-12.xlsx]Analisis2011'!$J$12,'[Planilla Nutricion P de trigo 2011-12.xlsx]Analisis2011'!$M$12</c:f>
              <c:numCache>
                <c:formatCode>0.0</c:formatCode>
                <c:ptCount val="3"/>
                <c:pt idx="0">
                  <c:v>444.41405117647628</c:v>
                </c:pt>
                <c:pt idx="1">
                  <c:v>280.252587470724</c:v>
                </c:pt>
                <c:pt idx="2">
                  <c:v>121.87810057466814</c:v>
                </c:pt>
              </c:numCache>
            </c:numRef>
          </c:val>
        </c:ser>
        <c:axId val="84905344"/>
        <c:axId val="84907136"/>
      </c:barChart>
      <c:catAx>
        <c:axId val="84905344"/>
        <c:scaling>
          <c:orientation val="minMax"/>
        </c:scaling>
        <c:axPos val="b"/>
        <c:numFmt formatCode="General" sourceLinked="1"/>
        <c:tickLblPos val="nextTo"/>
        <c:txPr>
          <a:bodyPr/>
          <a:lstStyle/>
          <a:p>
            <a:pPr>
              <a:defRPr sz="1800" b="1">
                <a:effectLst>
                  <a:outerShdw blurRad="38100" dist="38100" dir="2700000" algn="tl">
                    <a:srgbClr val="000000">
                      <a:alpha val="43137"/>
                    </a:srgbClr>
                  </a:outerShdw>
                </a:effectLst>
              </a:defRPr>
            </a:pPr>
            <a:endParaRPr lang="es-AR"/>
          </a:p>
        </c:txPr>
        <c:crossAx val="84907136"/>
        <c:crossesAt val="0"/>
        <c:auto val="1"/>
        <c:lblAlgn val="ctr"/>
        <c:lblOffset val="100"/>
      </c:catAx>
      <c:valAx>
        <c:axId val="84907136"/>
        <c:scaling>
          <c:orientation val="minMax"/>
          <c:min val="0"/>
        </c:scaling>
        <c:axPos val="l"/>
        <c:majorGridlines/>
        <c:title>
          <c:tx>
            <c:rich>
              <a:bodyPr rot="-5400000" vert="horz"/>
              <a:lstStyle/>
              <a:p>
                <a:pPr>
                  <a:defRPr/>
                </a:pPr>
                <a:r>
                  <a:rPr lang="es-AR" dirty="0" smtClean="0"/>
                  <a:t>Kg/ha</a:t>
                </a:r>
                <a:endParaRPr lang="es-AR" dirty="0"/>
              </a:p>
            </c:rich>
          </c:tx>
          <c:layout/>
        </c:title>
        <c:numFmt formatCode="#,##0" sourceLinked="0"/>
        <c:tickLblPos val="nextTo"/>
        <c:txPr>
          <a:bodyPr/>
          <a:lstStyle/>
          <a:p>
            <a:pPr>
              <a:defRPr sz="1400" b="1">
                <a:effectLst>
                  <a:outerShdw blurRad="38100" dist="38100" dir="2700000" algn="tl">
                    <a:srgbClr val="000000">
                      <a:alpha val="43137"/>
                    </a:srgbClr>
                  </a:outerShdw>
                </a:effectLst>
              </a:defRPr>
            </a:pPr>
            <a:endParaRPr lang="es-AR"/>
          </a:p>
        </c:txPr>
        <c:crossAx val="84905344"/>
        <c:crosses val="autoZero"/>
        <c:crossBetween val="between"/>
      </c:valAx>
    </c:plotArea>
    <c:plotVisOnly val="1"/>
    <c:dispBlanksAs val="zero"/>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0.14739258628387369"/>
          <c:y val="5.1467912117953402E-2"/>
          <c:w val="0.79950667564513067"/>
          <c:h val="0.79208571919487236"/>
        </c:manualLayout>
      </c:layout>
      <c:scatterChart>
        <c:scatterStyle val="lineMarker"/>
        <c:ser>
          <c:idx val="1"/>
          <c:order val="1"/>
          <c:tx>
            <c:v>Trigo</c:v>
          </c:tx>
          <c:spPr>
            <a:ln w="28575">
              <a:noFill/>
            </a:ln>
          </c:spPr>
          <c:marker>
            <c:spPr>
              <a:solidFill>
                <a:srgbClr val="FF0000"/>
              </a:solidFill>
              <a:ln>
                <a:solidFill>
                  <a:schemeClr val="tx1"/>
                </a:solidFill>
              </a:ln>
            </c:spPr>
          </c:marker>
          <c:trendline>
            <c:spPr>
              <a:ln w="38100">
                <a:solidFill>
                  <a:srgbClr val="FF0000"/>
                </a:solidFill>
              </a:ln>
            </c:spPr>
            <c:trendlineType val="poly"/>
            <c:order val="2"/>
            <c:dispRSqr val="1"/>
            <c:trendlineLbl>
              <c:layout>
                <c:manualLayout>
                  <c:x val="9.9239763096369546E-2"/>
                  <c:y val="-0.25447158622120702"/>
                </c:manualLayout>
              </c:layout>
              <c:numFmt formatCode="General" sourceLinked="0"/>
              <c:txPr>
                <a:bodyPr/>
                <a:lstStyle/>
                <a:p>
                  <a:pPr>
                    <a:defRPr sz="1600" b="1">
                      <a:solidFill>
                        <a:srgbClr val="FF0000"/>
                      </a:solidFill>
                      <a:effectLst>
                        <a:outerShdw blurRad="38100" dist="38100" dir="2700000" algn="tl">
                          <a:srgbClr val="000000">
                            <a:alpha val="43137"/>
                          </a:srgbClr>
                        </a:outerShdw>
                      </a:effectLst>
                    </a:defRPr>
                  </a:pPr>
                  <a:endParaRPr lang="es-AR"/>
                </a:p>
              </c:txPr>
            </c:trendlineLbl>
          </c:trendline>
          <c:xVal>
            <c:numRef>
              <c:f>Fert!$BE$39:$BE$47</c:f>
              <c:numCache>
                <c:formatCode>General</c:formatCode>
                <c:ptCount val="9"/>
                <c:pt idx="0">
                  <c:v>60</c:v>
                </c:pt>
                <c:pt idx="1">
                  <c:v>80</c:v>
                </c:pt>
                <c:pt idx="2">
                  <c:v>100</c:v>
                </c:pt>
                <c:pt idx="3">
                  <c:v>120</c:v>
                </c:pt>
                <c:pt idx="4">
                  <c:v>140</c:v>
                </c:pt>
                <c:pt idx="5">
                  <c:v>160</c:v>
                </c:pt>
                <c:pt idx="6">
                  <c:v>180</c:v>
                </c:pt>
                <c:pt idx="7">
                  <c:v>200</c:v>
                </c:pt>
                <c:pt idx="8">
                  <c:v>220</c:v>
                </c:pt>
              </c:numCache>
            </c:numRef>
          </c:xVal>
          <c:yVal>
            <c:numRef>
              <c:f>Fert!$BF$39:$BF$47</c:f>
              <c:numCache>
                <c:formatCode>General</c:formatCode>
                <c:ptCount val="9"/>
                <c:pt idx="0">
                  <c:v>5300</c:v>
                </c:pt>
                <c:pt idx="1">
                  <c:v>6061.6250000000146</c:v>
                </c:pt>
                <c:pt idx="2">
                  <c:v>6168</c:v>
                </c:pt>
                <c:pt idx="3">
                  <c:v>6296</c:v>
                </c:pt>
                <c:pt idx="4">
                  <c:v>7373</c:v>
                </c:pt>
                <c:pt idx="5">
                  <c:v>7357</c:v>
                </c:pt>
                <c:pt idx="6">
                  <c:v>6975</c:v>
                </c:pt>
                <c:pt idx="7">
                  <c:v>6518.9555125725337</c:v>
                </c:pt>
                <c:pt idx="8">
                  <c:v>4219</c:v>
                </c:pt>
              </c:numCache>
            </c:numRef>
          </c:yVal>
        </c:ser>
        <c:ser>
          <c:idx val="0"/>
          <c:order val="0"/>
          <c:tx>
            <c:v>Cebada</c:v>
          </c:tx>
          <c:spPr>
            <a:ln w="28575">
              <a:noFill/>
            </a:ln>
          </c:spPr>
          <c:marker>
            <c:symbol val="diamond"/>
            <c:size val="9"/>
            <c:spPr>
              <a:ln>
                <a:solidFill>
                  <a:schemeClr val="tx1"/>
                </a:solidFill>
              </a:ln>
            </c:spPr>
          </c:marker>
          <c:trendline>
            <c:spPr>
              <a:ln w="60325">
                <a:solidFill>
                  <a:srgbClr val="1F497D">
                    <a:lumMod val="60000"/>
                    <a:lumOff val="40000"/>
                  </a:srgbClr>
                </a:solidFill>
              </a:ln>
            </c:spPr>
            <c:trendlineType val="poly"/>
            <c:order val="2"/>
            <c:dispRSqr val="1"/>
            <c:trendlineLbl>
              <c:layout>
                <c:manualLayout>
                  <c:x val="-3.6777720413406691E-2"/>
                  <c:y val="0.348157890475848"/>
                </c:manualLayout>
              </c:layout>
              <c:numFmt formatCode="General" sourceLinked="0"/>
              <c:txPr>
                <a:bodyPr/>
                <a:lstStyle/>
                <a:p>
                  <a:pPr>
                    <a:defRPr sz="1600" b="1">
                      <a:solidFill>
                        <a:schemeClr val="tx2">
                          <a:lumMod val="60000"/>
                          <a:lumOff val="40000"/>
                        </a:schemeClr>
                      </a:solidFill>
                      <a:effectLst>
                        <a:outerShdw blurRad="38100" dist="38100" dir="2700000" algn="tl">
                          <a:srgbClr val="000000">
                            <a:alpha val="43137"/>
                          </a:srgbClr>
                        </a:outerShdw>
                      </a:effectLst>
                    </a:defRPr>
                  </a:pPr>
                  <a:endParaRPr lang="es-AR"/>
                </a:p>
              </c:txPr>
            </c:trendlineLbl>
          </c:trendline>
          <c:xVal>
            <c:numRef>
              <c:f>Fert!$BE$27:$BE$35</c:f>
              <c:numCache>
                <c:formatCode>General</c:formatCode>
                <c:ptCount val="9"/>
                <c:pt idx="0">
                  <c:v>20</c:v>
                </c:pt>
                <c:pt idx="1">
                  <c:v>40</c:v>
                </c:pt>
                <c:pt idx="2">
                  <c:v>60</c:v>
                </c:pt>
                <c:pt idx="3">
                  <c:v>80</c:v>
                </c:pt>
                <c:pt idx="4">
                  <c:v>100</c:v>
                </c:pt>
                <c:pt idx="5">
                  <c:v>120</c:v>
                </c:pt>
                <c:pt idx="6">
                  <c:v>140</c:v>
                </c:pt>
                <c:pt idx="7">
                  <c:v>160</c:v>
                </c:pt>
                <c:pt idx="8">
                  <c:v>180</c:v>
                </c:pt>
              </c:numCache>
            </c:numRef>
          </c:xVal>
          <c:yVal>
            <c:numRef>
              <c:f>Fert!$BF$27:$BF$35</c:f>
              <c:numCache>
                <c:formatCode>General</c:formatCode>
                <c:ptCount val="9"/>
                <c:pt idx="0">
                  <c:v>2955</c:v>
                </c:pt>
                <c:pt idx="1">
                  <c:v>2866</c:v>
                </c:pt>
                <c:pt idx="2">
                  <c:v>3276</c:v>
                </c:pt>
                <c:pt idx="3">
                  <c:v>5780</c:v>
                </c:pt>
                <c:pt idx="4">
                  <c:v>5559</c:v>
                </c:pt>
                <c:pt idx="5">
                  <c:v>5440.3921568627611</c:v>
                </c:pt>
                <c:pt idx="6">
                  <c:v>6223</c:v>
                </c:pt>
                <c:pt idx="7">
                  <c:v>6223</c:v>
                </c:pt>
                <c:pt idx="8">
                  <c:v>6223</c:v>
                </c:pt>
              </c:numCache>
            </c:numRef>
          </c:yVal>
        </c:ser>
        <c:axId val="85537152"/>
        <c:axId val="85539072"/>
      </c:scatterChart>
      <c:valAx>
        <c:axId val="85537152"/>
        <c:scaling>
          <c:orientation val="minMax"/>
        </c:scaling>
        <c:axPos val="b"/>
        <c:title>
          <c:tx>
            <c:rich>
              <a:bodyPr/>
              <a:lstStyle/>
              <a:p>
                <a:pPr>
                  <a:defRPr/>
                </a:pPr>
                <a:r>
                  <a:rPr lang="en-US"/>
                  <a:t>N (s+f)</a:t>
                </a:r>
              </a:p>
            </c:rich>
          </c:tx>
          <c:layout/>
        </c:title>
        <c:numFmt formatCode="General" sourceLinked="1"/>
        <c:tickLblPos val="nextTo"/>
        <c:txPr>
          <a:bodyPr/>
          <a:lstStyle/>
          <a:p>
            <a:pPr>
              <a:defRPr sz="1800" b="1">
                <a:effectLst>
                  <a:outerShdw blurRad="38100" dist="38100" dir="2700000" algn="tl">
                    <a:srgbClr val="000000">
                      <a:alpha val="43137"/>
                    </a:srgbClr>
                  </a:outerShdw>
                </a:effectLst>
              </a:defRPr>
            </a:pPr>
            <a:endParaRPr lang="es-AR"/>
          </a:p>
        </c:txPr>
        <c:crossAx val="85539072"/>
        <c:crosses val="autoZero"/>
        <c:crossBetween val="midCat"/>
      </c:valAx>
      <c:valAx>
        <c:axId val="85539072"/>
        <c:scaling>
          <c:orientation val="minMax"/>
        </c:scaling>
        <c:axPos val="l"/>
        <c:majorGridlines/>
        <c:title>
          <c:tx>
            <c:rich>
              <a:bodyPr rot="-5400000" vert="horz"/>
              <a:lstStyle/>
              <a:p>
                <a:pPr>
                  <a:defRPr/>
                </a:pPr>
                <a:r>
                  <a:rPr lang="en-US"/>
                  <a:t>Rinde</a:t>
                </a:r>
              </a:p>
            </c:rich>
          </c:tx>
          <c:layout/>
        </c:title>
        <c:numFmt formatCode="#,##0" sourceLinked="0"/>
        <c:tickLblPos val="nextTo"/>
        <c:txPr>
          <a:bodyPr/>
          <a:lstStyle/>
          <a:p>
            <a:pPr>
              <a:defRPr sz="1600" b="1">
                <a:effectLst>
                  <a:outerShdw blurRad="38100" dist="38100" dir="2700000" algn="tl">
                    <a:srgbClr val="000000">
                      <a:alpha val="43137"/>
                    </a:srgbClr>
                  </a:outerShdw>
                </a:effectLst>
              </a:defRPr>
            </a:pPr>
            <a:endParaRPr lang="es-AR"/>
          </a:p>
        </c:txPr>
        <c:crossAx val="85537152"/>
        <c:crosses val="autoZero"/>
        <c:crossBetween val="midCat"/>
      </c:valAx>
    </c:plotArea>
    <c:legend>
      <c:legendPos val="r"/>
      <c:legendEntry>
        <c:idx val="2"/>
        <c:delete val="1"/>
      </c:legendEntry>
      <c:legendEntry>
        <c:idx val="3"/>
        <c:delete val="1"/>
      </c:legendEntry>
      <c:layout>
        <c:manualLayout>
          <c:xMode val="edge"/>
          <c:yMode val="edge"/>
          <c:x val="0.71671865629526554"/>
          <c:y val="0.52759749438564307"/>
          <c:w val="0.12105823083984488"/>
          <c:h val="0.15978259497197397"/>
        </c:manualLayout>
      </c:layout>
      <c:txPr>
        <a:bodyPr/>
        <a:lstStyle/>
        <a:p>
          <a:pPr>
            <a:defRPr sz="1400" b="1">
              <a:effectLst>
                <a:outerShdw blurRad="38100" dist="38100" dir="2700000" algn="tl">
                  <a:srgbClr val="000000">
                    <a:alpha val="43137"/>
                  </a:srgbClr>
                </a:outerShdw>
              </a:effectLst>
            </a:defRPr>
          </a:pPr>
          <a:endParaRPr lang="es-AR"/>
        </a:p>
      </c:txPr>
    </c:legend>
    <c:plotVisOnly val="1"/>
  </c:chart>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a:pPr>
            <a:r>
              <a:rPr lang="es-AR" dirty="0" smtClean="0"/>
              <a:t>3</a:t>
            </a:r>
            <a:r>
              <a:rPr lang="es-AR" baseline="0" dirty="0" smtClean="0"/>
              <a:t> años de ensayos</a:t>
            </a:r>
            <a:endParaRPr lang="es-AR" dirty="0"/>
          </a:p>
        </c:rich>
      </c:tx>
      <c:layout/>
    </c:title>
    <c:plotArea>
      <c:layout/>
      <c:scatterChart>
        <c:scatterStyle val="lineMarker"/>
        <c:ser>
          <c:idx val="0"/>
          <c:order val="0"/>
          <c:spPr>
            <a:ln>
              <a:noFill/>
            </a:ln>
          </c:spPr>
          <c:marker>
            <c:symbol val="circle"/>
            <c:size val="10"/>
            <c:spPr>
              <a:noFill/>
            </c:spPr>
          </c:marker>
          <c:trendline>
            <c:spPr>
              <a:ln w="60325">
                <a:solidFill>
                  <a:schemeClr val="tx2">
                    <a:lumMod val="60000"/>
                    <a:lumOff val="40000"/>
                  </a:schemeClr>
                </a:solidFill>
              </a:ln>
            </c:spPr>
            <c:trendlineType val="poly"/>
            <c:order val="2"/>
          </c:trendline>
          <c:xVal>
            <c:numRef>
              <c:f>'Consolidado Sug Emilio'!$AQ$22:$AQ$118</c:f>
              <c:numCache>
                <c:formatCode>0</c:formatCode>
                <c:ptCount val="97"/>
                <c:pt idx="0">
                  <c:v>53.910138400000001</c:v>
                </c:pt>
                <c:pt idx="1">
                  <c:v>99.91013839999998</c:v>
                </c:pt>
                <c:pt idx="2">
                  <c:v>145.91013840000045</c:v>
                </c:pt>
                <c:pt idx="3">
                  <c:v>191.91013840000045</c:v>
                </c:pt>
                <c:pt idx="4">
                  <c:v>191.91013840000045</c:v>
                </c:pt>
                <c:pt idx="5">
                  <c:v>73.883200000000002</c:v>
                </c:pt>
                <c:pt idx="6">
                  <c:v>119.88319999999999</c:v>
                </c:pt>
                <c:pt idx="7">
                  <c:v>165.88320000000004</c:v>
                </c:pt>
                <c:pt idx="8">
                  <c:v>211.88320000000004</c:v>
                </c:pt>
                <c:pt idx="9">
                  <c:v>211.88320000000004</c:v>
                </c:pt>
                <c:pt idx="10">
                  <c:v>83.178399999999684</c:v>
                </c:pt>
                <c:pt idx="11">
                  <c:v>129.17840000000001</c:v>
                </c:pt>
                <c:pt idx="12">
                  <c:v>175.17840000000001</c:v>
                </c:pt>
                <c:pt idx="13">
                  <c:v>221.17840000000001</c:v>
                </c:pt>
                <c:pt idx="14">
                  <c:v>221.17840000000001</c:v>
                </c:pt>
                <c:pt idx="15">
                  <c:v>45.843199999999996</c:v>
                </c:pt>
                <c:pt idx="16">
                  <c:v>91.843199999999996</c:v>
                </c:pt>
                <c:pt idx="17">
                  <c:v>137.8432</c:v>
                </c:pt>
                <c:pt idx="18">
                  <c:v>183.8432</c:v>
                </c:pt>
                <c:pt idx="19">
                  <c:v>183.8432</c:v>
                </c:pt>
                <c:pt idx="20">
                  <c:v>42.679200000000009</c:v>
                </c:pt>
                <c:pt idx="21">
                  <c:v>88.67919999999998</c:v>
                </c:pt>
                <c:pt idx="22">
                  <c:v>134.67919999999998</c:v>
                </c:pt>
                <c:pt idx="23">
                  <c:v>180.67919999999998</c:v>
                </c:pt>
                <c:pt idx="24">
                  <c:v>180.67919999999998</c:v>
                </c:pt>
                <c:pt idx="25">
                  <c:v>43.853039999999993</c:v>
                </c:pt>
                <c:pt idx="26">
                  <c:v>89.853039999999979</c:v>
                </c:pt>
                <c:pt idx="27">
                  <c:v>135.85304000000045</c:v>
                </c:pt>
                <c:pt idx="28">
                  <c:v>181.85304000000045</c:v>
                </c:pt>
                <c:pt idx="29">
                  <c:v>181.85304000000045</c:v>
                </c:pt>
                <c:pt idx="30">
                  <c:v>68.283199999999994</c:v>
                </c:pt>
                <c:pt idx="31">
                  <c:v>114.28319999999999</c:v>
                </c:pt>
                <c:pt idx="32">
                  <c:v>160.28319999999999</c:v>
                </c:pt>
                <c:pt idx="33">
                  <c:v>206.28320000000002</c:v>
                </c:pt>
                <c:pt idx="34">
                  <c:v>206.28320000000002</c:v>
                </c:pt>
                <c:pt idx="35">
                  <c:v>76.512799999999984</c:v>
                </c:pt>
                <c:pt idx="36">
                  <c:v>106.41279999999999</c:v>
                </c:pt>
                <c:pt idx="37">
                  <c:v>152.4128</c:v>
                </c:pt>
                <c:pt idx="38">
                  <c:v>198.4128</c:v>
                </c:pt>
                <c:pt idx="39">
                  <c:v>45.505600000000001</c:v>
                </c:pt>
                <c:pt idx="40">
                  <c:v>79.545600000000007</c:v>
                </c:pt>
                <c:pt idx="41">
                  <c:v>125.54560000000002</c:v>
                </c:pt>
                <c:pt idx="42">
                  <c:v>171.54559999999998</c:v>
                </c:pt>
                <c:pt idx="43">
                  <c:v>80.218000000000004</c:v>
                </c:pt>
                <c:pt idx="44">
                  <c:v>126.218</c:v>
                </c:pt>
                <c:pt idx="45">
                  <c:v>172.21800000000002</c:v>
                </c:pt>
                <c:pt idx="46">
                  <c:v>218.21800000000002</c:v>
                </c:pt>
                <c:pt idx="47">
                  <c:v>139.06790810616042</c:v>
                </c:pt>
                <c:pt idx="48">
                  <c:v>107.06790810616035</c:v>
                </c:pt>
                <c:pt idx="49">
                  <c:v>75.067908106160388</c:v>
                </c:pt>
                <c:pt idx="50">
                  <c:v>203.69262438517629</c:v>
                </c:pt>
                <c:pt idx="51">
                  <c:v>171.69262438517629</c:v>
                </c:pt>
                <c:pt idx="52">
                  <c:v>139.69262438517629</c:v>
                </c:pt>
                <c:pt idx="53">
                  <c:v>83.717600000000289</c:v>
                </c:pt>
                <c:pt idx="54">
                  <c:v>129.71759999999998</c:v>
                </c:pt>
                <c:pt idx="55">
                  <c:v>175.71759999999998</c:v>
                </c:pt>
                <c:pt idx="56">
                  <c:v>221.71759999999998</c:v>
                </c:pt>
                <c:pt idx="57">
                  <c:v>134.45840000000064</c:v>
                </c:pt>
                <c:pt idx="58">
                  <c:v>180.45840000000064</c:v>
                </c:pt>
                <c:pt idx="59">
                  <c:v>226.45840000000064</c:v>
                </c:pt>
                <c:pt idx="60">
                  <c:v>272.45839999999873</c:v>
                </c:pt>
                <c:pt idx="61" formatCode="General">
                  <c:v>160</c:v>
                </c:pt>
                <c:pt idx="62" formatCode="General">
                  <c:v>140</c:v>
                </c:pt>
                <c:pt idx="63" formatCode="General">
                  <c:v>100</c:v>
                </c:pt>
                <c:pt idx="64" formatCode="General">
                  <c:v>180</c:v>
                </c:pt>
                <c:pt idx="65" formatCode="General">
                  <c:v>160</c:v>
                </c:pt>
                <c:pt idx="66" formatCode="General">
                  <c:v>140</c:v>
                </c:pt>
                <c:pt idx="67" formatCode="General">
                  <c:v>100</c:v>
                </c:pt>
                <c:pt idx="68" formatCode="General">
                  <c:v>180</c:v>
                </c:pt>
                <c:pt idx="69" formatCode="General">
                  <c:v>160</c:v>
                </c:pt>
                <c:pt idx="70" formatCode="General">
                  <c:v>140</c:v>
                </c:pt>
                <c:pt idx="71" formatCode="General">
                  <c:v>100</c:v>
                </c:pt>
                <c:pt idx="72" formatCode="General">
                  <c:v>180</c:v>
                </c:pt>
                <c:pt idx="73" formatCode="General">
                  <c:v>180</c:v>
                </c:pt>
                <c:pt idx="74" formatCode="General">
                  <c:v>100</c:v>
                </c:pt>
                <c:pt idx="75" formatCode="General">
                  <c:v>140</c:v>
                </c:pt>
                <c:pt idx="76" formatCode="General">
                  <c:v>160</c:v>
                </c:pt>
                <c:pt idx="77" formatCode="General">
                  <c:v>100</c:v>
                </c:pt>
                <c:pt idx="78" formatCode="General">
                  <c:v>140</c:v>
                </c:pt>
                <c:pt idx="79" formatCode="General">
                  <c:v>160</c:v>
                </c:pt>
                <c:pt idx="80" formatCode="General">
                  <c:v>180</c:v>
                </c:pt>
                <c:pt idx="81" formatCode="General">
                  <c:v>100</c:v>
                </c:pt>
                <c:pt idx="82" formatCode="General">
                  <c:v>140</c:v>
                </c:pt>
                <c:pt idx="83" formatCode="General">
                  <c:v>160</c:v>
                </c:pt>
                <c:pt idx="84" formatCode="General">
                  <c:v>180</c:v>
                </c:pt>
                <c:pt idx="85" formatCode="General">
                  <c:v>100</c:v>
                </c:pt>
                <c:pt idx="86" formatCode="General">
                  <c:v>140</c:v>
                </c:pt>
                <c:pt idx="87" formatCode="General">
                  <c:v>160</c:v>
                </c:pt>
                <c:pt idx="88" formatCode="General">
                  <c:v>180</c:v>
                </c:pt>
                <c:pt idx="89" formatCode="General">
                  <c:v>100</c:v>
                </c:pt>
                <c:pt idx="90" formatCode="General">
                  <c:v>140</c:v>
                </c:pt>
                <c:pt idx="91" formatCode="General">
                  <c:v>180</c:v>
                </c:pt>
                <c:pt idx="92" formatCode="General">
                  <c:v>160</c:v>
                </c:pt>
                <c:pt idx="93" formatCode="General">
                  <c:v>180</c:v>
                </c:pt>
                <c:pt idx="94" formatCode="General">
                  <c:v>100</c:v>
                </c:pt>
                <c:pt idx="95" formatCode="General">
                  <c:v>140</c:v>
                </c:pt>
                <c:pt idx="96" formatCode="General">
                  <c:v>160</c:v>
                </c:pt>
              </c:numCache>
            </c:numRef>
          </c:xVal>
          <c:yVal>
            <c:numRef>
              <c:f>'Consolidado Sug Emilio'!$BP$22:$BP$118</c:f>
              <c:numCache>
                <c:formatCode>General</c:formatCode>
                <c:ptCount val="97"/>
                <c:pt idx="0">
                  <c:v>1.0813953488372092</c:v>
                </c:pt>
                <c:pt idx="1">
                  <c:v>0.98837209302325557</c:v>
                </c:pt>
                <c:pt idx="2">
                  <c:v>1.0581395348837277</c:v>
                </c:pt>
                <c:pt idx="3">
                  <c:v>1.069767441860465</c:v>
                </c:pt>
                <c:pt idx="4">
                  <c:v>1</c:v>
                </c:pt>
                <c:pt idx="5">
                  <c:v>0.89915966386554635</c:v>
                </c:pt>
                <c:pt idx="6">
                  <c:v>0.94076655052264757</c:v>
                </c:pt>
                <c:pt idx="7">
                  <c:v>1.0168067226890756</c:v>
                </c:pt>
                <c:pt idx="8">
                  <c:v>0.99303135888501759</c:v>
                </c:pt>
                <c:pt idx="9">
                  <c:v>1</c:v>
                </c:pt>
                <c:pt idx="10">
                  <c:v>0.67844692871739387</c:v>
                </c:pt>
                <c:pt idx="11">
                  <c:v>0.79216251953359784</c:v>
                </c:pt>
                <c:pt idx="12">
                  <c:v>0.87799014304603962</c:v>
                </c:pt>
                <c:pt idx="13">
                  <c:v>1.0162279120086548</c:v>
                </c:pt>
                <c:pt idx="14">
                  <c:v>1</c:v>
                </c:pt>
                <c:pt idx="15">
                  <c:v>0.64230317273795456</c:v>
                </c:pt>
                <c:pt idx="16">
                  <c:v>0.92432432432432432</c:v>
                </c:pt>
                <c:pt idx="17">
                  <c:v>0.8291421856639245</c:v>
                </c:pt>
                <c:pt idx="18">
                  <c:v>0.96075205640423234</c:v>
                </c:pt>
                <c:pt idx="19">
                  <c:v>1</c:v>
                </c:pt>
                <c:pt idx="20">
                  <c:v>0.79411764705882371</c:v>
                </c:pt>
                <c:pt idx="21">
                  <c:v>0.91176470588235037</c:v>
                </c:pt>
                <c:pt idx="22">
                  <c:v>0.97058823529411775</c:v>
                </c:pt>
                <c:pt idx="23">
                  <c:v>1</c:v>
                </c:pt>
                <c:pt idx="24">
                  <c:v>1</c:v>
                </c:pt>
                <c:pt idx="25">
                  <c:v>0.82758620689655149</c:v>
                </c:pt>
                <c:pt idx="26">
                  <c:v>0.96551724137931028</c:v>
                </c:pt>
                <c:pt idx="27">
                  <c:v>0.98850574712643657</c:v>
                </c:pt>
                <c:pt idx="28">
                  <c:v>0.98850574712643657</c:v>
                </c:pt>
                <c:pt idx="29">
                  <c:v>1</c:v>
                </c:pt>
                <c:pt idx="30">
                  <c:v>0.89915966386554635</c:v>
                </c:pt>
                <c:pt idx="31">
                  <c:v>0.94076655052264757</c:v>
                </c:pt>
                <c:pt idx="32">
                  <c:v>1.0168067226890756</c:v>
                </c:pt>
                <c:pt idx="33">
                  <c:v>0.99303135888501759</c:v>
                </c:pt>
                <c:pt idx="34">
                  <c:v>1</c:v>
                </c:pt>
                <c:pt idx="35">
                  <c:v>0.82899690026523587</c:v>
                </c:pt>
                <c:pt idx="36">
                  <c:v>0.87849874022446894</c:v>
                </c:pt>
                <c:pt idx="37">
                  <c:v>0.94076085064912784</c:v>
                </c:pt>
                <c:pt idx="38">
                  <c:v>1</c:v>
                </c:pt>
                <c:pt idx="39">
                  <c:v>0.88955648157120826</c:v>
                </c:pt>
                <c:pt idx="40">
                  <c:v>0.92539576900836806</c:v>
                </c:pt>
                <c:pt idx="41">
                  <c:v>0.96062602965403765</c:v>
                </c:pt>
                <c:pt idx="42">
                  <c:v>1</c:v>
                </c:pt>
                <c:pt idx="43">
                  <c:v>0.91909385113268605</c:v>
                </c:pt>
                <c:pt idx="44">
                  <c:v>0.97734627831715215</c:v>
                </c:pt>
                <c:pt idx="45">
                  <c:v>0.95792880258900071</c:v>
                </c:pt>
                <c:pt idx="46">
                  <c:v>1</c:v>
                </c:pt>
                <c:pt idx="47">
                  <c:v>1</c:v>
                </c:pt>
                <c:pt idx="48">
                  <c:v>0.96341463414634054</c:v>
                </c:pt>
                <c:pt idx="49">
                  <c:v>1.0121951219512257</c:v>
                </c:pt>
                <c:pt idx="50">
                  <c:v>1</c:v>
                </c:pt>
                <c:pt idx="51">
                  <c:v>0.99166666666666636</c:v>
                </c:pt>
                <c:pt idx="52">
                  <c:v>0.9833333333333325</c:v>
                </c:pt>
                <c:pt idx="53">
                  <c:v>0.82716049382716106</c:v>
                </c:pt>
                <c:pt idx="54">
                  <c:v>0.84567901234568488</c:v>
                </c:pt>
                <c:pt idx="55">
                  <c:v>0.89506172839506049</c:v>
                </c:pt>
                <c:pt idx="56">
                  <c:v>1</c:v>
                </c:pt>
                <c:pt idx="57">
                  <c:v>0.86378205128205132</c:v>
                </c:pt>
                <c:pt idx="58">
                  <c:v>0.93429487179487403</c:v>
                </c:pt>
                <c:pt idx="59">
                  <c:v>0.96474358974359065</c:v>
                </c:pt>
                <c:pt idx="60">
                  <c:v>1</c:v>
                </c:pt>
                <c:pt idx="61">
                  <c:v>1.0956989247311841</c:v>
                </c:pt>
                <c:pt idx="62">
                  <c:v>1.0677093515803178</c:v>
                </c:pt>
                <c:pt idx="63">
                  <c:v>1</c:v>
                </c:pt>
                <c:pt idx="64">
                  <c:v>1.170869990224829</c:v>
                </c:pt>
                <c:pt idx="65">
                  <c:v>1.0614029691601061</c:v>
                </c:pt>
                <c:pt idx="66">
                  <c:v>1.1139476706036744</c:v>
                </c:pt>
                <c:pt idx="67">
                  <c:v>0.98720472440944851</c:v>
                </c:pt>
                <c:pt idx="68">
                  <c:v>1</c:v>
                </c:pt>
                <c:pt idx="69">
                  <c:v>1.0666008115672545</c:v>
                </c:pt>
                <c:pt idx="70">
                  <c:v>1.0999544825048178</c:v>
                </c:pt>
                <c:pt idx="71">
                  <c:v>1</c:v>
                </c:pt>
                <c:pt idx="72">
                  <c:v>1.0964874052122415</c:v>
                </c:pt>
                <c:pt idx="73">
                  <c:v>1.0824742268041239</c:v>
                </c:pt>
                <c:pt idx="74">
                  <c:v>1</c:v>
                </c:pt>
                <c:pt idx="75">
                  <c:v>1.0587985040663281</c:v>
                </c:pt>
                <c:pt idx="77">
                  <c:v>1</c:v>
                </c:pt>
                <c:pt idx="78">
                  <c:v>1.1233530272926906</c:v>
                </c:pt>
                <c:pt idx="79">
                  <c:v>1.0894201610373311</c:v>
                </c:pt>
                <c:pt idx="80">
                  <c:v>1.1148828819408187</c:v>
                </c:pt>
                <c:pt idx="81">
                  <c:v>1</c:v>
                </c:pt>
                <c:pt idx="82">
                  <c:v>1.0698636206981438</c:v>
                </c:pt>
                <c:pt idx="83">
                  <c:v>1.1394810693712811</c:v>
                </c:pt>
                <c:pt idx="84">
                  <c:v>1.1265324208556975</c:v>
                </c:pt>
                <c:pt idx="85">
                  <c:v>1</c:v>
                </c:pt>
                <c:pt idx="86">
                  <c:v>1.122645173820163</c:v>
                </c:pt>
                <c:pt idx="87">
                  <c:v>1.1708584191105118</c:v>
                </c:pt>
                <c:pt idx="88">
                  <c:v>1.1242717032433485</c:v>
                </c:pt>
                <c:pt idx="89">
                  <c:v>1</c:v>
                </c:pt>
                <c:pt idx="90">
                  <c:v>1.0434782608695652</c:v>
                </c:pt>
                <c:pt idx="91">
                  <c:v>1.0703883495145641</c:v>
                </c:pt>
                <c:pt idx="92">
                  <c:v>1</c:v>
                </c:pt>
                <c:pt idx="93">
                  <c:v>1.0803177405119193</c:v>
                </c:pt>
                <c:pt idx="94">
                  <c:v>1</c:v>
                </c:pt>
                <c:pt idx="95">
                  <c:v>1.0227272727272718</c:v>
                </c:pt>
                <c:pt idx="96">
                  <c:v>1.0227272727272718</c:v>
                </c:pt>
              </c:numCache>
            </c:numRef>
          </c:yVal>
        </c:ser>
        <c:axId val="85459712"/>
        <c:axId val="85461632"/>
      </c:scatterChart>
      <c:valAx>
        <c:axId val="85459712"/>
        <c:scaling>
          <c:orientation val="minMax"/>
        </c:scaling>
        <c:axPos val="b"/>
        <c:title>
          <c:tx>
            <c:rich>
              <a:bodyPr/>
              <a:lstStyle/>
              <a:p>
                <a:pPr>
                  <a:defRPr/>
                </a:pPr>
                <a:r>
                  <a:rPr lang="es-AR" dirty="0" smtClean="0"/>
                  <a:t>N </a:t>
                </a:r>
                <a:r>
                  <a:rPr lang="es-AR" dirty="0" err="1" smtClean="0"/>
                  <a:t>s+f</a:t>
                </a:r>
                <a:r>
                  <a:rPr lang="es-AR" baseline="0" dirty="0" smtClean="0"/>
                  <a:t> (kg/ha</a:t>
                </a:r>
                <a:endParaRPr lang="es-AR" dirty="0"/>
              </a:p>
            </c:rich>
          </c:tx>
          <c:layout/>
        </c:title>
        <c:numFmt formatCode="0" sourceLinked="1"/>
        <c:tickLblPos val="nextTo"/>
        <c:txPr>
          <a:bodyPr/>
          <a:lstStyle/>
          <a:p>
            <a:pPr>
              <a:defRPr b="1">
                <a:effectLst>
                  <a:outerShdw blurRad="38100" dist="38100" dir="2700000" algn="tl">
                    <a:srgbClr val="000000">
                      <a:alpha val="43137"/>
                    </a:srgbClr>
                  </a:outerShdw>
                </a:effectLst>
              </a:defRPr>
            </a:pPr>
            <a:endParaRPr lang="es-AR"/>
          </a:p>
        </c:txPr>
        <c:crossAx val="85461632"/>
        <c:crosses val="autoZero"/>
        <c:crossBetween val="midCat"/>
      </c:valAx>
      <c:valAx>
        <c:axId val="85461632"/>
        <c:scaling>
          <c:orientation val="minMax"/>
        </c:scaling>
        <c:axPos val="l"/>
        <c:majorGridlines/>
        <c:title>
          <c:tx>
            <c:rich>
              <a:bodyPr rot="-5400000" vert="horz"/>
              <a:lstStyle/>
              <a:p>
                <a:pPr>
                  <a:defRPr/>
                </a:pPr>
                <a:r>
                  <a:rPr lang="es-AR" dirty="0" err="1" smtClean="0"/>
                  <a:t>Rto</a:t>
                </a:r>
                <a:r>
                  <a:rPr lang="es-AR" dirty="0" smtClean="0"/>
                  <a:t> </a:t>
                </a:r>
                <a:r>
                  <a:rPr lang="es-AR" dirty="0" err="1" smtClean="0"/>
                  <a:t>Indice</a:t>
                </a:r>
                <a:endParaRPr lang="es-AR" dirty="0"/>
              </a:p>
            </c:rich>
          </c:tx>
          <c:layout/>
        </c:title>
        <c:numFmt formatCode="General" sourceLinked="1"/>
        <c:tickLblPos val="nextTo"/>
        <c:txPr>
          <a:bodyPr/>
          <a:lstStyle/>
          <a:p>
            <a:pPr>
              <a:defRPr b="1">
                <a:effectLst>
                  <a:outerShdw blurRad="38100" dist="38100" dir="2700000" algn="tl">
                    <a:srgbClr val="000000">
                      <a:alpha val="43137"/>
                    </a:srgbClr>
                  </a:outerShdw>
                </a:effectLst>
              </a:defRPr>
            </a:pPr>
            <a:endParaRPr lang="es-AR"/>
          </a:p>
        </c:txPr>
        <c:crossAx val="85459712"/>
        <c:crosses val="autoZero"/>
        <c:crossBetween val="midCat"/>
      </c:valAx>
    </c:plotArea>
    <c:plotVisOnly val="1"/>
  </c:chart>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0.16563215683865262"/>
          <c:y val="0.18786428186543"/>
          <c:w val="0.74392144414978312"/>
          <c:h val="0.6256437398967517"/>
        </c:manualLayout>
      </c:layout>
      <c:scatterChart>
        <c:scatterStyle val="lineMarker"/>
        <c:ser>
          <c:idx val="4"/>
          <c:order val="0"/>
          <c:tx>
            <c:v>Prom. TRIGUERO</c:v>
          </c:tx>
          <c:spPr>
            <a:ln w="28575">
              <a:noFill/>
            </a:ln>
          </c:spPr>
          <c:marker>
            <c:symbol val="circle"/>
            <c:size val="7"/>
            <c:spPr>
              <a:solidFill>
                <a:schemeClr val="bg1"/>
              </a:solidFill>
              <a:ln>
                <a:solidFill>
                  <a:sysClr val="windowText" lastClr="000000"/>
                </a:solidFill>
              </a:ln>
            </c:spPr>
          </c:marker>
          <c:xVal>
            <c:numRef>
              <c:f>'Validación 2012'!$D$2:$D$28</c:f>
              <c:numCache>
                <c:formatCode>0</c:formatCode>
                <c:ptCount val="21"/>
                <c:pt idx="0">
                  <c:v>5826</c:v>
                </c:pt>
                <c:pt idx="1">
                  <c:v>5457</c:v>
                </c:pt>
                <c:pt idx="2">
                  <c:v>6389</c:v>
                </c:pt>
                <c:pt idx="3">
                  <c:v>6440</c:v>
                </c:pt>
                <c:pt idx="4">
                  <c:v>5707</c:v>
                </c:pt>
                <c:pt idx="5">
                  <c:v>5781</c:v>
                </c:pt>
                <c:pt idx="6">
                  <c:v>7055</c:v>
                </c:pt>
                <c:pt idx="7">
                  <c:v>6414</c:v>
                </c:pt>
                <c:pt idx="8">
                  <c:v>7033</c:v>
                </c:pt>
                <c:pt idx="9">
                  <c:v>6796</c:v>
                </c:pt>
                <c:pt idx="10">
                  <c:v>6278</c:v>
                </c:pt>
                <c:pt idx="11">
                  <c:v>6648</c:v>
                </c:pt>
                <c:pt idx="12">
                  <c:v>5643.6909756500054</c:v>
                </c:pt>
                <c:pt idx="13">
                  <c:v>6262.9924906546748</c:v>
                </c:pt>
                <c:pt idx="14">
                  <c:v>6262.4910551213425</c:v>
                </c:pt>
                <c:pt idx="15">
                  <c:v>5876.8584986455244</c:v>
                </c:pt>
                <c:pt idx="16">
                  <c:v>6340.2499323390875</c:v>
                </c:pt>
                <c:pt idx="17">
                  <c:v>6726.3119590633678</c:v>
                </c:pt>
                <c:pt idx="18">
                  <c:v>5877.7406537504448</c:v>
                </c:pt>
                <c:pt idx="19">
                  <c:v>6803.5577934437688</c:v>
                </c:pt>
                <c:pt idx="20">
                  <c:v>6650.6617420744842</c:v>
                </c:pt>
              </c:numCache>
            </c:numRef>
          </c:xVal>
          <c:yVal>
            <c:numRef>
              <c:f>'Validación 2012'!$J$2:$J$28</c:f>
              <c:numCache>
                <c:formatCode>General</c:formatCode>
                <c:ptCount val="21"/>
                <c:pt idx="0">
                  <c:v>4878.5</c:v>
                </c:pt>
                <c:pt idx="1">
                  <c:v>4013.5</c:v>
                </c:pt>
                <c:pt idx="2">
                  <c:v>5824.5</c:v>
                </c:pt>
                <c:pt idx="3">
                  <c:v>5824.5</c:v>
                </c:pt>
                <c:pt idx="4">
                  <c:v>4878.5</c:v>
                </c:pt>
                <c:pt idx="5">
                  <c:v>4013.5</c:v>
                </c:pt>
                <c:pt idx="6">
                  <c:v>4595</c:v>
                </c:pt>
                <c:pt idx="7">
                  <c:v>3676</c:v>
                </c:pt>
                <c:pt idx="8">
                  <c:v>5703</c:v>
                </c:pt>
                <c:pt idx="9">
                  <c:v>4595</c:v>
                </c:pt>
                <c:pt idx="10">
                  <c:v>3676</c:v>
                </c:pt>
                <c:pt idx="11">
                  <c:v>5703</c:v>
                </c:pt>
                <c:pt idx="12">
                  <c:v>4405</c:v>
                </c:pt>
                <c:pt idx="13">
                  <c:v>4959.5</c:v>
                </c:pt>
                <c:pt idx="14">
                  <c:v>6013.5</c:v>
                </c:pt>
                <c:pt idx="15">
                  <c:v>4405</c:v>
                </c:pt>
                <c:pt idx="16">
                  <c:v>4959.5</c:v>
                </c:pt>
                <c:pt idx="17">
                  <c:v>6013.5</c:v>
                </c:pt>
                <c:pt idx="18">
                  <c:v>4405</c:v>
                </c:pt>
                <c:pt idx="19">
                  <c:v>4959.5</c:v>
                </c:pt>
                <c:pt idx="20">
                  <c:v>6013.5</c:v>
                </c:pt>
              </c:numCache>
            </c:numRef>
          </c:yVal>
        </c:ser>
        <c:ser>
          <c:idx val="0"/>
          <c:order val="1"/>
          <c:tx>
            <c:v>P20 TRIGUERO</c:v>
          </c:tx>
          <c:spPr>
            <a:ln>
              <a:noFill/>
            </a:ln>
          </c:spPr>
          <c:marker>
            <c:symbol val="circle"/>
            <c:size val="7"/>
            <c:spPr>
              <a:solidFill>
                <a:srgbClr val="FF0000"/>
              </a:solidFill>
            </c:spPr>
          </c:marker>
          <c:xVal>
            <c:numRef>
              <c:f>'Validación 2012'!$D$2:$D$28</c:f>
              <c:numCache>
                <c:formatCode>0</c:formatCode>
                <c:ptCount val="21"/>
                <c:pt idx="0">
                  <c:v>5826</c:v>
                </c:pt>
                <c:pt idx="1">
                  <c:v>5457</c:v>
                </c:pt>
                <c:pt idx="2">
                  <c:v>6389</c:v>
                </c:pt>
                <c:pt idx="3">
                  <c:v>6440</c:v>
                </c:pt>
                <c:pt idx="4">
                  <c:v>5707</c:v>
                </c:pt>
                <c:pt idx="5">
                  <c:v>5781</c:v>
                </c:pt>
                <c:pt idx="6">
                  <c:v>7055</c:v>
                </c:pt>
                <c:pt idx="7">
                  <c:v>6414</c:v>
                </c:pt>
                <c:pt idx="8">
                  <c:v>7033</c:v>
                </c:pt>
                <c:pt idx="9">
                  <c:v>6796</c:v>
                </c:pt>
                <c:pt idx="10">
                  <c:v>6278</c:v>
                </c:pt>
                <c:pt idx="11">
                  <c:v>6648</c:v>
                </c:pt>
                <c:pt idx="12">
                  <c:v>5643.6909756500054</c:v>
                </c:pt>
                <c:pt idx="13">
                  <c:v>6262.9924906546748</c:v>
                </c:pt>
                <c:pt idx="14">
                  <c:v>6262.4910551213425</c:v>
                </c:pt>
                <c:pt idx="15">
                  <c:v>5876.8584986455244</c:v>
                </c:pt>
                <c:pt idx="16">
                  <c:v>6340.2499323390875</c:v>
                </c:pt>
                <c:pt idx="17">
                  <c:v>6726.3119590633678</c:v>
                </c:pt>
                <c:pt idx="18">
                  <c:v>5877.7406537504448</c:v>
                </c:pt>
                <c:pt idx="19">
                  <c:v>6803.5577934437688</c:v>
                </c:pt>
                <c:pt idx="20">
                  <c:v>6650.6617420744842</c:v>
                </c:pt>
              </c:numCache>
            </c:numRef>
          </c:xVal>
          <c:yVal>
            <c:numRef>
              <c:f>'Validación 2012'!$I$2:$I$28</c:f>
              <c:numCache>
                <c:formatCode>General</c:formatCode>
                <c:ptCount val="21"/>
                <c:pt idx="0">
                  <c:v>4378.5</c:v>
                </c:pt>
                <c:pt idx="1">
                  <c:v>3729.5</c:v>
                </c:pt>
                <c:pt idx="2">
                  <c:v>5202.5</c:v>
                </c:pt>
                <c:pt idx="3">
                  <c:v>5202.5</c:v>
                </c:pt>
                <c:pt idx="4">
                  <c:v>4378.5</c:v>
                </c:pt>
                <c:pt idx="5">
                  <c:v>3729.5</c:v>
                </c:pt>
                <c:pt idx="6">
                  <c:v>4216</c:v>
                </c:pt>
                <c:pt idx="7">
                  <c:v>3405</c:v>
                </c:pt>
                <c:pt idx="8">
                  <c:v>5270</c:v>
                </c:pt>
                <c:pt idx="9">
                  <c:v>4216</c:v>
                </c:pt>
                <c:pt idx="10">
                  <c:v>3405</c:v>
                </c:pt>
                <c:pt idx="11">
                  <c:v>5270</c:v>
                </c:pt>
                <c:pt idx="12">
                  <c:v>3689.5</c:v>
                </c:pt>
                <c:pt idx="13">
                  <c:v>4013.5</c:v>
                </c:pt>
                <c:pt idx="14">
                  <c:v>5243</c:v>
                </c:pt>
                <c:pt idx="15">
                  <c:v>3689.5</c:v>
                </c:pt>
                <c:pt idx="16">
                  <c:v>4013.5</c:v>
                </c:pt>
                <c:pt idx="17">
                  <c:v>5243</c:v>
                </c:pt>
                <c:pt idx="18">
                  <c:v>3689.5</c:v>
                </c:pt>
                <c:pt idx="19">
                  <c:v>4013.5</c:v>
                </c:pt>
                <c:pt idx="20">
                  <c:v>5243</c:v>
                </c:pt>
              </c:numCache>
            </c:numRef>
          </c:yVal>
        </c:ser>
        <c:ser>
          <c:idx val="5"/>
          <c:order val="2"/>
          <c:tx>
            <c:v>P80 TRIGUERO</c:v>
          </c:tx>
          <c:spPr>
            <a:ln w="28575">
              <a:noFill/>
            </a:ln>
          </c:spPr>
          <c:marker>
            <c:symbol val="circle"/>
            <c:size val="7"/>
            <c:spPr>
              <a:solidFill>
                <a:srgbClr val="00B0F0"/>
              </a:solidFill>
            </c:spPr>
          </c:marker>
          <c:xVal>
            <c:numRef>
              <c:f>'Validación 2012'!$D$2:$D$28</c:f>
              <c:numCache>
                <c:formatCode>0</c:formatCode>
                <c:ptCount val="21"/>
                <c:pt idx="0">
                  <c:v>5826</c:v>
                </c:pt>
                <c:pt idx="1">
                  <c:v>5457</c:v>
                </c:pt>
                <c:pt idx="2">
                  <c:v>6389</c:v>
                </c:pt>
                <c:pt idx="3">
                  <c:v>6440</c:v>
                </c:pt>
                <c:pt idx="4">
                  <c:v>5707</c:v>
                </c:pt>
                <c:pt idx="5">
                  <c:v>5781</c:v>
                </c:pt>
                <c:pt idx="6">
                  <c:v>7055</c:v>
                </c:pt>
                <c:pt idx="7">
                  <c:v>6414</c:v>
                </c:pt>
                <c:pt idx="8">
                  <c:v>7033</c:v>
                </c:pt>
                <c:pt idx="9">
                  <c:v>6796</c:v>
                </c:pt>
                <c:pt idx="10">
                  <c:v>6278</c:v>
                </c:pt>
                <c:pt idx="11">
                  <c:v>6648</c:v>
                </c:pt>
                <c:pt idx="12">
                  <c:v>5643.6909756500054</c:v>
                </c:pt>
                <c:pt idx="13">
                  <c:v>6262.9924906546748</c:v>
                </c:pt>
                <c:pt idx="14">
                  <c:v>6262.4910551213425</c:v>
                </c:pt>
                <c:pt idx="15">
                  <c:v>5876.8584986455244</c:v>
                </c:pt>
                <c:pt idx="16">
                  <c:v>6340.2499323390875</c:v>
                </c:pt>
                <c:pt idx="17">
                  <c:v>6726.3119590633678</c:v>
                </c:pt>
                <c:pt idx="18">
                  <c:v>5877.7406537504448</c:v>
                </c:pt>
                <c:pt idx="19">
                  <c:v>6803.5577934437688</c:v>
                </c:pt>
                <c:pt idx="20">
                  <c:v>6650.6617420744842</c:v>
                </c:pt>
              </c:numCache>
            </c:numRef>
          </c:xVal>
          <c:yVal>
            <c:numRef>
              <c:f>'Validación 2012'!$K$2:$K$28</c:f>
              <c:numCache>
                <c:formatCode>General</c:formatCode>
                <c:ptCount val="21"/>
                <c:pt idx="0">
                  <c:v>4973</c:v>
                </c:pt>
                <c:pt idx="1">
                  <c:v>4000</c:v>
                </c:pt>
                <c:pt idx="2">
                  <c:v>5811</c:v>
                </c:pt>
                <c:pt idx="3">
                  <c:v>5811</c:v>
                </c:pt>
                <c:pt idx="4">
                  <c:v>4973</c:v>
                </c:pt>
                <c:pt idx="5">
                  <c:v>4000</c:v>
                </c:pt>
                <c:pt idx="6">
                  <c:v>4568</c:v>
                </c:pt>
                <c:pt idx="7">
                  <c:v>3622</c:v>
                </c:pt>
                <c:pt idx="8">
                  <c:v>5676</c:v>
                </c:pt>
                <c:pt idx="9">
                  <c:v>4568</c:v>
                </c:pt>
                <c:pt idx="10">
                  <c:v>3622</c:v>
                </c:pt>
                <c:pt idx="11">
                  <c:v>5676</c:v>
                </c:pt>
                <c:pt idx="12">
                  <c:v>5243</c:v>
                </c:pt>
                <c:pt idx="13">
                  <c:v>5094.5</c:v>
                </c:pt>
                <c:pt idx="14">
                  <c:v>6256.5</c:v>
                </c:pt>
                <c:pt idx="15">
                  <c:v>5243</c:v>
                </c:pt>
                <c:pt idx="16">
                  <c:v>5094.5</c:v>
                </c:pt>
                <c:pt idx="17">
                  <c:v>6256.5</c:v>
                </c:pt>
                <c:pt idx="18">
                  <c:v>5243</c:v>
                </c:pt>
                <c:pt idx="19">
                  <c:v>5094.5</c:v>
                </c:pt>
                <c:pt idx="20">
                  <c:v>6256.5</c:v>
                </c:pt>
              </c:numCache>
            </c:numRef>
          </c:yVal>
        </c:ser>
        <c:ser>
          <c:idx val="1"/>
          <c:order val="3"/>
          <c:tx>
            <c:v>1:1</c:v>
          </c:tx>
          <c:spPr>
            <a:ln w="3175">
              <a:solidFill>
                <a:schemeClr val="tx1"/>
              </a:solidFill>
              <a:prstDash val="solid"/>
            </a:ln>
          </c:spPr>
          <c:marker>
            <c:symbol val="none"/>
          </c:marker>
          <c:xVal>
            <c:numRef>
              <c:f>'Validación 2012'!$D$2:$D$28</c:f>
              <c:numCache>
                <c:formatCode>0</c:formatCode>
                <c:ptCount val="21"/>
                <c:pt idx="0">
                  <c:v>5826</c:v>
                </c:pt>
                <c:pt idx="1">
                  <c:v>5457</c:v>
                </c:pt>
                <c:pt idx="2">
                  <c:v>6389</c:v>
                </c:pt>
                <c:pt idx="3">
                  <c:v>6440</c:v>
                </c:pt>
                <c:pt idx="4">
                  <c:v>5707</c:v>
                </c:pt>
                <c:pt idx="5">
                  <c:v>5781</c:v>
                </c:pt>
                <c:pt idx="6">
                  <c:v>7055</c:v>
                </c:pt>
                <c:pt idx="7">
                  <c:v>6414</c:v>
                </c:pt>
                <c:pt idx="8">
                  <c:v>7033</c:v>
                </c:pt>
                <c:pt idx="9">
                  <c:v>6796</c:v>
                </c:pt>
                <c:pt idx="10">
                  <c:v>6278</c:v>
                </c:pt>
                <c:pt idx="11">
                  <c:v>6648</c:v>
                </c:pt>
                <c:pt idx="12">
                  <c:v>5643.6909756500054</c:v>
                </c:pt>
                <c:pt idx="13">
                  <c:v>6262.9924906546748</c:v>
                </c:pt>
                <c:pt idx="14">
                  <c:v>6262.4910551213425</c:v>
                </c:pt>
                <c:pt idx="15">
                  <c:v>5876.8584986455244</c:v>
                </c:pt>
                <c:pt idx="16">
                  <c:v>6340.2499323390875</c:v>
                </c:pt>
                <c:pt idx="17">
                  <c:v>6726.3119590633678</c:v>
                </c:pt>
                <c:pt idx="18">
                  <c:v>5877.7406537504448</c:v>
                </c:pt>
                <c:pt idx="19">
                  <c:v>6803.5577934437688</c:v>
                </c:pt>
                <c:pt idx="20">
                  <c:v>6650.6617420744842</c:v>
                </c:pt>
              </c:numCache>
            </c:numRef>
          </c:xVal>
          <c:yVal>
            <c:numRef>
              <c:f>'Validación 2012'!$E$2:$E$28</c:f>
              <c:numCache>
                <c:formatCode>0</c:formatCode>
                <c:ptCount val="21"/>
                <c:pt idx="0">
                  <c:v>5826</c:v>
                </c:pt>
                <c:pt idx="1">
                  <c:v>5457</c:v>
                </c:pt>
                <c:pt idx="2">
                  <c:v>6389</c:v>
                </c:pt>
                <c:pt idx="3">
                  <c:v>6440</c:v>
                </c:pt>
                <c:pt idx="4">
                  <c:v>5707</c:v>
                </c:pt>
                <c:pt idx="5">
                  <c:v>5781</c:v>
                </c:pt>
                <c:pt idx="6">
                  <c:v>7055</c:v>
                </c:pt>
                <c:pt idx="7">
                  <c:v>6414</c:v>
                </c:pt>
                <c:pt idx="8">
                  <c:v>7033</c:v>
                </c:pt>
                <c:pt idx="9">
                  <c:v>6796</c:v>
                </c:pt>
                <c:pt idx="10">
                  <c:v>6278</c:v>
                </c:pt>
                <c:pt idx="11">
                  <c:v>6648</c:v>
                </c:pt>
                <c:pt idx="12">
                  <c:v>5643.6909756500054</c:v>
                </c:pt>
                <c:pt idx="13">
                  <c:v>6262.9924906546748</c:v>
                </c:pt>
                <c:pt idx="14">
                  <c:v>6262.4910551213425</c:v>
                </c:pt>
                <c:pt idx="15">
                  <c:v>5876.8584986455244</c:v>
                </c:pt>
                <c:pt idx="16">
                  <c:v>6340.2499323390875</c:v>
                </c:pt>
                <c:pt idx="17">
                  <c:v>6726.3119590633678</c:v>
                </c:pt>
                <c:pt idx="18">
                  <c:v>5877.7406537504448</c:v>
                </c:pt>
                <c:pt idx="19">
                  <c:v>6803.5577934437688</c:v>
                </c:pt>
                <c:pt idx="20">
                  <c:v>6650.6617420744842</c:v>
                </c:pt>
              </c:numCache>
            </c:numRef>
          </c:yVal>
        </c:ser>
        <c:ser>
          <c:idx val="2"/>
          <c:order val="4"/>
          <c:tx>
            <c:v>1:0,85</c:v>
          </c:tx>
          <c:spPr>
            <a:ln w="3175">
              <a:solidFill>
                <a:schemeClr val="tx1"/>
              </a:solidFill>
              <a:prstDash val="dash"/>
            </a:ln>
          </c:spPr>
          <c:marker>
            <c:symbol val="none"/>
          </c:marker>
          <c:xVal>
            <c:numRef>
              <c:f>'Validación 2012'!$D$2:$D$28</c:f>
              <c:numCache>
                <c:formatCode>0</c:formatCode>
                <c:ptCount val="21"/>
                <c:pt idx="0">
                  <c:v>5826</c:v>
                </c:pt>
                <c:pt idx="1">
                  <c:v>5457</c:v>
                </c:pt>
                <c:pt idx="2">
                  <c:v>6389</c:v>
                </c:pt>
                <c:pt idx="3">
                  <c:v>6440</c:v>
                </c:pt>
                <c:pt idx="4">
                  <c:v>5707</c:v>
                </c:pt>
                <c:pt idx="5">
                  <c:v>5781</c:v>
                </c:pt>
                <c:pt idx="6">
                  <c:v>7055</c:v>
                </c:pt>
                <c:pt idx="7">
                  <c:v>6414</c:v>
                </c:pt>
                <c:pt idx="8">
                  <c:v>7033</c:v>
                </c:pt>
                <c:pt idx="9">
                  <c:v>6796</c:v>
                </c:pt>
                <c:pt idx="10">
                  <c:v>6278</c:v>
                </c:pt>
                <c:pt idx="11">
                  <c:v>6648</c:v>
                </c:pt>
                <c:pt idx="12">
                  <c:v>5643.6909756500054</c:v>
                </c:pt>
                <c:pt idx="13">
                  <c:v>6262.9924906546748</c:v>
                </c:pt>
                <c:pt idx="14">
                  <c:v>6262.4910551213425</c:v>
                </c:pt>
                <c:pt idx="15">
                  <c:v>5876.8584986455244</c:v>
                </c:pt>
                <c:pt idx="16">
                  <c:v>6340.2499323390875</c:v>
                </c:pt>
                <c:pt idx="17">
                  <c:v>6726.3119590633678</c:v>
                </c:pt>
                <c:pt idx="18">
                  <c:v>5877.7406537504448</c:v>
                </c:pt>
                <c:pt idx="19">
                  <c:v>6803.5577934437688</c:v>
                </c:pt>
                <c:pt idx="20">
                  <c:v>6650.6617420744842</c:v>
                </c:pt>
              </c:numCache>
            </c:numRef>
          </c:xVal>
          <c:yVal>
            <c:numRef>
              <c:f>'Validación 2012'!$F$2:$F$28</c:f>
              <c:numCache>
                <c:formatCode>General</c:formatCode>
                <c:ptCount val="21"/>
                <c:pt idx="0">
                  <c:v>4952.1000000000013</c:v>
                </c:pt>
                <c:pt idx="1">
                  <c:v>4638.45</c:v>
                </c:pt>
                <c:pt idx="2">
                  <c:v>5430.6500000000024</c:v>
                </c:pt>
                <c:pt idx="3">
                  <c:v>5474</c:v>
                </c:pt>
                <c:pt idx="4" formatCode="0">
                  <c:v>4850.95</c:v>
                </c:pt>
                <c:pt idx="5" formatCode="0">
                  <c:v>4913.8500000000013</c:v>
                </c:pt>
                <c:pt idx="6" formatCode="0">
                  <c:v>5996.75</c:v>
                </c:pt>
                <c:pt idx="7" formatCode="0">
                  <c:v>5451.9</c:v>
                </c:pt>
                <c:pt idx="8" formatCode="0">
                  <c:v>5978.05</c:v>
                </c:pt>
                <c:pt idx="9" formatCode="0">
                  <c:v>5776.6000000000013</c:v>
                </c:pt>
                <c:pt idx="10" formatCode="0">
                  <c:v>5336.3</c:v>
                </c:pt>
                <c:pt idx="11" formatCode="0">
                  <c:v>5650.8</c:v>
                </c:pt>
                <c:pt idx="12" formatCode="0">
                  <c:v>4797.1373293025035</c:v>
                </c:pt>
                <c:pt idx="13" formatCode="0">
                  <c:v>5323.543617056469</c:v>
                </c:pt>
                <c:pt idx="14" formatCode="0">
                  <c:v>5323.117396853143</c:v>
                </c:pt>
                <c:pt idx="15" formatCode="0">
                  <c:v>4995.3297238486957</c:v>
                </c:pt>
                <c:pt idx="16" formatCode="0">
                  <c:v>5389.2124424882259</c:v>
                </c:pt>
                <c:pt idx="17" formatCode="0">
                  <c:v>5717.3651652038652</c:v>
                </c:pt>
                <c:pt idx="18" formatCode="0">
                  <c:v>4996.0795556878784</c:v>
                </c:pt>
                <c:pt idx="19" formatCode="0">
                  <c:v>5783.0241244272147</c:v>
                </c:pt>
                <c:pt idx="20" formatCode="0">
                  <c:v>5653.0624807633167</c:v>
                </c:pt>
              </c:numCache>
            </c:numRef>
          </c:yVal>
        </c:ser>
        <c:ser>
          <c:idx val="3"/>
          <c:order val="5"/>
          <c:tx>
            <c:v>1:1,15</c:v>
          </c:tx>
          <c:spPr>
            <a:ln w="3175">
              <a:solidFill>
                <a:schemeClr val="tx1"/>
              </a:solidFill>
              <a:prstDash val="dash"/>
            </a:ln>
          </c:spPr>
          <c:marker>
            <c:symbol val="none"/>
          </c:marker>
          <c:xVal>
            <c:numRef>
              <c:f>'Validación 2012'!$D$2:$D$28</c:f>
              <c:numCache>
                <c:formatCode>0</c:formatCode>
                <c:ptCount val="21"/>
                <c:pt idx="0">
                  <c:v>5826</c:v>
                </c:pt>
                <c:pt idx="1">
                  <c:v>5457</c:v>
                </c:pt>
                <c:pt idx="2">
                  <c:v>6389</c:v>
                </c:pt>
                <c:pt idx="3">
                  <c:v>6440</c:v>
                </c:pt>
                <c:pt idx="4">
                  <c:v>5707</c:v>
                </c:pt>
                <c:pt idx="5">
                  <c:v>5781</c:v>
                </c:pt>
                <c:pt idx="6">
                  <c:v>7055</c:v>
                </c:pt>
                <c:pt idx="7">
                  <c:v>6414</c:v>
                </c:pt>
                <c:pt idx="8">
                  <c:v>7033</c:v>
                </c:pt>
                <c:pt idx="9">
                  <c:v>6796</c:v>
                </c:pt>
                <c:pt idx="10">
                  <c:v>6278</c:v>
                </c:pt>
                <c:pt idx="11">
                  <c:v>6648</c:v>
                </c:pt>
                <c:pt idx="12">
                  <c:v>5643.6909756500054</c:v>
                </c:pt>
                <c:pt idx="13">
                  <c:v>6262.9924906546748</c:v>
                </c:pt>
                <c:pt idx="14">
                  <c:v>6262.4910551213425</c:v>
                </c:pt>
                <c:pt idx="15">
                  <c:v>5876.8584986455244</c:v>
                </c:pt>
                <c:pt idx="16">
                  <c:v>6340.2499323390875</c:v>
                </c:pt>
                <c:pt idx="17">
                  <c:v>6726.3119590633678</c:v>
                </c:pt>
                <c:pt idx="18">
                  <c:v>5877.7406537504448</c:v>
                </c:pt>
                <c:pt idx="19">
                  <c:v>6803.5577934437688</c:v>
                </c:pt>
                <c:pt idx="20">
                  <c:v>6650.6617420744842</c:v>
                </c:pt>
              </c:numCache>
            </c:numRef>
          </c:xVal>
          <c:yVal>
            <c:numRef>
              <c:f>'Validación 2012'!$G$2:$G$28</c:f>
              <c:numCache>
                <c:formatCode>General</c:formatCode>
                <c:ptCount val="21"/>
                <c:pt idx="0">
                  <c:v>6699.9</c:v>
                </c:pt>
                <c:pt idx="1">
                  <c:v>6275.5499999999993</c:v>
                </c:pt>
                <c:pt idx="2">
                  <c:v>7347.3500000000013</c:v>
                </c:pt>
                <c:pt idx="3">
                  <c:v>7406</c:v>
                </c:pt>
                <c:pt idx="4" formatCode="0">
                  <c:v>6563.0499999999993</c:v>
                </c:pt>
                <c:pt idx="5" formatCode="0">
                  <c:v>6648.1500000000024</c:v>
                </c:pt>
                <c:pt idx="6" formatCode="0">
                  <c:v>8113.25</c:v>
                </c:pt>
                <c:pt idx="7" formatCode="0">
                  <c:v>7376.1000000000013</c:v>
                </c:pt>
                <c:pt idx="8" formatCode="0">
                  <c:v>8087.95</c:v>
                </c:pt>
                <c:pt idx="9" formatCode="0">
                  <c:v>7815.4</c:v>
                </c:pt>
                <c:pt idx="10" formatCode="0">
                  <c:v>7219.7</c:v>
                </c:pt>
                <c:pt idx="11" formatCode="0">
                  <c:v>7645.2</c:v>
                </c:pt>
                <c:pt idx="12" formatCode="0">
                  <c:v>6490.2446219975054</c:v>
                </c:pt>
                <c:pt idx="13" formatCode="0">
                  <c:v>7202.4413642528734</c:v>
                </c:pt>
                <c:pt idx="14" formatCode="0">
                  <c:v>7201.8647133895474</c:v>
                </c:pt>
                <c:pt idx="15" formatCode="0">
                  <c:v>6758.3872734423521</c:v>
                </c:pt>
                <c:pt idx="16" formatCode="0">
                  <c:v>7291.2874221899519</c:v>
                </c:pt>
                <c:pt idx="17" formatCode="0">
                  <c:v>7735.2587529228558</c:v>
                </c:pt>
                <c:pt idx="18" formatCode="0">
                  <c:v>6759.4017518130095</c:v>
                </c:pt>
                <c:pt idx="19" formatCode="0">
                  <c:v>7824.0914624603402</c:v>
                </c:pt>
                <c:pt idx="20" formatCode="0">
                  <c:v>7648.2610033856618</c:v>
                </c:pt>
              </c:numCache>
            </c:numRef>
          </c:yVal>
        </c:ser>
        <c:axId val="87184128"/>
        <c:axId val="87186048"/>
      </c:scatterChart>
      <c:valAx>
        <c:axId val="87184128"/>
        <c:scaling>
          <c:orientation val="minMax"/>
          <c:min val="3000"/>
        </c:scaling>
        <c:axPos val="b"/>
        <c:title>
          <c:tx>
            <c:rich>
              <a:bodyPr/>
              <a:lstStyle/>
              <a:p>
                <a:pPr>
                  <a:defRPr lang="es-ES" sz="1400"/>
                </a:pPr>
                <a:r>
                  <a:rPr lang="es-ES" sz="1400"/>
                  <a:t>Rendimiento Observado</a:t>
                </a:r>
              </a:p>
            </c:rich>
          </c:tx>
          <c:layout/>
        </c:title>
        <c:numFmt formatCode="0" sourceLinked="1"/>
        <c:tickLblPos val="nextTo"/>
        <c:txPr>
          <a:bodyPr/>
          <a:lstStyle/>
          <a:p>
            <a:pPr>
              <a:defRPr lang="es-ES" sz="1800" b="1">
                <a:effectLst>
                  <a:outerShdw blurRad="38100" dist="38100" dir="2700000" algn="tl">
                    <a:srgbClr val="000000">
                      <a:alpha val="43137"/>
                    </a:srgbClr>
                  </a:outerShdw>
                </a:effectLst>
              </a:defRPr>
            </a:pPr>
            <a:endParaRPr lang="es-AR"/>
          </a:p>
        </c:txPr>
        <c:crossAx val="87186048"/>
        <c:crosses val="autoZero"/>
        <c:crossBetween val="midCat"/>
      </c:valAx>
      <c:valAx>
        <c:axId val="87186048"/>
        <c:scaling>
          <c:orientation val="minMax"/>
          <c:min val="3000"/>
        </c:scaling>
        <c:axPos val="l"/>
        <c:majorGridlines/>
        <c:title>
          <c:tx>
            <c:rich>
              <a:bodyPr rot="-5400000" vert="horz"/>
              <a:lstStyle/>
              <a:p>
                <a:pPr>
                  <a:defRPr lang="es-ES" sz="1400"/>
                </a:pPr>
                <a:r>
                  <a:rPr lang="es-ES" sz="1400"/>
                  <a:t>Rendimiento TRIGUERO</a:t>
                </a:r>
              </a:p>
            </c:rich>
          </c:tx>
          <c:layout/>
        </c:title>
        <c:numFmt formatCode="General" sourceLinked="1"/>
        <c:tickLblPos val="nextTo"/>
        <c:txPr>
          <a:bodyPr/>
          <a:lstStyle/>
          <a:p>
            <a:pPr>
              <a:defRPr lang="es-ES" sz="1800" b="1">
                <a:effectLst>
                  <a:outerShdw blurRad="38100" dist="38100" dir="2700000" algn="tl">
                    <a:srgbClr val="000000">
                      <a:alpha val="43137"/>
                    </a:srgbClr>
                  </a:outerShdw>
                </a:effectLst>
              </a:defRPr>
            </a:pPr>
            <a:endParaRPr lang="es-AR"/>
          </a:p>
        </c:txPr>
        <c:crossAx val="87184128"/>
        <c:crosses val="autoZero"/>
        <c:crossBetween val="midCat"/>
        <c:majorUnit val="1000"/>
      </c:valAx>
      <c:spPr>
        <a:noFill/>
        <a:ln w="25400">
          <a:noFill/>
        </a:ln>
      </c:spPr>
    </c:plotArea>
    <c:legend>
      <c:legendPos val="r"/>
      <c:legendEntry>
        <c:idx val="-1"/>
        <c:delete val="1"/>
      </c:legendEntry>
      <c:layout>
        <c:manualLayout>
          <c:xMode val="edge"/>
          <c:yMode val="edge"/>
          <c:x val="2.6387884869397835E-2"/>
          <c:y val="5.454016095670175E-2"/>
          <c:w val="0.96214711132499864"/>
          <c:h val="0.10014218421372821"/>
        </c:manualLayout>
      </c:layout>
      <c:txPr>
        <a:bodyPr/>
        <a:lstStyle/>
        <a:p>
          <a:pPr>
            <a:defRPr lang="es-ES" sz="1200" b="1">
              <a:effectLst>
                <a:outerShdw blurRad="38100" dist="38100" dir="2700000" algn="tl">
                  <a:srgbClr val="000000">
                    <a:alpha val="43137"/>
                  </a:srgbClr>
                </a:outerShdw>
              </a:effectLst>
            </a:defRPr>
          </a:pPr>
          <a:endParaRPr lang="es-AR"/>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0.11693785077167453"/>
          <c:y val="3.9776854718335072E-2"/>
          <c:w val="0.78503295643945403"/>
          <c:h val="0.81174468435335545"/>
        </c:manualLayout>
      </c:layout>
      <c:lineChart>
        <c:grouping val="standard"/>
        <c:ser>
          <c:idx val="3"/>
          <c:order val="0"/>
          <c:spPr>
            <a:ln>
              <a:noFill/>
            </a:ln>
          </c:spPr>
          <c:marker>
            <c:symbol val="circle"/>
            <c:size val="14"/>
            <c:spPr>
              <a:solidFill>
                <a:srgbClr val="FF0000"/>
              </a:solidFill>
              <a:ln>
                <a:solidFill>
                  <a:schemeClr val="tx1"/>
                </a:solidFill>
              </a:ln>
            </c:spPr>
          </c:marker>
          <c:dPt>
            <c:idx val="0"/>
            <c:marker>
              <c:symbol val="none"/>
            </c:marker>
          </c:dPt>
          <c:dPt>
            <c:idx val="1"/>
            <c:marker>
              <c:symbol val="none"/>
            </c:marker>
          </c:dPt>
          <c:dPt>
            <c:idx val="2"/>
            <c:marker>
              <c:symbol val="none"/>
            </c:marker>
          </c:dPt>
          <c:dPt>
            <c:idx val="3"/>
            <c:marker>
              <c:symbol val="none"/>
            </c:marker>
          </c:dPt>
          <c:dPt>
            <c:idx val="4"/>
            <c:marker>
              <c:symbol val="none"/>
            </c:marker>
          </c:dPt>
          <c:dPt>
            <c:idx val="5"/>
            <c:marker>
              <c:symbol val="none"/>
            </c:marker>
          </c:dPt>
          <c:dPt>
            <c:idx val="6"/>
            <c:marker>
              <c:symbol val="none"/>
            </c:marker>
          </c:dPt>
          <c:cat>
            <c:strRef>
              <c:f>'Caract-ZO'!$D$33:$P$33</c:f>
              <c:strCache>
                <c:ptCount val="13"/>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strCache>
            </c:strRef>
          </c:cat>
          <c:val>
            <c:numRef>
              <c:f>'Caract-ZO'!$D$58:$P$58</c:f>
              <c:numCache>
                <c:formatCode>General</c:formatCode>
                <c:ptCount val="13"/>
                <c:pt idx="7">
                  <c:v>104.41282051282045</c:v>
                </c:pt>
                <c:pt idx="8">
                  <c:v>130.83333333333385</c:v>
                </c:pt>
                <c:pt idx="9">
                  <c:v>212.16499999999996</c:v>
                </c:pt>
                <c:pt idx="10">
                  <c:v>148.17368421052558</c:v>
                </c:pt>
                <c:pt idx="11">
                  <c:v>141.97499999999997</c:v>
                </c:pt>
                <c:pt idx="12">
                  <c:v>193.73000000000005</c:v>
                </c:pt>
              </c:numCache>
            </c:numRef>
          </c:val>
        </c:ser>
        <c:marker val="1"/>
        <c:axId val="78190080"/>
        <c:axId val="78187520"/>
      </c:lineChart>
      <c:valAx>
        <c:axId val="78187520"/>
        <c:scaling>
          <c:orientation val="minMax"/>
          <c:max val="250"/>
          <c:min val="0"/>
        </c:scaling>
        <c:axPos val="r"/>
        <c:title>
          <c:tx>
            <c:rich>
              <a:bodyPr rot="5400000" vert="horz"/>
              <a:lstStyle/>
              <a:p>
                <a:pPr>
                  <a:defRPr sz="1600">
                    <a:effectLst/>
                  </a:defRPr>
                </a:pPr>
                <a:r>
                  <a:rPr lang="es-AR" sz="1600" dirty="0" smtClean="0">
                    <a:effectLst/>
                  </a:rPr>
                  <a:t>Precio trigo (U$D/HA)</a:t>
                </a:r>
                <a:endParaRPr lang="es-AR" sz="1600" dirty="0">
                  <a:effectLst/>
                </a:endParaRPr>
              </a:p>
            </c:rich>
          </c:tx>
          <c:layout/>
        </c:title>
        <c:numFmt formatCode="General" sourceLinked="1"/>
        <c:tickLblPos val="nextTo"/>
        <c:txPr>
          <a:bodyPr/>
          <a:lstStyle/>
          <a:p>
            <a:pPr>
              <a:defRPr sz="1400" b="1"/>
            </a:pPr>
            <a:endParaRPr lang="es-AR"/>
          </a:p>
        </c:txPr>
        <c:crossAx val="78190080"/>
        <c:crosses val="max"/>
        <c:crossBetween val="between"/>
        <c:majorUnit val="25"/>
        <c:minorUnit val="10"/>
      </c:valAx>
      <c:catAx>
        <c:axId val="78190080"/>
        <c:scaling>
          <c:orientation val="minMax"/>
        </c:scaling>
        <c:delete val="1"/>
        <c:axPos val="b"/>
        <c:tickLblPos val="nextTo"/>
        <c:crossAx val="78187520"/>
        <c:crosses val="autoZero"/>
        <c:auto val="1"/>
        <c:lblAlgn val="ctr"/>
        <c:lblOffset val="100"/>
      </c:catAx>
    </c:plotArea>
    <c:plotVisOnly val="1"/>
    <c:dispBlanksAs val="zero"/>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sz="2400" u="sng"/>
            </a:pPr>
            <a:r>
              <a:rPr lang="en-US" sz="2400" u="sng" dirty="0" err="1" smtClean="0"/>
              <a:t>Asignación</a:t>
            </a:r>
            <a:r>
              <a:rPr lang="en-US" sz="2400" u="sng" dirty="0" smtClean="0"/>
              <a:t> </a:t>
            </a:r>
            <a:r>
              <a:rPr lang="en-US" sz="2400" u="sng" dirty="0"/>
              <a:t>de </a:t>
            </a:r>
            <a:r>
              <a:rPr lang="en-US" sz="2400" u="sng" dirty="0" err="1"/>
              <a:t>superficie</a:t>
            </a:r>
            <a:r>
              <a:rPr lang="en-US" sz="2400" u="sng" dirty="0"/>
              <a:t> </a:t>
            </a:r>
            <a:r>
              <a:rPr lang="en-US" sz="2400" u="sng" dirty="0" err="1"/>
              <a:t>por</a:t>
            </a:r>
            <a:r>
              <a:rPr lang="en-US" sz="2400" u="sng" dirty="0"/>
              <a:t> </a:t>
            </a:r>
            <a:r>
              <a:rPr lang="en-US" sz="2400" u="sng" dirty="0" err="1"/>
              <a:t>variedad</a:t>
            </a:r>
            <a:r>
              <a:rPr lang="en-US" sz="2400" u="sng" dirty="0"/>
              <a:t> 2011</a:t>
            </a:r>
          </a:p>
        </c:rich>
      </c:tx>
      <c:layout>
        <c:manualLayout>
          <c:xMode val="edge"/>
          <c:yMode val="edge"/>
          <c:x val="0.12200675221167109"/>
          <c:y val="1.23455926039985E-2"/>
        </c:manualLayout>
      </c:layout>
    </c:title>
    <c:plotArea>
      <c:layout>
        <c:manualLayout>
          <c:layoutTarget val="inner"/>
          <c:xMode val="edge"/>
          <c:yMode val="edge"/>
          <c:x val="7.6458523910676424E-2"/>
          <c:y val="0.1317138637699824"/>
          <c:w val="0.62288980112353121"/>
          <c:h val="0.8682861362300176"/>
        </c:manualLayout>
      </c:layout>
      <c:pieChart>
        <c:varyColors val="1"/>
        <c:ser>
          <c:idx val="0"/>
          <c:order val="0"/>
          <c:spPr>
            <a:ln>
              <a:solidFill>
                <a:schemeClr val="tx1">
                  <a:lumMod val="50000"/>
                  <a:lumOff val="50000"/>
                </a:schemeClr>
              </a:solidFill>
            </a:ln>
          </c:spPr>
          <c:dPt>
            <c:idx val="4"/>
            <c:spPr>
              <a:solidFill>
                <a:schemeClr val="tx2">
                  <a:lumMod val="60000"/>
                  <a:lumOff val="40000"/>
                </a:schemeClr>
              </a:solidFill>
              <a:ln>
                <a:solidFill>
                  <a:schemeClr val="tx1">
                    <a:lumMod val="50000"/>
                    <a:lumOff val="50000"/>
                  </a:schemeClr>
                </a:solidFill>
              </a:ln>
            </c:spPr>
          </c:dPt>
          <c:dPt>
            <c:idx val="5"/>
            <c:spPr>
              <a:solidFill>
                <a:srgbClr val="FFFF00"/>
              </a:solidFill>
              <a:ln>
                <a:solidFill>
                  <a:schemeClr val="tx1">
                    <a:lumMod val="50000"/>
                    <a:lumOff val="50000"/>
                  </a:schemeClr>
                </a:solidFill>
              </a:ln>
            </c:spPr>
          </c:dPt>
          <c:dPt>
            <c:idx val="6"/>
            <c:spPr>
              <a:solidFill>
                <a:srgbClr val="FFFF00"/>
              </a:solidFill>
              <a:ln>
                <a:solidFill>
                  <a:schemeClr val="tx1">
                    <a:lumMod val="50000"/>
                    <a:lumOff val="50000"/>
                  </a:schemeClr>
                </a:solidFill>
              </a:ln>
            </c:spPr>
          </c:dPt>
          <c:dPt>
            <c:idx val="7"/>
            <c:spPr>
              <a:solidFill>
                <a:srgbClr val="FFFF00"/>
              </a:solidFill>
              <a:ln>
                <a:solidFill>
                  <a:schemeClr val="tx1">
                    <a:lumMod val="50000"/>
                    <a:lumOff val="50000"/>
                  </a:schemeClr>
                </a:solidFill>
              </a:ln>
            </c:spPr>
          </c:dPt>
          <c:dPt>
            <c:idx val="8"/>
            <c:spPr>
              <a:solidFill>
                <a:srgbClr val="FFFF00"/>
              </a:solidFill>
              <a:ln>
                <a:solidFill>
                  <a:schemeClr val="tx1">
                    <a:lumMod val="50000"/>
                    <a:lumOff val="50000"/>
                  </a:schemeClr>
                </a:solidFill>
              </a:ln>
            </c:spPr>
          </c:dPt>
          <c:dPt>
            <c:idx val="9"/>
            <c:spPr>
              <a:solidFill>
                <a:srgbClr val="FFFF00"/>
              </a:solidFill>
              <a:ln>
                <a:solidFill>
                  <a:schemeClr val="tx1">
                    <a:lumMod val="50000"/>
                    <a:lumOff val="50000"/>
                  </a:schemeClr>
                </a:solidFill>
              </a:ln>
            </c:spPr>
          </c:dPt>
          <c:dPt>
            <c:idx val="10"/>
            <c:spPr>
              <a:solidFill>
                <a:srgbClr val="FFFF00"/>
              </a:solidFill>
              <a:ln>
                <a:solidFill>
                  <a:schemeClr val="tx1">
                    <a:lumMod val="50000"/>
                    <a:lumOff val="50000"/>
                  </a:schemeClr>
                </a:solidFill>
              </a:ln>
            </c:spPr>
          </c:dPt>
          <c:dPt>
            <c:idx val="11"/>
            <c:spPr>
              <a:solidFill>
                <a:srgbClr val="FFFF00"/>
              </a:solidFill>
              <a:ln>
                <a:solidFill>
                  <a:schemeClr val="tx1">
                    <a:lumMod val="50000"/>
                    <a:lumOff val="50000"/>
                  </a:schemeClr>
                </a:solidFill>
              </a:ln>
            </c:spPr>
          </c:dPt>
          <c:dPt>
            <c:idx val="12"/>
            <c:spPr>
              <a:solidFill>
                <a:srgbClr val="FFFF00"/>
              </a:solidFill>
              <a:ln>
                <a:solidFill>
                  <a:schemeClr val="tx1">
                    <a:lumMod val="50000"/>
                    <a:lumOff val="50000"/>
                  </a:schemeClr>
                </a:solidFill>
              </a:ln>
            </c:spPr>
          </c:dPt>
          <c:dPt>
            <c:idx val="13"/>
            <c:spPr>
              <a:solidFill>
                <a:srgbClr val="FFFF00"/>
              </a:solidFill>
              <a:ln>
                <a:solidFill>
                  <a:schemeClr val="tx1">
                    <a:lumMod val="50000"/>
                    <a:lumOff val="50000"/>
                  </a:schemeClr>
                </a:solidFill>
              </a:ln>
            </c:spPr>
          </c:dPt>
          <c:dPt>
            <c:idx val="14"/>
            <c:spPr>
              <a:solidFill>
                <a:srgbClr val="FFFF00"/>
              </a:solidFill>
              <a:ln>
                <a:solidFill>
                  <a:schemeClr val="tx1">
                    <a:lumMod val="50000"/>
                    <a:lumOff val="50000"/>
                  </a:schemeClr>
                </a:solidFill>
              </a:ln>
            </c:spPr>
          </c:dPt>
          <c:dPt>
            <c:idx val="15"/>
            <c:spPr>
              <a:solidFill>
                <a:srgbClr val="FFFF00"/>
              </a:solidFill>
              <a:ln>
                <a:solidFill>
                  <a:schemeClr val="tx1">
                    <a:lumMod val="50000"/>
                    <a:lumOff val="50000"/>
                  </a:schemeClr>
                </a:solidFill>
              </a:ln>
            </c:spPr>
          </c:dPt>
          <c:dLbls>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layout>
                <c:manualLayout>
                  <c:x val="-0.10699505343952424"/>
                  <c:y val="7.3586878178637627E-2"/>
                </c:manualLayout>
              </c:layout>
              <c:tx>
                <c:rich>
                  <a:bodyPr/>
                  <a:lstStyle/>
                  <a:p>
                    <a:r>
                      <a:rPr lang="en-US" dirty="0" err="1"/>
                      <a:t>Otros</a:t>
                    </a:r>
                    <a:r>
                      <a:rPr lang="en-US"/>
                      <a:t>
</a:t>
                    </a:r>
                    <a:r>
                      <a:rPr lang="en-US" smtClean="0"/>
                      <a:t>25</a:t>
                    </a:r>
                    <a:r>
                      <a:rPr lang="en-US" baseline="0" smtClean="0"/>
                      <a:t> </a:t>
                    </a:r>
                    <a:r>
                      <a:rPr lang="en-US" smtClean="0"/>
                      <a:t>%</a:t>
                    </a:r>
                    <a:endParaRPr lang="en-US"/>
                  </a:p>
                </c:rich>
              </c:tx>
              <c:showCatName val="1"/>
              <c:showPercent val="1"/>
            </c:dLbl>
            <c:txPr>
              <a:bodyPr/>
              <a:lstStyle/>
              <a:p>
                <a:pPr>
                  <a:defRPr sz="1400">
                    <a:effectLst>
                      <a:outerShdw blurRad="38100" dist="38100" dir="2700000" algn="tl">
                        <a:srgbClr val="000000">
                          <a:alpha val="43137"/>
                        </a:srgbClr>
                      </a:outerShdw>
                    </a:effectLst>
                  </a:defRPr>
                </a:pPr>
                <a:endParaRPr lang="es-AR"/>
              </a:p>
            </c:txPr>
            <c:showCatName val="1"/>
            <c:showPercent val="1"/>
          </c:dLbls>
          <c:cat>
            <c:strRef>
              <c:f>'Caract-ZO'!$C$66:$C$81</c:f>
              <c:strCache>
                <c:ptCount val="16"/>
                <c:pt idx="0">
                  <c:v>Baguette 11</c:v>
                </c:pt>
                <c:pt idx="1">
                  <c:v>Baguette 17</c:v>
                </c:pt>
                <c:pt idx="2">
                  <c:v>Baguette 9</c:v>
                </c:pt>
                <c:pt idx="3">
                  <c:v>Baguette 10</c:v>
                </c:pt>
                <c:pt idx="4">
                  <c:v>DM Cronox</c:v>
                </c:pt>
                <c:pt idx="5">
                  <c:v>SRM Nogal</c:v>
                </c:pt>
                <c:pt idx="6">
                  <c:v>Biointa 3005</c:v>
                </c:pt>
                <c:pt idx="7">
                  <c:v>Buck SY 100</c:v>
                </c:pt>
                <c:pt idx="8">
                  <c:v>Buck Meteoro</c:v>
                </c:pt>
                <c:pt idx="9">
                  <c:v>Baguette 30</c:v>
                </c:pt>
                <c:pt idx="10">
                  <c:v>Klein Gavilán</c:v>
                </c:pt>
                <c:pt idx="11">
                  <c:v>Klein Proteo</c:v>
                </c:pt>
                <c:pt idx="12">
                  <c:v>Baguette 18</c:v>
                </c:pt>
                <c:pt idx="13">
                  <c:v>Baguette 19</c:v>
                </c:pt>
                <c:pt idx="14">
                  <c:v>Biointa 3004</c:v>
                </c:pt>
                <c:pt idx="15">
                  <c:v>Otros</c:v>
                </c:pt>
              </c:strCache>
            </c:strRef>
          </c:cat>
          <c:val>
            <c:numRef>
              <c:f>'Caract-ZO'!$H$66:$H$81</c:f>
              <c:numCache>
                <c:formatCode>0%</c:formatCode>
                <c:ptCount val="16"/>
                <c:pt idx="0">
                  <c:v>0.27556845079025732</c:v>
                </c:pt>
                <c:pt idx="1">
                  <c:v>0.17232932296381917</c:v>
                </c:pt>
                <c:pt idx="2">
                  <c:v>0.1376022862378517</c:v>
                </c:pt>
                <c:pt idx="3">
                  <c:v>9.16039660118457E-2</c:v>
                </c:pt>
                <c:pt idx="4">
                  <c:v>5.8667742885502694E-2</c:v>
                </c:pt>
                <c:pt idx="5">
                  <c:v>5.495696942593202E-2</c:v>
                </c:pt>
                <c:pt idx="6">
                  <c:v>3.1239433239891382E-2</c:v>
                </c:pt>
                <c:pt idx="7">
                  <c:v>2.9982220573959242E-2</c:v>
                </c:pt>
                <c:pt idx="8">
                  <c:v>1.9244319855146765E-2</c:v>
                </c:pt>
                <c:pt idx="9">
                  <c:v>1.4288986572715674E-2</c:v>
                </c:pt>
                <c:pt idx="10">
                  <c:v>1.0318611677701548E-2</c:v>
                </c:pt>
                <c:pt idx="11">
                  <c:v>1.0078643964266592E-2</c:v>
                </c:pt>
                <c:pt idx="12">
                  <c:v>1.006773634092868E-2</c:v>
                </c:pt>
                <c:pt idx="13">
                  <c:v>8.2003512254714538E-3</c:v>
                </c:pt>
                <c:pt idx="14">
                  <c:v>7.8316735566487522E-3</c:v>
                </c:pt>
                <c:pt idx="15">
                  <c:v>4.7920897915553193E-2</c:v>
                </c:pt>
              </c:numCache>
            </c:numRef>
          </c:val>
        </c:ser>
        <c:dLbls>
          <c:showCatName val="1"/>
          <c:showPercent val="1"/>
        </c:dLbls>
        <c:firstSliceAng val="0"/>
      </c:pieChart>
    </c:plotArea>
    <c:plotVisOnly val="1"/>
  </c:chart>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sz="1200" u="sng"/>
            </a:pPr>
            <a:r>
              <a:rPr lang="en-US" sz="1200" u="sng"/>
              <a:t>Asignacion de superficie por variedad 2010</a:t>
            </a:r>
          </a:p>
        </c:rich>
      </c:tx>
      <c:layout>
        <c:manualLayout>
          <c:xMode val="edge"/>
          <c:yMode val="edge"/>
          <c:x val="0.30247553210508732"/>
          <c:y val="3.1775113688068637E-2"/>
        </c:manualLayout>
      </c:layout>
    </c:title>
    <c:plotArea>
      <c:layout>
        <c:manualLayout>
          <c:layoutTarget val="inner"/>
          <c:xMode val="edge"/>
          <c:yMode val="edge"/>
          <c:x val="0.32905406086833033"/>
          <c:y val="0.13530622595644343"/>
          <c:w val="0.44360424125458986"/>
          <c:h val="0.75575052711303825"/>
        </c:manualLayout>
      </c:layout>
      <c:pieChart>
        <c:varyColors val="1"/>
        <c:ser>
          <c:idx val="0"/>
          <c:order val="0"/>
          <c:spPr>
            <a:ln>
              <a:solidFill>
                <a:schemeClr val="tx1">
                  <a:lumMod val="50000"/>
                  <a:lumOff val="50000"/>
                </a:schemeClr>
              </a:solidFill>
            </a:ln>
          </c:spPr>
          <c:dPt>
            <c:idx val="5"/>
            <c:spPr>
              <a:solidFill>
                <a:srgbClr val="FFFF00"/>
              </a:solidFill>
              <a:ln>
                <a:solidFill>
                  <a:schemeClr val="tx1">
                    <a:lumMod val="50000"/>
                    <a:lumOff val="50000"/>
                  </a:schemeClr>
                </a:solidFill>
              </a:ln>
            </c:spPr>
          </c:dPt>
          <c:dPt>
            <c:idx val="8"/>
            <c:spPr>
              <a:solidFill>
                <a:srgbClr val="FFFF00"/>
              </a:solidFill>
              <a:ln>
                <a:solidFill>
                  <a:schemeClr val="tx1">
                    <a:lumMod val="50000"/>
                    <a:lumOff val="50000"/>
                  </a:schemeClr>
                </a:solidFill>
              </a:ln>
            </c:spPr>
          </c:dPt>
          <c:dPt>
            <c:idx val="12"/>
            <c:spPr>
              <a:solidFill>
                <a:srgbClr val="FFFF00"/>
              </a:solidFill>
              <a:ln>
                <a:solidFill>
                  <a:schemeClr val="tx1">
                    <a:lumMod val="50000"/>
                    <a:lumOff val="50000"/>
                  </a:schemeClr>
                </a:solidFill>
              </a:ln>
            </c:spPr>
          </c:dPt>
          <c:dPt>
            <c:idx val="13"/>
            <c:spPr>
              <a:solidFill>
                <a:srgbClr val="FFFF00"/>
              </a:solidFill>
              <a:ln>
                <a:solidFill>
                  <a:schemeClr val="tx1">
                    <a:lumMod val="50000"/>
                    <a:lumOff val="50000"/>
                  </a:schemeClr>
                </a:solidFill>
              </a:ln>
            </c:spPr>
          </c:dPt>
          <c:dPt>
            <c:idx val="14"/>
            <c:spPr>
              <a:solidFill>
                <a:srgbClr val="FFFF00"/>
              </a:solidFill>
              <a:ln>
                <a:solidFill>
                  <a:schemeClr val="tx1">
                    <a:lumMod val="50000"/>
                    <a:lumOff val="50000"/>
                  </a:schemeClr>
                </a:solidFill>
              </a:ln>
            </c:spPr>
          </c:dPt>
          <c:dLbls>
            <c:dLbl>
              <c:idx val="5"/>
              <c:delete val="1"/>
            </c:dLbl>
            <c:dLbl>
              <c:idx val="6"/>
              <c:delete val="1"/>
            </c:dLbl>
            <c:dLbl>
              <c:idx val="8"/>
              <c:delete val="1"/>
            </c:dLbl>
            <c:dLbl>
              <c:idx val="10"/>
              <c:delete val="1"/>
            </c:dLbl>
            <c:dLbl>
              <c:idx val="12"/>
              <c:delete val="1"/>
            </c:dLbl>
            <c:dLbl>
              <c:idx val="13"/>
              <c:delete val="1"/>
            </c:dLbl>
            <c:dLbl>
              <c:idx val="14"/>
              <c:delete val="1"/>
            </c:dLbl>
            <c:txPr>
              <a:bodyPr/>
              <a:lstStyle/>
              <a:p>
                <a:pPr>
                  <a:defRPr sz="1400">
                    <a:effectLst>
                      <a:outerShdw blurRad="38100" dist="38100" dir="2700000" algn="tl">
                        <a:srgbClr val="000000">
                          <a:alpha val="43137"/>
                        </a:srgbClr>
                      </a:outerShdw>
                    </a:effectLst>
                  </a:defRPr>
                </a:pPr>
                <a:endParaRPr lang="es-AR"/>
              </a:p>
            </c:txPr>
            <c:showCatName val="1"/>
            <c:showPercent val="1"/>
          </c:dLbls>
          <c:cat>
            <c:strRef>
              <c:f>'Caract-ZO'!$C$66:$C$81</c:f>
              <c:strCache>
                <c:ptCount val="16"/>
                <c:pt idx="0">
                  <c:v>Baguette 11</c:v>
                </c:pt>
                <c:pt idx="1">
                  <c:v>Baguette 17</c:v>
                </c:pt>
                <c:pt idx="2">
                  <c:v>Baguette 9</c:v>
                </c:pt>
                <c:pt idx="3">
                  <c:v>Baguette 10</c:v>
                </c:pt>
                <c:pt idx="4">
                  <c:v>DM Cronox</c:v>
                </c:pt>
                <c:pt idx="5">
                  <c:v>SRM Nogal</c:v>
                </c:pt>
                <c:pt idx="6">
                  <c:v>Biointa 3005</c:v>
                </c:pt>
                <c:pt idx="7">
                  <c:v>Buck SY 100</c:v>
                </c:pt>
                <c:pt idx="8">
                  <c:v>Buck Meteoro</c:v>
                </c:pt>
                <c:pt idx="9">
                  <c:v>Baguette 30</c:v>
                </c:pt>
                <c:pt idx="10">
                  <c:v>Klein Gavilán</c:v>
                </c:pt>
                <c:pt idx="11">
                  <c:v>Klein Proteo</c:v>
                </c:pt>
                <c:pt idx="12">
                  <c:v>Baguette 18</c:v>
                </c:pt>
                <c:pt idx="13">
                  <c:v>Baguette 19</c:v>
                </c:pt>
                <c:pt idx="14">
                  <c:v>Biointa 3004</c:v>
                </c:pt>
                <c:pt idx="15">
                  <c:v>Otros</c:v>
                </c:pt>
              </c:strCache>
            </c:strRef>
          </c:cat>
          <c:val>
            <c:numRef>
              <c:f>'Caract-ZO'!$S$66:$S$81</c:f>
              <c:numCache>
                <c:formatCode>0%</c:formatCode>
                <c:ptCount val="16"/>
                <c:pt idx="0">
                  <c:v>0.36175484671278435</c:v>
                </c:pt>
                <c:pt idx="1">
                  <c:v>0.12326116445649485</c:v>
                </c:pt>
                <c:pt idx="2">
                  <c:v>9.6300275551833098E-2</c:v>
                </c:pt>
                <c:pt idx="3">
                  <c:v>0.24473835117675977</c:v>
                </c:pt>
                <c:pt idx="4">
                  <c:v>7.1400829681503866E-2</c:v>
                </c:pt>
                <c:pt idx="5">
                  <c:v>7.6999581844807647E-3</c:v>
                </c:pt>
                <c:pt idx="6">
                  <c:v>1.4550574849431864E-3</c:v>
                </c:pt>
                <c:pt idx="8">
                  <c:v>1.6502669669939712E-2</c:v>
                </c:pt>
                <c:pt idx="10">
                  <c:v>1.2876614911001578E-3</c:v>
                </c:pt>
                <c:pt idx="12">
                  <c:v>1.3278365296224845E-2</c:v>
                </c:pt>
                <c:pt idx="13">
                  <c:v>3.1424863625703063E-2</c:v>
                </c:pt>
                <c:pt idx="14">
                  <c:v>7.7388455615119761E-3</c:v>
                </c:pt>
              </c:numCache>
            </c:numRef>
          </c:val>
        </c:ser>
        <c:dLbls>
          <c:showCatName val="1"/>
          <c:showPercent val="1"/>
        </c:dLbls>
        <c:firstSliceAng val="0"/>
      </c:pieChart>
    </c:plotArea>
    <c:plotVisOnly val="1"/>
  </c:chart>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s-AR"/>
  <c:style val="3"/>
  <c:chart>
    <c:plotArea>
      <c:layout/>
      <c:scatterChart>
        <c:scatterStyle val="lineMarker"/>
        <c:ser>
          <c:idx val="0"/>
          <c:order val="0"/>
          <c:tx>
            <c:v>Grupo 3</c:v>
          </c:tx>
          <c:spPr>
            <a:ln>
              <a:noFill/>
            </a:ln>
          </c:spPr>
          <c:marker>
            <c:symbol val="circle"/>
            <c:size val="10"/>
            <c:spPr>
              <a:solidFill>
                <a:srgbClr val="FF0000"/>
              </a:solidFill>
              <a:ln>
                <a:solidFill>
                  <a:schemeClr val="tx1"/>
                </a:solidFill>
              </a:ln>
            </c:spPr>
          </c:marker>
          <c:xVal>
            <c:numRef>
              <c:f>'Análisis Calidad'!$I$10:$I$14</c:f>
              <c:numCache>
                <c:formatCode>0.00</c:formatCode>
                <c:ptCount val="5"/>
                <c:pt idx="0">
                  <c:v>9</c:v>
                </c:pt>
                <c:pt idx="1">
                  <c:v>9.2000000000000011</c:v>
                </c:pt>
                <c:pt idx="2">
                  <c:v>9.1</c:v>
                </c:pt>
                <c:pt idx="3">
                  <c:v>9.8000000000000007</c:v>
                </c:pt>
                <c:pt idx="4">
                  <c:v>9.1</c:v>
                </c:pt>
              </c:numCache>
            </c:numRef>
          </c:xVal>
          <c:yVal>
            <c:numRef>
              <c:f>'Análisis Calidad'!$L$10:$L$14</c:f>
              <c:numCache>
                <c:formatCode>#,##0.00</c:formatCode>
                <c:ptCount val="5"/>
                <c:pt idx="0">
                  <c:v>21.9</c:v>
                </c:pt>
                <c:pt idx="1">
                  <c:v>20.8</c:v>
                </c:pt>
                <c:pt idx="2">
                  <c:v>22.8</c:v>
                </c:pt>
                <c:pt idx="3">
                  <c:v>23.8</c:v>
                </c:pt>
                <c:pt idx="4">
                  <c:v>21.7</c:v>
                </c:pt>
              </c:numCache>
            </c:numRef>
          </c:yVal>
        </c:ser>
        <c:ser>
          <c:idx val="1"/>
          <c:order val="1"/>
          <c:tx>
            <c:v>Grupo 2</c:v>
          </c:tx>
          <c:spPr>
            <a:ln w="28575">
              <a:noFill/>
            </a:ln>
          </c:spPr>
          <c:marker>
            <c:symbol val="circle"/>
            <c:size val="10"/>
            <c:spPr>
              <a:solidFill>
                <a:srgbClr val="FFFF00"/>
              </a:solidFill>
              <a:ln>
                <a:solidFill>
                  <a:sysClr val="windowText" lastClr="000000"/>
                </a:solidFill>
              </a:ln>
            </c:spPr>
          </c:marker>
          <c:xVal>
            <c:numRef>
              <c:f>'Análisis Calidad'!$I$15:$I$21</c:f>
              <c:numCache>
                <c:formatCode>0.00</c:formatCode>
                <c:ptCount val="7"/>
                <c:pt idx="0">
                  <c:v>9.4</c:v>
                </c:pt>
                <c:pt idx="1">
                  <c:v>9.3000000000000007</c:v>
                </c:pt>
                <c:pt idx="2">
                  <c:v>8.9</c:v>
                </c:pt>
                <c:pt idx="3">
                  <c:v>9.8000000000000007</c:v>
                </c:pt>
                <c:pt idx="4">
                  <c:v>9.4</c:v>
                </c:pt>
                <c:pt idx="5">
                  <c:v>10.200000000000001</c:v>
                </c:pt>
                <c:pt idx="6">
                  <c:v>9.2000000000000011</c:v>
                </c:pt>
              </c:numCache>
            </c:numRef>
          </c:xVal>
          <c:yVal>
            <c:numRef>
              <c:f>'Análisis Calidad'!$L$15:$L$21</c:f>
              <c:numCache>
                <c:formatCode>#,##0.00</c:formatCode>
                <c:ptCount val="7"/>
                <c:pt idx="0">
                  <c:v>24.9</c:v>
                </c:pt>
                <c:pt idx="1">
                  <c:v>23.9</c:v>
                </c:pt>
                <c:pt idx="2">
                  <c:v>20.8</c:v>
                </c:pt>
                <c:pt idx="3">
                  <c:v>23.1</c:v>
                </c:pt>
                <c:pt idx="4">
                  <c:v>22.6</c:v>
                </c:pt>
                <c:pt idx="5">
                  <c:v>27.7</c:v>
                </c:pt>
                <c:pt idx="6">
                  <c:v>22.4</c:v>
                </c:pt>
              </c:numCache>
            </c:numRef>
          </c:yVal>
        </c:ser>
        <c:ser>
          <c:idx val="2"/>
          <c:order val="2"/>
          <c:tx>
            <c:v>Grupo1</c:v>
          </c:tx>
          <c:spPr>
            <a:ln w="28575">
              <a:noFill/>
            </a:ln>
          </c:spPr>
          <c:marker>
            <c:symbol val="circle"/>
            <c:size val="10"/>
            <c:spPr>
              <a:solidFill>
                <a:srgbClr val="00FF00"/>
              </a:solidFill>
              <a:ln>
                <a:solidFill>
                  <a:sysClr val="windowText" lastClr="000000"/>
                </a:solidFill>
              </a:ln>
            </c:spPr>
          </c:marker>
          <c:xVal>
            <c:numRef>
              <c:f>'Análisis Calidad'!$I$22:$I$24</c:f>
              <c:numCache>
                <c:formatCode>0.00</c:formatCode>
                <c:ptCount val="3"/>
                <c:pt idx="0">
                  <c:v>10</c:v>
                </c:pt>
                <c:pt idx="1">
                  <c:v>11.2</c:v>
                </c:pt>
                <c:pt idx="2">
                  <c:v>10.4</c:v>
                </c:pt>
              </c:numCache>
            </c:numRef>
          </c:xVal>
          <c:yVal>
            <c:numRef>
              <c:f>'Análisis Calidad'!$L$22:$L$24</c:f>
              <c:numCache>
                <c:formatCode>#,##0.00</c:formatCode>
                <c:ptCount val="3"/>
                <c:pt idx="0">
                  <c:v>25.3</c:v>
                </c:pt>
                <c:pt idx="1">
                  <c:v>29.4</c:v>
                </c:pt>
                <c:pt idx="2">
                  <c:v>27.7</c:v>
                </c:pt>
              </c:numCache>
            </c:numRef>
          </c:yVal>
        </c:ser>
        <c:ser>
          <c:idx val="3"/>
          <c:order val="3"/>
          <c:spPr>
            <a:ln w="28575">
              <a:noFill/>
            </a:ln>
          </c:spPr>
          <c:marker>
            <c:symbol val="none"/>
          </c:marker>
          <c:trendline>
            <c:trendlineType val="linear"/>
          </c:trendline>
          <c:xVal>
            <c:numRef>
              <c:f>'Análisis Calidad'!$I$10:$I$24</c:f>
              <c:numCache>
                <c:formatCode>0.00</c:formatCode>
                <c:ptCount val="15"/>
                <c:pt idx="0">
                  <c:v>9</c:v>
                </c:pt>
                <c:pt idx="1">
                  <c:v>9.2000000000000011</c:v>
                </c:pt>
                <c:pt idx="2">
                  <c:v>9.1</c:v>
                </c:pt>
                <c:pt idx="3">
                  <c:v>9.8000000000000007</c:v>
                </c:pt>
                <c:pt idx="4">
                  <c:v>9.1</c:v>
                </c:pt>
                <c:pt idx="5">
                  <c:v>9.4</c:v>
                </c:pt>
                <c:pt idx="6">
                  <c:v>9.3000000000000007</c:v>
                </c:pt>
                <c:pt idx="7">
                  <c:v>8.9</c:v>
                </c:pt>
                <c:pt idx="8">
                  <c:v>9.8000000000000007</c:v>
                </c:pt>
                <c:pt idx="9">
                  <c:v>9.4</c:v>
                </c:pt>
                <c:pt idx="10">
                  <c:v>10.200000000000001</c:v>
                </c:pt>
                <c:pt idx="11">
                  <c:v>9.2000000000000011</c:v>
                </c:pt>
                <c:pt idx="12">
                  <c:v>10</c:v>
                </c:pt>
                <c:pt idx="13">
                  <c:v>11.2</c:v>
                </c:pt>
                <c:pt idx="14">
                  <c:v>10.4</c:v>
                </c:pt>
              </c:numCache>
            </c:numRef>
          </c:xVal>
          <c:yVal>
            <c:numRef>
              <c:f>'Análisis Calidad'!$L$10:$L$24</c:f>
              <c:numCache>
                <c:formatCode>#,##0.00</c:formatCode>
                <c:ptCount val="15"/>
                <c:pt idx="0">
                  <c:v>21.9</c:v>
                </c:pt>
                <c:pt idx="1">
                  <c:v>20.8</c:v>
                </c:pt>
                <c:pt idx="2">
                  <c:v>22.8</c:v>
                </c:pt>
                <c:pt idx="3">
                  <c:v>23.8</c:v>
                </c:pt>
                <c:pt idx="4">
                  <c:v>21.7</c:v>
                </c:pt>
                <c:pt idx="5">
                  <c:v>24.9</c:v>
                </c:pt>
                <c:pt idx="6">
                  <c:v>23.9</c:v>
                </c:pt>
                <c:pt idx="7">
                  <c:v>20.8</c:v>
                </c:pt>
                <c:pt idx="8">
                  <c:v>23.1</c:v>
                </c:pt>
                <c:pt idx="9">
                  <c:v>22.6</c:v>
                </c:pt>
                <c:pt idx="10">
                  <c:v>27.7</c:v>
                </c:pt>
                <c:pt idx="11">
                  <c:v>22.4</c:v>
                </c:pt>
                <c:pt idx="12">
                  <c:v>25.3</c:v>
                </c:pt>
                <c:pt idx="13">
                  <c:v>29.4</c:v>
                </c:pt>
                <c:pt idx="14">
                  <c:v>27.7</c:v>
                </c:pt>
              </c:numCache>
            </c:numRef>
          </c:yVal>
        </c:ser>
        <c:axId val="87272448"/>
        <c:axId val="87389312"/>
      </c:scatterChart>
      <c:valAx>
        <c:axId val="87272448"/>
        <c:scaling>
          <c:orientation val="minMax"/>
          <c:min val="8"/>
        </c:scaling>
        <c:axPos val="b"/>
        <c:title>
          <c:tx>
            <c:rich>
              <a:bodyPr/>
              <a:lstStyle/>
              <a:p>
                <a:pPr>
                  <a:defRPr sz="1800">
                    <a:effectLst>
                      <a:outerShdw blurRad="38100" dist="38100" dir="2700000" algn="tl">
                        <a:srgbClr val="000000">
                          <a:alpha val="43137"/>
                        </a:srgbClr>
                      </a:outerShdw>
                    </a:effectLst>
                  </a:defRPr>
                </a:pPr>
                <a:r>
                  <a:rPr lang="es-AR" sz="1800" dirty="0" smtClean="0">
                    <a:effectLst>
                      <a:outerShdw blurRad="38100" dist="38100" dir="2700000" algn="tl">
                        <a:srgbClr val="000000">
                          <a:alpha val="43137"/>
                        </a:srgbClr>
                      </a:outerShdw>
                    </a:effectLst>
                  </a:rPr>
                  <a:t>% Proteína</a:t>
                </a:r>
                <a:endParaRPr lang="es-AR" sz="1800" dirty="0">
                  <a:effectLst>
                    <a:outerShdw blurRad="38100" dist="38100" dir="2700000" algn="tl">
                      <a:srgbClr val="000000">
                        <a:alpha val="43137"/>
                      </a:srgbClr>
                    </a:outerShdw>
                  </a:effectLst>
                </a:endParaRPr>
              </a:p>
            </c:rich>
          </c:tx>
          <c:layout/>
        </c:title>
        <c:numFmt formatCode="0.00" sourceLinked="1"/>
        <c:tickLblPos val="nextTo"/>
        <c:txPr>
          <a:bodyPr/>
          <a:lstStyle/>
          <a:p>
            <a:pPr>
              <a:defRPr sz="1800" b="1">
                <a:effectLst>
                  <a:outerShdw blurRad="38100" dist="38100" dir="2700000" algn="tl">
                    <a:srgbClr val="000000">
                      <a:alpha val="43137"/>
                    </a:srgbClr>
                  </a:outerShdw>
                </a:effectLst>
              </a:defRPr>
            </a:pPr>
            <a:endParaRPr lang="es-AR"/>
          </a:p>
        </c:txPr>
        <c:crossAx val="87389312"/>
        <c:crosses val="autoZero"/>
        <c:crossBetween val="midCat"/>
      </c:valAx>
      <c:valAx>
        <c:axId val="87389312"/>
        <c:scaling>
          <c:orientation val="minMax"/>
          <c:max val="40"/>
        </c:scaling>
        <c:axPos val="l"/>
        <c:majorGridlines/>
        <c:title>
          <c:tx>
            <c:rich>
              <a:bodyPr rot="-5400000" vert="horz"/>
              <a:lstStyle/>
              <a:p>
                <a:pPr>
                  <a:defRPr sz="1600">
                    <a:effectLst/>
                  </a:defRPr>
                </a:pPr>
                <a:r>
                  <a:rPr lang="es-AR" sz="1600" dirty="0" smtClean="0">
                    <a:effectLst/>
                  </a:rPr>
                  <a:t>% Gluten</a:t>
                </a:r>
                <a:endParaRPr lang="es-AR" sz="1600" dirty="0">
                  <a:effectLst/>
                </a:endParaRPr>
              </a:p>
            </c:rich>
          </c:tx>
          <c:layout/>
        </c:title>
        <c:numFmt formatCode="#,##0.00" sourceLinked="1"/>
        <c:tickLblPos val="nextTo"/>
        <c:txPr>
          <a:bodyPr/>
          <a:lstStyle/>
          <a:p>
            <a:pPr>
              <a:defRPr sz="1600" b="1">
                <a:effectLst>
                  <a:outerShdw blurRad="38100" dist="38100" dir="2700000" algn="tl">
                    <a:srgbClr val="000000">
                      <a:alpha val="43137"/>
                    </a:srgbClr>
                  </a:outerShdw>
                </a:effectLst>
              </a:defRPr>
            </a:pPr>
            <a:endParaRPr lang="es-AR"/>
          </a:p>
        </c:txPr>
        <c:crossAx val="87272448"/>
        <c:crosses val="autoZero"/>
        <c:crossBetween val="midCat"/>
      </c:valAx>
    </c:plotArea>
    <c:legend>
      <c:legendPos val="r"/>
      <c:legendEntry>
        <c:idx val="4"/>
        <c:delete val="1"/>
      </c:legendEntry>
      <c:legendEntry>
        <c:idx val="3"/>
        <c:delete val="1"/>
      </c:legendEntry>
      <c:layout>
        <c:manualLayout>
          <c:xMode val="edge"/>
          <c:yMode val="edge"/>
          <c:x val="0.74359544540120703"/>
          <c:y val="0.41553806564200224"/>
          <c:w val="0.1548179640287482"/>
          <c:h val="0.19608397802601168"/>
        </c:manualLayout>
      </c:layout>
      <c:overlay val="1"/>
      <c:txPr>
        <a:bodyPr/>
        <a:lstStyle/>
        <a:p>
          <a:pPr>
            <a:defRPr sz="1600" b="1">
              <a:effectLst>
                <a:outerShdw blurRad="38100" dist="38100" dir="2700000" algn="tl">
                  <a:srgbClr val="000000">
                    <a:alpha val="43137"/>
                  </a:srgbClr>
                </a:outerShdw>
              </a:effectLst>
            </a:defRPr>
          </a:pPr>
          <a:endParaRPr lang="es-AR"/>
        </a:p>
      </c:txPr>
    </c:legend>
    <c:plotVisOnly val="1"/>
  </c:chart>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s-AR"/>
  <c:style val="3"/>
  <c:chart>
    <c:plotArea>
      <c:layout/>
      <c:scatterChart>
        <c:scatterStyle val="lineMarker"/>
        <c:ser>
          <c:idx val="0"/>
          <c:order val="0"/>
          <c:tx>
            <c:v>CP 3</c:v>
          </c:tx>
          <c:spPr>
            <a:ln>
              <a:noFill/>
            </a:ln>
          </c:spPr>
          <c:marker>
            <c:symbol val="circle"/>
            <c:size val="10"/>
            <c:spPr>
              <a:solidFill>
                <a:srgbClr val="FF0000"/>
              </a:solidFill>
              <a:ln>
                <a:solidFill>
                  <a:schemeClr val="tx1"/>
                </a:solidFill>
              </a:ln>
            </c:spPr>
          </c:marker>
          <c:xVal>
            <c:numRef>
              <c:f>'Análisis Calidad'!$I$10:$I$14</c:f>
              <c:numCache>
                <c:formatCode>0.00</c:formatCode>
                <c:ptCount val="5"/>
                <c:pt idx="0">
                  <c:v>9</c:v>
                </c:pt>
                <c:pt idx="1">
                  <c:v>9.2000000000000011</c:v>
                </c:pt>
                <c:pt idx="2">
                  <c:v>9.1</c:v>
                </c:pt>
                <c:pt idx="3">
                  <c:v>9.8000000000000007</c:v>
                </c:pt>
                <c:pt idx="4">
                  <c:v>9.1</c:v>
                </c:pt>
              </c:numCache>
            </c:numRef>
          </c:xVal>
          <c:yVal>
            <c:numRef>
              <c:f>'Análisis Calidad'!$P$10:$P$14</c:f>
              <c:numCache>
                <c:formatCode>#,##0</c:formatCode>
                <c:ptCount val="5"/>
                <c:pt idx="0">
                  <c:v>6534.2859922990301</c:v>
                </c:pt>
                <c:pt idx="1">
                  <c:v>6407.0948998457034</c:v>
                </c:pt>
                <c:pt idx="2">
                  <c:v>6262.1457067793544</c:v>
                </c:pt>
                <c:pt idx="3">
                  <c:v>6006.2692002946942</c:v>
                </c:pt>
                <c:pt idx="4">
                  <c:v>5904.0645546921714</c:v>
                </c:pt>
              </c:numCache>
            </c:numRef>
          </c:yVal>
        </c:ser>
        <c:ser>
          <c:idx val="1"/>
          <c:order val="1"/>
          <c:tx>
            <c:v>CP 2</c:v>
          </c:tx>
          <c:spPr>
            <a:ln w="28575">
              <a:noFill/>
            </a:ln>
          </c:spPr>
          <c:marker>
            <c:symbol val="circle"/>
            <c:size val="10"/>
            <c:spPr>
              <a:solidFill>
                <a:srgbClr val="FFFF00"/>
              </a:solidFill>
              <a:ln>
                <a:solidFill>
                  <a:sysClr val="windowText" lastClr="000000"/>
                </a:solidFill>
              </a:ln>
            </c:spPr>
          </c:marker>
          <c:xVal>
            <c:numRef>
              <c:f>'Análisis Calidad'!$I$15:$I$21</c:f>
              <c:numCache>
                <c:formatCode>0.00</c:formatCode>
                <c:ptCount val="7"/>
                <c:pt idx="0">
                  <c:v>9.4</c:v>
                </c:pt>
                <c:pt idx="1">
                  <c:v>9.3000000000000007</c:v>
                </c:pt>
                <c:pt idx="2">
                  <c:v>8.9</c:v>
                </c:pt>
                <c:pt idx="3">
                  <c:v>9.8000000000000007</c:v>
                </c:pt>
                <c:pt idx="4">
                  <c:v>9.4</c:v>
                </c:pt>
                <c:pt idx="5">
                  <c:v>10.200000000000001</c:v>
                </c:pt>
                <c:pt idx="6">
                  <c:v>9.2000000000000011</c:v>
                </c:pt>
              </c:numCache>
            </c:numRef>
          </c:xVal>
          <c:yVal>
            <c:numRef>
              <c:f>'Análisis Calidad'!$P$15:$P$21</c:f>
              <c:numCache>
                <c:formatCode>#,##0</c:formatCode>
                <c:ptCount val="7"/>
                <c:pt idx="0">
                  <c:v>6620.470120518773</c:v>
                </c:pt>
                <c:pt idx="1">
                  <c:v>6454.3571637081423</c:v>
                </c:pt>
                <c:pt idx="2">
                  <c:v>6260.0258552384612</c:v>
                </c:pt>
                <c:pt idx="3">
                  <c:v>6217.7330794145037</c:v>
                </c:pt>
                <c:pt idx="4">
                  <c:v>6148.2529179814392</c:v>
                </c:pt>
                <c:pt idx="5">
                  <c:v>6056.0683356732834</c:v>
                </c:pt>
                <c:pt idx="6">
                  <c:v>5847.6626030386933</c:v>
                </c:pt>
              </c:numCache>
            </c:numRef>
          </c:yVal>
        </c:ser>
        <c:ser>
          <c:idx val="2"/>
          <c:order val="2"/>
          <c:tx>
            <c:v>CP1</c:v>
          </c:tx>
          <c:spPr>
            <a:ln w="28575">
              <a:noFill/>
            </a:ln>
          </c:spPr>
          <c:marker>
            <c:symbol val="circle"/>
            <c:size val="10"/>
            <c:spPr>
              <a:solidFill>
                <a:srgbClr val="00FF00"/>
              </a:solidFill>
              <a:ln>
                <a:solidFill>
                  <a:sysClr val="windowText" lastClr="000000"/>
                </a:solidFill>
              </a:ln>
            </c:spPr>
          </c:marker>
          <c:xVal>
            <c:numRef>
              <c:f>'Análisis Calidad'!$I$22:$I$24</c:f>
              <c:numCache>
                <c:formatCode>0.00</c:formatCode>
                <c:ptCount val="3"/>
                <c:pt idx="0">
                  <c:v>10</c:v>
                </c:pt>
                <c:pt idx="1">
                  <c:v>11.2</c:v>
                </c:pt>
                <c:pt idx="2">
                  <c:v>10.4</c:v>
                </c:pt>
              </c:numCache>
            </c:numRef>
          </c:xVal>
          <c:yVal>
            <c:numRef>
              <c:f>'Análisis Calidad'!$P$22:$P$24</c:f>
              <c:numCache>
                <c:formatCode>#,##0</c:formatCode>
                <c:ptCount val="3"/>
                <c:pt idx="0">
                  <c:v>6000.8479406163515</c:v>
                </c:pt>
                <c:pt idx="1">
                  <c:v>5767.2124994787291</c:v>
                </c:pt>
                <c:pt idx="2">
                  <c:v>5604.053434159503</c:v>
                </c:pt>
              </c:numCache>
            </c:numRef>
          </c:yVal>
        </c:ser>
        <c:ser>
          <c:idx val="3"/>
          <c:order val="3"/>
          <c:spPr>
            <a:ln w="28575">
              <a:noFill/>
            </a:ln>
          </c:spPr>
          <c:marker>
            <c:symbol val="none"/>
          </c:marker>
          <c:trendline>
            <c:trendlineType val="linear"/>
          </c:trendline>
          <c:xVal>
            <c:numRef>
              <c:f>'Análisis Calidad'!$I$10:$I$24</c:f>
              <c:numCache>
                <c:formatCode>0.00</c:formatCode>
                <c:ptCount val="15"/>
                <c:pt idx="0">
                  <c:v>9</c:v>
                </c:pt>
                <c:pt idx="1">
                  <c:v>9.2000000000000011</c:v>
                </c:pt>
                <c:pt idx="2">
                  <c:v>9.1</c:v>
                </c:pt>
                <c:pt idx="3">
                  <c:v>9.8000000000000007</c:v>
                </c:pt>
                <c:pt idx="4">
                  <c:v>9.1</c:v>
                </c:pt>
                <c:pt idx="5">
                  <c:v>9.4</c:v>
                </c:pt>
                <c:pt idx="6">
                  <c:v>9.3000000000000007</c:v>
                </c:pt>
                <c:pt idx="7">
                  <c:v>8.9</c:v>
                </c:pt>
                <c:pt idx="8">
                  <c:v>9.8000000000000007</c:v>
                </c:pt>
                <c:pt idx="9">
                  <c:v>9.4</c:v>
                </c:pt>
                <c:pt idx="10">
                  <c:v>10.200000000000001</c:v>
                </c:pt>
                <c:pt idx="11">
                  <c:v>9.2000000000000011</c:v>
                </c:pt>
                <c:pt idx="12">
                  <c:v>10</c:v>
                </c:pt>
                <c:pt idx="13">
                  <c:v>11.2</c:v>
                </c:pt>
                <c:pt idx="14">
                  <c:v>10.4</c:v>
                </c:pt>
              </c:numCache>
            </c:numRef>
          </c:xVal>
          <c:yVal>
            <c:numRef>
              <c:f>'Análisis Calidad'!$P$10:$P$24</c:f>
              <c:numCache>
                <c:formatCode>#,##0</c:formatCode>
                <c:ptCount val="15"/>
                <c:pt idx="0">
                  <c:v>6534.2859922990301</c:v>
                </c:pt>
                <c:pt idx="1">
                  <c:v>6407.0948998457034</c:v>
                </c:pt>
                <c:pt idx="2">
                  <c:v>6262.1457067793544</c:v>
                </c:pt>
                <c:pt idx="3">
                  <c:v>6006.2692002946942</c:v>
                </c:pt>
                <c:pt idx="4">
                  <c:v>5904.0645546921714</c:v>
                </c:pt>
                <c:pt idx="5">
                  <c:v>6620.470120518773</c:v>
                </c:pt>
                <c:pt idx="6">
                  <c:v>6454.3571637081423</c:v>
                </c:pt>
                <c:pt idx="7">
                  <c:v>6260.0258552384612</c:v>
                </c:pt>
                <c:pt idx="8">
                  <c:v>6217.7330794145037</c:v>
                </c:pt>
                <c:pt idx="9">
                  <c:v>6148.2529179814392</c:v>
                </c:pt>
                <c:pt idx="10">
                  <c:v>6056.0683356732834</c:v>
                </c:pt>
                <c:pt idx="11">
                  <c:v>5847.6626030386933</c:v>
                </c:pt>
                <c:pt idx="12">
                  <c:v>6000.8479406163515</c:v>
                </c:pt>
                <c:pt idx="13">
                  <c:v>5767.2124994787291</c:v>
                </c:pt>
                <c:pt idx="14">
                  <c:v>5604.053434159503</c:v>
                </c:pt>
              </c:numCache>
            </c:numRef>
          </c:yVal>
        </c:ser>
        <c:axId val="87426560"/>
        <c:axId val="87428480"/>
      </c:scatterChart>
      <c:valAx>
        <c:axId val="87426560"/>
        <c:scaling>
          <c:orientation val="minMax"/>
          <c:min val="8"/>
        </c:scaling>
        <c:axPos val="b"/>
        <c:title>
          <c:tx>
            <c:rich>
              <a:bodyPr/>
              <a:lstStyle/>
              <a:p>
                <a:pPr>
                  <a:defRPr sz="1800">
                    <a:effectLst>
                      <a:outerShdw blurRad="38100" dist="38100" dir="2700000" algn="tl">
                        <a:srgbClr val="000000">
                          <a:alpha val="43137"/>
                        </a:srgbClr>
                      </a:outerShdw>
                    </a:effectLst>
                  </a:defRPr>
                </a:pPr>
                <a:r>
                  <a:rPr lang="es-AR" sz="1800" dirty="0" smtClean="0">
                    <a:effectLst>
                      <a:outerShdw blurRad="38100" dist="38100" dir="2700000" algn="tl">
                        <a:srgbClr val="000000">
                          <a:alpha val="43137"/>
                        </a:srgbClr>
                      </a:outerShdw>
                    </a:effectLst>
                  </a:rPr>
                  <a:t>Proteína</a:t>
                </a:r>
                <a:endParaRPr lang="es-AR" sz="1800" dirty="0">
                  <a:effectLst>
                    <a:outerShdw blurRad="38100" dist="38100" dir="2700000" algn="tl">
                      <a:srgbClr val="000000">
                        <a:alpha val="43137"/>
                      </a:srgbClr>
                    </a:outerShdw>
                  </a:effectLst>
                </a:endParaRPr>
              </a:p>
            </c:rich>
          </c:tx>
          <c:layout/>
        </c:title>
        <c:numFmt formatCode="0.00" sourceLinked="1"/>
        <c:tickLblPos val="nextTo"/>
        <c:txPr>
          <a:bodyPr/>
          <a:lstStyle/>
          <a:p>
            <a:pPr>
              <a:defRPr sz="1600" b="1">
                <a:effectLst>
                  <a:outerShdw blurRad="38100" dist="38100" dir="2700000" algn="tl">
                    <a:srgbClr val="000000">
                      <a:alpha val="43137"/>
                    </a:srgbClr>
                  </a:outerShdw>
                </a:effectLst>
              </a:defRPr>
            </a:pPr>
            <a:endParaRPr lang="es-AR"/>
          </a:p>
        </c:txPr>
        <c:crossAx val="87428480"/>
        <c:crosses val="autoZero"/>
        <c:crossBetween val="midCat"/>
      </c:valAx>
      <c:valAx>
        <c:axId val="87428480"/>
        <c:scaling>
          <c:orientation val="minMax"/>
        </c:scaling>
        <c:axPos val="l"/>
        <c:majorGridlines/>
        <c:title>
          <c:tx>
            <c:rich>
              <a:bodyPr rot="-5400000" vert="horz"/>
              <a:lstStyle/>
              <a:p>
                <a:pPr>
                  <a:defRPr sz="2000">
                    <a:effectLst>
                      <a:outerShdw blurRad="38100" dist="38100" dir="2700000" algn="tl">
                        <a:srgbClr val="000000">
                          <a:alpha val="43137"/>
                        </a:srgbClr>
                      </a:outerShdw>
                    </a:effectLst>
                  </a:defRPr>
                </a:pPr>
                <a:r>
                  <a:rPr lang="es-AR" sz="2000" dirty="0" smtClean="0">
                    <a:effectLst>
                      <a:outerShdw blurRad="38100" dist="38100" dir="2700000" algn="tl">
                        <a:srgbClr val="000000">
                          <a:alpha val="43137"/>
                        </a:srgbClr>
                      </a:outerShdw>
                    </a:effectLst>
                  </a:rPr>
                  <a:t>Rinde </a:t>
                </a:r>
                <a:endParaRPr lang="es-AR" sz="2000" dirty="0">
                  <a:effectLst>
                    <a:outerShdw blurRad="38100" dist="38100" dir="2700000" algn="tl">
                      <a:srgbClr val="000000">
                        <a:alpha val="43137"/>
                      </a:srgbClr>
                    </a:outerShdw>
                  </a:effectLst>
                </a:endParaRPr>
              </a:p>
            </c:rich>
          </c:tx>
          <c:layout/>
        </c:title>
        <c:numFmt formatCode="#,##0" sourceLinked="1"/>
        <c:tickLblPos val="nextTo"/>
        <c:txPr>
          <a:bodyPr/>
          <a:lstStyle/>
          <a:p>
            <a:pPr>
              <a:defRPr sz="1600" b="1">
                <a:effectLst>
                  <a:outerShdw blurRad="38100" dist="38100" dir="2700000" algn="tl">
                    <a:srgbClr val="000000">
                      <a:alpha val="43137"/>
                    </a:srgbClr>
                  </a:outerShdw>
                </a:effectLst>
              </a:defRPr>
            </a:pPr>
            <a:endParaRPr lang="es-AR"/>
          </a:p>
        </c:txPr>
        <c:crossAx val="87426560"/>
        <c:crosses val="autoZero"/>
        <c:crossBetween val="midCat"/>
      </c:valAx>
    </c:plotArea>
    <c:plotVisOnly val="1"/>
  </c:chart>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s-AR"/>
  <c:chart>
    <c:plotArea>
      <c:layout>
        <c:manualLayout>
          <c:layoutTarget val="inner"/>
          <c:xMode val="edge"/>
          <c:yMode val="edge"/>
          <c:x val="0.14999301632062725"/>
          <c:y val="7.27313726749063E-2"/>
          <c:w val="0.81269295310343581"/>
          <c:h val="0.71805229428189865"/>
        </c:manualLayout>
      </c:layout>
      <c:scatterChart>
        <c:scatterStyle val="lineMarker"/>
        <c:ser>
          <c:idx val="0"/>
          <c:order val="0"/>
          <c:tx>
            <c:v>Cebada</c:v>
          </c:tx>
          <c:spPr>
            <a:ln>
              <a:noFill/>
            </a:ln>
          </c:spPr>
          <c:trendline>
            <c:spPr>
              <a:ln w="76200">
                <a:solidFill>
                  <a:schemeClr val="tx2">
                    <a:lumMod val="60000"/>
                    <a:lumOff val="40000"/>
                  </a:schemeClr>
                </a:solidFill>
              </a:ln>
              <a:effectLst>
                <a:outerShdw blurRad="50800" dist="38100" dir="2700000" algn="tl" rotWithShape="0">
                  <a:prstClr val="black">
                    <a:alpha val="40000"/>
                  </a:prstClr>
                </a:outerShdw>
              </a:effectLst>
            </c:spPr>
            <c:trendlineType val="linear"/>
          </c:trendline>
          <c:xVal>
            <c:numRef>
              <c:f>'[Planilla de campo Genotipos de Trigo 2011-12.xlsx]Analisis'!$H$429:$H$435,'[Planilla de campo Genotipos de Trigo 2011-12.xlsx]Analisis'!$H$437:$H$441</c:f>
              <c:numCache>
                <c:formatCode>0</c:formatCode>
                <c:ptCount val="12"/>
                <c:pt idx="0">
                  <c:v>4916.4965616282034</c:v>
                </c:pt>
                <c:pt idx="1">
                  <c:v>4770.4469069767902</c:v>
                </c:pt>
                <c:pt idx="2">
                  <c:v>4170.5426356589351</c:v>
                </c:pt>
                <c:pt idx="3">
                  <c:v>4583.3333333333285</c:v>
                </c:pt>
                <c:pt idx="4">
                  <c:v>6283.8116832050246</c:v>
                </c:pt>
                <c:pt idx="5">
                  <c:v>6097.5734070995295</c:v>
                </c:pt>
                <c:pt idx="6">
                  <c:v>6198.9324288633434</c:v>
                </c:pt>
                <c:pt idx="8">
                  <c:v>3935.9173126615151</c:v>
                </c:pt>
                <c:pt idx="9">
                  <c:v>4355.5986218777152</c:v>
                </c:pt>
                <c:pt idx="10">
                  <c:v>6577.2390497504821</c:v>
                </c:pt>
                <c:pt idx="11">
                  <c:v>5858.2271090785243</c:v>
                </c:pt>
              </c:numCache>
            </c:numRef>
          </c:xVal>
          <c:yVal>
            <c:numRef>
              <c:f>'[Planilla de campo Genotipos de Trigo 2011-12.xlsx]Analisis'!$E$429:$E$435,'[Planilla de campo Genotipos de Trigo 2011-12.xlsx]Analisis'!$E$437:$E$441</c:f>
              <c:numCache>
                <c:formatCode>0</c:formatCode>
                <c:ptCount val="12"/>
                <c:pt idx="0">
                  <c:v>5143.1772362004958</c:v>
                </c:pt>
                <c:pt idx="1">
                  <c:v>5064.0366978980355</c:v>
                </c:pt>
                <c:pt idx="2">
                  <c:v>5156.9767441860467</c:v>
                </c:pt>
                <c:pt idx="3">
                  <c:v>4822.2222222222244</c:v>
                </c:pt>
                <c:pt idx="4">
                  <c:v>5496.8287526427075</c:v>
                </c:pt>
                <c:pt idx="5">
                  <c:v>6102.9483312250595</c:v>
                </c:pt>
                <c:pt idx="6">
                  <c:v>6296.7931163902695</c:v>
                </c:pt>
                <c:pt idx="8">
                  <c:v>4484.4961240310258</c:v>
                </c:pt>
                <c:pt idx="9">
                  <c:v>4640.8268733850273</c:v>
                </c:pt>
                <c:pt idx="10">
                  <c:v>6151.461655013275</c:v>
                </c:pt>
                <c:pt idx="11">
                  <c:v>6033.9315253200575</c:v>
                </c:pt>
              </c:numCache>
            </c:numRef>
          </c:yVal>
        </c:ser>
        <c:ser>
          <c:idx val="1"/>
          <c:order val="1"/>
          <c:tx>
            <c:v>Trigo</c:v>
          </c:tx>
          <c:spPr>
            <a:ln w="28575">
              <a:solidFill>
                <a:srgbClr val="FF0000"/>
              </a:solidFill>
            </a:ln>
          </c:spPr>
          <c:marker>
            <c:symbol val="none"/>
          </c:marker>
          <c:xVal>
            <c:numRef>
              <c:f>'[Planilla de campo Genotipos de Trigo 2011-12.xlsx]Analisis'!$H$428:$H$436,'[Planilla de campo Genotipos de Trigo 2011-12.xlsx]Analisis'!$H$437:$H$441</c:f>
              <c:numCache>
                <c:formatCode>0</c:formatCode>
                <c:ptCount val="14"/>
                <c:pt idx="0" formatCode="General">
                  <c:v>0</c:v>
                </c:pt>
                <c:pt idx="1">
                  <c:v>4916.4965616282034</c:v>
                </c:pt>
                <c:pt idx="2">
                  <c:v>4770.4469069767902</c:v>
                </c:pt>
                <c:pt idx="3">
                  <c:v>4170.5426356589351</c:v>
                </c:pt>
                <c:pt idx="4">
                  <c:v>4583.3333333333285</c:v>
                </c:pt>
                <c:pt idx="5">
                  <c:v>6283.8116832050246</c:v>
                </c:pt>
                <c:pt idx="6">
                  <c:v>6097.5734070995295</c:v>
                </c:pt>
                <c:pt idx="7">
                  <c:v>6198.9324288633434</c:v>
                </c:pt>
                <c:pt idx="8">
                  <c:v>7000</c:v>
                </c:pt>
                <c:pt idx="10">
                  <c:v>3935.9173126615151</c:v>
                </c:pt>
                <c:pt idx="11">
                  <c:v>4355.5986218777152</c:v>
                </c:pt>
                <c:pt idx="12">
                  <c:v>6577.2390497504821</c:v>
                </c:pt>
                <c:pt idx="13">
                  <c:v>5858.2271090785243</c:v>
                </c:pt>
              </c:numCache>
            </c:numRef>
          </c:xVal>
          <c:yVal>
            <c:numRef>
              <c:f>'[Planilla de campo Genotipos de Trigo 2011-12.xlsx]Analisis'!$H$428:$H$436,'[Planilla de campo Genotipos de Trigo 2011-12.xlsx]Analisis'!$H$437:$H$441</c:f>
              <c:numCache>
                <c:formatCode>0</c:formatCode>
                <c:ptCount val="14"/>
                <c:pt idx="0" formatCode="General">
                  <c:v>0</c:v>
                </c:pt>
                <c:pt idx="1">
                  <c:v>4916.4965616282034</c:v>
                </c:pt>
                <c:pt idx="2">
                  <c:v>4770.4469069767902</c:v>
                </c:pt>
                <c:pt idx="3">
                  <c:v>4170.5426356589351</c:v>
                </c:pt>
                <c:pt idx="4">
                  <c:v>4583.3333333333285</c:v>
                </c:pt>
                <c:pt idx="5">
                  <c:v>6283.8116832050246</c:v>
                </c:pt>
                <c:pt idx="6">
                  <c:v>6097.5734070995295</c:v>
                </c:pt>
                <c:pt idx="7">
                  <c:v>6198.9324288633434</c:v>
                </c:pt>
                <c:pt idx="8">
                  <c:v>7000</c:v>
                </c:pt>
                <c:pt idx="10">
                  <c:v>3935.9173126615151</c:v>
                </c:pt>
                <c:pt idx="11">
                  <c:v>4355.5986218777152</c:v>
                </c:pt>
                <c:pt idx="12">
                  <c:v>6577.2390497504821</c:v>
                </c:pt>
                <c:pt idx="13">
                  <c:v>5858.2271090785243</c:v>
                </c:pt>
              </c:numCache>
            </c:numRef>
          </c:yVal>
        </c:ser>
        <c:axId val="87567360"/>
        <c:axId val="87590016"/>
      </c:scatterChart>
      <c:valAx>
        <c:axId val="87567360"/>
        <c:scaling>
          <c:orientation val="minMax"/>
          <c:max val="7000"/>
          <c:min val="3000"/>
        </c:scaling>
        <c:axPos val="b"/>
        <c:title>
          <c:tx>
            <c:rich>
              <a:bodyPr/>
              <a:lstStyle/>
              <a:p>
                <a:pPr>
                  <a:defRPr sz="1600">
                    <a:effectLst>
                      <a:outerShdw blurRad="38100" dist="38100" dir="2700000" algn="tl">
                        <a:srgbClr val="000000">
                          <a:alpha val="43137"/>
                        </a:srgbClr>
                      </a:outerShdw>
                    </a:effectLst>
                  </a:defRPr>
                </a:pPr>
                <a:r>
                  <a:rPr lang="en-US" sz="1600">
                    <a:effectLst>
                      <a:outerShdw blurRad="38100" dist="38100" dir="2700000" algn="tl">
                        <a:srgbClr val="000000">
                          <a:alpha val="43137"/>
                        </a:srgbClr>
                      </a:outerShdw>
                    </a:effectLst>
                  </a:rPr>
                  <a:t>Rinde IA</a:t>
                </a:r>
              </a:p>
            </c:rich>
          </c:tx>
          <c:layout/>
        </c:title>
        <c:numFmt formatCode="0" sourceLinked="1"/>
        <c:majorTickMark val="none"/>
        <c:tickLblPos val="nextTo"/>
        <c:txPr>
          <a:bodyPr/>
          <a:lstStyle/>
          <a:p>
            <a:pPr>
              <a:defRPr sz="1400" b="1">
                <a:effectLst>
                  <a:outerShdw blurRad="38100" dist="38100" dir="2700000" algn="tl">
                    <a:srgbClr val="000000">
                      <a:alpha val="43137"/>
                    </a:srgbClr>
                  </a:outerShdw>
                </a:effectLst>
              </a:defRPr>
            </a:pPr>
            <a:endParaRPr lang="es-AR"/>
          </a:p>
        </c:txPr>
        <c:crossAx val="87590016"/>
        <c:crosses val="autoZero"/>
        <c:crossBetween val="midCat"/>
        <c:majorUnit val="500"/>
      </c:valAx>
      <c:valAx>
        <c:axId val="87590016"/>
        <c:scaling>
          <c:orientation val="minMax"/>
          <c:max val="7000"/>
          <c:min val="3000"/>
        </c:scaling>
        <c:axPos val="l"/>
        <c:majorGridlines/>
        <c:title>
          <c:tx>
            <c:rich>
              <a:bodyPr/>
              <a:lstStyle/>
              <a:p>
                <a:pPr>
                  <a:defRPr sz="1200">
                    <a:effectLst>
                      <a:outerShdw blurRad="38100" dist="38100" dir="2700000" algn="tl">
                        <a:srgbClr val="000000">
                          <a:alpha val="43137"/>
                        </a:srgbClr>
                      </a:outerShdw>
                    </a:effectLst>
                  </a:defRPr>
                </a:pPr>
                <a:r>
                  <a:rPr lang="en-US" sz="1200">
                    <a:effectLst>
                      <a:outerShdw blurRad="38100" dist="38100" dir="2700000" algn="tl">
                        <a:srgbClr val="000000">
                          <a:alpha val="43137"/>
                        </a:srgbClr>
                      </a:outerShdw>
                    </a:effectLst>
                  </a:rPr>
                  <a:t>Rinde Cebada</a:t>
                </a:r>
              </a:p>
            </c:rich>
          </c:tx>
          <c:layout/>
        </c:title>
        <c:numFmt formatCode="#,##0" sourceLinked="0"/>
        <c:majorTickMark val="none"/>
        <c:tickLblPos val="nextTo"/>
        <c:txPr>
          <a:bodyPr/>
          <a:lstStyle/>
          <a:p>
            <a:pPr>
              <a:defRPr sz="1600" b="1">
                <a:effectLst>
                  <a:outerShdw blurRad="38100" dist="38100" dir="2700000" algn="tl">
                    <a:srgbClr val="000000">
                      <a:alpha val="43137"/>
                    </a:srgbClr>
                  </a:outerShdw>
                </a:effectLst>
              </a:defRPr>
            </a:pPr>
            <a:endParaRPr lang="es-AR"/>
          </a:p>
        </c:txPr>
        <c:crossAx val="87567360"/>
        <c:crosses val="autoZero"/>
        <c:crossBetween val="midCat"/>
        <c:majorUnit val="500"/>
      </c:valAx>
    </c:plotArea>
    <c:legend>
      <c:legendPos val="r"/>
      <c:legendEntry>
        <c:idx val="2"/>
        <c:delete val="1"/>
      </c:legendEntry>
      <c:layout/>
    </c:legend>
    <c:plotVisOnly val="1"/>
  </c:chart>
  <c:externalData r:id="rId1"/>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s-AR"/>
  <c:chart>
    <c:plotArea>
      <c:layout/>
      <c:scatterChart>
        <c:scatterStyle val="lineMarker"/>
        <c:ser>
          <c:idx val="0"/>
          <c:order val="0"/>
          <c:tx>
            <c:v>Ceb</c:v>
          </c:tx>
          <c:spPr>
            <a:ln w="57150">
              <a:solidFill>
                <a:srgbClr val="FF0000"/>
              </a:solidFill>
            </a:ln>
          </c:spPr>
          <c:marker>
            <c:symbol val="none"/>
          </c:marker>
          <c:xVal>
            <c:numRef>
              <c:f>Analisis!$Q$494:$Q$503</c:f>
              <c:numCache>
                <c:formatCode>General</c:formatCode>
                <c:ptCount val="10"/>
                <c:pt idx="0">
                  <c:v>3000</c:v>
                </c:pt>
                <c:pt idx="1">
                  <c:v>3500</c:v>
                </c:pt>
                <c:pt idx="2">
                  <c:v>4000</c:v>
                </c:pt>
                <c:pt idx="3">
                  <c:v>4500</c:v>
                </c:pt>
                <c:pt idx="4">
                  <c:v>5000</c:v>
                </c:pt>
                <c:pt idx="5">
                  <c:v>5500</c:v>
                </c:pt>
                <c:pt idx="6">
                  <c:v>6000</c:v>
                </c:pt>
                <c:pt idx="7">
                  <c:v>6500</c:v>
                </c:pt>
                <c:pt idx="8">
                  <c:v>7000</c:v>
                </c:pt>
                <c:pt idx="9">
                  <c:v>7500</c:v>
                </c:pt>
              </c:numCache>
            </c:numRef>
          </c:xVal>
          <c:yVal>
            <c:numRef>
              <c:f>Analisis!$T$494:$T$503</c:f>
              <c:numCache>
                <c:formatCode>General</c:formatCode>
                <c:ptCount val="10"/>
                <c:pt idx="0">
                  <c:v>4016</c:v>
                </c:pt>
                <c:pt idx="1">
                  <c:v>4322.5</c:v>
                </c:pt>
                <c:pt idx="2">
                  <c:v>4629</c:v>
                </c:pt>
                <c:pt idx="3">
                  <c:v>4935.5</c:v>
                </c:pt>
                <c:pt idx="4">
                  <c:v>5242</c:v>
                </c:pt>
                <c:pt idx="5">
                  <c:v>5548.5</c:v>
                </c:pt>
                <c:pt idx="6">
                  <c:v>5855</c:v>
                </c:pt>
                <c:pt idx="7">
                  <c:v>6161.5</c:v>
                </c:pt>
                <c:pt idx="8">
                  <c:v>6468</c:v>
                </c:pt>
                <c:pt idx="9">
                  <c:v>6774.5</c:v>
                </c:pt>
              </c:numCache>
            </c:numRef>
          </c:yVal>
        </c:ser>
        <c:ser>
          <c:idx val="1"/>
          <c:order val="1"/>
          <c:tx>
            <c:v>Tr Cal</c:v>
          </c:tx>
          <c:spPr>
            <a:ln w="57150">
              <a:solidFill>
                <a:srgbClr val="00B0F0"/>
              </a:solidFill>
            </a:ln>
          </c:spPr>
          <c:marker>
            <c:symbol val="none"/>
          </c:marker>
          <c:xVal>
            <c:numRef>
              <c:f>Analisis!$Q$494:$Q$503</c:f>
              <c:numCache>
                <c:formatCode>General</c:formatCode>
                <c:ptCount val="10"/>
                <c:pt idx="0">
                  <c:v>3000</c:v>
                </c:pt>
                <c:pt idx="1">
                  <c:v>3500</c:v>
                </c:pt>
                <c:pt idx="2">
                  <c:v>4000</c:v>
                </c:pt>
                <c:pt idx="3">
                  <c:v>4500</c:v>
                </c:pt>
                <c:pt idx="4">
                  <c:v>5000</c:v>
                </c:pt>
                <c:pt idx="5">
                  <c:v>5500</c:v>
                </c:pt>
                <c:pt idx="6">
                  <c:v>6000</c:v>
                </c:pt>
                <c:pt idx="7">
                  <c:v>6500</c:v>
                </c:pt>
                <c:pt idx="8">
                  <c:v>7000</c:v>
                </c:pt>
                <c:pt idx="9">
                  <c:v>7500</c:v>
                </c:pt>
              </c:numCache>
            </c:numRef>
          </c:xVal>
          <c:yVal>
            <c:numRef>
              <c:f>Analisis!$S$494:$S$503</c:f>
              <c:numCache>
                <c:formatCode>General</c:formatCode>
                <c:ptCount val="10"/>
                <c:pt idx="0">
                  <c:v>2281</c:v>
                </c:pt>
                <c:pt idx="1">
                  <c:v>2780.5</c:v>
                </c:pt>
                <c:pt idx="2">
                  <c:v>3280</c:v>
                </c:pt>
                <c:pt idx="3">
                  <c:v>3779.5</c:v>
                </c:pt>
                <c:pt idx="4">
                  <c:v>4279</c:v>
                </c:pt>
                <c:pt idx="5">
                  <c:v>4778.5</c:v>
                </c:pt>
                <c:pt idx="6">
                  <c:v>5278</c:v>
                </c:pt>
                <c:pt idx="7">
                  <c:v>5777.5</c:v>
                </c:pt>
                <c:pt idx="8">
                  <c:v>6277</c:v>
                </c:pt>
                <c:pt idx="9">
                  <c:v>6776.5</c:v>
                </c:pt>
              </c:numCache>
            </c:numRef>
          </c:yVal>
        </c:ser>
        <c:ser>
          <c:idx val="2"/>
          <c:order val="2"/>
          <c:tx>
            <c:v>Tr Art 12</c:v>
          </c:tx>
          <c:spPr>
            <a:ln w="57150">
              <a:solidFill>
                <a:srgbClr val="00FF00"/>
              </a:solidFill>
            </a:ln>
          </c:spPr>
          <c:marker>
            <c:symbol val="none"/>
          </c:marker>
          <c:xVal>
            <c:numRef>
              <c:f>Analisis!$Q$494:$Q$503</c:f>
              <c:numCache>
                <c:formatCode>General</c:formatCode>
                <c:ptCount val="10"/>
                <c:pt idx="0">
                  <c:v>3000</c:v>
                </c:pt>
                <c:pt idx="1">
                  <c:v>3500</c:v>
                </c:pt>
                <c:pt idx="2">
                  <c:v>4000</c:v>
                </c:pt>
                <c:pt idx="3">
                  <c:v>4500</c:v>
                </c:pt>
                <c:pt idx="4">
                  <c:v>5000</c:v>
                </c:pt>
                <c:pt idx="5">
                  <c:v>5500</c:v>
                </c:pt>
                <c:pt idx="6">
                  <c:v>6000</c:v>
                </c:pt>
                <c:pt idx="7">
                  <c:v>6500</c:v>
                </c:pt>
                <c:pt idx="8">
                  <c:v>7000</c:v>
                </c:pt>
                <c:pt idx="9">
                  <c:v>7500</c:v>
                </c:pt>
              </c:numCache>
            </c:numRef>
          </c:xVal>
          <c:yVal>
            <c:numRef>
              <c:f>Analisis!$R$494:$R$503</c:f>
              <c:numCache>
                <c:formatCode>General</c:formatCode>
                <c:ptCount val="10"/>
                <c:pt idx="0">
                  <c:v>3000</c:v>
                </c:pt>
                <c:pt idx="1">
                  <c:v>3500</c:v>
                </c:pt>
                <c:pt idx="2">
                  <c:v>4000</c:v>
                </c:pt>
                <c:pt idx="3">
                  <c:v>4500</c:v>
                </c:pt>
                <c:pt idx="4">
                  <c:v>5000</c:v>
                </c:pt>
                <c:pt idx="5">
                  <c:v>5500</c:v>
                </c:pt>
                <c:pt idx="6">
                  <c:v>6000</c:v>
                </c:pt>
                <c:pt idx="7">
                  <c:v>6500</c:v>
                </c:pt>
                <c:pt idx="8">
                  <c:v>7000</c:v>
                </c:pt>
                <c:pt idx="9">
                  <c:v>7500</c:v>
                </c:pt>
              </c:numCache>
            </c:numRef>
          </c:yVal>
        </c:ser>
        <c:axId val="87542016"/>
        <c:axId val="87548288"/>
      </c:scatterChart>
      <c:valAx>
        <c:axId val="87542016"/>
        <c:scaling>
          <c:orientation val="minMax"/>
        </c:scaling>
        <c:axPos val="b"/>
        <c:title>
          <c:tx>
            <c:rich>
              <a:bodyPr/>
              <a:lstStyle/>
              <a:p>
                <a:pPr>
                  <a:defRPr/>
                </a:pPr>
                <a:r>
                  <a:rPr lang="en-US"/>
                  <a:t>IA</a:t>
                </a:r>
              </a:p>
            </c:rich>
          </c:tx>
          <c:layout/>
        </c:title>
        <c:numFmt formatCode="General" sourceLinked="1"/>
        <c:tickLblPos val="nextTo"/>
        <c:spPr>
          <a:noFill/>
        </c:spPr>
        <c:txPr>
          <a:bodyPr/>
          <a:lstStyle/>
          <a:p>
            <a:pPr>
              <a:defRPr sz="1600" b="1" i="0"/>
            </a:pPr>
            <a:endParaRPr lang="es-AR"/>
          </a:p>
        </c:txPr>
        <c:crossAx val="87548288"/>
        <c:crosses val="autoZero"/>
        <c:crossBetween val="midCat"/>
      </c:valAx>
      <c:valAx>
        <c:axId val="87548288"/>
        <c:scaling>
          <c:orientation val="minMax"/>
        </c:scaling>
        <c:axPos val="l"/>
        <c:title>
          <c:tx>
            <c:rich>
              <a:bodyPr rot="-5400000" vert="horz"/>
              <a:lstStyle/>
              <a:p>
                <a:pPr>
                  <a:defRPr/>
                </a:pPr>
                <a:r>
                  <a:rPr lang="en-US"/>
                  <a:t>Rinde (Kg/Ha)</a:t>
                </a:r>
              </a:p>
            </c:rich>
          </c:tx>
          <c:layout/>
        </c:title>
        <c:numFmt formatCode="General" sourceLinked="1"/>
        <c:tickLblPos val="nextTo"/>
        <c:txPr>
          <a:bodyPr/>
          <a:lstStyle/>
          <a:p>
            <a:pPr>
              <a:defRPr sz="1800" b="1"/>
            </a:pPr>
            <a:endParaRPr lang="es-AR"/>
          </a:p>
        </c:txPr>
        <c:crossAx val="87542016"/>
        <c:crosses val="autoZero"/>
        <c:crossBetween val="midCat"/>
      </c:valAx>
    </c:plotArea>
    <c:legend>
      <c:legendPos val="r"/>
      <c:layout/>
      <c:txPr>
        <a:bodyPr/>
        <a:lstStyle/>
        <a:p>
          <a:pPr>
            <a:defRPr sz="1600" b="1">
              <a:effectLst>
                <a:outerShdw blurRad="38100" dist="38100" dir="2700000" algn="tl">
                  <a:srgbClr val="000000">
                    <a:alpha val="43137"/>
                  </a:srgbClr>
                </a:outerShdw>
              </a:effectLst>
            </a:defRPr>
          </a:pPr>
          <a:endParaRPr lang="es-AR"/>
        </a:p>
      </c:txPr>
    </c:legend>
    <c:plotVisOnly val="1"/>
  </c:chart>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s-AR"/>
  <c:chart>
    <c:plotArea>
      <c:layout/>
      <c:scatterChart>
        <c:scatterStyle val="lineMarker"/>
        <c:ser>
          <c:idx val="0"/>
          <c:order val="0"/>
          <c:tx>
            <c:v>Cebada</c:v>
          </c:tx>
          <c:spPr>
            <a:ln w="57150">
              <a:solidFill>
                <a:srgbClr val="FF0000"/>
              </a:solidFill>
            </a:ln>
          </c:spPr>
          <c:marker>
            <c:symbol val="none"/>
          </c:marker>
          <c:xVal>
            <c:numRef>
              <c:f>Analisis!$Q$494:$Q$503</c:f>
              <c:numCache>
                <c:formatCode>General</c:formatCode>
                <c:ptCount val="10"/>
                <c:pt idx="0">
                  <c:v>3000</c:v>
                </c:pt>
                <c:pt idx="1">
                  <c:v>3500</c:v>
                </c:pt>
                <c:pt idx="2">
                  <c:v>4000</c:v>
                </c:pt>
                <c:pt idx="3">
                  <c:v>4500</c:v>
                </c:pt>
                <c:pt idx="4">
                  <c:v>5000</c:v>
                </c:pt>
                <c:pt idx="5">
                  <c:v>5500</c:v>
                </c:pt>
                <c:pt idx="6">
                  <c:v>6000</c:v>
                </c:pt>
                <c:pt idx="7">
                  <c:v>6500</c:v>
                </c:pt>
                <c:pt idx="8">
                  <c:v>7000</c:v>
                </c:pt>
                <c:pt idx="9">
                  <c:v>7500</c:v>
                </c:pt>
              </c:numCache>
            </c:numRef>
          </c:xVal>
          <c:yVal>
            <c:numRef>
              <c:f>Analisis!$AJ$494:$AJ$503</c:f>
              <c:numCache>
                <c:formatCode>0.0</c:formatCode>
                <c:ptCount val="10"/>
                <c:pt idx="0">
                  <c:v>-16.525630972476986</c:v>
                </c:pt>
                <c:pt idx="1">
                  <c:v>18.395021926605491</c:v>
                </c:pt>
                <c:pt idx="2">
                  <c:v>24.991454642201916</c:v>
                </c:pt>
                <c:pt idx="3">
                  <c:v>59.912107541284307</c:v>
                </c:pt>
                <c:pt idx="4">
                  <c:v>66.508540256880408</c:v>
                </c:pt>
                <c:pt idx="5">
                  <c:v>101.42919315596322</c:v>
                </c:pt>
                <c:pt idx="6">
                  <c:v>108.02562587155954</c:v>
                </c:pt>
                <c:pt idx="7">
                  <c:v>142.94627877064218</c:v>
                </c:pt>
                <c:pt idx="8">
                  <c:v>139.28271148623861</c:v>
                </c:pt>
                <c:pt idx="9">
                  <c:v>174.20336438532115</c:v>
                </c:pt>
              </c:numCache>
            </c:numRef>
          </c:yVal>
        </c:ser>
        <c:ser>
          <c:idx val="1"/>
          <c:order val="1"/>
          <c:tx>
            <c:v>Tr Cal</c:v>
          </c:tx>
          <c:spPr>
            <a:ln w="57150">
              <a:solidFill>
                <a:srgbClr val="1F497D">
                  <a:lumMod val="60000"/>
                  <a:lumOff val="40000"/>
                </a:srgbClr>
              </a:solidFill>
            </a:ln>
          </c:spPr>
          <c:marker>
            <c:symbol val="circle"/>
            <c:size val="7"/>
            <c:spPr>
              <a:noFill/>
              <a:ln>
                <a:noFill/>
              </a:ln>
            </c:spPr>
          </c:marker>
          <c:xVal>
            <c:numRef>
              <c:f>Analisis!$Q$494:$Q$503</c:f>
              <c:numCache>
                <c:formatCode>General</c:formatCode>
                <c:ptCount val="10"/>
                <c:pt idx="0">
                  <c:v>3000</c:v>
                </c:pt>
                <c:pt idx="1">
                  <c:v>3500</c:v>
                </c:pt>
                <c:pt idx="2">
                  <c:v>4000</c:v>
                </c:pt>
                <c:pt idx="3">
                  <c:v>4500</c:v>
                </c:pt>
                <c:pt idx="4">
                  <c:v>5000</c:v>
                </c:pt>
                <c:pt idx="5">
                  <c:v>5500</c:v>
                </c:pt>
                <c:pt idx="6">
                  <c:v>6000</c:v>
                </c:pt>
                <c:pt idx="7">
                  <c:v>6500</c:v>
                </c:pt>
                <c:pt idx="8">
                  <c:v>7000</c:v>
                </c:pt>
                <c:pt idx="9">
                  <c:v>7500</c:v>
                </c:pt>
              </c:numCache>
            </c:numRef>
          </c:xVal>
          <c:yVal>
            <c:numRef>
              <c:f>Analisis!$AH$494:$AH$503</c:f>
              <c:numCache>
                <c:formatCode>0.0</c:formatCode>
                <c:ptCount val="10"/>
                <c:pt idx="0">
                  <c:v>-234.50265106400889</c:v>
                </c:pt>
                <c:pt idx="1">
                  <c:v>-173.61794871032384</c:v>
                </c:pt>
                <c:pt idx="2">
                  <c:v>-142.42682433829006</c:v>
                </c:pt>
                <c:pt idx="3">
                  <c:v>-81.542121984604023</c:v>
                </c:pt>
                <c:pt idx="4">
                  <c:v>-50.35099761256987</c:v>
                </c:pt>
                <c:pt idx="5">
                  <c:v>10.533704741115628</c:v>
                </c:pt>
                <c:pt idx="6">
                  <c:v>41.724829113149781</c:v>
                </c:pt>
                <c:pt idx="7">
                  <c:v>102.60953146683551</c:v>
                </c:pt>
                <c:pt idx="8">
                  <c:v>122.40065583886961</c:v>
                </c:pt>
                <c:pt idx="9">
                  <c:v>183.28535819255512</c:v>
                </c:pt>
              </c:numCache>
            </c:numRef>
          </c:yVal>
        </c:ser>
        <c:ser>
          <c:idx val="2"/>
          <c:order val="2"/>
          <c:tx>
            <c:v>Tr Art 12</c:v>
          </c:tx>
          <c:spPr>
            <a:ln w="63500">
              <a:solidFill>
                <a:srgbClr val="00FF00"/>
              </a:solidFill>
            </a:ln>
          </c:spPr>
          <c:marker>
            <c:spPr>
              <a:noFill/>
              <a:ln>
                <a:noFill/>
              </a:ln>
            </c:spPr>
          </c:marker>
          <c:xVal>
            <c:numRef>
              <c:f>Analisis!$Q$494:$Q$503</c:f>
              <c:numCache>
                <c:formatCode>General</c:formatCode>
                <c:ptCount val="10"/>
                <c:pt idx="0">
                  <c:v>3000</c:v>
                </c:pt>
                <c:pt idx="1">
                  <c:v>3500</c:v>
                </c:pt>
                <c:pt idx="2">
                  <c:v>4000</c:v>
                </c:pt>
                <c:pt idx="3">
                  <c:v>4500</c:v>
                </c:pt>
                <c:pt idx="4">
                  <c:v>5000</c:v>
                </c:pt>
                <c:pt idx="5">
                  <c:v>5500</c:v>
                </c:pt>
                <c:pt idx="6">
                  <c:v>6000</c:v>
                </c:pt>
                <c:pt idx="7">
                  <c:v>6500</c:v>
                </c:pt>
                <c:pt idx="8">
                  <c:v>7000</c:v>
                </c:pt>
                <c:pt idx="9">
                  <c:v>7500</c:v>
                </c:pt>
              </c:numCache>
            </c:numRef>
          </c:xVal>
          <c:yVal>
            <c:numRef>
              <c:f>Analisis!$AF$494:$AF$503</c:f>
              <c:numCache>
                <c:formatCode>0.0</c:formatCode>
                <c:ptCount val="10"/>
                <c:pt idx="0">
                  <c:v>-227.66385321100844</c:v>
                </c:pt>
                <c:pt idx="1">
                  <c:v>-180.18504587155962</c:v>
                </c:pt>
                <c:pt idx="2">
                  <c:v>-162.39981651376144</c:v>
                </c:pt>
                <c:pt idx="3">
                  <c:v>-114.92100917431192</c:v>
                </c:pt>
                <c:pt idx="4">
                  <c:v>-97.135779816513221</c:v>
                </c:pt>
                <c:pt idx="5">
                  <c:v>-49.656972477064244</c:v>
                </c:pt>
                <c:pt idx="6">
                  <c:v>-31.871743119265929</c:v>
                </c:pt>
                <c:pt idx="7">
                  <c:v>15.607064220183588</c:v>
                </c:pt>
                <c:pt idx="8">
                  <c:v>21.992293577981627</c:v>
                </c:pt>
                <c:pt idx="9">
                  <c:v>69.471100917431258</c:v>
                </c:pt>
              </c:numCache>
            </c:numRef>
          </c:yVal>
        </c:ser>
        <c:axId val="87766144"/>
        <c:axId val="87768448"/>
      </c:scatterChart>
      <c:valAx>
        <c:axId val="87766144"/>
        <c:scaling>
          <c:orientation val="minMax"/>
          <c:max val="8000"/>
          <c:min val="0"/>
        </c:scaling>
        <c:axPos val="b"/>
        <c:title>
          <c:tx>
            <c:rich>
              <a:bodyPr/>
              <a:lstStyle/>
              <a:p>
                <a:pPr>
                  <a:defRPr/>
                </a:pPr>
                <a:r>
                  <a:rPr lang="en-US"/>
                  <a:t>IA</a:t>
                </a:r>
              </a:p>
            </c:rich>
          </c:tx>
          <c:layout/>
        </c:title>
        <c:numFmt formatCode="General" sourceLinked="1"/>
        <c:tickLblPos val="nextTo"/>
        <c:txPr>
          <a:bodyPr/>
          <a:lstStyle/>
          <a:p>
            <a:pPr>
              <a:defRPr sz="1200" b="1"/>
            </a:pPr>
            <a:endParaRPr lang="es-AR"/>
          </a:p>
        </c:txPr>
        <c:crossAx val="87768448"/>
        <c:crossesAt val="-500"/>
        <c:crossBetween val="midCat"/>
        <c:majorUnit val="1000"/>
        <c:minorUnit val="200"/>
      </c:valAx>
      <c:valAx>
        <c:axId val="87768448"/>
        <c:scaling>
          <c:orientation val="minMax"/>
          <c:max val="200"/>
          <c:min val="-250"/>
        </c:scaling>
        <c:axPos val="l"/>
        <c:majorGridlines/>
        <c:title>
          <c:tx>
            <c:rich>
              <a:bodyPr rot="-5400000" vert="horz"/>
              <a:lstStyle/>
              <a:p>
                <a:pPr>
                  <a:defRPr/>
                </a:pPr>
                <a:r>
                  <a:rPr lang="en-US"/>
                  <a:t>MB (u$s/Ha)</a:t>
                </a:r>
              </a:p>
            </c:rich>
          </c:tx>
          <c:layout/>
        </c:title>
        <c:numFmt formatCode="0.0" sourceLinked="1"/>
        <c:tickLblPos val="nextTo"/>
        <c:txPr>
          <a:bodyPr/>
          <a:lstStyle/>
          <a:p>
            <a:pPr>
              <a:defRPr sz="1200" b="1"/>
            </a:pPr>
            <a:endParaRPr lang="es-AR"/>
          </a:p>
        </c:txPr>
        <c:crossAx val="87766144"/>
        <c:crossesAt val="1"/>
        <c:crossBetween val="midCat"/>
        <c:majorUnit val="50"/>
        <c:minorUnit val="50"/>
      </c:valAx>
    </c:plotArea>
    <c:legend>
      <c:legendPos val="r"/>
      <c:layout/>
      <c:txPr>
        <a:bodyPr/>
        <a:lstStyle/>
        <a:p>
          <a:pPr>
            <a:defRPr sz="1100"/>
          </a:pPr>
          <a:endParaRPr lang="es-AR"/>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b="1" u="sng"/>
            </a:pPr>
            <a:r>
              <a:rPr lang="es-AR" b="1" u="sng"/>
              <a:t>Superficie de Fina x Sub-Zona</a:t>
            </a:r>
          </a:p>
        </c:rich>
      </c:tx>
      <c:layout/>
    </c:title>
    <c:view3D>
      <c:rotX val="30"/>
      <c:perspective val="30"/>
    </c:view3D>
    <c:plotArea>
      <c:layout>
        <c:manualLayout>
          <c:layoutTarget val="inner"/>
          <c:xMode val="edge"/>
          <c:yMode val="edge"/>
          <c:x val="3.05555622387494E-2"/>
          <c:y val="0.15228932638034692"/>
          <c:w val="0.8431331677894065"/>
          <c:h val="0.84771067361965569"/>
        </c:manualLayout>
      </c:layout>
      <c:pie3DChart>
        <c:varyColors val="1"/>
        <c:ser>
          <c:idx val="0"/>
          <c:order val="0"/>
          <c:spPr>
            <a:solidFill>
              <a:srgbClr val="FFFF00"/>
            </a:solidFill>
          </c:spPr>
          <c:explosion val="25"/>
          <c:dPt>
            <c:idx val="0"/>
            <c:spPr>
              <a:solidFill>
                <a:srgbClr val="E03CCC"/>
              </a:solidFill>
            </c:spPr>
          </c:dPt>
          <c:dPt>
            <c:idx val="1"/>
            <c:spPr>
              <a:solidFill>
                <a:srgbClr val="00B050"/>
              </a:solidFill>
            </c:spPr>
          </c:dPt>
          <c:dPt>
            <c:idx val="3"/>
            <c:spPr>
              <a:solidFill>
                <a:srgbClr val="00B0F0"/>
              </a:solidFill>
            </c:spPr>
          </c:dPt>
          <c:dLbls>
            <c:dLbl>
              <c:idx val="0"/>
              <c:spPr/>
              <c:txPr>
                <a:bodyPr/>
                <a:lstStyle/>
                <a:p>
                  <a:pPr>
                    <a:defRPr sz="1600" b="1">
                      <a:solidFill>
                        <a:schemeClr val="bg1"/>
                      </a:solidFill>
                      <a:effectLst>
                        <a:outerShdw blurRad="38100" dist="38100" dir="2700000" algn="tl">
                          <a:srgbClr val="000000">
                            <a:alpha val="43137"/>
                          </a:srgbClr>
                        </a:outerShdw>
                      </a:effectLst>
                    </a:defRPr>
                  </a:pPr>
                  <a:endParaRPr lang="es-AR"/>
                </a:p>
              </c:txPr>
            </c:dLbl>
            <c:dLbl>
              <c:idx val="2"/>
              <c:layout>
                <c:manualLayout>
                  <c:x val="-7.2222238018862212E-2"/>
                  <c:y val="3.2652832683228841E-2"/>
                </c:manualLayout>
              </c:layout>
              <c:dLblPos val="ctr"/>
              <c:showVal val="1"/>
              <c:showPercent val="1"/>
              <c:separator>
</c:separator>
            </c:dLbl>
            <c:txPr>
              <a:bodyPr/>
              <a:lstStyle/>
              <a:p>
                <a:pPr>
                  <a:defRPr sz="1600" b="1">
                    <a:effectLst>
                      <a:outerShdw blurRad="38100" dist="38100" dir="2700000" algn="tl">
                        <a:srgbClr val="000000">
                          <a:alpha val="43137"/>
                        </a:srgbClr>
                      </a:outerShdw>
                    </a:effectLst>
                  </a:defRPr>
                </a:pPr>
                <a:endParaRPr lang="es-AR"/>
              </a:p>
            </c:txPr>
            <c:dLblPos val="ctr"/>
            <c:showVal val="1"/>
            <c:showPercent val="1"/>
            <c:separator>
</c:separator>
          </c:dLbls>
          <c:cat>
            <c:strRef>
              <c:f>('Caract-ZO'!$F$4,'Caract-ZO'!$J$4,'Caract-ZO'!$H$4,'Caract-ZO'!$D$4)</c:f>
              <c:strCache>
                <c:ptCount val="4"/>
                <c:pt idx="0">
                  <c:v>Centro-Este</c:v>
                </c:pt>
                <c:pt idx="1">
                  <c:v>Sur</c:v>
                </c:pt>
                <c:pt idx="2">
                  <c:v>Oeste</c:v>
                </c:pt>
                <c:pt idx="3">
                  <c:v>Norte</c:v>
                </c:pt>
              </c:strCache>
            </c:strRef>
          </c:cat>
          <c:val>
            <c:numRef>
              <c:f>('Caract-ZO'!$F$11,'Caract-ZO'!$J$11,'Caract-ZO'!$H$11,'Caract-ZO'!$D$11)</c:f>
              <c:numCache>
                <c:formatCode>#,##0</c:formatCode>
                <c:ptCount val="4"/>
                <c:pt idx="0">
                  <c:v>19938</c:v>
                </c:pt>
                <c:pt idx="1">
                  <c:v>29279.14</c:v>
                </c:pt>
                <c:pt idx="2">
                  <c:v>6935</c:v>
                </c:pt>
                <c:pt idx="3">
                  <c:v>16427</c:v>
                </c:pt>
              </c:numCache>
            </c:numRef>
          </c:val>
        </c:ser>
        <c:dLbls>
          <c:showPercent val="1"/>
        </c:dLbls>
      </c:pie3DChart>
    </c:plotArea>
    <c:legend>
      <c:legendPos val="r"/>
      <c:layout>
        <c:manualLayout>
          <c:xMode val="edge"/>
          <c:yMode val="edge"/>
          <c:x val="7.9244111820671884E-2"/>
          <c:y val="2.5745173065726771E-3"/>
          <c:w val="0.6846447254253557"/>
          <c:h val="0.12038982282910085"/>
        </c:manualLayout>
      </c:layout>
      <c:txPr>
        <a:bodyPr/>
        <a:lstStyle/>
        <a:p>
          <a:pPr>
            <a:defRPr sz="1100" b="1">
              <a:solidFill>
                <a:schemeClr val="bg1"/>
              </a:solidFill>
              <a:effectLst>
                <a:outerShdw blurRad="38100" dist="38100" dir="2700000" algn="tl">
                  <a:srgbClr val="000000">
                    <a:alpha val="43137"/>
                  </a:srgbClr>
                </a:outerShdw>
              </a:effectLst>
            </a:defRPr>
          </a:pPr>
          <a:endParaRPr lang="es-AR"/>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AR"/>
  <c:chart>
    <c:title>
      <c:layout/>
      <c:overlay val="1"/>
      <c:txPr>
        <a:bodyPr/>
        <a:lstStyle/>
        <a:p>
          <a:pPr>
            <a:defRPr sz="2800">
              <a:latin typeface="Comic Sans MS" pitchFamily="66" charset="0"/>
            </a:defRPr>
          </a:pPr>
          <a:endParaRPr lang="es-AR"/>
        </a:p>
      </c:txPr>
    </c:title>
    <c:plotArea>
      <c:layout>
        <c:manualLayout>
          <c:layoutTarget val="inner"/>
          <c:xMode val="edge"/>
          <c:yMode val="edge"/>
          <c:x val="0.12473564304462022"/>
          <c:y val="0.20066911753091879"/>
          <c:w val="0.84802362204724424"/>
          <c:h val="0.66912246686989896"/>
        </c:manualLayout>
      </c:layout>
      <c:lineChart>
        <c:grouping val="standard"/>
        <c:ser>
          <c:idx val="0"/>
          <c:order val="0"/>
          <c:tx>
            <c:v>Trigo</c:v>
          </c:tx>
          <c:spPr>
            <a:ln w="76200"/>
            <a:effectLst>
              <a:outerShdw blurRad="50800" dist="38100" dir="2700000" algn="tl" rotWithShape="0">
                <a:prstClr val="black">
                  <a:alpha val="40000"/>
                </a:prstClr>
              </a:outerShdw>
            </a:effectLst>
          </c:spPr>
          <c:marker>
            <c:symbol val="none"/>
          </c:marker>
          <c:dLbls>
            <c:numFmt formatCode="#,##0" sourceLinked="0"/>
            <c:txPr>
              <a:bodyPr/>
              <a:lstStyle/>
              <a:p>
                <a:pPr>
                  <a:defRPr sz="1800" b="1"/>
                </a:pPr>
                <a:endParaRPr lang="es-AR"/>
              </a:p>
            </c:txPr>
            <c:dLblPos val="t"/>
            <c:showVal val="1"/>
          </c:dLbls>
          <c:trendline>
            <c:spPr>
              <a:ln w="57150">
                <a:solidFill>
                  <a:schemeClr val="tx1">
                    <a:lumMod val="65000"/>
                    <a:lumOff val="35000"/>
                  </a:schemeClr>
                </a:solidFill>
                <a:prstDash val="sysDash"/>
              </a:ln>
            </c:spPr>
            <c:trendlineType val="linear"/>
            <c:dispEq val="1"/>
            <c:trendlineLbl>
              <c:layout>
                <c:manualLayout>
                  <c:x val="3.6954435695538045E-2"/>
                  <c:y val="0.42533098560346994"/>
                </c:manualLayout>
              </c:layout>
              <c:tx>
                <c:rich>
                  <a:bodyPr/>
                  <a:lstStyle/>
                  <a:p>
                    <a:pPr>
                      <a:defRPr sz="2000" b="1"/>
                    </a:pPr>
                    <a:r>
                      <a:rPr lang="en-US" baseline="0"/>
                      <a:t>y = </a:t>
                    </a:r>
                    <a:r>
                      <a:rPr lang="en-US" sz="2800" baseline="0">
                        <a:solidFill>
                          <a:srgbClr val="FF0000"/>
                        </a:solidFill>
                      </a:rPr>
                      <a:t>87,36</a:t>
                    </a:r>
                    <a:r>
                      <a:rPr lang="en-US" baseline="0"/>
                      <a:t>x + 3201</a:t>
                    </a:r>
                    <a:endParaRPr lang="en-US"/>
                  </a:p>
                </c:rich>
              </c:tx>
              <c:numFmt formatCode="General" sourceLinked="0"/>
            </c:trendlineLbl>
          </c:trendline>
          <c:cat>
            <c:strRef>
              <c:f>'Caract-ZO'!$D$33:$P$33</c:f>
              <c:strCache>
                <c:ptCount val="13"/>
                <c:pt idx="0">
                  <c:v>99/00</c:v>
                </c:pt>
                <c:pt idx="1">
                  <c:v>00/01</c:v>
                </c:pt>
                <c:pt idx="2">
                  <c:v>01/02</c:v>
                </c:pt>
                <c:pt idx="3">
                  <c:v>02/03</c:v>
                </c:pt>
                <c:pt idx="4">
                  <c:v>03/04</c:v>
                </c:pt>
                <c:pt idx="5">
                  <c:v>04/05</c:v>
                </c:pt>
                <c:pt idx="6">
                  <c:v>05/06</c:v>
                </c:pt>
                <c:pt idx="7">
                  <c:v>06/07</c:v>
                </c:pt>
                <c:pt idx="8">
                  <c:v>07/08</c:v>
                </c:pt>
                <c:pt idx="9">
                  <c:v>08/09</c:v>
                </c:pt>
                <c:pt idx="10">
                  <c:v>09/10</c:v>
                </c:pt>
                <c:pt idx="11">
                  <c:v>10/11</c:v>
                </c:pt>
                <c:pt idx="12">
                  <c:v>11/12</c:v>
                </c:pt>
              </c:strCache>
            </c:strRef>
          </c:cat>
          <c:val>
            <c:numRef>
              <c:f>'Caract-ZO'!$D$35:$P$35</c:f>
              <c:numCache>
                <c:formatCode>#,##0.00</c:formatCode>
                <c:ptCount val="13"/>
                <c:pt idx="0">
                  <c:v>2996</c:v>
                </c:pt>
                <c:pt idx="1">
                  <c:v>3619</c:v>
                </c:pt>
                <c:pt idx="2">
                  <c:v>2876</c:v>
                </c:pt>
                <c:pt idx="3">
                  <c:v>3025</c:v>
                </c:pt>
                <c:pt idx="4">
                  <c:v>4019</c:v>
                </c:pt>
                <c:pt idx="5">
                  <c:v>4162</c:v>
                </c:pt>
                <c:pt idx="6">
                  <c:v>4806</c:v>
                </c:pt>
                <c:pt idx="7">
                  <c:v>4190</c:v>
                </c:pt>
                <c:pt idx="8">
                  <c:v>4053</c:v>
                </c:pt>
                <c:pt idx="9">
                  <c:v>4233</c:v>
                </c:pt>
                <c:pt idx="10">
                  <c:v>2335</c:v>
                </c:pt>
                <c:pt idx="11">
                  <c:v>5080.3402370085751</c:v>
                </c:pt>
                <c:pt idx="12">
                  <c:v>4169</c:v>
                </c:pt>
              </c:numCache>
            </c:numRef>
          </c:val>
        </c:ser>
        <c:marker val="1"/>
        <c:axId val="79721984"/>
        <c:axId val="79723520"/>
      </c:lineChart>
      <c:catAx>
        <c:axId val="79721984"/>
        <c:scaling>
          <c:orientation val="minMax"/>
        </c:scaling>
        <c:axPos val="b"/>
        <c:numFmt formatCode="General" sourceLinked="1"/>
        <c:tickLblPos val="nextTo"/>
        <c:txPr>
          <a:bodyPr/>
          <a:lstStyle/>
          <a:p>
            <a:pPr>
              <a:defRPr sz="1400" b="1">
                <a:latin typeface="Comic Sans MS" pitchFamily="66" charset="0"/>
              </a:defRPr>
            </a:pPr>
            <a:endParaRPr lang="es-AR"/>
          </a:p>
        </c:txPr>
        <c:crossAx val="79723520"/>
        <c:crosses val="autoZero"/>
        <c:auto val="1"/>
        <c:lblAlgn val="ctr"/>
        <c:lblOffset val="100"/>
      </c:catAx>
      <c:valAx>
        <c:axId val="79723520"/>
        <c:scaling>
          <c:orientation val="minMax"/>
        </c:scaling>
        <c:axPos val="l"/>
        <c:title>
          <c:tx>
            <c:rich>
              <a:bodyPr rot="-5400000" vert="horz"/>
              <a:lstStyle/>
              <a:p>
                <a:pPr>
                  <a:defRPr sz="1400"/>
                </a:pPr>
                <a:r>
                  <a:rPr lang="en-US" sz="1400"/>
                  <a:t>Rinde x ha</a:t>
                </a:r>
              </a:p>
            </c:rich>
          </c:tx>
          <c:layout/>
        </c:title>
        <c:numFmt formatCode="#,##0" sourceLinked="0"/>
        <c:tickLblPos val="nextTo"/>
        <c:txPr>
          <a:bodyPr/>
          <a:lstStyle/>
          <a:p>
            <a:pPr>
              <a:defRPr sz="1400" b="1">
                <a:latin typeface="Comic Sans MS" pitchFamily="66" charset="0"/>
              </a:defRPr>
            </a:pPr>
            <a:endParaRPr lang="es-AR"/>
          </a:p>
        </c:txPr>
        <c:crossAx val="79721984"/>
        <c:crosses val="autoZero"/>
        <c:crossBetween val="between"/>
        <c:majorUnit val="500"/>
        <c:minorUnit val="250"/>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AR"/>
  <c:chart>
    <c:title>
      <c:tx>
        <c:rich>
          <a:bodyPr/>
          <a:lstStyle/>
          <a:p>
            <a:pPr>
              <a:defRPr sz="2800">
                <a:latin typeface="Comic Sans MS" pitchFamily="66" charset="0"/>
              </a:defRPr>
            </a:pPr>
            <a:r>
              <a:rPr lang="en-US" sz="2800">
                <a:latin typeface="Comic Sans MS" pitchFamily="66" charset="0"/>
              </a:rPr>
              <a:t>Cebada y Colza</a:t>
            </a:r>
          </a:p>
        </c:rich>
      </c:tx>
      <c:layout/>
    </c:title>
    <c:plotArea>
      <c:layout>
        <c:manualLayout>
          <c:layoutTarget val="inner"/>
          <c:xMode val="edge"/>
          <c:yMode val="edge"/>
          <c:x val="0.12181947635469921"/>
          <c:y val="0.1546989596331339"/>
          <c:w val="0.84918068826050763"/>
          <c:h val="0.71927173003111811"/>
        </c:manualLayout>
      </c:layout>
      <c:lineChart>
        <c:grouping val="standard"/>
        <c:ser>
          <c:idx val="1"/>
          <c:order val="0"/>
          <c:tx>
            <c:v>Cebada</c:v>
          </c:tx>
          <c:spPr>
            <a:ln w="76200">
              <a:solidFill>
                <a:srgbClr val="FF0000"/>
              </a:solidFill>
            </a:ln>
            <a:effectLst>
              <a:outerShdw blurRad="50800" dist="38100" dir="2700000" algn="tl" rotWithShape="0">
                <a:prstClr val="black">
                  <a:alpha val="40000"/>
                </a:prstClr>
              </a:outerShdw>
            </a:effectLst>
          </c:spPr>
          <c:marker>
            <c:symbol val="none"/>
          </c:marker>
          <c:dLbls>
            <c:numFmt formatCode="#,##0" sourceLinked="0"/>
            <c:txPr>
              <a:bodyPr/>
              <a:lstStyle/>
              <a:p>
                <a:pPr>
                  <a:defRPr sz="1800" b="1"/>
                </a:pPr>
                <a:endParaRPr lang="es-AR"/>
              </a:p>
            </c:txPr>
            <c:dLblPos val="t"/>
            <c:showVal val="1"/>
          </c:dLbls>
          <c:trendline>
            <c:spPr>
              <a:ln w="44450">
                <a:solidFill>
                  <a:schemeClr val="tx1">
                    <a:lumMod val="50000"/>
                    <a:lumOff val="50000"/>
                  </a:schemeClr>
                </a:solidFill>
                <a:prstDash val="dash"/>
              </a:ln>
            </c:spPr>
            <c:trendlineType val="linear"/>
            <c:dispEq val="1"/>
            <c:trendlineLbl>
              <c:layout>
                <c:manualLayout>
                  <c:x val="9.8465023914608762E-2"/>
                  <c:y val="-0.17879447233266924"/>
                </c:manualLayout>
              </c:layout>
              <c:tx>
                <c:rich>
                  <a:bodyPr/>
                  <a:lstStyle/>
                  <a:p>
                    <a:pPr>
                      <a:defRPr sz="1600" b="1"/>
                    </a:pPr>
                    <a:r>
                      <a:rPr lang="en-US" baseline="0"/>
                      <a:t>y = </a:t>
                    </a:r>
                    <a:r>
                      <a:rPr lang="en-US" sz="2400" baseline="0">
                        <a:solidFill>
                          <a:srgbClr val="FF0000"/>
                        </a:solidFill>
                      </a:rPr>
                      <a:t>136,1</a:t>
                    </a:r>
                    <a:r>
                      <a:rPr lang="en-US" baseline="0"/>
                      <a:t>x + 3047,</a:t>
                    </a:r>
                    <a:endParaRPr lang="en-US"/>
                  </a:p>
                </c:rich>
              </c:tx>
              <c:numFmt formatCode="General" sourceLinked="0"/>
            </c:trendlineLbl>
          </c:trendline>
          <c:cat>
            <c:strRef>
              <c:f>'Caract-ZO'!$K$33:$P$33</c:f>
              <c:strCache>
                <c:ptCount val="6"/>
                <c:pt idx="0">
                  <c:v>06/07</c:v>
                </c:pt>
                <c:pt idx="1">
                  <c:v>07/08</c:v>
                </c:pt>
                <c:pt idx="2">
                  <c:v>08/09</c:v>
                </c:pt>
                <c:pt idx="3">
                  <c:v>09/10</c:v>
                </c:pt>
                <c:pt idx="4">
                  <c:v>10/11</c:v>
                </c:pt>
                <c:pt idx="5">
                  <c:v>11/12</c:v>
                </c:pt>
              </c:strCache>
            </c:strRef>
          </c:cat>
          <c:val>
            <c:numRef>
              <c:f>'Caract-ZO'!$K$43:$P$43</c:f>
              <c:numCache>
                <c:formatCode>#,##0.00</c:formatCode>
                <c:ptCount val="6"/>
                <c:pt idx="0">
                  <c:v>2499</c:v>
                </c:pt>
                <c:pt idx="1">
                  <c:v>3971</c:v>
                </c:pt>
                <c:pt idx="2">
                  <c:v>3996</c:v>
                </c:pt>
                <c:pt idx="3">
                  <c:v>2809</c:v>
                </c:pt>
                <c:pt idx="4">
                  <c:v>4491.5285467594986</c:v>
                </c:pt>
                <c:pt idx="5">
                  <c:v>3377.1022333972128</c:v>
                </c:pt>
              </c:numCache>
            </c:numRef>
          </c:val>
        </c:ser>
        <c:ser>
          <c:idx val="2"/>
          <c:order val="1"/>
          <c:tx>
            <c:v>Colza</c:v>
          </c:tx>
          <c:spPr>
            <a:ln w="76200">
              <a:solidFill>
                <a:srgbClr val="00B050"/>
              </a:solidFill>
            </a:ln>
            <a:effectLst>
              <a:outerShdw blurRad="50800" dist="38100" dir="2700000" algn="tl" rotWithShape="0">
                <a:prstClr val="black">
                  <a:alpha val="40000"/>
                </a:prstClr>
              </a:outerShdw>
            </a:effectLst>
          </c:spPr>
          <c:marker>
            <c:symbol val="none"/>
          </c:marker>
          <c:dLbls>
            <c:numFmt formatCode="#,##0" sourceLinked="0"/>
            <c:txPr>
              <a:bodyPr/>
              <a:lstStyle/>
              <a:p>
                <a:pPr>
                  <a:defRPr sz="1800" b="1"/>
                </a:pPr>
                <a:endParaRPr lang="es-AR"/>
              </a:p>
            </c:txPr>
            <c:dLblPos val="t"/>
            <c:showVal val="1"/>
          </c:dLbls>
          <c:cat>
            <c:strRef>
              <c:f>'Caract-ZO'!$K$33:$P$33</c:f>
              <c:strCache>
                <c:ptCount val="6"/>
                <c:pt idx="0">
                  <c:v>06/07</c:v>
                </c:pt>
                <c:pt idx="1">
                  <c:v>07/08</c:v>
                </c:pt>
                <c:pt idx="2">
                  <c:v>08/09</c:v>
                </c:pt>
                <c:pt idx="3">
                  <c:v>09/10</c:v>
                </c:pt>
                <c:pt idx="4">
                  <c:v>10/11</c:v>
                </c:pt>
                <c:pt idx="5">
                  <c:v>11/12</c:v>
                </c:pt>
              </c:strCache>
            </c:strRef>
          </c:cat>
          <c:val>
            <c:numRef>
              <c:f>'Caract-ZO'!$K$51:$P$51</c:f>
              <c:numCache>
                <c:formatCode>General</c:formatCode>
                <c:ptCount val="6"/>
                <c:pt idx="2" formatCode="#,##0.00">
                  <c:v>1367</c:v>
                </c:pt>
                <c:pt idx="3" formatCode="#,##0.00">
                  <c:v>1268</c:v>
                </c:pt>
                <c:pt idx="4" formatCode="#,##0.00">
                  <c:v>2664.3835616438359</c:v>
                </c:pt>
                <c:pt idx="5" formatCode="#,##0.00">
                  <c:v>1871.8855218855219</c:v>
                </c:pt>
              </c:numCache>
            </c:numRef>
          </c:val>
        </c:ser>
        <c:marker val="1"/>
        <c:axId val="79817344"/>
        <c:axId val="79892864"/>
      </c:lineChart>
      <c:catAx>
        <c:axId val="79817344"/>
        <c:scaling>
          <c:orientation val="minMax"/>
        </c:scaling>
        <c:axPos val="b"/>
        <c:numFmt formatCode="General" sourceLinked="1"/>
        <c:tickLblPos val="nextTo"/>
        <c:txPr>
          <a:bodyPr/>
          <a:lstStyle/>
          <a:p>
            <a:pPr>
              <a:defRPr sz="1600" b="1">
                <a:latin typeface="Comic Sans MS" pitchFamily="66" charset="0"/>
              </a:defRPr>
            </a:pPr>
            <a:endParaRPr lang="es-AR"/>
          </a:p>
        </c:txPr>
        <c:crossAx val="79892864"/>
        <c:crosses val="autoZero"/>
        <c:auto val="1"/>
        <c:lblAlgn val="ctr"/>
        <c:lblOffset val="100"/>
      </c:catAx>
      <c:valAx>
        <c:axId val="79892864"/>
        <c:scaling>
          <c:orientation val="minMax"/>
        </c:scaling>
        <c:axPos val="l"/>
        <c:title>
          <c:tx>
            <c:rich>
              <a:bodyPr rot="-5400000" vert="horz"/>
              <a:lstStyle/>
              <a:p>
                <a:pPr>
                  <a:defRPr sz="1100">
                    <a:latin typeface="Comic Sans MS" pitchFamily="66" charset="0"/>
                  </a:defRPr>
                </a:pPr>
                <a:r>
                  <a:rPr lang="en-US" sz="1100">
                    <a:latin typeface="Comic Sans MS" pitchFamily="66" charset="0"/>
                  </a:rPr>
                  <a:t>Rinde por </a:t>
                </a:r>
                <a:r>
                  <a:rPr lang="en-US" sz="1400">
                    <a:latin typeface="Comic Sans MS" pitchFamily="66" charset="0"/>
                  </a:rPr>
                  <a:t>ha</a:t>
                </a:r>
              </a:p>
            </c:rich>
          </c:tx>
          <c:layout/>
        </c:title>
        <c:numFmt formatCode="#,##0" sourceLinked="0"/>
        <c:tickLblPos val="nextTo"/>
        <c:txPr>
          <a:bodyPr/>
          <a:lstStyle/>
          <a:p>
            <a:pPr>
              <a:defRPr sz="1400" b="1">
                <a:latin typeface="Comic Sans MS" pitchFamily="66" charset="0"/>
              </a:defRPr>
            </a:pPr>
            <a:endParaRPr lang="es-AR"/>
          </a:p>
        </c:txPr>
        <c:crossAx val="79817344"/>
        <c:crosses val="autoZero"/>
        <c:crossBetween val="between"/>
        <c:majorUnit val="500"/>
        <c:minorUnit val="250"/>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AR"/>
  <c:chart>
    <c:autoTitleDeleted val="1"/>
    <c:plotArea>
      <c:layout>
        <c:manualLayout>
          <c:layoutTarget val="inner"/>
          <c:xMode val="edge"/>
          <c:yMode val="edge"/>
          <c:x val="0.18030854935402241"/>
          <c:y val="0.19441775450649781"/>
          <c:w val="0.75304187690916002"/>
          <c:h val="0.54923502251838818"/>
        </c:manualLayout>
      </c:layout>
      <c:barChart>
        <c:barDir val="col"/>
        <c:grouping val="clustered"/>
        <c:ser>
          <c:idx val="1"/>
          <c:order val="1"/>
          <c:tx>
            <c:strRef>
              <c:f>'Caract-ZO'!$AU$6</c:f>
              <c:strCache>
                <c:ptCount val="1"/>
                <c:pt idx="0">
                  <c:v>Centro-este</c:v>
                </c:pt>
              </c:strCache>
            </c:strRef>
          </c:tx>
          <c:spPr>
            <a:solidFill>
              <a:srgbClr val="FF3399"/>
            </a:solidFill>
          </c:spPr>
          <c:cat>
            <c:strRef>
              <c:f>'Caract-ZO'!$AV$5:$AW$5</c:f>
              <c:strCache>
                <c:ptCount val="2"/>
                <c:pt idx="0">
                  <c:v>10-11</c:v>
                </c:pt>
                <c:pt idx="1">
                  <c:v>11-12</c:v>
                </c:pt>
              </c:strCache>
            </c:strRef>
          </c:cat>
          <c:val>
            <c:numRef>
              <c:f>'Caract-ZO'!$AV$6:$AW$6</c:f>
              <c:numCache>
                <c:formatCode>#,##0</c:formatCode>
                <c:ptCount val="2"/>
                <c:pt idx="0">
                  <c:v>4868.4233480349585</c:v>
                </c:pt>
                <c:pt idx="1">
                  <c:v>3792</c:v>
                </c:pt>
              </c:numCache>
            </c:numRef>
          </c:val>
        </c:ser>
        <c:ser>
          <c:idx val="2"/>
          <c:order val="2"/>
          <c:tx>
            <c:strRef>
              <c:f>'Caract-ZO'!$AU$6</c:f>
              <c:strCache>
                <c:ptCount val="1"/>
                <c:pt idx="0">
                  <c:v>Centro-este</c:v>
                </c:pt>
              </c:strCache>
            </c:strRef>
          </c:tx>
          <c:spPr>
            <a:solidFill>
              <a:srgbClr val="FF3399"/>
            </a:solidFill>
            <a:ln>
              <a:solidFill>
                <a:sysClr val="windowText" lastClr="000000"/>
              </a:solidFill>
            </a:ln>
          </c:spPr>
          <c:cat>
            <c:strRef>
              <c:f>'Caract-ZO'!$AV$5:$AW$5</c:f>
              <c:strCache>
                <c:ptCount val="2"/>
                <c:pt idx="0">
                  <c:v>10-11</c:v>
                </c:pt>
                <c:pt idx="1">
                  <c:v>11-12</c:v>
                </c:pt>
              </c:strCache>
            </c:strRef>
          </c:cat>
          <c:val>
            <c:numRef>
              <c:f>'Caract-ZO'!$AV$6:$AW$6</c:f>
              <c:numCache>
                <c:formatCode>#,##0</c:formatCode>
                <c:ptCount val="2"/>
                <c:pt idx="0">
                  <c:v>4868.4233480349585</c:v>
                </c:pt>
                <c:pt idx="1">
                  <c:v>3792</c:v>
                </c:pt>
              </c:numCache>
            </c:numRef>
          </c:val>
        </c:ser>
        <c:ser>
          <c:idx val="0"/>
          <c:order val="0"/>
          <c:tx>
            <c:strRef>
              <c:f>'Caract-ZO'!$AU$6</c:f>
              <c:strCache>
                <c:ptCount val="1"/>
                <c:pt idx="0">
                  <c:v>Centro-este</c:v>
                </c:pt>
              </c:strCache>
            </c:strRef>
          </c:tx>
          <c:spPr>
            <a:solidFill>
              <a:srgbClr val="FF3399"/>
            </a:solidFill>
          </c:spPr>
          <c:dLbls>
            <c:txPr>
              <a:bodyPr/>
              <a:lstStyle/>
              <a:p>
                <a:pPr>
                  <a:defRPr sz="1100" b="1">
                    <a:solidFill>
                      <a:schemeClr val="bg1"/>
                    </a:solidFill>
                  </a:defRPr>
                </a:pPr>
                <a:endParaRPr lang="es-AR"/>
              </a:p>
            </c:txPr>
            <c:dLblPos val="outEnd"/>
            <c:showVal val="1"/>
          </c:dLbls>
          <c:cat>
            <c:strRef>
              <c:f>'Caract-ZO'!$BC$5:$BD$5</c:f>
              <c:strCache>
                <c:ptCount val="2"/>
                <c:pt idx="0">
                  <c:v>10-11</c:v>
                </c:pt>
                <c:pt idx="1">
                  <c:v>11-12</c:v>
                </c:pt>
              </c:strCache>
            </c:strRef>
          </c:cat>
          <c:val>
            <c:numRef>
              <c:f>'Caract-ZO'!$BC$6:$BD$6</c:f>
              <c:numCache>
                <c:formatCode>#,##0</c:formatCode>
                <c:ptCount val="2"/>
                <c:pt idx="0">
                  <c:v>5188.4068852349665</c:v>
                </c:pt>
                <c:pt idx="1">
                  <c:v>4927</c:v>
                </c:pt>
              </c:numCache>
            </c:numRef>
          </c:val>
        </c:ser>
        <c:gapWidth val="27"/>
        <c:overlap val="100"/>
        <c:axId val="81083776"/>
        <c:axId val="81089664"/>
      </c:barChart>
      <c:catAx>
        <c:axId val="81083776"/>
        <c:scaling>
          <c:orientation val="minMax"/>
        </c:scaling>
        <c:axPos val="b"/>
        <c:tickLblPos val="nextTo"/>
        <c:txPr>
          <a:bodyPr/>
          <a:lstStyle/>
          <a:p>
            <a:pPr>
              <a:defRPr sz="1200" b="0">
                <a:solidFill>
                  <a:schemeClr val="bg1"/>
                </a:solidFill>
                <a:effectLst>
                  <a:outerShdw blurRad="38100" dist="38100" dir="2700000" algn="tl">
                    <a:srgbClr val="000000">
                      <a:alpha val="43137"/>
                    </a:srgbClr>
                  </a:outerShdw>
                </a:effectLst>
              </a:defRPr>
            </a:pPr>
            <a:endParaRPr lang="es-AR"/>
          </a:p>
        </c:txPr>
        <c:crossAx val="81089664"/>
        <c:crosses val="autoZero"/>
        <c:auto val="1"/>
        <c:lblAlgn val="ctr"/>
        <c:lblOffset val="100"/>
      </c:catAx>
      <c:valAx>
        <c:axId val="81089664"/>
        <c:scaling>
          <c:orientation val="minMax"/>
        </c:scaling>
        <c:axPos val="l"/>
        <c:majorGridlines/>
        <c:numFmt formatCode="#,##0" sourceLinked="1"/>
        <c:tickLblPos val="nextTo"/>
        <c:spPr>
          <a:effectLst>
            <a:outerShdw blurRad="50800" dist="38100" dir="2700000" algn="tl" rotWithShape="0">
              <a:prstClr val="black">
                <a:alpha val="40000"/>
              </a:prstClr>
            </a:outerShdw>
          </a:effectLst>
        </c:spPr>
        <c:txPr>
          <a:bodyPr/>
          <a:lstStyle/>
          <a:p>
            <a:pPr>
              <a:defRPr b="1">
                <a:solidFill>
                  <a:schemeClr val="bg1"/>
                </a:solidFill>
              </a:defRPr>
            </a:pPr>
            <a:endParaRPr lang="es-AR"/>
          </a:p>
        </c:txPr>
        <c:crossAx val="81083776"/>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AR"/>
  <c:chart>
    <c:autoTitleDeleted val="1"/>
    <c:plotArea>
      <c:layout>
        <c:manualLayout>
          <c:layoutTarget val="inner"/>
          <c:xMode val="edge"/>
          <c:yMode val="edge"/>
          <c:x val="0.18030854935402241"/>
          <c:y val="0.19441775450649781"/>
          <c:w val="0.75304187690916002"/>
          <c:h val="0.63702379683356636"/>
        </c:manualLayout>
      </c:layout>
      <c:barChart>
        <c:barDir val="col"/>
        <c:grouping val="clustered"/>
        <c:ser>
          <c:idx val="0"/>
          <c:order val="0"/>
          <c:tx>
            <c:strRef>
              <c:f>'Caract-ZO'!$AU$7</c:f>
              <c:strCache>
                <c:ptCount val="1"/>
                <c:pt idx="0">
                  <c:v>Centro oeste</c:v>
                </c:pt>
              </c:strCache>
            </c:strRef>
          </c:tx>
          <c:spPr>
            <a:solidFill>
              <a:srgbClr val="FFFF00"/>
            </a:solidFill>
            <a:ln>
              <a:solidFill>
                <a:sysClr val="windowText" lastClr="000000"/>
              </a:solidFill>
            </a:ln>
          </c:spPr>
          <c:dLbls>
            <c:dLblPos val="outEnd"/>
            <c:showVal val="1"/>
          </c:dLbls>
          <c:cat>
            <c:strRef>
              <c:f>'Caract-ZO'!$BC$5:$BD$5</c:f>
              <c:strCache>
                <c:ptCount val="2"/>
                <c:pt idx="0">
                  <c:v>10-11</c:v>
                </c:pt>
                <c:pt idx="1">
                  <c:v>11-12</c:v>
                </c:pt>
              </c:strCache>
            </c:strRef>
          </c:cat>
          <c:val>
            <c:numRef>
              <c:f>'Caract-ZO'!$BC$7:$BD$7</c:f>
              <c:numCache>
                <c:formatCode>#,##0</c:formatCode>
                <c:ptCount val="2"/>
                <c:pt idx="0">
                  <c:v>4069.8609457227276</c:v>
                </c:pt>
                <c:pt idx="1">
                  <c:v>3966</c:v>
                </c:pt>
              </c:numCache>
            </c:numRef>
          </c:val>
        </c:ser>
        <c:gapWidth val="27"/>
        <c:overlap val="100"/>
        <c:axId val="81129856"/>
        <c:axId val="81131392"/>
      </c:barChart>
      <c:catAx>
        <c:axId val="81129856"/>
        <c:scaling>
          <c:orientation val="minMax"/>
        </c:scaling>
        <c:axPos val="b"/>
        <c:numFmt formatCode="@" sourceLinked="1"/>
        <c:tickLblPos val="nextTo"/>
        <c:crossAx val="81131392"/>
        <c:crosses val="autoZero"/>
        <c:auto val="1"/>
        <c:lblAlgn val="ctr"/>
        <c:lblOffset val="100"/>
      </c:catAx>
      <c:valAx>
        <c:axId val="81131392"/>
        <c:scaling>
          <c:orientation val="minMax"/>
          <c:max val="6000"/>
          <c:min val="0"/>
        </c:scaling>
        <c:axPos val="l"/>
        <c:majorGridlines/>
        <c:numFmt formatCode="#,##0" sourceLinked="1"/>
        <c:tickLblPos val="nextTo"/>
        <c:spPr>
          <a:effectLst>
            <a:outerShdw blurRad="50800" dist="38100" dir="2700000" algn="tl" rotWithShape="0">
              <a:prstClr val="black">
                <a:alpha val="40000"/>
              </a:prstClr>
            </a:outerShdw>
          </a:effectLst>
        </c:spPr>
        <c:crossAx val="81129856"/>
        <c:crosses val="autoZero"/>
        <c:crossBetween val="between"/>
      </c:valAx>
    </c:plotArea>
    <c:plotVisOnly val="1"/>
  </c:chart>
  <c:txPr>
    <a:bodyPr/>
    <a:lstStyle/>
    <a:p>
      <a:pPr>
        <a:defRPr b="1">
          <a:solidFill>
            <a:schemeClr val="bg1"/>
          </a:solidFill>
          <a:effectLst>
            <a:outerShdw blurRad="38100" dist="38100" dir="2700000" algn="tl">
              <a:srgbClr val="000000">
                <a:alpha val="43137"/>
              </a:srgbClr>
            </a:outerShdw>
          </a:effectLst>
        </a:defRPr>
      </a:pPr>
      <a:endParaRPr lang="es-AR"/>
    </a:p>
  </c:txPr>
  <c:externalData r:id="rId1"/>
</c:chartSpace>
</file>

<file path=ppt/drawings/drawing1.xml><?xml version="1.0" encoding="utf-8"?>
<c:userShapes xmlns:c="http://schemas.openxmlformats.org/drawingml/2006/chart">
  <cdr:relSizeAnchor xmlns:cdr="http://schemas.openxmlformats.org/drawingml/2006/chartDrawing">
    <cdr:from>
      <cdr:x>0.66204</cdr:x>
      <cdr:y>0.30451</cdr:y>
    </cdr:from>
    <cdr:to>
      <cdr:x>0.68096</cdr:x>
      <cdr:y>0.77444</cdr:y>
    </cdr:to>
    <cdr:sp macro="" textlink="">
      <cdr:nvSpPr>
        <cdr:cNvPr id="2" name="1 Flecha abajo"/>
        <cdr:cNvSpPr/>
      </cdr:nvSpPr>
      <cdr:spPr>
        <a:xfrm xmlns:a="http://schemas.openxmlformats.org/drawingml/2006/main">
          <a:off x="5000628" y="1157286"/>
          <a:ext cx="142876" cy="1785950"/>
        </a:xfrm>
        <a:prstGeom xmlns:a="http://schemas.openxmlformats.org/drawingml/2006/main" prst="downArrow">
          <a:avLst/>
        </a:prstGeom>
        <a:solidFill xmlns:a="http://schemas.openxmlformats.org/drawingml/2006/main">
          <a:srgbClr val="FF0000"/>
        </a:solidFill>
        <a:ln xmlns:a="http://schemas.openxmlformats.org/drawingml/2006/main" w="317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s-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02846-720A-4584-B13C-6679EBA22146}" type="datetimeFigureOut">
              <a:rPr lang="es-AR" smtClean="0"/>
              <a:pPr/>
              <a:t>20/04/2012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AAFDA1-298F-4081-B46D-F28822CEAD20}"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AR" smtClean="0">
              <a:latin typeface="Arial" charset="0"/>
            </a:endParaRPr>
          </a:p>
        </p:txBody>
      </p:sp>
      <p:sp>
        <p:nvSpPr>
          <p:cNvPr id="30724" name="3 Marcador de número de diapositiva"/>
          <p:cNvSpPr>
            <a:spLocks noGrp="1"/>
          </p:cNvSpPr>
          <p:nvPr>
            <p:ph type="sldNum" sz="quarter" idx="5"/>
          </p:nvPr>
        </p:nvSpPr>
        <p:spPr/>
        <p:txBody>
          <a:bodyPr/>
          <a:lstStyle/>
          <a:p>
            <a:pPr>
              <a:defRPr/>
            </a:pPr>
            <a:fld id="{CD0805B8-5DB7-492F-B433-D467EFCB5B3E}" type="slidenum">
              <a:rPr lang="es-ES" smtClean="0">
                <a:latin typeface="Arial" charset="0"/>
              </a:rPr>
              <a:pPr>
                <a:defRPr/>
              </a:pPr>
              <a:t>7</a:t>
            </a:fld>
            <a:endParaRPr lang="es-E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Invierno</a:t>
            </a:r>
            <a:r>
              <a:rPr lang="es-AR" baseline="0" dirty="0" smtClean="0"/>
              <a:t> mas </a:t>
            </a:r>
            <a:r>
              <a:rPr lang="es-AR" baseline="0" dirty="0" err="1" smtClean="0"/>
              <a:t>calido</a:t>
            </a:r>
            <a:r>
              <a:rPr lang="es-AR" baseline="0" dirty="0" smtClean="0"/>
              <a:t> en el inicio, alternancia de calor y heladas, lo que genero perdidas de plantas</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17</a:t>
            </a:fld>
            <a:endParaRPr lang="es-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En</a:t>
            </a:r>
            <a:r>
              <a:rPr lang="es-AR" baseline="0" dirty="0" smtClean="0"/>
              <a:t> trigo principalmente se reflejaron heladas tempranas y heladas </a:t>
            </a:r>
            <a:r>
              <a:rPr lang="es-AR" baseline="0" dirty="0" err="1" smtClean="0"/>
              <a:t>tardias</a:t>
            </a:r>
            <a:endParaRPr lang="es-AR" baseline="0" dirty="0" smtClean="0"/>
          </a:p>
          <a:p>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20</a:t>
            </a:fld>
            <a:endParaRPr lang="es-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El rango optimo de cebada quedo</a:t>
            </a:r>
            <a:r>
              <a:rPr lang="es-AR" baseline="0" dirty="0" smtClean="0"/>
              <a:t> definido dentro del mes de junio las fechas de siembra tempranas presentaron buen potencial pero elevado rango de variabilidad. Las siembra tardías presentaron un potencial inferior</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23</a:t>
            </a:fld>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De los ensayos realizados en la </a:t>
            </a:r>
            <a:r>
              <a:rPr lang="es-AR" dirty="0" err="1" smtClean="0"/>
              <a:t>ridzo</a:t>
            </a:r>
            <a:r>
              <a:rPr lang="es-AR" dirty="0" smtClean="0"/>
              <a:t> no se observaron diferencias </a:t>
            </a:r>
            <a:r>
              <a:rPr lang="es-AR" dirty="0" err="1" smtClean="0"/>
              <a:t>estadisticas</a:t>
            </a:r>
            <a:r>
              <a:rPr lang="es-AR" dirty="0" smtClean="0"/>
              <a:t> entre fechas de siembra pero se vio un aumento</a:t>
            </a:r>
            <a:r>
              <a:rPr lang="es-AR" baseline="0" dirty="0" smtClean="0"/>
              <a:t> en </a:t>
            </a:r>
            <a:r>
              <a:rPr lang="es-AR" baseline="0" dirty="0" err="1" smtClean="0"/>
              <a:t>en</a:t>
            </a:r>
            <a:r>
              <a:rPr lang="es-AR" baseline="0" dirty="0" smtClean="0"/>
              <a:t> el coeficiente de </a:t>
            </a:r>
            <a:r>
              <a:rPr lang="es-AR" baseline="0" dirty="0" err="1" smtClean="0"/>
              <a:t>variacion</a:t>
            </a:r>
            <a:r>
              <a:rPr lang="es-AR" baseline="0" dirty="0" smtClean="0"/>
              <a:t> en las siembra tempranas</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24</a:t>
            </a:fld>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En trigo el rango optimo registrado estuvo en las fechas del 20/5 al 30/6,</a:t>
            </a:r>
            <a:r>
              <a:rPr lang="es-AR" baseline="0" dirty="0" smtClean="0"/>
              <a:t> esta situación dado las diferencias en ciclo pueden segregarse</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25</a:t>
            </a:fld>
            <a:endParaRPr lang="es-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No hubo registros</a:t>
            </a:r>
            <a:r>
              <a:rPr lang="es-AR" baseline="0" dirty="0" smtClean="0"/>
              <a:t> de materiales de ciclo corto sembrados antes del 15/6 pero se registra una </a:t>
            </a:r>
            <a:r>
              <a:rPr lang="es-AR" baseline="0" dirty="0" err="1" smtClean="0"/>
              <a:t>caida</a:t>
            </a:r>
            <a:r>
              <a:rPr lang="es-AR" baseline="0" dirty="0" smtClean="0"/>
              <a:t> en la </a:t>
            </a:r>
            <a:r>
              <a:rPr lang="es-AR" baseline="0" dirty="0" err="1" smtClean="0"/>
              <a:t>producion</a:t>
            </a:r>
            <a:r>
              <a:rPr lang="es-AR" baseline="0" dirty="0" smtClean="0"/>
              <a:t> a medida que nos atrasamos en la fecha de siembra.</a:t>
            </a:r>
          </a:p>
          <a:p>
            <a:r>
              <a:rPr lang="es-AR" baseline="0" dirty="0" smtClean="0"/>
              <a:t>En ciclos largos los mejores resultados se registraron a fin de mayo principio de junio</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26</a:t>
            </a:fld>
            <a:endParaRPr lang="es-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El 70% de los lotes presentan niveles de 5-15, valores indicadores</a:t>
            </a:r>
            <a:r>
              <a:rPr lang="es-AR" baseline="0" dirty="0" smtClean="0"/>
              <a:t> de una alta probabilidad de respuesta a la </a:t>
            </a:r>
            <a:r>
              <a:rPr lang="es-AR" baseline="0" dirty="0" err="1" smtClean="0"/>
              <a:t>fertilizacion</a:t>
            </a:r>
            <a:r>
              <a:rPr lang="es-AR" baseline="0" dirty="0" smtClean="0"/>
              <a:t> fosforada. Las dosis mas frecuentes </a:t>
            </a:r>
            <a:r>
              <a:rPr lang="es-AR" baseline="0" dirty="0" err="1" smtClean="0"/>
              <a:t>estan</a:t>
            </a:r>
            <a:r>
              <a:rPr lang="es-AR" baseline="0" dirty="0" smtClean="0"/>
              <a:t> en el rango de 50 a 100 kg con una tendencia en trigo a aumentar la dosis.</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28</a:t>
            </a:fld>
            <a:endParaRPr lang="es-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Realizando un desglose de la información en base a los rangos de disponibilidad</a:t>
            </a:r>
            <a:r>
              <a:rPr lang="es-AR" baseline="0" dirty="0" smtClean="0"/>
              <a:t> de Nitrógeno, se observa que las dosis altas de P magnifican su resultado en la media que la provisión de N aumenta. Hay que aclarar que estos valores provienen de datos de lote de productor con lo que los valores de rendimiento</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30</a:t>
            </a:fld>
            <a:endParaRPr lang="es-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AR" sz="1200" kern="1200" dirty="0" smtClean="0">
                <a:solidFill>
                  <a:schemeClr val="tx1"/>
                </a:solidFill>
                <a:latin typeface="+mn-lt"/>
                <a:ea typeface="+mn-ea"/>
                <a:cs typeface="+mn-cs"/>
              </a:rPr>
              <a:t>Los resultados de 2011 que me pasas muestran respuesta económica hasta 50 kg de </a:t>
            </a:r>
            <a:r>
              <a:rPr lang="es-AR" sz="1200" kern="1200" dirty="0" err="1" smtClean="0">
                <a:solidFill>
                  <a:schemeClr val="tx1"/>
                </a:solidFill>
                <a:latin typeface="+mn-lt"/>
                <a:ea typeface="+mn-ea"/>
                <a:cs typeface="+mn-cs"/>
              </a:rPr>
              <a:t>monoamónico</a:t>
            </a:r>
            <a:r>
              <a:rPr lang="es-AR" sz="1200" kern="1200" dirty="0" smtClean="0">
                <a:solidFill>
                  <a:schemeClr val="tx1"/>
                </a:solidFill>
                <a:latin typeface="+mn-lt"/>
                <a:ea typeface="+mn-ea"/>
                <a:cs typeface="+mn-cs"/>
              </a:rPr>
              <a:t>. La respuesta agronómica es bastante clásica, sigue respondiendo en 100 y 150 kg de producto, pero no es económica. </a:t>
            </a:r>
            <a:br>
              <a:rPr lang="es-AR" sz="1200" kern="1200" dirty="0" smtClean="0">
                <a:solidFill>
                  <a:schemeClr val="tx1"/>
                </a:solidFill>
                <a:latin typeface="+mn-lt"/>
                <a:ea typeface="+mn-ea"/>
                <a:cs typeface="+mn-cs"/>
              </a:rPr>
            </a:br>
            <a:r>
              <a:rPr lang="es-AR" sz="1200" kern="1200" dirty="0" smtClean="0">
                <a:solidFill>
                  <a:schemeClr val="tx1"/>
                </a:solidFill>
                <a:latin typeface="+mn-lt"/>
                <a:ea typeface="+mn-ea"/>
                <a:cs typeface="+mn-cs"/>
              </a:rPr>
              <a:t>Esta tipo de respuesta es bastante común en P y por eso solemos aplicar menos de los que los cultivos se llevan y bajamos los niveles de P </a:t>
            </a:r>
            <a:r>
              <a:rPr lang="es-AR" sz="1200" kern="1200" dirty="0" err="1" smtClean="0">
                <a:solidFill>
                  <a:schemeClr val="tx1"/>
                </a:solidFill>
                <a:latin typeface="+mn-lt"/>
                <a:ea typeface="+mn-ea"/>
                <a:cs typeface="+mn-cs"/>
              </a:rPr>
              <a:t>Bray</a:t>
            </a:r>
            <a:r>
              <a:rPr lang="es-AR" sz="1200" kern="1200" dirty="0" smtClean="0">
                <a:solidFill>
                  <a:schemeClr val="tx1"/>
                </a:solidFill>
                <a:latin typeface="+mn-lt"/>
                <a:ea typeface="+mn-ea"/>
                <a:cs typeface="+mn-cs"/>
              </a:rPr>
              <a:t>. Ocurre especialmente en años buenos porque en años mas secos o mas difíciles, hay mas respuesta a P. </a:t>
            </a:r>
            <a:br>
              <a:rPr lang="es-AR" sz="1200" kern="1200" dirty="0" smtClean="0">
                <a:solidFill>
                  <a:schemeClr val="tx1"/>
                </a:solidFill>
                <a:latin typeface="+mn-lt"/>
                <a:ea typeface="+mn-ea"/>
                <a:cs typeface="+mn-cs"/>
              </a:rPr>
            </a:br>
            <a:r>
              <a:rPr lang="es-AR" sz="1200" kern="1200" dirty="0" smtClean="0">
                <a:solidFill>
                  <a:schemeClr val="tx1"/>
                </a:solidFill>
                <a:latin typeface="+mn-lt"/>
                <a:ea typeface="+mn-ea"/>
                <a:cs typeface="+mn-cs"/>
              </a:rPr>
              <a:t>No esta mal que uno trabaje con dosis bajas de P sabiendo que perderá P del suelo y que siempre deberá ir aplicando, tal vez mas que estos 50 kg de este año pero probablemente no mucho mas de 70-80 kg de producto por cultivo. Obviamente, la otra alternativa que comentábamos en la reunión, es ir buscando de mantener niveles de P </a:t>
            </a:r>
            <a:r>
              <a:rPr lang="es-AR" sz="1200" kern="1200" dirty="0" err="1" smtClean="0">
                <a:solidFill>
                  <a:schemeClr val="tx1"/>
                </a:solidFill>
                <a:latin typeface="+mn-lt"/>
                <a:ea typeface="+mn-ea"/>
                <a:cs typeface="+mn-cs"/>
              </a:rPr>
              <a:t>Bray</a:t>
            </a:r>
            <a:r>
              <a:rPr lang="es-AR" sz="1200" kern="1200" dirty="0" smtClean="0">
                <a:solidFill>
                  <a:schemeClr val="tx1"/>
                </a:solidFill>
                <a:latin typeface="+mn-lt"/>
                <a:ea typeface="+mn-ea"/>
                <a:cs typeface="+mn-cs"/>
              </a:rPr>
              <a:t> y </a:t>
            </a:r>
            <a:r>
              <a:rPr lang="es-AR" sz="1200" kern="1200" dirty="0" err="1" smtClean="0">
                <a:solidFill>
                  <a:schemeClr val="tx1"/>
                </a:solidFill>
                <a:latin typeface="+mn-lt"/>
                <a:ea typeface="+mn-ea"/>
                <a:cs typeface="+mn-cs"/>
              </a:rPr>
              <a:t>asi</a:t>
            </a:r>
            <a:r>
              <a:rPr lang="es-AR" sz="1200" kern="1200" dirty="0" smtClean="0">
                <a:solidFill>
                  <a:schemeClr val="tx1"/>
                </a:solidFill>
                <a:latin typeface="+mn-lt"/>
                <a:ea typeface="+mn-ea"/>
                <a:cs typeface="+mn-cs"/>
              </a:rPr>
              <a:t> no depender del fertilizante de cada año, no estar expuesto a perder respuesta en un año que algún lote o ambiente precise mas P. </a:t>
            </a:r>
            <a:br>
              <a:rPr lang="es-AR" sz="1200" kern="1200" dirty="0" smtClean="0">
                <a:solidFill>
                  <a:schemeClr val="tx1"/>
                </a:solidFill>
                <a:latin typeface="+mn-lt"/>
                <a:ea typeface="+mn-ea"/>
                <a:cs typeface="+mn-cs"/>
              </a:rPr>
            </a:br>
            <a:r>
              <a:rPr lang="es-AR" sz="1200" kern="1200" dirty="0" smtClean="0">
                <a:solidFill>
                  <a:schemeClr val="tx1"/>
                </a:solidFill>
                <a:latin typeface="+mn-lt"/>
                <a:ea typeface="+mn-ea"/>
                <a:cs typeface="+mn-cs"/>
              </a:rPr>
              <a:t>Para estos datos que me pasas, con rendimientos de 6000 kg/ha, el trigo se lleva unos 21 kg de P, o sea unos 100 kg de SFT u 85 de MAP. Obviamente, este planteo lleva a seguir con niveles de P </a:t>
            </a:r>
            <a:r>
              <a:rPr lang="es-AR" sz="1200" kern="1200" dirty="0" err="1" smtClean="0">
                <a:solidFill>
                  <a:schemeClr val="tx1"/>
                </a:solidFill>
                <a:latin typeface="+mn-lt"/>
                <a:ea typeface="+mn-ea"/>
                <a:cs typeface="+mn-cs"/>
              </a:rPr>
              <a:t>Bray</a:t>
            </a:r>
            <a:r>
              <a:rPr lang="es-AR" sz="1200" kern="1200" dirty="0" smtClean="0">
                <a:solidFill>
                  <a:schemeClr val="tx1"/>
                </a:solidFill>
                <a:latin typeface="+mn-lt"/>
                <a:ea typeface="+mn-ea"/>
                <a:cs typeface="+mn-cs"/>
              </a:rPr>
              <a:t> bajos. Sin embargo, te repito que esto no esta mal, es solo el riesgo de exponerse a años con fertilizante muy caro o años especiales de mas respuesta. Mi idea es que se debería recomponer P del suelo a medida que se pueda, solo en años de buenas relaciones de precio y planteos estabilizados, y de a poco. Por ejemplo, en casos como este, vería si se pueden aplicar los 100 kg de SPT para reponer y, si se puede, aplicar unos 10-20 kg extra, no mas de eso. </a:t>
            </a:r>
            <a:br>
              <a:rPr lang="es-AR" sz="1200" kern="1200" dirty="0" smtClean="0">
                <a:solidFill>
                  <a:schemeClr val="tx1"/>
                </a:solidFill>
                <a:latin typeface="+mn-lt"/>
                <a:ea typeface="+mn-ea"/>
                <a:cs typeface="+mn-cs"/>
              </a:rPr>
            </a:b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33</a:t>
            </a:fld>
            <a:endParaRPr lang="es-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La </a:t>
            </a:r>
            <a:r>
              <a:rPr lang="es-AR" dirty="0" err="1" smtClean="0"/>
              <a:t>caida</a:t>
            </a:r>
            <a:r>
              <a:rPr lang="es-AR" dirty="0" smtClean="0"/>
              <a:t> de rendimiento</a:t>
            </a:r>
            <a:r>
              <a:rPr lang="es-AR" baseline="0" dirty="0" smtClean="0"/>
              <a:t> en altas dosis se debe a que las mismas provienen de datos de rinde por ambiente y los bajos se han sufrido helada</a:t>
            </a:r>
          </a:p>
          <a:p>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34</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Aumento del 60%</a:t>
            </a:r>
            <a:r>
              <a:rPr lang="es-AR" baseline="0" dirty="0" smtClean="0"/>
              <a:t> del </a:t>
            </a:r>
            <a:r>
              <a:rPr lang="es-AR" baseline="0" dirty="0" err="1" smtClean="0"/>
              <a:t>area</a:t>
            </a:r>
            <a:r>
              <a:rPr lang="es-AR" baseline="0" dirty="0" smtClean="0"/>
              <a:t> respecto a la ultima campaña.</a:t>
            </a:r>
          </a:p>
          <a:p>
            <a:r>
              <a:rPr lang="es-AR" dirty="0" smtClean="0"/>
              <a:t>El aumento en trigo fue de un 14% mientras</a:t>
            </a:r>
            <a:r>
              <a:rPr lang="es-AR" baseline="0" dirty="0" smtClean="0"/>
              <a:t> que en cebada el área aumento un 300%, si vemos la evolución del precio posición enero en el mes de abril, vemos que se registro uno de los mejores precios históricos, además fue excelente el valor de la cebada forrajera y cervecera ( mas </a:t>
            </a:r>
            <a:r>
              <a:rPr lang="es-AR" baseline="0" dirty="0" err="1" smtClean="0"/>
              <a:t>alla</a:t>
            </a:r>
            <a:r>
              <a:rPr lang="es-AR" baseline="0" dirty="0" smtClean="0"/>
              <a:t> que esta ultima con el correr del ciclo se pincho en precio </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8</a:t>
            </a:fld>
            <a:endParaRPr lang="es-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35</a:t>
            </a:fld>
            <a:endParaRPr lang="es-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smtClean="0"/>
          </a:p>
          <a:p>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37</a:t>
            </a:fld>
            <a:endParaRPr lang="es-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
        <p:nvSpPr>
          <p:cNvPr id="4" name="3 Marcador de número de diapositiva"/>
          <p:cNvSpPr>
            <a:spLocks noGrp="1"/>
          </p:cNvSpPr>
          <p:nvPr>
            <p:ph type="sldNum" sz="quarter" idx="10"/>
          </p:nvPr>
        </p:nvSpPr>
        <p:spPr/>
        <p:txBody>
          <a:bodyPr/>
          <a:lstStyle/>
          <a:p>
            <a:fld id="{D655623C-AB12-426F-82C6-13E2FAD78FE9}" type="slidenum">
              <a:rPr lang="es-AR" smtClean="0"/>
              <a:pPr/>
              <a:t>49</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9</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Al observar la </a:t>
            </a:r>
            <a:r>
              <a:rPr lang="es-AR" dirty="0" err="1" smtClean="0"/>
              <a:t>evolucion</a:t>
            </a:r>
            <a:r>
              <a:rPr lang="es-AR" dirty="0" smtClean="0"/>
              <a:t> de los rendimientos esta campaña estuvo</a:t>
            </a:r>
            <a:r>
              <a:rPr lang="es-AR" baseline="0" dirty="0" smtClean="0"/>
              <a:t> por encima del promedio en un 5% registrando un ganancia en la </a:t>
            </a:r>
            <a:r>
              <a:rPr lang="es-AR" baseline="0" dirty="0" err="1" smtClean="0"/>
              <a:t>produccion</a:t>
            </a:r>
            <a:r>
              <a:rPr lang="es-AR" baseline="0" dirty="0" smtClean="0"/>
              <a:t> des 87 kg desde el año 2000</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10</a:t>
            </a:fld>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En cebada se registro una campaña con un rinde promedio inferior</a:t>
            </a:r>
            <a:r>
              <a:rPr lang="es-AR" baseline="0" dirty="0" smtClean="0"/>
              <a:t> al 5% respecto al </a:t>
            </a:r>
            <a:r>
              <a:rPr lang="es-AR" baseline="0" dirty="0" err="1" smtClean="0"/>
              <a:t>historico</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11</a:t>
            </a:fld>
            <a:endParaRPr 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Fuerte caída</a:t>
            </a:r>
            <a:r>
              <a:rPr lang="es-AR" baseline="0" dirty="0" smtClean="0"/>
              <a:t> en la producción del Norte y del Sur respecto a la ultima campaña</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12</a:t>
            </a:fld>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Fuertes </a:t>
            </a:r>
            <a:r>
              <a:rPr lang="es-AR" dirty="0" err="1" smtClean="0"/>
              <a:t>caidas</a:t>
            </a:r>
            <a:r>
              <a:rPr lang="es-AR" dirty="0" smtClean="0"/>
              <a:t> en todas las zona respecto a la ultima campaña</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13</a:t>
            </a:fld>
            <a:endParaRPr lang="es-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Tomando la información de</a:t>
            </a:r>
            <a:r>
              <a:rPr lang="es-AR" baseline="0" dirty="0" smtClean="0"/>
              <a:t> los años </a:t>
            </a:r>
            <a:r>
              <a:rPr lang="es-AR" baseline="0" dirty="0" err="1" smtClean="0"/>
              <a:t>contastantes</a:t>
            </a:r>
            <a:r>
              <a:rPr lang="es-AR" baseline="0" dirty="0" smtClean="0"/>
              <a:t> en resultado productivo vemos que la ultima campaña tubo un comportamiento intermedio muy parecido al año 2008-09</a:t>
            </a:r>
            <a:endParaRPr lang="es-AR" dirty="0"/>
          </a:p>
        </p:txBody>
      </p:sp>
      <p:sp>
        <p:nvSpPr>
          <p:cNvPr id="4" name="3 Marcador de número de diapositiva"/>
          <p:cNvSpPr>
            <a:spLocks noGrp="1"/>
          </p:cNvSpPr>
          <p:nvPr>
            <p:ph type="sldNum" sz="quarter" idx="10"/>
          </p:nvPr>
        </p:nvSpPr>
        <p:spPr/>
        <p:txBody>
          <a:bodyPr/>
          <a:lstStyle/>
          <a:p>
            <a:pPr>
              <a:defRPr/>
            </a:pPr>
            <a:fld id="{CF59CBC1-7B80-471E-B9FC-16D9CFC986AC}" type="slidenum">
              <a:rPr lang="es-ES" smtClean="0"/>
              <a:pPr>
                <a:defRPr/>
              </a:pPr>
              <a:t>15</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La</a:t>
            </a:r>
            <a:r>
              <a:rPr lang="es-AR" baseline="0" dirty="0" smtClean="0"/>
              <a:t> salida del invierno presento un </a:t>
            </a:r>
            <a:r>
              <a:rPr lang="es-AR" baseline="0" dirty="0" err="1" smtClean="0"/>
              <a:t>milimetraje</a:t>
            </a:r>
            <a:r>
              <a:rPr lang="es-AR" baseline="0" dirty="0" smtClean="0"/>
              <a:t> inferior al histórico lo que sumado a una situación intermedia en lo referente a agua del suelo lo que genero fuertes caídas en la producción de cebada, las lluvias de noviembre marcan una diferencia entre norte y sur lo que explica los resultados obtenidos en cada </a:t>
            </a:r>
            <a:r>
              <a:rPr lang="es-AR" baseline="0" dirty="0" err="1" smtClean="0"/>
              <a:t>subzona</a:t>
            </a:r>
            <a:endParaRPr lang="es-AR" dirty="0"/>
          </a:p>
        </p:txBody>
      </p:sp>
      <p:sp>
        <p:nvSpPr>
          <p:cNvPr id="4" name="3 Marcador de número de diapositiva"/>
          <p:cNvSpPr>
            <a:spLocks noGrp="1"/>
          </p:cNvSpPr>
          <p:nvPr>
            <p:ph type="sldNum" sz="quarter" idx="10"/>
          </p:nvPr>
        </p:nvSpPr>
        <p:spPr/>
        <p:txBody>
          <a:bodyPr/>
          <a:lstStyle/>
          <a:p>
            <a:fld id="{BEAAFDA1-298F-4081-B46D-F28822CEAD20}" type="slidenum">
              <a:rPr lang="es-AR" smtClean="0"/>
              <a:pPr/>
              <a:t>16</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0005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p:txBody>
          <a:bodyPr/>
          <a:lstStyle>
            <a:lvl1pPr>
              <a:defRPr/>
            </a:lvl1pPr>
          </a:lstStyle>
          <a:p>
            <a:pPr>
              <a:defRPr/>
            </a:pPr>
            <a:endParaRPr lang="es-ES"/>
          </a:p>
        </p:txBody>
      </p:sp>
      <p:sp>
        <p:nvSpPr>
          <p:cNvPr id="7" name="Rectangle 5"/>
          <p:cNvSpPr>
            <a:spLocks noGrp="1" noChangeArrowheads="1"/>
          </p:cNvSpPr>
          <p:nvPr>
            <p:ph type="ftr" sz="quarter" idx="11"/>
          </p:nvPr>
        </p:nvSpPr>
        <p:spPr/>
        <p:txBody>
          <a:bodyPr/>
          <a:lstStyle>
            <a:lvl1pPr>
              <a:defRPr/>
            </a:lvl1pPr>
          </a:lstStyle>
          <a:p>
            <a:pPr>
              <a:defRPr/>
            </a:pPr>
            <a:endParaRPr lang="es-ES"/>
          </a:p>
        </p:txBody>
      </p:sp>
      <p:sp>
        <p:nvSpPr>
          <p:cNvPr id="8" name="Rectangle 6"/>
          <p:cNvSpPr>
            <a:spLocks noGrp="1" noChangeArrowheads="1"/>
          </p:cNvSpPr>
          <p:nvPr>
            <p:ph type="sldNum" sz="quarter" idx="12"/>
          </p:nvPr>
        </p:nvSpPr>
        <p:spPr/>
        <p:txBody>
          <a:bodyPr/>
          <a:lstStyle>
            <a:lvl1pPr>
              <a:defRPr/>
            </a:lvl1pPr>
          </a:lstStyle>
          <a:p>
            <a:pPr>
              <a:defRPr/>
            </a:pPr>
            <a:fld id="{C2B12AAD-28B4-4E98-8249-E12F5947B4FA}"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51C92F-1C8F-4952-BEC8-12557490FFB7}" type="datetimeFigureOut">
              <a:rPr lang="es-AR" smtClean="0"/>
              <a:pPr/>
              <a:t>20/04/2012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AD017B3-13F4-407A-9606-329C6890D1F2}"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1C92F-1C8F-4952-BEC8-12557490FFB7}" type="datetimeFigureOut">
              <a:rPr lang="es-AR" smtClean="0"/>
              <a:pPr/>
              <a:t>20/04/2012</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017B3-13F4-407A-9606-329C6890D1F2}"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8.jpeg"/><Relationship Id="rId7"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7.jpeg"/><Relationship Id="rId10" Type="http://schemas.openxmlformats.org/officeDocument/2006/relationships/image" Target="../media/image9.emf"/><Relationship Id="rId4" Type="http://schemas.openxmlformats.org/officeDocument/2006/relationships/image" Target="../media/image6.jpeg"/><Relationship Id="rId9" Type="http://schemas.openxmlformats.org/officeDocument/2006/relationships/chart" Target="../charts/chart11.xml"/></Relationships>
</file>

<file path=ppt/slides/_rels/slide13.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8.jpeg"/><Relationship Id="rId7"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image" Target="../media/image7.jpeg"/><Relationship Id="rId10" Type="http://schemas.openxmlformats.org/officeDocument/2006/relationships/image" Target="../media/image10.emf"/><Relationship Id="rId4" Type="http://schemas.openxmlformats.org/officeDocument/2006/relationships/image" Target="../media/image6.jpeg"/><Relationship Id="rId9" Type="http://schemas.openxmlformats.org/officeDocument/2006/relationships/chart" Target="../charts/char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19.xml"/><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hart" Target="../charts/chart22.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image" Target="../media/image6.jpeg"/><Relationship Id="rId7"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chart" Target="../charts/chart3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hart" Target="../charts/chart33.xml"/><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image" Target="../media/image20.jpeg"/><Relationship Id="rId7" Type="http://schemas.openxmlformats.org/officeDocument/2006/relationships/chart" Target="../charts/chart3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34.xml"/><Relationship Id="rId5" Type="http://schemas.openxmlformats.org/officeDocument/2006/relationships/image" Target="../media/image7.jpe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37.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38.xml"/><Relationship Id="rId5" Type="http://schemas.openxmlformats.org/officeDocument/2006/relationships/image" Target="../media/image28.pn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7"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7.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hart" Target="../charts/chart41.xml"/><Relationship Id="rId4" Type="http://schemas.openxmlformats.org/officeDocument/2006/relationships/chart" Target="../charts/chart40.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7.jpeg"/><Relationship Id="rId7" Type="http://schemas.openxmlformats.org/officeDocument/2006/relationships/image" Target="../media/image34.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emf"/></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40.emf"/><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xml"/><Relationship Id="rId7" Type="http://schemas.openxmlformats.org/officeDocument/2006/relationships/slideLayout" Target="../slideLayouts/slideLayout2.xml"/><Relationship Id="rId12" Type="http://schemas.openxmlformats.org/officeDocument/2006/relationships/image" Target="../media/image2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2.png"/><Relationship Id="rId5" Type="http://schemas.openxmlformats.org/officeDocument/2006/relationships/tags" Target="../tags/tag6.xml"/><Relationship Id="rId10" Type="http://schemas.openxmlformats.org/officeDocument/2006/relationships/image" Target="../media/image41.png"/><Relationship Id="rId4" Type="http://schemas.openxmlformats.org/officeDocument/2006/relationships/tags" Target="../tags/tag5.xml"/><Relationship Id="rId9"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chart" Target="../charts/chart4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4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chart" Target="../charts/chart44.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chart" Target="../charts/chart45.xml"/></Relationships>
</file>

<file path=ppt/slides/_rels/slide49.xml.rels><?xml version="1.0" encoding="UTF-8" standalone="yes"?>
<Relationships xmlns="http://schemas.openxmlformats.org/package/2006/relationships"><Relationship Id="rId8" Type="http://schemas.openxmlformats.org/officeDocument/2006/relationships/chart" Target="../charts/chart46.xml"/><Relationship Id="rId3" Type="http://schemas.openxmlformats.org/officeDocument/2006/relationships/tags" Target="../tags/tag10.xml"/><Relationship Id="rId7" Type="http://schemas.openxmlformats.org/officeDocument/2006/relationships/notesSlide" Target="../notesSlides/notesSlide22.xml"/><Relationship Id="rId12" Type="http://schemas.openxmlformats.org/officeDocument/2006/relationships/image" Target="../media/image20.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11" Type="http://schemas.openxmlformats.org/officeDocument/2006/relationships/image" Target="../media/image38.jpeg"/><Relationship Id="rId5" Type="http://schemas.openxmlformats.org/officeDocument/2006/relationships/tags" Target="../tags/tag12.xml"/><Relationship Id="rId10" Type="http://schemas.openxmlformats.org/officeDocument/2006/relationships/image" Target="../media/image6.jpeg"/><Relationship Id="rId4" Type="http://schemas.openxmlformats.org/officeDocument/2006/relationships/tags" Target="../tags/tag11.xml"/><Relationship Id="rId9" Type="http://schemas.openxmlformats.org/officeDocument/2006/relationships/image" Target="../media/image44.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marto_miguez@yahoo.com.ar" TargetMode="External"/><Relationship Id="rId2" Type="http://schemas.openxmlformats.org/officeDocument/2006/relationships/hyperlink" Target="mailto:ridzoagricola@gmail.co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2_04_JAT-Fina.jpg"/>
          <p:cNvPicPr>
            <a:picLocks noChangeAspect="1" noChangeArrowheads="1"/>
          </p:cNvPicPr>
          <p:nvPr/>
        </p:nvPicPr>
        <p:blipFill>
          <a:blip r:embed="rId2"/>
          <a:srcRect b="16943"/>
          <a:stretch>
            <a:fillRect/>
          </a:stretch>
        </p:blipFill>
        <p:spPr bwMode="auto">
          <a:xfrm>
            <a:off x="1343056" y="-1"/>
            <a:ext cx="5800712" cy="681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6"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7" name="6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Evolución de los Rendimientos Zona Oeste</a:t>
            </a:r>
          </a:p>
        </p:txBody>
      </p:sp>
      <p:graphicFrame>
        <p:nvGraphicFramePr>
          <p:cNvPr id="8" name="19 Gráfico"/>
          <p:cNvGraphicFramePr/>
          <p:nvPr/>
        </p:nvGraphicFramePr>
        <p:xfrm>
          <a:off x="-190500" y="1081768"/>
          <a:ext cx="9525000" cy="4694464"/>
        </p:xfrm>
        <a:graphic>
          <a:graphicData uri="http://schemas.openxmlformats.org/drawingml/2006/chart">
            <c:chart xmlns:c="http://schemas.openxmlformats.org/drawingml/2006/chart" xmlns:r="http://schemas.openxmlformats.org/officeDocument/2006/relationships" r:id="rId5"/>
          </a:graphicData>
        </a:graphic>
      </p:graphicFrame>
      <p:sp>
        <p:nvSpPr>
          <p:cNvPr id="9" name="8 Rectángulo"/>
          <p:cNvSpPr/>
          <p:nvPr/>
        </p:nvSpPr>
        <p:spPr>
          <a:xfrm>
            <a:off x="3286116" y="5786454"/>
            <a:ext cx="2928958"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effectLst>
                  <a:outerShdw blurRad="38100" dist="38100" dir="2700000" algn="tl">
                    <a:srgbClr val="000000">
                      <a:alpha val="43137"/>
                    </a:srgbClr>
                  </a:outerShdw>
                </a:effectLst>
              </a:rPr>
              <a:t>Promedio Histórico 3.988 kg/ha </a:t>
            </a:r>
            <a:endParaRPr lang="es-AR"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7"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8" name="7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Evolución de los </a:t>
            </a:r>
            <a:r>
              <a:rPr lang="es-MX" sz="2400" b="1" u="sng" dirty="0" err="1" smtClean="0">
                <a:effectLst>
                  <a:outerShdw blurRad="38100" dist="38100" dir="2700000" algn="tl">
                    <a:srgbClr val="000000">
                      <a:alpha val="43137"/>
                    </a:srgbClr>
                  </a:outerShdw>
                </a:effectLst>
                <a:latin typeface="Comic Sans MS" pitchFamily="66" charset="0"/>
              </a:rPr>
              <a:t>Rendiemientos</a:t>
            </a:r>
            <a:r>
              <a:rPr lang="es-MX" sz="2400" b="1" u="sng" dirty="0" smtClean="0">
                <a:effectLst>
                  <a:outerShdw blurRad="38100" dist="38100" dir="2700000" algn="tl">
                    <a:srgbClr val="000000">
                      <a:alpha val="43137"/>
                    </a:srgbClr>
                  </a:outerShdw>
                </a:effectLst>
                <a:latin typeface="Comic Sans MS" pitchFamily="66" charset="0"/>
              </a:rPr>
              <a:t> Zona Oeste</a:t>
            </a:r>
          </a:p>
        </p:txBody>
      </p:sp>
      <p:graphicFrame>
        <p:nvGraphicFramePr>
          <p:cNvPr id="11" name="18 Gráfico"/>
          <p:cNvGraphicFramePr/>
          <p:nvPr/>
        </p:nvGraphicFramePr>
        <p:xfrm>
          <a:off x="-163285" y="1285860"/>
          <a:ext cx="9470571" cy="4714908"/>
        </p:xfrm>
        <a:graphic>
          <a:graphicData uri="http://schemas.openxmlformats.org/drawingml/2006/chart">
            <c:chart xmlns:c="http://schemas.openxmlformats.org/drawingml/2006/chart" xmlns:r="http://schemas.openxmlformats.org/officeDocument/2006/relationships" r:id="rId5"/>
          </a:graphicData>
        </a:graphic>
      </p:graphicFrame>
      <p:sp>
        <p:nvSpPr>
          <p:cNvPr id="9" name="8 Rectángulo"/>
          <p:cNvSpPr/>
          <p:nvPr/>
        </p:nvSpPr>
        <p:spPr>
          <a:xfrm>
            <a:off x="3286116" y="6000744"/>
            <a:ext cx="2928958" cy="8572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effectLst>
                  <a:outerShdw blurRad="38100" dist="38100" dir="2700000" algn="tl">
                    <a:srgbClr val="000000">
                      <a:alpha val="43137"/>
                    </a:srgbClr>
                  </a:outerShdw>
                </a:effectLst>
              </a:rPr>
              <a:t>Promedio Histórico 3.558 kg/ha </a:t>
            </a:r>
            <a:endParaRPr lang="es-AR"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lum contrast="-20000"/>
          </a:blip>
          <a:srcRect l="7179" r="16246" b="6816"/>
          <a:stretch>
            <a:fillRect/>
          </a:stretch>
        </p:blipFill>
        <p:spPr bwMode="auto">
          <a:xfrm>
            <a:off x="-142908" y="703960"/>
            <a:ext cx="4857784" cy="6225502"/>
          </a:xfrm>
          <a:prstGeom prst="rect">
            <a:avLst/>
          </a:prstGeom>
          <a:noFill/>
          <a:ln w="9525">
            <a:noFill/>
            <a:miter lim="800000"/>
            <a:headEnd/>
            <a:tailEnd/>
          </a:ln>
          <a:effectLst/>
        </p:spPr>
      </p:pic>
      <p:pic>
        <p:nvPicPr>
          <p:cNvPr id="6" name="Picture 7" descr="C:\Users\Renè\Documents\Archivos Excel\Coordinacion\Logos\logoZOfinalALTA.jpg"/>
          <p:cNvPicPr>
            <a:picLocks noChangeAspect="1" noChangeArrowheads="1"/>
          </p:cNvPicPr>
          <p:nvPr/>
        </p:nvPicPr>
        <p:blipFill>
          <a:blip r:embed="rId4" cstate="print"/>
          <a:srcRect/>
          <a:stretch>
            <a:fillRect/>
          </a:stretch>
        </p:blipFill>
        <p:spPr bwMode="auto">
          <a:xfrm>
            <a:off x="7984705" y="-11820"/>
            <a:ext cx="1159295" cy="836712"/>
          </a:xfrm>
          <a:prstGeom prst="rect">
            <a:avLst/>
          </a:prstGeom>
          <a:noFill/>
          <a:ln w="9525">
            <a:noFill/>
            <a:miter lim="800000"/>
            <a:headEnd/>
            <a:tailEnd/>
          </a:ln>
        </p:spPr>
      </p:pic>
      <p:sp>
        <p:nvSpPr>
          <p:cNvPr id="5" name="4 CuadroTexto"/>
          <p:cNvSpPr txBox="1"/>
          <p:nvPr/>
        </p:nvSpPr>
        <p:spPr>
          <a:xfrm>
            <a:off x="1000100" y="58143"/>
            <a:ext cx="7072362" cy="461665"/>
          </a:xfrm>
          <a:prstGeom prst="rect">
            <a:avLst/>
          </a:prstGeom>
          <a:solidFill>
            <a:srgbClr val="FFFF00"/>
          </a:solidFill>
          <a:ln>
            <a:solidFill>
              <a:schemeClr val="tx1"/>
            </a:solidFill>
          </a:ln>
        </p:spPr>
        <p:txBody>
          <a:bodyPr wrap="square" rtlCol="0">
            <a:spAutoFit/>
          </a:bodyPr>
          <a:lstStyle/>
          <a:p>
            <a:pPr algn="ctr"/>
            <a:r>
              <a:rPr lang="es-AR" sz="2400" b="1" u="sng" dirty="0" smtClean="0">
                <a:effectLst>
                  <a:outerShdw blurRad="38100" dist="38100" dir="2700000" algn="tl">
                    <a:srgbClr val="000000">
                      <a:alpha val="43137"/>
                    </a:srgbClr>
                  </a:outerShdw>
                </a:effectLst>
                <a:latin typeface="Comic Sans MS" pitchFamily="66" charset="0"/>
              </a:rPr>
              <a:t>Comportamiento de los cultivos de Invierno</a:t>
            </a:r>
            <a:endParaRPr lang="es-AR" sz="2400" b="1" u="sng" dirty="0">
              <a:effectLst>
                <a:outerShdw blurRad="38100" dist="38100" dir="2700000" algn="tl">
                  <a:srgbClr val="000000">
                    <a:alpha val="43137"/>
                  </a:srgbClr>
                </a:outerShdw>
              </a:effectLst>
              <a:latin typeface="Comic Sans MS" pitchFamily="66" charset="0"/>
            </a:endParaRPr>
          </a:p>
        </p:txBody>
      </p:sp>
      <p:pic>
        <p:nvPicPr>
          <p:cNvPr id="7" name="Picture 5" descr="LOGO NUEVO"/>
          <p:cNvPicPr>
            <a:picLocks noChangeAspect="1" noChangeArrowheads="1"/>
          </p:cNvPicPr>
          <p:nvPr/>
        </p:nvPicPr>
        <p:blipFill>
          <a:blip r:embed="rId5" cstate="print"/>
          <a:srcRect/>
          <a:stretch>
            <a:fillRect/>
          </a:stretch>
        </p:blipFill>
        <p:spPr bwMode="auto">
          <a:xfrm>
            <a:off x="-72008" y="-11820"/>
            <a:ext cx="1187624" cy="848532"/>
          </a:xfrm>
          <a:prstGeom prst="rect">
            <a:avLst/>
          </a:prstGeom>
          <a:noFill/>
          <a:ln w="9525">
            <a:noFill/>
            <a:miter lim="800000"/>
            <a:headEnd/>
            <a:tailEnd/>
          </a:ln>
        </p:spPr>
      </p:pic>
      <p:sp>
        <p:nvSpPr>
          <p:cNvPr id="17" name="16 Rectángulo"/>
          <p:cNvSpPr/>
          <p:nvPr/>
        </p:nvSpPr>
        <p:spPr>
          <a:xfrm>
            <a:off x="1214414" y="500042"/>
            <a:ext cx="3500462"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tx1"/>
                </a:solidFill>
                <a:effectLst>
                  <a:outerShdw blurRad="38100" dist="38100" dir="2700000" algn="tl">
                    <a:srgbClr val="000000">
                      <a:alpha val="43137"/>
                    </a:srgbClr>
                  </a:outerShdw>
                </a:effectLst>
                <a:latin typeface="Comic Sans MS" pitchFamily="66" charset="0"/>
              </a:rPr>
              <a:t>TRIGO</a:t>
            </a:r>
            <a:endParaRPr lang="es-AR" b="1" dirty="0">
              <a:solidFill>
                <a:schemeClr val="tx1"/>
              </a:solidFill>
              <a:effectLst>
                <a:outerShdw blurRad="38100" dist="38100" dir="2700000" algn="tl">
                  <a:srgbClr val="000000">
                    <a:alpha val="43137"/>
                  </a:srgbClr>
                </a:outerShdw>
              </a:effectLst>
              <a:latin typeface="Comic Sans MS" pitchFamily="66" charset="0"/>
            </a:endParaRPr>
          </a:p>
        </p:txBody>
      </p:sp>
      <p:graphicFrame>
        <p:nvGraphicFramePr>
          <p:cNvPr id="31" name="14 Gráfico"/>
          <p:cNvGraphicFramePr/>
          <p:nvPr/>
        </p:nvGraphicFramePr>
        <p:xfrm>
          <a:off x="2285984" y="1714488"/>
          <a:ext cx="2122714" cy="27486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15 Gráfico"/>
          <p:cNvGraphicFramePr/>
          <p:nvPr/>
        </p:nvGraphicFramePr>
        <p:xfrm>
          <a:off x="0" y="2714620"/>
          <a:ext cx="2122714" cy="27486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16 Gráfico"/>
          <p:cNvGraphicFramePr/>
          <p:nvPr/>
        </p:nvGraphicFramePr>
        <p:xfrm>
          <a:off x="0" y="571480"/>
          <a:ext cx="2122714" cy="27486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17 Gráfico"/>
          <p:cNvGraphicFramePr/>
          <p:nvPr/>
        </p:nvGraphicFramePr>
        <p:xfrm>
          <a:off x="2214546" y="4109357"/>
          <a:ext cx="2122714" cy="2748643"/>
        </p:xfrm>
        <a:graphic>
          <a:graphicData uri="http://schemas.openxmlformats.org/drawingml/2006/chart">
            <c:chart xmlns:c="http://schemas.openxmlformats.org/drawingml/2006/chart" xmlns:r="http://schemas.openxmlformats.org/officeDocument/2006/relationships" r:id="rId9"/>
          </a:graphicData>
        </a:graphic>
      </p:graphicFrame>
      <p:pic>
        <p:nvPicPr>
          <p:cNvPr id="35" name="Picture 2"/>
          <p:cNvPicPr>
            <a:picLocks noChangeAspect="1" noChangeArrowheads="1"/>
          </p:cNvPicPr>
          <p:nvPr/>
        </p:nvPicPr>
        <p:blipFill>
          <a:blip r:embed="rId10"/>
          <a:srcRect/>
          <a:stretch>
            <a:fillRect/>
          </a:stretch>
        </p:blipFill>
        <p:spPr bwMode="auto">
          <a:xfrm>
            <a:off x="4714876" y="2500306"/>
            <a:ext cx="4140200" cy="199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l="9431" r="16246" b="6816"/>
          <a:stretch>
            <a:fillRect/>
          </a:stretch>
        </p:blipFill>
        <p:spPr bwMode="auto">
          <a:xfrm>
            <a:off x="-32" y="703960"/>
            <a:ext cx="4714908" cy="6225502"/>
          </a:xfrm>
          <a:prstGeom prst="rect">
            <a:avLst/>
          </a:prstGeom>
          <a:noFill/>
          <a:ln w="9525">
            <a:noFill/>
            <a:miter lim="800000"/>
            <a:headEnd/>
            <a:tailEnd/>
          </a:ln>
          <a:effectLst/>
        </p:spPr>
      </p:pic>
      <p:pic>
        <p:nvPicPr>
          <p:cNvPr id="6" name="Picture 7" descr="C:\Users\Renè\Documents\Archivos Excel\Coordinacion\Logos\logoZOfinalALTA.jpg"/>
          <p:cNvPicPr>
            <a:picLocks noChangeAspect="1" noChangeArrowheads="1"/>
          </p:cNvPicPr>
          <p:nvPr/>
        </p:nvPicPr>
        <p:blipFill>
          <a:blip r:embed="rId4" cstate="print"/>
          <a:srcRect/>
          <a:stretch>
            <a:fillRect/>
          </a:stretch>
        </p:blipFill>
        <p:spPr bwMode="auto">
          <a:xfrm>
            <a:off x="7984705" y="-11820"/>
            <a:ext cx="1159295" cy="836712"/>
          </a:xfrm>
          <a:prstGeom prst="rect">
            <a:avLst/>
          </a:prstGeom>
          <a:noFill/>
          <a:ln w="9525">
            <a:noFill/>
            <a:miter lim="800000"/>
            <a:headEnd/>
            <a:tailEnd/>
          </a:ln>
        </p:spPr>
      </p:pic>
      <p:sp>
        <p:nvSpPr>
          <p:cNvPr id="5" name="4 CuadroTexto"/>
          <p:cNvSpPr txBox="1"/>
          <p:nvPr/>
        </p:nvSpPr>
        <p:spPr>
          <a:xfrm>
            <a:off x="1000100" y="58143"/>
            <a:ext cx="7072362" cy="461665"/>
          </a:xfrm>
          <a:prstGeom prst="rect">
            <a:avLst/>
          </a:prstGeom>
          <a:solidFill>
            <a:srgbClr val="FFFF00"/>
          </a:solidFill>
          <a:ln>
            <a:solidFill>
              <a:schemeClr val="tx1"/>
            </a:solidFill>
          </a:ln>
        </p:spPr>
        <p:txBody>
          <a:bodyPr wrap="square" rtlCol="0">
            <a:spAutoFit/>
          </a:bodyPr>
          <a:lstStyle/>
          <a:p>
            <a:pPr algn="ctr"/>
            <a:r>
              <a:rPr lang="es-AR" sz="2400" b="1" u="sng" dirty="0" smtClean="0">
                <a:effectLst>
                  <a:outerShdw blurRad="38100" dist="38100" dir="2700000" algn="tl">
                    <a:srgbClr val="000000">
                      <a:alpha val="43137"/>
                    </a:srgbClr>
                  </a:outerShdw>
                </a:effectLst>
                <a:latin typeface="Comic Sans MS" pitchFamily="66" charset="0"/>
              </a:rPr>
              <a:t>Comportamiento de los cultivos de invierno</a:t>
            </a:r>
            <a:endParaRPr lang="es-AR" sz="2400" b="1" u="sng" dirty="0">
              <a:effectLst>
                <a:outerShdw blurRad="38100" dist="38100" dir="2700000" algn="tl">
                  <a:srgbClr val="000000">
                    <a:alpha val="43137"/>
                  </a:srgbClr>
                </a:outerShdw>
              </a:effectLst>
              <a:latin typeface="Comic Sans MS" pitchFamily="66" charset="0"/>
            </a:endParaRPr>
          </a:p>
        </p:txBody>
      </p:sp>
      <p:pic>
        <p:nvPicPr>
          <p:cNvPr id="7" name="Picture 5" descr="LOGO NUEVO"/>
          <p:cNvPicPr>
            <a:picLocks noChangeAspect="1" noChangeArrowheads="1"/>
          </p:cNvPicPr>
          <p:nvPr/>
        </p:nvPicPr>
        <p:blipFill>
          <a:blip r:embed="rId5" cstate="print"/>
          <a:srcRect/>
          <a:stretch>
            <a:fillRect/>
          </a:stretch>
        </p:blipFill>
        <p:spPr bwMode="auto">
          <a:xfrm>
            <a:off x="-72008" y="-11820"/>
            <a:ext cx="1187624" cy="848532"/>
          </a:xfrm>
          <a:prstGeom prst="rect">
            <a:avLst/>
          </a:prstGeom>
          <a:noFill/>
          <a:ln w="9525">
            <a:noFill/>
            <a:miter lim="800000"/>
            <a:headEnd/>
            <a:tailEnd/>
          </a:ln>
        </p:spPr>
      </p:pic>
      <p:sp>
        <p:nvSpPr>
          <p:cNvPr id="18" name="17 Rectángulo"/>
          <p:cNvSpPr/>
          <p:nvPr/>
        </p:nvSpPr>
        <p:spPr>
          <a:xfrm>
            <a:off x="1428728" y="500042"/>
            <a:ext cx="3286148"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tx1"/>
                </a:solidFill>
                <a:effectLst>
                  <a:outerShdw blurRad="38100" dist="38100" dir="2700000" algn="tl">
                    <a:srgbClr val="000000">
                      <a:alpha val="43137"/>
                    </a:srgbClr>
                  </a:outerShdw>
                </a:effectLst>
                <a:latin typeface="Comic Sans MS" pitchFamily="66" charset="0"/>
              </a:rPr>
              <a:t>CEBADA</a:t>
            </a:r>
            <a:endParaRPr lang="es-AR" b="1" dirty="0">
              <a:solidFill>
                <a:schemeClr val="tx1"/>
              </a:solidFill>
              <a:effectLst>
                <a:outerShdw blurRad="38100" dist="38100" dir="2700000" algn="tl">
                  <a:srgbClr val="000000">
                    <a:alpha val="43137"/>
                  </a:srgbClr>
                </a:outerShdw>
              </a:effectLst>
              <a:latin typeface="Comic Sans MS" pitchFamily="66" charset="0"/>
            </a:endParaRPr>
          </a:p>
        </p:txBody>
      </p:sp>
      <p:graphicFrame>
        <p:nvGraphicFramePr>
          <p:cNvPr id="23" name="8 Gráfico"/>
          <p:cNvGraphicFramePr/>
          <p:nvPr/>
        </p:nvGraphicFramePr>
        <p:xfrm>
          <a:off x="2377816" y="1500174"/>
          <a:ext cx="2122714" cy="27486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11 Gráfico"/>
          <p:cNvGraphicFramePr/>
          <p:nvPr/>
        </p:nvGraphicFramePr>
        <p:xfrm>
          <a:off x="0" y="2714620"/>
          <a:ext cx="2122714" cy="27486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12 Gráfico"/>
          <p:cNvGraphicFramePr/>
          <p:nvPr/>
        </p:nvGraphicFramePr>
        <p:xfrm>
          <a:off x="0" y="714356"/>
          <a:ext cx="2122714" cy="27486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13 Gráfico"/>
          <p:cNvGraphicFramePr/>
          <p:nvPr/>
        </p:nvGraphicFramePr>
        <p:xfrm>
          <a:off x="2357422" y="4109357"/>
          <a:ext cx="2122714" cy="2748643"/>
        </p:xfrm>
        <a:graphic>
          <a:graphicData uri="http://schemas.openxmlformats.org/drawingml/2006/chart">
            <c:chart xmlns:c="http://schemas.openxmlformats.org/drawingml/2006/chart" xmlns:r="http://schemas.openxmlformats.org/officeDocument/2006/relationships" r:id="rId9"/>
          </a:graphicData>
        </a:graphic>
      </p:graphicFrame>
      <p:pic>
        <p:nvPicPr>
          <p:cNvPr id="47107" name="Picture 3"/>
          <p:cNvPicPr>
            <a:picLocks noChangeAspect="1" noChangeArrowheads="1"/>
          </p:cNvPicPr>
          <p:nvPr/>
        </p:nvPicPr>
        <p:blipFill>
          <a:blip r:embed="rId10"/>
          <a:srcRect/>
          <a:stretch>
            <a:fillRect/>
          </a:stretch>
        </p:blipFill>
        <p:spPr bwMode="auto">
          <a:xfrm>
            <a:off x="4713319" y="2435225"/>
            <a:ext cx="4430713" cy="199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u="sng" dirty="0" smtClean="0">
                <a:effectLst>
                  <a:outerShdw blurRad="38100" dist="38100" dir="2700000" algn="tl">
                    <a:srgbClr val="000000">
                      <a:alpha val="43137"/>
                    </a:srgbClr>
                  </a:outerShdw>
                </a:effectLst>
              </a:rPr>
              <a:t>Hoja de ruta</a:t>
            </a:r>
            <a:endParaRPr lang="es-AR" b="1" u="sng"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AR" dirty="0" smtClean="0">
                <a:solidFill>
                  <a:schemeClr val="bg1">
                    <a:lumMod val="85000"/>
                  </a:schemeClr>
                </a:solidFill>
              </a:rPr>
              <a:t>Importancia de los cultivos de invierno en la Zona Oeste </a:t>
            </a:r>
          </a:p>
          <a:p>
            <a:r>
              <a:rPr lang="es-AR" dirty="0" smtClean="0"/>
              <a:t>Influencia de los factores ambientales determinantes de la producción de trigo y cebada en la campaña 2011-12</a:t>
            </a:r>
          </a:p>
          <a:p>
            <a:r>
              <a:rPr lang="es-AR" dirty="0" smtClean="0"/>
              <a:t>Impacto del paquete tecnológico aplicado</a:t>
            </a:r>
          </a:p>
          <a:p>
            <a:r>
              <a:rPr lang="es-AR" dirty="0" smtClean="0"/>
              <a:t>Conclusiones</a:t>
            </a:r>
          </a:p>
          <a:p>
            <a:endParaRPr lang="es-A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C:\Users\Renè\Documents\Archivos Excel\Coordinacion\Logos\logoZOfinalALTA.jpg"/>
          <p:cNvPicPr>
            <a:picLocks noChangeAspect="1" noChangeArrowheads="1"/>
          </p:cNvPicPr>
          <p:nvPr/>
        </p:nvPicPr>
        <p:blipFill>
          <a:blip r:embed="rId4" cstate="print"/>
          <a:srcRect/>
          <a:stretch>
            <a:fillRect/>
          </a:stretch>
        </p:blipFill>
        <p:spPr bwMode="auto">
          <a:xfrm>
            <a:off x="7984705" y="-11820"/>
            <a:ext cx="1159295" cy="836712"/>
          </a:xfrm>
          <a:prstGeom prst="rect">
            <a:avLst/>
          </a:prstGeom>
          <a:noFill/>
          <a:ln w="9525">
            <a:noFill/>
            <a:miter lim="800000"/>
            <a:headEnd/>
            <a:tailEnd/>
          </a:ln>
        </p:spPr>
      </p:pic>
      <p:pic>
        <p:nvPicPr>
          <p:cNvPr id="11" name="Picture 5" descr="LOGO NUEVO"/>
          <p:cNvPicPr>
            <a:picLocks noChangeAspect="1" noChangeArrowheads="1"/>
          </p:cNvPicPr>
          <p:nvPr/>
        </p:nvPicPr>
        <p:blipFill>
          <a:blip r:embed="rId5" cstate="print"/>
          <a:srcRect/>
          <a:stretch>
            <a:fillRect/>
          </a:stretch>
        </p:blipFill>
        <p:spPr bwMode="auto">
          <a:xfrm>
            <a:off x="-72008" y="-11820"/>
            <a:ext cx="1187624" cy="848532"/>
          </a:xfrm>
          <a:prstGeom prst="rect">
            <a:avLst/>
          </a:prstGeom>
          <a:noFill/>
          <a:ln w="9525">
            <a:noFill/>
            <a:miter lim="800000"/>
            <a:headEnd/>
            <a:tailEnd/>
          </a:ln>
        </p:spPr>
      </p:pic>
      <p:sp>
        <p:nvSpPr>
          <p:cNvPr id="12" name="11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Agua del Suelo</a:t>
            </a:r>
          </a:p>
        </p:txBody>
      </p:sp>
      <p:pic>
        <p:nvPicPr>
          <p:cNvPr id="17412" name="Picture 4"/>
          <p:cNvPicPr>
            <a:picLocks noChangeAspect="1" noChangeArrowheads="1"/>
          </p:cNvPicPr>
          <p:nvPr/>
        </p:nvPicPr>
        <p:blipFill>
          <a:blip r:embed="rId6" cstate="print"/>
          <a:srcRect/>
          <a:stretch>
            <a:fillRect/>
          </a:stretch>
        </p:blipFill>
        <p:spPr bwMode="auto">
          <a:xfrm>
            <a:off x="6429388" y="1708142"/>
            <a:ext cx="2509839" cy="3236688"/>
          </a:xfrm>
          <a:prstGeom prst="rect">
            <a:avLst/>
          </a:prstGeom>
          <a:noFill/>
          <a:ln w="9525" algn="ctr">
            <a:noFill/>
            <a:miter lim="800000"/>
            <a:headEnd/>
            <a:tailEnd/>
          </a:ln>
        </p:spPr>
      </p:pic>
      <p:sp>
        <p:nvSpPr>
          <p:cNvPr id="17411" name="Text Box 3"/>
          <p:cNvSpPr txBox="1">
            <a:spLocks noChangeArrowheads="1"/>
          </p:cNvSpPr>
          <p:nvPr/>
        </p:nvSpPr>
        <p:spPr bwMode="auto">
          <a:xfrm>
            <a:off x="6581773" y="1071546"/>
            <a:ext cx="2295525" cy="779463"/>
          </a:xfrm>
          <a:prstGeom prst="rect">
            <a:avLst/>
          </a:prstGeom>
          <a:noFill/>
          <a:ln w="9525">
            <a:noFill/>
            <a:miter lim="800000"/>
            <a:headEnd/>
            <a:tailEnd/>
          </a:ln>
        </p:spPr>
        <p:txBody>
          <a:bodyPr>
            <a:spAutoFit/>
          </a:bodyPr>
          <a:lstStyle/>
          <a:p>
            <a:pPr>
              <a:spcBef>
                <a:spcPct val="50000"/>
              </a:spcBef>
            </a:pPr>
            <a:r>
              <a:rPr lang="es-ES_tradnl" dirty="0">
                <a:latin typeface="Cambria" pitchFamily="18" charset="0"/>
              </a:rPr>
              <a:t>Campaña 2008/09</a:t>
            </a:r>
            <a:endParaRPr lang="es-ES" dirty="0">
              <a:latin typeface="Cambria" pitchFamily="18" charset="0"/>
            </a:endParaRPr>
          </a:p>
          <a:p>
            <a:pPr>
              <a:spcBef>
                <a:spcPct val="50000"/>
              </a:spcBef>
            </a:pPr>
            <a:r>
              <a:rPr lang="es-ES" dirty="0">
                <a:latin typeface="Cambria" pitchFamily="18" charset="0"/>
              </a:rPr>
              <a:t>21 Abril de 2008</a:t>
            </a:r>
          </a:p>
        </p:txBody>
      </p:sp>
      <p:sp>
        <p:nvSpPr>
          <p:cNvPr id="13" name="12 CuadroTexto"/>
          <p:cNvSpPr txBox="1"/>
          <p:nvPr/>
        </p:nvSpPr>
        <p:spPr>
          <a:xfrm>
            <a:off x="6643702" y="1814444"/>
            <a:ext cx="2000264" cy="400110"/>
          </a:xfrm>
          <a:prstGeom prst="rect">
            <a:avLst/>
          </a:prstGeom>
          <a:solidFill>
            <a:schemeClr val="bg1"/>
          </a:solidFill>
          <a:ln>
            <a:solidFill>
              <a:schemeClr val="tx1"/>
            </a:solidFill>
          </a:ln>
        </p:spPr>
        <p:txBody>
          <a:bodyPr wrap="square" rtlCol="0">
            <a:spAutoFit/>
          </a:bodyPr>
          <a:lstStyle/>
          <a:p>
            <a:r>
              <a:rPr lang="es-AR" sz="2000" b="1" dirty="0" err="1" smtClean="0">
                <a:effectLst>
                  <a:outerShdw blurRad="38100" dist="38100" dir="2700000" algn="tl">
                    <a:srgbClr val="000000">
                      <a:alpha val="43137"/>
                    </a:srgbClr>
                  </a:outerShdw>
                </a:effectLst>
              </a:rPr>
              <a:t>Rde</a:t>
            </a:r>
            <a:r>
              <a:rPr lang="es-AR" sz="2000" b="1" dirty="0" smtClean="0">
                <a:effectLst>
                  <a:outerShdw blurRad="38100" dist="38100" dir="2700000" algn="tl">
                    <a:srgbClr val="000000">
                      <a:alpha val="43137"/>
                    </a:srgbClr>
                  </a:outerShdw>
                </a:effectLst>
              </a:rPr>
              <a:t> </a:t>
            </a:r>
            <a:r>
              <a:rPr lang="es-AR" sz="2000" b="1" dirty="0" err="1" smtClean="0">
                <a:effectLst>
                  <a:outerShdw blurRad="38100" dist="38100" dir="2700000" algn="tl">
                    <a:srgbClr val="000000">
                      <a:alpha val="43137"/>
                    </a:srgbClr>
                  </a:outerShdw>
                </a:effectLst>
              </a:rPr>
              <a:t>Tr</a:t>
            </a:r>
            <a:r>
              <a:rPr lang="es-AR" sz="2000" b="1" dirty="0" smtClean="0">
                <a:effectLst>
                  <a:outerShdw blurRad="38100" dist="38100" dir="2700000" algn="tl">
                    <a:srgbClr val="000000">
                      <a:alpha val="43137"/>
                    </a:srgbClr>
                  </a:outerShdw>
                </a:effectLst>
              </a:rPr>
              <a:t>: 4.243 Kg</a:t>
            </a:r>
            <a:endParaRPr lang="es-AR" sz="2000" b="1" dirty="0">
              <a:effectLst>
                <a:outerShdw blurRad="38100" dist="38100" dir="2700000" algn="tl">
                  <a:srgbClr val="000000">
                    <a:alpha val="43137"/>
                  </a:srgbClr>
                </a:outerShdw>
              </a:effectLst>
            </a:endParaRPr>
          </a:p>
        </p:txBody>
      </p:sp>
      <p:grpSp>
        <p:nvGrpSpPr>
          <p:cNvPr id="23" name="22 Grupo"/>
          <p:cNvGrpSpPr/>
          <p:nvPr/>
        </p:nvGrpSpPr>
        <p:grpSpPr>
          <a:xfrm>
            <a:off x="6421327" y="928670"/>
            <a:ext cx="2722673" cy="3921795"/>
            <a:chOff x="5357818" y="714356"/>
            <a:chExt cx="2722673" cy="3921795"/>
          </a:xfrm>
        </p:grpSpPr>
        <p:pic>
          <p:nvPicPr>
            <p:cNvPr id="17414" name="Picture 8"/>
            <p:cNvPicPr>
              <a:picLocks noChangeAspect="1" noChangeArrowheads="1"/>
            </p:cNvPicPr>
            <p:nvPr/>
          </p:nvPicPr>
          <p:blipFill>
            <a:blip r:embed="rId7" cstate="print"/>
            <a:srcRect/>
            <a:stretch>
              <a:fillRect/>
            </a:stretch>
          </p:blipFill>
          <p:spPr bwMode="auto">
            <a:xfrm>
              <a:off x="5357818" y="1357298"/>
              <a:ext cx="2722673" cy="3278853"/>
            </a:xfrm>
            <a:prstGeom prst="rect">
              <a:avLst/>
            </a:prstGeom>
            <a:noFill/>
            <a:ln w="9525">
              <a:noFill/>
              <a:miter lim="800000"/>
              <a:headEnd/>
              <a:tailEnd/>
            </a:ln>
          </p:spPr>
        </p:pic>
        <p:sp>
          <p:nvSpPr>
            <p:cNvPr id="17417" name="Text Box 3"/>
            <p:cNvSpPr txBox="1">
              <a:spLocks noChangeArrowheads="1"/>
            </p:cNvSpPr>
            <p:nvPr/>
          </p:nvSpPr>
          <p:spPr bwMode="auto">
            <a:xfrm>
              <a:off x="5429256" y="714356"/>
              <a:ext cx="2295525" cy="779463"/>
            </a:xfrm>
            <a:prstGeom prst="rect">
              <a:avLst/>
            </a:prstGeom>
            <a:solidFill>
              <a:schemeClr val="bg1"/>
            </a:solidFill>
            <a:ln w="9525">
              <a:noFill/>
              <a:miter lim="800000"/>
              <a:headEnd/>
              <a:tailEnd/>
            </a:ln>
          </p:spPr>
          <p:txBody>
            <a:bodyPr>
              <a:spAutoFit/>
            </a:bodyPr>
            <a:lstStyle/>
            <a:p>
              <a:pPr>
                <a:spcBef>
                  <a:spcPct val="50000"/>
                </a:spcBef>
              </a:pPr>
              <a:r>
                <a:rPr lang="es-ES_tradnl" dirty="0">
                  <a:latin typeface="Cambria" pitchFamily="18" charset="0"/>
                </a:rPr>
                <a:t>Campaña 2010/11</a:t>
              </a:r>
              <a:endParaRPr lang="es-ES" dirty="0">
                <a:latin typeface="Cambria" pitchFamily="18" charset="0"/>
              </a:endParaRPr>
            </a:p>
            <a:p>
              <a:pPr>
                <a:spcBef>
                  <a:spcPct val="50000"/>
                </a:spcBef>
              </a:pPr>
              <a:r>
                <a:rPr lang="es-ES" dirty="0">
                  <a:latin typeface="Cambria" pitchFamily="18" charset="0"/>
                </a:rPr>
                <a:t>18 Abril de 2010</a:t>
              </a:r>
            </a:p>
          </p:txBody>
        </p:sp>
        <p:sp>
          <p:nvSpPr>
            <p:cNvPr id="15" name="14 CuadroTexto"/>
            <p:cNvSpPr txBox="1"/>
            <p:nvPr/>
          </p:nvSpPr>
          <p:spPr>
            <a:xfrm>
              <a:off x="5500694" y="1571612"/>
              <a:ext cx="2000264" cy="400110"/>
            </a:xfrm>
            <a:prstGeom prst="rect">
              <a:avLst/>
            </a:prstGeom>
            <a:solidFill>
              <a:schemeClr val="bg1"/>
            </a:solidFill>
            <a:ln>
              <a:solidFill>
                <a:schemeClr val="tx1"/>
              </a:solidFill>
            </a:ln>
          </p:spPr>
          <p:txBody>
            <a:bodyPr wrap="square" rtlCol="0">
              <a:spAutoFit/>
            </a:bodyPr>
            <a:lstStyle/>
            <a:p>
              <a:r>
                <a:rPr lang="es-AR" sz="2000" b="1" dirty="0" err="1" smtClean="0">
                  <a:effectLst>
                    <a:outerShdw blurRad="38100" dist="38100" dir="2700000" algn="tl">
                      <a:srgbClr val="000000">
                        <a:alpha val="43137"/>
                      </a:srgbClr>
                    </a:outerShdw>
                  </a:effectLst>
                </a:rPr>
                <a:t>Rde</a:t>
              </a:r>
              <a:r>
                <a:rPr lang="es-AR" sz="2000" b="1" dirty="0" smtClean="0">
                  <a:effectLst>
                    <a:outerShdw blurRad="38100" dist="38100" dir="2700000" algn="tl">
                      <a:srgbClr val="000000">
                        <a:alpha val="43137"/>
                      </a:srgbClr>
                    </a:outerShdw>
                  </a:effectLst>
                </a:rPr>
                <a:t> </a:t>
              </a:r>
              <a:r>
                <a:rPr lang="es-AR" sz="2000" b="1" dirty="0" err="1" smtClean="0">
                  <a:effectLst>
                    <a:outerShdw blurRad="38100" dist="38100" dir="2700000" algn="tl">
                      <a:srgbClr val="000000">
                        <a:alpha val="43137"/>
                      </a:srgbClr>
                    </a:outerShdw>
                  </a:effectLst>
                </a:rPr>
                <a:t>Tr</a:t>
              </a:r>
              <a:r>
                <a:rPr lang="es-AR" sz="2000" b="1" dirty="0" smtClean="0">
                  <a:effectLst>
                    <a:outerShdw blurRad="38100" dist="38100" dir="2700000" algn="tl">
                      <a:srgbClr val="000000">
                        <a:alpha val="43137"/>
                      </a:srgbClr>
                    </a:outerShdw>
                  </a:effectLst>
                </a:rPr>
                <a:t>: 5.107 Kg</a:t>
              </a:r>
              <a:endParaRPr lang="es-AR" sz="2000" b="1" dirty="0">
                <a:effectLst>
                  <a:outerShdw blurRad="38100" dist="38100" dir="2700000" algn="tl">
                    <a:srgbClr val="000000">
                      <a:alpha val="43137"/>
                    </a:srgbClr>
                  </a:outerShdw>
                </a:effectLst>
              </a:endParaRPr>
            </a:p>
          </p:txBody>
        </p:sp>
      </p:grpSp>
      <p:pic>
        <p:nvPicPr>
          <p:cNvPr id="17" name="Picture 4"/>
          <p:cNvPicPr>
            <a:picLocks noChangeAspect="1" noChangeArrowheads="1"/>
          </p:cNvPicPr>
          <p:nvPr>
            <p:custDataLst>
              <p:tags r:id="rId1"/>
            </p:custDataLst>
          </p:nvPr>
        </p:nvPicPr>
        <p:blipFill>
          <a:blip r:embed="rId8" cstate="print"/>
          <a:srcRect l="1820" t="13593" r="21727"/>
          <a:stretch>
            <a:fillRect/>
          </a:stretch>
        </p:blipFill>
        <p:spPr bwMode="auto">
          <a:xfrm>
            <a:off x="2643174" y="1643050"/>
            <a:ext cx="3611610" cy="4643470"/>
          </a:xfrm>
          <a:prstGeom prst="rect">
            <a:avLst/>
          </a:prstGeom>
          <a:noFill/>
          <a:ln w="9525">
            <a:noFill/>
            <a:miter lim="800000"/>
            <a:headEnd/>
            <a:tailEnd/>
          </a:ln>
          <a:effectLst/>
        </p:spPr>
      </p:pic>
      <p:sp>
        <p:nvSpPr>
          <p:cNvPr id="22" name="Text Box 3"/>
          <p:cNvSpPr txBox="1">
            <a:spLocks noChangeArrowheads="1"/>
          </p:cNvSpPr>
          <p:nvPr/>
        </p:nvSpPr>
        <p:spPr bwMode="auto">
          <a:xfrm>
            <a:off x="3000364" y="642918"/>
            <a:ext cx="2795591" cy="1015663"/>
          </a:xfrm>
          <a:prstGeom prst="rect">
            <a:avLst/>
          </a:prstGeom>
          <a:noFill/>
          <a:ln w="9525">
            <a:noFill/>
            <a:miter lim="800000"/>
            <a:headEnd/>
            <a:tailEnd/>
          </a:ln>
        </p:spPr>
        <p:txBody>
          <a:bodyPr wrap="square">
            <a:spAutoFit/>
          </a:bodyPr>
          <a:lstStyle/>
          <a:p>
            <a:pPr algn="ctr">
              <a:spcBef>
                <a:spcPct val="50000"/>
              </a:spcBef>
            </a:pPr>
            <a:r>
              <a:rPr lang="es-ES_tradnl" sz="2400" b="1" dirty="0">
                <a:effectLst>
                  <a:outerShdw blurRad="38100" dist="38100" dir="2700000" algn="tl">
                    <a:srgbClr val="000000">
                      <a:alpha val="43137"/>
                    </a:srgbClr>
                  </a:outerShdw>
                </a:effectLst>
                <a:latin typeface="Cambria" pitchFamily="18" charset="0"/>
              </a:rPr>
              <a:t>Campaña </a:t>
            </a:r>
            <a:r>
              <a:rPr lang="es-ES_tradnl" sz="2400" b="1" dirty="0" smtClean="0">
                <a:effectLst>
                  <a:outerShdw blurRad="38100" dist="38100" dir="2700000" algn="tl">
                    <a:srgbClr val="000000">
                      <a:alpha val="43137"/>
                    </a:srgbClr>
                  </a:outerShdw>
                </a:effectLst>
                <a:latin typeface="Cambria" pitchFamily="18" charset="0"/>
              </a:rPr>
              <a:t>2011/12</a:t>
            </a:r>
            <a:endParaRPr lang="es-ES" sz="2400" b="1" dirty="0">
              <a:effectLst>
                <a:outerShdw blurRad="38100" dist="38100" dir="2700000" algn="tl">
                  <a:srgbClr val="000000">
                    <a:alpha val="43137"/>
                  </a:srgbClr>
                </a:outerShdw>
              </a:effectLst>
              <a:latin typeface="Cambria" pitchFamily="18" charset="0"/>
            </a:endParaRPr>
          </a:p>
          <a:p>
            <a:pPr algn="ctr">
              <a:spcBef>
                <a:spcPct val="50000"/>
              </a:spcBef>
            </a:pPr>
            <a:r>
              <a:rPr lang="es-ES" sz="2400" b="1" dirty="0">
                <a:effectLst>
                  <a:outerShdw blurRad="38100" dist="38100" dir="2700000" algn="tl">
                    <a:srgbClr val="000000">
                      <a:alpha val="43137"/>
                    </a:srgbClr>
                  </a:outerShdw>
                </a:effectLst>
                <a:latin typeface="Cambria" pitchFamily="18" charset="0"/>
              </a:rPr>
              <a:t>3</a:t>
            </a:r>
            <a:r>
              <a:rPr lang="es-ES" sz="2400" b="1" dirty="0" smtClean="0">
                <a:effectLst>
                  <a:outerShdw blurRad="38100" dist="38100" dir="2700000" algn="tl">
                    <a:srgbClr val="000000">
                      <a:alpha val="43137"/>
                    </a:srgbClr>
                  </a:outerShdw>
                </a:effectLst>
                <a:latin typeface="Cambria" pitchFamily="18" charset="0"/>
              </a:rPr>
              <a:t> </a:t>
            </a:r>
            <a:r>
              <a:rPr lang="es-ES" sz="2400" b="1" dirty="0">
                <a:effectLst>
                  <a:outerShdw blurRad="38100" dist="38100" dir="2700000" algn="tl">
                    <a:srgbClr val="000000">
                      <a:alpha val="43137"/>
                    </a:srgbClr>
                  </a:outerShdw>
                </a:effectLst>
                <a:latin typeface="Cambria" pitchFamily="18" charset="0"/>
              </a:rPr>
              <a:t>Abril de </a:t>
            </a:r>
            <a:r>
              <a:rPr lang="es-ES" sz="2400" b="1" dirty="0" smtClean="0">
                <a:effectLst>
                  <a:outerShdw blurRad="38100" dist="38100" dir="2700000" algn="tl">
                    <a:srgbClr val="000000">
                      <a:alpha val="43137"/>
                    </a:srgbClr>
                  </a:outerShdw>
                </a:effectLst>
                <a:latin typeface="Cambria" pitchFamily="18" charset="0"/>
              </a:rPr>
              <a:t>2011</a:t>
            </a:r>
            <a:endParaRPr lang="es-ES" sz="2400" b="1" dirty="0">
              <a:effectLst>
                <a:outerShdw blurRad="38100" dist="38100" dir="2700000" algn="tl">
                  <a:srgbClr val="000000">
                    <a:alpha val="43137"/>
                  </a:srgbClr>
                </a:outerShdw>
              </a:effectLst>
              <a:latin typeface="Cambria" pitchFamily="18" charset="0"/>
            </a:endParaRPr>
          </a:p>
        </p:txBody>
      </p:sp>
      <p:sp>
        <p:nvSpPr>
          <p:cNvPr id="24" name="23 CuadroTexto"/>
          <p:cNvSpPr txBox="1"/>
          <p:nvPr/>
        </p:nvSpPr>
        <p:spPr>
          <a:xfrm>
            <a:off x="2643174" y="6215082"/>
            <a:ext cx="3643338" cy="400110"/>
          </a:xfrm>
          <a:prstGeom prst="rect">
            <a:avLst/>
          </a:prstGeom>
          <a:solidFill>
            <a:schemeClr val="bg1"/>
          </a:solidFill>
          <a:ln>
            <a:solidFill>
              <a:schemeClr val="tx1"/>
            </a:solidFill>
          </a:ln>
        </p:spPr>
        <p:txBody>
          <a:bodyPr wrap="square" rtlCol="0">
            <a:spAutoFit/>
          </a:bodyPr>
          <a:lstStyle/>
          <a:p>
            <a:pPr algn="ctr"/>
            <a:r>
              <a:rPr lang="es-AR" sz="2000" b="1" dirty="0" err="1">
                <a:effectLst>
                  <a:outerShdw blurRad="38100" dist="38100" dir="2700000" algn="tl">
                    <a:srgbClr val="000000">
                      <a:alpha val="43137"/>
                    </a:srgbClr>
                  </a:outerShdw>
                </a:effectLst>
              </a:rPr>
              <a:t>Rde</a:t>
            </a:r>
            <a:r>
              <a:rPr lang="es-AR" sz="2000" b="1" dirty="0">
                <a:effectLst>
                  <a:outerShdw blurRad="38100" dist="38100" dir="2700000" algn="tl">
                    <a:srgbClr val="000000">
                      <a:alpha val="43137"/>
                    </a:srgbClr>
                  </a:outerShdw>
                </a:effectLst>
              </a:rPr>
              <a:t> </a:t>
            </a:r>
            <a:r>
              <a:rPr lang="es-AR" sz="2000" b="1" dirty="0" err="1">
                <a:effectLst>
                  <a:outerShdw blurRad="38100" dist="38100" dir="2700000" algn="tl">
                    <a:srgbClr val="000000">
                      <a:alpha val="43137"/>
                    </a:srgbClr>
                  </a:outerShdw>
                </a:effectLst>
              </a:rPr>
              <a:t>Tr</a:t>
            </a:r>
            <a:r>
              <a:rPr lang="es-AR" sz="2000" b="1" dirty="0">
                <a:effectLst>
                  <a:outerShdw blurRad="38100" dist="38100" dir="2700000" algn="tl">
                    <a:srgbClr val="000000">
                      <a:alpha val="43137"/>
                    </a:srgbClr>
                  </a:outerShdw>
                </a:effectLst>
              </a:rPr>
              <a:t> </a:t>
            </a:r>
            <a:r>
              <a:rPr lang="es-AR" sz="2000" b="1" dirty="0" smtClean="0">
                <a:effectLst>
                  <a:outerShdw blurRad="38100" dist="38100" dir="2700000" algn="tl">
                    <a:srgbClr val="000000">
                      <a:alpha val="43137"/>
                    </a:srgbClr>
                  </a:outerShdw>
                </a:effectLst>
              </a:rPr>
              <a:t>4.169 </a:t>
            </a:r>
            <a:r>
              <a:rPr lang="es-AR" sz="2000" b="1" dirty="0">
                <a:effectLst>
                  <a:outerShdw blurRad="38100" dist="38100" dir="2700000" algn="tl">
                    <a:srgbClr val="000000">
                      <a:alpha val="43137"/>
                    </a:srgbClr>
                  </a:outerShdw>
                </a:effectLst>
              </a:rPr>
              <a:t>Kg</a:t>
            </a:r>
          </a:p>
        </p:txBody>
      </p:sp>
      <p:pic>
        <p:nvPicPr>
          <p:cNvPr id="27" name="Picture 6"/>
          <p:cNvPicPr>
            <a:picLocks noChangeAspect="1" noChangeArrowheads="1"/>
          </p:cNvPicPr>
          <p:nvPr/>
        </p:nvPicPr>
        <p:blipFill>
          <a:blip r:embed="rId9" cstate="print"/>
          <a:srcRect l="1791" t="16800" r="28664" b="841"/>
          <a:stretch>
            <a:fillRect/>
          </a:stretch>
        </p:blipFill>
        <p:spPr bwMode="auto">
          <a:xfrm>
            <a:off x="0" y="1857364"/>
            <a:ext cx="2389367" cy="3098145"/>
          </a:xfrm>
          <a:prstGeom prst="rect">
            <a:avLst/>
          </a:prstGeom>
          <a:noFill/>
          <a:ln w="9525">
            <a:noFill/>
            <a:miter lim="800000"/>
            <a:headEnd/>
            <a:tailEnd/>
          </a:ln>
        </p:spPr>
      </p:pic>
      <p:sp>
        <p:nvSpPr>
          <p:cNvPr id="28" name="Text Box 3"/>
          <p:cNvSpPr txBox="1">
            <a:spLocks noChangeArrowheads="1"/>
          </p:cNvSpPr>
          <p:nvPr/>
        </p:nvSpPr>
        <p:spPr bwMode="auto">
          <a:xfrm>
            <a:off x="160339" y="935030"/>
            <a:ext cx="2295525" cy="779463"/>
          </a:xfrm>
          <a:prstGeom prst="rect">
            <a:avLst/>
          </a:prstGeom>
          <a:noFill/>
          <a:ln w="9525">
            <a:noFill/>
            <a:miter lim="800000"/>
            <a:headEnd/>
            <a:tailEnd/>
          </a:ln>
        </p:spPr>
        <p:txBody>
          <a:bodyPr>
            <a:spAutoFit/>
          </a:bodyPr>
          <a:lstStyle/>
          <a:p>
            <a:pPr>
              <a:spcBef>
                <a:spcPct val="50000"/>
              </a:spcBef>
            </a:pPr>
            <a:r>
              <a:rPr lang="es-ES_tradnl" dirty="0">
                <a:latin typeface="Cambria" pitchFamily="18" charset="0"/>
              </a:rPr>
              <a:t>Campaña 2009/10</a:t>
            </a:r>
            <a:endParaRPr lang="es-ES" dirty="0">
              <a:latin typeface="Cambria" pitchFamily="18" charset="0"/>
            </a:endParaRPr>
          </a:p>
          <a:p>
            <a:pPr>
              <a:spcBef>
                <a:spcPct val="50000"/>
              </a:spcBef>
            </a:pPr>
            <a:r>
              <a:rPr lang="es-ES" dirty="0">
                <a:latin typeface="Cambria" pitchFamily="18" charset="0"/>
              </a:rPr>
              <a:t>16 Abril de 2009</a:t>
            </a:r>
          </a:p>
        </p:txBody>
      </p:sp>
      <p:sp>
        <p:nvSpPr>
          <p:cNvPr id="29" name="28 CuadroTexto"/>
          <p:cNvSpPr txBox="1"/>
          <p:nvPr/>
        </p:nvSpPr>
        <p:spPr>
          <a:xfrm>
            <a:off x="214282" y="1857364"/>
            <a:ext cx="2000264" cy="400110"/>
          </a:xfrm>
          <a:prstGeom prst="rect">
            <a:avLst/>
          </a:prstGeom>
          <a:solidFill>
            <a:schemeClr val="bg1"/>
          </a:solidFill>
          <a:ln>
            <a:solidFill>
              <a:schemeClr val="tx1"/>
            </a:solidFill>
          </a:ln>
        </p:spPr>
        <p:txBody>
          <a:bodyPr wrap="square" rtlCol="0">
            <a:spAutoFit/>
          </a:bodyPr>
          <a:lstStyle/>
          <a:p>
            <a:r>
              <a:rPr lang="es-AR" sz="2000" b="1" dirty="0" err="1" smtClean="0">
                <a:effectLst>
                  <a:outerShdw blurRad="38100" dist="38100" dir="2700000" algn="tl">
                    <a:srgbClr val="000000">
                      <a:alpha val="43137"/>
                    </a:srgbClr>
                  </a:outerShdw>
                </a:effectLst>
              </a:rPr>
              <a:t>Rde</a:t>
            </a:r>
            <a:r>
              <a:rPr lang="es-AR" sz="2000" b="1" dirty="0" smtClean="0">
                <a:effectLst>
                  <a:outerShdw blurRad="38100" dist="38100" dir="2700000" algn="tl">
                    <a:srgbClr val="000000">
                      <a:alpha val="43137"/>
                    </a:srgbClr>
                  </a:outerShdw>
                </a:effectLst>
              </a:rPr>
              <a:t> </a:t>
            </a:r>
            <a:r>
              <a:rPr lang="es-AR" sz="2000" b="1" dirty="0" err="1" smtClean="0">
                <a:effectLst>
                  <a:outerShdw blurRad="38100" dist="38100" dir="2700000" algn="tl">
                    <a:srgbClr val="000000">
                      <a:alpha val="43137"/>
                    </a:srgbClr>
                  </a:outerShdw>
                </a:effectLst>
              </a:rPr>
              <a:t>Tr</a:t>
            </a:r>
            <a:r>
              <a:rPr lang="es-AR" sz="2000" b="1" dirty="0" smtClean="0">
                <a:effectLst>
                  <a:outerShdw blurRad="38100" dist="38100" dir="2700000" algn="tl">
                    <a:srgbClr val="000000">
                      <a:alpha val="43137"/>
                    </a:srgbClr>
                  </a:outerShdw>
                </a:effectLst>
              </a:rPr>
              <a:t>: 2.335 Kg</a:t>
            </a:r>
            <a:endParaRPr lang="es-AR"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Precipitaciones</a:t>
            </a:r>
          </a:p>
        </p:txBody>
      </p:sp>
      <p:graphicFrame>
        <p:nvGraphicFramePr>
          <p:cNvPr id="10" name="9 Gráfico"/>
          <p:cNvGraphicFramePr/>
          <p:nvPr/>
        </p:nvGraphicFramePr>
        <p:xfrm>
          <a:off x="0" y="785794"/>
          <a:ext cx="9144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1" name="10 Llamada de flecha hacia abajo"/>
          <p:cNvSpPr/>
          <p:nvPr/>
        </p:nvSpPr>
        <p:spPr>
          <a:xfrm>
            <a:off x="5357818" y="785794"/>
            <a:ext cx="1143008" cy="135732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smtClean="0">
                <a:effectLst>
                  <a:outerShdw blurRad="38100" dist="38100" dir="2700000" algn="tl">
                    <a:srgbClr val="000000">
                      <a:alpha val="43137"/>
                    </a:srgbClr>
                  </a:outerShdw>
                </a:effectLst>
              </a:rPr>
              <a:t>Bajas precipitaciones a la salida del invierno</a:t>
            </a:r>
            <a:endParaRPr lang="es-AR" sz="1200" b="1" dirty="0">
              <a:effectLst>
                <a:outerShdw blurRad="38100" dist="38100" dir="2700000" algn="tl">
                  <a:srgbClr val="000000">
                    <a:alpha val="43137"/>
                  </a:srgbClr>
                </a:outerShdw>
              </a:effectLst>
            </a:endParaRPr>
          </a:p>
        </p:txBody>
      </p:sp>
      <p:graphicFrame>
        <p:nvGraphicFramePr>
          <p:cNvPr id="12" name="2 Gráfico"/>
          <p:cNvGraphicFramePr/>
          <p:nvPr/>
        </p:nvGraphicFramePr>
        <p:xfrm>
          <a:off x="0" y="3571877"/>
          <a:ext cx="4572000" cy="32861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4 Gráfico"/>
          <p:cNvGraphicFramePr/>
          <p:nvPr/>
        </p:nvGraphicFramePr>
        <p:xfrm>
          <a:off x="4572000" y="3617365"/>
          <a:ext cx="4572000" cy="3240635"/>
        </p:xfrm>
        <a:graphic>
          <a:graphicData uri="http://schemas.openxmlformats.org/drawingml/2006/chart">
            <c:chart xmlns:c="http://schemas.openxmlformats.org/drawingml/2006/chart" xmlns:r="http://schemas.openxmlformats.org/officeDocument/2006/relationships" r:id="rId7"/>
          </a:graphicData>
        </a:graphic>
      </p:graphicFrame>
      <p:sp>
        <p:nvSpPr>
          <p:cNvPr id="15" name="14 CuadroTexto"/>
          <p:cNvSpPr txBox="1"/>
          <p:nvPr/>
        </p:nvSpPr>
        <p:spPr>
          <a:xfrm>
            <a:off x="3357554" y="4071942"/>
            <a:ext cx="1143008" cy="646331"/>
          </a:xfrm>
          <a:prstGeom prst="rect">
            <a:avLst/>
          </a:prstGeom>
          <a:noFill/>
        </p:spPr>
        <p:txBody>
          <a:bodyPr wrap="square" rtlCol="0">
            <a:spAutoFit/>
          </a:bodyPr>
          <a:lstStyle/>
          <a:p>
            <a:r>
              <a:rPr lang="es-AR" b="1" dirty="0" smtClean="0">
                <a:solidFill>
                  <a:srgbClr val="FF0000"/>
                </a:solidFill>
                <a:effectLst>
                  <a:outerShdw blurRad="38100" dist="38100" dir="2700000" algn="tl">
                    <a:srgbClr val="000000">
                      <a:alpha val="43137"/>
                    </a:srgbClr>
                  </a:outerShdw>
                </a:effectLst>
              </a:rPr>
              <a:t>40% de lo Histórico</a:t>
            </a:r>
            <a:endParaRPr lang="es-AR" b="1" dirty="0">
              <a:solidFill>
                <a:srgbClr val="FF0000"/>
              </a:solidFill>
              <a:effectLst>
                <a:outerShdw blurRad="38100" dist="38100" dir="2700000" algn="tl">
                  <a:srgbClr val="000000">
                    <a:alpha val="43137"/>
                  </a:srgbClr>
                </a:outerShdw>
              </a:effectLst>
            </a:endParaRPr>
          </a:p>
        </p:txBody>
      </p:sp>
      <p:sp>
        <p:nvSpPr>
          <p:cNvPr id="16" name="15 CuadroTexto"/>
          <p:cNvSpPr txBox="1"/>
          <p:nvPr/>
        </p:nvSpPr>
        <p:spPr>
          <a:xfrm>
            <a:off x="6572264" y="4000504"/>
            <a:ext cx="1143008" cy="646331"/>
          </a:xfrm>
          <a:prstGeom prst="rect">
            <a:avLst/>
          </a:prstGeom>
          <a:noFill/>
        </p:spPr>
        <p:txBody>
          <a:bodyPr wrap="square" rtlCol="0">
            <a:spAutoFit/>
          </a:bodyPr>
          <a:lstStyle/>
          <a:p>
            <a:r>
              <a:rPr lang="es-AR" b="1" dirty="0" smtClean="0">
                <a:solidFill>
                  <a:srgbClr val="FF0000"/>
                </a:solidFill>
                <a:effectLst>
                  <a:outerShdw blurRad="38100" dist="38100" dir="2700000" algn="tl">
                    <a:srgbClr val="000000">
                      <a:alpha val="43137"/>
                    </a:srgbClr>
                  </a:outerShdw>
                </a:effectLst>
              </a:rPr>
              <a:t>95% de lo Histórico</a:t>
            </a:r>
            <a:endParaRPr lang="es-AR" b="1" dirty="0">
              <a:solidFill>
                <a:srgbClr val="FF0000"/>
              </a:solidFill>
              <a:effectLst>
                <a:outerShdw blurRad="38100" dist="38100" dir="2700000" algn="tl">
                  <a:srgbClr val="000000">
                    <a:alpha val="43137"/>
                  </a:srgbClr>
                </a:outerShdw>
              </a:effectLst>
            </a:endParaRPr>
          </a:p>
        </p:txBody>
      </p:sp>
      <p:sp>
        <p:nvSpPr>
          <p:cNvPr id="14" name="13 CuadroTexto"/>
          <p:cNvSpPr txBox="1"/>
          <p:nvPr/>
        </p:nvSpPr>
        <p:spPr>
          <a:xfrm>
            <a:off x="4214810" y="6072206"/>
            <a:ext cx="1000132" cy="369332"/>
          </a:xfrm>
          <a:prstGeom prst="rect">
            <a:avLst/>
          </a:prstGeom>
          <a:noFill/>
        </p:spPr>
        <p:txBody>
          <a:bodyPr wrap="square" rtlCol="0">
            <a:spAutoFit/>
          </a:bodyPr>
          <a:lstStyle/>
          <a:p>
            <a:r>
              <a:rPr lang="es-AR" b="1" dirty="0" smtClean="0">
                <a:solidFill>
                  <a:schemeClr val="tx2">
                    <a:lumMod val="75000"/>
                  </a:schemeClr>
                </a:solidFill>
                <a:effectLst>
                  <a:outerShdw blurRad="38100" dist="38100" dir="2700000" algn="tl">
                    <a:srgbClr val="000000">
                      <a:alpha val="43137"/>
                    </a:srgbClr>
                  </a:outerShdw>
                </a:effectLst>
              </a:rPr>
              <a:t>169 mm</a:t>
            </a:r>
            <a:endParaRPr lang="es-AR" b="1" dirty="0">
              <a:solidFill>
                <a:schemeClr val="tx2">
                  <a:lumMod val="75000"/>
                </a:schemeClr>
              </a:solidFill>
              <a:effectLst>
                <a:outerShdw blurRad="38100" dist="38100" dir="2700000" algn="tl">
                  <a:srgbClr val="000000">
                    <a:alpha val="43137"/>
                  </a:srgbClr>
                </a:outerShdw>
              </a:effectLst>
            </a:endParaRPr>
          </a:p>
        </p:txBody>
      </p:sp>
      <p:sp>
        <p:nvSpPr>
          <p:cNvPr id="17" name="16 CuadroTexto"/>
          <p:cNvSpPr txBox="1"/>
          <p:nvPr/>
        </p:nvSpPr>
        <p:spPr>
          <a:xfrm>
            <a:off x="4214810" y="4786322"/>
            <a:ext cx="1000132" cy="369332"/>
          </a:xfrm>
          <a:prstGeom prst="rect">
            <a:avLst/>
          </a:prstGeom>
          <a:noFill/>
        </p:spPr>
        <p:txBody>
          <a:bodyPr wrap="square" rtlCol="0">
            <a:spAutoFit/>
          </a:bodyPr>
          <a:lstStyle/>
          <a:p>
            <a:r>
              <a:rPr lang="es-AR" b="1" dirty="0" smtClean="0">
                <a:solidFill>
                  <a:srgbClr val="FF0000"/>
                </a:solidFill>
                <a:effectLst>
                  <a:outerShdw blurRad="38100" dist="38100" dir="2700000" algn="tl">
                    <a:srgbClr val="000000">
                      <a:alpha val="43137"/>
                    </a:srgbClr>
                  </a:outerShdw>
                </a:effectLst>
              </a:rPr>
              <a:t>432 mm</a:t>
            </a:r>
            <a:endParaRPr lang="es-AR" b="1" dirty="0">
              <a:solidFill>
                <a:srgbClr val="FF0000"/>
              </a:solidFill>
              <a:effectLst>
                <a:outerShdw blurRad="38100" dist="38100" dir="2700000" algn="tl">
                  <a:srgbClr val="000000">
                    <a:alpha val="43137"/>
                  </a:srgbClr>
                </a:outerShdw>
              </a:effectLst>
            </a:endParaRPr>
          </a:p>
        </p:txBody>
      </p:sp>
      <p:sp>
        <p:nvSpPr>
          <p:cNvPr id="18" name="17 CuadroTexto"/>
          <p:cNvSpPr txBox="1"/>
          <p:nvPr/>
        </p:nvSpPr>
        <p:spPr>
          <a:xfrm>
            <a:off x="8215338" y="6000768"/>
            <a:ext cx="1000132" cy="369332"/>
          </a:xfrm>
          <a:prstGeom prst="rect">
            <a:avLst/>
          </a:prstGeom>
          <a:noFill/>
        </p:spPr>
        <p:txBody>
          <a:bodyPr wrap="square" rtlCol="0">
            <a:spAutoFit/>
          </a:bodyPr>
          <a:lstStyle/>
          <a:p>
            <a:r>
              <a:rPr lang="es-AR" b="1" dirty="0" smtClean="0">
                <a:solidFill>
                  <a:schemeClr val="tx2">
                    <a:lumMod val="75000"/>
                  </a:schemeClr>
                </a:solidFill>
                <a:effectLst>
                  <a:outerShdw blurRad="38100" dist="38100" dir="2700000" algn="tl">
                    <a:srgbClr val="000000">
                      <a:alpha val="43137"/>
                    </a:srgbClr>
                  </a:outerShdw>
                </a:effectLst>
              </a:rPr>
              <a:t>388 mm</a:t>
            </a:r>
            <a:endParaRPr lang="es-AR" b="1" dirty="0">
              <a:solidFill>
                <a:schemeClr val="tx2">
                  <a:lumMod val="75000"/>
                </a:schemeClr>
              </a:solidFill>
              <a:effectLst>
                <a:outerShdw blurRad="38100" dist="38100" dir="2700000" algn="tl">
                  <a:srgbClr val="000000">
                    <a:alpha val="43137"/>
                  </a:srgbClr>
                </a:outerShdw>
              </a:effectLst>
            </a:endParaRPr>
          </a:p>
        </p:txBody>
      </p:sp>
      <p:sp>
        <p:nvSpPr>
          <p:cNvPr id="19" name="18 CuadroTexto"/>
          <p:cNvSpPr txBox="1"/>
          <p:nvPr/>
        </p:nvSpPr>
        <p:spPr>
          <a:xfrm>
            <a:off x="8215338" y="4714884"/>
            <a:ext cx="1000132" cy="369332"/>
          </a:xfrm>
          <a:prstGeom prst="rect">
            <a:avLst/>
          </a:prstGeom>
          <a:noFill/>
        </p:spPr>
        <p:txBody>
          <a:bodyPr wrap="square" rtlCol="0">
            <a:spAutoFit/>
          </a:bodyPr>
          <a:lstStyle/>
          <a:p>
            <a:r>
              <a:rPr lang="es-AR" b="1" dirty="0" smtClean="0">
                <a:solidFill>
                  <a:srgbClr val="FF0000"/>
                </a:solidFill>
                <a:effectLst>
                  <a:outerShdw blurRad="38100" dist="38100" dir="2700000" algn="tl">
                    <a:srgbClr val="000000">
                      <a:alpha val="43137"/>
                    </a:srgbClr>
                  </a:outerShdw>
                </a:effectLst>
              </a:rPr>
              <a:t>405 mm</a:t>
            </a:r>
            <a:endParaRPr lang="es-AR"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P spid="15" grpId="0"/>
      <p:bldP spid="16" grpId="0"/>
      <p:bldP spid="14"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4 Gráfico"/>
          <p:cNvGraphicFramePr/>
          <p:nvPr/>
        </p:nvGraphicFramePr>
        <p:xfrm>
          <a:off x="214282" y="928670"/>
          <a:ext cx="892971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7 Gráfico"/>
          <p:cNvGraphicFramePr>
            <a:graphicFrameLocks/>
          </p:cNvGraphicFramePr>
          <p:nvPr/>
        </p:nvGraphicFramePr>
        <p:xfrm>
          <a:off x="214282" y="3857628"/>
          <a:ext cx="8929718" cy="3000372"/>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7" descr="C:\Users\Renè\Documents\Archivos Excel\Coordinacion\Logos\logoZOfinalALTA.jpg"/>
          <p:cNvPicPr>
            <a:picLocks noChangeAspect="1" noChangeArrowheads="1"/>
          </p:cNvPicPr>
          <p:nvPr/>
        </p:nvPicPr>
        <p:blipFill>
          <a:blip r:embed="rId5" cstate="print"/>
          <a:srcRect/>
          <a:stretch>
            <a:fillRect/>
          </a:stretch>
        </p:blipFill>
        <p:spPr bwMode="auto">
          <a:xfrm>
            <a:off x="7984705" y="-11820"/>
            <a:ext cx="1159295" cy="836712"/>
          </a:xfrm>
          <a:prstGeom prst="rect">
            <a:avLst/>
          </a:prstGeom>
          <a:noFill/>
          <a:ln w="9525">
            <a:noFill/>
            <a:miter lim="800000"/>
            <a:headEnd/>
            <a:tailEnd/>
          </a:ln>
        </p:spPr>
      </p:pic>
      <p:pic>
        <p:nvPicPr>
          <p:cNvPr id="7" name="Picture 5" descr="LOGO NUEVO"/>
          <p:cNvPicPr>
            <a:picLocks noChangeAspect="1" noChangeArrowheads="1"/>
          </p:cNvPicPr>
          <p:nvPr/>
        </p:nvPicPr>
        <p:blipFill>
          <a:blip r:embed="rId6" cstate="print"/>
          <a:srcRect/>
          <a:stretch>
            <a:fillRect/>
          </a:stretch>
        </p:blipFill>
        <p:spPr bwMode="auto">
          <a:xfrm>
            <a:off x="-72008" y="-11820"/>
            <a:ext cx="1187624" cy="848532"/>
          </a:xfrm>
          <a:prstGeom prst="rect">
            <a:avLst/>
          </a:prstGeom>
          <a:noFill/>
          <a:ln w="9525">
            <a:noFill/>
            <a:miter lim="800000"/>
            <a:headEnd/>
            <a:tailEnd/>
          </a:ln>
        </p:spPr>
      </p:pic>
      <p:sp>
        <p:nvSpPr>
          <p:cNvPr id="8" name="7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Temperaturas</a:t>
            </a:r>
          </a:p>
        </p:txBody>
      </p:sp>
      <p:sp>
        <p:nvSpPr>
          <p:cNvPr id="16" name="15 Llamada de flecha izquierda y derecha"/>
          <p:cNvSpPr/>
          <p:nvPr/>
        </p:nvSpPr>
        <p:spPr>
          <a:xfrm rot="5400000">
            <a:off x="4036215" y="2893215"/>
            <a:ext cx="1643074" cy="1714512"/>
          </a:xfrm>
          <a:prstGeom prst="leftRightArrowCallout">
            <a:avLst>
              <a:gd name="adj1" fmla="val 8747"/>
              <a:gd name="adj2" fmla="val 11116"/>
              <a:gd name="adj3" fmla="val 9423"/>
              <a:gd name="adj4" fmla="val 59217"/>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smtClean="0"/>
              <a:t>2010</a:t>
            </a:r>
          </a:p>
          <a:p>
            <a:pPr algn="ctr"/>
            <a:r>
              <a:rPr lang="es-AR" sz="2400" b="1" u="sng" dirty="0" smtClean="0">
                <a:effectLst>
                  <a:outerShdw blurRad="38100" dist="38100" dir="2700000" algn="tl">
                    <a:srgbClr val="000000">
                      <a:alpha val="43137"/>
                    </a:srgbClr>
                  </a:outerShdw>
                </a:effectLst>
              </a:rPr>
              <a:t>Norte</a:t>
            </a:r>
            <a:endParaRPr lang="es-AR" b="1" u="sng" dirty="0" smtClean="0">
              <a:effectLst>
                <a:outerShdw blurRad="38100" dist="38100" dir="2700000" algn="tl">
                  <a:srgbClr val="000000">
                    <a:alpha val="43137"/>
                  </a:srgbClr>
                </a:outerShdw>
              </a:effectLst>
            </a:endParaRPr>
          </a:p>
          <a:p>
            <a:pPr algn="ctr"/>
            <a:r>
              <a:rPr lang="es-AR" dirty="0" smtClean="0"/>
              <a:t>2011</a:t>
            </a:r>
            <a:endParaRPr lang="es-AR" dirty="0"/>
          </a:p>
        </p:txBody>
      </p:sp>
      <p:sp>
        <p:nvSpPr>
          <p:cNvPr id="11" name="10 Elipse"/>
          <p:cNvSpPr/>
          <p:nvPr/>
        </p:nvSpPr>
        <p:spPr>
          <a:xfrm>
            <a:off x="2285984" y="4429132"/>
            <a:ext cx="1714512" cy="221457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Elipse"/>
          <p:cNvSpPr/>
          <p:nvPr/>
        </p:nvSpPr>
        <p:spPr>
          <a:xfrm>
            <a:off x="7715272" y="3500438"/>
            <a:ext cx="1428728" cy="1142984"/>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4" name="Picture 2"/>
          <p:cNvPicPr>
            <a:picLocks noChangeAspect="1" noChangeArrowheads="1"/>
          </p:cNvPicPr>
          <p:nvPr/>
        </p:nvPicPr>
        <p:blipFill>
          <a:blip r:embed="rId7"/>
          <a:srcRect/>
          <a:stretch>
            <a:fillRect/>
          </a:stretch>
        </p:blipFill>
        <p:spPr bwMode="auto">
          <a:xfrm>
            <a:off x="642910" y="3978052"/>
            <a:ext cx="1143008" cy="522518"/>
          </a:xfrm>
          <a:prstGeom prst="rect">
            <a:avLst/>
          </a:prstGeom>
          <a:noFill/>
          <a:ln w="9525">
            <a:solidFill>
              <a:schemeClr val="tx1"/>
            </a:solidFill>
            <a:miter lim="800000"/>
            <a:headEnd/>
            <a:tailEnd/>
          </a:ln>
          <a:effectLst/>
        </p:spPr>
      </p:pic>
      <p:pic>
        <p:nvPicPr>
          <p:cNvPr id="17" name="Picture 2"/>
          <p:cNvPicPr>
            <a:picLocks noChangeAspect="1" noChangeArrowheads="1"/>
          </p:cNvPicPr>
          <p:nvPr/>
        </p:nvPicPr>
        <p:blipFill>
          <a:blip r:embed="rId8"/>
          <a:srcRect/>
          <a:stretch>
            <a:fillRect/>
          </a:stretch>
        </p:blipFill>
        <p:spPr bwMode="auto">
          <a:xfrm>
            <a:off x="714348" y="928670"/>
            <a:ext cx="1285884" cy="50006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Elipse"/>
          <p:cNvSpPr/>
          <p:nvPr/>
        </p:nvSpPr>
        <p:spPr>
          <a:xfrm rot="5400000">
            <a:off x="2464579" y="2178835"/>
            <a:ext cx="1285884" cy="221457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3"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Temperaturas</a:t>
            </a:r>
          </a:p>
        </p:txBody>
      </p:sp>
      <p:graphicFrame>
        <p:nvGraphicFramePr>
          <p:cNvPr id="7" name="1 Gráfico"/>
          <p:cNvGraphicFramePr/>
          <p:nvPr/>
        </p:nvGraphicFramePr>
        <p:xfrm>
          <a:off x="0" y="714356"/>
          <a:ext cx="9144000" cy="3028952"/>
        </p:xfrm>
        <a:graphic>
          <a:graphicData uri="http://schemas.openxmlformats.org/drawingml/2006/chart">
            <c:chart xmlns:c="http://schemas.openxmlformats.org/drawingml/2006/chart" xmlns:r="http://schemas.openxmlformats.org/officeDocument/2006/relationships" r:id="rId4"/>
          </a:graphicData>
        </a:graphic>
      </p:graphicFrame>
      <p:sp>
        <p:nvSpPr>
          <p:cNvPr id="9" name="8 Llamada de flecha izquierda y derecha"/>
          <p:cNvSpPr/>
          <p:nvPr/>
        </p:nvSpPr>
        <p:spPr>
          <a:xfrm rot="5400000">
            <a:off x="3821901" y="3107529"/>
            <a:ext cx="1643074" cy="1714512"/>
          </a:xfrm>
          <a:prstGeom prst="leftRightArrowCallout">
            <a:avLst>
              <a:gd name="adj1" fmla="val 8747"/>
              <a:gd name="adj2" fmla="val 11116"/>
              <a:gd name="adj3" fmla="val 9423"/>
              <a:gd name="adj4" fmla="val 59217"/>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AR" dirty="0" smtClean="0"/>
              <a:t>2010</a:t>
            </a:r>
          </a:p>
          <a:p>
            <a:pPr algn="ctr"/>
            <a:r>
              <a:rPr lang="es-AR" sz="2400" b="1" u="sng" dirty="0" smtClean="0">
                <a:effectLst>
                  <a:outerShdw blurRad="38100" dist="38100" dir="2700000" algn="tl">
                    <a:srgbClr val="000000">
                      <a:alpha val="43137"/>
                    </a:srgbClr>
                  </a:outerShdw>
                </a:effectLst>
              </a:rPr>
              <a:t>Sur</a:t>
            </a:r>
            <a:endParaRPr lang="es-AR" b="1" u="sng" dirty="0" smtClean="0">
              <a:effectLst>
                <a:outerShdw blurRad="38100" dist="38100" dir="2700000" algn="tl">
                  <a:srgbClr val="000000">
                    <a:alpha val="43137"/>
                  </a:srgbClr>
                </a:outerShdw>
              </a:effectLst>
            </a:endParaRPr>
          </a:p>
          <a:p>
            <a:pPr algn="ctr"/>
            <a:r>
              <a:rPr lang="es-AR" dirty="0" smtClean="0"/>
              <a:t>2011</a:t>
            </a:r>
            <a:endParaRPr lang="es-AR" dirty="0"/>
          </a:p>
        </p:txBody>
      </p:sp>
      <p:graphicFrame>
        <p:nvGraphicFramePr>
          <p:cNvPr id="12" name="2 Gráfico"/>
          <p:cNvGraphicFramePr/>
          <p:nvPr/>
        </p:nvGraphicFramePr>
        <p:xfrm>
          <a:off x="0" y="3786190"/>
          <a:ext cx="9144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12 Elipse"/>
          <p:cNvSpPr/>
          <p:nvPr/>
        </p:nvSpPr>
        <p:spPr>
          <a:xfrm>
            <a:off x="3428992" y="4357694"/>
            <a:ext cx="1285884" cy="221457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Elipse"/>
          <p:cNvSpPr/>
          <p:nvPr/>
        </p:nvSpPr>
        <p:spPr>
          <a:xfrm rot="5400000">
            <a:off x="5965041" y="5607859"/>
            <a:ext cx="928694" cy="71438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6" name="Picture 2"/>
          <p:cNvPicPr>
            <a:picLocks noChangeAspect="1" noChangeArrowheads="1"/>
          </p:cNvPicPr>
          <p:nvPr/>
        </p:nvPicPr>
        <p:blipFill>
          <a:blip r:embed="rId6"/>
          <a:srcRect/>
          <a:stretch>
            <a:fillRect/>
          </a:stretch>
        </p:blipFill>
        <p:spPr bwMode="auto">
          <a:xfrm>
            <a:off x="714348" y="3929066"/>
            <a:ext cx="1143008" cy="522518"/>
          </a:xfrm>
          <a:prstGeom prst="rect">
            <a:avLst/>
          </a:prstGeom>
          <a:noFill/>
          <a:ln w="9525">
            <a:solidFill>
              <a:schemeClr val="tx1"/>
            </a:solidFill>
            <a:miter lim="800000"/>
            <a:headEnd/>
            <a:tailEnd/>
          </a:ln>
          <a:effectLst/>
        </p:spPr>
      </p:pic>
      <p:pic>
        <p:nvPicPr>
          <p:cNvPr id="2" name="Picture 2"/>
          <p:cNvPicPr>
            <a:picLocks noChangeAspect="1" noChangeArrowheads="1"/>
          </p:cNvPicPr>
          <p:nvPr/>
        </p:nvPicPr>
        <p:blipFill>
          <a:blip r:embed="rId7"/>
          <a:srcRect/>
          <a:stretch>
            <a:fillRect/>
          </a:stretch>
        </p:blipFill>
        <p:spPr bwMode="auto">
          <a:xfrm>
            <a:off x="714348" y="928670"/>
            <a:ext cx="1285884" cy="50006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pic>
        <p:nvPicPr>
          <p:cNvPr id="1026" name="Picture 2"/>
          <p:cNvPicPr>
            <a:picLocks noChangeAspect="1" noChangeArrowheads="1"/>
          </p:cNvPicPr>
          <p:nvPr/>
        </p:nvPicPr>
        <p:blipFill>
          <a:blip r:embed="rId2"/>
          <a:srcRect/>
          <a:stretch>
            <a:fillRect/>
          </a:stretch>
        </p:blipFill>
        <p:spPr bwMode="auto">
          <a:xfrm>
            <a:off x="704850" y="747713"/>
            <a:ext cx="7734300" cy="5362575"/>
          </a:xfrm>
          <a:prstGeom prst="rect">
            <a:avLst/>
          </a:prstGeom>
          <a:noFill/>
          <a:ln w="9525">
            <a:noFill/>
            <a:miter lim="800000"/>
            <a:headEnd/>
            <a:tailEnd/>
          </a:ln>
          <a:effectLst/>
        </p:spPr>
      </p:pic>
      <p:pic>
        <p:nvPicPr>
          <p:cNvPr id="5"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6"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7" name="6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Heladas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u="sng" dirty="0" smtClean="0">
                <a:effectLst>
                  <a:outerShdw blurRad="38100" dist="38100" dir="2700000" algn="tl">
                    <a:srgbClr val="000000">
                      <a:alpha val="43137"/>
                    </a:srgbClr>
                  </a:outerShdw>
                </a:effectLst>
              </a:rPr>
              <a:t>Orden de la Jornada</a:t>
            </a:r>
            <a:endParaRPr lang="es-AR" b="1" u="sng"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57158" y="1500174"/>
            <a:ext cx="8229600" cy="4525963"/>
          </a:xfrm>
        </p:spPr>
        <p:txBody>
          <a:bodyPr>
            <a:noAutofit/>
          </a:bodyPr>
          <a:lstStyle/>
          <a:p>
            <a:pPr>
              <a:buNone/>
            </a:pPr>
            <a:r>
              <a:rPr lang="es-AR" sz="1800" dirty="0" smtClean="0"/>
              <a:t>8:30 hs Recepción</a:t>
            </a:r>
          </a:p>
          <a:p>
            <a:pPr>
              <a:buNone/>
            </a:pPr>
            <a:r>
              <a:rPr lang="es-AR" sz="1800" dirty="0" smtClean="0"/>
              <a:t>9:00 hs Análisis de campaña y resultados plan de fina RIDZO 2011-12</a:t>
            </a:r>
          </a:p>
          <a:p>
            <a:pPr>
              <a:buNone/>
            </a:pPr>
            <a:r>
              <a:rPr lang="es-AR" sz="1800" dirty="0" smtClean="0"/>
              <a:t>9:40 hs Novedades técnicas en cebada:  </a:t>
            </a:r>
            <a:r>
              <a:rPr lang="es-AR" sz="1800" b="1" dirty="0" smtClean="0"/>
              <a:t>Mario </a:t>
            </a:r>
            <a:r>
              <a:rPr lang="es-AR" sz="1800" b="1" dirty="0" err="1" smtClean="0"/>
              <a:t>Cattaneo</a:t>
            </a:r>
            <a:endParaRPr lang="es-AR" sz="1800" dirty="0" smtClean="0"/>
          </a:p>
          <a:p>
            <a:pPr>
              <a:buNone/>
            </a:pPr>
            <a:r>
              <a:rPr lang="es-AR" sz="1800" dirty="0" smtClean="0"/>
              <a:t>10:10Hs preguntas</a:t>
            </a:r>
          </a:p>
          <a:p>
            <a:pPr>
              <a:buNone/>
            </a:pPr>
            <a:r>
              <a:rPr lang="es-AR" sz="1800" dirty="0" smtClean="0"/>
              <a:t>10:30 descanso</a:t>
            </a:r>
          </a:p>
          <a:p>
            <a:pPr>
              <a:buNone/>
            </a:pPr>
            <a:r>
              <a:rPr lang="es-AR" sz="1800" dirty="0" smtClean="0"/>
              <a:t>11:00 hs Colza: </a:t>
            </a:r>
            <a:r>
              <a:rPr lang="es-AR" sz="1800" dirty="0" smtClean="0"/>
              <a:t>Aspectos claves para el éxito del cultivo </a:t>
            </a:r>
            <a:r>
              <a:rPr lang="es-AR" sz="1800" b="1" dirty="0" smtClean="0"/>
              <a:t>Pablo Calviño</a:t>
            </a:r>
            <a:endParaRPr lang="es-AR" sz="1800" dirty="0" smtClean="0"/>
          </a:p>
          <a:p>
            <a:pPr>
              <a:buNone/>
            </a:pPr>
            <a:r>
              <a:rPr lang="es-AR" sz="1800" dirty="0" smtClean="0"/>
              <a:t>11:40 hs Preguntas</a:t>
            </a:r>
          </a:p>
          <a:p>
            <a:pPr>
              <a:buNone/>
            </a:pPr>
            <a:r>
              <a:rPr lang="es-AR" sz="1800" dirty="0" smtClean="0"/>
              <a:t>12:00 hs Visión empresaria de la coyuntura actual para la siembra de cultivos de invierno</a:t>
            </a:r>
          </a:p>
          <a:p>
            <a:pPr>
              <a:buNone/>
            </a:pPr>
            <a:r>
              <a:rPr lang="es-AR" sz="1800" dirty="0" smtClean="0"/>
              <a:t>	15</a:t>
            </a:r>
            <a:r>
              <a:rPr lang="es-AR" sz="1800" dirty="0" smtClean="0"/>
              <a:t>´ </a:t>
            </a:r>
            <a:r>
              <a:rPr lang="es-AR" sz="1800" b="1" dirty="0" smtClean="0"/>
              <a:t>Juan Pablo Monzón</a:t>
            </a:r>
            <a:endParaRPr lang="es-AR" sz="1800" dirty="0" smtClean="0"/>
          </a:p>
          <a:p>
            <a:pPr>
              <a:buNone/>
            </a:pPr>
            <a:r>
              <a:rPr lang="es-AR" sz="1800" dirty="0" smtClean="0"/>
              <a:t>	15</a:t>
            </a:r>
            <a:r>
              <a:rPr lang="es-AR" sz="1800" dirty="0" smtClean="0"/>
              <a:t>´ </a:t>
            </a:r>
            <a:r>
              <a:rPr lang="es-AR" sz="1800" b="1" dirty="0" smtClean="0"/>
              <a:t>Juan Ignacio Gene</a:t>
            </a:r>
            <a:endParaRPr lang="es-AR" sz="1800" dirty="0" smtClean="0"/>
          </a:p>
          <a:p>
            <a:pPr>
              <a:buNone/>
            </a:pPr>
            <a:r>
              <a:rPr lang="es-AR" sz="1800" dirty="0" smtClean="0"/>
              <a:t>	15</a:t>
            </a:r>
            <a:r>
              <a:rPr lang="es-AR" sz="1800" dirty="0" smtClean="0"/>
              <a:t>´ </a:t>
            </a:r>
            <a:r>
              <a:rPr lang="es-AR" sz="1800" b="1" dirty="0" smtClean="0"/>
              <a:t>Martin </a:t>
            </a:r>
            <a:r>
              <a:rPr lang="es-AR" sz="1800" b="1" dirty="0" err="1" smtClean="0"/>
              <a:t>Liggera</a:t>
            </a:r>
            <a:endParaRPr lang="es-AR" sz="1800" dirty="0" smtClean="0"/>
          </a:p>
          <a:p>
            <a:pPr>
              <a:buNone/>
            </a:pPr>
            <a:r>
              <a:rPr lang="es-AR" sz="1800" dirty="0" smtClean="0"/>
              <a:t>	20</a:t>
            </a:r>
            <a:r>
              <a:rPr lang="es-AR" sz="1800" dirty="0" smtClean="0"/>
              <a:t>´ Interacción moderador-Panel</a:t>
            </a:r>
          </a:p>
          <a:p>
            <a:pPr>
              <a:buNone/>
            </a:pPr>
            <a:r>
              <a:rPr lang="es-AR" sz="1800" dirty="0" smtClean="0"/>
              <a:t>13:05 hs Preguntas</a:t>
            </a:r>
          </a:p>
          <a:p>
            <a:pPr>
              <a:buNone/>
            </a:pPr>
            <a:r>
              <a:rPr lang="es-AR" sz="1800" dirty="0" smtClean="0"/>
              <a:t>13:30 hs Cierre</a:t>
            </a:r>
          </a:p>
          <a:p>
            <a:pPr>
              <a:buNone/>
            </a:pPr>
            <a:r>
              <a:rPr lang="es-AR" sz="1800" dirty="0" smtClean="0"/>
              <a:t> </a:t>
            </a:r>
          </a:p>
          <a:p>
            <a:pPr>
              <a:buNone/>
            </a:pPr>
            <a:endParaRPr lang="es-AR"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l="1816" b="9400"/>
          <a:stretch>
            <a:fillRect/>
          </a:stretch>
        </p:blipFill>
        <p:spPr bwMode="auto">
          <a:xfrm>
            <a:off x="0" y="1954760"/>
            <a:ext cx="4286248" cy="490324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b="10256"/>
          <a:stretch>
            <a:fillRect/>
          </a:stretch>
        </p:blipFill>
        <p:spPr bwMode="auto">
          <a:xfrm>
            <a:off x="4742123" y="2143116"/>
            <a:ext cx="4068994" cy="4643470"/>
          </a:xfrm>
          <a:prstGeom prst="rect">
            <a:avLst/>
          </a:prstGeom>
          <a:noFill/>
          <a:ln w="9525">
            <a:noFill/>
            <a:miter lim="800000"/>
            <a:headEnd/>
            <a:tailEnd/>
          </a:ln>
          <a:effectLst/>
        </p:spPr>
      </p:pic>
      <p:pic>
        <p:nvPicPr>
          <p:cNvPr id="6" name="Picture 7" descr="C:\Users\Renè\Documents\Archivos Excel\Coordinacion\Logos\logoZOfinalALTA.jpg"/>
          <p:cNvPicPr>
            <a:picLocks noChangeAspect="1" noChangeArrowheads="1"/>
          </p:cNvPicPr>
          <p:nvPr/>
        </p:nvPicPr>
        <p:blipFill>
          <a:blip r:embed="rId5" cstate="print"/>
          <a:srcRect/>
          <a:stretch>
            <a:fillRect/>
          </a:stretch>
        </p:blipFill>
        <p:spPr bwMode="auto">
          <a:xfrm>
            <a:off x="7984705" y="-11820"/>
            <a:ext cx="1159295" cy="836712"/>
          </a:xfrm>
          <a:prstGeom prst="rect">
            <a:avLst/>
          </a:prstGeom>
          <a:noFill/>
          <a:ln w="9525">
            <a:noFill/>
            <a:miter lim="800000"/>
            <a:headEnd/>
            <a:tailEnd/>
          </a:ln>
        </p:spPr>
      </p:pic>
      <p:pic>
        <p:nvPicPr>
          <p:cNvPr id="7" name="Picture 5" descr="LOGO NUEVO"/>
          <p:cNvPicPr>
            <a:picLocks noChangeAspect="1" noChangeArrowheads="1"/>
          </p:cNvPicPr>
          <p:nvPr/>
        </p:nvPicPr>
        <p:blipFill>
          <a:blip r:embed="rId6" cstate="print"/>
          <a:srcRect/>
          <a:stretch>
            <a:fillRect/>
          </a:stretch>
        </p:blipFill>
        <p:spPr bwMode="auto">
          <a:xfrm>
            <a:off x="-72008" y="-11820"/>
            <a:ext cx="1187624" cy="848532"/>
          </a:xfrm>
          <a:prstGeom prst="rect">
            <a:avLst/>
          </a:prstGeom>
          <a:noFill/>
          <a:ln w="9525">
            <a:noFill/>
            <a:miter lim="800000"/>
            <a:headEnd/>
            <a:tailEnd/>
          </a:ln>
        </p:spPr>
      </p:pic>
      <p:sp>
        <p:nvSpPr>
          <p:cNvPr id="8" name="7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Heladas</a:t>
            </a:r>
          </a:p>
        </p:txBody>
      </p:sp>
      <p:sp>
        <p:nvSpPr>
          <p:cNvPr id="9" name="8 Elipse"/>
          <p:cNvSpPr/>
          <p:nvPr/>
        </p:nvSpPr>
        <p:spPr>
          <a:xfrm>
            <a:off x="2214546" y="3929066"/>
            <a:ext cx="785818" cy="78581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Elipse"/>
          <p:cNvSpPr/>
          <p:nvPr/>
        </p:nvSpPr>
        <p:spPr>
          <a:xfrm>
            <a:off x="6929454" y="3643314"/>
            <a:ext cx="785818" cy="78581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1" name="10 Tabla"/>
          <p:cNvGraphicFramePr>
            <a:graphicFrameLocks noGrp="1"/>
          </p:cNvGraphicFramePr>
          <p:nvPr/>
        </p:nvGraphicFramePr>
        <p:xfrm>
          <a:off x="1928794" y="785794"/>
          <a:ext cx="5054600" cy="1047750"/>
        </p:xfrm>
        <a:graphic>
          <a:graphicData uri="http://schemas.openxmlformats.org/drawingml/2006/table">
            <a:tbl>
              <a:tblPr/>
              <a:tblGrid>
                <a:gridCol w="1244600"/>
                <a:gridCol w="762000"/>
                <a:gridCol w="762000"/>
                <a:gridCol w="762000"/>
                <a:gridCol w="762000"/>
                <a:gridCol w="762000"/>
              </a:tblGrid>
              <a:tr h="247650">
                <a:tc>
                  <a:txBody>
                    <a:bodyPr/>
                    <a:lstStyle/>
                    <a:p>
                      <a:pPr algn="l" fontAlgn="b"/>
                      <a:endParaRPr lang="es-AR" sz="1000" b="0" i="0" u="none" strike="noStrike">
                        <a:latin typeface="Arial"/>
                      </a:endParaRPr>
                    </a:p>
                  </a:txBody>
                  <a:tcPr marL="0" marR="0" marT="0" marB="0" anchor="b">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ctr" fontAlgn="b"/>
                      <a:r>
                        <a:rPr lang="es-AR" sz="1200" b="1" i="0" u="none" strike="noStrike">
                          <a:latin typeface="Comic Sans MS"/>
                        </a:rPr>
                        <a:t>Centro</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6B9B8"/>
                    </a:solidFill>
                  </a:tcPr>
                </a:tc>
                <a:tc>
                  <a:txBody>
                    <a:bodyPr/>
                    <a:lstStyle/>
                    <a:p>
                      <a:pPr algn="ctr" fontAlgn="b"/>
                      <a:r>
                        <a:rPr lang="es-AR" sz="1200" b="1" i="0" u="none" strike="noStrike">
                          <a:latin typeface="Comic Sans MS"/>
                        </a:rPr>
                        <a:t>Norte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s-AR" sz="1200" b="1" i="0" u="none" strike="noStrike">
                          <a:latin typeface="Comic Sans MS"/>
                        </a:rPr>
                        <a:t>Oeste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99"/>
                    </a:solidFill>
                  </a:tcPr>
                </a:tc>
                <a:tc>
                  <a:txBody>
                    <a:bodyPr/>
                    <a:lstStyle/>
                    <a:p>
                      <a:pPr algn="ctr" fontAlgn="b"/>
                      <a:r>
                        <a:rPr lang="es-AR" sz="1200" b="1" i="0" u="none" strike="noStrike">
                          <a:latin typeface="Comic Sans MS"/>
                        </a:rPr>
                        <a:t>Sur</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7E4BC"/>
                    </a:solidFill>
                  </a:tcPr>
                </a:tc>
                <a:tc>
                  <a:txBody>
                    <a:bodyPr/>
                    <a:lstStyle/>
                    <a:p>
                      <a:pPr algn="ctr" fontAlgn="b"/>
                      <a:r>
                        <a:rPr lang="es-AR" sz="1200" b="1" i="0" u="none" strike="noStrike">
                          <a:latin typeface="Comic Sans MS"/>
                        </a:rPr>
                        <a:t>ZO</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66700">
                <a:tc>
                  <a:txBody>
                    <a:bodyPr/>
                    <a:lstStyle/>
                    <a:p>
                      <a:pPr algn="l" fontAlgn="b"/>
                      <a:r>
                        <a:rPr lang="es-AR" sz="1400" b="0" i="0" u="none" strike="noStrike">
                          <a:latin typeface="Comic Sans MS"/>
                        </a:rPr>
                        <a:t>Helada</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a:txBody>
                    <a:bodyPr/>
                    <a:lstStyle/>
                    <a:p>
                      <a:pPr algn="ctr" fontAlgn="b"/>
                      <a:r>
                        <a:rPr lang="es-AR" sz="1200" b="0" i="0" u="none" strike="noStrike">
                          <a:latin typeface="Comic Sans MS"/>
                        </a:rPr>
                        <a:t>9%</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E6B9B8"/>
                    </a:solidFill>
                  </a:tcPr>
                </a:tc>
                <a:tc>
                  <a:txBody>
                    <a:bodyPr/>
                    <a:lstStyle/>
                    <a:p>
                      <a:pPr algn="ctr" fontAlgn="b"/>
                      <a:r>
                        <a:rPr lang="es-AR" sz="1200" b="0" i="0" u="none" strike="noStrike">
                          <a:latin typeface="Comic Sans MS"/>
                        </a:rPr>
                        <a:t>8%</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C5D9F1"/>
                    </a:solidFill>
                  </a:tcPr>
                </a:tc>
                <a:tc>
                  <a:txBody>
                    <a:bodyPr/>
                    <a:lstStyle/>
                    <a:p>
                      <a:pPr algn="ctr" fontAlgn="b"/>
                      <a:r>
                        <a:rPr lang="es-AR" sz="1200" b="0" i="0" u="none" strike="noStrike">
                          <a:latin typeface="Comic Sans MS"/>
                        </a:rPr>
                        <a:t>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FFFF99"/>
                    </a:solidFill>
                  </a:tcPr>
                </a:tc>
                <a:tc>
                  <a:txBody>
                    <a:bodyPr/>
                    <a:lstStyle/>
                    <a:p>
                      <a:pPr algn="ctr" fontAlgn="b"/>
                      <a:r>
                        <a:rPr lang="es-AR" sz="1200" b="0" i="0" u="none" strike="noStrike">
                          <a:latin typeface="Comic Sans MS"/>
                        </a:rPr>
                        <a:t>27%</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D7E4BC"/>
                    </a:solidFill>
                  </a:tcPr>
                </a:tc>
                <a:tc>
                  <a:txBody>
                    <a:bodyPr/>
                    <a:lstStyle/>
                    <a:p>
                      <a:pPr algn="ctr" fontAlgn="b"/>
                      <a:r>
                        <a:rPr lang="es-AR" sz="1200" b="0" i="0" u="none" strike="noStrike">
                          <a:latin typeface="Comic Sans MS"/>
                        </a:rPr>
                        <a:t>15%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r>
              <a:tr h="266700">
                <a:tc>
                  <a:txBody>
                    <a:bodyPr/>
                    <a:lstStyle/>
                    <a:p>
                      <a:pPr algn="l" fontAlgn="b"/>
                      <a:r>
                        <a:rPr lang="es-AR" sz="1400" b="0" i="0" u="none" strike="noStrike">
                          <a:latin typeface="Comic Sans MS"/>
                        </a:rPr>
                        <a:t>Inundacion</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s-AR" sz="1200" b="0" i="0" u="none" strike="noStrike">
                          <a:latin typeface="Comic Sans MS"/>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E6B9B8"/>
                    </a:solidFill>
                  </a:tcPr>
                </a:tc>
                <a:tc>
                  <a:txBody>
                    <a:bodyPr/>
                    <a:lstStyle/>
                    <a:p>
                      <a:pPr algn="ctr" fontAlgn="b"/>
                      <a:r>
                        <a:rPr lang="es-AR" sz="1200" b="0" i="0" u="none" strike="noStrike">
                          <a:latin typeface="Comic Sans MS"/>
                        </a:rPr>
                        <a:t>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C5D9F1"/>
                    </a:solidFill>
                  </a:tcPr>
                </a:tc>
                <a:tc>
                  <a:txBody>
                    <a:bodyPr/>
                    <a:lstStyle/>
                    <a:p>
                      <a:pPr algn="ctr" fontAlgn="b"/>
                      <a:r>
                        <a:rPr lang="es-AR" sz="1200" b="0" i="0" u="none" strike="noStrike">
                          <a:latin typeface="Comic Sans MS"/>
                        </a:rPr>
                        <a:t>0%</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99"/>
                    </a:solidFill>
                  </a:tcPr>
                </a:tc>
                <a:tc>
                  <a:txBody>
                    <a:bodyPr/>
                    <a:lstStyle/>
                    <a:p>
                      <a:pPr algn="ctr" fontAlgn="b"/>
                      <a:r>
                        <a:rPr lang="es-AR" sz="1200" b="0" i="0" u="none" strike="noStrike">
                          <a:latin typeface="Comic Sans MS"/>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D7E4BC"/>
                    </a:solidFill>
                  </a:tcPr>
                </a:tc>
                <a:tc>
                  <a:txBody>
                    <a:bodyPr/>
                    <a:lstStyle/>
                    <a:p>
                      <a:pPr algn="ctr" fontAlgn="b"/>
                      <a:r>
                        <a:rPr lang="es-AR" sz="1200" b="0" i="0" u="none" strike="noStrike">
                          <a:latin typeface="Comic Sans MS"/>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r>
              <a:tr h="266700">
                <a:tc>
                  <a:txBody>
                    <a:bodyPr/>
                    <a:lstStyle/>
                    <a:p>
                      <a:pPr algn="l" fontAlgn="b"/>
                      <a:r>
                        <a:rPr lang="es-AR" sz="1400" b="0" i="0" u="none" strike="noStrike">
                          <a:latin typeface="Comic Sans MS"/>
                        </a:rPr>
                        <a:t>Piedra</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ctr" fontAlgn="b"/>
                      <a:r>
                        <a:rPr lang="es-AR" sz="1200" b="0" i="0" u="none" strike="noStrike">
                          <a:latin typeface="Comic Sans MS"/>
                        </a:rPr>
                        <a:t>35%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E6B9B8"/>
                    </a:solidFill>
                  </a:tcPr>
                </a:tc>
                <a:tc>
                  <a:txBody>
                    <a:bodyPr/>
                    <a:lstStyle/>
                    <a:p>
                      <a:pPr algn="ctr" fontAlgn="b"/>
                      <a:r>
                        <a:rPr lang="es-AR" sz="1200" b="0" i="0" u="none" strike="noStrike">
                          <a:latin typeface="Comic Sans MS"/>
                        </a:rPr>
                        <a:t>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C5D9F1"/>
                    </a:solidFill>
                  </a:tcPr>
                </a:tc>
                <a:tc>
                  <a:txBody>
                    <a:bodyPr/>
                    <a:lstStyle/>
                    <a:p>
                      <a:pPr algn="ctr" fontAlgn="b"/>
                      <a:r>
                        <a:rPr lang="es-AR" sz="1200" b="0" i="0" u="none" strike="noStrike">
                          <a:latin typeface="Comic Sans MS"/>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FFFF99"/>
                    </a:solidFill>
                  </a:tcPr>
                </a:tc>
                <a:tc>
                  <a:txBody>
                    <a:bodyPr/>
                    <a:lstStyle/>
                    <a:p>
                      <a:pPr algn="ctr" fontAlgn="b"/>
                      <a:r>
                        <a:rPr lang="es-AR" sz="1200" b="0" i="0" u="none" strike="noStrike">
                          <a:latin typeface="Comic Sans MS"/>
                        </a:rPr>
                        <a:t>5%</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D7E4BC"/>
                    </a:solidFill>
                  </a:tcPr>
                </a:tc>
                <a:tc>
                  <a:txBody>
                    <a:bodyPr/>
                    <a:lstStyle/>
                    <a:p>
                      <a:pPr algn="ctr" fontAlgn="b"/>
                      <a:r>
                        <a:rPr lang="es-AR" sz="1200" b="0" i="0" u="none" strike="noStrike" dirty="0">
                          <a:latin typeface="Comic Sans MS"/>
                        </a:rPr>
                        <a:t>3%</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r>
            </a:tbl>
          </a:graphicData>
        </a:graphic>
      </p:graphicFrame>
      <p:sp>
        <p:nvSpPr>
          <p:cNvPr id="12" name="11 CuadroTexto"/>
          <p:cNvSpPr txBox="1"/>
          <p:nvPr/>
        </p:nvSpPr>
        <p:spPr>
          <a:xfrm>
            <a:off x="6357950" y="1845222"/>
            <a:ext cx="785818" cy="338554"/>
          </a:xfrm>
          <a:prstGeom prst="rect">
            <a:avLst/>
          </a:prstGeom>
          <a:noFill/>
        </p:spPr>
        <p:txBody>
          <a:bodyPr wrap="square" rtlCol="0">
            <a:spAutoFit/>
          </a:bodyPr>
          <a:lstStyle/>
          <a:p>
            <a:r>
              <a:rPr lang="es-AR" sz="1600" b="1" dirty="0" smtClean="0">
                <a:solidFill>
                  <a:srgbClr val="FF0000"/>
                </a:solidFill>
                <a:effectLst>
                  <a:outerShdw blurRad="38100" dist="38100" dir="2700000" algn="tl">
                    <a:srgbClr val="000000">
                      <a:alpha val="43137"/>
                    </a:srgbClr>
                  </a:outerShdw>
                </a:effectLst>
                <a:latin typeface="Comic Sans MS" pitchFamily="66" charset="0"/>
              </a:rPr>
              <a:t>19% </a:t>
            </a:r>
            <a:endParaRPr lang="es-AR" sz="1600" b="1" dirty="0">
              <a:solidFill>
                <a:srgbClr val="FF0000"/>
              </a:solidFill>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71546"/>
            <a:ext cx="8229600" cy="5054617"/>
          </a:xfrm>
        </p:spPr>
        <p:txBody>
          <a:bodyPr/>
          <a:lstStyle/>
          <a:p>
            <a:r>
              <a:rPr lang="es-AR" dirty="0" smtClean="0"/>
              <a:t>Recarga intermedia del perfil a la siembra</a:t>
            </a:r>
          </a:p>
          <a:p>
            <a:r>
              <a:rPr lang="es-AR" dirty="0" smtClean="0"/>
              <a:t>Escasas lluvias a la salida del invierno condicionaron parte del rinde de cebada y nunca llovió en la zona norte, lo que genero fuertes perdidas de producción</a:t>
            </a:r>
          </a:p>
          <a:p>
            <a:r>
              <a:rPr lang="es-AR" dirty="0" smtClean="0"/>
              <a:t>Comienzo del invierno tardío con alternancia de calor y frio  generando mayor susceptibilidad a heladas en pasto sumado a heladas tardías en la zona Sur </a:t>
            </a:r>
            <a:endParaRPr lang="es-AR" dirty="0"/>
          </a:p>
        </p:txBody>
      </p:sp>
      <p:pic>
        <p:nvPicPr>
          <p:cNvPr id="4"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3"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Resumen de Clima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u="sng" dirty="0" smtClean="0">
                <a:effectLst>
                  <a:outerShdw blurRad="38100" dist="38100" dir="2700000" algn="tl">
                    <a:srgbClr val="000000">
                      <a:alpha val="43137"/>
                    </a:srgbClr>
                  </a:outerShdw>
                </a:effectLst>
              </a:rPr>
              <a:t>Hoja de ruta</a:t>
            </a:r>
            <a:endParaRPr lang="es-AR" b="1" u="sng"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AR" dirty="0" smtClean="0">
                <a:solidFill>
                  <a:schemeClr val="bg1">
                    <a:lumMod val="85000"/>
                  </a:schemeClr>
                </a:solidFill>
              </a:rPr>
              <a:t>Importancia de los cultivos de invierno en la Zona Oeste </a:t>
            </a:r>
          </a:p>
          <a:p>
            <a:r>
              <a:rPr lang="es-AR" dirty="0" smtClean="0">
                <a:solidFill>
                  <a:schemeClr val="bg1">
                    <a:lumMod val="85000"/>
                  </a:schemeClr>
                </a:solidFill>
              </a:rPr>
              <a:t>Influencia de los factores ambientales determinantes de la producción de trigo y cebada en la campaña 2011-12</a:t>
            </a:r>
          </a:p>
          <a:p>
            <a:r>
              <a:rPr lang="es-AR" dirty="0" smtClean="0"/>
              <a:t>Impacto del paquete tecnológico aplicado</a:t>
            </a:r>
          </a:p>
          <a:p>
            <a:r>
              <a:rPr lang="es-AR" dirty="0" smtClean="0"/>
              <a:t>Conclusiones</a:t>
            </a:r>
          </a:p>
          <a:p>
            <a:endParaRPr lang="es-A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Fecha de siembra</a:t>
            </a:r>
          </a:p>
        </p:txBody>
      </p:sp>
      <p:graphicFrame>
        <p:nvGraphicFramePr>
          <p:cNvPr id="7" name="3 Gráfico"/>
          <p:cNvGraphicFramePr/>
          <p:nvPr/>
        </p:nvGraphicFramePr>
        <p:xfrm>
          <a:off x="571472" y="785794"/>
          <a:ext cx="7834316" cy="5000660"/>
        </p:xfrm>
        <a:graphic>
          <a:graphicData uri="http://schemas.openxmlformats.org/drawingml/2006/chart">
            <c:chart xmlns:c="http://schemas.openxmlformats.org/drawingml/2006/chart" xmlns:r="http://schemas.openxmlformats.org/officeDocument/2006/relationships" r:id="rId5"/>
          </a:graphicData>
        </a:graphic>
      </p:graphicFrame>
      <p:sp>
        <p:nvSpPr>
          <p:cNvPr id="8" name="7 Flecha izquierda y derecha"/>
          <p:cNvSpPr/>
          <p:nvPr/>
        </p:nvSpPr>
        <p:spPr>
          <a:xfrm>
            <a:off x="4143372" y="2357430"/>
            <a:ext cx="1928826" cy="285752"/>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3" name="12 Conector recto de flecha"/>
          <p:cNvCxnSpPr/>
          <p:nvPr/>
        </p:nvCxnSpPr>
        <p:spPr>
          <a:xfrm rot="5400000">
            <a:off x="1891486" y="3464719"/>
            <a:ext cx="2357454"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a:off x="6107122" y="2820983"/>
            <a:ext cx="1071570"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a:off x="6821502" y="3963991"/>
            <a:ext cx="1071570"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2000232" y="6000768"/>
            <a:ext cx="5357850" cy="642942"/>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AR" dirty="0" smtClean="0"/>
              <a:t>Atrasos de 10 días generaron entre 2,4-3,1 días de atraso en la cosecha </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1000" r="-11000"/>
          </a:stretch>
        </a:blipFill>
        <a:effectLst/>
      </p:bgPr>
    </p:bg>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4"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5"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Fecha de siembra</a:t>
            </a:r>
          </a:p>
        </p:txBody>
      </p:sp>
      <p:graphicFrame>
        <p:nvGraphicFramePr>
          <p:cNvPr id="7" name="24 Gráfico"/>
          <p:cNvGraphicFramePr/>
          <p:nvPr/>
        </p:nvGraphicFramePr>
        <p:xfrm>
          <a:off x="571472" y="1857365"/>
          <a:ext cx="6429420" cy="3714776"/>
        </p:xfrm>
        <a:graphic>
          <a:graphicData uri="http://schemas.openxmlformats.org/drawingml/2006/chart">
            <c:chart xmlns:c="http://schemas.openxmlformats.org/drawingml/2006/chart" xmlns:r="http://schemas.openxmlformats.org/officeDocument/2006/relationships" r:id="rId6"/>
          </a:graphicData>
        </a:graphic>
      </p:graphicFrame>
      <p:sp>
        <p:nvSpPr>
          <p:cNvPr id="8" name="7 CuadroTexto"/>
          <p:cNvSpPr txBox="1"/>
          <p:nvPr/>
        </p:nvSpPr>
        <p:spPr>
          <a:xfrm>
            <a:off x="1857356" y="1000108"/>
            <a:ext cx="4143404" cy="646331"/>
          </a:xfrm>
          <a:prstGeom prst="rect">
            <a:avLst/>
          </a:prstGeom>
          <a:noFill/>
        </p:spPr>
        <p:txBody>
          <a:bodyPr wrap="square" rtlCol="0">
            <a:spAutoFit/>
          </a:bodyPr>
          <a:lstStyle/>
          <a:p>
            <a:r>
              <a:rPr lang="es-AR" b="1" u="sng" dirty="0" smtClean="0">
                <a:effectLst>
                  <a:outerShdw blurRad="38100" dist="38100" dir="2700000" algn="tl">
                    <a:srgbClr val="000000">
                      <a:alpha val="43137"/>
                    </a:srgbClr>
                  </a:outerShdw>
                </a:effectLst>
              </a:rPr>
              <a:t>Comparación del comportamiento de cebada en diferentes fechas de siembra</a:t>
            </a:r>
            <a:endParaRPr lang="es-AR" b="1" u="sng" dirty="0">
              <a:effectLst>
                <a:outerShdw blurRad="38100" dist="38100" dir="2700000" algn="tl">
                  <a:srgbClr val="000000">
                    <a:alpha val="43137"/>
                  </a:srgbClr>
                </a:outerShdw>
              </a:effectLst>
            </a:endParaRPr>
          </a:p>
        </p:txBody>
      </p:sp>
      <p:pic>
        <p:nvPicPr>
          <p:cNvPr id="10" name="Picture 2"/>
          <p:cNvPicPr>
            <a:picLocks noChangeAspect="1" noChangeArrowheads="1"/>
          </p:cNvPicPr>
          <p:nvPr/>
        </p:nvPicPr>
        <p:blipFill>
          <a:blip r:embed="rId7"/>
          <a:srcRect t="59905"/>
          <a:stretch>
            <a:fillRect/>
          </a:stretch>
        </p:blipFill>
        <p:spPr bwMode="auto">
          <a:xfrm>
            <a:off x="1571604" y="5500702"/>
            <a:ext cx="5210175" cy="119537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9" name="8 Rectángulo"/>
          <p:cNvSpPr/>
          <p:nvPr/>
        </p:nvSpPr>
        <p:spPr>
          <a:xfrm>
            <a:off x="6643702" y="2428868"/>
            <a:ext cx="171451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effectLst>
                  <a:outerShdw blurRad="38100" dist="38100" dir="2700000" algn="tl">
                    <a:srgbClr val="000000">
                      <a:alpha val="43137"/>
                    </a:srgbClr>
                  </a:outerShdw>
                </a:effectLst>
              </a:rPr>
              <a:t>Datos de un año de ensayo</a:t>
            </a:r>
            <a:endParaRPr lang="es-AR"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Fecha de siembra</a:t>
            </a:r>
          </a:p>
        </p:txBody>
      </p:sp>
      <p:graphicFrame>
        <p:nvGraphicFramePr>
          <p:cNvPr id="7" name="3 Gráfico"/>
          <p:cNvGraphicFramePr/>
          <p:nvPr/>
        </p:nvGraphicFramePr>
        <p:xfrm>
          <a:off x="500034" y="1214422"/>
          <a:ext cx="7834316" cy="5000660"/>
        </p:xfrm>
        <a:graphic>
          <a:graphicData uri="http://schemas.openxmlformats.org/drawingml/2006/chart">
            <c:chart xmlns:c="http://schemas.openxmlformats.org/drawingml/2006/chart" xmlns:r="http://schemas.openxmlformats.org/officeDocument/2006/relationships" r:id="rId5"/>
          </a:graphicData>
        </a:graphic>
      </p:graphicFrame>
      <p:sp>
        <p:nvSpPr>
          <p:cNvPr id="9" name="8 Flecha izquierda y derecha"/>
          <p:cNvSpPr/>
          <p:nvPr/>
        </p:nvSpPr>
        <p:spPr>
          <a:xfrm>
            <a:off x="3143240" y="2500306"/>
            <a:ext cx="2071702" cy="142876"/>
          </a:xfrm>
          <a:prstGeom prst="lef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Picture 5" descr="LOGO NUEVO"/>
          <p:cNvPicPr>
            <a:picLocks noChangeAspect="1" noChangeArrowheads="1"/>
          </p:cNvPicPr>
          <p:nvPr/>
        </p:nvPicPr>
        <p:blipFill>
          <a:blip r:embed="rId4" cstate="print"/>
          <a:srcRect/>
          <a:stretch>
            <a:fillRect/>
          </a:stretch>
        </p:blipFill>
        <p:spPr bwMode="auto">
          <a:xfrm>
            <a:off x="0" y="0"/>
            <a:ext cx="1187624" cy="848532"/>
          </a:xfrm>
          <a:prstGeom prst="rect">
            <a:avLst/>
          </a:prstGeom>
          <a:noFill/>
          <a:ln w="9525">
            <a:noFill/>
            <a:miter lim="800000"/>
            <a:headEnd/>
            <a:tailEnd/>
          </a:ln>
        </p:spPr>
      </p:pic>
      <p:sp>
        <p:nvSpPr>
          <p:cNvPr id="10" name="9 CuadroTexto"/>
          <p:cNvSpPr txBox="1"/>
          <p:nvPr/>
        </p:nvSpPr>
        <p:spPr>
          <a:xfrm>
            <a:off x="1214984" y="11916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Fecha de siembra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Fecha de siembra</a:t>
            </a:r>
          </a:p>
        </p:txBody>
      </p:sp>
      <p:graphicFrame>
        <p:nvGraphicFramePr>
          <p:cNvPr id="7" name="9 Gráfico"/>
          <p:cNvGraphicFramePr/>
          <p:nvPr/>
        </p:nvGraphicFramePr>
        <p:xfrm>
          <a:off x="0" y="714356"/>
          <a:ext cx="39052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10 Gráfico"/>
          <p:cNvGraphicFramePr/>
          <p:nvPr/>
        </p:nvGraphicFramePr>
        <p:xfrm>
          <a:off x="0" y="4114800"/>
          <a:ext cx="4000501"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11 Gráfico"/>
          <p:cNvGraphicFramePr/>
          <p:nvPr/>
        </p:nvGraphicFramePr>
        <p:xfrm>
          <a:off x="4786314" y="4119562"/>
          <a:ext cx="4357686" cy="27384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14 Gráfico"/>
          <p:cNvGraphicFramePr/>
          <p:nvPr/>
        </p:nvGraphicFramePr>
        <p:xfrm>
          <a:off x="4786314" y="714356"/>
          <a:ext cx="4143404" cy="2738438"/>
        </p:xfrm>
        <a:graphic>
          <a:graphicData uri="http://schemas.openxmlformats.org/drawingml/2006/chart">
            <c:chart xmlns:c="http://schemas.openxmlformats.org/drawingml/2006/chart" xmlns:r="http://schemas.openxmlformats.org/officeDocument/2006/relationships" r:id="rId8"/>
          </a:graphicData>
        </a:graphic>
      </p:graphicFrame>
      <p:cxnSp>
        <p:nvCxnSpPr>
          <p:cNvPr id="12" name="11 Conector recto de flecha"/>
          <p:cNvCxnSpPr/>
          <p:nvPr/>
        </p:nvCxnSpPr>
        <p:spPr>
          <a:xfrm rot="5400000">
            <a:off x="5393537" y="5392751"/>
            <a:ext cx="928694"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a:off x="6715934" y="5141924"/>
            <a:ext cx="857256"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16200000" flipH="1">
            <a:off x="8001024" y="5357032"/>
            <a:ext cx="438152" cy="952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16200000" flipH="1">
            <a:off x="5603883" y="1817677"/>
            <a:ext cx="927900" cy="873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a:off x="6858016" y="1928008"/>
            <a:ext cx="714380"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16200000" flipH="1">
            <a:off x="8215338" y="2070884"/>
            <a:ext cx="438152" cy="952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5400000">
            <a:off x="428596" y="5499908"/>
            <a:ext cx="71438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5400000">
            <a:off x="1286646" y="5213362"/>
            <a:ext cx="71438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rot="5400000">
            <a:off x="2464579" y="5249875"/>
            <a:ext cx="500066"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1214414" y="3500438"/>
            <a:ext cx="7072362" cy="571504"/>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AR" dirty="0" smtClean="0"/>
              <a:t>Atrasos de 10 días en la siembra a partir del 20/5 generan atrasos en la cosecha que según zona y material varia entre 1 y 3 días</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3" cstate="print"/>
          <a:srcRect/>
          <a:stretch>
            <a:fillRect/>
          </a:stretch>
        </p:blipFill>
        <p:spPr bwMode="auto">
          <a:xfrm>
            <a:off x="0" y="0"/>
            <a:ext cx="1187624" cy="848532"/>
          </a:xfrm>
          <a:prstGeom prst="rect">
            <a:avLst/>
          </a:prstGeom>
          <a:noFill/>
          <a:ln w="9525">
            <a:noFill/>
            <a:miter lim="800000"/>
            <a:headEnd/>
            <a:tailEnd/>
          </a:ln>
        </p:spPr>
      </p:pic>
      <p:sp>
        <p:nvSpPr>
          <p:cNvPr id="6" name="5 CuadroTexto"/>
          <p:cNvSpPr txBox="1"/>
          <p:nvPr/>
        </p:nvSpPr>
        <p:spPr>
          <a:xfrm>
            <a:off x="1214984" y="11916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Resumen Fecha de siembra</a:t>
            </a:r>
          </a:p>
        </p:txBody>
      </p:sp>
      <p:graphicFrame>
        <p:nvGraphicFramePr>
          <p:cNvPr id="7" name="6 Tabla"/>
          <p:cNvGraphicFramePr>
            <a:graphicFrameLocks noGrp="1"/>
          </p:cNvGraphicFramePr>
          <p:nvPr/>
        </p:nvGraphicFramePr>
        <p:xfrm>
          <a:off x="214282" y="1857364"/>
          <a:ext cx="8643998" cy="2743200"/>
        </p:xfrm>
        <a:graphic>
          <a:graphicData uri="http://schemas.openxmlformats.org/drawingml/2006/table">
            <a:tbl>
              <a:tblPr firstRow="1" bandRow="1">
                <a:tableStyleId>{5C22544A-7EE6-4342-B048-85BDC9FD1C3A}</a:tableStyleId>
              </a:tblPr>
              <a:tblGrid>
                <a:gridCol w="1789560"/>
                <a:gridCol w="2824454"/>
                <a:gridCol w="4029984"/>
              </a:tblGrid>
              <a:tr h="370840">
                <a:tc>
                  <a:txBody>
                    <a:bodyPr/>
                    <a:lstStyle/>
                    <a:p>
                      <a:pPr algn="ctr"/>
                      <a:r>
                        <a:rPr lang="es-AR" sz="2400" b="1" dirty="0" smtClean="0">
                          <a:effectLst>
                            <a:outerShdw blurRad="38100" dist="38100" dir="2700000" algn="tl">
                              <a:srgbClr val="000000">
                                <a:alpha val="43137"/>
                              </a:srgbClr>
                            </a:outerShdw>
                          </a:effectLst>
                        </a:rPr>
                        <a:t>CULTIVO</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CICLO</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RANGO OPTIMO DE SIEMBRA</a:t>
                      </a:r>
                      <a:endParaRPr lang="es-AR" sz="2400" b="1" dirty="0">
                        <a:effectLst>
                          <a:outerShdw blurRad="38100" dist="38100" dir="2700000" algn="tl">
                            <a:srgbClr val="000000">
                              <a:alpha val="43137"/>
                            </a:srgbClr>
                          </a:outerShdw>
                        </a:effectLst>
                      </a:endParaRPr>
                    </a:p>
                  </a:txBody>
                  <a:tcPr anchor="ctr"/>
                </a:tc>
              </a:tr>
              <a:tr h="370840">
                <a:tc>
                  <a:txBody>
                    <a:bodyPr/>
                    <a:lstStyle/>
                    <a:p>
                      <a:pPr algn="ctr"/>
                      <a:r>
                        <a:rPr lang="es-AR" sz="2400" b="1" dirty="0" smtClean="0">
                          <a:effectLst>
                            <a:outerShdw blurRad="38100" dist="38100" dir="2700000" algn="tl">
                              <a:srgbClr val="000000">
                                <a:alpha val="43137"/>
                              </a:srgbClr>
                            </a:outerShdw>
                          </a:effectLst>
                        </a:rPr>
                        <a:t>TRIGO</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CICLO LARGO</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20</a:t>
                      </a:r>
                      <a:r>
                        <a:rPr lang="es-AR" sz="2400" b="1" baseline="0" dirty="0" smtClean="0">
                          <a:effectLst>
                            <a:outerShdw blurRad="38100" dist="38100" dir="2700000" algn="tl">
                              <a:srgbClr val="000000">
                                <a:alpha val="43137"/>
                              </a:srgbClr>
                            </a:outerShdw>
                          </a:effectLst>
                        </a:rPr>
                        <a:t> de mayo – 5 de junio</a:t>
                      </a:r>
                      <a:endParaRPr lang="es-AR" sz="2400" b="1" dirty="0">
                        <a:effectLst>
                          <a:outerShdw blurRad="38100" dist="38100" dir="2700000" algn="tl">
                            <a:srgbClr val="000000">
                              <a:alpha val="43137"/>
                            </a:srgbClr>
                          </a:outerShdw>
                        </a:effectLst>
                      </a:endParaRPr>
                    </a:p>
                  </a:txBody>
                  <a:tcPr anchor="ctr"/>
                </a:tc>
              </a:tr>
              <a:tr h="370840">
                <a:tc>
                  <a:txBody>
                    <a:bodyPr/>
                    <a:lstStyle/>
                    <a:p>
                      <a:pPr algn="ctr"/>
                      <a:r>
                        <a:rPr lang="es-AR" sz="2400" b="1" dirty="0" smtClean="0">
                          <a:effectLst>
                            <a:outerShdw blurRad="38100" dist="38100" dir="2700000" algn="tl">
                              <a:srgbClr val="000000">
                                <a:alpha val="43137"/>
                              </a:srgbClr>
                            </a:outerShdw>
                          </a:effectLst>
                        </a:rPr>
                        <a:t>TRIGO</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CICLO INTER LARGO</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1 de junio – 20 de junio</a:t>
                      </a:r>
                      <a:endParaRPr lang="es-AR" sz="2400" b="1" dirty="0">
                        <a:effectLst>
                          <a:outerShdw blurRad="38100" dist="38100" dir="2700000" algn="tl">
                            <a:srgbClr val="000000">
                              <a:alpha val="43137"/>
                            </a:srgbClr>
                          </a:outerShdw>
                        </a:effectLst>
                      </a:endParaRPr>
                    </a:p>
                  </a:txBody>
                  <a:tcPr anchor="ctr"/>
                </a:tc>
              </a:tr>
              <a:tr h="370840">
                <a:tc>
                  <a:txBody>
                    <a:bodyPr/>
                    <a:lstStyle/>
                    <a:p>
                      <a:pPr algn="ctr"/>
                      <a:r>
                        <a:rPr lang="es-AR" sz="2400" b="1" dirty="0" smtClean="0">
                          <a:effectLst>
                            <a:outerShdw blurRad="38100" dist="38100" dir="2700000" algn="tl">
                              <a:srgbClr val="000000">
                                <a:alpha val="43137"/>
                              </a:srgbClr>
                            </a:outerShdw>
                          </a:effectLst>
                        </a:rPr>
                        <a:t>TRIGO</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CICLO INTER</a:t>
                      </a:r>
                      <a:r>
                        <a:rPr lang="es-AR" sz="2400" b="1" baseline="0" dirty="0" smtClean="0">
                          <a:effectLst>
                            <a:outerShdw blurRad="38100" dist="38100" dir="2700000" algn="tl">
                              <a:srgbClr val="000000">
                                <a:alpha val="43137"/>
                              </a:srgbClr>
                            </a:outerShdw>
                          </a:effectLst>
                        </a:rPr>
                        <a:t> CORTO</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10 de junio -30 de junio</a:t>
                      </a:r>
                      <a:endParaRPr lang="es-AR" sz="2400" b="1" dirty="0">
                        <a:effectLst>
                          <a:outerShdw blurRad="38100" dist="38100" dir="2700000" algn="tl">
                            <a:srgbClr val="000000">
                              <a:alpha val="43137"/>
                            </a:srgbClr>
                          </a:outerShdw>
                        </a:effectLst>
                      </a:endParaRPr>
                    </a:p>
                  </a:txBody>
                  <a:tcPr anchor="ctr"/>
                </a:tc>
              </a:tr>
              <a:tr h="370840">
                <a:tc>
                  <a:txBody>
                    <a:bodyPr/>
                    <a:lstStyle/>
                    <a:p>
                      <a:pPr algn="ctr"/>
                      <a:r>
                        <a:rPr lang="es-AR" sz="2400" b="1" dirty="0" smtClean="0">
                          <a:effectLst>
                            <a:outerShdw blurRad="38100" dist="38100" dir="2700000" algn="tl">
                              <a:srgbClr val="000000">
                                <a:alpha val="43137"/>
                              </a:srgbClr>
                            </a:outerShdw>
                          </a:effectLst>
                        </a:rPr>
                        <a:t>TRIGO</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CICLO CORTOS</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20</a:t>
                      </a:r>
                      <a:r>
                        <a:rPr lang="es-AR" sz="2400" b="1" baseline="0" dirty="0" smtClean="0">
                          <a:effectLst>
                            <a:outerShdw blurRad="38100" dist="38100" dir="2700000" algn="tl">
                              <a:srgbClr val="000000">
                                <a:alpha val="43137"/>
                              </a:srgbClr>
                            </a:outerShdw>
                          </a:effectLst>
                        </a:rPr>
                        <a:t> de junio – 30 de junio</a:t>
                      </a:r>
                      <a:endParaRPr lang="es-AR" sz="2400" b="1" dirty="0">
                        <a:effectLst>
                          <a:outerShdw blurRad="38100" dist="38100" dir="2700000" algn="tl">
                            <a:srgbClr val="000000">
                              <a:alpha val="43137"/>
                            </a:srgbClr>
                          </a:outerShdw>
                        </a:effectLst>
                      </a:endParaRPr>
                    </a:p>
                  </a:txBody>
                  <a:tcPr anchor="ctr"/>
                </a:tc>
              </a:tr>
              <a:tr h="370840">
                <a:tc>
                  <a:txBody>
                    <a:bodyPr/>
                    <a:lstStyle/>
                    <a:p>
                      <a:pPr algn="ctr"/>
                      <a:r>
                        <a:rPr lang="es-AR" sz="2400" b="1" dirty="0" smtClean="0">
                          <a:effectLst>
                            <a:outerShdw blurRad="38100" dist="38100" dir="2700000" algn="tl">
                              <a:srgbClr val="000000">
                                <a:alpha val="43137"/>
                              </a:srgbClr>
                            </a:outerShdw>
                          </a:effectLst>
                        </a:rPr>
                        <a:t>CEBADA</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dirty="0" smtClean="0">
                          <a:effectLst>
                            <a:outerShdw blurRad="38100" dist="38100" dir="2700000" algn="tl">
                              <a:srgbClr val="000000">
                                <a:alpha val="43137"/>
                              </a:srgbClr>
                            </a:outerShdw>
                          </a:effectLst>
                        </a:rPr>
                        <a:t>SCARLETT</a:t>
                      </a:r>
                      <a:endParaRPr lang="es-AR" sz="2400" b="1" dirty="0">
                        <a:effectLst>
                          <a:outerShdw blurRad="38100" dist="38100" dir="2700000" algn="tl">
                            <a:srgbClr val="000000">
                              <a:alpha val="43137"/>
                            </a:srgbClr>
                          </a:outerShdw>
                        </a:effectLst>
                      </a:endParaRPr>
                    </a:p>
                  </a:txBody>
                  <a:tcPr anchor="ctr"/>
                </a:tc>
                <a:tc>
                  <a:txBody>
                    <a:bodyPr/>
                    <a:lstStyle/>
                    <a:p>
                      <a:pPr algn="ctr"/>
                      <a:r>
                        <a:rPr lang="es-AR" sz="2400" b="1" baseline="0" dirty="0" smtClean="0">
                          <a:effectLst>
                            <a:outerShdw blurRad="38100" dist="38100" dir="2700000" algn="tl">
                              <a:srgbClr val="000000">
                                <a:alpha val="43137"/>
                              </a:srgbClr>
                            </a:outerShdw>
                          </a:effectLst>
                        </a:rPr>
                        <a:t>10 </a:t>
                      </a:r>
                      <a:r>
                        <a:rPr lang="es-AR" sz="2400" b="1" dirty="0" smtClean="0">
                          <a:effectLst>
                            <a:outerShdw blurRad="38100" dist="38100" dir="2700000" algn="tl">
                              <a:srgbClr val="000000">
                                <a:alpha val="43137"/>
                              </a:srgbClr>
                            </a:outerShdw>
                          </a:effectLst>
                        </a:rPr>
                        <a:t>de junio – 10 de julio </a:t>
                      </a:r>
                      <a:endParaRPr lang="es-AR" sz="2400" b="1" dirty="0">
                        <a:effectLst>
                          <a:outerShdw blurRad="38100" dist="38100" dir="2700000" algn="tl">
                            <a:srgbClr val="000000">
                              <a:alpha val="43137"/>
                            </a:srgbClr>
                          </a:outerShdw>
                        </a:effectLst>
                      </a:endParaRPr>
                    </a:p>
                  </a:txBody>
                  <a:tcPr anchor="ct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Nutrición</a:t>
            </a:r>
          </a:p>
        </p:txBody>
      </p:sp>
      <p:sp>
        <p:nvSpPr>
          <p:cNvPr id="13" name="12 CuadroTexto"/>
          <p:cNvSpPr txBox="1"/>
          <p:nvPr/>
        </p:nvSpPr>
        <p:spPr>
          <a:xfrm>
            <a:off x="928662" y="785794"/>
            <a:ext cx="8001056" cy="523220"/>
          </a:xfrm>
          <a:prstGeom prst="rect">
            <a:avLst/>
          </a:prstGeom>
          <a:noFill/>
        </p:spPr>
        <p:txBody>
          <a:bodyPr wrap="square" rtlCol="0">
            <a:spAutoFit/>
          </a:bodyPr>
          <a:lstStyle/>
          <a:p>
            <a:r>
              <a:rPr lang="es-AR" sz="2800" i="1" u="sng" dirty="0" smtClean="0">
                <a:effectLst>
                  <a:outerShdw blurRad="38100" dist="38100" dir="2700000" algn="tl">
                    <a:srgbClr val="000000">
                      <a:alpha val="43137"/>
                    </a:srgbClr>
                  </a:outerShdw>
                </a:effectLst>
              </a:rPr>
              <a:t>Fosforo del suelo en Trigo y niveles de fertilización</a:t>
            </a:r>
            <a:endParaRPr lang="es-AR" sz="2800" i="1" u="sng" dirty="0">
              <a:effectLst>
                <a:outerShdw blurRad="38100" dist="38100" dir="2700000" algn="tl">
                  <a:srgbClr val="000000">
                    <a:alpha val="43137"/>
                  </a:srgbClr>
                </a:outerShdw>
              </a:effectLst>
            </a:endParaRPr>
          </a:p>
        </p:txBody>
      </p:sp>
      <p:sp>
        <p:nvSpPr>
          <p:cNvPr id="8" name="7 CuadroTexto"/>
          <p:cNvSpPr txBox="1"/>
          <p:nvPr/>
        </p:nvSpPr>
        <p:spPr>
          <a:xfrm>
            <a:off x="785786" y="3857628"/>
            <a:ext cx="7786742" cy="523220"/>
          </a:xfrm>
          <a:prstGeom prst="rect">
            <a:avLst/>
          </a:prstGeom>
          <a:noFill/>
        </p:spPr>
        <p:txBody>
          <a:bodyPr wrap="square" rtlCol="0">
            <a:spAutoFit/>
          </a:bodyPr>
          <a:lstStyle/>
          <a:p>
            <a:r>
              <a:rPr lang="es-AR" sz="2800" i="1" u="sng" dirty="0" smtClean="0">
                <a:effectLst>
                  <a:outerShdw blurRad="38100" dist="38100" dir="2700000" algn="tl">
                    <a:srgbClr val="000000">
                      <a:alpha val="43137"/>
                    </a:srgbClr>
                  </a:outerShdw>
                </a:effectLst>
              </a:rPr>
              <a:t>Fosforo del suelo en Cebada niveles de fertilización</a:t>
            </a:r>
            <a:endParaRPr lang="es-AR" sz="2800" i="1" u="sng"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5"/>
          <a:srcRect/>
          <a:stretch>
            <a:fillRect/>
          </a:stretch>
        </p:blipFill>
        <p:spPr bwMode="auto">
          <a:xfrm>
            <a:off x="857224" y="1571612"/>
            <a:ext cx="7464425" cy="22193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857224" y="4572008"/>
            <a:ext cx="7464425" cy="2219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9" name="Picture 5" descr="LOGO NUEVO"/>
          <p:cNvPicPr>
            <a:picLocks noChangeAspect="1" noChangeArrowheads="1"/>
          </p:cNvPicPr>
          <p:nvPr/>
        </p:nvPicPr>
        <p:blipFill>
          <a:blip r:embed="rId3" cstate="print"/>
          <a:srcRect/>
          <a:stretch>
            <a:fillRect/>
          </a:stretch>
        </p:blipFill>
        <p:spPr bwMode="auto">
          <a:xfrm>
            <a:off x="-72008" y="-11820"/>
            <a:ext cx="1187624" cy="848532"/>
          </a:xfrm>
          <a:prstGeom prst="rect">
            <a:avLst/>
          </a:prstGeom>
          <a:noFill/>
          <a:ln w="9525">
            <a:noFill/>
            <a:miter lim="800000"/>
            <a:headEnd/>
            <a:tailEnd/>
          </a:ln>
        </p:spPr>
      </p:pic>
      <p:sp>
        <p:nvSpPr>
          <p:cNvPr id="10" name="9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Nutrición</a:t>
            </a:r>
          </a:p>
        </p:txBody>
      </p:sp>
      <p:sp>
        <p:nvSpPr>
          <p:cNvPr id="11" name="10 CuadroTexto"/>
          <p:cNvSpPr txBox="1"/>
          <p:nvPr/>
        </p:nvSpPr>
        <p:spPr>
          <a:xfrm>
            <a:off x="928662" y="642918"/>
            <a:ext cx="6357982" cy="523220"/>
          </a:xfrm>
          <a:prstGeom prst="rect">
            <a:avLst/>
          </a:prstGeom>
          <a:noFill/>
        </p:spPr>
        <p:txBody>
          <a:bodyPr wrap="square" rtlCol="0">
            <a:spAutoFit/>
          </a:bodyPr>
          <a:lstStyle/>
          <a:p>
            <a:r>
              <a:rPr lang="es-AR" sz="2800" i="1" u="sng" dirty="0" smtClean="0">
                <a:effectLst>
                  <a:outerShdw blurRad="38100" dist="38100" dir="2700000" algn="tl">
                    <a:srgbClr val="000000">
                      <a:alpha val="43137"/>
                    </a:srgbClr>
                  </a:outerShdw>
                </a:effectLst>
              </a:rPr>
              <a:t>Interacción fosforo – nitrógeno en Trigo</a:t>
            </a:r>
            <a:endParaRPr lang="es-AR" sz="2800" i="1" u="sng" dirty="0">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4"/>
          <a:srcRect/>
          <a:stretch>
            <a:fillRect/>
          </a:stretch>
        </p:blipFill>
        <p:spPr bwMode="auto">
          <a:xfrm>
            <a:off x="836613" y="4011633"/>
            <a:ext cx="7470775" cy="2274887"/>
          </a:xfrm>
          <a:prstGeom prst="rect">
            <a:avLst/>
          </a:prstGeom>
          <a:noFill/>
          <a:ln w="9525">
            <a:noFill/>
            <a:miter lim="800000"/>
            <a:headEnd/>
            <a:tailEnd/>
          </a:ln>
          <a:effectLst/>
        </p:spPr>
      </p:pic>
      <p:pic>
        <p:nvPicPr>
          <p:cNvPr id="3" name="Picture 3"/>
          <p:cNvPicPr>
            <a:picLocks noChangeAspect="1" noChangeArrowheads="1"/>
          </p:cNvPicPr>
          <p:nvPr/>
        </p:nvPicPr>
        <p:blipFill>
          <a:blip r:embed="rId5"/>
          <a:srcRect/>
          <a:stretch>
            <a:fillRect/>
          </a:stretch>
        </p:blipFill>
        <p:spPr bwMode="auto">
          <a:xfrm>
            <a:off x="836613" y="1500174"/>
            <a:ext cx="7470775" cy="21828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SON SPONSORS DE ESTA JORNADA, LAS SIGUIENTES EMPRESAS:</a:t>
            </a:r>
            <a:br>
              <a:rPr lang="es-AR" dirty="0" smtClean="0"/>
            </a:br>
            <a:endParaRPr lang="es-AR" dirty="0"/>
          </a:p>
        </p:txBody>
      </p:sp>
      <p:sp>
        <p:nvSpPr>
          <p:cNvPr id="3" name="2 Marcador de contenido"/>
          <p:cNvSpPr>
            <a:spLocks noGrp="1"/>
          </p:cNvSpPr>
          <p:nvPr>
            <p:ph idx="1"/>
          </p:nvPr>
        </p:nvSpPr>
        <p:spPr/>
        <p:txBody>
          <a:bodyPr>
            <a:normAutofit fontScale="85000" lnSpcReduction="20000"/>
          </a:bodyPr>
          <a:lstStyle/>
          <a:p>
            <a:r>
              <a:rPr lang="es-AR" dirty="0" smtClean="0"/>
              <a:t>ACONDICIONADORA </a:t>
            </a:r>
            <a:r>
              <a:rPr lang="es-AR" dirty="0"/>
              <a:t>DE CEREALES BAHÍA BLANCA</a:t>
            </a:r>
          </a:p>
          <a:p>
            <a:r>
              <a:rPr lang="es-AR" dirty="0"/>
              <a:t>AGROSITIO.COM</a:t>
            </a:r>
          </a:p>
          <a:p>
            <a:r>
              <a:rPr lang="es-AR" dirty="0"/>
              <a:t>BAYER CROPSCIENCES</a:t>
            </a:r>
          </a:p>
          <a:p>
            <a:r>
              <a:rPr lang="es-AR" dirty="0"/>
              <a:t>BIOCERES</a:t>
            </a:r>
          </a:p>
          <a:p>
            <a:r>
              <a:rPr lang="es-AR" dirty="0"/>
              <a:t>BUCK</a:t>
            </a:r>
          </a:p>
          <a:p>
            <a:r>
              <a:rPr lang="es-AR" dirty="0"/>
              <a:t>LOS CEDROS AGROPECUARIA</a:t>
            </a:r>
          </a:p>
          <a:p>
            <a:r>
              <a:rPr lang="es-AR" dirty="0"/>
              <a:t>NIDERA SEMILLAS</a:t>
            </a:r>
          </a:p>
          <a:p>
            <a:r>
              <a:rPr lang="es-AR" dirty="0"/>
              <a:t>RIZOBACTER</a:t>
            </a:r>
          </a:p>
          <a:p>
            <a:r>
              <a:rPr lang="es-AR" dirty="0"/>
              <a:t>TECNOAGRO LABORATORIO</a:t>
            </a:r>
          </a:p>
          <a:p>
            <a:r>
              <a:rPr lang="es-AR" dirty="0"/>
              <a:t>TOMAS HNOS.</a:t>
            </a:r>
          </a:p>
          <a:p>
            <a:endParaRPr lang="es-A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6 Gráfico"/>
          <p:cNvGraphicFramePr/>
          <p:nvPr/>
        </p:nvGraphicFramePr>
        <p:xfrm>
          <a:off x="0" y="1285860"/>
          <a:ext cx="9144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7 Gráfico"/>
          <p:cNvGraphicFramePr/>
          <p:nvPr/>
        </p:nvGraphicFramePr>
        <p:xfrm>
          <a:off x="0" y="4114800"/>
          <a:ext cx="9144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7" descr="C:\Users\Renè\Documents\Archivos Excel\Coordinacion\Logos\logoZOfinalALTA.jpg"/>
          <p:cNvPicPr>
            <a:picLocks noChangeAspect="1" noChangeArrowheads="1"/>
          </p:cNvPicPr>
          <p:nvPr/>
        </p:nvPicPr>
        <p:blipFill>
          <a:blip r:embed="rId5" cstate="print"/>
          <a:srcRect/>
          <a:stretch>
            <a:fillRect/>
          </a:stretch>
        </p:blipFill>
        <p:spPr bwMode="auto">
          <a:xfrm>
            <a:off x="7984705" y="-11820"/>
            <a:ext cx="1159295" cy="836712"/>
          </a:xfrm>
          <a:prstGeom prst="rect">
            <a:avLst/>
          </a:prstGeom>
          <a:noFill/>
          <a:ln w="9525">
            <a:noFill/>
            <a:miter lim="800000"/>
            <a:headEnd/>
            <a:tailEnd/>
          </a:ln>
        </p:spPr>
      </p:pic>
      <p:pic>
        <p:nvPicPr>
          <p:cNvPr id="7" name="Picture 5" descr="LOGO NUEVO"/>
          <p:cNvPicPr>
            <a:picLocks noChangeAspect="1" noChangeArrowheads="1"/>
          </p:cNvPicPr>
          <p:nvPr/>
        </p:nvPicPr>
        <p:blipFill>
          <a:blip r:embed="rId6" cstate="print"/>
          <a:srcRect/>
          <a:stretch>
            <a:fillRect/>
          </a:stretch>
        </p:blipFill>
        <p:spPr bwMode="auto">
          <a:xfrm>
            <a:off x="-72008" y="-11820"/>
            <a:ext cx="1187624" cy="848532"/>
          </a:xfrm>
          <a:prstGeom prst="rect">
            <a:avLst/>
          </a:prstGeom>
          <a:noFill/>
          <a:ln w="9525">
            <a:noFill/>
            <a:miter lim="800000"/>
            <a:headEnd/>
            <a:tailEnd/>
          </a:ln>
        </p:spPr>
      </p:pic>
      <p:sp>
        <p:nvSpPr>
          <p:cNvPr id="8" name="7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Nutrición</a:t>
            </a:r>
          </a:p>
        </p:txBody>
      </p:sp>
      <p:sp>
        <p:nvSpPr>
          <p:cNvPr id="9" name="8 CuadroTexto"/>
          <p:cNvSpPr txBox="1"/>
          <p:nvPr/>
        </p:nvSpPr>
        <p:spPr>
          <a:xfrm>
            <a:off x="928662" y="642918"/>
            <a:ext cx="6357982" cy="523220"/>
          </a:xfrm>
          <a:prstGeom prst="rect">
            <a:avLst/>
          </a:prstGeom>
          <a:noFill/>
        </p:spPr>
        <p:txBody>
          <a:bodyPr wrap="square" rtlCol="0">
            <a:spAutoFit/>
          </a:bodyPr>
          <a:lstStyle/>
          <a:p>
            <a:r>
              <a:rPr lang="es-AR" sz="2800" i="1" u="sng" dirty="0" smtClean="0">
                <a:effectLst>
                  <a:outerShdw blurRad="38100" dist="38100" dir="2700000" algn="tl">
                    <a:srgbClr val="000000">
                      <a:alpha val="43137"/>
                    </a:srgbClr>
                  </a:outerShdw>
                </a:effectLst>
              </a:rPr>
              <a:t>Interacción fosforo – nitrógeno en Trigo</a:t>
            </a:r>
            <a:endParaRPr lang="es-AR" sz="2800" i="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9" name="Picture 5" descr="LOGO NUEVO"/>
          <p:cNvPicPr>
            <a:picLocks noChangeAspect="1" noChangeArrowheads="1"/>
          </p:cNvPicPr>
          <p:nvPr/>
        </p:nvPicPr>
        <p:blipFill>
          <a:blip r:embed="rId3" cstate="print"/>
          <a:srcRect/>
          <a:stretch>
            <a:fillRect/>
          </a:stretch>
        </p:blipFill>
        <p:spPr bwMode="auto">
          <a:xfrm>
            <a:off x="-72008" y="-11820"/>
            <a:ext cx="1187624" cy="848532"/>
          </a:xfrm>
          <a:prstGeom prst="rect">
            <a:avLst/>
          </a:prstGeom>
          <a:noFill/>
          <a:ln w="9525">
            <a:noFill/>
            <a:miter lim="800000"/>
            <a:headEnd/>
            <a:tailEnd/>
          </a:ln>
        </p:spPr>
      </p:pic>
      <p:sp>
        <p:nvSpPr>
          <p:cNvPr id="10" name="9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Nutrición</a:t>
            </a:r>
          </a:p>
        </p:txBody>
      </p:sp>
      <p:sp>
        <p:nvSpPr>
          <p:cNvPr id="11" name="10 CuadroTexto"/>
          <p:cNvSpPr txBox="1"/>
          <p:nvPr/>
        </p:nvSpPr>
        <p:spPr>
          <a:xfrm>
            <a:off x="928662" y="642918"/>
            <a:ext cx="6357982" cy="523220"/>
          </a:xfrm>
          <a:prstGeom prst="rect">
            <a:avLst/>
          </a:prstGeom>
          <a:noFill/>
        </p:spPr>
        <p:txBody>
          <a:bodyPr wrap="square" rtlCol="0">
            <a:spAutoFit/>
          </a:bodyPr>
          <a:lstStyle/>
          <a:p>
            <a:r>
              <a:rPr lang="es-AR" sz="2800" i="1" u="sng" dirty="0" smtClean="0">
                <a:effectLst>
                  <a:outerShdw blurRad="38100" dist="38100" dir="2700000" algn="tl">
                    <a:srgbClr val="000000">
                      <a:alpha val="43137"/>
                    </a:srgbClr>
                  </a:outerShdw>
                </a:effectLst>
              </a:rPr>
              <a:t>Interacción fosforo – nitrógeno en Cebada</a:t>
            </a:r>
            <a:endParaRPr lang="es-AR" sz="2800" i="1" u="sng"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a:srcRect/>
          <a:stretch>
            <a:fillRect/>
          </a:stretch>
        </p:blipFill>
        <p:spPr bwMode="auto">
          <a:xfrm>
            <a:off x="838200" y="3940195"/>
            <a:ext cx="7466013" cy="2274887"/>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838200" y="1500174"/>
            <a:ext cx="7466013" cy="21828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3"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Nutrición</a:t>
            </a:r>
          </a:p>
        </p:txBody>
      </p:sp>
      <p:graphicFrame>
        <p:nvGraphicFramePr>
          <p:cNvPr id="7" name="8 Gráfico"/>
          <p:cNvGraphicFramePr/>
          <p:nvPr/>
        </p:nvGraphicFramePr>
        <p:xfrm>
          <a:off x="0" y="600060"/>
          <a:ext cx="9144000" cy="30718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9 Gráfico"/>
          <p:cNvGraphicFramePr/>
          <p:nvPr/>
        </p:nvGraphicFramePr>
        <p:xfrm>
          <a:off x="0" y="3571876"/>
          <a:ext cx="9144000" cy="328612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11000" r="-11000"/>
          </a:stretch>
        </a:blipFill>
        <a:effectLst/>
      </p:bgPr>
    </p:bg>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4"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5"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Nutrición</a:t>
            </a:r>
          </a:p>
        </p:txBody>
      </p:sp>
      <p:sp>
        <p:nvSpPr>
          <p:cNvPr id="10" name="9 CuadroTexto"/>
          <p:cNvSpPr txBox="1"/>
          <p:nvPr/>
        </p:nvSpPr>
        <p:spPr>
          <a:xfrm>
            <a:off x="928662" y="714356"/>
            <a:ext cx="7143800" cy="369332"/>
          </a:xfrm>
          <a:prstGeom prst="rect">
            <a:avLst/>
          </a:prstGeom>
          <a:noFill/>
        </p:spPr>
        <p:txBody>
          <a:bodyPr wrap="square" rtlCol="0">
            <a:spAutoFit/>
          </a:bodyPr>
          <a:lstStyle/>
          <a:p>
            <a:r>
              <a:rPr lang="es-AR" b="1" u="sng" dirty="0" smtClean="0">
                <a:effectLst>
                  <a:outerShdw blurRad="38100" dist="38100" dir="2700000" algn="tl">
                    <a:srgbClr val="000000">
                      <a:alpha val="43137"/>
                    </a:srgbClr>
                  </a:outerShdw>
                </a:effectLst>
              </a:rPr>
              <a:t>Resultados 2011-12: </a:t>
            </a:r>
            <a:r>
              <a:rPr lang="es-AR" b="1" dirty="0" smtClean="0"/>
              <a:t>Fertilización Fosforada en Trigo</a:t>
            </a:r>
            <a:endParaRPr lang="es-AR" b="1" u="sng" dirty="0">
              <a:effectLst>
                <a:outerShdw blurRad="38100" dist="38100" dir="2700000" algn="tl">
                  <a:srgbClr val="000000">
                    <a:alpha val="43137"/>
                  </a:srgbClr>
                </a:outerShdw>
              </a:effectLst>
            </a:endParaRPr>
          </a:p>
        </p:txBody>
      </p:sp>
      <p:graphicFrame>
        <p:nvGraphicFramePr>
          <p:cNvPr id="11" name="1 Gráfico"/>
          <p:cNvGraphicFramePr>
            <a:graphicFrameLocks/>
          </p:cNvGraphicFramePr>
          <p:nvPr/>
        </p:nvGraphicFramePr>
        <p:xfrm>
          <a:off x="0" y="1428736"/>
          <a:ext cx="4929190" cy="29289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5 Gráfico"/>
          <p:cNvGraphicFramePr>
            <a:graphicFrameLocks/>
          </p:cNvGraphicFramePr>
          <p:nvPr/>
        </p:nvGraphicFramePr>
        <p:xfrm>
          <a:off x="285720" y="4114800"/>
          <a:ext cx="4714908"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9 Gráfico"/>
          <p:cNvGraphicFramePr>
            <a:graphicFrameLocks/>
          </p:cNvGraphicFramePr>
          <p:nvPr/>
        </p:nvGraphicFramePr>
        <p:xfrm>
          <a:off x="5000628" y="3929066"/>
          <a:ext cx="4143372" cy="30718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13 Tabla"/>
          <p:cNvGraphicFramePr>
            <a:graphicFrameLocks noGrp="1"/>
          </p:cNvGraphicFramePr>
          <p:nvPr/>
        </p:nvGraphicFramePr>
        <p:xfrm>
          <a:off x="4786283" y="1928802"/>
          <a:ext cx="3241503" cy="1314450"/>
        </p:xfrm>
        <a:graphic>
          <a:graphicData uri="http://schemas.openxmlformats.org/drawingml/2006/table">
            <a:tbl>
              <a:tblPr/>
              <a:tblGrid>
                <a:gridCol w="916890"/>
                <a:gridCol w="949279"/>
                <a:gridCol w="1375334"/>
              </a:tblGrid>
              <a:tr h="228600">
                <a:tc>
                  <a:txBody>
                    <a:bodyPr/>
                    <a:lstStyle/>
                    <a:p>
                      <a:pPr algn="ctr" fontAlgn="b"/>
                      <a:r>
                        <a:rPr lang="es-AR" sz="1100" b="1" i="0" u="none" strike="noStrike" dirty="0">
                          <a:solidFill>
                            <a:srgbClr val="FFFFFF"/>
                          </a:solidFill>
                          <a:latin typeface="Comic Sans MS"/>
                        </a:rPr>
                        <a:t>CREA</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AR" sz="1100" b="1" i="0" u="none" strike="noStrike" dirty="0">
                          <a:solidFill>
                            <a:srgbClr val="FFFFFF"/>
                          </a:solidFill>
                          <a:latin typeface="Comic Sans MS"/>
                        </a:rPr>
                        <a:t>Campo</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AR" sz="1100" b="1" i="0" u="none" strike="noStrike" dirty="0">
                          <a:solidFill>
                            <a:srgbClr val="FFFFFF"/>
                          </a:solidFill>
                          <a:latin typeface="Comic Sans MS"/>
                        </a:rPr>
                        <a:t>Responsable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r>
              <a:tr h="228600">
                <a:tc>
                  <a:txBody>
                    <a:bodyPr/>
                    <a:lstStyle/>
                    <a:p>
                      <a:pPr algn="ctr" fontAlgn="ctr"/>
                      <a:r>
                        <a:rPr lang="es-AR" sz="1100" b="1" i="0" u="none" strike="noStrike">
                          <a:solidFill>
                            <a:srgbClr val="1F497D"/>
                          </a:solidFill>
                          <a:latin typeface="Calibri"/>
                        </a:rPr>
                        <a:t>Villegas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100" b="1" i="0" u="none" strike="noStrike">
                          <a:solidFill>
                            <a:srgbClr val="000000"/>
                          </a:solidFill>
                          <a:latin typeface="Calibri"/>
                        </a:rPr>
                        <a:t>Don Ferdinando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1" i="0" u="none" strike="noStrike" dirty="0">
                          <a:solidFill>
                            <a:srgbClr val="000000"/>
                          </a:solidFill>
                          <a:latin typeface="Calibri"/>
                        </a:rPr>
                        <a:t>Fernando </a:t>
                      </a:r>
                      <a:r>
                        <a:rPr lang="es-AR" sz="1100" b="1" i="0" u="none" strike="noStrike" dirty="0" err="1">
                          <a:solidFill>
                            <a:srgbClr val="000000"/>
                          </a:solidFill>
                          <a:latin typeface="Calibri"/>
                        </a:rPr>
                        <a:t>Sanjuan</a:t>
                      </a:r>
                      <a:endParaRPr lang="es-AR"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s-AR" sz="1100" b="1" i="0" u="none" strike="noStrike">
                          <a:solidFill>
                            <a:srgbClr val="1F497D"/>
                          </a:solidFill>
                          <a:latin typeface="Calibri"/>
                        </a:rPr>
                        <a:t>G-LT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100" b="1" i="0" u="none" strike="noStrike">
                          <a:solidFill>
                            <a:srgbClr val="000000"/>
                          </a:solidFill>
                          <a:latin typeface="Calibri"/>
                        </a:rPr>
                        <a:t>26 de Abril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dirty="0">
                          <a:solidFill>
                            <a:srgbClr val="000000"/>
                          </a:solidFill>
                          <a:latin typeface="Comic Sans MS"/>
                        </a:rPr>
                        <a:t>Pablo Badano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ctr"/>
                      <a:r>
                        <a:rPr lang="es-AR" sz="1100" b="1" i="0" u="none" strike="noStrike">
                          <a:solidFill>
                            <a:srgbClr val="1F497D"/>
                          </a:solidFill>
                          <a:latin typeface="Calibri"/>
                        </a:rPr>
                        <a:t>G-LT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100" b="1" i="0" u="none" strike="noStrike">
                          <a:solidFill>
                            <a:srgbClr val="000000"/>
                          </a:solidFill>
                          <a:latin typeface="Calibri"/>
                        </a:rPr>
                        <a:t>26 de Abril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dirty="0">
                          <a:solidFill>
                            <a:srgbClr val="000000"/>
                          </a:solidFill>
                          <a:latin typeface="Comic Sans MS"/>
                        </a:rPr>
                        <a:t>Pablo Badano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ctr"/>
                      <a:r>
                        <a:rPr lang="es-AR" sz="1100" b="1" i="0" u="none" strike="noStrike">
                          <a:solidFill>
                            <a:srgbClr val="1F497D"/>
                          </a:solidFill>
                          <a:latin typeface="Calibri"/>
                        </a:rPr>
                        <a:t>MC-P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100" b="1" i="0" u="none" strike="noStrike">
                          <a:solidFill>
                            <a:srgbClr val="000000"/>
                          </a:solidFill>
                          <a:latin typeface="Calibri"/>
                        </a:rPr>
                        <a:t>La esperanza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dirty="0">
                          <a:solidFill>
                            <a:srgbClr val="000000"/>
                          </a:solidFill>
                          <a:latin typeface="Comic Sans MS"/>
                        </a:rPr>
                        <a:t>Adrian </a:t>
                      </a:r>
                      <a:r>
                        <a:rPr lang="es-AR" sz="1100" b="0" i="0" u="none" strike="noStrike" dirty="0" smtClean="0">
                          <a:solidFill>
                            <a:srgbClr val="000000"/>
                          </a:solidFill>
                          <a:latin typeface="Comic Sans MS"/>
                        </a:rPr>
                        <a:t>Perez</a:t>
                      </a:r>
                      <a:endParaRPr lang="es-AR" sz="1100" b="0" i="0" u="none" strike="noStrike" dirty="0">
                        <a:solidFill>
                          <a:srgbClr val="00000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ctr"/>
                      <a:r>
                        <a:rPr lang="es-AR" sz="1100" b="1" i="0" u="none" strike="noStrike">
                          <a:solidFill>
                            <a:srgbClr val="1F497D"/>
                          </a:solidFill>
                          <a:latin typeface="Calibri"/>
                        </a:rPr>
                        <a:t>Ameghino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100" b="1" i="0" u="none" strike="noStrike">
                          <a:solidFill>
                            <a:srgbClr val="000000"/>
                          </a:solidFill>
                          <a:latin typeface="Calibri"/>
                        </a:rPr>
                        <a:t>La Manea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100" b="0" i="0" u="none" strike="noStrike" dirty="0" err="1">
                          <a:solidFill>
                            <a:srgbClr val="000000"/>
                          </a:solidFill>
                          <a:latin typeface="Comic Sans MS"/>
                        </a:rPr>
                        <a:t>Julian</a:t>
                      </a:r>
                      <a:r>
                        <a:rPr lang="es-AR" sz="1100" b="0" i="0" u="none" strike="noStrike" dirty="0">
                          <a:solidFill>
                            <a:srgbClr val="000000"/>
                          </a:solidFill>
                          <a:latin typeface="Comic Sans MS"/>
                        </a:rPr>
                        <a:t> Cegarra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Nutrición</a:t>
            </a:r>
          </a:p>
        </p:txBody>
      </p:sp>
      <p:sp>
        <p:nvSpPr>
          <p:cNvPr id="7" name="6 CuadroTexto"/>
          <p:cNvSpPr txBox="1"/>
          <p:nvPr/>
        </p:nvSpPr>
        <p:spPr>
          <a:xfrm>
            <a:off x="928662" y="642918"/>
            <a:ext cx="6357982" cy="523220"/>
          </a:xfrm>
          <a:prstGeom prst="rect">
            <a:avLst/>
          </a:prstGeom>
          <a:noFill/>
        </p:spPr>
        <p:txBody>
          <a:bodyPr wrap="square" rtlCol="0">
            <a:spAutoFit/>
          </a:bodyPr>
          <a:lstStyle/>
          <a:p>
            <a:r>
              <a:rPr lang="es-AR" sz="2800" i="1" u="sng" dirty="0" smtClean="0">
                <a:effectLst>
                  <a:outerShdw blurRad="38100" dist="38100" dir="2700000" algn="tl">
                    <a:srgbClr val="000000">
                      <a:alpha val="43137"/>
                    </a:srgbClr>
                  </a:outerShdw>
                </a:effectLst>
              </a:rPr>
              <a:t>Fertilización  </a:t>
            </a:r>
            <a:r>
              <a:rPr lang="es-AR" sz="2800" i="1" u="sng" dirty="0" err="1" smtClean="0">
                <a:effectLst>
                  <a:outerShdw blurRad="38100" dist="38100" dir="2700000" algn="tl">
                    <a:srgbClr val="000000">
                      <a:alpha val="43137"/>
                    </a:srgbClr>
                  </a:outerShdw>
                </a:effectLst>
              </a:rPr>
              <a:t>nitrógenada</a:t>
            </a:r>
            <a:endParaRPr lang="es-AR" sz="2800" i="1" u="sng" dirty="0">
              <a:effectLst>
                <a:outerShdw blurRad="38100" dist="38100" dir="2700000" algn="tl">
                  <a:srgbClr val="000000">
                    <a:alpha val="43137"/>
                  </a:srgbClr>
                </a:outerShdw>
              </a:effectLst>
            </a:endParaRPr>
          </a:p>
        </p:txBody>
      </p:sp>
      <p:graphicFrame>
        <p:nvGraphicFramePr>
          <p:cNvPr id="8" name="4 Gráfico"/>
          <p:cNvGraphicFramePr/>
          <p:nvPr/>
        </p:nvGraphicFramePr>
        <p:xfrm>
          <a:off x="785786" y="1643050"/>
          <a:ext cx="7286676" cy="3643338"/>
        </p:xfrm>
        <a:graphic>
          <a:graphicData uri="http://schemas.openxmlformats.org/drawingml/2006/chart">
            <c:chart xmlns:c="http://schemas.openxmlformats.org/drawingml/2006/chart" xmlns:r="http://schemas.openxmlformats.org/officeDocument/2006/relationships" r:id="rId5"/>
          </a:graphicData>
        </a:graphic>
      </p:graphicFrame>
      <p:sp>
        <p:nvSpPr>
          <p:cNvPr id="9" name="8 CuadroTexto"/>
          <p:cNvSpPr txBox="1"/>
          <p:nvPr/>
        </p:nvSpPr>
        <p:spPr>
          <a:xfrm>
            <a:off x="785786" y="5572140"/>
            <a:ext cx="7929618" cy="1200329"/>
          </a:xfrm>
          <a:prstGeom prst="rect">
            <a:avLst/>
          </a:prstGeom>
          <a:noFill/>
        </p:spPr>
        <p:txBody>
          <a:bodyPr wrap="square" rtlCol="0">
            <a:spAutoFit/>
          </a:bodyPr>
          <a:lstStyle/>
          <a:p>
            <a:r>
              <a:rPr lang="es-AR" dirty="0" smtClean="0"/>
              <a:t>Se observaron esta campaña respuestas agronómicas hasta los 140 kg de nitrógeno suelo +fertilizante para el caso del trigo en el caso</a:t>
            </a:r>
          </a:p>
          <a:p>
            <a:r>
              <a:rPr lang="es-AR" dirty="0" smtClean="0"/>
              <a:t>En cebada las respuestas agronómicas se registraron hasta los 120 kg de nitrógeno suelo + fertilizante.</a:t>
            </a:r>
            <a:endParaRPr lang="es-A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Nutrición</a:t>
            </a:r>
          </a:p>
        </p:txBody>
      </p:sp>
      <p:sp>
        <p:nvSpPr>
          <p:cNvPr id="10" name="9 CuadroTexto"/>
          <p:cNvSpPr txBox="1"/>
          <p:nvPr/>
        </p:nvSpPr>
        <p:spPr>
          <a:xfrm>
            <a:off x="357158" y="928670"/>
            <a:ext cx="7143800" cy="369332"/>
          </a:xfrm>
          <a:prstGeom prst="rect">
            <a:avLst/>
          </a:prstGeom>
          <a:noFill/>
        </p:spPr>
        <p:txBody>
          <a:bodyPr wrap="square" rtlCol="0">
            <a:spAutoFit/>
          </a:bodyPr>
          <a:lstStyle/>
          <a:p>
            <a:r>
              <a:rPr lang="es-AR" b="1" u="sng" dirty="0" smtClean="0">
                <a:effectLst>
                  <a:outerShdw blurRad="38100" dist="38100" dir="2700000" algn="tl">
                    <a:srgbClr val="000000">
                      <a:alpha val="43137"/>
                    </a:srgbClr>
                  </a:outerShdw>
                </a:effectLst>
              </a:rPr>
              <a:t>Resultados 2011-12: </a:t>
            </a:r>
            <a:r>
              <a:rPr lang="es-AR" b="1" dirty="0" smtClean="0"/>
              <a:t>Fertilización Nitrogenada en Trigo</a:t>
            </a:r>
            <a:endParaRPr lang="es-AR" b="1" u="sng" dirty="0">
              <a:effectLst>
                <a:outerShdw blurRad="38100" dist="38100" dir="2700000" algn="tl">
                  <a:srgbClr val="000000">
                    <a:alpha val="43137"/>
                  </a:srgbClr>
                </a:outerShdw>
              </a:effectLst>
            </a:endParaRPr>
          </a:p>
        </p:txBody>
      </p:sp>
      <p:pic>
        <p:nvPicPr>
          <p:cNvPr id="12" name="Picture 1"/>
          <p:cNvPicPr>
            <a:picLocks noChangeAspect="1" noChangeArrowheads="1"/>
          </p:cNvPicPr>
          <p:nvPr/>
        </p:nvPicPr>
        <p:blipFill>
          <a:blip r:embed="rId5" cstate="print"/>
          <a:srcRect t="14047" r="28633" b="69649"/>
          <a:stretch>
            <a:fillRect/>
          </a:stretch>
        </p:blipFill>
        <p:spPr bwMode="auto">
          <a:xfrm>
            <a:off x="0" y="2857496"/>
            <a:ext cx="3929058" cy="928694"/>
          </a:xfrm>
          <a:prstGeom prst="rect">
            <a:avLst/>
          </a:prstGeom>
          <a:noFill/>
          <a:ln w="1">
            <a:noFill/>
            <a:miter lim="800000"/>
            <a:headEnd/>
            <a:tailEnd type="none" w="med" len="med"/>
          </a:ln>
          <a:effectLst/>
        </p:spPr>
      </p:pic>
      <p:graphicFrame>
        <p:nvGraphicFramePr>
          <p:cNvPr id="15" name="6 Gráfico"/>
          <p:cNvGraphicFramePr/>
          <p:nvPr/>
        </p:nvGraphicFramePr>
        <p:xfrm>
          <a:off x="4572000" y="2428868"/>
          <a:ext cx="4572000" cy="3500462"/>
        </p:xfrm>
        <a:graphic>
          <a:graphicData uri="http://schemas.openxmlformats.org/drawingml/2006/chart">
            <c:chart xmlns:c="http://schemas.openxmlformats.org/drawingml/2006/chart" xmlns:r="http://schemas.openxmlformats.org/officeDocument/2006/relationships" r:id="rId6"/>
          </a:graphicData>
        </a:graphic>
      </p:graphicFrame>
      <p:pic>
        <p:nvPicPr>
          <p:cNvPr id="16" name="Picture 1"/>
          <p:cNvPicPr>
            <a:picLocks noChangeAspect="1" noChangeArrowheads="1"/>
          </p:cNvPicPr>
          <p:nvPr/>
        </p:nvPicPr>
        <p:blipFill>
          <a:blip r:embed="rId5" cstate="print"/>
          <a:srcRect t="75335" r="28633" b="3344"/>
          <a:stretch>
            <a:fillRect/>
          </a:stretch>
        </p:blipFill>
        <p:spPr bwMode="auto">
          <a:xfrm>
            <a:off x="0" y="3929042"/>
            <a:ext cx="3929058" cy="1214446"/>
          </a:xfrm>
          <a:prstGeom prst="rect">
            <a:avLst/>
          </a:prstGeom>
          <a:noFill/>
          <a:ln w="1">
            <a:noFill/>
            <a:miter lim="800000"/>
            <a:headEnd/>
            <a:tailEnd type="none" w="med" len="med"/>
          </a:ln>
          <a:effectLst/>
        </p:spPr>
      </p:pic>
      <p:pic>
        <p:nvPicPr>
          <p:cNvPr id="38914" name="Picture 2"/>
          <p:cNvPicPr>
            <a:picLocks noChangeAspect="1" noChangeArrowheads="1"/>
          </p:cNvPicPr>
          <p:nvPr/>
        </p:nvPicPr>
        <p:blipFill>
          <a:blip r:embed="rId7"/>
          <a:srcRect r="22915"/>
          <a:stretch>
            <a:fillRect/>
          </a:stretch>
        </p:blipFill>
        <p:spPr bwMode="auto">
          <a:xfrm>
            <a:off x="0" y="1571612"/>
            <a:ext cx="4357686" cy="1152525"/>
          </a:xfrm>
          <a:prstGeom prst="rect">
            <a:avLst/>
          </a:prstGeom>
          <a:noFill/>
          <a:ln w="9525">
            <a:solidFill>
              <a:schemeClr val="tx1"/>
            </a:solidFill>
            <a:miter lim="800000"/>
            <a:headEnd/>
            <a:tailEnd/>
          </a:ln>
          <a:effectLst/>
        </p:spPr>
      </p:pic>
      <p:graphicFrame>
        <p:nvGraphicFramePr>
          <p:cNvPr id="18" name="17 Tabla"/>
          <p:cNvGraphicFramePr>
            <a:graphicFrameLocks noGrp="1"/>
          </p:cNvGraphicFramePr>
          <p:nvPr/>
        </p:nvGraphicFramePr>
        <p:xfrm>
          <a:off x="0" y="5572140"/>
          <a:ext cx="4749800" cy="1143000"/>
        </p:xfrm>
        <a:graphic>
          <a:graphicData uri="http://schemas.openxmlformats.org/drawingml/2006/table">
            <a:tbl>
              <a:tblPr/>
              <a:tblGrid>
                <a:gridCol w="1256460"/>
                <a:gridCol w="1028013"/>
                <a:gridCol w="1399240"/>
                <a:gridCol w="1066087"/>
              </a:tblGrid>
              <a:tr h="285750">
                <a:tc>
                  <a:txBody>
                    <a:bodyPr/>
                    <a:lstStyle/>
                    <a:p>
                      <a:pPr algn="ctr" fontAlgn="b"/>
                      <a:r>
                        <a:rPr lang="es-AR" sz="1400" b="1" i="0" u="none" strike="noStrike">
                          <a:solidFill>
                            <a:srgbClr val="FFFFFF"/>
                          </a:solidFill>
                          <a:latin typeface="Comic Sans MS"/>
                        </a:rPr>
                        <a:t>N (s+f)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AR" sz="1400" b="1" i="0" u="none" strike="noStrike">
                          <a:solidFill>
                            <a:srgbClr val="FFFFFF"/>
                          </a:solidFill>
                          <a:latin typeface="Comic Sans MS"/>
                        </a:rPr>
                        <a:t>Rinde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AR" sz="1400" b="1" i="0" u="none" strike="noStrike">
                          <a:solidFill>
                            <a:srgbClr val="FFFFFF"/>
                          </a:solidFill>
                          <a:latin typeface="Comic Sans MS"/>
                        </a:rPr>
                        <a:t>Rta &lt;dosis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AR" sz="1400" b="1" i="0" u="none" strike="noStrike">
                          <a:solidFill>
                            <a:srgbClr val="FFFFFF"/>
                          </a:solidFill>
                          <a:latin typeface="Comic Sans MS"/>
                        </a:rPr>
                        <a:t>Rta Marg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85750">
                <a:tc>
                  <a:txBody>
                    <a:bodyPr/>
                    <a:lstStyle/>
                    <a:p>
                      <a:pPr algn="ctr" fontAlgn="b"/>
                      <a:r>
                        <a:rPr lang="es-AR" sz="1400" b="1" i="0" u="none" strike="noStrike">
                          <a:solidFill>
                            <a:srgbClr val="000000"/>
                          </a:solidFill>
                          <a:latin typeface="Comic Sans MS"/>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solidFill>
                            <a:srgbClr val="000000"/>
                          </a:solidFill>
                          <a:latin typeface="Comic Sans MS"/>
                        </a:rPr>
                        <a:t>5.249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solidFill>
                            <a:srgbClr val="000000"/>
                          </a:solidFill>
                          <a:latin typeface="Comic Sans M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solidFill>
                            <a:srgbClr val="000000"/>
                          </a:solidFill>
                          <a:latin typeface="Comic Sans M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ctr" fontAlgn="b"/>
                      <a:r>
                        <a:rPr lang="es-AR" sz="1400" b="1" i="0" u="none" strike="noStrike">
                          <a:solidFill>
                            <a:srgbClr val="000000"/>
                          </a:solidFill>
                          <a:latin typeface="Comic Sans MS"/>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solidFill>
                            <a:srgbClr val="000000"/>
                          </a:solidFill>
                          <a:latin typeface="Comic Sans MS"/>
                        </a:rPr>
                        <a:t>5.697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solidFill>
                            <a:srgbClr val="000000"/>
                          </a:solidFill>
                          <a:latin typeface="Comic Sans MS"/>
                        </a:rPr>
                        <a:t>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solidFill>
                            <a:srgbClr val="000000"/>
                          </a:solidFill>
                          <a:latin typeface="Comic Sans MS"/>
                        </a:rPr>
                        <a:t>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ctr" fontAlgn="b"/>
                      <a:r>
                        <a:rPr lang="es-AR" sz="1400" b="1" i="0" u="none" strike="noStrike">
                          <a:solidFill>
                            <a:srgbClr val="000000"/>
                          </a:solidFill>
                          <a:latin typeface="Comic Sans MS"/>
                        </a:rPr>
                        <a:t>180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solidFill>
                            <a:srgbClr val="000000"/>
                          </a:solidFill>
                          <a:latin typeface="Comic Sans MS"/>
                        </a:rPr>
                        <a:t>5.765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a:solidFill>
                            <a:srgbClr val="000000"/>
                          </a:solidFill>
                          <a:latin typeface="Comic Sans MS"/>
                        </a:rPr>
                        <a:t>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1" i="0" u="none" strike="noStrike" dirty="0">
                          <a:solidFill>
                            <a:srgbClr val="000000"/>
                          </a:solidFill>
                          <a:latin typeface="Comic Sans MS"/>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6" name="Picture 5" descr="LOGO NUEVO"/>
          <p:cNvPicPr>
            <a:picLocks noChangeAspect="1" noChangeArrowheads="1"/>
          </p:cNvPicPr>
          <p:nvPr/>
        </p:nvPicPr>
        <p:blipFill>
          <a:blip r:embed="rId3" cstate="print"/>
          <a:srcRect/>
          <a:stretch>
            <a:fillRect/>
          </a:stretch>
        </p:blipFill>
        <p:spPr bwMode="auto">
          <a:xfrm>
            <a:off x="-72008" y="-11820"/>
            <a:ext cx="1187624" cy="848532"/>
          </a:xfrm>
          <a:prstGeom prst="rect">
            <a:avLst/>
          </a:prstGeom>
          <a:noFill/>
          <a:ln w="9525">
            <a:noFill/>
            <a:miter lim="800000"/>
            <a:headEnd/>
            <a:tailEnd/>
          </a:ln>
        </p:spPr>
      </p:pic>
      <p:sp>
        <p:nvSpPr>
          <p:cNvPr id="7" name="6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Nutrición: </a:t>
            </a:r>
            <a:r>
              <a:rPr lang="es-MX" sz="2400" b="1" u="sng" dirty="0" err="1" smtClean="0">
                <a:effectLst>
                  <a:outerShdw blurRad="38100" dist="38100" dir="2700000" algn="tl">
                    <a:srgbClr val="000000">
                      <a:alpha val="43137"/>
                    </a:srgbClr>
                  </a:outerShdw>
                </a:effectLst>
                <a:latin typeface="Comic Sans MS" pitchFamily="66" charset="0"/>
              </a:rPr>
              <a:t>Validacion</a:t>
            </a:r>
            <a:r>
              <a:rPr lang="es-MX" sz="2400" b="1" u="sng" dirty="0" smtClean="0">
                <a:effectLst>
                  <a:outerShdw blurRad="38100" dist="38100" dir="2700000" algn="tl">
                    <a:srgbClr val="000000">
                      <a:alpha val="43137"/>
                    </a:srgbClr>
                  </a:outerShdw>
                </a:effectLst>
                <a:latin typeface="Comic Sans MS" pitchFamily="66" charset="0"/>
              </a:rPr>
              <a:t> del triguero</a:t>
            </a:r>
          </a:p>
        </p:txBody>
      </p:sp>
      <p:pic>
        <p:nvPicPr>
          <p:cNvPr id="1026" name="Picture 2"/>
          <p:cNvPicPr>
            <a:picLocks noChangeAspect="1" noChangeArrowheads="1"/>
          </p:cNvPicPr>
          <p:nvPr/>
        </p:nvPicPr>
        <p:blipFill>
          <a:blip r:embed="rId4"/>
          <a:srcRect/>
          <a:stretch>
            <a:fillRect/>
          </a:stretch>
        </p:blipFill>
        <p:spPr bwMode="auto">
          <a:xfrm>
            <a:off x="1142976" y="785794"/>
            <a:ext cx="1714500" cy="695325"/>
          </a:xfrm>
          <a:prstGeom prst="rect">
            <a:avLst/>
          </a:prstGeom>
          <a:noFill/>
          <a:ln w="9525">
            <a:noFill/>
            <a:miter lim="800000"/>
            <a:headEnd/>
            <a:tailEnd/>
          </a:ln>
          <a:effectLst/>
        </p:spPr>
      </p:pic>
      <p:pic>
        <p:nvPicPr>
          <p:cNvPr id="9" name="8 Imagen" descr="Logo Ridzo.jpg"/>
          <p:cNvPicPr>
            <a:picLocks noChangeAspect="1"/>
          </p:cNvPicPr>
          <p:nvPr/>
        </p:nvPicPr>
        <p:blipFill>
          <a:blip r:embed="rId5"/>
          <a:stretch>
            <a:fillRect/>
          </a:stretch>
        </p:blipFill>
        <p:spPr>
          <a:xfrm>
            <a:off x="5643570" y="714356"/>
            <a:ext cx="1524000" cy="1009650"/>
          </a:xfrm>
          <a:prstGeom prst="rect">
            <a:avLst/>
          </a:prstGeom>
        </p:spPr>
      </p:pic>
      <p:sp>
        <p:nvSpPr>
          <p:cNvPr id="10" name="9 CuadroTexto"/>
          <p:cNvSpPr txBox="1"/>
          <p:nvPr/>
        </p:nvSpPr>
        <p:spPr>
          <a:xfrm>
            <a:off x="357158" y="1928802"/>
            <a:ext cx="8358246" cy="3046988"/>
          </a:xfrm>
          <a:prstGeom prst="rect">
            <a:avLst/>
          </a:prstGeom>
          <a:noFill/>
        </p:spPr>
        <p:txBody>
          <a:bodyPr wrap="square" rtlCol="0">
            <a:spAutoFit/>
          </a:bodyPr>
          <a:lstStyle/>
          <a:p>
            <a:pPr>
              <a:buFontTx/>
              <a:buChar char="-"/>
            </a:pPr>
            <a:r>
              <a:rPr lang="es-AR" sz="2400" dirty="0" smtClean="0"/>
              <a:t>Desde hace algunos años esta en desarrollo el proyecto TRIGUERO que tiene por objetivo brindar herramientas para la ayuda en la toma de decisión en la fertilización del cultivo de Trigo.</a:t>
            </a:r>
          </a:p>
          <a:p>
            <a:pPr>
              <a:buFontTx/>
              <a:buChar char="-"/>
            </a:pPr>
            <a:r>
              <a:rPr lang="es-AR" sz="2400" dirty="0" smtClean="0"/>
              <a:t>  Esta herramienta esta llegando luego de varias pruebas a la etapa final y se esta validando la información con los ensayos realizado en las zona</a:t>
            </a:r>
          </a:p>
          <a:p>
            <a:pPr>
              <a:buFontTx/>
              <a:buChar char="-"/>
            </a:pPr>
            <a:endParaRPr lang="es-A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p:nvPr/>
        </p:nvGraphicFramePr>
        <p:xfrm>
          <a:off x="428596" y="1285860"/>
          <a:ext cx="7858180" cy="4752976"/>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7" descr="C:\Users\Renè\Documents\Archivos Excel\Coordinacion\Logos\logoZOfinalALTA.jpg"/>
          <p:cNvPicPr>
            <a:picLocks noChangeAspect="1" noChangeArrowheads="1"/>
          </p:cNvPicPr>
          <p:nvPr/>
        </p:nvPicPr>
        <p:blipFill>
          <a:blip r:embed="rId4" cstate="print"/>
          <a:srcRect/>
          <a:stretch>
            <a:fillRect/>
          </a:stretch>
        </p:blipFill>
        <p:spPr bwMode="auto">
          <a:xfrm>
            <a:off x="7984705" y="-11820"/>
            <a:ext cx="1159295" cy="836712"/>
          </a:xfrm>
          <a:prstGeom prst="rect">
            <a:avLst/>
          </a:prstGeom>
          <a:noFill/>
          <a:ln w="9525">
            <a:noFill/>
            <a:miter lim="800000"/>
            <a:headEnd/>
            <a:tailEnd/>
          </a:ln>
        </p:spPr>
      </p:pic>
      <p:pic>
        <p:nvPicPr>
          <p:cNvPr id="6" name="Picture 5" descr="LOGO NUEVO"/>
          <p:cNvPicPr>
            <a:picLocks noChangeAspect="1" noChangeArrowheads="1"/>
          </p:cNvPicPr>
          <p:nvPr/>
        </p:nvPicPr>
        <p:blipFill>
          <a:blip r:embed="rId5" cstate="print"/>
          <a:srcRect/>
          <a:stretch>
            <a:fillRect/>
          </a:stretch>
        </p:blipFill>
        <p:spPr bwMode="auto">
          <a:xfrm>
            <a:off x="-72008" y="-11820"/>
            <a:ext cx="1187624" cy="848532"/>
          </a:xfrm>
          <a:prstGeom prst="rect">
            <a:avLst/>
          </a:prstGeom>
          <a:noFill/>
          <a:ln w="9525">
            <a:noFill/>
            <a:miter lim="800000"/>
            <a:headEnd/>
            <a:tailEnd/>
          </a:ln>
        </p:spPr>
      </p:pic>
      <p:sp>
        <p:nvSpPr>
          <p:cNvPr id="7" name="6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Nutrición: </a:t>
            </a:r>
            <a:r>
              <a:rPr lang="es-MX" sz="2400" b="1" u="sng" dirty="0" err="1" smtClean="0">
                <a:effectLst>
                  <a:outerShdw blurRad="38100" dist="38100" dir="2700000" algn="tl">
                    <a:srgbClr val="000000">
                      <a:alpha val="43137"/>
                    </a:srgbClr>
                  </a:outerShdw>
                </a:effectLst>
                <a:latin typeface="Comic Sans MS" pitchFamily="66" charset="0"/>
              </a:rPr>
              <a:t>Validacion</a:t>
            </a:r>
            <a:r>
              <a:rPr lang="es-MX" sz="2400" b="1" u="sng" dirty="0" smtClean="0">
                <a:effectLst>
                  <a:outerShdw blurRad="38100" dist="38100" dir="2700000" algn="tl">
                    <a:srgbClr val="000000">
                      <a:alpha val="43137"/>
                    </a:srgbClr>
                  </a:outerShdw>
                </a:effectLst>
                <a:latin typeface="Comic Sans MS" pitchFamily="66" charset="0"/>
              </a:rPr>
              <a:t> del triguero</a:t>
            </a:r>
          </a:p>
        </p:txBody>
      </p:sp>
      <p:pic>
        <p:nvPicPr>
          <p:cNvPr id="8" name="Picture 2"/>
          <p:cNvPicPr>
            <a:picLocks noChangeAspect="1" noChangeArrowheads="1"/>
          </p:cNvPicPr>
          <p:nvPr/>
        </p:nvPicPr>
        <p:blipFill>
          <a:blip r:embed="rId6"/>
          <a:srcRect/>
          <a:stretch>
            <a:fillRect/>
          </a:stretch>
        </p:blipFill>
        <p:spPr bwMode="auto">
          <a:xfrm>
            <a:off x="1142976" y="785794"/>
            <a:ext cx="1714500" cy="695325"/>
          </a:xfrm>
          <a:prstGeom prst="rect">
            <a:avLst/>
          </a:prstGeom>
          <a:noFill/>
          <a:ln w="9525">
            <a:noFill/>
            <a:miter lim="800000"/>
            <a:headEnd/>
            <a:tailEnd/>
          </a:ln>
          <a:effectLst/>
        </p:spPr>
      </p:pic>
      <p:pic>
        <p:nvPicPr>
          <p:cNvPr id="9" name="8 Imagen" descr="Logo Ridzo.jpg"/>
          <p:cNvPicPr>
            <a:picLocks noChangeAspect="1"/>
          </p:cNvPicPr>
          <p:nvPr/>
        </p:nvPicPr>
        <p:blipFill>
          <a:blip r:embed="rId7"/>
          <a:stretch>
            <a:fillRect/>
          </a:stretch>
        </p:blipFill>
        <p:spPr>
          <a:xfrm>
            <a:off x="5643570" y="714356"/>
            <a:ext cx="1524000" cy="1009650"/>
          </a:xfrm>
          <a:prstGeom prst="rect">
            <a:avLst/>
          </a:prstGeom>
        </p:spPr>
      </p:pic>
      <p:sp>
        <p:nvSpPr>
          <p:cNvPr id="10" name="9 Rectángulo"/>
          <p:cNvSpPr/>
          <p:nvPr/>
        </p:nvSpPr>
        <p:spPr>
          <a:xfrm>
            <a:off x="0" y="6000768"/>
            <a:ext cx="9144000" cy="857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effectLst>
                  <a:outerShdw blurRad="38100" dist="38100" dir="2700000" algn="tl">
                    <a:srgbClr val="000000">
                      <a:alpha val="43137"/>
                    </a:srgbClr>
                  </a:outerShdw>
                </a:effectLst>
              </a:rPr>
              <a:t>El modelo esta sobreestimando el rendimiento alcanzado en la zona. Las diferencia se explican principalmente por las diferencia de materia orgánica (MO%), lo cual hoy nos lleva a que esta variable tenga que ser incorporada a la modelación</a:t>
            </a:r>
            <a:endParaRPr lang="es-A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857232"/>
            <a:ext cx="9144000" cy="5429288"/>
          </a:xfrm>
        </p:spPr>
        <p:txBody>
          <a:bodyPr>
            <a:noAutofit/>
          </a:bodyPr>
          <a:lstStyle/>
          <a:p>
            <a:r>
              <a:rPr lang="es-AR" sz="2400" b="1" dirty="0" smtClean="0"/>
              <a:t>El 70% de los casos informados presentan niveles de P </a:t>
            </a:r>
            <a:r>
              <a:rPr lang="es-AR" sz="2400" b="1" dirty="0" err="1" smtClean="0"/>
              <a:t>Bray</a:t>
            </a:r>
            <a:r>
              <a:rPr lang="es-AR" sz="2400" b="1" dirty="0" smtClean="0"/>
              <a:t> inferiores 5-15 ppm</a:t>
            </a:r>
          </a:p>
          <a:p>
            <a:r>
              <a:rPr lang="es-AR" sz="2400" b="1" dirty="0" smtClean="0"/>
              <a:t>Cebada: se fertiliza con dosis mas bajas que trigo, asociado en parte a los ambientes asignados</a:t>
            </a:r>
          </a:p>
          <a:p>
            <a:r>
              <a:rPr lang="es-AR" sz="2400" b="1" dirty="0" smtClean="0"/>
              <a:t>Trigo:  aquellos lotes menos provistos de P </a:t>
            </a:r>
            <a:r>
              <a:rPr lang="es-AR" sz="2400" b="1" dirty="0" err="1" smtClean="0"/>
              <a:t>Bray</a:t>
            </a:r>
            <a:r>
              <a:rPr lang="es-AR" sz="2400" b="1" dirty="0" smtClean="0"/>
              <a:t> se están fertilizando con dosis mas altas</a:t>
            </a:r>
          </a:p>
          <a:p>
            <a:r>
              <a:rPr lang="es-AR" sz="2400" b="1" dirty="0" smtClean="0"/>
              <a:t>La respuesta a la fertilización fosforada se ve limitada por el nivel de nitrógeno disponible alcanzado (suelo + fertilizante) en ambos cultivos</a:t>
            </a:r>
          </a:p>
          <a:p>
            <a:r>
              <a:rPr lang="es-AR" sz="2400" b="1" dirty="0" smtClean="0"/>
              <a:t>La respuesta agronómica se observan hasta los 150 kg de MAP aunque las respuestas económicas rondan los 50-70 kg.</a:t>
            </a:r>
          </a:p>
          <a:p>
            <a:r>
              <a:rPr lang="es-AR" sz="2400" b="1" dirty="0" smtClean="0"/>
              <a:t>Fertilizaciones de P &lt; a 100 kg de MAP mantienen los niveles actuales para el cultivo, pero la rotación </a:t>
            </a:r>
            <a:r>
              <a:rPr lang="es-AR" sz="2400" b="1" dirty="0" err="1" smtClean="0"/>
              <a:t>Tr</a:t>
            </a:r>
            <a:r>
              <a:rPr lang="es-AR" sz="2400" b="1" dirty="0" smtClean="0"/>
              <a:t>/</a:t>
            </a:r>
            <a:r>
              <a:rPr lang="es-AR" sz="2400" b="1" dirty="0" err="1" smtClean="0"/>
              <a:t>Sj</a:t>
            </a:r>
            <a:r>
              <a:rPr lang="es-AR" sz="2400" b="1" dirty="0" smtClean="0"/>
              <a:t>, </a:t>
            </a:r>
            <a:r>
              <a:rPr lang="es-AR" sz="2400" b="1" dirty="0" err="1" smtClean="0"/>
              <a:t>Sj</a:t>
            </a:r>
            <a:r>
              <a:rPr lang="es-AR" sz="2400" b="1" dirty="0" smtClean="0"/>
              <a:t>, </a:t>
            </a:r>
            <a:r>
              <a:rPr lang="es-AR" sz="2400" b="1" dirty="0" err="1" smtClean="0"/>
              <a:t>Mz</a:t>
            </a:r>
            <a:r>
              <a:rPr lang="es-AR" sz="2400" b="1" dirty="0" smtClean="0"/>
              <a:t> es deficitaria</a:t>
            </a:r>
          </a:p>
          <a:p>
            <a:r>
              <a:rPr lang="es-AR" sz="2400" b="1" dirty="0" smtClean="0"/>
              <a:t>En nitrógeno las respuestas están asociadas al agua disponible para generar rinde</a:t>
            </a:r>
          </a:p>
          <a:p>
            <a:pPr>
              <a:buNone/>
            </a:pPr>
            <a:endParaRPr lang="es-AR" sz="2400" b="1" dirty="0" smtClean="0"/>
          </a:p>
          <a:p>
            <a:pPr>
              <a:buNone/>
            </a:pPr>
            <a:endParaRPr lang="es-AR" sz="2400" b="1" dirty="0" smtClean="0"/>
          </a:p>
          <a:p>
            <a:pPr lvl="2"/>
            <a:endParaRPr lang="es-AR" sz="1800" b="1" dirty="0"/>
          </a:p>
        </p:txBody>
      </p:sp>
      <p:pic>
        <p:nvPicPr>
          <p:cNvPr id="4"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3"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 Resumen Nutrición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3"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Genotipos</a:t>
            </a:r>
          </a:p>
        </p:txBody>
      </p:sp>
      <p:graphicFrame>
        <p:nvGraphicFramePr>
          <p:cNvPr id="7" name="1 Gráfico"/>
          <p:cNvGraphicFramePr/>
          <p:nvPr/>
        </p:nvGraphicFramePr>
        <p:xfrm>
          <a:off x="-214346" y="785794"/>
          <a:ext cx="7534124" cy="51435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2 Gráfico"/>
          <p:cNvGraphicFramePr/>
          <p:nvPr/>
        </p:nvGraphicFramePr>
        <p:xfrm>
          <a:off x="4429124" y="4060213"/>
          <a:ext cx="5453575" cy="2797787"/>
        </p:xfrm>
        <a:graphic>
          <a:graphicData uri="http://schemas.openxmlformats.org/drawingml/2006/chart">
            <c:chart xmlns:c="http://schemas.openxmlformats.org/drawingml/2006/chart" xmlns:r="http://schemas.openxmlformats.org/officeDocument/2006/relationships" r:id="rId5"/>
          </a:graphicData>
        </a:graphic>
      </p:graphicFrame>
      <p:sp>
        <p:nvSpPr>
          <p:cNvPr id="9" name="8 CuadroTexto"/>
          <p:cNvSpPr txBox="1"/>
          <p:nvPr/>
        </p:nvSpPr>
        <p:spPr>
          <a:xfrm>
            <a:off x="5286380" y="1714488"/>
            <a:ext cx="3857620" cy="646331"/>
          </a:xfrm>
          <a:prstGeom prst="rect">
            <a:avLst/>
          </a:prstGeom>
          <a:noFill/>
        </p:spPr>
        <p:txBody>
          <a:bodyPr wrap="square" rtlCol="0">
            <a:spAutoFit/>
          </a:bodyPr>
          <a:lstStyle/>
          <a:p>
            <a:r>
              <a:rPr lang="es-AR" b="1" dirty="0" smtClean="0">
                <a:effectLst>
                  <a:outerShdw blurRad="38100" dist="38100" dir="2700000" algn="tl">
                    <a:srgbClr val="000000">
                      <a:alpha val="43137"/>
                    </a:srgbClr>
                  </a:outerShdw>
                </a:effectLst>
              </a:rPr>
              <a:t>Se observa una tendencia de recambio varietal</a:t>
            </a:r>
            <a:endParaRPr lang="es-A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t="55718" r="35001" b="5467"/>
          <a:stretch>
            <a:fillRect/>
          </a:stretch>
        </p:blipFill>
        <p:spPr bwMode="auto">
          <a:xfrm>
            <a:off x="5143504" y="1428736"/>
            <a:ext cx="3714744" cy="4429156"/>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pic>
        <p:nvPicPr>
          <p:cNvPr id="4" name="Picture 2"/>
          <p:cNvPicPr>
            <a:picLocks noChangeAspect="1" noChangeArrowheads="1"/>
          </p:cNvPicPr>
          <p:nvPr/>
        </p:nvPicPr>
        <p:blipFill>
          <a:blip r:embed="rId2"/>
          <a:srcRect b="44908"/>
          <a:stretch>
            <a:fillRect/>
          </a:stretch>
        </p:blipFill>
        <p:spPr bwMode="auto">
          <a:xfrm>
            <a:off x="-32" y="0"/>
            <a:ext cx="5715000" cy="628652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67334" t="55718" b="28631"/>
          <a:stretch>
            <a:fillRect/>
          </a:stretch>
        </p:blipFill>
        <p:spPr bwMode="auto">
          <a:xfrm>
            <a:off x="5572132" y="5072074"/>
            <a:ext cx="1866872" cy="1785926"/>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67334" t="71995" r="5167" b="14232"/>
          <a:stretch>
            <a:fillRect/>
          </a:stretch>
        </p:blipFill>
        <p:spPr bwMode="auto">
          <a:xfrm>
            <a:off x="7572396" y="5286364"/>
            <a:ext cx="1571604"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3"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Genotipos</a:t>
            </a:r>
          </a:p>
        </p:txBody>
      </p:sp>
      <p:pic>
        <p:nvPicPr>
          <p:cNvPr id="50178" name="Picture 2"/>
          <p:cNvPicPr>
            <a:picLocks noChangeAspect="1" noChangeArrowheads="1"/>
          </p:cNvPicPr>
          <p:nvPr/>
        </p:nvPicPr>
        <p:blipFill>
          <a:blip r:embed="rId4"/>
          <a:srcRect/>
          <a:stretch>
            <a:fillRect/>
          </a:stretch>
        </p:blipFill>
        <p:spPr bwMode="auto">
          <a:xfrm>
            <a:off x="-488" y="1662113"/>
            <a:ext cx="3777117" cy="3409961"/>
          </a:xfrm>
          <a:prstGeom prst="rect">
            <a:avLst/>
          </a:prstGeom>
          <a:noFill/>
          <a:ln w="9525">
            <a:noFill/>
            <a:miter lim="800000"/>
            <a:headEnd/>
            <a:tailEnd/>
          </a:ln>
          <a:effectLst/>
        </p:spPr>
      </p:pic>
      <p:pic>
        <p:nvPicPr>
          <p:cNvPr id="50179" name="Picture 3"/>
          <p:cNvPicPr>
            <a:picLocks noChangeAspect="1" noChangeArrowheads="1"/>
          </p:cNvPicPr>
          <p:nvPr/>
        </p:nvPicPr>
        <p:blipFill>
          <a:blip r:embed="rId5"/>
          <a:srcRect/>
          <a:stretch>
            <a:fillRect/>
          </a:stretch>
        </p:blipFill>
        <p:spPr bwMode="auto">
          <a:xfrm>
            <a:off x="3738106" y="1662113"/>
            <a:ext cx="619575" cy="3409961"/>
          </a:xfrm>
          <a:prstGeom prst="rect">
            <a:avLst/>
          </a:prstGeom>
          <a:noFill/>
          <a:ln w="9525">
            <a:noFill/>
            <a:miter lim="800000"/>
            <a:headEnd/>
            <a:tailEnd/>
          </a:ln>
          <a:effectLst/>
        </p:spPr>
      </p:pic>
      <p:pic>
        <p:nvPicPr>
          <p:cNvPr id="50180" name="Picture 4"/>
          <p:cNvPicPr>
            <a:picLocks noChangeAspect="1" noChangeArrowheads="1"/>
          </p:cNvPicPr>
          <p:nvPr/>
        </p:nvPicPr>
        <p:blipFill>
          <a:blip r:embed="rId6"/>
          <a:srcRect/>
          <a:stretch>
            <a:fillRect/>
          </a:stretch>
        </p:blipFill>
        <p:spPr bwMode="auto">
          <a:xfrm>
            <a:off x="4357686" y="1662113"/>
            <a:ext cx="3013739" cy="3409961"/>
          </a:xfrm>
          <a:prstGeom prst="rect">
            <a:avLst/>
          </a:prstGeom>
          <a:noFill/>
          <a:ln w="9525">
            <a:noFill/>
            <a:miter lim="800000"/>
            <a:headEnd/>
            <a:tailEnd/>
          </a:ln>
          <a:effectLst/>
        </p:spPr>
      </p:pic>
      <p:pic>
        <p:nvPicPr>
          <p:cNvPr id="50181" name="Picture 5"/>
          <p:cNvPicPr>
            <a:picLocks noChangeAspect="1" noChangeArrowheads="1"/>
          </p:cNvPicPr>
          <p:nvPr/>
        </p:nvPicPr>
        <p:blipFill>
          <a:blip r:embed="rId7"/>
          <a:srcRect/>
          <a:stretch>
            <a:fillRect/>
          </a:stretch>
        </p:blipFill>
        <p:spPr bwMode="auto">
          <a:xfrm>
            <a:off x="7358082" y="1662113"/>
            <a:ext cx="1750110" cy="3409961"/>
          </a:xfrm>
          <a:prstGeom prst="rect">
            <a:avLst/>
          </a:prstGeom>
          <a:noFill/>
          <a:ln w="9525">
            <a:noFill/>
            <a:miter lim="800000"/>
            <a:headEnd/>
            <a:tailEnd/>
          </a:ln>
          <a:effectLst/>
        </p:spPr>
      </p:pic>
      <p:sp>
        <p:nvSpPr>
          <p:cNvPr id="15" name="14 Llamada de flecha hacia arriba"/>
          <p:cNvSpPr/>
          <p:nvPr/>
        </p:nvSpPr>
        <p:spPr>
          <a:xfrm>
            <a:off x="7429520" y="5143512"/>
            <a:ext cx="1500166" cy="150019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smtClean="0">
              <a:effectLst>
                <a:outerShdw blurRad="38100" dist="38100" dir="2700000" algn="tl">
                  <a:srgbClr val="000000">
                    <a:alpha val="43137"/>
                  </a:srgbClr>
                </a:outerShdw>
              </a:effectLst>
              <a:latin typeface="Comic Sans MS" pitchFamily="66" charset="0"/>
            </a:endParaRPr>
          </a:p>
          <a:p>
            <a:pPr algn="ctr"/>
            <a:r>
              <a:rPr lang="es-AR" sz="1600" b="1" dirty="0" smtClean="0">
                <a:effectLst>
                  <a:outerShdw blurRad="38100" dist="38100" dir="2700000" algn="tl">
                    <a:srgbClr val="000000">
                      <a:alpha val="43137"/>
                    </a:srgbClr>
                  </a:outerShdw>
                </a:effectLst>
                <a:latin typeface="Comic Sans MS" pitchFamily="66" charset="0"/>
              </a:rPr>
              <a:t>Materiales destacados (</a:t>
            </a:r>
            <a:r>
              <a:rPr lang="es-AR" sz="1600" b="1" dirty="0" err="1" smtClean="0">
                <a:effectLst>
                  <a:outerShdw blurRad="38100" dist="38100" dir="2700000" algn="tl">
                    <a:srgbClr val="000000">
                      <a:alpha val="43137"/>
                    </a:srgbClr>
                  </a:outerShdw>
                </a:effectLst>
                <a:latin typeface="Comic Sans MS" pitchFamily="66" charset="0"/>
              </a:rPr>
              <a:t>Rto</a:t>
            </a:r>
            <a:r>
              <a:rPr lang="es-AR" sz="1600" b="1" dirty="0" smtClean="0">
                <a:effectLst>
                  <a:outerShdw blurRad="38100" dist="38100" dir="2700000" algn="tl">
                    <a:srgbClr val="000000">
                      <a:alpha val="43137"/>
                    </a:srgbClr>
                  </a:outerShdw>
                </a:effectLst>
                <a:latin typeface="Comic Sans MS" pitchFamily="66" charset="0"/>
              </a:rPr>
              <a:t> &gt; 6500)</a:t>
            </a:r>
          </a:p>
          <a:p>
            <a:pPr algn="ctr"/>
            <a:endParaRPr lang="es-AR" sz="1600" b="1" dirty="0">
              <a:effectLst>
                <a:outerShdw blurRad="38100" dist="38100" dir="2700000" algn="tl">
                  <a:srgbClr val="000000">
                    <a:alpha val="43137"/>
                  </a:srgbClr>
                </a:outerShdw>
              </a:effectLst>
              <a:latin typeface="Comic Sans MS" pitchFamily="66" charset="0"/>
            </a:endParaRPr>
          </a:p>
        </p:txBody>
      </p:sp>
      <p:pic>
        <p:nvPicPr>
          <p:cNvPr id="50182" name="Picture 6"/>
          <p:cNvPicPr>
            <a:picLocks noChangeAspect="1" noChangeArrowheads="1"/>
          </p:cNvPicPr>
          <p:nvPr/>
        </p:nvPicPr>
        <p:blipFill>
          <a:blip r:embed="rId8"/>
          <a:srcRect/>
          <a:stretch>
            <a:fillRect/>
          </a:stretch>
        </p:blipFill>
        <p:spPr bwMode="auto">
          <a:xfrm>
            <a:off x="5500694" y="5643578"/>
            <a:ext cx="1023937" cy="674687"/>
          </a:xfrm>
          <a:prstGeom prst="rect">
            <a:avLst/>
          </a:prstGeom>
          <a:noFill/>
          <a:ln w="9525">
            <a:noFill/>
            <a:miter lim="800000"/>
            <a:headEnd/>
            <a:tailEnd/>
          </a:ln>
          <a:effectLst/>
        </p:spPr>
      </p:pic>
      <p:pic>
        <p:nvPicPr>
          <p:cNvPr id="50183" name="Picture 7"/>
          <p:cNvPicPr>
            <a:picLocks noChangeAspect="1" noChangeArrowheads="1"/>
          </p:cNvPicPr>
          <p:nvPr/>
        </p:nvPicPr>
        <p:blipFill>
          <a:blip r:embed="rId9"/>
          <a:srcRect/>
          <a:stretch>
            <a:fillRect/>
          </a:stretch>
        </p:blipFill>
        <p:spPr bwMode="auto">
          <a:xfrm>
            <a:off x="4357686" y="5072078"/>
            <a:ext cx="3000396" cy="223888"/>
          </a:xfrm>
          <a:prstGeom prst="rect">
            <a:avLst/>
          </a:prstGeom>
          <a:noFill/>
          <a:ln w="9525">
            <a:noFill/>
            <a:miter lim="800000"/>
            <a:headEnd/>
            <a:tailEnd/>
          </a:ln>
          <a:effectLst/>
        </p:spPr>
      </p:pic>
      <p:sp>
        <p:nvSpPr>
          <p:cNvPr id="13" name="12 Llamada de flecha hacia arriba"/>
          <p:cNvSpPr/>
          <p:nvPr/>
        </p:nvSpPr>
        <p:spPr>
          <a:xfrm>
            <a:off x="2143108" y="5143512"/>
            <a:ext cx="1500166" cy="150019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b="1" dirty="0" smtClean="0">
              <a:effectLst>
                <a:outerShdw blurRad="38100" dist="38100" dir="2700000" algn="tl">
                  <a:srgbClr val="000000">
                    <a:alpha val="43137"/>
                  </a:srgbClr>
                </a:outerShdw>
              </a:effectLst>
              <a:latin typeface="Comic Sans MS" pitchFamily="66" charset="0"/>
            </a:endParaRPr>
          </a:p>
          <a:p>
            <a:pPr algn="ctr"/>
            <a:r>
              <a:rPr lang="es-AR" sz="1600" b="1" dirty="0" smtClean="0">
                <a:effectLst>
                  <a:outerShdw blurRad="38100" dist="38100" dir="2700000" algn="tl">
                    <a:srgbClr val="000000">
                      <a:alpha val="43137"/>
                    </a:srgbClr>
                  </a:outerShdw>
                </a:effectLst>
                <a:latin typeface="Comic Sans MS" pitchFamily="66" charset="0"/>
              </a:rPr>
              <a:t>Materiales mas Sembrados </a:t>
            </a:r>
          </a:p>
          <a:p>
            <a:pPr algn="ctr"/>
            <a:endParaRPr lang="es-AR" sz="1600" b="1" dirty="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8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5018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018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r="50708"/>
          <a:stretch>
            <a:fillRect/>
          </a:stretch>
        </p:blipFill>
        <p:spPr bwMode="auto">
          <a:xfrm>
            <a:off x="142844" y="1541466"/>
            <a:ext cx="4391349" cy="2530476"/>
          </a:xfrm>
          <a:prstGeom prst="rect">
            <a:avLst/>
          </a:prstGeom>
          <a:noFill/>
          <a:ln w="9525">
            <a:noFill/>
            <a:miter lim="800000"/>
            <a:headEnd/>
            <a:tailEnd/>
          </a:ln>
          <a:effectLst/>
        </p:spPr>
      </p:pic>
      <p:pic>
        <p:nvPicPr>
          <p:cNvPr id="5"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6"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7" name="6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Genotipos</a:t>
            </a:r>
          </a:p>
        </p:txBody>
      </p:sp>
      <p:pic>
        <p:nvPicPr>
          <p:cNvPr id="10" name="Picture 2"/>
          <p:cNvPicPr>
            <a:picLocks noChangeAspect="1" noChangeArrowheads="1"/>
          </p:cNvPicPr>
          <p:nvPr/>
        </p:nvPicPr>
        <p:blipFill>
          <a:blip r:embed="rId2"/>
          <a:srcRect l="78188"/>
          <a:stretch>
            <a:fillRect/>
          </a:stretch>
        </p:blipFill>
        <p:spPr bwMode="auto">
          <a:xfrm>
            <a:off x="7072330" y="1541466"/>
            <a:ext cx="1943236" cy="2530476"/>
          </a:xfrm>
          <a:prstGeom prst="rect">
            <a:avLst/>
          </a:prstGeom>
          <a:noFill/>
          <a:ln w="9525">
            <a:noFill/>
            <a:miter lim="800000"/>
            <a:headEnd/>
            <a:tailEnd/>
          </a:ln>
          <a:effectLst/>
        </p:spPr>
      </p:pic>
      <p:pic>
        <p:nvPicPr>
          <p:cNvPr id="13" name="Picture 2"/>
          <p:cNvPicPr>
            <a:picLocks noChangeAspect="1" noChangeArrowheads="1"/>
          </p:cNvPicPr>
          <p:nvPr/>
        </p:nvPicPr>
        <p:blipFill>
          <a:blip r:embed="rId2"/>
          <a:srcRect l="49179" r="21926"/>
          <a:stretch>
            <a:fillRect/>
          </a:stretch>
        </p:blipFill>
        <p:spPr bwMode="auto">
          <a:xfrm>
            <a:off x="4498091" y="1541466"/>
            <a:ext cx="2574239" cy="2530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28662" y="107340"/>
            <a:ext cx="7143800"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Evaluación de cultivares de Trigo RIDZO 2011</a:t>
            </a:r>
          </a:p>
        </p:txBody>
      </p:sp>
      <p:pic>
        <p:nvPicPr>
          <p:cNvPr id="5"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6" name="Picture 5" descr="LOGO NUEVO"/>
          <p:cNvPicPr>
            <a:picLocks noChangeAspect="1" noChangeArrowheads="1"/>
          </p:cNvPicPr>
          <p:nvPr/>
        </p:nvPicPr>
        <p:blipFill>
          <a:blip r:embed="rId3" cstate="print"/>
          <a:srcRect/>
          <a:stretch>
            <a:fillRect/>
          </a:stretch>
        </p:blipFill>
        <p:spPr bwMode="auto">
          <a:xfrm>
            <a:off x="-72008" y="-11820"/>
            <a:ext cx="1072108" cy="765998"/>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0" y="642918"/>
            <a:ext cx="5991225" cy="59340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srcRect/>
          <a:stretch>
            <a:fillRect/>
          </a:stretch>
        </p:blipFill>
        <p:spPr bwMode="auto">
          <a:xfrm>
            <a:off x="3186113" y="5257800"/>
            <a:ext cx="5957887" cy="1600200"/>
          </a:xfrm>
          <a:prstGeom prst="rect">
            <a:avLst/>
          </a:prstGeom>
          <a:solidFill>
            <a:schemeClr val="bg1"/>
          </a:solidFill>
          <a:ln w="9525">
            <a:noFill/>
            <a:miter lim="800000"/>
            <a:headEnd/>
            <a:tailEnd/>
          </a:ln>
          <a:effectLst/>
        </p:spPr>
      </p:pic>
      <p:sp>
        <p:nvSpPr>
          <p:cNvPr id="7" name="6 CuadroTexto"/>
          <p:cNvSpPr txBox="1"/>
          <p:nvPr/>
        </p:nvSpPr>
        <p:spPr>
          <a:xfrm>
            <a:off x="6286512" y="1214422"/>
            <a:ext cx="2643206" cy="2031325"/>
          </a:xfrm>
          <a:prstGeom prst="rect">
            <a:avLst/>
          </a:prstGeom>
          <a:noFill/>
        </p:spPr>
        <p:txBody>
          <a:bodyPr wrap="square" rtlCol="0">
            <a:spAutoFit/>
          </a:bodyPr>
          <a:lstStyle/>
          <a:p>
            <a:r>
              <a:rPr lang="es-AR" dirty="0" smtClean="0"/>
              <a:t>- Se realizaron 6 sitios de ensayos  </a:t>
            </a:r>
          </a:p>
          <a:p>
            <a:pPr>
              <a:buFontTx/>
              <a:buChar char="-"/>
            </a:pPr>
            <a:r>
              <a:rPr lang="es-AR" dirty="0" smtClean="0"/>
              <a:t>2 repeticiones</a:t>
            </a:r>
          </a:p>
          <a:p>
            <a:pPr>
              <a:buFontTx/>
              <a:buChar char="-"/>
            </a:pPr>
            <a:r>
              <a:rPr lang="es-AR" dirty="0" smtClean="0"/>
              <a:t> Siembra en fechas de diferentes para Ciclos Largo y Ciclos Cortos</a:t>
            </a:r>
          </a:p>
          <a:p>
            <a:pPr>
              <a:buFontTx/>
              <a:buChar char="-"/>
            </a:pPr>
            <a:r>
              <a:rPr lang="es-AR" dirty="0" smtClean="0"/>
              <a:t> Todos con Fungicidas  </a:t>
            </a:r>
            <a:endParaRPr lang="es-AR" dirty="0"/>
          </a:p>
        </p:txBody>
      </p:sp>
      <p:pic>
        <p:nvPicPr>
          <p:cNvPr id="8" name="7 Imagen" descr="Logo Ridzo.jpg"/>
          <p:cNvPicPr>
            <a:picLocks noChangeAspect="1"/>
          </p:cNvPicPr>
          <p:nvPr/>
        </p:nvPicPr>
        <p:blipFill>
          <a:blip r:embed="rId6"/>
          <a:stretch>
            <a:fillRect/>
          </a:stretch>
        </p:blipFill>
        <p:spPr>
          <a:xfrm>
            <a:off x="6643702" y="3571876"/>
            <a:ext cx="1524000" cy="100965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28662" y="107340"/>
            <a:ext cx="7143800"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Evaluación de cultivares de trigo RIDZO 2011</a:t>
            </a:r>
          </a:p>
        </p:txBody>
      </p:sp>
      <p:pic>
        <p:nvPicPr>
          <p:cNvPr id="4" name="Picture 7" descr="C:\Users\Renè\Documents\Archivos Excel\Coordinacion\Logos\logoZOfinalALTA.jpg"/>
          <p:cNvPicPr>
            <a:picLocks noChangeAspect="1" noChangeArrowheads="1"/>
          </p:cNvPicPr>
          <p:nvPr/>
        </p:nvPicPr>
        <p:blipFill>
          <a:blip r:embed="rId8"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9" cstate="print"/>
          <a:srcRect/>
          <a:stretch>
            <a:fillRect/>
          </a:stretch>
        </p:blipFill>
        <p:spPr bwMode="auto">
          <a:xfrm>
            <a:off x="-72008" y="-11820"/>
            <a:ext cx="1072108" cy="765998"/>
          </a:xfrm>
          <a:prstGeom prst="rect">
            <a:avLst/>
          </a:prstGeom>
          <a:noFill/>
          <a:ln w="9525">
            <a:noFill/>
            <a:miter lim="800000"/>
            <a:headEnd/>
            <a:tailEnd/>
          </a:ln>
        </p:spPr>
      </p:pic>
      <p:pic>
        <p:nvPicPr>
          <p:cNvPr id="7" name="Picture 3"/>
          <p:cNvPicPr>
            <a:picLocks noChangeAspect="1" noChangeArrowheads="1"/>
          </p:cNvPicPr>
          <p:nvPr>
            <p:custDataLst>
              <p:tags r:id="rId1"/>
            </p:custDataLst>
          </p:nvPr>
        </p:nvPicPr>
        <p:blipFill>
          <a:blip r:embed="rId10"/>
          <a:srcRect t="36225" r="37662" b="34241"/>
          <a:stretch>
            <a:fillRect/>
          </a:stretch>
        </p:blipFill>
        <p:spPr bwMode="auto">
          <a:xfrm>
            <a:off x="285720" y="2488470"/>
            <a:ext cx="3883716" cy="2440728"/>
          </a:xfrm>
          <a:prstGeom prst="rect">
            <a:avLst/>
          </a:prstGeom>
          <a:noFill/>
          <a:ln w="1">
            <a:noFill/>
            <a:miter lim="800000"/>
            <a:headEnd/>
            <a:tailEnd type="none" w="med" len="med"/>
          </a:ln>
          <a:effectLst/>
        </p:spPr>
      </p:pic>
      <p:pic>
        <p:nvPicPr>
          <p:cNvPr id="8" name="Picture 3"/>
          <p:cNvPicPr>
            <a:picLocks noChangeAspect="1" noChangeArrowheads="1"/>
          </p:cNvPicPr>
          <p:nvPr>
            <p:custDataLst>
              <p:tags r:id="rId2"/>
            </p:custDataLst>
          </p:nvPr>
        </p:nvPicPr>
        <p:blipFill>
          <a:blip r:embed="rId10"/>
          <a:srcRect r="49351" b="86293"/>
          <a:stretch>
            <a:fillRect/>
          </a:stretch>
        </p:blipFill>
        <p:spPr bwMode="auto">
          <a:xfrm>
            <a:off x="191124" y="1260216"/>
            <a:ext cx="3023554" cy="1085378"/>
          </a:xfrm>
          <a:prstGeom prst="rect">
            <a:avLst/>
          </a:prstGeom>
          <a:noFill/>
          <a:ln w="1">
            <a:noFill/>
            <a:miter lim="800000"/>
            <a:headEnd/>
            <a:tailEnd type="none" w="med" len="med"/>
          </a:ln>
          <a:effectLst/>
        </p:spPr>
      </p:pic>
      <p:sp>
        <p:nvSpPr>
          <p:cNvPr id="9" name="8 CuadroTexto"/>
          <p:cNvSpPr txBox="1"/>
          <p:nvPr>
            <p:custDataLst>
              <p:tags r:id="rId3"/>
            </p:custDataLst>
          </p:nvPr>
        </p:nvSpPr>
        <p:spPr>
          <a:xfrm>
            <a:off x="357158" y="928670"/>
            <a:ext cx="3429024" cy="369332"/>
          </a:xfrm>
          <a:prstGeom prst="rect">
            <a:avLst/>
          </a:prstGeom>
          <a:noFill/>
        </p:spPr>
        <p:txBody>
          <a:bodyPr wrap="square" rtlCol="0">
            <a:spAutoFit/>
          </a:bodyPr>
          <a:lstStyle/>
          <a:p>
            <a:r>
              <a:rPr lang="es-AR" b="1" dirty="0" smtClean="0">
                <a:effectLst>
                  <a:outerShdw blurRad="38100" dist="38100" dir="2700000" algn="tl">
                    <a:srgbClr val="000000">
                      <a:alpha val="43137"/>
                    </a:srgbClr>
                  </a:outerShdw>
                </a:effectLst>
                <a:sym typeface="Wingdings 2"/>
              </a:rPr>
              <a:t> Ciclos Largos</a:t>
            </a:r>
            <a:endParaRPr lang="es-AR" b="1" dirty="0">
              <a:effectLst>
                <a:outerShdw blurRad="38100" dist="38100" dir="2700000" algn="tl">
                  <a:srgbClr val="000000">
                    <a:alpha val="43137"/>
                  </a:srgbClr>
                </a:outerShdw>
              </a:effectLst>
            </a:endParaRPr>
          </a:p>
        </p:txBody>
      </p:sp>
      <p:pic>
        <p:nvPicPr>
          <p:cNvPr id="10" name="Picture 2"/>
          <p:cNvPicPr>
            <a:picLocks noChangeAspect="1" noChangeArrowheads="1"/>
          </p:cNvPicPr>
          <p:nvPr>
            <p:custDataLst>
              <p:tags r:id="rId4"/>
            </p:custDataLst>
          </p:nvPr>
        </p:nvPicPr>
        <p:blipFill>
          <a:blip r:embed="rId11"/>
          <a:srcRect r="47475" b="86714"/>
          <a:stretch>
            <a:fillRect/>
          </a:stretch>
        </p:blipFill>
        <p:spPr bwMode="auto">
          <a:xfrm>
            <a:off x="4786314" y="1378396"/>
            <a:ext cx="3714776" cy="979033"/>
          </a:xfrm>
          <a:prstGeom prst="rect">
            <a:avLst/>
          </a:prstGeom>
          <a:noFill/>
          <a:ln w="1">
            <a:noFill/>
            <a:miter lim="800000"/>
            <a:headEnd/>
            <a:tailEnd type="none" w="med" len="med"/>
          </a:ln>
          <a:effectLst/>
        </p:spPr>
      </p:pic>
      <p:pic>
        <p:nvPicPr>
          <p:cNvPr id="11" name="Picture 2"/>
          <p:cNvPicPr>
            <a:picLocks noChangeAspect="1" noChangeArrowheads="1"/>
          </p:cNvPicPr>
          <p:nvPr>
            <p:custDataLst>
              <p:tags r:id="rId5"/>
            </p:custDataLst>
          </p:nvPr>
        </p:nvPicPr>
        <p:blipFill>
          <a:blip r:embed="rId11"/>
          <a:srcRect t="35402" r="43034" b="34113"/>
          <a:stretch>
            <a:fillRect/>
          </a:stretch>
        </p:blipFill>
        <p:spPr bwMode="auto">
          <a:xfrm>
            <a:off x="4672940" y="2428868"/>
            <a:ext cx="4228122" cy="2357454"/>
          </a:xfrm>
          <a:prstGeom prst="rect">
            <a:avLst/>
          </a:prstGeom>
          <a:noFill/>
          <a:ln w="1">
            <a:noFill/>
            <a:miter lim="800000"/>
            <a:headEnd/>
            <a:tailEnd type="none" w="med" len="med"/>
          </a:ln>
          <a:effectLst/>
        </p:spPr>
      </p:pic>
      <p:sp>
        <p:nvSpPr>
          <p:cNvPr id="12" name="11 CuadroTexto"/>
          <p:cNvSpPr txBox="1"/>
          <p:nvPr>
            <p:custDataLst>
              <p:tags r:id="rId6"/>
            </p:custDataLst>
          </p:nvPr>
        </p:nvSpPr>
        <p:spPr>
          <a:xfrm>
            <a:off x="4786314" y="928670"/>
            <a:ext cx="3429024" cy="369332"/>
          </a:xfrm>
          <a:prstGeom prst="rect">
            <a:avLst/>
          </a:prstGeom>
          <a:noFill/>
        </p:spPr>
        <p:txBody>
          <a:bodyPr wrap="square" rtlCol="0">
            <a:spAutoFit/>
          </a:bodyPr>
          <a:lstStyle/>
          <a:p>
            <a:r>
              <a:rPr lang="es-AR" b="1" dirty="0" smtClean="0">
                <a:effectLst>
                  <a:outerShdw blurRad="38100" dist="38100" dir="2700000" algn="tl">
                    <a:srgbClr val="000000">
                      <a:alpha val="43137"/>
                    </a:srgbClr>
                  </a:outerShdw>
                </a:effectLst>
                <a:sym typeface="Wingdings 2"/>
              </a:rPr>
              <a:t> Ciclos Cortos</a:t>
            </a:r>
            <a:endParaRPr lang="es-AR" b="1" dirty="0">
              <a:effectLst>
                <a:outerShdw blurRad="38100" dist="38100" dir="2700000" algn="tl">
                  <a:srgbClr val="000000">
                    <a:alpha val="43137"/>
                  </a:srgbClr>
                </a:outerShdw>
              </a:effectLst>
            </a:endParaRPr>
          </a:p>
        </p:txBody>
      </p:sp>
      <p:sp>
        <p:nvSpPr>
          <p:cNvPr id="13" name="12 CuadroTexto"/>
          <p:cNvSpPr txBox="1"/>
          <p:nvPr/>
        </p:nvSpPr>
        <p:spPr>
          <a:xfrm>
            <a:off x="785786" y="5357826"/>
            <a:ext cx="7858180" cy="1200329"/>
          </a:xfrm>
          <a:prstGeom prst="rect">
            <a:avLst/>
          </a:prstGeom>
          <a:noFill/>
        </p:spPr>
        <p:txBody>
          <a:bodyPr wrap="square" rtlCol="0">
            <a:spAutoFit/>
          </a:bodyPr>
          <a:lstStyle/>
          <a:p>
            <a:pPr>
              <a:buFontTx/>
              <a:buChar char="-"/>
            </a:pPr>
            <a:r>
              <a:rPr lang="es-AR" dirty="0" smtClean="0"/>
              <a:t>Mejor comportamiento de los Ciclos Largos</a:t>
            </a:r>
          </a:p>
          <a:p>
            <a:pPr>
              <a:buFontTx/>
              <a:buChar char="-"/>
            </a:pPr>
            <a:r>
              <a:rPr lang="es-AR" dirty="0" smtClean="0"/>
              <a:t> </a:t>
            </a:r>
            <a:r>
              <a:rPr lang="es-AR" dirty="0" err="1" smtClean="0"/>
              <a:t>Destacandose</a:t>
            </a:r>
            <a:r>
              <a:rPr lang="es-AR" dirty="0" smtClean="0"/>
              <a:t> </a:t>
            </a:r>
          </a:p>
          <a:p>
            <a:pPr lvl="1">
              <a:buFontTx/>
              <a:buChar char="-"/>
            </a:pPr>
            <a:r>
              <a:rPr lang="es-AR" dirty="0" smtClean="0"/>
              <a:t> Ciclos Largos: </a:t>
            </a:r>
            <a:r>
              <a:rPr lang="es-AR" dirty="0" err="1" smtClean="0"/>
              <a:t>Biointa</a:t>
            </a:r>
            <a:r>
              <a:rPr lang="es-AR" dirty="0" smtClean="0"/>
              <a:t> 3005, Baguette 17 y </a:t>
            </a:r>
            <a:r>
              <a:rPr lang="es-AR" dirty="0" err="1" smtClean="0"/>
              <a:t>Buck</a:t>
            </a:r>
            <a:r>
              <a:rPr lang="es-AR" dirty="0" smtClean="0"/>
              <a:t> SY 200</a:t>
            </a:r>
          </a:p>
          <a:p>
            <a:pPr lvl="1">
              <a:buFontTx/>
              <a:buChar char="-"/>
            </a:pPr>
            <a:r>
              <a:rPr lang="es-AR" dirty="0" smtClean="0"/>
              <a:t> Ciclos Cortos: Baguette 9, </a:t>
            </a:r>
            <a:r>
              <a:rPr lang="es-AR" dirty="0" err="1" smtClean="0"/>
              <a:t>Sy</a:t>
            </a:r>
            <a:r>
              <a:rPr lang="es-AR" dirty="0" smtClean="0"/>
              <a:t> 300 y </a:t>
            </a:r>
            <a:r>
              <a:rPr lang="es-AR" dirty="0" err="1" smtClean="0"/>
              <a:t>Biointa</a:t>
            </a:r>
            <a:r>
              <a:rPr lang="es-AR" dirty="0" smtClean="0"/>
              <a:t> 1006</a:t>
            </a:r>
          </a:p>
        </p:txBody>
      </p:sp>
      <p:pic>
        <p:nvPicPr>
          <p:cNvPr id="14" name="13 Imagen" descr="Logo Ridzo.jpg"/>
          <p:cNvPicPr>
            <a:picLocks noChangeAspect="1"/>
          </p:cNvPicPr>
          <p:nvPr/>
        </p:nvPicPr>
        <p:blipFill>
          <a:blip r:embed="rId12"/>
          <a:stretch>
            <a:fillRect/>
          </a:stretch>
        </p:blipFill>
        <p:spPr>
          <a:xfrm>
            <a:off x="7286644" y="5572140"/>
            <a:ext cx="1524000" cy="10096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28662" y="107340"/>
            <a:ext cx="7143800"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Evaluación de cultivares de trigo RIDZO 2011</a:t>
            </a:r>
          </a:p>
        </p:txBody>
      </p:sp>
      <p:pic>
        <p:nvPicPr>
          <p:cNvPr id="7"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8" name="Picture 5" descr="LOGO NUEVO"/>
          <p:cNvPicPr>
            <a:picLocks noChangeAspect="1" noChangeArrowheads="1"/>
          </p:cNvPicPr>
          <p:nvPr/>
        </p:nvPicPr>
        <p:blipFill>
          <a:blip r:embed="rId3" cstate="print"/>
          <a:srcRect/>
          <a:stretch>
            <a:fillRect/>
          </a:stretch>
        </p:blipFill>
        <p:spPr bwMode="auto">
          <a:xfrm>
            <a:off x="-72008" y="-11820"/>
            <a:ext cx="1072108" cy="765998"/>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542925" y="1474788"/>
            <a:ext cx="8056563" cy="3913187"/>
          </a:xfrm>
          <a:prstGeom prst="rect">
            <a:avLst/>
          </a:prstGeom>
          <a:noFill/>
          <a:ln w="9525">
            <a:noFill/>
            <a:miter lim="800000"/>
            <a:headEnd/>
            <a:tailEnd/>
          </a:ln>
          <a:effectLst/>
        </p:spPr>
      </p:pic>
      <p:pic>
        <p:nvPicPr>
          <p:cNvPr id="9" name="8 Imagen" descr="Logo Ridzo.jpg"/>
          <p:cNvPicPr>
            <a:picLocks noChangeAspect="1"/>
          </p:cNvPicPr>
          <p:nvPr/>
        </p:nvPicPr>
        <p:blipFill>
          <a:blip r:embed="rId5"/>
          <a:stretch>
            <a:fillRect/>
          </a:stretch>
        </p:blipFill>
        <p:spPr>
          <a:xfrm>
            <a:off x="7358082" y="5572140"/>
            <a:ext cx="1524000" cy="100965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28662" y="107340"/>
            <a:ext cx="7143800"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Evaluación de cultivares de trigo RIDZO 2011</a:t>
            </a:r>
          </a:p>
        </p:txBody>
      </p:sp>
      <p:pic>
        <p:nvPicPr>
          <p:cNvPr id="5"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6" name="Picture 5" descr="LOGO NUEVO"/>
          <p:cNvPicPr>
            <a:picLocks noChangeAspect="1" noChangeArrowheads="1"/>
          </p:cNvPicPr>
          <p:nvPr/>
        </p:nvPicPr>
        <p:blipFill>
          <a:blip r:embed="rId3" cstate="print"/>
          <a:srcRect/>
          <a:stretch>
            <a:fillRect/>
          </a:stretch>
        </p:blipFill>
        <p:spPr bwMode="auto">
          <a:xfrm>
            <a:off x="-72008" y="-11820"/>
            <a:ext cx="1072108" cy="765998"/>
          </a:xfrm>
          <a:prstGeom prst="rect">
            <a:avLst/>
          </a:prstGeom>
          <a:noFill/>
          <a:ln w="9525">
            <a:noFill/>
            <a:miter lim="800000"/>
            <a:headEnd/>
            <a:tailEnd/>
          </a:ln>
        </p:spPr>
      </p:pic>
      <p:graphicFrame>
        <p:nvGraphicFramePr>
          <p:cNvPr id="9" name="5 Gráfico"/>
          <p:cNvGraphicFramePr/>
          <p:nvPr/>
        </p:nvGraphicFramePr>
        <p:xfrm>
          <a:off x="642910" y="1428736"/>
          <a:ext cx="7500990" cy="5143536"/>
        </p:xfrm>
        <a:graphic>
          <a:graphicData uri="http://schemas.openxmlformats.org/drawingml/2006/chart">
            <c:chart xmlns:c="http://schemas.openxmlformats.org/drawingml/2006/chart" xmlns:r="http://schemas.openxmlformats.org/officeDocument/2006/relationships" r:id="rId4"/>
          </a:graphicData>
        </a:graphic>
      </p:graphicFrame>
      <p:sp>
        <p:nvSpPr>
          <p:cNvPr id="10" name="9 CuadroTexto"/>
          <p:cNvSpPr txBox="1"/>
          <p:nvPr/>
        </p:nvSpPr>
        <p:spPr>
          <a:xfrm>
            <a:off x="857224" y="928670"/>
            <a:ext cx="6929486" cy="461665"/>
          </a:xfrm>
          <a:prstGeom prst="rect">
            <a:avLst/>
          </a:prstGeom>
          <a:noFill/>
        </p:spPr>
        <p:txBody>
          <a:bodyPr wrap="square" rtlCol="0">
            <a:spAutoFit/>
          </a:bodyPr>
          <a:lstStyle/>
          <a:p>
            <a:r>
              <a:rPr lang="es-AR" sz="2400" b="1" u="sng" dirty="0" smtClean="0">
                <a:effectLst>
                  <a:outerShdw blurRad="38100" dist="38100" dir="2700000" algn="tl">
                    <a:srgbClr val="000000">
                      <a:alpha val="43137"/>
                    </a:srgbClr>
                  </a:outerShdw>
                </a:effectLst>
              </a:rPr>
              <a:t>Relación Grupo de calidad , rinde y proteína</a:t>
            </a:r>
            <a:endParaRPr lang="es-AR" sz="2400" b="1" u="sng" dirty="0">
              <a:effectLst>
                <a:outerShdw blurRad="38100" dist="38100" dir="2700000" algn="tl">
                  <a:srgbClr val="000000">
                    <a:alpha val="43137"/>
                  </a:srgbClr>
                </a:outerShdw>
              </a:effectLst>
            </a:endParaRPr>
          </a:p>
        </p:txBody>
      </p:sp>
      <p:pic>
        <p:nvPicPr>
          <p:cNvPr id="7" name="6 Imagen" descr="Logo Ridzo.jpg"/>
          <p:cNvPicPr>
            <a:picLocks noChangeAspect="1"/>
          </p:cNvPicPr>
          <p:nvPr/>
        </p:nvPicPr>
        <p:blipFill>
          <a:blip r:embed="rId5"/>
          <a:stretch>
            <a:fillRect/>
          </a:stretch>
        </p:blipFill>
        <p:spPr>
          <a:xfrm>
            <a:off x="7358082" y="5572140"/>
            <a:ext cx="1524000" cy="100965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p:nvPr/>
        </p:nvGraphicFramePr>
        <p:xfrm>
          <a:off x="714348" y="1928802"/>
          <a:ext cx="7429552" cy="4643470"/>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928662" y="107340"/>
            <a:ext cx="7143800"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Evaluación de cultivares de trigo RIDZO 2011</a:t>
            </a:r>
          </a:p>
        </p:txBody>
      </p:sp>
      <p:pic>
        <p:nvPicPr>
          <p:cNvPr id="6"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7" name="Picture 5" descr="LOGO NUEVO"/>
          <p:cNvPicPr>
            <a:picLocks noChangeAspect="1" noChangeArrowheads="1"/>
          </p:cNvPicPr>
          <p:nvPr/>
        </p:nvPicPr>
        <p:blipFill>
          <a:blip r:embed="rId4" cstate="print"/>
          <a:srcRect/>
          <a:stretch>
            <a:fillRect/>
          </a:stretch>
        </p:blipFill>
        <p:spPr bwMode="auto">
          <a:xfrm>
            <a:off x="-72008" y="-11820"/>
            <a:ext cx="1072108" cy="765998"/>
          </a:xfrm>
          <a:prstGeom prst="rect">
            <a:avLst/>
          </a:prstGeom>
          <a:noFill/>
          <a:ln w="9525">
            <a:noFill/>
            <a:miter lim="800000"/>
            <a:headEnd/>
            <a:tailEnd/>
          </a:ln>
        </p:spPr>
      </p:pic>
      <p:sp>
        <p:nvSpPr>
          <p:cNvPr id="8" name="7 CuadroTexto"/>
          <p:cNvSpPr txBox="1"/>
          <p:nvPr/>
        </p:nvSpPr>
        <p:spPr>
          <a:xfrm>
            <a:off x="857224" y="1071546"/>
            <a:ext cx="6929486" cy="461665"/>
          </a:xfrm>
          <a:prstGeom prst="rect">
            <a:avLst/>
          </a:prstGeom>
          <a:noFill/>
        </p:spPr>
        <p:txBody>
          <a:bodyPr wrap="square" rtlCol="0">
            <a:spAutoFit/>
          </a:bodyPr>
          <a:lstStyle/>
          <a:p>
            <a:r>
              <a:rPr lang="es-AR" sz="2400" b="1" u="sng" dirty="0" smtClean="0">
                <a:effectLst>
                  <a:outerShdw blurRad="38100" dist="38100" dir="2700000" algn="tl">
                    <a:srgbClr val="000000">
                      <a:alpha val="43137"/>
                    </a:srgbClr>
                  </a:outerShdw>
                </a:effectLst>
              </a:rPr>
              <a:t>Relación Grupo de calidad , rinde y proteína</a:t>
            </a:r>
            <a:endParaRPr lang="es-AR" sz="2400" b="1" u="sng" dirty="0">
              <a:effectLst>
                <a:outerShdw blurRad="38100" dist="38100" dir="2700000" algn="tl">
                  <a:srgbClr val="000000">
                    <a:alpha val="43137"/>
                  </a:srgbClr>
                </a:outerShdw>
              </a:effectLst>
            </a:endParaRPr>
          </a:p>
        </p:txBody>
      </p:sp>
      <p:pic>
        <p:nvPicPr>
          <p:cNvPr id="9" name="8 Imagen" descr="Logo Ridzo.jpg"/>
          <p:cNvPicPr>
            <a:picLocks noChangeAspect="1"/>
          </p:cNvPicPr>
          <p:nvPr/>
        </p:nvPicPr>
        <p:blipFill>
          <a:blip r:embed="rId5"/>
          <a:stretch>
            <a:fillRect/>
          </a:stretch>
        </p:blipFill>
        <p:spPr>
          <a:xfrm>
            <a:off x="7358082" y="5572140"/>
            <a:ext cx="1524000" cy="100965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78" y="857232"/>
            <a:ext cx="8229600" cy="500066"/>
          </a:xfrm>
        </p:spPr>
        <p:txBody>
          <a:bodyPr>
            <a:noAutofit/>
          </a:bodyPr>
          <a:lstStyle/>
          <a:p>
            <a:r>
              <a:rPr lang="es-AR" sz="2800" b="1" u="sng" dirty="0" smtClean="0">
                <a:effectLst>
                  <a:outerShdw blurRad="38100" dist="38100" dir="2700000" algn="tl">
                    <a:srgbClr val="000000">
                      <a:alpha val="43137"/>
                    </a:srgbClr>
                  </a:outerShdw>
                </a:effectLst>
              </a:rPr>
              <a:t>Performance Trigo vs Cebada</a:t>
            </a:r>
            <a:endParaRPr lang="es-AR" sz="2800" b="1" u="sng" dirty="0">
              <a:effectLst>
                <a:outerShdw blurRad="38100" dist="38100" dir="2700000" algn="tl">
                  <a:srgbClr val="000000">
                    <a:alpha val="43137"/>
                  </a:srgbClr>
                </a:outerShdw>
              </a:effectLst>
            </a:endParaRPr>
          </a:p>
        </p:txBody>
      </p:sp>
      <p:sp>
        <p:nvSpPr>
          <p:cNvPr id="4" name="3 CuadroTexto"/>
          <p:cNvSpPr txBox="1"/>
          <p:nvPr/>
        </p:nvSpPr>
        <p:spPr>
          <a:xfrm>
            <a:off x="928662" y="107340"/>
            <a:ext cx="7143800"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Tecnología de manejo RIDZO 2011</a:t>
            </a:r>
          </a:p>
        </p:txBody>
      </p:sp>
      <p:pic>
        <p:nvPicPr>
          <p:cNvPr id="5"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6" name="Picture 5" descr="LOGO NUEVO"/>
          <p:cNvPicPr>
            <a:picLocks noChangeAspect="1" noChangeArrowheads="1"/>
          </p:cNvPicPr>
          <p:nvPr/>
        </p:nvPicPr>
        <p:blipFill>
          <a:blip r:embed="rId3" cstate="print"/>
          <a:srcRect/>
          <a:stretch>
            <a:fillRect/>
          </a:stretch>
        </p:blipFill>
        <p:spPr bwMode="auto">
          <a:xfrm>
            <a:off x="-72008" y="-11820"/>
            <a:ext cx="1072108" cy="765998"/>
          </a:xfrm>
          <a:prstGeom prst="rect">
            <a:avLst/>
          </a:prstGeom>
          <a:noFill/>
          <a:ln w="9525">
            <a:noFill/>
            <a:miter lim="800000"/>
            <a:headEnd/>
            <a:tailEnd/>
          </a:ln>
        </p:spPr>
      </p:pic>
      <p:graphicFrame>
        <p:nvGraphicFramePr>
          <p:cNvPr id="7" name="8 Gráfico"/>
          <p:cNvGraphicFramePr/>
          <p:nvPr/>
        </p:nvGraphicFramePr>
        <p:xfrm>
          <a:off x="0" y="1571612"/>
          <a:ext cx="7553325" cy="3800492"/>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285720" y="5357826"/>
            <a:ext cx="8858280" cy="646331"/>
          </a:xfrm>
          <a:prstGeom prst="rect">
            <a:avLst/>
          </a:prstGeom>
          <a:noFill/>
        </p:spPr>
        <p:txBody>
          <a:bodyPr wrap="square" rtlCol="0">
            <a:spAutoFit/>
          </a:bodyPr>
          <a:lstStyle/>
          <a:p>
            <a:r>
              <a:rPr lang="es-AR" dirty="0" smtClean="0"/>
              <a:t>En ambientes donde podemos esperar mas de 55 </a:t>
            </a:r>
            <a:r>
              <a:rPr lang="es-AR" dirty="0" err="1" smtClean="0"/>
              <a:t>qq</a:t>
            </a:r>
            <a:r>
              <a:rPr lang="es-AR" dirty="0" smtClean="0"/>
              <a:t> de trigo, la cebada no alcanzaría los niveles productivos del trigo el diferencial rondaría el 5-10% de la producción</a:t>
            </a:r>
            <a:endParaRPr lang="es-AR" dirty="0"/>
          </a:p>
        </p:txBody>
      </p:sp>
      <p:pic>
        <p:nvPicPr>
          <p:cNvPr id="9" name="8 Imagen" descr="Logo Ridzo.jpg"/>
          <p:cNvPicPr>
            <a:picLocks noChangeAspect="1"/>
          </p:cNvPicPr>
          <p:nvPr/>
        </p:nvPicPr>
        <p:blipFill>
          <a:blip r:embed="rId5"/>
          <a:stretch>
            <a:fillRect/>
          </a:stretch>
        </p:blipFill>
        <p:spPr>
          <a:xfrm>
            <a:off x="7620000" y="5848350"/>
            <a:ext cx="1524000" cy="100965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28662" y="107340"/>
            <a:ext cx="7143800"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Tecnología de manejo RIDZO 2011</a:t>
            </a:r>
          </a:p>
        </p:txBody>
      </p:sp>
      <p:pic>
        <p:nvPicPr>
          <p:cNvPr id="5" name="Picture 7" descr="C:\Users\Renè\Documents\Archivos Excel\Coordinacion\Logos\logoZOfinalALTA.jpg"/>
          <p:cNvPicPr>
            <a:picLocks noChangeAspect="1" noChangeArrowheads="1"/>
          </p:cNvPicPr>
          <p:nvPr/>
        </p:nvPicPr>
        <p:blipFill>
          <a:blip r:embed="rId2" cstate="print"/>
          <a:srcRect/>
          <a:stretch>
            <a:fillRect/>
          </a:stretch>
        </p:blipFill>
        <p:spPr bwMode="auto">
          <a:xfrm>
            <a:off x="7984705" y="-11820"/>
            <a:ext cx="1159295" cy="836712"/>
          </a:xfrm>
          <a:prstGeom prst="rect">
            <a:avLst/>
          </a:prstGeom>
          <a:noFill/>
          <a:ln w="9525">
            <a:noFill/>
            <a:miter lim="800000"/>
            <a:headEnd/>
            <a:tailEnd/>
          </a:ln>
        </p:spPr>
      </p:pic>
      <p:pic>
        <p:nvPicPr>
          <p:cNvPr id="6" name="Picture 5" descr="LOGO NUEVO"/>
          <p:cNvPicPr>
            <a:picLocks noChangeAspect="1" noChangeArrowheads="1"/>
          </p:cNvPicPr>
          <p:nvPr/>
        </p:nvPicPr>
        <p:blipFill>
          <a:blip r:embed="rId3" cstate="print"/>
          <a:srcRect/>
          <a:stretch>
            <a:fillRect/>
          </a:stretch>
        </p:blipFill>
        <p:spPr bwMode="auto">
          <a:xfrm>
            <a:off x="-72008" y="-11820"/>
            <a:ext cx="1072108" cy="765998"/>
          </a:xfrm>
          <a:prstGeom prst="rect">
            <a:avLst/>
          </a:prstGeom>
          <a:noFill/>
          <a:ln w="9525">
            <a:noFill/>
            <a:miter lim="800000"/>
            <a:headEnd/>
            <a:tailEnd/>
          </a:ln>
        </p:spPr>
      </p:pic>
      <p:sp>
        <p:nvSpPr>
          <p:cNvPr id="7" name="1 Título"/>
          <p:cNvSpPr txBox="1">
            <a:spLocks/>
          </p:cNvSpPr>
          <p:nvPr/>
        </p:nvSpPr>
        <p:spPr>
          <a:xfrm>
            <a:off x="-1214478" y="857232"/>
            <a:ext cx="8229600" cy="5000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8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De la técnica al negocio </a:t>
            </a:r>
            <a:endParaRPr kumimoji="0" lang="es-AR" sz="28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8" name="14 Gráfico"/>
          <p:cNvGraphicFramePr/>
          <p:nvPr/>
        </p:nvGraphicFramePr>
        <p:xfrm>
          <a:off x="500034" y="1552574"/>
          <a:ext cx="7643865" cy="5019698"/>
        </p:xfrm>
        <a:graphic>
          <a:graphicData uri="http://schemas.openxmlformats.org/drawingml/2006/chart">
            <c:chart xmlns:c="http://schemas.openxmlformats.org/drawingml/2006/chart" xmlns:r="http://schemas.openxmlformats.org/officeDocument/2006/relationships" r:id="rId4"/>
          </a:graphicData>
        </a:graphic>
      </p:graphicFrame>
      <p:pic>
        <p:nvPicPr>
          <p:cNvPr id="9" name="8 Imagen" descr="Logo Ridzo.jpg"/>
          <p:cNvPicPr>
            <a:picLocks noChangeAspect="1"/>
          </p:cNvPicPr>
          <p:nvPr/>
        </p:nvPicPr>
        <p:blipFill>
          <a:blip r:embed="rId5"/>
          <a:stretch>
            <a:fillRect/>
          </a:stretch>
        </p:blipFill>
        <p:spPr>
          <a:xfrm>
            <a:off x="7358082" y="5572140"/>
            <a:ext cx="1524000" cy="100965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16 Gráfico"/>
          <p:cNvGraphicFramePr/>
          <p:nvPr/>
        </p:nvGraphicFramePr>
        <p:xfrm>
          <a:off x="838200" y="2071703"/>
          <a:ext cx="7467600" cy="3571875"/>
        </p:xfrm>
        <a:graphic>
          <a:graphicData uri="http://schemas.openxmlformats.org/drawingml/2006/chart">
            <c:chart xmlns:c="http://schemas.openxmlformats.org/drawingml/2006/chart" xmlns:r="http://schemas.openxmlformats.org/officeDocument/2006/relationships" r:id="rId8"/>
          </a:graphicData>
        </a:graphic>
      </p:graphicFrame>
      <p:cxnSp>
        <p:nvCxnSpPr>
          <p:cNvPr id="13" name="12 Conector recto"/>
          <p:cNvCxnSpPr/>
          <p:nvPr>
            <p:custDataLst>
              <p:tags r:id="rId2"/>
            </p:custDataLst>
          </p:nvPr>
        </p:nvCxnSpPr>
        <p:spPr>
          <a:xfrm>
            <a:off x="1857356" y="3427412"/>
            <a:ext cx="4929222"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6145" name="Picture 1"/>
          <p:cNvPicPr>
            <a:picLocks noChangeAspect="1" noChangeArrowheads="1"/>
          </p:cNvPicPr>
          <p:nvPr>
            <p:custDataLst>
              <p:tags r:id="rId3"/>
            </p:custDataLst>
          </p:nvPr>
        </p:nvPicPr>
        <p:blipFill>
          <a:blip r:embed="rId9"/>
          <a:srcRect/>
          <a:stretch>
            <a:fillRect/>
          </a:stretch>
        </p:blipFill>
        <p:spPr bwMode="auto">
          <a:xfrm>
            <a:off x="214282" y="1000121"/>
            <a:ext cx="8358187" cy="987425"/>
          </a:xfrm>
          <a:prstGeom prst="rect">
            <a:avLst/>
          </a:prstGeom>
          <a:noFill/>
          <a:ln w="9525">
            <a:noFill/>
            <a:miter lim="800000"/>
            <a:headEnd/>
            <a:tailEnd/>
          </a:ln>
          <a:effectLst/>
        </p:spPr>
      </p:pic>
      <p:sp>
        <p:nvSpPr>
          <p:cNvPr id="10" name="9 CuadroTexto"/>
          <p:cNvSpPr txBox="1"/>
          <p:nvPr>
            <p:custDataLst>
              <p:tags r:id="rId4"/>
            </p:custDataLst>
          </p:nvPr>
        </p:nvSpPr>
        <p:spPr>
          <a:xfrm>
            <a:off x="0" y="5357826"/>
            <a:ext cx="7858180" cy="1477328"/>
          </a:xfrm>
          <a:prstGeom prst="rect">
            <a:avLst/>
          </a:prstGeom>
          <a:noFill/>
        </p:spPr>
        <p:txBody>
          <a:bodyPr wrap="square" rtlCol="0">
            <a:spAutoFit/>
          </a:bodyPr>
          <a:lstStyle/>
          <a:p>
            <a:r>
              <a:rPr lang="es-AR" dirty="0" smtClean="0"/>
              <a:t>Para tener en cuenta:</a:t>
            </a:r>
          </a:p>
          <a:p>
            <a:r>
              <a:rPr lang="es-AR" dirty="0" smtClean="0"/>
              <a:t>La información de diferencial de producción es de 1 año</a:t>
            </a:r>
          </a:p>
          <a:p>
            <a:r>
              <a:rPr lang="es-AR" dirty="0" smtClean="0"/>
              <a:t>Los precios de referencia fueron tomados de los negocios disponibles del mes pasado </a:t>
            </a:r>
          </a:p>
          <a:p>
            <a:r>
              <a:rPr lang="es-AR" dirty="0" smtClean="0"/>
              <a:t>Los costos de Fertilización y Valor de la tierra varía con el potencial de rendimiento</a:t>
            </a:r>
            <a:endParaRPr lang="es-AR" dirty="0"/>
          </a:p>
        </p:txBody>
      </p:sp>
      <p:sp>
        <p:nvSpPr>
          <p:cNvPr id="8" name="7 Rectángulo"/>
          <p:cNvSpPr/>
          <p:nvPr>
            <p:custDataLst>
              <p:tags r:id="rId5"/>
            </p:custDataLst>
          </p:nvPr>
        </p:nvSpPr>
        <p:spPr>
          <a:xfrm>
            <a:off x="214282" y="71414"/>
            <a:ext cx="8501122" cy="523220"/>
          </a:xfrm>
          <a:prstGeom prst="rect">
            <a:avLst/>
          </a:prstGeom>
        </p:spPr>
        <p:txBody>
          <a:bodyPr wrap="square">
            <a:spAutoFit/>
          </a:bodyPr>
          <a:lstStyle/>
          <a:p>
            <a:r>
              <a:rPr lang="es-AR" sz="2800" b="1" u="sng" dirty="0" smtClean="0">
                <a:effectLst>
                  <a:outerShdw blurRad="38100" dist="38100" dir="2700000" algn="tl">
                    <a:srgbClr val="000000">
                      <a:alpha val="43137"/>
                    </a:srgbClr>
                  </a:outerShdw>
                </a:effectLst>
              </a:rPr>
              <a:t>Cultivos de fina en función del ambiente</a:t>
            </a:r>
          </a:p>
        </p:txBody>
      </p:sp>
      <p:sp>
        <p:nvSpPr>
          <p:cNvPr id="12" name="11 CuadroTexto"/>
          <p:cNvSpPr txBox="1"/>
          <p:nvPr/>
        </p:nvSpPr>
        <p:spPr>
          <a:xfrm>
            <a:off x="928662" y="107340"/>
            <a:ext cx="7143800"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Tecnología de manejo RIDZO 2011</a:t>
            </a:r>
          </a:p>
        </p:txBody>
      </p:sp>
      <p:pic>
        <p:nvPicPr>
          <p:cNvPr id="14" name="Picture 7" descr="C:\Users\Renè\Documents\Archivos Excel\Coordinacion\Logos\logoZOfinalALTA.jpg"/>
          <p:cNvPicPr>
            <a:picLocks noChangeAspect="1" noChangeArrowheads="1"/>
          </p:cNvPicPr>
          <p:nvPr/>
        </p:nvPicPr>
        <p:blipFill>
          <a:blip r:embed="rId10" cstate="print"/>
          <a:srcRect/>
          <a:stretch>
            <a:fillRect/>
          </a:stretch>
        </p:blipFill>
        <p:spPr bwMode="auto">
          <a:xfrm>
            <a:off x="7984705" y="-11820"/>
            <a:ext cx="1159295" cy="836712"/>
          </a:xfrm>
          <a:prstGeom prst="rect">
            <a:avLst/>
          </a:prstGeom>
          <a:noFill/>
          <a:ln w="9525">
            <a:noFill/>
            <a:miter lim="800000"/>
            <a:headEnd/>
            <a:tailEnd/>
          </a:ln>
        </p:spPr>
      </p:pic>
      <p:pic>
        <p:nvPicPr>
          <p:cNvPr id="15" name="Picture 5" descr="LOGO NUEVO"/>
          <p:cNvPicPr>
            <a:picLocks noChangeAspect="1" noChangeArrowheads="1"/>
          </p:cNvPicPr>
          <p:nvPr/>
        </p:nvPicPr>
        <p:blipFill>
          <a:blip r:embed="rId11" cstate="print"/>
          <a:srcRect/>
          <a:stretch>
            <a:fillRect/>
          </a:stretch>
        </p:blipFill>
        <p:spPr bwMode="auto">
          <a:xfrm>
            <a:off x="-72008" y="-11820"/>
            <a:ext cx="1072108" cy="765998"/>
          </a:xfrm>
          <a:prstGeom prst="rect">
            <a:avLst/>
          </a:prstGeom>
          <a:noFill/>
          <a:ln w="9525">
            <a:noFill/>
            <a:miter lim="800000"/>
            <a:headEnd/>
            <a:tailEnd/>
          </a:ln>
        </p:spPr>
      </p:pic>
      <p:pic>
        <p:nvPicPr>
          <p:cNvPr id="11" name="10 Imagen" descr="Logo Ridzo.jpg"/>
          <p:cNvPicPr>
            <a:picLocks noChangeAspect="1"/>
          </p:cNvPicPr>
          <p:nvPr/>
        </p:nvPicPr>
        <p:blipFill>
          <a:blip r:embed="rId12"/>
          <a:stretch>
            <a:fillRect/>
          </a:stretch>
        </p:blipFill>
        <p:spPr>
          <a:xfrm>
            <a:off x="7620000" y="5000636"/>
            <a:ext cx="1524000" cy="100965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90000"/>
          </a:schemeClr>
        </a:soli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785786" y="928670"/>
            <a:ext cx="7772400" cy="1470025"/>
          </a:xfrm>
        </p:spPr>
        <p:txBody>
          <a:bodyPr>
            <a:noAutofit/>
          </a:bodyPr>
          <a:lstStyle/>
          <a:p>
            <a:r>
              <a:rPr lang="es-AR" sz="7200" dirty="0" smtClean="0">
                <a:solidFill>
                  <a:schemeClr val="bg1"/>
                </a:solidFill>
                <a:effectLst>
                  <a:outerShdw blurRad="38100" dist="38100" dir="2700000" algn="tl">
                    <a:srgbClr val="000000">
                      <a:alpha val="43137"/>
                    </a:srgbClr>
                  </a:outerShdw>
                </a:effectLst>
              </a:rPr>
              <a:t>Análisis de campaña</a:t>
            </a:r>
            <a:br>
              <a:rPr lang="es-AR" sz="7200" dirty="0" smtClean="0">
                <a:solidFill>
                  <a:schemeClr val="bg1"/>
                </a:solidFill>
                <a:effectLst>
                  <a:outerShdw blurRad="38100" dist="38100" dir="2700000" algn="tl">
                    <a:srgbClr val="000000">
                      <a:alpha val="43137"/>
                    </a:srgbClr>
                  </a:outerShdw>
                </a:effectLst>
              </a:rPr>
            </a:br>
            <a:r>
              <a:rPr lang="es-AR" sz="7200" dirty="0" smtClean="0">
                <a:solidFill>
                  <a:schemeClr val="bg1"/>
                </a:solidFill>
                <a:effectLst>
                  <a:outerShdw blurRad="38100" dist="38100" dir="2700000" algn="tl">
                    <a:srgbClr val="000000">
                      <a:alpha val="43137"/>
                    </a:srgbClr>
                  </a:outerShdw>
                </a:effectLst>
              </a:rPr>
              <a:t>Cultivos de invierno 2011-12</a:t>
            </a:r>
            <a:endParaRPr lang="es-AR" sz="7200" dirty="0">
              <a:solidFill>
                <a:schemeClr val="bg1"/>
              </a:solidFill>
              <a:effectLst>
                <a:outerShdw blurRad="38100" dist="38100" dir="2700000" algn="tl">
                  <a:srgbClr val="000000">
                    <a:alpha val="43137"/>
                  </a:srgbClr>
                </a:outerShdw>
              </a:effectLst>
            </a:endParaRPr>
          </a:p>
        </p:txBody>
      </p:sp>
      <p:sp>
        <p:nvSpPr>
          <p:cNvPr id="5" name="4 Subtítulo"/>
          <p:cNvSpPr>
            <a:spLocks noGrp="1"/>
          </p:cNvSpPr>
          <p:nvPr>
            <p:ph type="subTitle" idx="1"/>
          </p:nvPr>
        </p:nvSpPr>
        <p:spPr>
          <a:xfrm>
            <a:off x="1371600" y="3886200"/>
            <a:ext cx="6400800" cy="2257444"/>
          </a:xfrm>
        </p:spPr>
        <p:txBody>
          <a:bodyPr>
            <a:normAutofit fontScale="77500" lnSpcReduction="20000"/>
          </a:bodyPr>
          <a:lstStyle/>
          <a:p>
            <a:r>
              <a:rPr lang="es-AR" sz="3800" b="1" dirty="0" smtClean="0">
                <a:solidFill>
                  <a:schemeClr val="bg1"/>
                </a:solidFill>
              </a:rPr>
              <a:t>Ing </a:t>
            </a:r>
            <a:r>
              <a:rPr lang="es-AR" sz="3800" b="1" dirty="0" err="1" smtClean="0">
                <a:solidFill>
                  <a:schemeClr val="bg1"/>
                </a:solidFill>
              </a:rPr>
              <a:t>Agr</a:t>
            </a:r>
            <a:r>
              <a:rPr lang="es-AR" sz="3800" b="1" dirty="0" smtClean="0">
                <a:solidFill>
                  <a:schemeClr val="bg1"/>
                </a:solidFill>
              </a:rPr>
              <a:t> Martin Miguez</a:t>
            </a:r>
          </a:p>
          <a:p>
            <a:r>
              <a:rPr lang="es-AR" sz="2800" dirty="0" smtClean="0"/>
              <a:t>Coordinador </a:t>
            </a:r>
            <a:r>
              <a:rPr lang="es-AR" sz="2800" dirty="0" err="1" smtClean="0"/>
              <a:t>Ridzo</a:t>
            </a:r>
            <a:r>
              <a:rPr lang="es-AR" sz="2800" dirty="0" smtClean="0"/>
              <a:t> Agricola</a:t>
            </a:r>
          </a:p>
          <a:p>
            <a:r>
              <a:rPr lang="es-AR" sz="2800" dirty="0" smtClean="0"/>
              <a:t>Asesor CREA Herrera Vegas</a:t>
            </a:r>
          </a:p>
          <a:p>
            <a:endParaRPr lang="es-AR" sz="2800" dirty="0"/>
          </a:p>
          <a:p>
            <a:r>
              <a:rPr lang="es-AR" sz="3800" b="1" dirty="0" smtClean="0">
                <a:solidFill>
                  <a:schemeClr val="bg1"/>
                </a:solidFill>
                <a:effectLst>
                  <a:outerShdw blurRad="38100" dist="38100" dir="2700000" algn="tl">
                    <a:srgbClr val="000000">
                      <a:alpha val="43137"/>
                    </a:srgbClr>
                  </a:outerShdw>
                </a:effectLst>
              </a:rPr>
              <a:t>Ing </a:t>
            </a:r>
            <a:r>
              <a:rPr lang="es-AR" sz="3800" b="1" dirty="0" err="1" smtClean="0">
                <a:solidFill>
                  <a:schemeClr val="bg1"/>
                </a:solidFill>
                <a:effectLst>
                  <a:outerShdw blurRad="38100" dist="38100" dir="2700000" algn="tl">
                    <a:srgbClr val="000000">
                      <a:alpha val="43137"/>
                    </a:srgbClr>
                  </a:outerShdw>
                </a:effectLst>
              </a:rPr>
              <a:t>Agr</a:t>
            </a:r>
            <a:r>
              <a:rPr lang="es-AR" sz="3800" b="1" dirty="0" smtClean="0">
                <a:solidFill>
                  <a:schemeClr val="bg1"/>
                </a:solidFill>
                <a:effectLst>
                  <a:outerShdw blurRad="38100" dist="38100" dir="2700000" algn="tl">
                    <a:srgbClr val="000000">
                      <a:alpha val="43137"/>
                    </a:srgbClr>
                  </a:outerShdw>
                </a:effectLst>
              </a:rPr>
              <a:t> Leandro Granieri</a:t>
            </a:r>
          </a:p>
          <a:p>
            <a:r>
              <a:rPr lang="es-AR" sz="2900" dirty="0"/>
              <a:t>Responsable de ensayos </a:t>
            </a:r>
            <a:r>
              <a:rPr lang="es-AR" sz="2900" dirty="0" err="1"/>
              <a:t>Ridzo</a:t>
            </a:r>
            <a:r>
              <a:rPr lang="es-AR" sz="2900" dirty="0"/>
              <a:t> Agricola</a:t>
            </a:r>
          </a:p>
          <a:p>
            <a:endParaRPr lang="es-AR" dirty="0"/>
          </a:p>
        </p:txBody>
      </p:sp>
      <p:pic>
        <p:nvPicPr>
          <p:cNvPr id="6" name="5 Imagen" descr="logo CREA fondo negro.jpg.jpg"/>
          <p:cNvPicPr>
            <a:picLocks noGrp="1" noChangeAspect="1"/>
          </p:cNvPicPr>
          <p:nvPr isPhoto="1"/>
        </p:nvPicPr>
        <p:blipFill>
          <a:blip r:embed="rId2">
            <a:lum/>
          </a:blip>
          <a:stretch>
            <a:fillRect/>
          </a:stretch>
        </p:blipFill>
        <p:spPr>
          <a:xfrm>
            <a:off x="0" y="5314265"/>
            <a:ext cx="1930384" cy="1543735"/>
          </a:xfrm>
          <a:prstGeom prst="rect">
            <a:avLst/>
          </a:prstGeom>
          <a:noFill/>
          <a:ln>
            <a:noFill/>
          </a:ln>
        </p:spPr>
      </p:pic>
      <p:pic>
        <p:nvPicPr>
          <p:cNvPr id="7" name="6 Imagen" descr="logoZOfinalALTA.png"/>
          <p:cNvPicPr>
            <a:picLocks noChangeAspect="1"/>
          </p:cNvPicPr>
          <p:nvPr/>
        </p:nvPicPr>
        <p:blipFill>
          <a:blip r:embed="rId3" cstate="print"/>
          <a:stretch>
            <a:fillRect/>
          </a:stretch>
        </p:blipFill>
        <p:spPr>
          <a:xfrm>
            <a:off x="7451600" y="5429264"/>
            <a:ext cx="1763870" cy="142873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643182"/>
            <a:ext cx="8950497" cy="2655899"/>
          </a:xfrm>
          <a:prstGeom prst="rect">
            <a:avLst/>
          </a:prstGeom>
          <a:noFill/>
          <a:ln w="9525">
            <a:noFill/>
            <a:miter lim="800000"/>
            <a:headEnd/>
            <a:tailEnd/>
          </a:ln>
          <a:effectLst/>
        </p:spPr>
      </p:pic>
      <p:sp>
        <p:nvSpPr>
          <p:cNvPr id="6" name="5 CuadroTexto"/>
          <p:cNvSpPr txBox="1"/>
          <p:nvPr/>
        </p:nvSpPr>
        <p:spPr>
          <a:xfrm>
            <a:off x="0" y="785794"/>
            <a:ext cx="9144000" cy="369332"/>
          </a:xfrm>
          <a:prstGeom prst="rect">
            <a:avLst/>
          </a:prstGeom>
          <a:noFill/>
          <a:ln>
            <a:noFill/>
          </a:ln>
        </p:spPr>
        <p:txBody>
          <a:bodyPr wrap="square" rtlCol="0">
            <a:spAutoFit/>
          </a:bodyPr>
          <a:lstStyle/>
          <a:p>
            <a:pPr algn="ctr"/>
            <a:r>
              <a:rPr lang="es-AR" b="1" u="sng" dirty="0" smtClean="0">
                <a:effectLst>
                  <a:outerShdw blurRad="38100" dist="38100" dir="2700000" algn="tl">
                    <a:srgbClr val="000000">
                      <a:alpha val="43137"/>
                    </a:srgbClr>
                  </a:outerShdw>
                </a:effectLst>
              </a:rPr>
              <a:t>Diferencial de precio a recibir por el trigo de calidad en base al comportamiento por ambiente</a:t>
            </a:r>
          </a:p>
        </p:txBody>
      </p:sp>
      <p:sp>
        <p:nvSpPr>
          <p:cNvPr id="7" name="6 CuadroTexto"/>
          <p:cNvSpPr txBox="1"/>
          <p:nvPr/>
        </p:nvSpPr>
        <p:spPr>
          <a:xfrm>
            <a:off x="214282" y="1285860"/>
            <a:ext cx="4214842" cy="923330"/>
          </a:xfrm>
          <a:prstGeom prst="rect">
            <a:avLst/>
          </a:prstGeom>
          <a:noFill/>
        </p:spPr>
        <p:txBody>
          <a:bodyPr wrap="square" rtlCol="0">
            <a:spAutoFit/>
          </a:bodyPr>
          <a:lstStyle/>
          <a:p>
            <a:r>
              <a:rPr lang="es-AR" dirty="0" smtClean="0"/>
              <a:t>Supuestos: </a:t>
            </a:r>
          </a:p>
          <a:p>
            <a:pPr>
              <a:buFontTx/>
              <a:buChar char="-"/>
            </a:pPr>
            <a:r>
              <a:rPr lang="es-AR" dirty="0" smtClean="0"/>
              <a:t>Diferencia en flete: </a:t>
            </a:r>
            <a:r>
              <a:rPr lang="es-AR" dirty="0" err="1" smtClean="0"/>
              <a:t>usd</a:t>
            </a:r>
            <a:r>
              <a:rPr lang="es-AR" dirty="0" smtClean="0"/>
              <a:t> 9 </a:t>
            </a:r>
          </a:p>
          <a:p>
            <a:pPr>
              <a:buFontTx/>
              <a:buChar char="-"/>
            </a:pPr>
            <a:r>
              <a:rPr lang="es-AR" dirty="0" smtClean="0"/>
              <a:t> Resultado objetivo sin tierra : </a:t>
            </a:r>
            <a:r>
              <a:rPr lang="es-AR" dirty="0" err="1" smtClean="0"/>
              <a:t>usd</a:t>
            </a:r>
            <a:r>
              <a:rPr lang="es-AR" dirty="0" smtClean="0"/>
              <a:t> 200</a:t>
            </a:r>
            <a:endParaRPr lang="es-AR" dirty="0"/>
          </a:p>
        </p:txBody>
      </p:sp>
      <p:pic>
        <p:nvPicPr>
          <p:cNvPr id="8"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9" name="Picture 5" descr="LOGO NUEVO"/>
          <p:cNvPicPr>
            <a:picLocks noChangeAspect="1" noChangeArrowheads="1"/>
          </p:cNvPicPr>
          <p:nvPr/>
        </p:nvPicPr>
        <p:blipFill>
          <a:blip r:embed="rId4" cstate="print"/>
          <a:srcRect/>
          <a:stretch>
            <a:fillRect/>
          </a:stretch>
        </p:blipFill>
        <p:spPr bwMode="auto">
          <a:xfrm>
            <a:off x="-72008" y="-11820"/>
            <a:ext cx="1072108" cy="765998"/>
          </a:xfrm>
          <a:prstGeom prst="rect">
            <a:avLst/>
          </a:prstGeom>
          <a:noFill/>
          <a:ln w="9525">
            <a:noFill/>
            <a:miter lim="800000"/>
            <a:headEnd/>
            <a:tailEnd/>
          </a:ln>
        </p:spPr>
      </p:pic>
      <p:sp>
        <p:nvSpPr>
          <p:cNvPr id="10" name="9 CuadroTexto"/>
          <p:cNvSpPr txBox="1"/>
          <p:nvPr/>
        </p:nvSpPr>
        <p:spPr>
          <a:xfrm>
            <a:off x="928662" y="107340"/>
            <a:ext cx="7143800"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Tecnología de manejo RIDZO 2011</a:t>
            </a:r>
          </a:p>
        </p:txBody>
      </p:sp>
      <p:pic>
        <p:nvPicPr>
          <p:cNvPr id="11" name="10 Imagen" descr="Logo Ridzo.jpg"/>
          <p:cNvPicPr>
            <a:picLocks noChangeAspect="1"/>
          </p:cNvPicPr>
          <p:nvPr/>
        </p:nvPicPr>
        <p:blipFill>
          <a:blip r:embed="rId5"/>
          <a:stretch>
            <a:fillRect/>
          </a:stretch>
        </p:blipFill>
        <p:spPr>
          <a:xfrm>
            <a:off x="7358082" y="5572140"/>
            <a:ext cx="1524000" cy="100965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noAutofit/>
          </a:bodyPr>
          <a:lstStyle/>
          <a:p>
            <a:r>
              <a:rPr lang="es-AR" sz="4800" b="1" dirty="0" smtClean="0">
                <a:solidFill>
                  <a:srgbClr val="FF0000"/>
                </a:solidFill>
                <a:effectLst>
                  <a:outerShdw blurRad="38100" dist="38100" dir="2700000" algn="tl">
                    <a:srgbClr val="000000">
                      <a:alpha val="43137"/>
                    </a:srgbClr>
                  </a:outerShdw>
                </a:effectLst>
              </a:rPr>
              <a:t>Consideraciones finales</a:t>
            </a:r>
            <a:endParaRPr lang="es-AR" sz="4800"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57158" y="1285860"/>
            <a:ext cx="8229600" cy="5572140"/>
          </a:xfrm>
        </p:spPr>
        <p:txBody>
          <a:bodyPr>
            <a:noAutofit/>
          </a:bodyPr>
          <a:lstStyle/>
          <a:p>
            <a:pPr lvl="1"/>
            <a:r>
              <a:rPr lang="es-AR" dirty="0" smtClean="0"/>
              <a:t>Excelentes condiciones de humedad inicial y pronósticos climáticos favorables para los cultivos de fina</a:t>
            </a:r>
          </a:p>
          <a:p>
            <a:pPr lvl="1"/>
            <a:r>
              <a:rPr lang="es-AR" dirty="0" smtClean="0"/>
              <a:t>Pensar en diversificar el modelo de negocio en un contexto de costos crecientes y poca claridad en las reglas de juego</a:t>
            </a:r>
          </a:p>
          <a:p>
            <a:pPr lvl="1"/>
            <a:r>
              <a:rPr lang="es-AR" dirty="0" smtClean="0"/>
              <a:t>Definir el concepto de “calidad objetivo” </a:t>
            </a:r>
          </a:p>
          <a:p>
            <a:pPr lvl="1"/>
            <a:r>
              <a:rPr lang="es-AR" dirty="0" smtClean="0"/>
              <a:t>Conocer el comportamiento de los ambientes para  definir la mejor estrategia de negocio</a:t>
            </a:r>
          </a:p>
          <a:p>
            <a:pPr lvl="1"/>
            <a:r>
              <a:rPr lang="es-AR" dirty="0" smtClean="0"/>
              <a:t> Plantear un adecuado paquete tecnológico para cada estrategia de producción</a:t>
            </a:r>
            <a:endParaRPr lang="es-AR" sz="1600" dirty="0" smtClean="0"/>
          </a:p>
          <a:p>
            <a:pPr lvl="3">
              <a:buNone/>
            </a:pPr>
            <a:endParaRPr lang="es-AR" sz="1600" dirty="0" smtClean="0"/>
          </a:p>
          <a:p>
            <a:pPr lvl="2">
              <a:buNone/>
            </a:pPr>
            <a:endParaRPr lang="es-AR" dirty="0" smtClean="0"/>
          </a:p>
          <a:p>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noAutofit/>
          </a:bodyPr>
          <a:lstStyle/>
          <a:p>
            <a:r>
              <a:rPr lang="es-AR" sz="4800" b="1" dirty="0" smtClean="0">
                <a:solidFill>
                  <a:srgbClr val="FF0000"/>
                </a:solidFill>
                <a:effectLst>
                  <a:outerShdw blurRad="38100" dist="38100" dir="2700000" algn="tl">
                    <a:srgbClr val="000000">
                      <a:alpha val="43137"/>
                    </a:srgbClr>
                  </a:outerShdw>
                </a:effectLst>
              </a:rPr>
              <a:t>Consideraciones finales</a:t>
            </a:r>
            <a:endParaRPr lang="es-AR" sz="4800"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57158" y="1285860"/>
            <a:ext cx="8229600" cy="5572140"/>
          </a:xfrm>
        </p:spPr>
        <p:txBody>
          <a:bodyPr>
            <a:noAutofit/>
          </a:bodyPr>
          <a:lstStyle/>
          <a:p>
            <a:pPr lvl="1"/>
            <a:r>
              <a:rPr lang="es-AR" dirty="0" smtClean="0"/>
              <a:t>Fecha de siembra: tener presentes que los atrasos en 10 días generar entre 1-3 días de atrasos en cosecha</a:t>
            </a:r>
          </a:p>
          <a:p>
            <a:pPr lvl="2"/>
            <a:r>
              <a:rPr lang="es-AR" dirty="0" smtClean="0"/>
              <a:t>Ciclos Largos entre 20/5-5/6</a:t>
            </a:r>
          </a:p>
          <a:p>
            <a:pPr lvl="2"/>
            <a:r>
              <a:rPr lang="es-AR" dirty="0" smtClean="0"/>
              <a:t>Ciclos intermedios largos 1 al 20/6</a:t>
            </a:r>
          </a:p>
          <a:p>
            <a:pPr lvl="2"/>
            <a:r>
              <a:rPr lang="es-AR" dirty="0" smtClean="0"/>
              <a:t>Ciclos Intermedios Cortos 10-30/6</a:t>
            </a:r>
          </a:p>
          <a:p>
            <a:pPr lvl="2"/>
            <a:r>
              <a:rPr lang="es-AR" dirty="0" smtClean="0"/>
              <a:t>Cebada: 10/6 al 10/7 </a:t>
            </a:r>
          </a:p>
          <a:p>
            <a:pPr lvl="1"/>
            <a:r>
              <a:rPr lang="es-AR" dirty="0" smtClean="0"/>
              <a:t>Fertilización: </a:t>
            </a:r>
          </a:p>
          <a:p>
            <a:pPr lvl="2"/>
            <a:r>
              <a:rPr lang="es-AR" dirty="0" smtClean="0"/>
              <a:t>Fosforo: &gt; respuestas en niveles de P </a:t>
            </a:r>
            <a:r>
              <a:rPr lang="es-AR" dirty="0" err="1" smtClean="0"/>
              <a:t>Bray</a:t>
            </a:r>
            <a:r>
              <a:rPr lang="es-AR" dirty="0" smtClean="0"/>
              <a:t> bajos</a:t>
            </a:r>
          </a:p>
          <a:p>
            <a:pPr lvl="3"/>
            <a:r>
              <a:rPr lang="es-AR" dirty="0" smtClean="0"/>
              <a:t>Dosis de suficiencia: 80 kg de </a:t>
            </a:r>
            <a:r>
              <a:rPr lang="es-AR" dirty="0" err="1" smtClean="0"/>
              <a:t>Map</a:t>
            </a:r>
            <a:endParaRPr lang="es-AR" dirty="0" smtClean="0"/>
          </a:p>
          <a:p>
            <a:pPr lvl="3"/>
            <a:r>
              <a:rPr lang="es-AR" dirty="0" smtClean="0"/>
              <a:t>Dosis de reposición (Rotación): 250 kg de </a:t>
            </a:r>
            <a:r>
              <a:rPr lang="es-AR" dirty="0" err="1" smtClean="0"/>
              <a:t>Map</a:t>
            </a:r>
            <a:r>
              <a:rPr lang="es-AR" dirty="0" smtClean="0"/>
              <a:t> </a:t>
            </a:r>
          </a:p>
          <a:p>
            <a:pPr lvl="2"/>
            <a:r>
              <a:rPr lang="es-AR" dirty="0" smtClean="0"/>
              <a:t>Nitrógeno 120/140 - X  para Trigo y 100/120 – X para cebada</a:t>
            </a:r>
          </a:p>
          <a:p>
            <a:pPr lvl="1">
              <a:buNone/>
            </a:pPr>
            <a:r>
              <a:rPr lang="es-AR" dirty="0" smtClean="0"/>
              <a:t> </a:t>
            </a:r>
          </a:p>
          <a:p>
            <a:pPr lvl="2">
              <a:buNone/>
            </a:pPr>
            <a:endParaRPr lang="es-AR" dirty="0" smtClean="0"/>
          </a:p>
          <a:p>
            <a:pPr lvl="3"/>
            <a:endParaRPr lang="es-AR" dirty="0" smtClean="0"/>
          </a:p>
          <a:p>
            <a:pPr lvl="2">
              <a:buNone/>
            </a:pPr>
            <a:endParaRPr lang="es-AR" dirty="0" smtClean="0"/>
          </a:p>
          <a:p>
            <a:pPr lvl="3">
              <a:buNone/>
            </a:pPr>
            <a:endParaRPr lang="es-AR" sz="1600" dirty="0" smtClean="0"/>
          </a:p>
          <a:p>
            <a:pPr lvl="2">
              <a:buNone/>
            </a:pPr>
            <a:endParaRPr lang="es-AR" dirty="0" smtClean="0"/>
          </a:p>
          <a:p>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p:cBhvr override="childStyle">
                                        <p:cTn dur="1" fill="hold" display="0" masterRel="nextClick" afterEffect="1"/>
                                        <p:tgtEl>
                                          <p:spTgt spid="3">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subTnLst>
                                    <p:animClr>
                                      <p:cBhvr override="childStyle">
                                        <p:cTn dur="1" fill="hold" display="0" masterRel="nextClick" afterEffect="1"/>
                                        <p:tgtEl>
                                          <p:spTgt spid="3">
                                            <p:txEl>
                                              <p:pRg st="7" end="7"/>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subTnLst>
                                    <p:animClr>
                                      <p:cBhvr override="childStyle">
                                        <p:cTn dur="1" fill="hold" display="0" masterRel="nextClick" afterEffect="1"/>
                                        <p:tgtEl>
                                          <p:spTgt spid="3">
                                            <p:txEl>
                                              <p:pRg st="8" end="8"/>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subTnLst>
                                    <p:animClr>
                                      <p:cBhvr override="childStyle">
                                        <p:cTn dur="1" fill="hold" display="0" masterRel="nextClick" afterEffect="1"/>
                                        <p:tgtEl>
                                          <p:spTgt spid="3">
                                            <p:txEl>
                                              <p:pRg st="9" end="9"/>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subTnLst>
                                    <p:animClr>
                                      <p:cBhvr override="childStyle">
                                        <p:cTn dur="1" fill="hold" display="0" masterRel="nextClick" afterEffect="1"/>
                                        <p:tgtEl>
                                          <p:spTgt spid="3">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7290" y="1285860"/>
            <a:ext cx="6572296" cy="280076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cript MT Bold" pitchFamily="66" charset="0"/>
              </a:rPr>
              <a:t>Muchas </a:t>
            </a:r>
          </a:p>
          <a:p>
            <a:pPr algn="ctr"/>
            <a:r>
              <a:rPr lang="es-E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cript MT Bold" pitchFamily="66" charset="0"/>
              </a:rPr>
              <a:t>G</a:t>
            </a:r>
            <a:r>
              <a:rPr lang="es-ES"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cript MT Bold" pitchFamily="66" charset="0"/>
              </a:rPr>
              <a:t>racias!!!</a:t>
            </a:r>
            <a:endParaRPr lang="es-E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cript MT Bold" pitchFamily="66" charset="0"/>
            </a:endParaRPr>
          </a:p>
        </p:txBody>
      </p:sp>
      <p:sp>
        <p:nvSpPr>
          <p:cNvPr id="6" name="5 CuadroTexto"/>
          <p:cNvSpPr txBox="1"/>
          <p:nvPr/>
        </p:nvSpPr>
        <p:spPr>
          <a:xfrm>
            <a:off x="5000628" y="5500702"/>
            <a:ext cx="3929090" cy="923330"/>
          </a:xfrm>
          <a:prstGeom prst="rect">
            <a:avLst/>
          </a:prstGeom>
          <a:noFill/>
        </p:spPr>
        <p:txBody>
          <a:bodyPr wrap="square" rtlCol="0">
            <a:spAutoFit/>
          </a:bodyPr>
          <a:lstStyle/>
          <a:p>
            <a:r>
              <a:rPr lang="es-AR" dirty="0" smtClean="0"/>
              <a:t>E-mail: </a:t>
            </a:r>
            <a:r>
              <a:rPr lang="es-AR" dirty="0" smtClean="0">
                <a:hlinkClick r:id="rId2"/>
              </a:rPr>
              <a:t>ridzoagricola@gmail.com</a:t>
            </a:r>
            <a:endParaRPr lang="es-AR" dirty="0" smtClean="0"/>
          </a:p>
          <a:p>
            <a:r>
              <a:rPr lang="es-AR" dirty="0" smtClean="0"/>
              <a:t>E-mail: </a:t>
            </a:r>
            <a:r>
              <a:rPr lang="es-AR" dirty="0" smtClean="0">
                <a:hlinkClick r:id="rId3"/>
              </a:rPr>
              <a:t>marto_miguez@yahoo.com.ar</a:t>
            </a:r>
            <a:endParaRPr lang="es-AR" dirty="0" smtClean="0"/>
          </a:p>
          <a:p>
            <a:r>
              <a:rPr lang="es-AR" dirty="0" err="1" smtClean="0"/>
              <a:t>Skype</a:t>
            </a:r>
            <a:r>
              <a:rPr lang="es-AR" dirty="0" smtClean="0"/>
              <a:t>: </a:t>
            </a:r>
            <a:r>
              <a:rPr lang="es-AR" dirty="0" err="1" smtClean="0"/>
              <a:t>martin.miguez</a:t>
            </a:r>
            <a:endParaRPr lang="es-A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t="55718" r="35001" b="5467"/>
          <a:stretch>
            <a:fillRect/>
          </a:stretch>
        </p:blipFill>
        <p:spPr bwMode="auto">
          <a:xfrm>
            <a:off x="5143504" y="1428736"/>
            <a:ext cx="3714744" cy="4429156"/>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pic>
        <p:nvPicPr>
          <p:cNvPr id="4" name="Picture 2"/>
          <p:cNvPicPr>
            <a:picLocks noChangeAspect="1" noChangeArrowheads="1"/>
          </p:cNvPicPr>
          <p:nvPr/>
        </p:nvPicPr>
        <p:blipFill>
          <a:blip r:embed="rId2"/>
          <a:srcRect b="44908"/>
          <a:stretch>
            <a:fillRect/>
          </a:stretch>
        </p:blipFill>
        <p:spPr bwMode="auto">
          <a:xfrm>
            <a:off x="-32" y="0"/>
            <a:ext cx="5715000" cy="628652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67334" t="55718" b="28631"/>
          <a:stretch>
            <a:fillRect/>
          </a:stretch>
        </p:blipFill>
        <p:spPr bwMode="auto">
          <a:xfrm>
            <a:off x="5572132" y="5072074"/>
            <a:ext cx="1866872" cy="1785926"/>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67334" t="71995" r="5167" b="14232"/>
          <a:stretch>
            <a:fillRect/>
          </a:stretch>
        </p:blipFill>
        <p:spPr bwMode="auto">
          <a:xfrm>
            <a:off x="7572396" y="5286364"/>
            <a:ext cx="1571604"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pic>
        <p:nvPicPr>
          <p:cNvPr id="2050" name="Picture 2" descr="C:\Users\Mar-Ro\AppData\Local\Microsoft\Windows\Temporary Internet Files\Content.Outlook\VYOFB4OW\Logo Scenic - Bayer - auspicio bloque 2 M  Cattaneo.jpg"/>
          <p:cNvPicPr>
            <a:picLocks noChangeAspect="1" noChangeArrowheads="1"/>
          </p:cNvPicPr>
          <p:nvPr/>
        </p:nvPicPr>
        <p:blipFill>
          <a:blip r:embed="rId2"/>
          <a:srcRect/>
          <a:stretch>
            <a:fillRect/>
          </a:stretch>
        </p:blipFill>
        <p:spPr bwMode="auto">
          <a:xfrm>
            <a:off x="0" y="448359"/>
            <a:ext cx="9144000" cy="596128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u="sng" dirty="0" smtClean="0">
                <a:effectLst>
                  <a:outerShdw blurRad="38100" dist="38100" dir="2700000" algn="tl">
                    <a:srgbClr val="000000">
                      <a:alpha val="43137"/>
                    </a:srgbClr>
                  </a:outerShdw>
                </a:effectLst>
              </a:rPr>
              <a:t>Hoja de ruta</a:t>
            </a:r>
            <a:endParaRPr lang="es-AR" b="1" u="sng"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AR" dirty="0" smtClean="0"/>
              <a:t>Importancia de los cultivos de invierno en la Zona Oeste </a:t>
            </a:r>
          </a:p>
          <a:p>
            <a:r>
              <a:rPr lang="es-AR" dirty="0" smtClean="0"/>
              <a:t>Influencia de los factores ambientales determinantes de la producción de trigo y cebada en la campaña 2011-12</a:t>
            </a:r>
          </a:p>
          <a:p>
            <a:r>
              <a:rPr lang="es-AR" dirty="0" smtClean="0"/>
              <a:t>Impacto del paquete tecnológico aplicado</a:t>
            </a:r>
          </a:p>
          <a:p>
            <a:r>
              <a:rPr lang="es-AR" dirty="0" smtClean="0"/>
              <a:t>Conclusiones</a:t>
            </a:r>
          </a:p>
          <a:p>
            <a:endParaRPr lang="es-AR" dirty="0"/>
          </a:p>
        </p:txBody>
      </p:sp>
      <p:pic>
        <p:nvPicPr>
          <p:cNvPr id="4" name="3 Imagen" descr="wheat1.gif"/>
          <p:cNvPicPr>
            <a:picLocks noChangeAspect="1"/>
          </p:cNvPicPr>
          <p:nvPr/>
        </p:nvPicPr>
        <p:blipFill>
          <a:blip r:embed="rId2"/>
          <a:stretch>
            <a:fillRect/>
          </a:stretch>
        </p:blipFill>
        <p:spPr>
          <a:xfrm>
            <a:off x="8072462" y="5429264"/>
            <a:ext cx="800100" cy="1143000"/>
          </a:xfrm>
          <a:prstGeom prst="rect">
            <a:avLst/>
          </a:prstGeom>
        </p:spPr>
      </p:pic>
      <p:pic>
        <p:nvPicPr>
          <p:cNvPr id="5"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6"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1" name="Rectangle 3"/>
          <p:cNvSpPr>
            <a:spLocks noGrp="1" noChangeArrowheads="1"/>
          </p:cNvSpPr>
          <p:nvPr>
            <p:ph type="body" sz="half" idx="1"/>
          </p:nvPr>
        </p:nvSpPr>
        <p:spPr>
          <a:xfrm>
            <a:off x="0" y="4500570"/>
            <a:ext cx="8075613" cy="2092322"/>
          </a:xfrm>
        </p:spPr>
        <p:txBody>
          <a:bodyPr>
            <a:noAutofit/>
          </a:bodyPr>
          <a:lstStyle/>
          <a:p>
            <a:pPr eaLnBrk="1" hangingPunct="1">
              <a:lnSpc>
                <a:spcPct val="90000"/>
              </a:lnSpc>
            </a:pPr>
            <a:r>
              <a:rPr lang="es-AR" sz="2000" b="1" u="sng" dirty="0" smtClean="0"/>
              <a:t>Agricultura</a:t>
            </a:r>
            <a:r>
              <a:rPr lang="es-AR" sz="2000" b="1" u="sng" dirty="0"/>
              <a:t> </a:t>
            </a:r>
            <a:endParaRPr lang="es-AR" sz="2000" b="1" u="sng" dirty="0" smtClean="0"/>
          </a:p>
          <a:p>
            <a:pPr eaLnBrk="1" hangingPunct="1">
              <a:lnSpc>
                <a:spcPct val="90000"/>
              </a:lnSpc>
              <a:buNone/>
            </a:pPr>
            <a:r>
              <a:rPr lang="es-AR" sz="1200" dirty="0" smtClean="0"/>
              <a:t>(</a:t>
            </a:r>
            <a:r>
              <a:rPr lang="es-AR" sz="1200" dirty="0" err="1" smtClean="0"/>
              <a:t>Fte</a:t>
            </a:r>
            <a:r>
              <a:rPr lang="es-AR" sz="1200" dirty="0" smtClean="0"/>
              <a:t>: Base de datos Zonal 2010-11)</a:t>
            </a:r>
            <a:endParaRPr lang="es-AR" sz="2000" dirty="0" smtClean="0"/>
          </a:p>
          <a:p>
            <a:pPr lvl="1">
              <a:lnSpc>
                <a:spcPct val="90000"/>
              </a:lnSpc>
              <a:buClr>
                <a:schemeClr val="tx1"/>
              </a:buClr>
              <a:buFont typeface="Wingdings" pitchFamily="2" charset="2"/>
              <a:buChar char="Ø"/>
            </a:pPr>
            <a:r>
              <a:rPr lang="es-AR" sz="2000" dirty="0" smtClean="0"/>
              <a:t>Fina          49.831 ha    (18%) </a:t>
            </a:r>
          </a:p>
          <a:p>
            <a:pPr lvl="1">
              <a:lnSpc>
                <a:spcPct val="90000"/>
              </a:lnSpc>
              <a:buClr>
                <a:schemeClr val="tx1"/>
              </a:buClr>
              <a:buFont typeface="Wingdings" pitchFamily="2" charset="2"/>
              <a:buChar char="Ø"/>
            </a:pPr>
            <a:r>
              <a:rPr lang="es-AR" sz="2000" dirty="0" err="1" smtClean="0"/>
              <a:t>Maiz</a:t>
            </a:r>
            <a:r>
              <a:rPr lang="es-AR" sz="2000" dirty="0" smtClean="0"/>
              <a:t>         67.355 ha    (24%) </a:t>
            </a:r>
          </a:p>
          <a:p>
            <a:pPr lvl="1">
              <a:lnSpc>
                <a:spcPct val="90000"/>
              </a:lnSpc>
              <a:buClr>
                <a:schemeClr val="tx1"/>
              </a:buClr>
              <a:buFont typeface="Wingdings" pitchFamily="2" charset="2"/>
              <a:buChar char="Ø"/>
            </a:pPr>
            <a:r>
              <a:rPr lang="es-AR" sz="2000" dirty="0" smtClean="0"/>
              <a:t>Soja        137.830 ha    (50%) </a:t>
            </a:r>
          </a:p>
          <a:p>
            <a:pPr lvl="1">
              <a:lnSpc>
                <a:spcPct val="90000"/>
              </a:lnSpc>
              <a:buClr>
                <a:schemeClr val="tx1"/>
              </a:buClr>
              <a:buFont typeface="Wingdings" pitchFamily="2" charset="2"/>
              <a:buChar char="Ø"/>
            </a:pPr>
            <a:r>
              <a:rPr lang="es-AR" sz="2000" dirty="0" smtClean="0"/>
              <a:t>Girasol     21.910  ha    (8%) </a:t>
            </a:r>
          </a:p>
          <a:p>
            <a:pPr lvl="1">
              <a:lnSpc>
                <a:spcPct val="90000"/>
              </a:lnSpc>
              <a:buClr>
                <a:schemeClr val="tx1"/>
              </a:buClr>
              <a:buNone/>
            </a:pPr>
            <a:r>
              <a:rPr lang="es-AR" sz="2000" dirty="0"/>
              <a:t> </a:t>
            </a:r>
            <a:r>
              <a:rPr lang="es-AR" sz="2000" dirty="0" smtClean="0"/>
              <a:t>                   </a:t>
            </a:r>
            <a:endParaRPr lang="es-ES" sz="2000" dirty="0" smtClean="0"/>
          </a:p>
        </p:txBody>
      </p:sp>
      <p:sp>
        <p:nvSpPr>
          <p:cNvPr id="89136" name="Text Box 48"/>
          <p:cNvSpPr txBox="1">
            <a:spLocks noChangeArrowheads="1"/>
          </p:cNvSpPr>
          <p:nvPr/>
        </p:nvSpPr>
        <p:spPr bwMode="auto">
          <a:xfrm>
            <a:off x="3714744" y="4500570"/>
            <a:ext cx="5214974" cy="1938992"/>
          </a:xfrm>
          <a:prstGeom prst="rect">
            <a:avLst/>
          </a:prstGeom>
          <a:noFill/>
          <a:ln w="9525">
            <a:noFill/>
            <a:miter lim="800000"/>
            <a:headEnd/>
            <a:tailEnd/>
          </a:ln>
        </p:spPr>
        <p:txBody>
          <a:bodyPr wrap="square">
            <a:spAutoFit/>
          </a:bodyPr>
          <a:lstStyle/>
          <a:p>
            <a:r>
              <a:rPr lang="es-AR" sz="2000" b="1" u="sng" dirty="0" smtClean="0">
                <a:latin typeface="Calibri" pitchFamily="34" charset="0"/>
              </a:rPr>
              <a:t>Producción </a:t>
            </a:r>
            <a:r>
              <a:rPr lang="es-AR" sz="2000" b="1" u="sng" dirty="0">
                <a:latin typeface="Calibri" pitchFamily="34" charset="0"/>
              </a:rPr>
              <a:t>Ganadera</a:t>
            </a:r>
            <a:r>
              <a:rPr lang="es-AR" sz="2000" b="1" u="sng" dirty="0" smtClean="0"/>
              <a:t>:</a:t>
            </a:r>
          </a:p>
          <a:p>
            <a:endParaRPr lang="es-AR" sz="2000" b="1" u="sng" dirty="0"/>
          </a:p>
          <a:p>
            <a:pPr>
              <a:buFont typeface="Wingdings" pitchFamily="2" charset="2"/>
              <a:buChar char="Ø"/>
            </a:pPr>
            <a:r>
              <a:rPr lang="es-AR" sz="2000" dirty="0"/>
              <a:t>Cría e Invernada: 125.000 has  </a:t>
            </a:r>
            <a:endParaRPr lang="es-AR" sz="2000" dirty="0" smtClean="0"/>
          </a:p>
          <a:p>
            <a:r>
              <a:rPr lang="es-AR" sz="2000" dirty="0" smtClean="0"/>
              <a:t>                                      </a:t>
            </a:r>
            <a:r>
              <a:rPr lang="es-AR" sz="2000" dirty="0"/>
              <a:t>44.000 ton de carne</a:t>
            </a:r>
          </a:p>
          <a:p>
            <a:pPr>
              <a:buFont typeface="Wingdings" pitchFamily="2" charset="2"/>
              <a:buChar char="Ø"/>
            </a:pPr>
            <a:r>
              <a:rPr lang="es-AR" sz="2000" dirty="0"/>
              <a:t>Tambo:  </a:t>
            </a:r>
            <a:r>
              <a:rPr lang="es-AR" sz="2000" dirty="0" smtClean="0"/>
              <a:t>   </a:t>
            </a:r>
            <a:r>
              <a:rPr lang="es-AR" sz="2000" dirty="0"/>
              <a:t>33.000 has  </a:t>
            </a:r>
            <a:endParaRPr lang="es-AR" sz="2000" dirty="0" smtClean="0"/>
          </a:p>
          <a:p>
            <a:r>
              <a:rPr lang="es-AR" sz="2000" dirty="0" smtClean="0"/>
              <a:t>                    </a:t>
            </a:r>
            <a:r>
              <a:rPr lang="es-AR" sz="2000" dirty="0"/>
              <a:t>230 </a:t>
            </a:r>
            <a:r>
              <a:rPr lang="es-AR" sz="2000" dirty="0" err="1"/>
              <a:t>mill</a:t>
            </a:r>
            <a:r>
              <a:rPr lang="es-AR" sz="2000" dirty="0"/>
              <a:t>. litros año.</a:t>
            </a:r>
            <a:endParaRPr lang="es-ES" sz="2000" dirty="0"/>
          </a:p>
        </p:txBody>
      </p:sp>
      <p:pic>
        <p:nvPicPr>
          <p:cNvPr id="15" name="Picture 7" descr="C:\Users\Renè\Documents\Archivos Excel\Coordinacion\Logos\logoZOfinalALTA.jpg"/>
          <p:cNvPicPr>
            <a:picLocks noChangeAspect="1" noChangeArrowheads="1"/>
          </p:cNvPicPr>
          <p:nvPr/>
        </p:nvPicPr>
        <p:blipFill>
          <a:blip r:embed="rId3" cstate="print"/>
          <a:srcRect/>
          <a:stretch>
            <a:fillRect/>
          </a:stretch>
        </p:blipFill>
        <p:spPr bwMode="auto">
          <a:xfrm>
            <a:off x="7984705" y="-11820"/>
            <a:ext cx="1159295" cy="836712"/>
          </a:xfrm>
          <a:prstGeom prst="rect">
            <a:avLst/>
          </a:prstGeom>
          <a:noFill/>
          <a:ln w="9525">
            <a:noFill/>
            <a:miter lim="800000"/>
            <a:headEnd/>
            <a:tailEnd/>
          </a:ln>
        </p:spPr>
      </p:pic>
      <p:pic>
        <p:nvPicPr>
          <p:cNvPr id="16" name="Picture 5" descr="LOGO NUEVO"/>
          <p:cNvPicPr>
            <a:picLocks noChangeAspect="1" noChangeArrowheads="1"/>
          </p:cNvPicPr>
          <p:nvPr/>
        </p:nvPicPr>
        <p:blipFill>
          <a:blip r:embed="rId4" cstate="print"/>
          <a:srcRect/>
          <a:stretch>
            <a:fillRect/>
          </a:stretch>
        </p:blipFill>
        <p:spPr bwMode="auto">
          <a:xfrm>
            <a:off x="-72008" y="-11820"/>
            <a:ext cx="1187624" cy="848532"/>
          </a:xfrm>
          <a:prstGeom prst="rect">
            <a:avLst/>
          </a:prstGeom>
          <a:noFill/>
          <a:ln w="9525">
            <a:noFill/>
            <a:miter lim="800000"/>
            <a:headEnd/>
            <a:tailEnd/>
          </a:ln>
        </p:spPr>
      </p:pic>
      <p:sp>
        <p:nvSpPr>
          <p:cNvPr id="17" name="16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Producción Zona Oeste</a:t>
            </a:r>
          </a:p>
        </p:txBody>
      </p:sp>
      <p:sp>
        <p:nvSpPr>
          <p:cNvPr id="19" name="18 Rectángulo"/>
          <p:cNvSpPr/>
          <p:nvPr/>
        </p:nvSpPr>
        <p:spPr>
          <a:xfrm>
            <a:off x="1500166" y="6334780"/>
            <a:ext cx="1911101" cy="523220"/>
          </a:xfrm>
          <a:prstGeom prst="rect">
            <a:avLst/>
          </a:prstGeom>
        </p:spPr>
        <p:txBody>
          <a:bodyPr wrap="none">
            <a:spAutoFit/>
          </a:bodyPr>
          <a:lstStyle/>
          <a:p>
            <a:r>
              <a:rPr lang="es-AR" sz="2800" b="1" dirty="0" smtClean="0">
                <a:effectLst>
                  <a:outerShdw blurRad="38100" dist="38100" dir="2700000" algn="tl">
                    <a:srgbClr val="000000">
                      <a:alpha val="43137"/>
                    </a:srgbClr>
                  </a:outerShdw>
                </a:effectLst>
              </a:rPr>
              <a:t>276.926 ha </a:t>
            </a:r>
            <a:endParaRPr lang="es-AR" sz="2800" b="1" dirty="0">
              <a:effectLst>
                <a:outerShdw blurRad="38100" dist="38100" dir="2700000" algn="tl">
                  <a:srgbClr val="000000">
                    <a:alpha val="43137"/>
                  </a:srgbClr>
                </a:outerShdw>
              </a:effectLst>
            </a:endParaRPr>
          </a:p>
        </p:txBody>
      </p:sp>
      <p:graphicFrame>
        <p:nvGraphicFramePr>
          <p:cNvPr id="20" name="1 Gráfico"/>
          <p:cNvGraphicFramePr/>
          <p:nvPr/>
        </p:nvGraphicFramePr>
        <p:xfrm>
          <a:off x="0" y="857232"/>
          <a:ext cx="8143900" cy="407196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89136"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20 Gráfico"/>
          <p:cNvGraphicFramePr/>
          <p:nvPr/>
        </p:nvGraphicFramePr>
        <p:xfrm>
          <a:off x="285720" y="1142984"/>
          <a:ext cx="8286776" cy="5429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3 Gráfico"/>
          <p:cNvGraphicFramePr/>
          <p:nvPr/>
        </p:nvGraphicFramePr>
        <p:xfrm>
          <a:off x="357158" y="1214422"/>
          <a:ext cx="8572528" cy="5429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3 Gráfico"/>
          <p:cNvGraphicFramePr/>
          <p:nvPr/>
        </p:nvGraphicFramePr>
        <p:xfrm>
          <a:off x="214282" y="1142984"/>
          <a:ext cx="8572528" cy="5429288"/>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7" descr="C:\Users\Renè\Documents\Archivos Excel\Coordinacion\Logos\logoZOfinalALTA.jpg"/>
          <p:cNvPicPr>
            <a:picLocks noChangeAspect="1" noChangeArrowheads="1"/>
          </p:cNvPicPr>
          <p:nvPr/>
        </p:nvPicPr>
        <p:blipFill>
          <a:blip r:embed="rId6" cstate="print"/>
          <a:srcRect/>
          <a:stretch>
            <a:fillRect/>
          </a:stretch>
        </p:blipFill>
        <p:spPr bwMode="auto">
          <a:xfrm>
            <a:off x="7984705" y="-11820"/>
            <a:ext cx="1159295" cy="836712"/>
          </a:xfrm>
          <a:prstGeom prst="rect">
            <a:avLst/>
          </a:prstGeom>
          <a:noFill/>
          <a:ln w="9525">
            <a:noFill/>
            <a:miter lim="800000"/>
            <a:headEnd/>
            <a:tailEnd/>
          </a:ln>
        </p:spPr>
      </p:pic>
      <p:pic>
        <p:nvPicPr>
          <p:cNvPr id="5" name="Picture 5" descr="LOGO NUEVO"/>
          <p:cNvPicPr>
            <a:picLocks noChangeAspect="1" noChangeArrowheads="1"/>
          </p:cNvPicPr>
          <p:nvPr/>
        </p:nvPicPr>
        <p:blipFill>
          <a:blip r:embed="rId7" cstate="print"/>
          <a:srcRect/>
          <a:stretch>
            <a:fillRect/>
          </a:stretch>
        </p:blipFill>
        <p:spPr bwMode="auto">
          <a:xfrm>
            <a:off x="-72008" y="-11820"/>
            <a:ext cx="1187624" cy="848532"/>
          </a:xfrm>
          <a:prstGeom prst="rect">
            <a:avLst/>
          </a:prstGeom>
          <a:noFill/>
          <a:ln w="9525">
            <a:noFill/>
            <a:miter lim="800000"/>
            <a:headEnd/>
            <a:tailEnd/>
          </a:ln>
        </p:spPr>
      </p:pic>
      <p:sp>
        <p:nvSpPr>
          <p:cNvPr id="6" name="5 CuadroTexto"/>
          <p:cNvSpPr txBox="1"/>
          <p:nvPr/>
        </p:nvSpPr>
        <p:spPr>
          <a:xfrm>
            <a:off x="1142976" y="107340"/>
            <a:ext cx="6715172" cy="461665"/>
          </a:xfrm>
          <a:prstGeom prst="rect">
            <a:avLst/>
          </a:prstGeom>
          <a:solidFill>
            <a:srgbClr val="FFFF00"/>
          </a:solidFill>
          <a:ln>
            <a:solidFill>
              <a:schemeClr val="tx1"/>
            </a:solidFill>
          </a:ln>
        </p:spPr>
        <p:txBody>
          <a:bodyPr wrap="square" rtlCol="0">
            <a:spAutoFit/>
          </a:bodyPr>
          <a:lstStyle/>
          <a:p>
            <a:pPr algn="ctr"/>
            <a:r>
              <a:rPr lang="es-MX" sz="2400" b="1" u="sng" dirty="0" smtClean="0">
                <a:effectLst>
                  <a:outerShdw blurRad="38100" dist="38100" dir="2700000" algn="tl">
                    <a:srgbClr val="000000">
                      <a:alpha val="43137"/>
                    </a:srgbClr>
                  </a:outerShdw>
                </a:effectLst>
                <a:latin typeface="Comic Sans MS" pitchFamily="66" charset="0"/>
              </a:rPr>
              <a:t>Evolución de la superficie Zona Oeste</a:t>
            </a:r>
          </a:p>
        </p:txBody>
      </p:sp>
      <p:sp>
        <p:nvSpPr>
          <p:cNvPr id="10" name="9 Elipse"/>
          <p:cNvSpPr/>
          <p:nvPr/>
        </p:nvSpPr>
        <p:spPr>
          <a:xfrm>
            <a:off x="7643834" y="1928802"/>
            <a:ext cx="142876" cy="142876"/>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Elipse"/>
          <p:cNvSpPr/>
          <p:nvPr/>
        </p:nvSpPr>
        <p:spPr>
          <a:xfrm>
            <a:off x="7643834" y="1500174"/>
            <a:ext cx="142876" cy="142876"/>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2000"/>
                                        <p:tgtEl>
                                          <p:spTgt spid="7"/>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8" grpId="0" uiExpand="1">
        <p:bldAsOne/>
      </p:bldGraphic>
      <p:bldGraphic spid="7" grpId="0">
        <p:bldAsOne/>
      </p:bldGraphic>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Picture 3"/>
          <p:cNvPicPr>
            <a:picLocks noChangeAspect="1" noChangeArrowheads="1"/>
          </p:cNvPicPr>
          <p:nvPr/>
        </p:nvPicPr>
        <p:blipFill>
          <a:blip r:embed="rId3" cstate="print"/>
          <a:srcRect/>
          <a:stretch>
            <a:fillRect/>
          </a:stretch>
        </p:blipFill>
        <p:spPr bwMode="auto">
          <a:xfrm>
            <a:off x="-32" y="570100"/>
            <a:ext cx="5970621" cy="6287900"/>
          </a:xfrm>
          <a:prstGeom prst="rect">
            <a:avLst/>
          </a:prstGeom>
          <a:noFill/>
          <a:ln w="9525">
            <a:noFill/>
            <a:miter lim="800000"/>
            <a:headEnd/>
            <a:tailEnd/>
          </a:ln>
          <a:effectLst/>
        </p:spPr>
      </p:pic>
      <p:sp>
        <p:nvSpPr>
          <p:cNvPr id="5" name="4 CuadroTexto"/>
          <p:cNvSpPr txBox="1"/>
          <p:nvPr/>
        </p:nvSpPr>
        <p:spPr>
          <a:xfrm>
            <a:off x="1214414" y="58143"/>
            <a:ext cx="6715172" cy="830997"/>
          </a:xfrm>
          <a:prstGeom prst="rect">
            <a:avLst/>
          </a:prstGeom>
          <a:solidFill>
            <a:srgbClr val="FFFF00"/>
          </a:solidFill>
          <a:ln>
            <a:solidFill>
              <a:schemeClr val="tx1"/>
            </a:solidFill>
          </a:ln>
        </p:spPr>
        <p:txBody>
          <a:bodyPr wrap="square" rtlCol="0">
            <a:spAutoFit/>
          </a:bodyPr>
          <a:lstStyle/>
          <a:p>
            <a:pPr algn="ctr"/>
            <a:r>
              <a:rPr lang="es-AR" sz="2400" b="1" u="sng" dirty="0" smtClean="0">
                <a:effectLst>
                  <a:outerShdw blurRad="38100" dist="38100" dir="2700000" algn="tl">
                    <a:srgbClr val="000000">
                      <a:alpha val="43137"/>
                    </a:srgbClr>
                  </a:outerShdw>
                </a:effectLst>
                <a:latin typeface="Comic Sans MS" pitchFamily="66" charset="0"/>
              </a:rPr>
              <a:t>Distribución de cultivos de fina en la Zona Oeste AACREA</a:t>
            </a:r>
            <a:endParaRPr lang="es-AR" sz="2400" b="1" u="sng" dirty="0">
              <a:effectLst>
                <a:outerShdw blurRad="38100" dist="38100" dir="2700000" algn="tl">
                  <a:srgbClr val="000000">
                    <a:alpha val="43137"/>
                  </a:srgbClr>
                </a:outerShdw>
              </a:effectLst>
              <a:latin typeface="Comic Sans MS" pitchFamily="66" charset="0"/>
            </a:endParaRPr>
          </a:p>
        </p:txBody>
      </p:sp>
      <p:pic>
        <p:nvPicPr>
          <p:cNvPr id="6" name="Picture 7" descr="C:\Users\Renè\Documents\Archivos Excel\Coordinacion\Logos\logoZOfinalALTA.jpg"/>
          <p:cNvPicPr>
            <a:picLocks noChangeAspect="1" noChangeArrowheads="1"/>
          </p:cNvPicPr>
          <p:nvPr/>
        </p:nvPicPr>
        <p:blipFill>
          <a:blip r:embed="rId4" cstate="print"/>
          <a:srcRect/>
          <a:stretch>
            <a:fillRect/>
          </a:stretch>
        </p:blipFill>
        <p:spPr bwMode="auto">
          <a:xfrm>
            <a:off x="7984705" y="-11820"/>
            <a:ext cx="1159295" cy="836712"/>
          </a:xfrm>
          <a:prstGeom prst="rect">
            <a:avLst/>
          </a:prstGeom>
          <a:noFill/>
          <a:ln w="9525">
            <a:noFill/>
            <a:miter lim="800000"/>
            <a:headEnd/>
            <a:tailEnd/>
          </a:ln>
        </p:spPr>
      </p:pic>
      <p:pic>
        <p:nvPicPr>
          <p:cNvPr id="7" name="Picture 5" descr="LOGO NUEVO"/>
          <p:cNvPicPr>
            <a:picLocks noChangeAspect="1" noChangeArrowheads="1"/>
          </p:cNvPicPr>
          <p:nvPr/>
        </p:nvPicPr>
        <p:blipFill>
          <a:blip r:embed="rId5" cstate="print"/>
          <a:srcRect/>
          <a:stretch>
            <a:fillRect/>
          </a:stretch>
        </p:blipFill>
        <p:spPr bwMode="auto">
          <a:xfrm>
            <a:off x="-72008" y="-11820"/>
            <a:ext cx="1187624" cy="848532"/>
          </a:xfrm>
          <a:prstGeom prst="rect">
            <a:avLst/>
          </a:prstGeom>
          <a:noFill/>
          <a:ln w="9525">
            <a:noFill/>
            <a:miter lim="800000"/>
            <a:headEnd/>
            <a:tailEnd/>
          </a:ln>
        </p:spPr>
      </p:pic>
      <p:sp>
        <p:nvSpPr>
          <p:cNvPr id="8" name="7 Llamada con línea 1"/>
          <p:cNvSpPr/>
          <p:nvPr/>
        </p:nvSpPr>
        <p:spPr>
          <a:xfrm>
            <a:off x="3643306" y="2214554"/>
            <a:ext cx="1285884" cy="857256"/>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effectLst>
                  <a:outerShdw blurRad="38100" dist="38100" dir="2700000" algn="tl">
                    <a:srgbClr val="000000">
                      <a:alpha val="43137"/>
                    </a:srgbClr>
                  </a:outerShdw>
                </a:effectLst>
                <a:latin typeface="Comic Sans MS" pitchFamily="66" charset="0"/>
              </a:rPr>
              <a:t>T/C:</a:t>
            </a:r>
          </a:p>
          <a:p>
            <a:pPr algn="ctr"/>
            <a:r>
              <a:rPr lang="es-AR" b="1" dirty="0" smtClean="0">
                <a:effectLst>
                  <a:outerShdw blurRad="38100" dist="38100" dir="2700000" algn="tl">
                    <a:srgbClr val="000000">
                      <a:alpha val="43137"/>
                    </a:srgbClr>
                  </a:outerShdw>
                </a:effectLst>
                <a:latin typeface="Comic Sans MS" pitchFamily="66" charset="0"/>
              </a:rPr>
              <a:t>65%-35%</a:t>
            </a:r>
            <a:endParaRPr lang="es-AR" b="1" dirty="0">
              <a:effectLst>
                <a:outerShdw blurRad="38100" dist="38100" dir="2700000" algn="tl">
                  <a:srgbClr val="000000">
                    <a:alpha val="43137"/>
                  </a:srgbClr>
                </a:outerShdw>
              </a:effectLst>
              <a:latin typeface="Comic Sans MS" pitchFamily="66" charset="0"/>
            </a:endParaRPr>
          </a:p>
        </p:txBody>
      </p:sp>
      <p:sp>
        <p:nvSpPr>
          <p:cNvPr id="9" name="8 Llamada con línea 1"/>
          <p:cNvSpPr/>
          <p:nvPr/>
        </p:nvSpPr>
        <p:spPr>
          <a:xfrm>
            <a:off x="3857620" y="3929066"/>
            <a:ext cx="1285884" cy="857256"/>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effectLst>
                  <a:outerShdw blurRad="38100" dist="38100" dir="2700000" algn="tl">
                    <a:srgbClr val="000000">
                      <a:alpha val="43137"/>
                    </a:srgbClr>
                  </a:outerShdw>
                </a:effectLst>
                <a:latin typeface="Comic Sans MS" pitchFamily="66" charset="0"/>
              </a:rPr>
              <a:t>T/C:</a:t>
            </a:r>
          </a:p>
          <a:p>
            <a:pPr algn="ctr"/>
            <a:r>
              <a:rPr lang="es-AR" b="1" dirty="0" smtClean="0">
                <a:effectLst>
                  <a:outerShdw blurRad="38100" dist="38100" dir="2700000" algn="tl">
                    <a:srgbClr val="000000">
                      <a:alpha val="43137"/>
                    </a:srgbClr>
                  </a:outerShdw>
                </a:effectLst>
                <a:latin typeface="Comic Sans MS" pitchFamily="66" charset="0"/>
              </a:rPr>
              <a:t>50%-50%</a:t>
            </a:r>
            <a:endParaRPr lang="es-AR" b="1" dirty="0">
              <a:effectLst>
                <a:outerShdw blurRad="38100" dist="38100" dir="2700000" algn="tl">
                  <a:srgbClr val="000000">
                    <a:alpha val="43137"/>
                  </a:srgbClr>
                </a:outerShdw>
              </a:effectLst>
              <a:latin typeface="Comic Sans MS" pitchFamily="66" charset="0"/>
            </a:endParaRPr>
          </a:p>
        </p:txBody>
      </p:sp>
      <p:sp>
        <p:nvSpPr>
          <p:cNvPr id="10" name="9 Llamada con línea 1"/>
          <p:cNvSpPr/>
          <p:nvPr/>
        </p:nvSpPr>
        <p:spPr>
          <a:xfrm flipH="1">
            <a:off x="0" y="1071546"/>
            <a:ext cx="1285884" cy="857256"/>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effectLst>
                  <a:outerShdw blurRad="38100" dist="38100" dir="2700000" algn="tl">
                    <a:srgbClr val="000000">
                      <a:alpha val="43137"/>
                    </a:srgbClr>
                  </a:outerShdw>
                </a:effectLst>
                <a:latin typeface="Comic Sans MS" pitchFamily="66" charset="0"/>
              </a:rPr>
              <a:t>T/C:</a:t>
            </a:r>
          </a:p>
          <a:p>
            <a:pPr algn="ctr"/>
            <a:r>
              <a:rPr lang="es-AR" b="1" dirty="0" smtClean="0">
                <a:effectLst>
                  <a:outerShdw blurRad="38100" dist="38100" dir="2700000" algn="tl">
                    <a:srgbClr val="000000">
                      <a:alpha val="43137"/>
                    </a:srgbClr>
                  </a:outerShdw>
                </a:effectLst>
                <a:latin typeface="Comic Sans MS" pitchFamily="66" charset="0"/>
              </a:rPr>
              <a:t>87%-13%</a:t>
            </a:r>
            <a:endParaRPr lang="es-AR" b="1" dirty="0">
              <a:effectLst>
                <a:outerShdw blurRad="38100" dist="38100" dir="2700000" algn="tl">
                  <a:srgbClr val="000000">
                    <a:alpha val="43137"/>
                  </a:srgbClr>
                </a:outerShdw>
              </a:effectLst>
              <a:latin typeface="Comic Sans MS" pitchFamily="66" charset="0"/>
            </a:endParaRPr>
          </a:p>
        </p:txBody>
      </p:sp>
      <p:sp>
        <p:nvSpPr>
          <p:cNvPr id="11" name="10 Llamada con línea 1"/>
          <p:cNvSpPr/>
          <p:nvPr/>
        </p:nvSpPr>
        <p:spPr>
          <a:xfrm flipH="1">
            <a:off x="0" y="2428868"/>
            <a:ext cx="1285884" cy="857256"/>
          </a:xfrm>
          <a:prstGeom prst="borderCallout1">
            <a:avLst>
              <a:gd name="adj1" fmla="val 18750"/>
              <a:gd name="adj2" fmla="val -8333"/>
              <a:gd name="adj3" fmla="val 122197"/>
              <a:gd name="adj4" fmla="val -22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effectLst>
                  <a:outerShdw blurRad="38100" dist="38100" dir="2700000" algn="tl">
                    <a:srgbClr val="000000">
                      <a:alpha val="43137"/>
                    </a:srgbClr>
                  </a:outerShdw>
                </a:effectLst>
                <a:latin typeface="Comic Sans MS" pitchFamily="66" charset="0"/>
              </a:rPr>
              <a:t>T/C:</a:t>
            </a:r>
          </a:p>
          <a:p>
            <a:pPr algn="ctr"/>
            <a:r>
              <a:rPr lang="es-AR" b="1" dirty="0" smtClean="0">
                <a:effectLst>
                  <a:outerShdw blurRad="38100" dist="38100" dir="2700000" algn="tl">
                    <a:srgbClr val="000000">
                      <a:alpha val="43137"/>
                    </a:srgbClr>
                  </a:outerShdw>
                </a:effectLst>
                <a:latin typeface="Comic Sans MS" pitchFamily="66" charset="0"/>
              </a:rPr>
              <a:t>45%-55%</a:t>
            </a:r>
            <a:endParaRPr lang="es-AR" b="1" dirty="0">
              <a:effectLst>
                <a:outerShdw blurRad="38100" dist="38100" dir="2700000" algn="tl">
                  <a:srgbClr val="000000">
                    <a:alpha val="43137"/>
                  </a:srgbClr>
                </a:outerShdw>
              </a:effectLst>
              <a:latin typeface="Comic Sans MS" pitchFamily="66" charset="0"/>
            </a:endParaRPr>
          </a:p>
        </p:txBody>
      </p:sp>
      <p:graphicFrame>
        <p:nvGraphicFramePr>
          <p:cNvPr id="12" name="5 Gráfico"/>
          <p:cNvGraphicFramePr/>
          <p:nvPr/>
        </p:nvGraphicFramePr>
        <p:xfrm>
          <a:off x="5143504" y="928670"/>
          <a:ext cx="4571999" cy="350046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JaAb7bWIzIUoFYs9vKNyj8"/>
</p:tagLst>
</file>

<file path=ppt/tags/tag10.xml><?xml version="1.0" encoding="utf-8"?>
<p:tagLst xmlns:a="http://schemas.openxmlformats.org/drawingml/2006/main" xmlns:r="http://schemas.openxmlformats.org/officeDocument/2006/relationships" xmlns:p="http://schemas.openxmlformats.org/presentationml/2006/main">
  <p:tag name="DVSHAPEID" val="q4r89dmpZnCZFv2RZknrwn"/>
</p:tagLst>
</file>

<file path=ppt/tags/tag11.xml><?xml version="1.0" encoding="utf-8"?>
<p:tagLst xmlns:a="http://schemas.openxmlformats.org/drawingml/2006/main" xmlns:r="http://schemas.openxmlformats.org/officeDocument/2006/relationships" xmlns:p="http://schemas.openxmlformats.org/presentationml/2006/main">
  <p:tag name="DVSHAPEID" val="VTZ77X8Iz602kx10wp3EgD"/>
</p:tagLst>
</file>

<file path=ppt/tags/tag12.xml><?xml version="1.0" encoding="utf-8"?>
<p:tagLst xmlns:a="http://schemas.openxmlformats.org/drawingml/2006/main" xmlns:r="http://schemas.openxmlformats.org/officeDocument/2006/relationships" xmlns:p="http://schemas.openxmlformats.org/presentationml/2006/main">
  <p:tag name="DVSHAPEID" val="NNM9pTmKnB8i4S2pldHUpq"/>
</p:tagLst>
</file>

<file path=ppt/tags/tag2.xml><?xml version="1.0" encoding="utf-8"?>
<p:tagLst xmlns:a="http://schemas.openxmlformats.org/drawingml/2006/main" xmlns:r="http://schemas.openxmlformats.org/officeDocument/2006/relationships" xmlns:p="http://schemas.openxmlformats.org/presentationml/2006/main">
  <p:tag name="DVSHAPEID" val="mlv3bn0BhL2RUTxCg78jE7"/>
</p:tagLst>
</file>

<file path=ppt/tags/tag3.xml><?xml version="1.0" encoding="utf-8"?>
<p:tagLst xmlns:a="http://schemas.openxmlformats.org/drawingml/2006/main" xmlns:r="http://schemas.openxmlformats.org/officeDocument/2006/relationships" xmlns:p="http://schemas.openxmlformats.org/presentationml/2006/main">
  <p:tag name="DVSHAPEID" val="FZcDheY6q1OQbf90Hk7C7C"/>
</p:tagLst>
</file>

<file path=ppt/tags/tag4.xml><?xml version="1.0" encoding="utf-8"?>
<p:tagLst xmlns:a="http://schemas.openxmlformats.org/drawingml/2006/main" xmlns:r="http://schemas.openxmlformats.org/officeDocument/2006/relationships" xmlns:p="http://schemas.openxmlformats.org/presentationml/2006/main">
  <p:tag name="DVSHAPEID" val="7c01XwyXLi1eGvQy5MDal0"/>
</p:tagLst>
</file>

<file path=ppt/tags/tag5.xml><?xml version="1.0" encoding="utf-8"?>
<p:tagLst xmlns:a="http://schemas.openxmlformats.org/drawingml/2006/main" xmlns:r="http://schemas.openxmlformats.org/officeDocument/2006/relationships" xmlns:p="http://schemas.openxmlformats.org/presentationml/2006/main">
  <p:tag name="DVSHAPEID" val="33HitgpOb202RZCggrysfv"/>
</p:tagLst>
</file>

<file path=ppt/tags/tag6.xml><?xml version="1.0" encoding="utf-8"?>
<p:tagLst xmlns:a="http://schemas.openxmlformats.org/drawingml/2006/main" xmlns:r="http://schemas.openxmlformats.org/officeDocument/2006/relationships" xmlns:p="http://schemas.openxmlformats.org/presentationml/2006/main">
  <p:tag name="DVSHAPEID" val="PWyD98flYWh69WkF3ixX7Y"/>
</p:tagLst>
</file>

<file path=ppt/tags/tag7.xml><?xml version="1.0" encoding="utf-8"?>
<p:tagLst xmlns:a="http://schemas.openxmlformats.org/drawingml/2006/main" xmlns:r="http://schemas.openxmlformats.org/officeDocument/2006/relationships" xmlns:p="http://schemas.openxmlformats.org/presentationml/2006/main">
  <p:tag name="DVSHAPEID" val="eEEQVOwbBSKxeLJQ6gyQ33"/>
</p:tagLst>
</file>

<file path=ppt/tags/tag8.xml><?xml version="1.0" encoding="utf-8"?>
<p:tagLst xmlns:a="http://schemas.openxmlformats.org/drawingml/2006/main" xmlns:r="http://schemas.openxmlformats.org/officeDocument/2006/relationships" xmlns:p="http://schemas.openxmlformats.org/presentationml/2006/main">
  <p:tag name="DVSECTIONID" val="3hvUav7o1Tvk8RMI4tmf1N"/>
</p:tagLst>
</file>

<file path=ppt/tags/tag9.xml><?xml version="1.0" encoding="utf-8"?>
<p:tagLst xmlns:a="http://schemas.openxmlformats.org/drawingml/2006/main" xmlns:r="http://schemas.openxmlformats.org/officeDocument/2006/relationships" xmlns:p="http://schemas.openxmlformats.org/presentationml/2006/main">
  <p:tag name="DVSHAPEID" val="Zj1bx9JA9E8xTECaP73Wxw"/>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4262</TotalTime>
  <Words>2294</Words>
  <Application>Microsoft Office PowerPoint</Application>
  <PresentationFormat>Presentación en pantalla (4:3)</PresentationFormat>
  <Paragraphs>422</Paragraphs>
  <Slides>55</Slides>
  <Notes>22</Notes>
  <HiddenSlides>2</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Tema de Office</vt:lpstr>
      <vt:lpstr>Diapositiva 1</vt:lpstr>
      <vt:lpstr>Orden de la Jornada</vt:lpstr>
      <vt:lpstr>SON SPONSORS DE ESTA JORNADA, LAS SIGUIENTES EMPRESAS: </vt:lpstr>
      <vt:lpstr>Diapositiva 4</vt:lpstr>
      <vt:lpstr>Análisis de campaña Cultivos de invierno 2011-12</vt:lpstr>
      <vt:lpstr>Hoja de ruta</vt:lpstr>
      <vt:lpstr>Diapositiva 7</vt:lpstr>
      <vt:lpstr>Diapositiva 8</vt:lpstr>
      <vt:lpstr>Diapositiva 9</vt:lpstr>
      <vt:lpstr>Diapositiva 10</vt:lpstr>
      <vt:lpstr>Diapositiva 11</vt:lpstr>
      <vt:lpstr>Diapositiva 12</vt:lpstr>
      <vt:lpstr>Diapositiva 13</vt:lpstr>
      <vt:lpstr>Hoja de ruta</vt:lpstr>
      <vt:lpstr>Diapositiva 15</vt:lpstr>
      <vt:lpstr>Diapositiva 16</vt:lpstr>
      <vt:lpstr>Diapositiva 17</vt:lpstr>
      <vt:lpstr>Diapositiva 18</vt:lpstr>
      <vt:lpstr>Diapositiva 19</vt:lpstr>
      <vt:lpstr>Diapositiva 20</vt:lpstr>
      <vt:lpstr>Diapositiva 21</vt:lpstr>
      <vt:lpstr>Hoja de ruta</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Performance Trigo vs Cebada</vt:lpstr>
      <vt:lpstr>Diapositiva 48</vt:lpstr>
      <vt:lpstr>Diapositiva 49</vt:lpstr>
      <vt:lpstr>Diapositiva 50</vt:lpstr>
      <vt:lpstr>Consideraciones finales</vt:lpstr>
      <vt:lpstr>Consideraciones finales</vt:lpstr>
      <vt:lpstr>Diapositiva 53</vt:lpstr>
      <vt:lpstr>Diapositiva 54</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campaña Cultivos de invierno 2011-12</dc:title>
  <dc:creator>Martin Miguez</dc:creator>
  <cp:lastModifiedBy>Martin Miguez</cp:lastModifiedBy>
  <cp:revision>46</cp:revision>
  <dcterms:created xsi:type="dcterms:W3CDTF">2012-04-13T11:16:42Z</dcterms:created>
  <dcterms:modified xsi:type="dcterms:W3CDTF">2012-04-21T14:44:25Z</dcterms:modified>
</cp:coreProperties>
</file>