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7620000" cx="10160000"/>
  <p:notesSz cy="10160000" cx="7620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0.xml" Type="http://schemas.openxmlformats.org/officeDocument/2006/relationships/slide" Id="rId25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marR="0" indent="0" marL="0">
              <a:lnSpc>
                <a:spcPct val="112500"/>
              </a:lnSpc>
              <a:spcBef>
                <a:spcPts val="0"/>
              </a:spcBef>
              <a:spcAft>
                <a:spcPts val="250"/>
              </a:spcAft>
              <a:buNone/>
            </a:pPr>
            <a:r>
              <a:rPr sz="14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Presentación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" name="Shape 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" name="Shape 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" name="Shape 7"/>
          <p:cNvSpPr txBox="1"/>
          <p:nvPr>
            <p:ph type="ctrTitle"/>
          </p:nvPr>
        </p:nvSpPr>
        <p:spPr>
          <a:xfrm>
            <a:off y="3048000" x="914400"/>
            <a:ext cy="1219199" cx="8331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8" name="Shape 8"/>
          <p:cNvSpPr txBox="1"/>
          <p:nvPr>
            <p:ph idx="1" type="subTitle"/>
          </p:nvPr>
        </p:nvSpPr>
        <p:spPr>
          <a:xfrm>
            <a:off y="4572000" x="1828800"/>
            <a:ext cy="914400" cx="650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1828800" x="304800"/>
            <a:ext cy="5486399" cx="955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828800" x="304800"/>
            <a:ext cy="5486399" cx="4470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y="1828800" x="5384800"/>
            <a:ext cy="5486399" cx="4470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y="6705600" x="304800"/>
            <a:ext cy="609599" cx="955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theme/theme3.xml" Type="http://schemas.openxmlformats.org/officeDocument/2006/relationships/theme" Id="rId6"/><Relationship Target="../slideLayouts/slideLayout5.xml" Type="http://schemas.openxmlformats.org/officeDocument/2006/relationships/slideLayout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4"/><Relationship Target="../media/image01.jpg" Type="http://schemas.openxmlformats.org/officeDocument/2006/relationships/image" Id="rId3"/><Relationship Target="../media/image06.png" Type="http://schemas.openxmlformats.org/officeDocument/2006/relationships/image" Id="rId5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jpg" Type="http://schemas.openxmlformats.org/officeDocument/2006/relationships/image" Id="rId4"/><Relationship Target="../media/image08.png" Type="http://schemas.openxmlformats.org/officeDocument/2006/relationships/image" Id="rId3"/><Relationship Target="../media/image31.png" Type="http://schemas.openxmlformats.org/officeDocument/2006/relationships/image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jpg" Type="http://schemas.openxmlformats.org/officeDocument/2006/relationships/image" Id="rId4"/><Relationship Target="../media/image08.png" Type="http://schemas.openxmlformats.org/officeDocument/2006/relationships/image" Id="rId3"/><Relationship Target="../media/image17.png" Type="http://schemas.openxmlformats.org/officeDocument/2006/relationships/image" Id="rId5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jpg" Type="http://schemas.openxmlformats.org/officeDocument/2006/relationships/image" Id="rId4"/><Relationship Target="../media/image08.png" Type="http://schemas.openxmlformats.org/officeDocument/2006/relationships/image" Id="rId3"/><Relationship Target="../media/image21.jpg" Type="http://schemas.openxmlformats.org/officeDocument/2006/relationships/image" Id="rId5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9.png" Type="http://schemas.openxmlformats.org/officeDocument/2006/relationships/image" Id="rId4"/><Relationship Target="../media/image12.jpg" Type="http://schemas.openxmlformats.org/officeDocument/2006/relationships/image" Id="rId3"/><Relationship Target="../media/image13.png" Type="http://schemas.openxmlformats.org/officeDocument/2006/relationships/image" Id="rId6"/><Relationship Target="../media/image16.png" Type="http://schemas.openxmlformats.org/officeDocument/2006/relationships/image" Id="rId5"/><Relationship Target="../media/image08.png" Type="http://schemas.openxmlformats.org/officeDocument/2006/relationships/image" Id="rId8"/><Relationship Target="../media/image23.png" Type="http://schemas.openxmlformats.org/officeDocument/2006/relationships/image" Id="rId7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5.png" Type="http://schemas.openxmlformats.org/officeDocument/2006/relationships/image" Id="rId4"/><Relationship Target="../media/image20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4.png" Type="http://schemas.openxmlformats.org/officeDocument/2006/relationships/image" Id="rId4"/><Relationship Target="../media/image22.png" Type="http://schemas.openxmlformats.org/officeDocument/2006/relationships/image" Id="rId3"/><Relationship Target="../media/image36.png" Type="http://schemas.openxmlformats.org/officeDocument/2006/relationships/image" Id="rId6"/><Relationship Target="../media/image35.png" Type="http://schemas.openxmlformats.org/officeDocument/2006/relationships/image" Id="rId5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0.png" Type="http://schemas.openxmlformats.org/officeDocument/2006/relationships/image" Id="rId4"/><Relationship Target="../media/image26.png" Type="http://schemas.openxmlformats.org/officeDocument/2006/relationships/image" Id="rId3"/><Relationship Target="../media/image27.png" Type="http://schemas.openxmlformats.org/officeDocument/2006/relationships/image" Id="rId6"/><Relationship Target="../media/image03.png" Type="http://schemas.openxmlformats.org/officeDocument/2006/relationships/image" Id="rId5"/><Relationship Target="../media/image29.jpg" Type="http://schemas.openxmlformats.org/officeDocument/2006/relationships/image" Id="rId7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2.jpg" Type="http://schemas.openxmlformats.org/officeDocument/2006/relationships/image" Id="rId4"/><Relationship Target="../media/image28.png" Type="http://schemas.openxmlformats.org/officeDocument/2006/relationships/image" Id="rId3"/><Relationship Target="../media/image34.png" Type="http://schemas.openxmlformats.org/officeDocument/2006/relationships/image" Id="rId6"/><Relationship Target="../media/image33.jp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4"/><Relationship Target="../media/image02.png" Type="http://schemas.openxmlformats.org/officeDocument/2006/relationships/image" Id="rId3"/><Relationship Target="../media/image11.png" Type="http://schemas.openxmlformats.org/officeDocument/2006/relationships/image" Id="rId5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jpg" Type="http://schemas.openxmlformats.org/officeDocument/2006/relationships/image" Id="rId4"/><Relationship Target="../media/image14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png" Type="http://schemas.openxmlformats.org/officeDocument/2006/relationships/image" Id="rId4"/><Relationship Target="../media/image07.png" Type="http://schemas.openxmlformats.org/officeDocument/2006/relationships/image" Id="rId3"/><Relationship Target="../media/image18.png" Type="http://schemas.openxmlformats.org/officeDocument/2006/relationships/image" Id="rId6"/><Relationship Target="../media/image04.jp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0.png" Type="http://schemas.openxmlformats.org/officeDocument/2006/relationships/image" Id="rId4"/><Relationship Target="../media/image02.png" Type="http://schemas.openxmlformats.org/officeDocument/2006/relationships/image" Id="rId3"/><Relationship Target="../media/image10.png" Type="http://schemas.openxmlformats.org/officeDocument/2006/relationships/image" Id="rId6"/><Relationship Target="../media/image09.pn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jp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jpg" Type="http://schemas.openxmlformats.org/officeDocument/2006/relationships/image" Id="rId4"/><Relationship Target="../media/image14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jp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jpg" Type="http://schemas.openxmlformats.org/officeDocument/2006/relationships/image" Id="rId4"/><Relationship Target="../media/image08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9" name="Shape 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2309800" cx="10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786050" x="0"/>
            <a:ext cy="4833924" cx="10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262175" x="0"/>
            <a:ext cy="5286375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/>
          <p:nvPr/>
        </p:nvSpPr>
        <p:spPr>
          <a:xfrm>
            <a:off y="2300550" x="136400"/>
            <a:ext cy="5283200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802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4000" lang="en-US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Taller de Intercambio </a:t>
            </a:r>
          </a:p>
          <a:p>
            <a:pPr algn="ctr" marR="0" indent="0" mar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 RiDZO Lechera</a:t>
            </a:r>
          </a:p>
          <a:p>
            <a:pPr algn="ctr" marR="0" indent="0" mar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66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marR="0" indent="0" mar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333" lang="en-US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Los desafíos de una empresa semillerista </a:t>
            </a:r>
          </a:p>
          <a:p>
            <a:pPr algn="l" marR="0" indent="0" mar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marR="0" indent="0" mar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Septiembre 2009 </a:t>
            </a:r>
          </a:p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66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66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658800" cx="10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6548425" x="0"/>
            <a:ext cy="1071550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y="1348050" x="136400"/>
            <a:ext cy="3256474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20133" marL="381000">
              <a:lnSpc>
                <a:spcPct val="119921"/>
              </a:lnSpc>
              <a:spcBef>
                <a:spcPts val="0"/>
              </a:spcBef>
              <a:spcAft>
                <a:spcPts val="375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Nuevos sistemas de utilización </a:t>
            </a:r>
          </a:p>
          <a:p>
            <a:pPr algn="l" lvl="1" marR="0" indent="-198966" marL="762000">
              <a:lnSpc>
                <a:spcPct val="120089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1449"/>
              <a:buFont typeface="Courier New"/>
              <a:buChar char="o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Pastoreo mecánico</a:t>
            </a:r>
          </a:p>
          <a:p>
            <a:pPr algn="l" lvl="1" marR="0" indent="-198966" marL="762000">
              <a:lnSpc>
                <a:spcPct val="140104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1449"/>
              <a:buFont typeface="Courier New"/>
              <a:buChar char="o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Especialización en reservas</a:t>
            </a:r>
          </a:p>
          <a:p>
            <a:pPr algn="l" lvl="2" marR="0" indent="-177800" marL="1143000">
              <a:lnSpc>
                <a:spcPct val="140104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Tecnología de producción del forraje</a:t>
            </a:r>
          </a:p>
          <a:p>
            <a:pPr algn="l" lvl="2" marR="0" indent="-177800" marL="1143000">
              <a:lnSpc>
                <a:spcPct val="140104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Cosecha de la producción</a:t>
            </a:r>
          </a:p>
          <a:p>
            <a:pPr algn="l" lvl="2" marR="0" indent="-177800" marL="1143000">
              <a:lnSpc>
                <a:spcPct val="140104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Manejo para reservas de alta calidad</a:t>
            </a:r>
          </a:p>
          <a:p>
            <a:pPr algn="l" marR="0" indent="0" marL="0">
              <a:lnSpc>
                <a:spcPct val="120089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b="1" sz="2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658800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y="38350" x="136400"/>
            <a:ext cy="660201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Qué pasará con las pasturas ?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650875" x="0"/>
            <a:ext cy="6969125" cx="10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39750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y="38350" x="136400"/>
            <a:ext cy="660201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Mediano plazo 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y="633675" x="136400"/>
            <a:ext cy="6950074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20133" marL="381000">
              <a:lnSpc>
                <a:spcPct val="119921"/>
              </a:lnSpc>
              <a:spcBef>
                <a:spcPts val="0"/>
              </a:spcBef>
              <a:spcAft>
                <a:spcPts val="375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Cambios en reglas de juego</a:t>
            </a:r>
          </a:p>
          <a:p>
            <a:pPr algn="l" lvl="0" marR="0" indent="-220133" marL="381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 2020 ? </a:t>
            </a:r>
          </a:p>
          <a:p>
            <a:pPr algn="l" lvl="0" marR="0" indent="-220133" marL="381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Acople con el negocio global </a:t>
            </a:r>
          </a:p>
          <a:p>
            <a:pPr algn="l" lvl="1" marR="0" indent="-177800" marL="762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Buenas perspectivas de precios</a:t>
            </a:r>
          </a:p>
          <a:p>
            <a:pPr algn="l" lvl="1" marR="0" indent="-177800" marL="762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Mercado interno consolidado. Piso alto. </a:t>
            </a:r>
          </a:p>
          <a:p>
            <a:pPr algn="l" lvl="1" marR="0" indent="-177800" marL="762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Mayores exportaciones </a:t>
            </a:r>
          </a:p>
          <a:p>
            <a:pPr algn="l" lvl="1" marR="0" indent="-177800" marL="762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Mejor competitividad con otras actividades</a:t>
            </a:r>
          </a:p>
          <a:p>
            <a:pPr algn="l" lvl="0" marR="0" indent="-220133" marL="381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Crecer o desaparecer ? </a:t>
            </a:r>
          </a:p>
          <a:p>
            <a:pPr algn="l" lvl="1" marR="0" indent="-156633" marL="762000">
              <a:lnSpc>
                <a:spcPct val="120000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039"/>
              <a:buFont typeface="Courier New"/>
              <a:buChar char="o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Menos tambos, más escala, mayor productividad</a:t>
            </a:r>
          </a:p>
          <a:p>
            <a:pPr algn="l" lvl="1" marR="0" indent="-156633" marL="762000">
              <a:lnSpc>
                <a:spcPct val="120000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039"/>
              <a:buFont typeface="Courier New"/>
              <a:buChar char="o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Crecimiento horizontal: Aumento de superficie </a:t>
            </a:r>
          </a:p>
          <a:p>
            <a:pPr algn="l" lvl="1" marR="0" indent="-156633" marL="762000">
              <a:lnSpc>
                <a:spcPct val="120000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039"/>
              <a:buFont typeface="Courier New"/>
              <a:buChar char="o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Crecimiento vertical: Cuántos pisos puedo agregar ?</a:t>
            </a:r>
          </a:p>
          <a:p>
            <a:pPr algn="l" lvl="0" marR="0" indent="-220133" marL="381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Tambos o fábricas de leche ? </a:t>
            </a:r>
          </a:p>
          <a:p>
            <a:pPr algn="l" lvl="0" marR="0" indent="-220133" marL="381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Lechería de precisión </a:t>
            </a:r>
          </a:p>
          <a:p>
            <a:pPr algn="l" lvl="1" marR="0" indent="-156633" marL="762000">
              <a:lnSpc>
                <a:spcPct val="120000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039"/>
              <a:buFont typeface="Courier New"/>
              <a:buChar char="o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Manejos y decisiones por ambiente </a:t>
            </a:r>
          </a:p>
          <a:p>
            <a:pPr algn="l" lvl="1" marR="0" indent="-156633" marL="76200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98039"/>
              <a:buFont typeface="Courier New"/>
              <a:buChar char="o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Optimización de dietas, procesos, inversiones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658800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y="38350" x="136400"/>
            <a:ext cy="660201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Mediano plazo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6548425" x="0"/>
            <a:ext cy="1071550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y="871800" x="136400"/>
            <a:ext cy="5180000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20133" marL="381000">
              <a:lnSpc>
                <a:spcPct val="119921"/>
              </a:lnSpc>
              <a:spcBef>
                <a:spcPts val="0"/>
              </a:spcBef>
              <a:spcAft>
                <a:spcPts val="375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Sinergia con la agricultura </a:t>
            </a:r>
          </a:p>
          <a:p>
            <a:pPr algn="l" lvl="0" marR="0" indent="-220133" marL="381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Producción industrial de forraje ? </a:t>
            </a:r>
          </a:p>
          <a:p>
            <a:pPr algn="l" lvl="1" marR="0" indent="-177800" marL="762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Contratos de producción </a:t>
            </a:r>
          </a:p>
          <a:p>
            <a:pPr algn="l" lvl="0" marR="0" indent="-220133" marL="381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Integración con la agricultura</a:t>
            </a:r>
          </a:p>
          <a:p>
            <a:pPr algn="l" lvl="1" marR="0" indent="-198966" marL="762000">
              <a:lnSpc>
                <a:spcPct val="120089"/>
              </a:lnSpc>
              <a:spcBef>
                <a:spcPts val="375"/>
              </a:spcBef>
              <a:spcAft>
                <a:spcPts val="375"/>
              </a:spcAft>
              <a:buClr>
                <a:srgbClr val="FF0000"/>
              </a:buClr>
              <a:buSzPct val="101449"/>
              <a:buFont typeface="Courier New"/>
              <a:buChar char="o"/>
            </a:pPr>
            <a:r>
              <a:rPr b="1" sz="2333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Rotaciones forrajeras complementarias </a:t>
            </a:r>
          </a:p>
          <a:p>
            <a:pPr algn="l" lvl="1" marR="0" indent="-198966" marL="762000">
              <a:lnSpc>
                <a:spcPct val="120089"/>
              </a:lnSpc>
              <a:spcBef>
                <a:spcPts val="375"/>
              </a:spcBef>
              <a:spcAft>
                <a:spcPts val="375"/>
              </a:spcAft>
              <a:buClr>
                <a:srgbClr val="FF0000"/>
              </a:buClr>
              <a:buSzPct val="101449"/>
              <a:buFont typeface="Courier New"/>
              <a:buChar char="o"/>
            </a:pPr>
            <a:r>
              <a:rPr b="1" sz="2333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Sustentabilidad </a:t>
            </a:r>
          </a:p>
          <a:p>
            <a:pPr algn="l" lvl="1" marR="0" indent="-177800" marL="762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Aporte N, captura carbono. Ventajas en mercado global. </a:t>
            </a:r>
          </a:p>
          <a:p>
            <a:pPr algn="l" lvl="1" marR="0" indent="-177800" marL="762000">
              <a:lnSpc>
                <a:spcPct val="140104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Cobertura verde permanente </a:t>
            </a:r>
          </a:p>
          <a:p>
            <a:pPr algn="l" marR="0" indent="0" marL="0">
              <a:lnSpc>
                <a:spcPct val="120089"/>
              </a:lnSpc>
              <a:spcBef>
                <a:spcPts val="375"/>
              </a:spcBef>
              <a:spcAft>
                <a:spcPts val="375"/>
              </a:spcAft>
              <a:buNone/>
            </a:pPr>
            <a:r>
              <a:t/>
            </a:r>
            <a:endParaRPr b="1" sz="2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marR="0" indent="0" marL="0">
              <a:lnSpc>
                <a:spcPct val="120089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b="1" sz="2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5429250" x="0"/>
            <a:ext cy="2190750" cx="10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658800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y="38350" x="136400"/>
            <a:ext cy="660201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Negociar con el clima ? 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y="693200" x="136400"/>
            <a:ext cy="6616699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138"/>
              </a:lnSpc>
              <a:spcBef>
                <a:spcPts val="0"/>
              </a:spcBef>
              <a:spcAft>
                <a:spcPts val="375"/>
              </a:spcAft>
              <a:buNone/>
            </a:pPr>
            <a:r>
              <a:rPr b="1" sz="3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Cambio climático ya llegó</a:t>
            </a:r>
          </a:p>
          <a:p>
            <a:pPr algn="l" lvl="0" marR="0" indent="-220133" marL="381000">
              <a:lnSpc>
                <a:spcPct val="137053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Aumento temperaturas medias</a:t>
            </a:r>
          </a:p>
          <a:p>
            <a:pPr algn="l" lvl="0" marR="0" indent="-220133" marL="381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Lluvias </a:t>
            </a:r>
          </a:p>
          <a:p>
            <a:pPr algn="l" lvl="1" marR="0" indent="-177800" marL="762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Reducción volumen lluvias anuales</a:t>
            </a:r>
          </a:p>
          <a:p>
            <a:pPr algn="l" lvl="1" marR="0" indent="-177800" marL="762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Cambio distribución lluvias. Fin de las medias. </a:t>
            </a:r>
          </a:p>
          <a:p>
            <a:pPr algn="l" lvl="1" marR="0" indent="-177800" marL="762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Eventos de mayor intensidad</a:t>
            </a:r>
          </a:p>
          <a:p>
            <a:pPr algn="l" lvl="1" marR="0" indent="-177800" marL="762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Episodios locales </a:t>
            </a:r>
          </a:p>
          <a:p>
            <a:pPr algn="l" lvl="0" marR="0" indent="-220133" marL="381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Sequías </a:t>
            </a:r>
          </a:p>
          <a:p>
            <a:pPr algn="l" lvl="2" marR="0" indent="-177800" marL="1143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Ocurrencia impredecible </a:t>
            </a:r>
          </a:p>
          <a:p>
            <a:pPr algn="l" lvl="2" marR="0" indent="-177800" marL="1143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Duración variable </a:t>
            </a:r>
          </a:p>
          <a:p>
            <a:pPr algn="l" lvl="2" marR="0" indent="-177800" marL="1143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Cualquier momento del año</a:t>
            </a:r>
          </a:p>
          <a:p>
            <a:pPr algn="l" lvl="2" marR="0" indent="-177800" marL="1143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Intensidad incierta </a:t>
            </a:r>
          </a:p>
          <a:p>
            <a:pPr algn="l" lvl="0" marR="0" indent="-220133" marL="381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Asumir variabilidad climática</a:t>
            </a:r>
          </a:p>
          <a:p>
            <a:pPr algn="ctr" marR="0" indent="0" marL="0">
              <a:lnSpc>
                <a:spcPct val="119791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Presupuestaciones con rango de variación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658800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y="38350" x="136400"/>
            <a:ext cy="660201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Negociar con el clima ? 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6548425" x="0"/>
            <a:ext cy="1071550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y="566200" x="136400"/>
            <a:ext cy="6411624" cx="10492549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80000"/>
              </a:lnSpc>
              <a:spcBef>
                <a:spcPts val="0"/>
              </a:spcBef>
              <a:spcAft>
                <a:spcPts val="375"/>
              </a:spcAft>
              <a:buNone/>
            </a:pPr>
            <a:r>
              <a:rPr b="1" sz="3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Riego </a:t>
            </a:r>
          </a:p>
          <a:p>
            <a:pPr algn="l" lvl="0" marR="0" indent="-198966" marL="381000">
              <a:lnSpc>
                <a:spcPct val="180357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Cambio relaciones de inversión tierra/riego</a:t>
            </a:r>
          </a:p>
          <a:p>
            <a:pPr algn="l" marR="0" indent="0" marL="0">
              <a:lnSpc>
                <a:spcPct val="180000"/>
              </a:lnSpc>
              <a:spcBef>
                <a:spcPts val="375"/>
              </a:spcBef>
              <a:spcAft>
                <a:spcPts val="375"/>
              </a:spcAft>
              <a:buNone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Histórica 0,7 (Riego U$S 2000/ha – Tierra U$S 3000/ha)</a:t>
            </a:r>
          </a:p>
          <a:p>
            <a:pPr algn="l" marR="0" indent="0" marL="0">
              <a:lnSpc>
                <a:spcPct val="180000"/>
              </a:lnSpc>
              <a:spcBef>
                <a:spcPts val="375"/>
              </a:spcBef>
              <a:spcAft>
                <a:spcPts val="375"/>
              </a:spcAft>
              <a:buNone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Actual 0,25 (Riego U$S 2000/ha – Tierra U$S 8000/ha)</a:t>
            </a:r>
          </a:p>
          <a:p>
            <a:pPr algn="l" marR="0" indent="0" marL="0">
              <a:lnSpc>
                <a:spcPct val="180357"/>
              </a:lnSpc>
              <a:spcBef>
                <a:spcPts val="375"/>
              </a:spcBef>
              <a:spcAft>
                <a:spcPts val="375"/>
              </a:spcAft>
              <a:buNone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Análisis Oferta – Demanda forraje</a:t>
            </a:r>
          </a:p>
          <a:p>
            <a:pPr algn="l" marR="0" indent="0" marL="0">
              <a:lnSpc>
                <a:spcPct val="180000"/>
              </a:lnSpc>
              <a:spcBef>
                <a:spcPts val="375"/>
              </a:spcBef>
              <a:spcAft>
                <a:spcPts val="375"/>
              </a:spcAft>
              <a:buNone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Impacto estabilizador sobre todo el sistema </a:t>
            </a:r>
          </a:p>
          <a:p>
            <a:pPr algn="l" lvl="0" marR="0" indent="-198966" marL="381000">
              <a:lnSpc>
                <a:spcPct val="180357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Estrategias de riego</a:t>
            </a:r>
          </a:p>
          <a:p>
            <a:pPr algn="l" lvl="2" marR="0" indent="-156633" marL="1143000">
              <a:lnSpc>
                <a:spcPct val="1803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039"/>
              <a:buFont typeface="Wingdings"/>
              <a:buChar char="§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Supervivencia períodos críticos</a:t>
            </a:r>
          </a:p>
          <a:p>
            <a:pPr algn="l" lvl="2" marR="0" indent="-156633" marL="1143000">
              <a:lnSpc>
                <a:spcPct val="1803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039"/>
              <a:buFont typeface="Wingdings"/>
              <a:buChar char="§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Maximización de la producción</a:t>
            </a:r>
          </a:p>
          <a:p>
            <a:pPr algn="l" lvl="2" marR="0" indent="-156633" marL="1143000">
              <a:lnSpc>
                <a:spcPct val="1803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039"/>
              <a:buFont typeface="Wingdings"/>
              <a:buChar char="§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Relación costo/beneficio </a:t>
            </a:r>
          </a:p>
          <a:p>
            <a:pPr algn="l" lvl="0" marR="0" indent="-198966" marL="381000">
              <a:lnSpc>
                <a:spcPct val="180357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Cómo usaremos el pasto producido ?</a:t>
            </a:r>
          </a:p>
          <a:p>
            <a:pPr algn="l" lvl="1" marR="0" indent="-50800" marL="762000">
              <a:lnSpc>
                <a:spcPct val="180357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Pastoreo directo/componente TMR 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650875" x="0"/>
            <a:ext cy="6969125" cx="10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548425" x="0"/>
            <a:ext cy="1071550" cx="10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309675" x="0"/>
            <a:ext cy="5540375" cx="605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>
            <p:ph idx="1" type="body"/>
          </p:nvPr>
        </p:nvSpPr>
        <p:spPr>
          <a:xfrm>
            <a:off y="2538675" x="3311400"/>
            <a:ext cy="3630874" cx="6788374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44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marR="0" indent="0" marL="0">
              <a:lnSpc>
                <a:spcPct val="164285"/>
              </a:lnSpc>
              <a:spcBef>
                <a:spcPts val="477"/>
              </a:spcBef>
              <a:spcAft>
                <a:spcPts val="0"/>
              </a:spcAft>
              <a:buNone/>
            </a:pPr>
            <a:r>
              <a:rPr b="1" sz="2666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Zonas con Potencial</a:t>
            </a:r>
          </a:p>
          <a:p>
            <a:pPr algn="l" lvl="0" marR="0" indent="-177800" marL="381000">
              <a:lnSpc>
                <a:spcPct val="143750"/>
              </a:lnSpc>
              <a:spcBef>
                <a:spcPts val="35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Sudoeste Ganadero</a:t>
            </a:r>
          </a:p>
          <a:p>
            <a:pPr algn="l" lvl="0" marR="0" indent="-177800" marL="381000">
              <a:lnSpc>
                <a:spcPct val="143750"/>
              </a:lnSpc>
              <a:spcBef>
                <a:spcPts val="35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Cuenca del Salado </a:t>
            </a:r>
          </a:p>
          <a:p>
            <a:pPr algn="l" lvl="0" marR="0" indent="-177800" marL="381000">
              <a:lnSpc>
                <a:spcPct val="143750"/>
              </a:lnSpc>
              <a:spcBef>
                <a:spcPts val="35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Región Semiárida (&lt;600mm)</a:t>
            </a:r>
          </a:p>
          <a:p>
            <a:pPr algn="l" lvl="0" marR="0" indent="-177800" marL="381000">
              <a:lnSpc>
                <a:spcPct val="143750"/>
              </a:lnSpc>
              <a:spcBef>
                <a:spcPts val="35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Cuenca Río Colorado</a:t>
            </a:r>
          </a:p>
          <a:p>
            <a:pPr algn="l" lvl="0" marR="0" indent="-177800" marL="381000">
              <a:lnSpc>
                <a:spcPct val="143750"/>
              </a:lnSpc>
              <a:spcBef>
                <a:spcPts val="35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Norte de la Patagonia</a:t>
            </a:r>
          </a:p>
          <a:p>
            <a:pPr algn="l" lvl="0" marR="0" indent="-177800" marL="381000">
              <a:lnSpc>
                <a:spcPct val="143750"/>
              </a:lnSpc>
              <a:spcBef>
                <a:spcPts val="35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NOA y NEA </a:t>
            </a:r>
          </a:p>
          <a:p>
            <a:pPr algn="l" lvl="0" marR="0" indent="-50800" marL="381000">
              <a:lnSpc>
                <a:spcPct val="143750"/>
              </a:lnSpc>
              <a:spcBef>
                <a:spcPts val="211"/>
              </a:spcBef>
              <a:spcAft>
                <a:spcPts val="0"/>
              </a:spcAft>
              <a:buClr>
                <a:srgbClr val="006600"/>
              </a:buClr>
              <a:buFont typeface="Arial"/>
              <a:buNone/>
            </a:pPr>
            <a:r>
              <a:t/>
            </a:r>
            <a:endParaRPr b="1" sz="1166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lvl="0" marR="0" indent="-50800" marL="381000">
              <a:lnSpc>
                <a:spcPct val="143750"/>
              </a:lnSpc>
              <a:spcBef>
                <a:spcPts val="211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</a:pPr>
            <a:r>
              <a:t/>
            </a:r>
            <a:endParaRPr sz="1166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Shape 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857625" x="2511775"/>
            <a:ext cy="285750" cx="47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675050" x="3358425"/>
            <a:ext cy="285750" cx="47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833550" x="1876775"/>
            <a:ext cy="285750" cx="47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198800" x="1665100"/>
            <a:ext cy="285750" cx="47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2484425" x="3471325"/>
            <a:ext cy="285750" cx="46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4032250" x="1876775"/>
            <a:ext cy="285750" cx="47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y="0" x="0"/>
            <a:ext cy="658800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y="38350" x="136400"/>
            <a:ext cy="777484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4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Lechería en otras zonas ? 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y="990850" x="3205550"/>
            <a:ext cy="1717925" cx="7846700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666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Cuencas actuales</a:t>
            </a:r>
          </a:p>
          <a:p>
            <a:pPr algn="l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Coexistencia sistemas de producción </a:t>
            </a:r>
          </a:p>
          <a:p>
            <a:pPr algn="l" lvl="2" marR="0" indent="-177800" marL="114300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Calidad ambiental </a:t>
            </a:r>
          </a:p>
          <a:p>
            <a:pPr algn="l" lvl="2" marR="0" indent="-177800" marL="114300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Dotación de recursos</a:t>
            </a:r>
          </a:p>
          <a:p>
            <a:pPr algn="l" lvl="2" marR="0" indent="-177800" marL="114300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Situación empresarial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714375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y="38350" x="136400"/>
            <a:ext cy="777484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4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Propuestas</a:t>
            </a:r>
            <a:r>
              <a:rPr b="1" sz="3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634975" x="0"/>
            <a:ext cy="6738925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y="710400" x="166975"/>
            <a:ext cy="6666950" cx="990222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198966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Calidad del forraje. </a:t>
            </a: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Cultivares HQ </a:t>
            </a:r>
          </a:p>
          <a:p>
            <a:pPr algn="l" marR="0" indent="0" mar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1500" lang="en-US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CHOS, proteína pasante, calidad fibra, stay-green Fp </a:t>
            </a:r>
          </a:p>
          <a:p>
            <a:pPr algn="l" marR="0" indent="0" mar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1500" lang="en-US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Trébol rojo / alfalfa PPO</a:t>
            </a:r>
          </a:p>
          <a:p>
            <a:pPr algn="l" lvl="0" marR="0" indent="-198966" marL="381000">
              <a:lnSpc>
                <a:spcPct val="162053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Eficiencia </a:t>
            </a:r>
          </a:p>
          <a:p>
            <a:pPr algn="l" lvl="1" marR="0" indent="-156633" marL="762000">
              <a:lnSpc>
                <a:spcPct val="1620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039"/>
              <a:buFont typeface="Courier New"/>
              <a:buChar char="o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 Nitrógeno </a:t>
            </a:r>
          </a:p>
          <a:p>
            <a:pPr algn="l" lvl="1" marR="0" indent="-156633" marL="762000">
              <a:lnSpc>
                <a:spcPct val="1620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039"/>
              <a:buFont typeface="Courier New"/>
              <a:buChar char="o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 Agua </a:t>
            </a:r>
          </a:p>
          <a:p>
            <a:pPr algn="l" lvl="1" marR="0" indent="-50800" marL="762000">
              <a:lnSpc>
                <a:spcPct val="1620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999"/>
              <a:buFont typeface="Arial"/>
              <a:buNone/>
            </a:pPr>
            <a:r>
              <a:rPr b="1" sz="1499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♦ 40 – 60 mm agua disponible 0.5 m suelo siembra</a:t>
            </a:r>
          </a:p>
          <a:p>
            <a:pPr algn="l" lvl="1" marR="0" indent="-50800" marL="762000">
              <a:lnSpc>
                <a:spcPct val="1868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039"/>
              <a:buFont typeface="Arial"/>
              <a:buNone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♦</a:t>
            </a: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1499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6000 kg MS Marzo a Septiembre requieren 400 mm</a:t>
            </a:r>
          </a:p>
          <a:p>
            <a:pPr algn="l" lvl="1" marR="0" indent="-50800" marL="762000">
              <a:lnSpc>
                <a:spcPct val="1620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999"/>
              <a:buFont typeface="Arial"/>
              <a:buNone/>
            </a:pPr>
            <a:r>
              <a:rPr b="1" sz="1499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 Raigras BarPal 16 – 25 kg MS/mm/ha</a:t>
            </a:r>
          </a:p>
          <a:p>
            <a:pPr algn="l" lvl="1" marR="0" indent="-50800" marL="762000">
              <a:lnSpc>
                <a:spcPct val="1620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999"/>
              <a:buFont typeface="Arial"/>
              <a:buNone/>
            </a:pPr>
            <a:r>
              <a:rPr b="1" sz="1499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 Avena 10 – 15 kg MS/mm/ha </a:t>
            </a:r>
          </a:p>
          <a:p>
            <a:pPr algn="l" lvl="0" marR="0" indent="-198966" marL="38100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Nuevos endófitos</a:t>
            </a:r>
          </a:p>
          <a:p>
            <a:pPr algn="l" lvl="0" marR="0" indent="-198966" marL="38100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Gramíneas de floración controlada </a:t>
            </a:r>
          </a:p>
          <a:p>
            <a:pPr algn="l" lvl="0" marR="0" indent="-198966" marL="38100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Opciones RR / BF / PUFA</a:t>
            </a:r>
          </a:p>
          <a:p>
            <a:pPr algn="l" lvl="0" marR="0" indent="-198966" marL="38100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Cultivares inteligentes </a:t>
            </a:r>
          </a:p>
          <a:p>
            <a:pPr algn="l" lvl="2" marR="0" indent="-156633" marL="114300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039"/>
              <a:buFont typeface="Wingdings"/>
              <a:buChar char="§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Adaptación y respuesta a frío y sequía</a:t>
            </a:r>
          </a:p>
          <a:p>
            <a:pPr algn="l" lvl="2" marR="0" indent="-156633" marL="114300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039"/>
              <a:buFont typeface="Wingdings"/>
              <a:buChar char="§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Velocidad de implantación</a:t>
            </a:r>
          </a:p>
          <a:p>
            <a:pPr algn="l" lvl="2" marR="0" indent="-156633" marL="114300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039"/>
              <a:buFont typeface="Wingdings"/>
              <a:buChar char="§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Acumulación/Movilización reservas</a:t>
            </a:r>
          </a:p>
          <a:p>
            <a:pPr algn="l" lvl="2" marR="0" indent="-156633" marL="114300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039"/>
              <a:buFont typeface="Wingdings"/>
              <a:buChar char="§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Rebrote selectivo / dormición inducida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809625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y="38350" x="136400"/>
            <a:ext cy="809075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4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Propuestas</a:t>
            </a:r>
            <a:r>
              <a:rPr b="1" sz="3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849300" x="0"/>
            <a:ext cy="2897174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y="924700" x="166975"/>
            <a:ext cy="2818600" cx="990222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Especies tradicionales</a:t>
            </a:r>
          </a:p>
          <a:p>
            <a:pPr algn="l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Nuevos modelos productivos</a:t>
            </a:r>
          </a:p>
          <a:p>
            <a:pPr algn="l" lvl="0" marR="0" indent="-146050" marL="38100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15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Adaptación </a:t>
            </a:r>
            <a:r>
              <a:rPr b="1" sz="1500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BarPiro </a:t>
            </a:r>
            <a:r>
              <a:rPr b="1" sz="15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b="1" sz="1500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1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alfalfa</a:t>
            </a:r>
            <a:r>
              <a:rPr b="1" sz="1500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Verdor</a:t>
            </a:r>
          </a:p>
          <a:p>
            <a:pPr algn="l" lvl="0" marR="0" indent="-146050" marL="38100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15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Producción </a:t>
            </a:r>
            <a:r>
              <a:rPr b="1" sz="1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Trébol alejandrino</a:t>
            </a:r>
            <a:r>
              <a:rPr b="1" sz="15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1500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Calipso</a:t>
            </a:r>
          </a:p>
          <a:p>
            <a:pPr algn="l" lvl="0" marR="0" indent="-146050" marL="38100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15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Estacionalidad </a:t>
            </a:r>
            <a:r>
              <a:rPr b="1" sz="1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Raigrás perenne</a:t>
            </a:r>
            <a:r>
              <a:rPr b="1" sz="15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1500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Arrow</a:t>
            </a:r>
          </a:p>
          <a:p>
            <a:pPr algn="l" lvl="0" marR="0" indent="-146050" marL="38100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15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Calidad </a:t>
            </a:r>
            <a:r>
              <a:rPr b="1" sz="1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Festuca alta</a:t>
            </a:r>
            <a:r>
              <a:rPr b="1" sz="15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1500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BAR 2025</a:t>
            </a:r>
          </a:p>
          <a:p>
            <a:pPr algn="l" lvl="0" marR="0" indent="-146050" marL="38100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15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Persistencia. </a:t>
            </a:r>
            <a:r>
              <a:rPr b="1" sz="1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Cebadilla chaqueña</a:t>
            </a:r>
            <a:r>
              <a:rPr b="1" sz="15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1500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 Potrillo</a:t>
            </a:r>
          </a:p>
          <a:p>
            <a:pPr algn="l" lvl="0" marR="0" indent="-50800" marL="381000">
              <a:lnSpc>
                <a:spcPct val="1618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039"/>
              <a:buFont typeface="Arial"/>
              <a:buNone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Nuevos usos:</a:t>
            </a:r>
            <a:r>
              <a:rPr b="1" sz="1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siembra directa, silaje, diferimiento, PRC ,</a:t>
            </a:r>
          </a:p>
          <a:p>
            <a:pPr algn="l" lvl="0" marR="0" indent="-50800" marL="381000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2564"/>
              <a:buFont typeface="Arial"/>
              <a:buNone/>
            </a:pPr>
            <a:r>
              <a:rPr b="1" sz="1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abonos verdes, verdeos con leguminosas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968725" x="0"/>
            <a:ext cy="2786049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y="4044150" x="166975"/>
            <a:ext cy="2708800" cx="990222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80078"/>
              </a:lnSpc>
              <a:spcBef>
                <a:spcPts val="0"/>
              </a:spcBef>
              <a:spcAft>
                <a:spcPts val="375"/>
              </a:spcAft>
              <a:buNone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Especies alternativas</a:t>
            </a:r>
          </a:p>
          <a:p>
            <a:pPr algn="l" lvl="0" marR="0" indent="-156633" marL="381000">
              <a:lnSpc>
                <a:spcPct val="180000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039"/>
              <a:buFont typeface="Arial"/>
              <a:buChar char="●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Ambientes salinos/alcalinos</a:t>
            </a:r>
          </a:p>
          <a:p>
            <a:pPr algn="l" lvl="0" marR="0" indent="-156633" marL="381000">
              <a:lnSpc>
                <a:spcPct val="180000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039"/>
              <a:buFont typeface="Arial"/>
              <a:buChar char="●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Regiones semiáridas</a:t>
            </a:r>
          </a:p>
          <a:p>
            <a:pPr algn="l" lvl="0" marR="0" indent="-156633" marL="381000">
              <a:lnSpc>
                <a:spcPct val="180000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039"/>
              <a:buFont typeface="Arial"/>
              <a:buChar char="●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Regiones subtropicales</a:t>
            </a:r>
          </a:p>
          <a:p>
            <a:pPr algn="l" lvl="0" marR="0" indent="-156633" marL="381000">
              <a:lnSpc>
                <a:spcPct val="18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98039"/>
              <a:buFont typeface="Arial"/>
              <a:buChar char="●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Cadenas forrajeras complementarias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889000" x="0"/>
            <a:ext cy="5905500" cx="10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365850" x="0"/>
            <a:ext cy="1254125" cx="10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833425" x="0"/>
            <a:ext cy="2238375" cx="10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0" x="0"/>
            <a:ext cy="833425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y="38350" x="136400"/>
            <a:ext cy="832900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Tecnología extragenética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817550" x="0"/>
            <a:ext cy="6040424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y="887675" x="164625"/>
            <a:ext cy="5969775" cx="9906924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marR="0" indent="0" marL="0">
              <a:lnSpc>
                <a:spcPct val="120089"/>
              </a:lnSpc>
              <a:spcBef>
                <a:spcPts val="1055"/>
              </a:spcBef>
              <a:spcAft>
                <a:spcPts val="0"/>
              </a:spcAft>
              <a:buNone/>
            </a:pPr>
            <a:r>
              <a:t/>
            </a:r>
            <a:endParaRPr b="1" sz="2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marR="0" indent="0" marL="0">
              <a:lnSpc>
                <a:spcPct val="119791"/>
              </a:lnSpc>
              <a:spcBef>
                <a:spcPts val="898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marR="0" indent="0" marL="0">
              <a:lnSpc>
                <a:spcPct val="119791"/>
              </a:lnSpc>
              <a:spcBef>
                <a:spcPts val="898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lvl="0" marR="0" indent="-177800" marL="381000">
              <a:lnSpc>
                <a:spcPct val="119791"/>
              </a:lnSpc>
              <a:spcBef>
                <a:spcPts val="8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Desarrollo local para cultivares BAR</a:t>
            </a:r>
          </a:p>
          <a:p>
            <a:pPr algn="l" lvl="0" marR="0" indent="-177800" marL="381000">
              <a:lnSpc>
                <a:spcPct val="119791"/>
              </a:lnSpc>
              <a:spcBef>
                <a:spcPts val="8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Tratamientos específicos</a:t>
            </a:r>
          </a:p>
          <a:p>
            <a:pPr algn="l" lvl="0" marR="0" indent="-177800" marL="381000">
              <a:lnSpc>
                <a:spcPct val="119791"/>
              </a:lnSpc>
              <a:spcBef>
                <a:spcPts val="8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Fungicidas, insecticidas, repelentes</a:t>
            </a:r>
          </a:p>
          <a:p>
            <a:pPr algn="l" lvl="0" marR="0" indent="-177800" marL="381000">
              <a:lnSpc>
                <a:spcPct val="119791"/>
              </a:lnSpc>
              <a:spcBef>
                <a:spcPts val="8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Inoculantes Palaversich con protectores</a:t>
            </a:r>
          </a:p>
          <a:p>
            <a:pPr algn="l" lvl="2" marR="0" indent="-156633" marL="114300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98039"/>
              <a:buFont typeface="Wingdings"/>
              <a:buChar char="§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Rizobios, Azospirillum, Pseudomonas </a:t>
            </a:r>
          </a:p>
          <a:p>
            <a:pPr algn="l" lvl="2" marR="0" indent="-156633" marL="114300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98039"/>
              <a:buFont typeface="Wingdings"/>
              <a:buChar char="§"/>
            </a:pPr>
            <a:r>
              <a:rPr b="1" sz="1666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Colecta, selección y evaluación de cepas</a:t>
            </a:r>
          </a:p>
          <a:p>
            <a:pPr algn="l" lvl="0" marR="0" indent="-177800" marL="381000">
              <a:lnSpc>
                <a:spcPct val="119791"/>
              </a:lnSpc>
              <a:spcBef>
                <a:spcPts val="8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Promotores del crecimiento</a:t>
            </a: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l" lvl="2" marR="0" indent="-156633" marL="114300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98039"/>
              <a:buFont typeface="Wingdings"/>
              <a:buChar char="§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Hormonas , vitaminas, micronutrientes 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889000" x="0"/>
            <a:ext cy="5841974" cx="10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1397000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y="38350" x="136400"/>
            <a:ext cy="1396450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Desarrollo de mercado y productos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6389675" x="0"/>
            <a:ext cy="1230299" cx="10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428750" x="0"/>
            <a:ext cy="4111600" cx="10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5691175" x="493875"/>
            <a:ext cy="1047750" cx="92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y="5770550" x="696125"/>
            <a:ext cy="965199" cx="8949724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Producto: producción y manejo de pasturas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270600" x="0"/>
            <a:ext cy="1349375" cx="10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0" x="0"/>
            <a:ext cy="992175" cx="10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349375" x="0"/>
            <a:ext cy="4548174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/>
          <p:nvPr/>
        </p:nvSpPr>
        <p:spPr>
          <a:xfrm>
            <a:off y="1424775" x="166975"/>
            <a:ext cy="4473549" cx="990222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198966" marL="381000">
              <a:lnSpc>
                <a:spcPct val="1919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Contexto del negocio</a:t>
            </a:r>
          </a:p>
          <a:p>
            <a:pPr algn="l" lvl="0" marR="0" indent="-198966" marL="381000">
              <a:lnSpc>
                <a:spcPct val="1919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Visión de la empresa</a:t>
            </a:r>
          </a:p>
          <a:p>
            <a:pPr algn="l" lvl="1" marR="0" indent="-135466" marL="762000">
              <a:lnSpc>
                <a:spcPct val="1921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2564"/>
              <a:buFont typeface="Courier New"/>
              <a:buChar char="o"/>
            </a:pPr>
            <a:r>
              <a:rPr b="1" sz="1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la incertidumbre a la oportunidad </a:t>
            </a:r>
          </a:p>
          <a:p>
            <a:pPr algn="l" lvl="1" marR="0" indent="-135466" marL="762000">
              <a:lnSpc>
                <a:spcPct val="1921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2564"/>
              <a:buFont typeface="Courier New"/>
              <a:buChar char="o"/>
            </a:pPr>
            <a:r>
              <a:rPr b="1" sz="1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Cambios de paradigmas </a:t>
            </a:r>
          </a:p>
          <a:p>
            <a:pPr algn="l" lvl="0" marR="0" indent="-198966" marL="381000">
              <a:lnSpc>
                <a:spcPct val="1919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Rol de la genética</a:t>
            </a:r>
          </a:p>
          <a:p>
            <a:pPr algn="l" lvl="1" marR="0" indent="-146050" marL="762000">
              <a:lnSpc>
                <a:spcPct val="1923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999"/>
              <a:buFont typeface="Courier New"/>
              <a:buChar char="o"/>
            </a:pPr>
            <a:r>
              <a:rPr b="1" sz="1499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Programas colaborativos de mejoramiento genético </a:t>
            </a:r>
          </a:p>
          <a:p>
            <a:pPr algn="l" lvl="1" marR="0" indent="-146050" marL="762000">
              <a:lnSpc>
                <a:spcPct val="1923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999"/>
              <a:buFont typeface="Courier New"/>
              <a:buChar char="o"/>
            </a:pPr>
            <a:r>
              <a:rPr b="1" sz="1499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Flexibilidad. Argentina y el mundo </a:t>
            </a:r>
          </a:p>
          <a:p>
            <a:pPr algn="l" lvl="1" marR="0" indent="-146050" marL="762000">
              <a:lnSpc>
                <a:spcPct val="1923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999"/>
              <a:buFont typeface="Courier New"/>
              <a:buChar char="o"/>
            </a:pPr>
            <a:r>
              <a:rPr b="1" sz="1499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Resultados a corto plazo</a:t>
            </a:r>
          </a:p>
          <a:p>
            <a:pPr algn="l" lvl="1" marR="0" indent="-146050" marL="762000">
              <a:lnSpc>
                <a:spcPct val="1923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9999"/>
              <a:buFont typeface="Courier New"/>
              <a:buChar char="o"/>
            </a:pPr>
            <a:r>
              <a:rPr b="1" sz="1499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Mezclas / pastoreo / escala / ambientes</a:t>
            </a:r>
          </a:p>
          <a:p>
            <a:pPr algn="l" lvl="0" marR="0" indent="-198966" marL="381000">
              <a:lnSpc>
                <a:spcPct val="1919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Proceso continuo de innovación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y="187850" x="136400"/>
            <a:ext cy="769399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45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Agenda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952500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y="38350" x="136400"/>
            <a:ext cy="952202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5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Limitantes 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6548425" x="0"/>
            <a:ext cy="1071550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y="1348050" x="136400"/>
            <a:ext cy="4949800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09550" marL="381000">
              <a:lnSpc>
                <a:spcPct val="120000"/>
              </a:lnSpc>
              <a:spcBef>
                <a:spcPts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25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Marco legal, institucional y regulatorio </a:t>
            </a:r>
          </a:p>
          <a:p>
            <a:pPr algn="l" lvl="2" marR="0" indent="-156633" marL="1143000">
              <a:lnSpc>
                <a:spcPct val="120000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039"/>
              <a:buFont typeface="Wingdings"/>
              <a:buChar char="§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Comercio semillas</a:t>
            </a:r>
          </a:p>
          <a:p>
            <a:pPr algn="l" lvl="2" marR="0" indent="-156633" marL="1143000">
              <a:lnSpc>
                <a:spcPct val="120000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039"/>
              <a:buFont typeface="Wingdings"/>
              <a:buChar char="§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Protección propiedad cultivares y eventos</a:t>
            </a:r>
          </a:p>
          <a:p>
            <a:pPr algn="l" lvl="2" marR="0" indent="-50800" marL="1143000">
              <a:lnSpc>
                <a:spcPct val="120000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lvl="0" marR="0" indent="-209550" marL="381000">
              <a:lnSpc>
                <a:spcPct val="120000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25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Efecto Argentina</a:t>
            </a:r>
          </a:p>
          <a:p>
            <a:pPr algn="l" lvl="2" marR="0" indent="-156633" marL="1143000">
              <a:lnSpc>
                <a:spcPct val="120000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039"/>
              <a:buFont typeface="Wingdings"/>
              <a:buChar char="§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Incertidumbre política </a:t>
            </a:r>
          </a:p>
          <a:p>
            <a:pPr algn="l" lvl="2" marR="0" indent="-156633" marL="1143000">
              <a:lnSpc>
                <a:spcPct val="120000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039"/>
              <a:buFont typeface="Wingdings"/>
              <a:buChar char="§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Condiciones para proyectar negocio de semillas</a:t>
            </a:r>
          </a:p>
          <a:p>
            <a:pPr algn="l" lvl="2" marR="0" indent="-156633" marL="1143000">
              <a:lnSpc>
                <a:spcPct val="120000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039"/>
              <a:buFont typeface="Wingdings"/>
              <a:buChar char="§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Planes de mejoramiento genético ? </a:t>
            </a:r>
          </a:p>
          <a:p>
            <a:pPr algn="l" lvl="2" marR="0" indent="-156633" marL="1143000">
              <a:lnSpc>
                <a:spcPct val="120000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039"/>
              <a:buFont typeface="Wingdings"/>
              <a:buChar char="§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Realismo vs voluntarismo </a:t>
            </a:r>
          </a:p>
          <a:p>
            <a:pPr algn="l" lvl="2" marR="0" indent="-156633" marL="1143000">
              <a:lnSpc>
                <a:spcPct val="120000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039"/>
              <a:buFont typeface="Wingdings"/>
              <a:buChar char="§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Paradoja de Santo Tomás</a:t>
            </a:r>
          </a:p>
          <a:p>
            <a:pPr algn="l" lvl="2" marR="0" indent="-50800" marL="1143000">
              <a:lnSpc>
                <a:spcPct val="120000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lvl="0" marR="0" indent="-209550" marL="38100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25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Abastecimiento de semillas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310300" x="0"/>
            <a:ext cy="1309675" cx="10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0" x="0"/>
            <a:ext cy="833425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/>
        </p:nvSpPr>
        <p:spPr>
          <a:xfrm>
            <a:off y="38350" x="136400"/>
            <a:ext cy="832900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presente 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y="812250" x="136400"/>
            <a:ext cy="4079324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20133" marL="38100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Crisis crónica ? </a:t>
            </a:r>
          </a:p>
          <a:p>
            <a:pPr algn="l" lvl="0" marR="0" indent="-220133" marL="38100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niebla de la coyuntura</a:t>
            </a:r>
          </a:p>
          <a:p>
            <a:pPr algn="l" lvl="1" marR="0" indent="-177800" marL="76200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Incertidumbre y desconfianza</a:t>
            </a:r>
          </a:p>
          <a:p>
            <a:pPr algn="l" lvl="1" marR="0" indent="-177800" marL="76200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Climática. Sequía y nieve. </a:t>
            </a:r>
          </a:p>
          <a:p>
            <a:pPr algn="l" lvl="1" marR="0" indent="-177800" marL="76200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Situación económica y financiera </a:t>
            </a:r>
          </a:p>
          <a:p>
            <a:pPr algn="l" lvl="3" marR="0" indent="-156633" marL="152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039"/>
              <a:buFont typeface="Wingdings"/>
              <a:buChar char="§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Precios y costos </a:t>
            </a:r>
          </a:p>
          <a:p>
            <a:pPr algn="l" lvl="3" marR="0" indent="-156633" marL="152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039"/>
              <a:buFont typeface="Wingdings"/>
              <a:buChar char="§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Relaciones insumo/producto</a:t>
            </a:r>
          </a:p>
          <a:p>
            <a:pPr algn="l" lvl="3" marR="0" indent="-156633" marL="152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039"/>
              <a:buFont typeface="Wingdings"/>
              <a:buChar char="§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Endeudamiento </a:t>
            </a:r>
          </a:p>
          <a:p>
            <a:pPr algn="l" lvl="3" marR="0" indent="-156633" marL="152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039"/>
              <a:buFont typeface="Wingdings"/>
              <a:buChar char="§"/>
            </a:pPr>
            <a:r>
              <a:rPr b="1" sz="1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Opciones financiación </a:t>
            </a:r>
          </a:p>
          <a:p>
            <a:pPr algn="l" lvl="0" marR="0" indent="-220133" marL="38100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Contexto político</a:t>
            </a:r>
          </a:p>
          <a:p>
            <a:pPr algn="l" lvl="0" marR="0" indent="-220133" marL="38100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Volatilidad</a:t>
            </a:r>
          </a:p>
          <a:p>
            <a:pPr algn="l" lvl="0" marR="0" indent="-220133" marL="38100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deliberación permanente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y="4979450" x="136400"/>
            <a:ext cy="1717925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20133" marL="38100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Urgencias y plazos</a:t>
            </a:r>
          </a:p>
          <a:p>
            <a:pPr algn="l" lvl="0" marR="0" indent="-220133" marL="38100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Flexibilidad y oportunismo</a:t>
            </a:r>
          </a:p>
          <a:p>
            <a:pPr algn="l" lvl="0" marR="0" indent="-220133" marL="38100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la lógica de la planificación a la lógica de la adaptación continua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833425" x="0"/>
            <a:ext cy="6786550" cx="10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769925" x="0"/>
            <a:ext cy="6850049" cx="10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658800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/>
          <p:nvPr/>
        </p:nvSpPr>
        <p:spPr>
          <a:xfrm>
            <a:off y="38350" x="136400"/>
            <a:ext cy="660201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Sistemas de producción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y="693200" x="136400"/>
            <a:ext cy="3051425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198966" marL="381000">
              <a:lnSpc>
                <a:spcPct val="120089"/>
              </a:lnSpc>
              <a:spcBef>
                <a:spcPts val="0"/>
              </a:spcBef>
              <a:spcAft>
                <a:spcPts val="375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Sistemas armados para maximizar producción y aprovechamiento de pasto</a:t>
            </a:r>
          </a:p>
          <a:p>
            <a:pPr algn="l" marR="0" indent="0" marL="0">
              <a:lnSpc>
                <a:spcPct val="119791"/>
              </a:lnSpc>
              <a:spcBef>
                <a:spcPts val="375"/>
              </a:spcBef>
              <a:spcAft>
                <a:spcPts val="375"/>
              </a:spcAft>
              <a:buNone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Ventajas comparativas de producción y bajo costo</a:t>
            </a:r>
          </a:p>
          <a:p>
            <a:pPr algn="l" lvl="0" marR="0" indent="-198966" marL="381000">
              <a:lnSpc>
                <a:spcPct val="120089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 variable de suplementos según precios relativos</a:t>
            </a:r>
          </a:p>
          <a:p>
            <a:pPr algn="l" lvl="0" marR="0" indent="-198966" marL="381000">
              <a:lnSpc>
                <a:spcPct val="120089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Búsqueda de flexibilidad</a:t>
            </a:r>
          </a:p>
          <a:p>
            <a:pPr algn="l" lvl="0" marR="0" indent="-198966" marL="381000">
              <a:lnSpc>
                <a:spcPct val="120089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Amplio rango de situaciones 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y="3913175" x="136400"/>
            <a:ext cy="3744624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20138"/>
              </a:lnSpc>
              <a:spcBef>
                <a:spcPts val="0"/>
              </a:spcBef>
              <a:spcAft>
                <a:spcPts val="375"/>
              </a:spcAft>
              <a:buNone/>
            </a:pPr>
            <a:r>
              <a:rPr b="1" sz="3000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Efecto péndulo </a:t>
            </a:r>
          </a:p>
          <a:p>
            <a:pPr algn="l" marR="0" indent="0" marL="0">
              <a:lnSpc>
                <a:spcPct val="120089"/>
              </a:lnSpc>
              <a:spcBef>
                <a:spcPts val="375"/>
              </a:spcBef>
              <a:spcAft>
                <a:spcPts val="375"/>
              </a:spcAft>
              <a:buNone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Contribución de pasturas a la dieta lechera </a:t>
            </a:r>
          </a:p>
          <a:p>
            <a:pPr algn="l" marR="0" indent="0" marL="0">
              <a:lnSpc>
                <a:spcPct val="120089"/>
              </a:lnSpc>
              <a:spcBef>
                <a:spcPts val="375"/>
              </a:spcBef>
              <a:spcAft>
                <a:spcPts val="375"/>
              </a:spcAft>
              <a:buNone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i) Relación leche/suplementos/grano</a:t>
            </a:r>
          </a:p>
          <a:p>
            <a:pPr algn="l" marR="0" indent="0" marL="0">
              <a:lnSpc>
                <a:spcPct val="120089"/>
              </a:lnSpc>
              <a:spcBef>
                <a:spcPts val="375"/>
              </a:spcBef>
              <a:spcAft>
                <a:spcPts val="375"/>
              </a:spcAft>
              <a:buNone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ii) Clima</a:t>
            </a:r>
          </a:p>
          <a:p>
            <a:pPr algn="l" lvl="0" marR="0" indent="-177800" marL="381000">
              <a:lnSpc>
                <a:spcPct val="11979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Sistemas de base pastoril y sin pasto: Crisis</a:t>
            </a:r>
          </a:p>
          <a:p>
            <a:pPr algn="l" lvl="0" marR="0" indent="-177800" marL="381000">
              <a:lnSpc>
                <a:spcPct val="11979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Reajuste permanente de planteos forrajeros</a:t>
            </a:r>
          </a:p>
          <a:p>
            <a:pPr algn="l" lvl="0" marR="0" indent="-177800" marL="381000">
              <a:lnSpc>
                <a:spcPct val="11979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Riesgo climático a altas cargas </a:t>
            </a:r>
          </a:p>
          <a:p>
            <a:pPr algn="l" lvl="0" marR="0" indent="-177800" marL="381000">
              <a:lnSpc>
                <a:spcPct val="119791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Replanteo de rotaciones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270600" x="0"/>
            <a:ext cy="1349375" cx="10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0" x="0"/>
            <a:ext cy="714375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y="38350" x="136400"/>
            <a:ext cy="864261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45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Doble desafío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690550" x="0"/>
            <a:ext cy="4310050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y="769925" x="166975"/>
            <a:ext cy="4227500" cx="990222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923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000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Suelos con potencial agrícola</a:t>
            </a:r>
          </a:p>
          <a:p>
            <a:pPr algn="l" lvl="0" marR="0" indent="-198966" marL="381000">
              <a:lnSpc>
                <a:spcPct val="1919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Integración con la agricultura </a:t>
            </a:r>
          </a:p>
          <a:p>
            <a:pPr algn="l" lvl="0" marR="0" indent="-198966" marL="381000">
              <a:lnSpc>
                <a:spcPct val="1919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Maximizar productividad y calidad</a:t>
            </a:r>
          </a:p>
          <a:p>
            <a:pPr algn="l" lvl="0" marR="0" indent="-198966" marL="381000">
              <a:lnSpc>
                <a:spcPct val="1919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Ajustar persistencia y estacionalidad </a:t>
            </a:r>
          </a:p>
          <a:p>
            <a:pPr algn="l" lvl="0" marR="0" indent="-198966" marL="381000">
              <a:lnSpc>
                <a:spcPct val="1919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Negociar el clima ? </a:t>
            </a:r>
          </a:p>
          <a:p>
            <a:pPr algn="l" lvl="0" marR="0" indent="-198966" marL="381000">
              <a:lnSpc>
                <a:spcPct val="1919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Nuevos sistemas de utilización </a:t>
            </a:r>
          </a:p>
          <a:p>
            <a:pPr algn="l" lvl="0" marR="0" indent="-198966" marL="381000">
              <a:lnSpc>
                <a:spcPct val="1919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Programación y disciplina agrícola 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5095875" x="0"/>
            <a:ext cy="1579550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y="5175225" x="166975"/>
            <a:ext cy="1498324" cx="990222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923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000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Nuevos ambientes lecheros </a:t>
            </a:r>
          </a:p>
          <a:p>
            <a:pPr algn="l" lvl="0" marR="0" indent="-198966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Adaptación y tolerancias a condiciones </a:t>
            </a:r>
          </a:p>
          <a:p>
            <a:pPr algn="l" marR="0" indent="0" mar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limitantes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658800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y="38350" x="136400"/>
            <a:ext cy="660201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próximos tres años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6548425" x="0"/>
            <a:ext cy="1071550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y="1109925" x="136400"/>
            <a:ext cy="5359925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20133" marL="381000">
              <a:lnSpc>
                <a:spcPct val="119921"/>
              </a:lnSpc>
              <a:spcBef>
                <a:spcPts val="0"/>
              </a:spcBef>
              <a:spcAft>
                <a:spcPts val="375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Pronóstico reservado </a:t>
            </a:r>
          </a:p>
          <a:p>
            <a:pPr algn="l" lvl="0" marR="0" indent="-209550" marL="381000">
              <a:lnSpc>
                <a:spcPct val="120000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sz="25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mantiene alto costo de oportunidad de la tierra </a:t>
            </a:r>
          </a:p>
          <a:p>
            <a:pPr algn="l" lvl="0" marR="0" indent="-220133" marL="381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Sistemas productivos de transición </a:t>
            </a:r>
          </a:p>
          <a:p>
            <a:pPr algn="l" lvl="0" marR="0" indent="-220133" marL="381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Coexistencia de planteos </a:t>
            </a:r>
          </a:p>
          <a:p>
            <a:pPr algn="l" lvl="0" marR="0" indent="-220133" marL="381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Especialización por ambientes y sistemas de producción </a:t>
            </a:r>
          </a:p>
          <a:p>
            <a:pPr algn="l" lvl="0" marR="0" indent="-220133" marL="381000">
              <a:lnSpc>
                <a:spcPct val="119921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Estabilización de planteos agrícola-lecheros</a:t>
            </a:r>
          </a:p>
          <a:p>
            <a:pPr algn="l" lvl="0" marR="0" indent="-220133" marL="381000">
              <a:lnSpc>
                <a:spcPct val="119921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Reingeniería de la producción forrajera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952500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y="38350" x="136400"/>
            <a:ext cy="951950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 las pasturas ? 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6548425" x="0"/>
            <a:ext cy="1071550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y="1169450" x="136400"/>
            <a:ext cy="4769899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198966" marL="381000">
              <a:lnSpc>
                <a:spcPct val="180357"/>
              </a:lnSpc>
              <a:spcBef>
                <a:spcPts val="0"/>
              </a:spcBef>
              <a:spcAft>
                <a:spcPts val="375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Pasturas seguirán siendo un componente estratégico de las dietas </a:t>
            </a:r>
          </a:p>
          <a:p>
            <a:pPr algn="l" lvl="0" marR="0" indent="-198966" marL="381000">
              <a:lnSpc>
                <a:spcPct val="180357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Proporción variable de la MS consumida</a:t>
            </a:r>
          </a:p>
          <a:p>
            <a:pPr algn="l" lvl="0" marR="0" indent="-198966" marL="381000">
              <a:lnSpc>
                <a:spcPct val="180357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Nuevo paradigma: maximizar producción en un entorno climático variable </a:t>
            </a:r>
          </a:p>
          <a:p>
            <a:pPr algn="l" lvl="0" marR="0" indent="-198966" marL="381000">
              <a:lnSpc>
                <a:spcPct val="180357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Pleno desarrollo productivo de ambientes limitantes para la agricultura o actualmente marginales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658800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y="38350" x="136400"/>
            <a:ext cy="660201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Qué pasará con las pasturas ?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y="1228975" x="136400"/>
            <a:ext cy="3769775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198966" marL="381000">
              <a:lnSpc>
                <a:spcPct val="120089"/>
              </a:lnSpc>
              <a:spcBef>
                <a:spcPts val="0"/>
              </a:spcBef>
              <a:spcAft>
                <a:spcPts val="375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Utilización completa recurso tierra </a:t>
            </a:r>
          </a:p>
          <a:p>
            <a:pPr algn="l" lvl="0" marR="0" indent="-198966" marL="381000">
              <a:lnSpc>
                <a:spcPct val="120089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Intensificación en producción y utilización de forraje. </a:t>
            </a:r>
            <a:r>
              <a:rPr b="1" sz="2333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Sin margen de error</a:t>
            </a:r>
          </a:p>
          <a:p>
            <a:pPr algn="l" lvl="0" marR="0" indent="-220133" marL="381000">
              <a:lnSpc>
                <a:spcPct val="137053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Ajuste de la sintonía fina de manejo </a:t>
            </a:r>
          </a:p>
          <a:p>
            <a:pPr algn="l" lvl="2" marR="0" indent="-198966" marL="1143000">
              <a:lnSpc>
                <a:spcPct val="137053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1449"/>
              <a:buFont typeface="Wingdings"/>
              <a:buChar char="§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Planificación </a:t>
            </a:r>
          </a:p>
          <a:p>
            <a:pPr algn="l" lvl="2" marR="0" indent="-198966" marL="1143000">
              <a:lnSpc>
                <a:spcPct val="137053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1449"/>
              <a:buFont typeface="Wingdings"/>
              <a:buChar char="§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Desde siembra hasta utilización </a:t>
            </a:r>
          </a:p>
          <a:p>
            <a:pPr algn="l" lvl="2" marR="0" indent="-198966" marL="1143000">
              <a:lnSpc>
                <a:spcPct val="137053"/>
              </a:lnSpc>
              <a:spcBef>
                <a:spcPts val="375"/>
              </a:spcBef>
              <a:spcAft>
                <a:spcPts val="375"/>
              </a:spcAft>
              <a:buClr>
                <a:srgbClr val="FF0000"/>
              </a:buClr>
              <a:buSzPct val="101449"/>
              <a:buFont typeface="Wingdings"/>
              <a:buChar char="§"/>
            </a:pPr>
            <a:r>
              <a:rPr b="1" sz="2333"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Protocolos y rutinas de medición ? </a:t>
            </a:r>
          </a:p>
          <a:p>
            <a:pPr algn="l" marR="0" indent="0" marL="0">
              <a:lnSpc>
                <a:spcPct val="120089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b="1" sz="2333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6548425" x="0"/>
            <a:ext cy="1071550" cx="10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658800" cx="10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6548425" x="0"/>
            <a:ext cy="1071550" cx="10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658800" cx="10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y="38350" x="136400"/>
            <a:ext cy="660201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Qué pasará con las pasturas ?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y="1109925" x="136400"/>
            <a:ext cy="5359925" cx="9963375"/>
          </a:xfrm>
          <a:prstGeom prst="rect">
            <a:avLst/>
          </a:prstGeom>
          <a:noFill/>
          <a:ln>
            <a:noFill/>
          </a:ln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198966" marL="381000">
              <a:lnSpc>
                <a:spcPct val="120089"/>
              </a:lnSpc>
              <a:spcBef>
                <a:spcPts val="0"/>
              </a:spcBef>
              <a:spcAft>
                <a:spcPts val="375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Rotaciones forrajeras más cortas</a:t>
            </a:r>
          </a:p>
          <a:p>
            <a:pPr algn="l" lvl="2" marR="0" indent="-177800" marL="1143000">
              <a:lnSpc>
                <a:spcPct val="120089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Verdeos: intercalares y para reservas </a:t>
            </a:r>
          </a:p>
          <a:p>
            <a:pPr algn="l" lvl="2" marR="0" indent="-177800" marL="1143000">
              <a:lnSpc>
                <a:spcPct val="120089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Raigrás </a:t>
            </a:r>
          </a:p>
          <a:p>
            <a:pPr algn="l" lvl="2" marR="0" indent="-177800" marL="1143000">
              <a:lnSpc>
                <a:spcPct val="120089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Cereales forrajeros cebada/triticale</a:t>
            </a:r>
          </a:p>
          <a:p>
            <a:pPr algn="l" lvl="0" marR="0" indent="-198966" marL="381000">
              <a:lnSpc>
                <a:spcPct val="120089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Nuevas especies y cultivares </a:t>
            </a:r>
          </a:p>
          <a:p>
            <a:pPr algn="l" lvl="0" marR="0" indent="-198966" marL="381000">
              <a:lnSpc>
                <a:spcPct val="120089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Nuevos modelos de producción </a:t>
            </a:r>
          </a:p>
          <a:p>
            <a:pPr algn="l" lvl="1" marR="0" indent="-50800" marL="762000">
              <a:lnSpc>
                <a:spcPct val="120089"/>
              </a:lnSpc>
              <a:spcBef>
                <a:spcPts val="375"/>
              </a:spcBef>
              <a:spcAft>
                <a:spcPts val="375"/>
              </a:spcAft>
              <a:buClr>
                <a:srgbClr val="0033CC"/>
              </a:buClr>
              <a:buSzPct val="100000"/>
              <a:buFont typeface="Arial"/>
              <a:buNone/>
            </a:pPr>
            <a:r>
              <a:rPr b="1" sz="2000" lang="en-US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Praderas de rotación corta </a:t>
            </a:r>
          </a:p>
          <a:p>
            <a:pPr algn="l" lvl="3" marR="0" indent="-177800" marL="1524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Raigrás híbrido Barberia</a:t>
            </a:r>
          </a:p>
          <a:p>
            <a:pPr algn="l" lvl="3" marR="0" indent="-177800" marL="1524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Cebadilla BarINTA</a:t>
            </a:r>
          </a:p>
          <a:p>
            <a:pPr algn="l" lvl="3" marR="0" indent="-177800" marL="1524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Trébol rojo BarTinto </a:t>
            </a:r>
          </a:p>
          <a:p>
            <a:pPr algn="l" lvl="3" marR="0" indent="-177800" marL="1524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b="1"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Achicoria INIA Lacerta </a:t>
            </a:r>
          </a:p>
          <a:p>
            <a:pPr algn="l" lvl="0" marR="0" indent="-198966" marL="381000">
              <a:lnSpc>
                <a:spcPct val="120089"/>
              </a:lnSpc>
              <a:spcBef>
                <a:spcPts val="375"/>
              </a:spcBef>
              <a:spcAft>
                <a:spcPts val="375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Especies viejas con nuevos motores </a:t>
            </a:r>
          </a:p>
          <a:p>
            <a:pPr algn="l" lvl="0" marR="0" indent="-198966" marL="381000">
              <a:lnSpc>
                <a:spcPct val="120089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101449"/>
              <a:buFont typeface="Arial"/>
              <a:buChar char="●"/>
            </a:pPr>
            <a:r>
              <a:rPr b="1" sz="2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Implantación y fertilización alfalfas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