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08083-5E60-4B60-A3F1-F034953DEA8B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A5EE9-D629-49B8-8591-4A56F7249DDE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</a:t>
            </a:fld>
            <a:endParaRPr lang="es-A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10</a:t>
            </a:fld>
            <a:endParaRPr lang="es-A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11</a:t>
            </a:fld>
            <a:endParaRPr lang="es-A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3F8FB-3E6D-40F1-9F5A-AF75FA6CFD8A}" type="slidenum">
              <a:rPr lang="es-AR" smtClean="0"/>
              <a:pPr/>
              <a:t>12</a:t>
            </a:fld>
            <a:endParaRPr lang="es-A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068F6-0DAC-4599-B8B6-36F917840597}" type="slidenum">
              <a:rPr lang="es-AR"/>
              <a:pPr/>
              <a:t>13</a:t>
            </a:fld>
            <a:endParaRPr lang="es-AR" dirty="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14</a:t>
            </a:fld>
            <a:endParaRPr lang="es-A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15</a:t>
            </a:fld>
            <a:endParaRPr lang="es-A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16</a:t>
            </a:fld>
            <a:endParaRPr lang="es-A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17</a:t>
            </a:fld>
            <a:endParaRPr lang="es-A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1D329-3235-455B-A34E-3D6B53DF3DF5}" type="slidenum">
              <a:rPr lang="es-AR"/>
              <a:pPr/>
              <a:t>2</a:t>
            </a:fld>
            <a:endParaRPr lang="es-AR" dirty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57579-76B7-459A-80A2-166AB9A566CC}" type="slidenum">
              <a:rPr lang="es-AR"/>
              <a:pPr/>
              <a:t>3</a:t>
            </a:fld>
            <a:endParaRPr lang="es-AR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4</a:t>
            </a:fld>
            <a:endParaRPr lang="es-A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5</a:t>
            </a:fld>
            <a:endParaRPr lang="es-A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6</a:t>
            </a:fld>
            <a:endParaRPr lang="es-A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7</a:t>
            </a:fld>
            <a:endParaRPr lang="es-A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8</a:t>
            </a:fld>
            <a:endParaRPr lang="es-A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0F5A-3A03-42E6-84AB-0C69498C3DCC}" type="slidenum">
              <a:rPr lang="es-AR" smtClean="0"/>
              <a:pPr/>
              <a:t>9</a:t>
            </a:fld>
            <a:endParaRPr lang="es-A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6B64-518B-4CFA-A0D4-1CF6BC7A924C}" type="datetimeFigureOut">
              <a:rPr lang="es-AR" smtClean="0"/>
              <a:t>18/03/2011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AC1D0-CAE3-431C-A827-008D2BADFBAD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61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s-AR" dirty="0" smtClean="0"/>
              <a:t>               Avances de NAPAS                                   </a:t>
            </a:r>
            <a:endParaRPr lang="es-AR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AR" dirty="0" smtClean="0"/>
              <a:t>CREA 30  de Agosto Marilauquen </a:t>
            </a:r>
          </a:p>
          <a:p>
            <a:endParaRPr lang="es-AR" dirty="0"/>
          </a:p>
        </p:txBody>
      </p:sp>
      <p:pic>
        <p:nvPicPr>
          <p:cNvPr id="3075" name="Picture 3" descr="C:\Users\Gastòn Galarce\Documents\NokiaLifeblogData\DataStore\Files\2011-03\images\030320113263.jpg"/>
          <p:cNvPicPr>
            <a:picLocks noChangeAspect="1" noChangeArrowheads="1"/>
          </p:cNvPicPr>
          <p:nvPr/>
        </p:nvPicPr>
        <p:blipFill>
          <a:blip r:embed="rId3" cstate="print"/>
          <a:srcRect b="37846"/>
          <a:stretch>
            <a:fillRect/>
          </a:stretch>
        </p:blipFill>
        <p:spPr bwMode="auto">
          <a:xfrm>
            <a:off x="0" y="2263667"/>
            <a:ext cx="9144000" cy="426167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380312" y="2276872"/>
            <a:ext cx="176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Equipo asesor Luis Firpo Gastón Galarce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Grupo"/>
          <p:cNvGrpSpPr/>
          <p:nvPr/>
        </p:nvGrpSpPr>
        <p:grpSpPr>
          <a:xfrm>
            <a:off x="0" y="260648"/>
            <a:ext cx="9144000" cy="5588901"/>
            <a:chOff x="0" y="260648"/>
            <a:chExt cx="9144000" cy="55889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4561"/>
            <a:stretch>
              <a:fillRect/>
            </a:stretch>
          </p:blipFill>
          <p:spPr bwMode="auto">
            <a:xfrm>
              <a:off x="0" y="260648"/>
              <a:ext cx="9144000" cy="5588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3212976"/>
              <a:ext cx="1038225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6 CuadroTexto"/>
          <p:cNvSpPr txBox="1"/>
          <p:nvPr/>
        </p:nvSpPr>
        <p:spPr>
          <a:xfrm>
            <a:off x="395536" y="4046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Profundidad de Napa 30/09/2010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Grupo"/>
          <p:cNvGrpSpPr/>
          <p:nvPr/>
        </p:nvGrpSpPr>
        <p:grpSpPr>
          <a:xfrm>
            <a:off x="0" y="260648"/>
            <a:ext cx="9144000" cy="5588901"/>
            <a:chOff x="0" y="260648"/>
            <a:chExt cx="9144000" cy="55889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4561"/>
            <a:stretch>
              <a:fillRect/>
            </a:stretch>
          </p:blipFill>
          <p:spPr bwMode="auto">
            <a:xfrm>
              <a:off x="0" y="260648"/>
              <a:ext cx="9144000" cy="5588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560" y="3212976"/>
              <a:ext cx="1038225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6 CuadroTexto"/>
          <p:cNvSpPr txBox="1"/>
          <p:nvPr/>
        </p:nvSpPr>
        <p:spPr>
          <a:xfrm>
            <a:off x="395536" y="4046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Profundidad de Napa 30/09/2010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4716016" y="0"/>
            <a:ext cx="442798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sz="3200" b="1" dirty="0" smtClean="0"/>
              <a:t>ESTRATEGIAS de Cultivos GM y Fechas de Siembra </a:t>
            </a:r>
            <a:endParaRPr lang="es-AR" sz="3200" b="1" dirty="0"/>
          </a:p>
        </p:txBody>
      </p:sp>
      <p:sp>
        <p:nvSpPr>
          <p:cNvPr id="9" name="8 Flecha curvada hacia la derecha"/>
          <p:cNvSpPr/>
          <p:nvPr/>
        </p:nvSpPr>
        <p:spPr>
          <a:xfrm>
            <a:off x="0" y="0"/>
            <a:ext cx="4727456" cy="28529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32656"/>
            <a:ext cx="8229600" cy="5073650"/>
          </a:xfr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74638"/>
            <a:ext cx="6119813" cy="706437"/>
          </a:xfrm>
        </p:spPr>
        <p:txBody>
          <a:bodyPr/>
          <a:lstStyle/>
          <a:p>
            <a:r>
              <a:rPr lang="es-ES_tradnl" sz="4000" dirty="0"/>
              <a:t>Lote 4 Eca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rot="5400000">
            <a:off x="1367644" y="3537012"/>
            <a:ext cx="4248472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rot="5400000">
            <a:off x="2447764" y="3969060"/>
            <a:ext cx="3528392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37312"/>
            <a:ext cx="89058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4"/>
            <a:ext cx="8905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dirty="0"/>
              <a:t>ESTRATEGIAS DE MANEJO</a:t>
            </a:r>
            <a:endParaRPr lang="es-ES" dirty="0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body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-82296" defTabSz="219456">
              <a:lnSpc>
                <a:spcPct val="90000"/>
              </a:lnSpc>
            </a:pPr>
            <a:r>
              <a:rPr lang="es-ES_tradnl" sz="1600" b="1" dirty="0"/>
              <a:t>NAPA 1,5 mts</a:t>
            </a:r>
            <a:r>
              <a:rPr lang="es-ES_tradnl" sz="1600" dirty="0"/>
              <a:t>: Mejor potencial de rinde en fecha óptima( Soja Grupo 3 Largo o 4 Corto el </a:t>
            </a:r>
            <a:r>
              <a:rPr lang="es-ES_tradnl" sz="1600" dirty="0" smtClean="0"/>
              <a:t>15-10) </a:t>
            </a:r>
            <a:r>
              <a:rPr lang="es-ES_tradnl" sz="1600" dirty="0"/>
              <a:t>ó (Maíz de 1ra con buen nivel de fertilización, buen stand de plantas).</a:t>
            </a:r>
          </a:p>
          <a:p>
            <a:pPr marL="82296" indent="-82296" defTabSz="219456">
              <a:lnSpc>
                <a:spcPct val="90000"/>
              </a:lnSpc>
              <a:buNone/>
            </a:pPr>
            <a:endParaRPr lang="es-ES_tradnl" sz="1600" dirty="0"/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b="1" dirty="0"/>
              <a:t>NAPA 2,0 mts</a:t>
            </a:r>
            <a:r>
              <a:rPr lang="es-ES_tradnl" sz="1600" dirty="0"/>
              <a:t>. Mas rústica, mayor ciclo</a:t>
            </a:r>
            <a:r>
              <a:rPr lang="es-ES_tradnl" sz="1600" dirty="0" smtClean="0"/>
              <a:t>, temprano</a:t>
            </a:r>
            <a:r>
              <a:rPr lang="es-ES_tradnl" sz="1600" dirty="0"/>
              <a:t>.( Soja Grupo 4 Largo el </a:t>
            </a:r>
            <a:r>
              <a:rPr lang="es-ES_tradnl" sz="1600" dirty="0" smtClean="0"/>
              <a:t>5 Corto) </a:t>
            </a:r>
            <a:r>
              <a:rPr lang="es-ES_tradnl" sz="1600" dirty="0"/>
              <a:t>ó (Maíz de 1ra con menor nivel de fertilización, menor densidad</a:t>
            </a:r>
            <a:r>
              <a:rPr lang="es-ES_tradnl" sz="1600" dirty="0" smtClean="0"/>
              <a:t>). Girasol.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b="1" dirty="0" smtClean="0"/>
              <a:t>NAPA </a:t>
            </a:r>
            <a:r>
              <a:rPr lang="es-ES_tradnl" sz="1600" b="1" dirty="0"/>
              <a:t>&gt; </a:t>
            </a:r>
            <a:r>
              <a:rPr lang="es-ES_tradnl" sz="1600" b="1" dirty="0" smtClean="0"/>
              <a:t>2,5 </a:t>
            </a:r>
            <a:r>
              <a:rPr lang="es-ES_tradnl" sz="1600" b="1" dirty="0"/>
              <a:t>mts</a:t>
            </a:r>
            <a:r>
              <a:rPr lang="es-ES_tradnl" sz="1600" dirty="0"/>
              <a:t>. Ciclo largo, diversifico, paso enero y llego con período crítico a febrero-marzo( Grupos 5 el 15-11) ó (Maíz de Diciembre). Puedo hacer cultivos de cobertura y luego </a:t>
            </a:r>
            <a:r>
              <a:rPr lang="es-ES_tradnl" sz="1600" dirty="0" smtClean="0"/>
              <a:t>sembrar soja o maíz tardíos. O cultivo de Girasol</a:t>
            </a:r>
            <a:endParaRPr lang="es-ES_tradnl" sz="1600" dirty="0"/>
          </a:p>
          <a:p>
            <a:pPr marL="82296" indent="-82296" defTabSz="219456">
              <a:lnSpc>
                <a:spcPct val="90000"/>
              </a:lnSpc>
            </a:pPr>
            <a:endParaRPr lang="es-ES_tradnl" sz="1600" dirty="0"/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b="1" dirty="0"/>
              <a:t>NAPA &lt; 1.25 </a:t>
            </a:r>
            <a:r>
              <a:rPr lang="es-ES_tradnl" sz="1600" b="1" dirty="0" smtClean="0"/>
              <a:t>mts </a:t>
            </a:r>
            <a:endParaRPr lang="es-ES_tradnl" sz="1600" b="1" dirty="0"/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dirty="0"/>
              <a:t> a) Doble </a:t>
            </a:r>
            <a:r>
              <a:rPr lang="es-ES_tradnl" sz="1600" dirty="0" smtClean="0"/>
              <a:t>cultivo(trigo-soja)ó(trigo-maíz), </a:t>
            </a:r>
            <a:r>
              <a:rPr lang="es-ES_tradnl" sz="1600" dirty="0"/>
              <a:t>consumo agua y hago cobertura.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dirty="0"/>
              <a:t> b) Espero lluvias de lavado y siembro un ciclo corto mas tarde.(Grupo 3 30/11)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dirty="0"/>
              <a:t> c) Cultivo de cobertura y siembro ciclo corto después, para desocupar temprano el lote    y evitar problemas de piso</a:t>
            </a:r>
            <a:r>
              <a:rPr lang="es-ES_tradnl" sz="1600" dirty="0" smtClean="0"/>
              <a:t>.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1600" dirty="0" smtClean="0"/>
              <a:t>d) Sorgo</a:t>
            </a:r>
            <a:endParaRPr lang="es-E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1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1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1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1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1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La Toldería</a:t>
            </a:r>
            <a:endParaRPr lang="es-AR" dirty="0"/>
          </a:p>
        </p:txBody>
      </p:sp>
      <p:pic>
        <p:nvPicPr>
          <p:cNvPr id="26626" name="Picture 2" descr="C:\Users\Gastòn Galarce\Documents\NokiaLifeblogData\DataStore\Files\2010-09\images\1709201027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429" y="1484784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Gastòn Galarce\Documents\NokiaLifeblogData\DataStore\Files\2010-10\images\071020102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0"/>
            <a:ext cx="9145016" cy="6857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8674" name="Picture 2" descr="C:\Users\Gastòn Galarce\Documents\NokiaLifeblogData\DataStore\Files\2010-12\images\0112201029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4" y="0"/>
            <a:ext cx="9217024" cy="6912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La Toldería</a:t>
            </a:r>
            <a:endParaRPr lang="es-AR" dirty="0"/>
          </a:p>
        </p:txBody>
      </p:sp>
      <p:pic>
        <p:nvPicPr>
          <p:cNvPr id="25602" name="Picture 2" descr="C:\Users\Gastòn Galarce\Documents\NokiaLifeblogData\DataStore\Files\2011-02\images\IMG00104-20110224-12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908" y="1054871"/>
            <a:ext cx="7737507" cy="5803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81" y="0"/>
          <a:ext cx="9143238" cy="6858000"/>
        </p:xfrm>
        <a:graphic>
          <a:graphicData uri="http://schemas.openxmlformats.org/presentationml/2006/ole">
            <p:oleObj spid="_x0000_s1026" name="Fotografía de Photo Editor" r:id="rId4" imgW="21638095" imgH="16228571" progId="">
              <p:embed/>
            </p:oleObj>
          </a:graphicData>
        </a:graphic>
      </p:graphicFrame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3152"/>
            <a:ext cx="9144000" cy="1916049"/>
          </a:xfrm>
          <a:noFill/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s-ES_tradnl" sz="9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NAPA</a:t>
            </a:r>
          </a:p>
          <a:p>
            <a:pPr>
              <a:lnSpc>
                <a:spcPct val="80000"/>
              </a:lnSpc>
              <a:spcBef>
                <a:spcPct val="15000"/>
              </a:spcBef>
            </a:pPr>
            <a:endParaRPr lang="es-ES_tradnl" sz="4400" b="1" i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0" name="Rectangle 4" descr="Cuadrícula pequeña"/>
          <p:cNvSpPr>
            <a:spLocks noChangeArrowheads="1"/>
          </p:cNvSpPr>
          <p:nvPr/>
        </p:nvSpPr>
        <p:spPr bwMode="auto">
          <a:xfrm>
            <a:off x="0" y="4419600"/>
            <a:ext cx="9144000" cy="165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45719" rIns="18000" bIns="45719" anchor="ctr"/>
          <a:lstStyle/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3600" b="1" dirty="0">
                <a:solidFill>
                  <a:srgbClr val="FFFF00"/>
                </a:solidFill>
                <a:latin typeface="Verdana" pitchFamily="34" charset="0"/>
              </a:rPr>
              <a:t>CARACTERIZACIÓN DE AMBIENTES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3600" b="1" dirty="0">
                <a:solidFill>
                  <a:srgbClr val="FFFF00"/>
                </a:solidFill>
                <a:latin typeface="Verdana" pitchFamily="34" charset="0"/>
              </a:rPr>
              <a:t>Y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3600" b="1" dirty="0">
                <a:solidFill>
                  <a:srgbClr val="FFFF00"/>
                </a:solidFill>
                <a:latin typeface="Verdana" pitchFamily="34" charset="0"/>
              </a:rPr>
              <a:t> ESTRATEGIAS DE MANEJO 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2000" b="1" dirty="0" smtClean="0">
                <a:solidFill>
                  <a:srgbClr val="FFFF00"/>
                </a:solidFill>
                <a:latin typeface="Verdana" pitchFamily="34" charset="0"/>
              </a:rPr>
              <a:t>Liderarg  SA:  Ing</a:t>
            </a:r>
            <a:r>
              <a:rPr lang="es-ES_tradnl" sz="2000" b="1" dirty="0">
                <a:solidFill>
                  <a:srgbClr val="FFFF00"/>
                </a:solidFill>
                <a:latin typeface="Verdana" pitchFamily="34" charset="0"/>
              </a:rPr>
              <a:t>. Agr. Ariel S. </a:t>
            </a:r>
            <a:r>
              <a:rPr lang="es-ES_tradnl" sz="2000" b="1" dirty="0" smtClean="0">
                <a:solidFill>
                  <a:srgbClr val="FFFF00"/>
                </a:solidFill>
                <a:latin typeface="Verdana" pitchFamily="34" charset="0"/>
              </a:rPr>
              <a:t>Bollati (H Baigorri)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2000" b="1" dirty="0" smtClean="0">
                <a:solidFill>
                  <a:srgbClr val="FFFF00"/>
                </a:solidFill>
                <a:latin typeface="Verdana" pitchFamily="34" charset="0"/>
              </a:rPr>
              <a:t>Disertante CREA 30 A ML: Gastón Galarce</a:t>
            </a:r>
            <a:endParaRPr lang="es-ES_tradnl" sz="20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s-ES_tradnl" sz="20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s-ES_tradnl" sz="20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r>
              <a:rPr lang="es-ES_tradnl" sz="2000" b="1" dirty="0">
                <a:solidFill>
                  <a:srgbClr val="FFFF00"/>
                </a:solidFill>
                <a:latin typeface="Verdana" pitchFamily="34" charset="0"/>
              </a:rPr>
              <a:t>Regional Aapresid V.Mackenna.</a:t>
            </a:r>
            <a:r>
              <a:rPr lang="es-ES_tradnl" sz="3600" b="1" dirty="0">
                <a:solidFill>
                  <a:srgbClr val="FFFF00"/>
                </a:solidFill>
                <a:latin typeface="Verdana" pitchFamily="34" charset="0"/>
              </a:rPr>
              <a:t>     </a:t>
            </a: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s-ES_tradnl" sz="36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s-ES_tradnl" sz="36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/>
          <a:srcRect t="6299" b="15562"/>
          <a:stretch>
            <a:fillRect/>
          </a:stretch>
        </p:blipFill>
        <p:spPr bwMode="auto">
          <a:xfrm>
            <a:off x="0" y="0"/>
            <a:ext cx="1485900" cy="111747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 cstate="print"/>
          <a:srcRect t="6299" b="15562"/>
          <a:stretch>
            <a:fillRect/>
          </a:stretch>
        </p:blipFill>
        <p:spPr bwMode="auto">
          <a:xfrm>
            <a:off x="7658100" y="0"/>
            <a:ext cx="1485900" cy="111747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755576" y="191683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bg1"/>
                </a:solidFill>
              </a:rPr>
              <a:t>Primer Charla de NAPAS 2008 para el CREA 30 A ML</a:t>
            </a:r>
            <a:endParaRPr lang="es-A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1026"/>
          <p:cNvGraphicFramePr>
            <a:graphicFrameLocks noChangeAspect="1"/>
          </p:cNvGraphicFramePr>
          <p:nvPr/>
        </p:nvGraphicFramePr>
        <p:xfrm>
          <a:off x="381" y="0"/>
          <a:ext cx="9143238" cy="6858000"/>
        </p:xfrm>
        <a:graphic>
          <a:graphicData uri="http://schemas.openxmlformats.org/presentationml/2006/ole">
            <p:oleObj spid="_x0000_s2050" name="Fotografía de Photo Editor" r:id="rId4" imgW="21638095" imgH="16228571" progId="">
              <p:embed/>
            </p:oleObj>
          </a:graphicData>
        </a:graphic>
      </p:graphicFrame>
      <p:sp>
        <p:nvSpPr>
          <p:cNvPr id="21507" name="Rectangle 10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s-ES_tradnl" sz="3600" dirty="0">
                <a:solidFill>
                  <a:srgbClr val="FF0000"/>
                </a:solidFill>
              </a:rPr>
              <a:t>Soja 5000 kgs.</a:t>
            </a:r>
            <a:br>
              <a:rPr lang="es-ES_tradnl" sz="3600" dirty="0">
                <a:solidFill>
                  <a:srgbClr val="FF0000"/>
                </a:solidFill>
              </a:rPr>
            </a:br>
            <a:r>
              <a:rPr lang="es-ES_tradnl" sz="3600" dirty="0">
                <a:solidFill>
                  <a:srgbClr val="FF0000"/>
                </a:solidFill>
              </a:rPr>
              <a:t>Necesitamos 500 mm de Agua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21508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500372" cy="4040088"/>
          </a:xfrm>
        </p:spPr>
        <p:txBody>
          <a:bodyPr>
            <a:normAutofit fontScale="92500" lnSpcReduction="10000"/>
          </a:bodyPr>
          <a:lstStyle/>
          <a:p>
            <a:pPr marL="82296" indent="-82296" defTabSz="219456"/>
            <a:r>
              <a:rPr lang="es-ES_tradnl" sz="3000" dirty="0">
                <a:solidFill>
                  <a:srgbClr val="FFFF00"/>
                </a:solidFill>
              </a:rPr>
              <a:t>CAMPO SIN NAPA</a:t>
            </a:r>
          </a:p>
          <a:p>
            <a:pPr marL="82296" indent="-82296" defTabSz="219456">
              <a:buNone/>
            </a:pPr>
            <a:r>
              <a:rPr lang="es-ES_tradnl" sz="2300" dirty="0">
                <a:solidFill>
                  <a:srgbClr val="FFFF00"/>
                </a:solidFill>
              </a:rPr>
              <a:t>      </a:t>
            </a:r>
            <a:r>
              <a:rPr lang="es-ES_tradnl" sz="2600" dirty="0">
                <a:solidFill>
                  <a:srgbClr val="FFFF00"/>
                </a:solidFill>
              </a:rPr>
              <a:t>(Suelo Arenoso)</a:t>
            </a:r>
          </a:p>
          <a:p>
            <a:pPr marL="82296" indent="-82296" defTabSz="219456"/>
            <a:endParaRPr lang="es-ES_tradnl" sz="2600" dirty="0">
              <a:solidFill>
                <a:srgbClr val="FFFF00"/>
              </a:solidFill>
            </a:endParaRPr>
          </a:p>
          <a:p>
            <a:pPr marL="82296" indent="-82296" defTabSz="219456"/>
            <a:r>
              <a:rPr lang="es-ES_tradnl" sz="2500" dirty="0">
                <a:solidFill>
                  <a:srgbClr val="FFFF00"/>
                </a:solidFill>
              </a:rPr>
              <a:t>Perfil Húmedo   140mm/2 Mts.</a:t>
            </a:r>
          </a:p>
          <a:p>
            <a:pPr marL="82296" indent="-82296" defTabSz="219456"/>
            <a:r>
              <a:rPr lang="es-ES_tradnl" sz="2500" dirty="0">
                <a:solidFill>
                  <a:srgbClr val="FFFF00"/>
                </a:solidFill>
              </a:rPr>
              <a:t>Restan                360mm.</a:t>
            </a:r>
          </a:p>
          <a:p>
            <a:pPr marL="82296" indent="-82296" defTabSz="219456"/>
            <a:endParaRPr lang="es-ES_tradnl" sz="2500" dirty="0">
              <a:solidFill>
                <a:srgbClr val="FFFF00"/>
              </a:solidFill>
            </a:endParaRPr>
          </a:p>
          <a:p>
            <a:pPr marL="82296" indent="-82296" defTabSz="219456"/>
            <a:endParaRPr lang="es-ES_tradnl" sz="3000" dirty="0">
              <a:solidFill>
                <a:srgbClr val="FFFF00"/>
              </a:solidFill>
            </a:endParaRPr>
          </a:p>
          <a:p>
            <a:pPr marL="82296" indent="-82296" defTabSz="219456"/>
            <a:r>
              <a:rPr lang="es-ES_tradnl" sz="3000" dirty="0">
                <a:solidFill>
                  <a:srgbClr val="FFFF00"/>
                </a:solidFill>
              </a:rPr>
              <a:t>Dependemos de la lluvia en un 72%.</a:t>
            </a:r>
            <a:endParaRPr lang="es-ES" sz="3000" dirty="0">
              <a:solidFill>
                <a:srgbClr val="FFFF00"/>
              </a:solidFill>
            </a:endParaRPr>
          </a:p>
        </p:txBody>
      </p:sp>
      <p:sp>
        <p:nvSpPr>
          <p:cNvPr id="21509" name="Rectangle 1029"/>
          <p:cNvSpPr>
            <a:spLocks noGrp="1" noChangeArrowheads="1"/>
          </p:cNvSpPr>
          <p:nvPr>
            <p:ph type="body" sz="half" idx="2"/>
          </p:nvPr>
        </p:nvSpPr>
        <p:spPr>
          <a:xfrm>
            <a:off x="4643247" y="1981200"/>
            <a:ext cx="4500753" cy="4114800"/>
          </a:xfrm>
        </p:spPr>
        <p:txBody>
          <a:bodyPr/>
          <a:lstStyle/>
          <a:p>
            <a:pPr marL="82296" indent="-82296" defTabSz="219456">
              <a:lnSpc>
                <a:spcPct val="90000"/>
              </a:lnSpc>
            </a:pPr>
            <a:r>
              <a:rPr lang="es-ES_tradnl" sz="2700" dirty="0">
                <a:solidFill>
                  <a:srgbClr val="FFFF00"/>
                </a:solidFill>
              </a:rPr>
              <a:t>CAMPO CON NAPA</a:t>
            </a:r>
            <a:r>
              <a:rPr lang="es-ES_tradnl" sz="3000" dirty="0">
                <a:solidFill>
                  <a:srgbClr val="FFFF00"/>
                </a:solidFill>
              </a:rPr>
              <a:t>      </a:t>
            </a:r>
          </a:p>
          <a:p>
            <a:pPr marL="82296" indent="-82296" defTabSz="219456">
              <a:lnSpc>
                <a:spcPct val="90000"/>
              </a:lnSpc>
              <a:buNone/>
            </a:pPr>
            <a:r>
              <a:rPr lang="es-ES_tradnl" sz="3000" dirty="0">
                <a:solidFill>
                  <a:srgbClr val="FFFF00"/>
                </a:solidFill>
              </a:rPr>
              <a:t>       </a:t>
            </a:r>
            <a:r>
              <a:rPr lang="es-ES_tradnl" sz="2400" dirty="0">
                <a:solidFill>
                  <a:srgbClr val="FFFF00"/>
                </a:solidFill>
              </a:rPr>
              <a:t>(Napa 1,5 Mts.)</a:t>
            </a:r>
          </a:p>
          <a:p>
            <a:pPr marL="82296" indent="-82296" defTabSz="219456">
              <a:lnSpc>
                <a:spcPct val="90000"/>
              </a:lnSpc>
            </a:pPr>
            <a:endParaRPr lang="es-ES_tradnl" sz="2300" dirty="0">
              <a:solidFill>
                <a:srgbClr val="FFFF00"/>
              </a:solidFill>
            </a:endParaRPr>
          </a:p>
          <a:p>
            <a:pPr marL="82296" indent="-82296" defTabSz="219456">
              <a:lnSpc>
                <a:spcPct val="90000"/>
              </a:lnSpc>
            </a:pPr>
            <a:r>
              <a:rPr lang="es-ES_tradnl" sz="2300" dirty="0">
                <a:solidFill>
                  <a:srgbClr val="FFFF00"/>
                </a:solidFill>
              </a:rPr>
              <a:t>Perfil Húmedo 105mm/1.5 Mts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2300" dirty="0">
                <a:solidFill>
                  <a:srgbClr val="FFFF00"/>
                </a:solidFill>
              </a:rPr>
              <a:t>Napa 50 cm      200mm</a:t>
            </a:r>
          </a:p>
          <a:p>
            <a:pPr marL="82296" indent="-82296" defTabSz="219456">
              <a:lnSpc>
                <a:spcPct val="90000"/>
              </a:lnSpc>
            </a:pPr>
            <a:r>
              <a:rPr lang="es-ES_tradnl" sz="2300" dirty="0">
                <a:solidFill>
                  <a:srgbClr val="FFFF00"/>
                </a:solidFill>
              </a:rPr>
              <a:t>Restan              195mm</a:t>
            </a:r>
          </a:p>
          <a:p>
            <a:pPr marL="82296" indent="-82296" defTabSz="219456">
              <a:lnSpc>
                <a:spcPct val="90000"/>
              </a:lnSpc>
            </a:pPr>
            <a:endParaRPr lang="es-ES_tradnl" sz="3000" dirty="0">
              <a:solidFill>
                <a:srgbClr val="FFFF00"/>
              </a:solidFill>
            </a:endParaRPr>
          </a:p>
          <a:p>
            <a:pPr marL="82296" indent="-82296" defTabSz="219456">
              <a:lnSpc>
                <a:spcPct val="90000"/>
              </a:lnSpc>
            </a:pPr>
            <a:r>
              <a:rPr lang="es-ES_tradnl" sz="3000" dirty="0">
                <a:solidFill>
                  <a:srgbClr val="FFFF00"/>
                </a:solidFill>
              </a:rPr>
              <a:t>Dependemos de la lluvia en un 39%</a:t>
            </a:r>
          </a:p>
          <a:p>
            <a:pPr marL="82296" indent="-82296" defTabSz="219456">
              <a:lnSpc>
                <a:spcPct val="90000"/>
              </a:lnSpc>
            </a:pPr>
            <a:endParaRPr lang="es-ES_tradnl" sz="3000" dirty="0">
              <a:solidFill>
                <a:srgbClr val="FFFF00"/>
              </a:solidFill>
            </a:endParaRPr>
          </a:p>
          <a:p>
            <a:pPr marL="82296" indent="-82296" defTabSz="219456">
              <a:lnSpc>
                <a:spcPct val="90000"/>
              </a:lnSpc>
            </a:pPr>
            <a:endParaRPr lang="es-ES_tradnl" sz="2200" dirty="0"/>
          </a:p>
          <a:p>
            <a:pPr marL="82296" indent="-82296" defTabSz="219456">
              <a:lnSpc>
                <a:spcPct val="90000"/>
              </a:lnSpc>
              <a:buNone/>
            </a:pPr>
            <a:endParaRPr lang="es-ES_tradnl" sz="1500" dirty="0"/>
          </a:p>
          <a:p>
            <a:pPr marL="82296" indent="-82296" defTabSz="219456">
              <a:lnSpc>
                <a:spcPct val="90000"/>
              </a:lnSpc>
              <a:buNone/>
            </a:pPr>
            <a:endParaRPr lang="es-ES_tradnl" sz="15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406258" y="6525344"/>
            <a:ext cx="673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FF00"/>
                </a:solidFill>
                <a:latin typeface="Verdana" pitchFamily="34" charset="0"/>
              </a:rPr>
              <a:t>Liderarg  SA:  Ing. Agr. Ariel S. Bollati (H Baigorri)</a:t>
            </a:r>
          </a:p>
          <a:p>
            <a:endParaRPr lang="es-A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Resumen trabajo calibración Altimetría - Napas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489720"/>
          </a:xfrm>
        </p:spPr>
        <p:txBody>
          <a:bodyPr>
            <a:normAutofit fontScale="77500" lnSpcReduction="20000"/>
          </a:bodyPr>
          <a:lstStyle/>
          <a:p>
            <a:r>
              <a:rPr lang="es-ES" i="1" dirty="0" smtClean="0"/>
              <a:t>El Carmen – San Hermenegildo</a:t>
            </a:r>
          </a:p>
          <a:p>
            <a:r>
              <a:rPr lang="es-ES" i="1" dirty="0" smtClean="0"/>
              <a:t>Noviembre 2010</a:t>
            </a:r>
          </a:p>
          <a:p>
            <a:r>
              <a:rPr lang="es-ES" i="1" dirty="0" smtClean="0"/>
              <a:t>Equipo de Trabajo: Lucia Prado / Federico Del Pino / Carlos Arbesu  / Gastón Galarce</a:t>
            </a:r>
          </a:p>
          <a:p>
            <a:endParaRPr lang="es-E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6815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AR" sz="4000" dirty="0" smtClean="0"/>
              <a:t>Mediciones que se tomaron a campo en 32 pozos en donde se instalaron freatimetros en bajos y medias lomas.</a:t>
            </a:r>
            <a:r>
              <a:rPr lang="es-AR" sz="6600" dirty="0" smtClean="0"/>
              <a:t/>
            </a:r>
            <a:br>
              <a:rPr lang="es-AR" sz="6600" dirty="0" smtClean="0"/>
            </a:br>
            <a:endParaRPr lang="es-AR" sz="6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>
            <a:normAutofit/>
          </a:bodyPr>
          <a:lstStyle/>
          <a:p>
            <a:r>
              <a:rPr lang="es-AR" dirty="0" smtClean="0"/>
              <a:t>Ascenso Capilar</a:t>
            </a:r>
          </a:p>
          <a:p>
            <a:r>
              <a:rPr lang="es-AR" dirty="0" smtClean="0"/>
              <a:t>Nivel de Napa</a:t>
            </a:r>
          </a:p>
          <a:p>
            <a:r>
              <a:rPr lang="es-AR" dirty="0" smtClean="0"/>
              <a:t>Piso donde se asienta la Napa</a:t>
            </a:r>
          </a:p>
          <a:p>
            <a:r>
              <a:rPr lang="es-AR" dirty="0" smtClean="0"/>
              <a:t>Durezas </a:t>
            </a:r>
          </a:p>
          <a:p>
            <a:r>
              <a:rPr lang="es-AR" dirty="0" smtClean="0"/>
              <a:t>Punto de GPS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8297192" cy="612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071220"/>
            <a:ext cx="3712050" cy="78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302225" y="6488668"/>
            <a:ext cx="484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Promedio de Consumo: 0,51 mts  Aprox. 200 mm 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es-ES" dirty="0" smtClean="0"/>
              <a:t>Relación Altimetría - Napa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6054790" cy="471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47166" y="60932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Haciendo un primer análisis, comparando la altura absoluta y la profundidad de la napa, no hay un buen ajuste…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1052736"/>
            <a:ext cx="92202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596336" y="64533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Longitud</a:t>
            </a:r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260648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...Pero considerando</a:t>
            </a:r>
            <a:r>
              <a:rPr kumimoji="0" lang="es-E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que hay una pendiente oeste – este, y que la napa probablemente siga esta pendiente la Lat y Long tienen influencia…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844824"/>
          </a:xfrm>
        </p:spPr>
        <p:txBody>
          <a:bodyPr>
            <a:normAutofit fontScale="90000"/>
          </a:bodyPr>
          <a:lstStyle/>
          <a:p>
            <a:r>
              <a:rPr lang="es-ES" sz="2400" dirty="0" smtClean="0"/>
              <a:t>Haciendo un análisis estadístico (StepWise), considerando la Latitud y Longitud como variables secundarias, se generó la siguiente ecuación para predecir la prof de napa:</a:t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Prof napa (m) = 1638,4 + 15,9*Lat +18,09*Long + 0,75*Altura</a:t>
            </a:r>
            <a:endParaRPr lang="es-ES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6192688" cy="46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6444208" y="2564904"/>
            <a:ext cx="2304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modelo ajusta con un r2= 0.56</a:t>
            </a:r>
          </a:p>
          <a:p>
            <a:endParaRPr lang="es-ES" dirty="0" smtClean="0"/>
          </a:p>
          <a:p>
            <a:r>
              <a:rPr lang="es-ES" dirty="0" smtClean="0"/>
              <a:t>El modelo subestima la profundidad  de napa para valores altos de napa, </a:t>
            </a:r>
          </a:p>
          <a:p>
            <a:endParaRPr lang="es-ES" dirty="0" smtClean="0"/>
          </a:p>
          <a:p>
            <a:r>
              <a:rPr lang="es-ES" dirty="0" smtClean="0"/>
              <a:t>Y sobrestima para valores bajos..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Presentación en pantalla (4:3)</PresentationFormat>
  <Paragraphs>88</Paragraphs>
  <Slides>17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Tema de Office</vt:lpstr>
      <vt:lpstr>Fotografía de Photo Editor</vt:lpstr>
      <vt:lpstr>               Avances de NAPAS                                   </vt:lpstr>
      <vt:lpstr>Diapositiva 2</vt:lpstr>
      <vt:lpstr>Soja 5000 kgs. Necesitamos 500 mm de Agua</vt:lpstr>
      <vt:lpstr>Resumen trabajo calibración Altimetría - Napas</vt:lpstr>
      <vt:lpstr>Mediciones que se tomaron a campo en 32 pozos en donde se instalaron freatimetros en bajos y medias lomas. </vt:lpstr>
      <vt:lpstr>Diapositiva 6</vt:lpstr>
      <vt:lpstr>Relación Altimetría - Napa</vt:lpstr>
      <vt:lpstr>Diapositiva 8</vt:lpstr>
      <vt:lpstr>Haciendo un análisis estadístico (StepWise), considerando la Latitud y Longitud como variables secundarias, se generó la siguiente ecuación para predecir la prof de napa:  Prof napa (m) = 1638,4 + 15,9*Lat +18,09*Long + 0,75*Altura</vt:lpstr>
      <vt:lpstr>Diapositiva 10</vt:lpstr>
      <vt:lpstr>Diapositiva 11</vt:lpstr>
      <vt:lpstr>Lote 4 Eca</vt:lpstr>
      <vt:lpstr>ESTRATEGIAS DE MANEJO</vt:lpstr>
      <vt:lpstr>La Toldería</vt:lpstr>
      <vt:lpstr>Diapositiva 15</vt:lpstr>
      <vt:lpstr>Diapositiva 16</vt:lpstr>
      <vt:lpstr>La Toldería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Avances de NAPAS                                   </dc:title>
  <dc:creator>Martin Miguez</dc:creator>
  <cp:lastModifiedBy>Martin Miguez</cp:lastModifiedBy>
  <cp:revision>1</cp:revision>
  <dcterms:created xsi:type="dcterms:W3CDTF">2011-03-18T18:25:06Z</dcterms:created>
  <dcterms:modified xsi:type="dcterms:W3CDTF">2011-03-18T18:25:33Z</dcterms:modified>
</cp:coreProperties>
</file>